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197"/>
  </p:notesMasterIdLst>
  <p:sldIdLst>
    <p:sldId id="410" r:id="rId4"/>
    <p:sldId id="463" r:id="rId5"/>
    <p:sldId id="412" r:id="rId6"/>
    <p:sldId id="413" r:id="rId7"/>
    <p:sldId id="415" r:id="rId8"/>
    <p:sldId id="416" r:id="rId9"/>
    <p:sldId id="465" r:id="rId10"/>
    <p:sldId id="501" r:id="rId11"/>
    <p:sldId id="469" r:id="rId12"/>
    <p:sldId id="470" r:id="rId13"/>
    <p:sldId id="417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447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450" r:id="rId37"/>
    <p:sldId id="282" r:id="rId38"/>
    <p:sldId id="283" r:id="rId39"/>
    <p:sldId id="439" r:id="rId40"/>
    <p:sldId id="284" r:id="rId41"/>
    <p:sldId id="285" r:id="rId42"/>
    <p:sldId id="286" r:id="rId43"/>
    <p:sldId id="452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474" r:id="rId57"/>
    <p:sldId id="489" r:id="rId58"/>
    <p:sldId id="476" r:id="rId59"/>
    <p:sldId id="477" r:id="rId60"/>
    <p:sldId id="478" r:id="rId61"/>
    <p:sldId id="479" r:id="rId62"/>
    <p:sldId id="480" r:id="rId63"/>
    <p:sldId id="481" r:id="rId64"/>
    <p:sldId id="482" r:id="rId65"/>
    <p:sldId id="502" r:id="rId66"/>
    <p:sldId id="483" r:id="rId67"/>
    <p:sldId id="484" r:id="rId68"/>
    <p:sldId id="485" r:id="rId69"/>
    <p:sldId id="503" r:id="rId70"/>
    <p:sldId id="504" r:id="rId71"/>
    <p:sldId id="505" r:id="rId72"/>
    <p:sldId id="487" r:id="rId73"/>
    <p:sldId id="302" r:id="rId74"/>
    <p:sldId id="303" r:id="rId75"/>
    <p:sldId id="304" r:id="rId76"/>
    <p:sldId id="305" r:id="rId77"/>
    <p:sldId id="306" r:id="rId78"/>
    <p:sldId id="307" r:id="rId79"/>
    <p:sldId id="321" r:id="rId80"/>
    <p:sldId id="322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493" r:id="rId92"/>
    <p:sldId id="334" r:id="rId93"/>
    <p:sldId id="335" r:id="rId94"/>
    <p:sldId id="336" r:id="rId95"/>
    <p:sldId id="337" r:id="rId96"/>
    <p:sldId id="338" r:id="rId97"/>
    <p:sldId id="339" r:id="rId98"/>
    <p:sldId id="340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506" r:id="rId107"/>
    <p:sldId id="496" r:id="rId108"/>
    <p:sldId id="348" r:id="rId109"/>
    <p:sldId id="498" r:id="rId110"/>
    <p:sldId id="500" r:id="rId111"/>
    <p:sldId id="350" r:id="rId112"/>
    <p:sldId id="351" r:id="rId113"/>
    <p:sldId id="353" r:id="rId114"/>
    <p:sldId id="507" r:id="rId115"/>
    <p:sldId id="354" r:id="rId116"/>
    <p:sldId id="355" r:id="rId117"/>
    <p:sldId id="356" r:id="rId118"/>
    <p:sldId id="357" r:id="rId119"/>
    <p:sldId id="358" r:id="rId120"/>
    <p:sldId id="359" r:id="rId121"/>
    <p:sldId id="360" r:id="rId122"/>
    <p:sldId id="361" r:id="rId123"/>
    <p:sldId id="362" r:id="rId124"/>
    <p:sldId id="363" r:id="rId125"/>
    <p:sldId id="364" r:id="rId126"/>
    <p:sldId id="365" r:id="rId127"/>
    <p:sldId id="366" r:id="rId128"/>
    <p:sldId id="367" r:id="rId129"/>
    <p:sldId id="368" r:id="rId130"/>
    <p:sldId id="369" r:id="rId131"/>
    <p:sldId id="514" r:id="rId132"/>
    <p:sldId id="515" r:id="rId133"/>
    <p:sldId id="372" r:id="rId134"/>
    <p:sldId id="522" r:id="rId135"/>
    <p:sldId id="374" r:id="rId136"/>
    <p:sldId id="375" r:id="rId137"/>
    <p:sldId id="508" r:id="rId138"/>
    <p:sldId id="511" r:id="rId139"/>
    <p:sldId id="509" r:id="rId140"/>
    <p:sldId id="510" r:id="rId141"/>
    <p:sldId id="513" r:id="rId142"/>
    <p:sldId id="376" r:id="rId143"/>
    <p:sldId id="377" r:id="rId144"/>
    <p:sldId id="378" r:id="rId145"/>
    <p:sldId id="473" r:id="rId146"/>
    <p:sldId id="385" r:id="rId147"/>
    <p:sldId id="386" r:id="rId148"/>
    <p:sldId id="387" r:id="rId149"/>
    <p:sldId id="388" r:id="rId150"/>
    <p:sldId id="389" r:id="rId151"/>
    <p:sldId id="390" r:id="rId152"/>
    <p:sldId id="391" r:id="rId153"/>
    <p:sldId id="453" r:id="rId154"/>
    <p:sldId id="516" r:id="rId155"/>
    <p:sldId id="456" r:id="rId156"/>
    <p:sldId id="457" r:id="rId157"/>
    <p:sldId id="458" r:id="rId158"/>
    <p:sldId id="459" r:id="rId159"/>
    <p:sldId id="460" r:id="rId160"/>
    <p:sldId id="464" r:id="rId161"/>
    <p:sldId id="518" r:id="rId162"/>
    <p:sldId id="525" r:id="rId163"/>
    <p:sldId id="521" r:id="rId164"/>
    <p:sldId id="523" r:id="rId165"/>
    <p:sldId id="392" r:id="rId166"/>
    <p:sldId id="393" r:id="rId167"/>
    <p:sldId id="394" r:id="rId168"/>
    <p:sldId id="395" r:id="rId169"/>
    <p:sldId id="396" r:id="rId170"/>
    <p:sldId id="397" r:id="rId171"/>
    <p:sldId id="524" r:id="rId172"/>
    <p:sldId id="398" r:id="rId173"/>
    <p:sldId id="399" r:id="rId174"/>
    <p:sldId id="400" r:id="rId175"/>
    <p:sldId id="419" r:id="rId176"/>
    <p:sldId id="420" r:id="rId177"/>
    <p:sldId id="421" r:id="rId178"/>
    <p:sldId id="422" r:id="rId179"/>
    <p:sldId id="423" r:id="rId180"/>
    <p:sldId id="424" r:id="rId181"/>
    <p:sldId id="425" r:id="rId182"/>
    <p:sldId id="426" r:id="rId183"/>
    <p:sldId id="427" r:id="rId184"/>
    <p:sldId id="428" r:id="rId185"/>
    <p:sldId id="429" r:id="rId186"/>
    <p:sldId id="430" r:id="rId187"/>
    <p:sldId id="431" r:id="rId188"/>
    <p:sldId id="432" r:id="rId189"/>
    <p:sldId id="433" r:id="rId190"/>
    <p:sldId id="434" r:id="rId191"/>
    <p:sldId id="435" r:id="rId192"/>
    <p:sldId id="436" r:id="rId193"/>
    <p:sldId id="437" r:id="rId194"/>
    <p:sldId id="438" r:id="rId195"/>
    <p:sldId id="491" r:id="rId196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0C0"/>
    <a:srgbClr val="004AEB"/>
    <a:srgbClr val="2C2C2C"/>
    <a:srgbClr val="191919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 showGuides="1">
      <p:cViewPr>
        <p:scale>
          <a:sx n="76" d="100"/>
          <a:sy n="76" d="100"/>
        </p:scale>
        <p:origin x="-978" y="-138"/>
      </p:cViewPr>
      <p:guideLst>
        <p:guide orient="horz" pos="459"/>
        <p:guide orient="horz" pos="3010"/>
        <p:guide pos="640"/>
        <p:guide pos="54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96" Type="http://schemas.openxmlformats.org/officeDocument/2006/relationships/slide" Target="slides/slide193.xml"/><Relationship Id="rId200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notesMaster" Target="notesMasters/notesMaster1.xml"/><Relationship Id="rId201" Type="http://schemas.openxmlformats.org/officeDocument/2006/relationships/tableStyles" Target="tableStyle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presProps" Target="presProps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11/26/2014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21F2210-353C-4EEE-AD5D-835DD038648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23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87EF002-9472-48C1-84BF-37DCB1342D2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1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060CC21B-5E0B-4782-9A52-5547F38FBFA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6899" name="Shape 2"/>
          <p:cNvSpPr txBox="1">
            <a:spLocks noGrp="1" noChangeArrowheads="1"/>
          </p:cNvSpPr>
          <p:nvPr/>
        </p:nvSpPr>
        <p:spPr bwMode="auto">
          <a:xfrm>
            <a:off x="3849689" y="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7C3E9B1-F87F-4960-B4B8-D741FC035751}" type="datetime1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11/26/2014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0" name="Shape 3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 anchor="b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B79A74B-F886-498F-B645-360464E4595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6901" name="Shape 5"/>
          <p:cNvSpPr txBox="1">
            <a:spLocks noGrp="1" noChangeArrowheads="1"/>
          </p:cNvSpPr>
          <p:nvPr/>
        </p:nvSpPr>
        <p:spPr bwMode="auto">
          <a:xfrm>
            <a:off x="0" y="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80" tIns="46690" rIns="93380" bIns="46690"/>
          <a:lstStyle>
            <a:lvl1pPr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763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76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t>WinHEC 2006</a:t>
            </a:r>
          </a:p>
        </p:txBody>
      </p:sp>
      <p:sp>
        <p:nvSpPr>
          <p:cNvPr id="336902" name="Rectangle 3686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 algn="ctr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9067D2F-1213-4786-B81B-971FB83748F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8947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18E86F-FC9E-4A52-9EFD-BCC27E07870B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790D69-5118-4FC1-BAFD-4260CAD2D70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4691062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0888" indent="-287338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54113" indent="-230188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16075" indent="-230188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078038" indent="-230188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352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24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96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6838" indent="-230188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9C866E7-7C0D-4104-B125-964D6D5B2C3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95A3E-1A16-433A-875D-10C178DDD9C7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AC62D-2C84-44E0-BD94-22DABFE69D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81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CF0EC-AEB7-4DA1-8F3B-CA4078BDA7EB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C0B06-BCFC-4826-B448-D702D69842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90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7D70E-1CD1-487C-A2A7-8442818F388D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4F5A1-5681-4638-871F-CA3AE28DC4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66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74719-6AA8-4DA2-8355-8D48648ACD6C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F4760-DCE2-48D3-8831-A7033BA8A6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0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21698-6126-45CB-98BE-D8AEF6F83135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9715-DE08-45EF-81A2-D3BC767A50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2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DA97A4-42E8-4224-AB8F-5BF112C274BF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D2E94-A9E0-4445-A996-7F28EE1FBD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29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0F58C-9A82-406D-AAF1-1D3A88FAE1EE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64390-3F1C-4E2A-8F8F-FADF133BEF6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17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C541F-6335-484F-8466-96210B12654E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BF6DF-1205-4A5D-9127-1D0718630C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30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56AB1F-E4B8-4D45-A826-31DD067B875E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AD73C-6709-421A-8237-54F31F31D9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7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D0482-6DB4-43F6-A56F-84B219FE5C34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3740-5D40-4234-BB56-21D7609B67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52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39B9F-9C78-41FA-8C66-EEA4571F01A2}" type="datetimeFigureOut">
              <a:rPr lang="en-US">
                <a:solidFill>
                  <a:srgbClr val="000000"/>
                </a:solidFill>
              </a:rPr>
              <a:pPr/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2D880-1BD8-4C48-BF23-5146EAAAF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0AA9F-562B-4412-935D-349D4194DB4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11/26/2014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46C4DC-FB77-4EA4-906D-1BC6795A1BB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8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images.bit-tech.net/content_images/2011/01/intel-sandy-bridge-review/sandy-bridge-die-map.jpg" TargetMode="Externa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chip.de/artikel/Intel-Haswell-Neue-CPUs-fuer-Notebooks-und-PCs-2_62209060.html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images.techhive.com/images/article/2013/05/4th-gen-core-graphics-press-deck-may-1-2013-final_page_08-100035595-orig.png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images.anandtech.com/doci/6993/Screen%20Shot%202013-05-31%20at%207.59.03%20PM.png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images.anandtech.com/doci/6993/Screen%20Shot%202013-05-31%20at%208.03.25%20PM.png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46.w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Dezső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582738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Evolution of Intel’s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x86 microarchitectures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 to </a:t>
            </a: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Haswell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59922" y="6208713"/>
            <a:ext cx="277018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November </a:t>
            </a:r>
            <a:r>
              <a:rPr lang="hu-HU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543550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1.2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998730"/>
            <a:ext cx="637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b) Low power CPUs need to have relative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low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clock frequencies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934543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493785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493785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938040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944288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794685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( D =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in addition higher fc requires higher V)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638690"/>
            <a:ext cx="5460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Implications to the microarchitecture of low power CPUs-2</a:t>
            </a: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Box 1"/>
          <p:cNvSpPr txBox="1">
            <a:spLocks noChangeArrowheads="1"/>
          </p:cNvSpPr>
          <p:nvPr/>
        </p:nvSpPr>
        <p:spPr bwMode="auto">
          <a:xfrm>
            <a:off x="1141413" y="1792288"/>
            <a:ext cx="12382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Up to 4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(This Section)</a:t>
            </a:r>
          </a:p>
        </p:txBody>
      </p:sp>
      <p:sp>
        <p:nvSpPr>
          <p:cNvPr id="193539" name="TextBox 2"/>
          <p:cNvSpPr txBox="1">
            <a:spLocks noChangeArrowheads="1"/>
          </p:cNvSpPr>
          <p:nvPr/>
        </p:nvSpPr>
        <p:spPr bwMode="auto">
          <a:xfrm>
            <a:off x="3694321" y="1792288"/>
            <a:ext cx="1401346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6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40" name="Text Box 16"/>
          <p:cNvSpPr txBox="1">
            <a:spLocks noChangeArrowheads="1"/>
          </p:cNvSpPr>
          <p:nvPr/>
        </p:nvSpPr>
        <p:spPr bwMode="auto">
          <a:xfrm>
            <a:off x="3109913" y="3798888"/>
            <a:ext cx="24526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i7-3960X EE,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i7-3930K,     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i7-3820,        4C, 11/2011</a:t>
            </a:r>
          </a:p>
        </p:txBody>
      </p:sp>
      <p:sp>
        <p:nvSpPr>
          <p:cNvPr id="193541" name="Text Box 4"/>
          <p:cNvSpPr txBox="1">
            <a:spLocks noChangeArrowheads="1"/>
          </p:cNvSpPr>
          <p:nvPr/>
        </p:nvSpPr>
        <p:spPr bwMode="auto">
          <a:xfrm>
            <a:off x="173038" y="3516313"/>
            <a:ext cx="915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Desktops</a:t>
            </a:r>
          </a:p>
        </p:txBody>
      </p:sp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193675" y="4748213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Servers</a:t>
            </a:r>
          </a:p>
        </p:txBody>
      </p:sp>
      <p:sp>
        <p:nvSpPr>
          <p:cNvPr id="193545" name="Text Box 11"/>
          <p:cNvSpPr txBox="1">
            <a:spLocks noChangeArrowheads="1"/>
          </p:cNvSpPr>
          <p:nvPr/>
        </p:nvSpPr>
        <p:spPr bwMode="auto">
          <a:xfrm>
            <a:off x="174625" y="2465388"/>
            <a:ext cx="7858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3505"/>
                </a:solidFill>
                <a:cs typeface="Arial" charset="0"/>
              </a:rPr>
              <a:t>Mobiles</a:t>
            </a:r>
          </a:p>
        </p:txBody>
      </p:sp>
      <p:sp>
        <p:nvSpPr>
          <p:cNvPr id="193546" name="Text Box 12"/>
          <p:cNvSpPr txBox="1">
            <a:spLocks noChangeArrowheads="1"/>
          </p:cNvSpPr>
          <p:nvPr/>
        </p:nvSpPr>
        <p:spPr bwMode="auto">
          <a:xfrm>
            <a:off x="463550" y="2751138"/>
            <a:ext cx="356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i3-23xxM, 2C, 2/2011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i5-24xxM//25xxM,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i7-26xxQM/27xxQM/28xxQM, 4C, 1/2011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 Extreme-29xxXM , 4C, Q1 2011</a:t>
            </a:r>
          </a:p>
        </p:txBody>
      </p:sp>
      <p:sp>
        <p:nvSpPr>
          <p:cNvPr id="193547" name="Text Box 13"/>
          <p:cNvSpPr txBox="1">
            <a:spLocks noChangeArrowheads="1"/>
          </p:cNvSpPr>
          <p:nvPr/>
        </p:nvSpPr>
        <p:spPr bwMode="auto">
          <a:xfrm>
            <a:off x="444500" y="3802063"/>
            <a:ext cx="26384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i3-21xx,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i5-23xx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i5/24xx/25xx,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i7-2700K, 4C+G10/2011</a:t>
            </a:r>
          </a:p>
        </p:txBody>
      </p:sp>
      <p:sp>
        <p:nvSpPr>
          <p:cNvPr id="193548" name="Line 8"/>
          <p:cNvSpPr>
            <a:spLocks noChangeShapeType="1"/>
          </p:cNvSpPr>
          <p:nvPr/>
        </p:nvSpPr>
        <p:spPr bwMode="auto">
          <a:xfrm flipH="1">
            <a:off x="6994525" y="2355850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49" name="Line 10"/>
          <p:cNvSpPr>
            <a:spLocks noChangeShapeType="1"/>
          </p:cNvSpPr>
          <p:nvPr/>
        </p:nvSpPr>
        <p:spPr bwMode="auto">
          <a:xfrm flipV="1">
            <a:off x="6007100" y="2530475"/>
            <a:ext cx="199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0" name="Line 11"/>
          <p:cNvSpPr>
            <a:spLocks noChangeShapeType="1"/>
          </p:cNvSpPr>
          <p:nvPr/>
        </p:nvSpPr>
        <p:spPr bwMode="auto">
          <a:xfrm flipH="1">
            <a:off x="7986713" y="2530475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1" name="Line 13"/>
          <p:cNvSpPr>
            <a:spLocks noChangeShapeType="1"/>
          </p:cNvSpPr>
          <p:nvPr/>
        </p:nvSpPr>
        <p:spPr bwMode="auto">
          <a:xfrm flipH="1">
            <a:off x="6011863" y="2530475"/>
            <a:ext cx="7937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2" name="Text Box 4"/>
          <p:cNvSpPr txBox="1">
            <a:spLocks noChangeArrowheads="1"/>
          </p:cNvSpPr>
          <p:nvPr/>
        </p:nvSpPr>
        <p:spPr bwMode="auto">
          <a:xfrm>
            <a:off x="5959475" y="1806575"/>
            <a:ext cx="2076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Bridge-EN/EP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8 cores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3" name="Text Box 5"/>
          <p:cNvSpPr txBox="1">
            <a:spLocks noChangeArrowheads="1"/>
          </p:cNvSpPr>
          <p:nvPr/>
        </p:nvSpPr>
        <p:spPr bwMode="auto">
          <a:xfrm>
            <a:off x="6958013" y="2800350"/>
            <a:ext cx="20510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Bridge-EP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(Efficient Performance)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(Socket: LGA 2011)</a:t>
            </a: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5" name="Rectangle 33"/>
          <p:cNvSpPr>
            <a:spLocks noChangeArrowheads="1"/>
          </p:cNvSpPr>
          <p:nvPr/>
        </p:nvSpPr>
        <p:spPr bwMode="auto">
          <a:xfrm>
            <a:off x="5027613" y="6207553"/>
            <a:ext cx="193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E5-24xx 4/6/8C, 5/2012</a:t>
            </a:r>
          </a:p>
        </p:txBody>
      </p:sp>
      <p:sp>
        <p:nvSpPr>
          <p:cNvPr id="193556" name="Text Box 5"/>
          <p:cNvSpPr txBox="1">
            <a:spLocks noChangeArrowheads="1"/>
          </p:cNvSpPr>
          <p:nvPr/>
        </p:nvSpPr>
        <p:spPr bwMode="auto">
          <a:xfrm>
            <a:off x="5168900" y="2800350"/>
            <a:ext cx="164623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Bridge-EN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(Entry</a:t>
            </a: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(Socket: LGA 1356) </a:t>
            </a: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8" name="Rectangle 33"/>
          <p:cNvSpPr>
            <a:spLocks noChangeArrowheads="1"/>
          </p:cNvSpPr>
          <p:nvPr/>
        </p:nvSpPr>
        <p:spPr bwMode="auto">
          <a:xfrm>
            <a:off x="7015163" y="6205965"/>
            <a:ext cx="193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E5-26xx 4/6/8C, 3/2012</a:t>
            </a:r>
          </a:p>
        </p:txBody>
      </p:sp>
      <p:sp>
        <p:nvSpPr>
          <p:cNvPr id="193559" name="Rectangle 34"/>
          <p:cNvSpPr>
            <a:spLocks noChangeArrowheads="1"/>
          </p:cNvSpPr>
          <p:nvPr/>
        </p:nvSpPr>
        <p:spPr bwMode="auto">
          <a:xfrm>
            <a:off x="7002270" y="6579350"/>
            <a:ext cx="19859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E5-46xx 4/6/8C, 5/2012</a:t>
            </a:r>
          </a:p>
        </p:txBody>
      </p:sp>
      <p:sp>
        <p:nvSpPr>
          <p:cNvPr id="193560" name="Text Box 16"/>
          <p:cNvSpPr txBox="1">
            <a:spLocks noChangeArrowheads="1"/>
          </p:cNvSpPr>
          <p:nvPr/>
        </p:nvSpPr>
        <p:spPr bwMode="auto">
          <a:xfrm>
            <a:off x="263525" y="6086503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DP-Servers</a:t>
            </a:r>
          </a:p>
        </p:txBody>
      </p:sp>
      <p:sp>
        <p:nvSpPr>
          <p:cNvPr id="193561" name="Text Box 25"/>
          <p:cNvSpPr txBox="1">
            <a:spLocks noChangeArrowheads="1"/>
          </p:cNvSpPr>
          <p:nvPr/>
        </p:nvSpPr>
        <p:spPr bwMode="auto">
          <a:xfrm>
            <a:off x="246063" y="6444335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MP-Servers</a:t>
            </a:r>
          </a:p>
        </p:txBody>
      </p:sp>
      <p:sp>
        <p:nvSpPr>
          <p:cNvPr id="193562" name="Oval 12"/>
          <p:cNvSpPr>
            <a:spLocks noChangeArrowheads="1"/>
          </p:cNvSpPr>
          <p:nvPr/>
        </p:nvSpPr>
        <p:spPr bwMode="auto">
          <a:xfrm>
            <a:off x="5980113" y="26638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3" name="Oval 7"/>
          <p:cNvSpPr>
            <a:spLocks noChangeArrowheads="1"/>
          </p:cNvSpPr>
          <p:nvPr/>
        </p:nvSpPr>
        <p:spPr bwMode="auto">
          <a:xfrm>
            <a:off x="7948613" y="26670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4" name="Line 8"/>
          <p:cNvSpPr>
            <a:spLocks noChangeShapeType="1"/>
          </p:cNvSpPr>
          <p:nvPr/>
        </p:nvSpPr>
        <p:spPr bwMode="auto">
          <a:xfrm>
            <a:off x="4391025" y="1346200"/>
            <a:ext cx="158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5" name="Line 10"/>
          <p:cNvSpPr>
            <a:spLocks noChangeShapeType="1"/>
          </p:cNvSpPr>
          <p:nvPr/>
        </p:nvSpPr>
        <p:spPr bwMode="auto">
          <a:xfrm flipV="1">
            <a:off x="1784350" y="1522413"/>
            <a:ext cx="52149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6" name="Line 11"/>
          <p:cNvSpPr>
            <a:spLocks noChangeShapeType="1"/>
          </p:cNvSpPr>
          <p:nvPr/>
        </p:nvSpPr>
        <p:spPr bwMode="auto">
          <a:xfrm flipH="1">
            <a:off x="6991350" y="1522413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7" name="Line 13"/>
          <p:cNvSpPr>
            <a:spLocks noChangeShapeType="1"/>
          </p:cNvSpPr>
          <p:nvPr/>
        </p:nvSpPr>
        <p:spPr bwMode="auto">
          <a:xfrm flipH="1">
            <a:off x="1781175" y="1522413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8" name="Oval 12"/>
          <p:cNvSpPr>
            <a:spLocks noChangeArrowheads="1"/>
          </p:cNvSpPr>
          <p:nvPr/>
        </p:nvSpPr>
        <p:spPr bwMode="auto">
          <a:xfrm>
            <a:off x="1741488" y="16557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9" name="Oval 7"/>
          <p:cNvSpPr>
            <a:spLocks noChangeArrowheads="1"/>
          </p:cNvSpPr>
          <p:nvPr/>
        </p:nvSpPr>
        <p:spPr bwMode="auto">
          <a:xfrm>
            <a:off x="6953250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0" name="TextBox 9"/>
          <p:cNvSpPr txBox="1">
            <a:spLocks noChangeArrowheads="1"/>
          </p:cNvSpPr>
          <p:nvPr/>
        </p:nvSpPr>
        <p:spPr bwMode="auto">
          <a:xfrm>
            <a:off x="3357563" y="1116013"/>
            <a:ext cx="2114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The Sandy Bridge family</a:t>
            </a:r>
          </a:p>
        </p:txBody>
      </p:sp>
      <p:sp>
        <p:nvSpPr>
          <p:cNvPr id="19357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86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Overview of the Sandy Bridge family</a:t>
            </a:r>
          </a:p>
        </p:txBody>
      </p:sp>
      <p:sp>
        <p:nvSpPr>
          <p:cNvPr id="193572" name="Line 11"/>
          <p:cNvSpPr>
            <a:spLocks noChangeShapeType="1"/>
          </p:cNvSpPr>
          <p:nvPr/>
        </p:nvSpPr>
        <p:spPr bwMode="auto">
          <a:xfrm flipH="1">
            <a:off x="4392613" y="1527175"/>
            <a:ext cx="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73" name="Oval 7"/>
          <p:cNvSpPr>
            <a:spLocks noChangeArrowheads="1"/>
          </p:cNvSpPr>
          <p:nvPr/>
        </p:nvSpPr>
        <p:spPr bwMode="auto">
          <a:xfrm>
            <a:off x="4357688" y="16748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193575" name="Rounded Rectangle 1"/>
          <p:cNvSpPr>
            <a:spLocks noChangeArrowheads="1"/>
          </p:cNvSpPr>
          <p:nvPr/>
        </p:nvSpPr>
        <p:spPr bwMode="auto">
          <a:xfrm>
            <a:off x="173038" y="1433513"/>
            <a:ext cx="3768725" cy="405729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6" name="Rectangle 19"/>
          <p:cNvSpPr>
            <a:spLocks noChangeArrowheads="1"/>
          </p:cNvSpPr>
          <p:nvPr/>
        </p:nvSpPr>
        <p:spPr bwMode="auto">
          <a:xfrm>
            <a:off x="2911153" y="6579350"/>
            <a:ext cx="2020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Based on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62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and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63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41530" y="4959170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 smtClean="0">
                <a:solidFill>
                  <a:srgbClr val="004AEB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791580" y="5191100"/>
            <a:ext cx="30604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1220L/1230L/1260L, 2C/4C, 4/2011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306388" y="5454225"/>
            <a:ext cx="9781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cs typeface="Arial" charset="0"/>
              </a:rPr>
              <a:t>UP-Servers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792163" y="5679250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12x0, 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12x5,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5132388" y="5680837"/>
            <a:ext cx="17795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E5-14xx 4/6C, 5/2012</a:t>
            </a: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7047275" y="5679250"/>
            <a:ext cx="17795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E5-16xx 4/6C, 3/2012</a:t>
            </a:r>
          </a:p>
        </p:txBody>
      </p:sp>
    </p:spTree>
    <p:extLst>
      <p:ext uri="{BB962C8B-B14F-4D97-AF65-F5344CB8AC3E}">
        <p14:creationId xmlns:p14="http://schemas.microsoft.com/office/powerpoint/2010/main" val="1355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 descr="Intel Sandy Bridge 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44613"/>
            <a:ext cx="84709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 Box 4"/>
          <p:cNvSpPr txBox="1">
            <a:spLocks noChangeArrowheads="1"/>
          </p:cNvSpPr>
          <p:nvPr/>
        </p:nvSpPr>
        <p:spPr bwMode="auto">
          <a:xfrm>
            <a:off x="2233613" y="2946400"/>
            <a:ext cx="14176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32K L1D (3 clk)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AVX 256 bit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4 Operands</a:t>
            </a:r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3538538" y="2770188"/>
            <a:ext cx="14541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Hyperthreading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AES Instr.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VMX Unrestrict.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20 nm</a:t>
            </a:r>
            <a:r>
              <a:rPr lang="en-US" altLang="en-US" sz="1300" b="1" baseline="3000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/ Core</a:t>
            </a:r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8" name="Text Box 9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>
            <a:off x="3732213" y="15748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>
            <a:off x="5027613" y="15875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1" name="Text Box 12"/>
          <p:cNvSpPr txBox="1">
            <a:spLocks noChangeArrowheads="1"/>
          </p:cNvSpPr>
          <p:nvPr/>
        </p:nvSpPr>
        <p:spPr bwMode="auto">
          <a:xfrm>
            <a:off x="6323013" y="16129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2" name="Text Box 13"/>
          <p:cNvSpPr txBox="1">
            <a:spLocks noChangeArrowheads="1"/>
          </p:cNvSpPr>
          <p:nvPr/>
        </p:nvSpPr>
        <p:spPr bwMode="auto">
          <a:xfrm>
            <a:off x="7534275" y="4467225"/>
            <a:ext cx="103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PCIe 2.0</a:t>
            </a:r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360363" y="4022725"/>
            <a:ext cx="1966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@ 1.0 1.4 GHz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(to L3 connected)</a:t>
            </a:r>
          </a:p>
        </p:txBody>
      </p:sp>
      <p:sp>
        <p:nvSpPr>
          <p:cNvPr id="194574" name="Text Box 15"/>
          <p:cNvSpPr txBox="1">
            <a:spLocks noChangeArrowheads="1"/>
          </p:cNvSpPr>
          <p:nvPr/>
        </p:nvSpPr>
        <p:spPr bwMode="auto">
          <a:xfrm>
            <a:off x="3486150" y="4549775"/>
            <a:ext cx="318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256 b/cycle Ring Architecture</a:t>
            </a:r>
          </a:p>
        </p:txBody>
      </p:sp>
      <p:sp>
        <p:nvSpPr>
          <p:cNvPr id="194575" name="Text Box 16"/>
          <p:cNvSpPr txBox="1">
            <a:spLocks noChangeArrowheads="1"/>
          </p:cNvSpPr>
          <p:nvPr/>
        </p:nvSpPr>
        <p:spPr bwMode="auto">
          <a:xfrm>
            <a:off x="6107113" y="4219575"/>
            <a:ext cx="97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(25 clk)</a:t>
            </a:r>
          </a:p>
        </p:txBody>
      </p:sp>
      <p:sp>
        <p:nvSpPr>
          <p:cNvPr id="194576" name="Text Box 17"/>
          <p:cNvSpPr txBox="1">
            <a:spLocks noChangeArrowheads="1"/>
          </p:cNvSpPr>
          <p:nvPr/>
        </p:nvSpPr>
        <p:spPr bwMode="auto">
          <a:xfrm>
            <a:off x="3460750" y="5178425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DDR3-1600</a:t>
            </a:r>
          </a:p>
        </p:txBody>
      </p:sp>
      <p:sp>
        <p:nvSpPr>
          <p:cNvPr id="194577" name="Text Box 18"/>
          <p:cNvSpPr txBox="1">
            <a:spLocks noChangeArrowheads="1"/>
          </p:cNvSpPr>
          <p:nvPr/>
        </p:nvSpPr>
        <p:spPr bwMode="auto">
          <a:xfrm>
            <a:off x="7300913" y="5172075"/>
            <a:ext cx="1195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25.6 GB/s</a:t>
            </a:r>
          </a:p>
        </p:txBody>
      </p:sp>
      <p:sp>
        <p:nvSpPr>
          <p:cNvPr id="194578" name="Text Box 19"/>
          <p:cNvSpPr txBox="1">
            <a:spLocks noChangeArrowheads="1"/>
          </p:cNvSpPr>
          <p:nvPr/>
        </p:nvSpPr>
        <p:spPr bwMode="auto">
          <a:xfrm>
            <a:off x="192088" y="6508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functional units of Sandy Bridge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94579" name="Text Box 21"/>
          <p:cNvSpPr txBox="1">
            <a:spLocks noChangeArrowheads="1"/>
          </p:cNvSpPr>
          <p:nvPr/>
        </p:nvSpPr>
        <p:spPr bwMode="auto">
          <a:xfrm>
            <a:off x="1825186" y="5780088"/>
            <a:ext cx="5415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32 nm process / ~225 nm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size. 995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mtrs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85W TDP</a:t>
            </a:r>
          </a:p>
        </p:txBody>
      </p:sp>
      <p:sp>
        <p:nvSpPr>
          <p:cNvPr id="19458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(3)</a:t>
            </a:r>
          </a:p>
        </p:txBody>
      </p:sp>
      <p:sp>
        <p:nvSpPr>
          <p:cNvPr id="194581" name="Text Box 21"/>
          <p:cNvSpPr txBox="1">
            <a:spLocks noChangeArrowheads="1"/>
          </p:cNvSpPr>
          <p:nvPr/>
        </p:nvSpPr>
        <p:spPr bwMode="auto">
          <a:xfrm>
            <a:off x="4624388" y="3768725"/>
            <a:ext cx="814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8 MB</a:t>
            </a:r>
          </a:p>
        </p:txBody>
      </p:sp>
    </p:spTree>
    <p:extLst>
      <p:ext uri="{BB962C8B-B14F-4D97-AF65-F5344CB8AC3E}">
        <p14:creationId xmlns:p14="http://schemas.microsoft.com/office/powerpoint/2010/main" val="33791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7" t="27464" r="14845" b="12325"/>
          <a:stretch>
            <a:fillRect/>
          </a:stretch>
        </p:blipFill>
        <p:spPr bwMode="auto">
          <a:xfrm>
            <a:off x="5562600" y="1446213"/>
            <a:ext cx="3195638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5427663" y="5768975"/>
            <a:ext cx="674687" cy="103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8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8964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Sandy Bridge line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2. generation Nehalem line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4.</a:t>
            </a:r>
            <a:r>
              <a:rPr lang="hu-HU" altLang="en-US" kern="0" dirty="0" smtClean="0">
                <a:solidFill>
                  <a:srgbClr val="FFFFFF"/>
                </a:solidFill>
              </a:rPr>
              <a:t>2.</a:t>
            </a:r>
            <a:r>
              <a:rPr lang="en-US" altLang="en-US" kern="0" dirty="0" smtClean="0">
                <a:solidFill>
                  <a:srgbClr val="FFFFFF"/>
                </a:solidFill>
              </a:rPr>
              <a:t>1 Overview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4205287" cy="24526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(of the cores) by the AVX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 die ring interconnect bus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2.4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On-die graphics unit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2.5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Enhanced Turbo Boost technology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2.6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7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72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ISA extension (of the cores) by the AVX instruction set</a:t>
            </a: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6612" name="TextBox 3"/>
          <p:cNvSpPr txBox="1">
            <a:spLocks noChangeArrowheads="1"/>
          </p:cNvSpPr>
          <p:nvPr/>
        </p:nvSpPr>
        <p:spPr bwMode="auto">
          <a:xfrm>
            <a:off x="209550" y="998538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Advanced Vector Extensions</a:t>
            </a:r>
          </a:p>
        </p:txBody>
      </p:sp>
      <p:sp>
        <p:nvSpPr>
          <p:cNvPr id="196613" name="TextBox 4"/>
          <p:cNvSpPr txBox="1">
            <a:spLocks noChangeArrowheads="1"/>
          </p:cNvSpPr>
          <p:nvPr/>
        </p:nvSpPr>
        <p:spPr bwMode="auto">
          <a:xfrm>
            <a:off x="206375" y="1312863"/>
            <a:ext cx="8758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 the course of ISA extensions Intel expanded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previous 128-bit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SSE SIMD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instruction set (introduced with the Pentium III in 1999)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by the 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256-bit AVX instruction set,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as follows:  </a:t>
            </a:r>
          </a:p>
        </p:txBody>
      </p:sp>
    </p:spTree>
    <p:extLst>
      <p:ext uri="{BB962C8B-B14F-4D97-AF65-F5344CB8AC3E}">
        <p14:creationId xmlns:p14="http://schemas.microsoft.com/office/powerpoint/2010/main" val="34163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8555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Extension of the ISA (of the cores) by the AVX instruction 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1379264" y="1143000"/>
            <a:ext cx="6366040" cy="5661025"/>
            <a:chOff x="-1" y="232"/>
            <a:chExt cx="4263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</a:t>
            </a:r>
            <a:r>
              <a:rPr lang="hu-HU" altLang="en-US" kern="0" dirty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331640" y="6013450"/>
            <a:ext cx="5371610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2809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97804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22829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4211960" y="2048350"/>
            <a:ext cx="2491290" cy="6355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2350" y="2267290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128-bit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7767355" y="1673805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64-bit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729255" y="603238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256-bit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358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1500" y="646113"/>
            <a:ext cx="2076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AVX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960983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includes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850104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>
                <a:solidFill>
                  <a:schemeClr val="accent6"/>
                </a:solidFill>
              </a:rPr>
              <a:t> of the 128-bit wide XMM [0, 15] SIMD </a:t>
            </a:r>
            <a:r>
              <a:rPr lang="en-US" sz="1400" dirty="0" smtClean="0">
                <a:solidFill>
                  <a:srgbClr val="FF0000"/>
                </a:solidFill>
              </a:rPr>
              <a:t>register set </a:t>
            </a:r>
            <a:r>
              <a:rPr lang="en-US" sz="1400" dirty="0" smtClean="0">
                <a:solidFill>
                  <a:schemeClr val="accent6"/>
                </a:solidFill>
              </a:rPr>
              <a:t>to the 256-bit YMM [0, 15]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accent6"/>
                </a:solidFill>
              </a:rPr>
              <a:t> </a:t>
            </a:r>
            <a:r>
              <a:rPr lang="en-US" sz="1400" dirty="0" smtClean="0">
                <a:solidFill>
                  <a:schemeClr val="accent6"/>
                </a:solidFill>
              </a:rPr>
              <a:t>       register set.</a:t>
            </a:r>
          </a:p>
          <a:p>
            <a:r>
              <a:rPr lang="en-US" sz="1400" dirty="0" smtClean="0"/>
              <a:t>b) </a:t>
            </a: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/>
              <a:t> of the </a:t>
            </a:r>
            <a:r>
              <a:rPr lang="en-US" sz="1400" dirty="0" smtClean="0">
                <a:solidFill>
                  <a:srgbClr val="FF0000"/>
                </a:solidFill>
              </a:rPr>
              <a:t>128-bit SSE instruction set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8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8555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Extension of the ISA (of the cores) by the AVX instruction 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238125" y="1143000"/>
            <a:ext cx="8609013" cy="5661025"/>
            <a:chOff x="-1" y="232"/>
            <a:chExt cx="5765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6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MM registers (64-bit),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  aliased on the FP Stack registers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29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XMM registers (128-bit)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31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XMM registers (128-bit)</a:t>
              </a: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31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YMM registers (256-bit)</a:t>
              </a: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(4)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90500" y="6013450"/>
            <a:ext cx="8431213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670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6665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81690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27195" y="1178750"/>
            <a:ext cx="2008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Underlying register set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866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420" y="610525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n-US" sz="1400" b="1" dirty="0" smtClean="0">
                <a:solidFill>
                  <a:schemeClr val="accent6"/>
                </a:solidFill>
              </a:rPr>
              <a:t>Extension </a:t>
            </a:r>
            <a:r>
              <a:rPr lang="en-US" sz="1400" b="1" dirty="0">
                <a:solidFill>
                  <a:schemeClr val="accent6"/>
                </a:solidFill>
              </a:rPr>
              <a:t>of the 128-bit wide XMM [0, 15] SIMD register set to the </a:t>
            </a:r>
            <a:r>
              <a:rPr lang="en-US" sz="1400" b="1" dirty="0" smtClean="0">
                <a:solidFill>
                  <a:schemeClr val="accent6"/>
                </a:solidFill>
              </a:rPr>
              <a:t>256-bit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      </a:t>
            </a:r>
            <a:r>
              <a:rPr lang="en-US" sz="1400" b="1" dirty="0">
                <a:solidFill>
                  <a:schemeClr val="accent6"/>
                </a:solidFill>
              </a:rPr>
              <a:t>YMM [0, 15</a:t>
            </a:r>
            <a:r>
              <a:rPr lang="en-US" sz="1400" b="1" dirty="0" smtClean="0">
                <a:solidFill>
                  <a:schemeClr val="accent6"/>
                </a:solidFill>
              </a:rPr>
              <a:t>] </a:t>
            </a:r>
            <a:r>
              <a:rPr lang="en-US" sz="1400" b="1" dirty="0">
                <a:solidFill>
                  <a:schemeClr val="accent6"/>
                </a:solidFill>
              </a:rPr>
              <a:t>register </a:t>
            </a:r>
            <a:r>
              <a:rPr lang="en-US" sz="1400" b="1" dirty="0" smtClean="0">
                <a:solidFill>
                  <a:schemeClr val="accent6"/>
                </a:solidFill>
              </a:rPr>
              <a:t>set </a:t>
            </a:r>
            <a:r>
              <a:rPr lang="en-US" sz="1400" dirty="0" smtClean="0"/>
              <a:t>[97], [168]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22744" y="1264075"/>
            <a:ext cx="3679426" cy="3586709"/>
            <a:chOff x="2107709" y="1912521"/>
            <a:chExt cx="3679426" cy="35867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9"/>
            <a:stretch/>
          </p:blipFill>
          <p:spPr bwMode="auto">
            <a:xfrm>
              <a:off x="2332891" y="1912521"/>
              <a:ext cx="3454244" cy="310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t="53712" r="29717" b="37009"/>
            <a:stretch/>
          </p:blipFill>
          <p:spPr bwMode="auto">
            <a:xfrm>
              <a:off x="2107709" y="5092830"/>
              <a:ext cx="3454401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2670" b="-1527"/>
          <a:stretch/>
        </p:blipFill>
        <p:spPr bwMode="auto">
          <a:xfrm>
            <a:off x="1790699" y="4959170"/>
            <a:ext cx="5796635" cy="1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(5)</a:t>
            </a:r>
          </a:p>
        </p:txBody>
      </p:sp>
    </p:spTree>
    <p:extLst>
      <p:ext uri="{BB962C8B-B14F-4D97-AF65-F5344CB8AC3E}">
        <p14:creationId xmlns:p14="http://schemas.microsoft.com/office/powerpoint/2010/main" val="29116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025" y="606385"/>
            <a:ext cx="6696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b) Extension of the 128-bit SSE instruction set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" y="1531590"/>
            <a:ext cx="8601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00" y="998730"/>
            <a:ext cx="276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Supported data types </a:t>
            </a:r>
            <a:r>
              <a:rPr lang="en-US" sz="1400" dirty="0" smtClean="0"/>
              <a:t>[168] </a:t>
            </a:r>
            <a:endParaRPr lang="en-US" sz="1400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41877" y="2194196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258913" y="522223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8494340" y="2638515"/>
            <a:ext cx="315035" cy="1800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3975" y="3390900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3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584325"/>
            <a:ext cx="66722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1"/>
          <p:cNvSpPr txBox="1">
            <a:spLocks noChangeArrowheads="1"/>
          </p:cNvSpPr>
          <p:nvPr/>
        </p:nvSpPr>
        <p:spPr bwMode="auto">
          <a:xfrm>
            <a:off x="161510" y="593685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199684" name="TextBox 4"/>
          <p:cNvSpPr txBox="1">
            <a:spLocks noChangeArrowheads="1"/>
          </p:cNvSpPr>
          <p:nvPr/>
        </p:nvSpPr>
        <p:spPr bwMode="auto">
          <a:xfrm>
            <a:off x="161510" y="909598"/>
            <a:ext cx="674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doubled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only FP vector width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in the Figure below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[97]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(7)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66444" y="1718810"/>
            <a:ext cx="3515946" cy="153017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311133"/>
            <a:ext cx="2845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AVX doubled FP vector width </a:t>
            </a:r>
          </a:p>
          <a:p>
            <a:pPr algn="ctr"/>
            <a:r>
              <a:rPr lang="en-US" sz="1400" dirty="0" smtClean="0">
                <a:latin typeface="+mj-lt"/>
              </a:rPr>
              <a:t>and register file width</a:t>
            </a:r>
            <a:endParaRPr lang="en-US" sz="1400" dirty="0">
              <a:latin typeface="+mj-lt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080078" y="3076218"/>
            <a:ext cx="54006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0148" y="2941203"/>
            <a:ext cx="212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Doubling peak FPOPS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180975" y="625475"/>
            <a:ext cx="5450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Splitting of Intel’s </a:t>
            </a:r>
            <a:r>
              <a:rPr lang="en-US" sz="1400" b="1" dirty="0">
                <a:solidFill>
                  <a:srgbClr val="333399"/>
                </a:solidFill>
                <a:latin typeface="Verdana"/>
              </a:rPr>
              <a:t>basic </a:t>
            </a: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architectures</a:t>
            </a:r>
            <a:r>
              <a:rPr lang="hu-HU" sz="1400" b="1" dirty="0" smtClean="0">
                <a:solidFill>
                  <a:srgbClr val="333399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in 2008 </a:t>
            </a:r>
            <a:r>
              <a:rPr lang="hu-HU" sz="1400" dirty="0" smtClean="0">
                <a:latin typeface="Verdana"/>
              </a:rPr>
              <a:t>[</a:t>
            </a:r>
            <a:r>
              <a:rPr lang="en-US" sz="1400" dirty="0" smtClean="0">
                <a:latin typeface="Verdana"/>
              </a:rPr>
              <a:t>158</a:t>
            </a:r>
            <a:r>
              <a:rPr lang="hu-HU" sz="1400" dirty="0" smtClean="0">
                <a:latin typeface="Verdana"/>
              </a:rPr>
              <a:t>]</a:t>
            </a:r>
            <a:endParaRPr lang="en-US" sz="1400" dirty="0">
              <a:latin typeface="Verdana"/>
            </a:endParaRP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166688" y="1403350"/>
            <a:ext cx="8810625" cy="4778375"/>
            <a:chOff x="166688" y="1262025"/>
            <a:chExt cx="8810625" cy="4867275"/>
          </a:xfrm>
        </p:grpSpPr>
        <p:pic>
          <p:nvPicPr>
            <p:cNvPr id="6656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1262025"/>
              <a:ext cx="8810625" cy="486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166688" y="4416861"/>
              <a:ext cx="8810625" cy="171243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567" name="TextBox 1"/>
            <p:cNvSpPr txBox="1">
              <a:spLocks noChangeArrowheads="1"/>
            </p:cNvSpPr>
            <p:nvPr/>
          </p:nvSpPr>
          <p:spPr bwMode="auto">
            <a:xfrm>
              <a:off x="2889123" y="5385561"/>
              <a:ext cx="7745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rgbClr val="FFFFFF"/>
                  </a:solidFill>
                </a:rPr>
                <a:t>2008</a:t>
              </a:r>
            </a:p>
          </p:txBody>
        </p:sp>
      </p:grpSp>
      <p:sp>
        <p:nvSpPr>
          <p:cNvPr id="6656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8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Box 2"/>
          <p:cNvSpPr txBox="1">
            <a:spLocks noChangeArrowheads="1"/>
          </p:cNvSpPr>
          <p:nvPr/>
        </p:nvSpPr>
        <p:spPr bwMode="auto">
          <a:xfrm>
            <a:off x="96838" y="598488"/>
            <a:ext cx="2762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AVX-1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200707" name="TextBox 3"/>
          <p:cNvSpPr txBox="1">
            <a:spLocks noChangeArrowheads="1"/>
          </p:cNvSpPr>
          <p:nvPr/>
        </p:nvSpPr>
        <p:spPr bwMode="auto">
          <a:xfrm>
            <a:off x="96838" y="969963"/>
            <a:ext cx="8991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 implement 256-bit FP operations 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Intel did not widen related data paths and FP execution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to 256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bit,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instead 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designers made use of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two 128-bit data paths and two 128-bit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  FP execution units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 the same time, as indicated in the previous Figure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(8)</a:t>
            </a:r>
          </a:p>
        </p:txBody>
      </p:sp>
    </p:spTree>
    <p:extLst>
      <p:ext uri="{BB962C8B-B14F-4D97-AF65-F5344CB8AC3E}">
        <p14:creationId xmlns:p14="http://schemas.microsoft.com/office/powerpoint/2010/main" val="9371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201613" y="963613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redesigned large parts of the microarchitecture of the cores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4.2.3.1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151619" y="4741050"/>
            <a:ext cx="2475275" cy="31503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6838" y="598488"/>
            <a:ext cx="2762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AVX-2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(of the cores) by the AVX instruction set (9)</a:t>
            </a:r>
          </a:p>
        </p:txBody>
      </p:sp>
    </p:spTree>
    <p:extLst>
      <p:ext uri="{BB962C8B-B14F-4D97-AF65-F5344CB8AC3E}">
        <p14:creationId xmlns:p14="http://schemas.microsoft.com/office/powerpoint/2010/main" val="25122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2756" name="TextBox 1"/>
          <p:cNvSpPr txBox="1">
            <a:spLocks noChangeArrowheads="1"/>
          </p:cNvSpPr>
          <p:nvPr/>
        </p:nvSpPr>
        <p:spPr bwMode="auto">
          <a:xfrm>
            <a:off x="180975" y="647700"/>
            <a:ext cx="438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New microarchitecture of the cores </a:t>
            </a:r>
          </a:p>
        </p:txBody>
      </p:sp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201613" y="963613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redesigned large parts of the microarchitecture of the cores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4.2.3.1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Box 4"/>
          <p:cNvSpPr txBox="1">
            <a:spLocks noChangeArrowheads="1"/>
          </p:cNvSpPr>
          <p:nvPr/>
        </p:nvSpPr>
        <p:spPr bwMode="auto">
          <a:xfrm>
            <a:off x="117475" y="593685"/>
            <a:ext cx="8672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Here we do not want to go into details of the microarchitecture, but refer to two very detailed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descriptions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],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(1)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268413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1706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190500" y="654050"/>
            <a:ext cx="407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2.4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ring interconnect bus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[66]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206515" y="2201165"/>
            <a:ext cx="2964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ring has six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bus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stops for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interconnecting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3766570"/>
            <a:ext cx="2531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four cores and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L3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slices share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same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interfaces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2719516"/>
            <a:ext cx="208961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L3 slices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GPU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System Agent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452320" y="1681063"/>
            <a:ext cx="144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System Agent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6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2"/>
          <p:cNvSpPr txBox="1">
            <a:spLocks noChangeArrowheads="1"/>
          </p:cNvSpPr>
          <p:nvPr/>
        </p:nvSpPr>
        <p:spPr bwMode="auto">
          <a:xfrm>
            <a:off x="180975" y="654050"/>
            <a:ext cx="511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feature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of the on-die interconnect bus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61335"/>
          <a:stretch/>
        </p:blipFill>
        <p:spPr bwMode="auto">
          <a:xfrm>
            <a:off x="161925" y="2033845"/>
            <a:ext cx="6403975" cy="67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Rectangle 7"/>
          <p:cNvSpPr>
            <a:spLocks noChangeArrowheads="1"/>
          </p:cNvSpPr>
          <p:nvPr/>
        </p:nvSpPr>
        <p:spPr bwMode="auto">
          <a:xfrm>
            <a:off x="4886325" y="2303463"/>
            <a:ext cx="1841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8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3" t="30797" b="8978"/>
          <a:stretch>
            <a:fillRect/>
          </a:stretch>
        </p:blipFill>
        <p:spPr bwMode="auto">
          <a:xfrm>
            <a:off x="6302375" y="1042988"/>
            <a:ext cx="21399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2708920"/>
            <a:ext cx="4671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•   It operates at core frequency (One stop/clock)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79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06851" name="TextBox 2"/>
          <p:cNvSpPr txBox="1">
            <a:spLocks noChangeArrowheads="1"/>
          </p:cNvSpPr>
          <p:nvPr/>
        </p:nvSpPr>
        <p:spPr bwMode="auto">
          <a:xfrm>
            <a:off x="198438" y="909638"/>
            <a:ext cx="770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Evolution of graphics implementation from Westmere to Sandy Bridge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493838"/>
            <a:ext cx="68389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ight Arrow 9"/>
          <p:cNvSpPr>
            <a:spLocks noChangeArrowheads="1"/>
          </p:cNvSpPr>
          <p:nvPr/>
        </p:nvSpPr>
        <p:spPr bwMode="auto">
          <a:xfrm>
            <a:off x="4392613" y="1677988"/>
            <a:ext cx="539750" cy="88900"/>
          </a:xfrm>
          <a:prstGeom prst="rightArrow">
            <a:avLst>
              <a:gd name="adj1" fmla="val 50000"/>
              <a:gd name="adj2" fmla="val 50595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854" name="Text Box 7"/>
          <p:cNvSpPr txBox="1">
            <a:spLocks noChangeArrowheads="1"/>
          </p:cNvSpPr>
          <p:nvPr/>
        </p:nvSpPr>
        <p:spPr bwMode="auto">
          <a:xfrm>
            <a:off x="192088" y="646113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2.5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graphics unit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94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757"/>
          <a:stretch>
            <a:fillRect/>
          </a:stretch>
        </p:blipFill>
        <p:spPr bwMode="auto">
          <a:xfrm>
            <a:off x="366713" y="1179513"/>
            <a:ext cx="8410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Box 2"/>
          <p:cNvSpPr txBox="1">
            <a:spLocks noChangeArrowheads="1"/>
          </p:cNvSpPr>
          <p:nvPr/>
        </p:nvSpPr>
        <p:spPr bwMode="auto">
          <a:xfrm>
            <a:off x="190500" y="647700"/>
            <a:ext cx="747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Support of both media and graphics processing by the graphics unit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7876" name="Rectangle 3"/>
          <p:cNvSpPr>
            <a:spLocks noChangeArrowheads="1"/>
          </p:cNvSpPr>
          <p:nvPr/>
        </p:nvSpPr>
        <p:spPr bwMode="auto">
          <a:xfrm>
            <a:off x="8062913" y="5722938"/>
            <a:ext cx="701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78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3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7"/>
          <p:cNvSpPr txBox="1">
            <a:spLocks noChangeArrowheads="1"/>
          </p:cNvSpPr>
          <p:nvPr/>
        </p:nvSpPr>
        <p:spPr bwMode="auto">
          <a:xfrm>
            <a:off x="195263" y="646113"/>
            <a:ext cx="472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features of the on die graphics unit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8899" name="Text Box 9"/>
          <p:cNvSpPr txBox="1">
            <a:spLocks noChangeArrowheads="1"/>
          </p:cNvSpPr>
          <p:nvPr/>
        </p:nvSpPr>
        <p:spPr bwMode="auto">
          <a:xfrm>
            <a:off x="6096000" y="4705350"/>
            <a:ext cx="771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12 EUs</a:t>
            </a:r>
          </a:p>
        </p:txBody>
      </p:sp>
      <p:pic>
        <p:nvPicPr>
          <p:cNvPr id="2089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1155"/>
          <a:stretch>
            <a:fillRect/>
          </a:stretch>
        </p:blipFill>
        <p:spPr bwMode="auto">
          <a:xfrm>
            <a:off x="400050" y="1179513"/>
            <a:ext cx="82470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903" name="Straight Connector 7"/>
          <p:cNvCxnSpPr>
            <a:cxnSpLocks noChangeShapeType="1"/>
          </p:cNvCxnSpPr>
          <p:nvPr/>
        </p:nvCxnSpPr>
        <p:spPr bwMode="auto">
          <a:xfrm>
            <a:off x="1016000" y="2414588"/>
            <a:ext cx="2565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4" name="Straight Connector 9"/>
          <p:cNvCxnSpPr>
            <a:cxnSpLocks noChangeShapeType="1"/>
          </p:cNvCxnSpPr>
          <p:nvPr/>
        </p:nvCxnSpPr>
        <p:spPr bwMode="auto">
          <a:xfrm>
            <a:off x="1016000" y="3643313"/>
            <a:ext cx="33305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8906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38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"/>
          <p:cNvGrpSpPr>
            <a:grpSpLocks/>
          </p:cNvGrpSpPr>
          <p:nvPr/>
        </p:nvGrpSpPr>
        <p:grpSpPr bwMode="auto">
          <a:xfrm>
            <a:off x="0" y="1397000"/>
            <a:ext cx="9145588" cy="2743200"/>
            <a:chOff x="0" y="1632"/>
            <a:chExt cx="5761" cy="1728"/>
          </a:xfrm>
        </p:grpSpPr>
        <p:pic>
          <p:nvPicPr>
            <p:cNvPr id="20993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45563" r="2563" b="26863"/>
            <a:stretch>
              <a:fillRect/>
            </a:stretch>
          </p:blipFill>
          <p:spPr bwMode="auto">
            <a:xfrm>
              <a:off x="0" y="2213"/>
              <a:ext cx="5760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72343" r="2563" b="12895"/>
            <a:stretch>
              <a:fillRect/>
            </a:stretch>
          </p:blipFill>
          <p:spPr bwMode="auto">
            <a:xfrm>
              <a:off x="1" y="1632"/>
              <a:ext cx="57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196850" y="654050"/>
            <a:ext cx="666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Specification data of the HD 2000 and HD 3000 graphics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00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en-US" sz="1400" b="1">
                <a:solidFill>
                  <a:srgbClr val="0046CC"/>
                </a:solidFill>
                <a:cs typeface="Arial" charset="0"/>
              </a:rPr>
              <a:t> </a:t>
            </a:r>
          </a:p>
        </p:txBody>
      </p:sp>
      <p:sp>
        <p:nvSpPr>
          <p:cNvPr id="209924" name="Oval 9"/>
          <p:cNvSpPr>
            <a:spLocks noChangeArrowheads="1"/>
          </p:cNvSpPr>
          <p:nvPr/>
        </p:nvSpPr>
        <p:spPr bwMode="auto">
          <a:xfrm>
            <a:off x="4445000" y="2371725"/>
            <a:ext cx="482600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5" name="Oval 10"/>
          <p:cNvSpPr>
            <a:spLocks noChangeArrowheads="1"/>
          </p:cNvSpPr>
          <p:nvPr/>
        </p:nvSpPr>
        <p:spPr bwMode="auto">
          <a:xfrm>
            <a:off x="5765800" y="2371725"/>
            <a:ext cx="409575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6" name="Oval 11"/>
          <p:cNvSpPr>
            <a:spLocks noChangeArrowheads="1"/>
          </p:cNvSpPr>
          <p:nvPr/>
        </p:nvSpPr>
        <p:spPr bwMode="auto">
          <a:xfrm>
            <a:off x="6718300" y="2357438"/>
            <a:ext cx="317500" cy="15033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7" name="Text Box 12"/>
          <p:cNvSpPr txBox="1">
            <a:spLocks noChangeArrowheads="1"/>
          </p:cNvSpPr>
          <p:nvPr/>
        </p:nvSpPr>
        <p:spPr bwMode="auto">
          <a:xfrm>
            <a:off x="6743700" y="2957513"/>
            <a:ext cx="317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-</a:t>
            </a:r>
          </a:p>
        </p:txBody>
      </p:sp>
      <p:sp>
        <p:nvSpPr>
          <p:cNvPr id="209928" name="Oval 9"/>
          <p:cNvSpPr>
            <a:spLocks noChangeArrowheads="1"/>
          </p:cNvSpPr>
          <p:nvPr/>
        </p:nvSpPr>
        <p:spPr bwMode="auto">
          <a:xfrm>
            <a:off x="6350" y="2349500"/>
            <a:ext cx="554038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9930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8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sz="2000">
                <a:solidFill>
                  <a:srgbClr val="FFFFFF"/>
                </a:solidFill>
                <a:cs typeface="Arial" charset="0"/>
              </a:rPr>
              <a:t>. The Core 2 line</a:t>
            </a: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6761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.1 Introduction</a:t>
              </a:r>
            </a:p>
          </p:txBody>
        </p:sp>
        <p:sp>
          <p:nvSpPr>
            <p:cNvPr id="67613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8" name="Group 7"/>
          <p:cNvGrpSpPr>
            <a:grpSpLocks/>
          </p:cNvGrpSpPr>
          <p:nvPr/>
        </p:nvGrpSpPr>
        <p:grpSpPr bwMode="auto">
          <a:xfrm>
            <a:off x="1000125" y="2354263"/>
            <a:ext cx="7285038" cy="401637"/>
            <a:chOff x="695" y="1631"/>
            <a:chExt cx="4452" cy="300"/>
          </a:xfrm>
        </p:grpSpPr>
        <p:sp>
          <p:nvSpPr>
            <p:cNvPr id="676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.2 Major innovations of the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Core 2 line</a:t>
              </a:r>
              <a:endParaRPr lang="en-US" altLang="en-US" sz="20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9" name="Group 13"/>
          <p:cNvGrpSpPr>
            <a:grpSpLocks/>
          </p:cNvGrpSpPr>
          <p:nvPr/>
        </p:nvGrpSpPr>
        <p:grpSpPr bwMode="auto">
          <a:xfrm>
            <a:off x="995363" y="2822575"/>
            <a:ext cx="7285037" cy="409575"/>
            <a:chOff x="695" y="1638"/>
            <a:chExt cx="4452" cy="306"/>
          </a:xfrm>
        </p:grpSpPr>
        <p:sp>
          <p:nvSpPr>
            <p:cNvPr id="6760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2.1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Wide execution</a:t>
              </a:r>
            </a:p>
          </p:txBody>
        </p:sp>
        <p:sp>
          <p:nvSpPr>
            <p:cNvPr id="6760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1004888" y="3287713"/>
            <a:ext cx="7285037" cy="409575"/>
            <a:chOff x="695" y="1638"/>
            <a:chExt cx="4452" cy="306"/>
          </a:xfrm>
        </p:grpSpPr>
        <p:sp>
          <p:nvSpPr>
            <p:cNvPr id="6760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Smart L2 cache</a:t>
              </a:r>
            </a:p>
          </p:txBody>
        </p:sp>
        <p:sp>
          <p:nvSpPr>
            <p:cNvPr id="6760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1" name="Group 25"/>
          <p:cNvGrpSpPr>
            <a:grpSpLocks/>
          </p:cNvGrpSpPr>
          <p:nvPr/>
        </p:nvGrpSpPr>
        <p:grpSpPr bwMode="auto">
          <a:xfrm>
            <a:off x="996950" y="3756025"/>
            <a:ext cx="7285038" cy="398463"/>
            <a:chOff x="695" y="1633"/>
            <a:chExt cx="4452" cy="298"/>
          </a:xfrm>
        </p:grpSpPr>
        <p:sp>
          <p:nvSpPr>
            <p:cNvPr id="6760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Smart memory accesses</a:t>
              </a:r>
            </a:p>
          </p:txBody>
        </p:sp>
        <p:sp>
          <p:nvSpPr>
            <p:cNvPr id="67605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2" name="Group 22"/>
          <p:cNvGrpSpPr>
            <a:grpSpLocks/>
          </p:cNvGrpSpPr>
          <p:nvPr/>
        </p:nvGrpSpPr>
        <p:grpSpPr bwMode="auto">
          <a:xfrm>
            <a:off x="1004888" y="4232275"/>
            <a:ext cx="7285037" cy="409575"/>
            <a:chOff x="695" y="1638"/>
            <a:chExt cx="4452" cy="306"/>
          </a:xfrm>
        </p:grpSpPr>
        <p:sp>
          <p:nvSpPr>
            <p:cNvPr id="6760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2.4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Enhanced digital media support</a:t>
              </a:r>
            </a:p>
          </p:txBody>
        </p:sp>
        <p:sp>
          <p:nvSpPr>
            <p:cNvPr id="6760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3" name="Group 25"/>
          <p:cNvGrpSpPr>
            <a:grpSpLocks/>
          </p:cNvGrpSpPr>
          <p:nvPr/>
        </p:nvGrpSpPr>
        <p:grpSpPr bwMode="auto">
          <a:xfrm>
            <a:off x="1006475" y="4678363"/>
            <a:ext cx="7285038" cy="409575"/>
            <a:chOff x="695" y="1638"/>
            <a:chExt cx="4452" cy="306"/>
          </a:xfrm>
        </p:grpSpPr>
        <p:sp>
          <p:nvSpPr>
            <p:cNvPr id="6760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   2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>
                  <a:solidFill>
                    <a:srgbClr val="FFFFFF"/>
                  </a:solidFill>
                  <a:cs typeface="Arial" charset="0"/>
                </a:rPr>
                <a:t>2.5</a:t>
              </a: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Intelligent power management</a:t>
              </a:r>
            </a:p>
          </p:txBody>
        </p:sp>
        <p:sp>
          <p:nvSpPr>
            <p:cNvPr id="67601" name="Text Box 27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4" name="Group 22"/>
          <p:cNvGrpSpPr>
            <a:grpSpLocks/>
          </p:cNvGrpSpPr>
          <p:nvPr/>
        </p:nvGrpSpPr>
        <p:grpSpPr bwMode="auto">
          <a:xfrm>
            <a:off x="1009650" y="5568950"/>
            <a:ext cx="7285038" cy="392113"/>
            <a:chOff x="695" y="1638"/>
            <a:chExt cx="4452" cy="750"/>
          </a:xfrm>
        </p:grpSpPr>
        <p:sp>
          <p:nvSpPr>
            <p:cNvPr id="67598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75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.4 </a:t>
              </a:r>
              <a:r>
                <a:rPr lang="hu-HU" altLang="en-US" sz="2000" dirty="0" err="1" smtClean="0">
                  <a:solidFill>
                    <a:srgbClr val="FFFFFF"/>
                  </a:solidFill>
                  <a:cs typeface="Arial" charset="0"/>
                </a:rPr>
                <a:t>Overview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of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Core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based processor lines</a:t>
              </a:r>
            </a:p>
          </p:txBody>
        </p:sp>
        <p:sp>
          <p:nvSpPr>
            <p:cNvPr id="67599" name="Text Box 24"/>
            <p:cNvSpPr txBox="1">
              <a:spLocks noChangeArrowheads="1"/>
            </p:cNvSpPr>
            <p:nvPr/>
          </p:nvSpPr>
          <p:spPr bwMode="auto">
            <a:xfrm>
              <a:off x="695" y="1642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5" name="Group 25"/>
          <p:cNvGrpSpPr>
            <a:grpSpLocks/>
          </p:cNvGrpSpPr>
          <p:nvPr/>
        </p:nvGrpSpPr>
        <p:grpSpPr bwMode="auto">
          <a:xfrm>
            <a:off x="996950" y="5119688"/>
            <a:ext cx="7285038" cy="409575"/>
            <a:chOff x="695" y="1638"/>
            <a:chExt cx="4452" cy="306"/>
          </a:xfrm>
        </p:grpSpPr>
        <p:sp>
          <p:nvSpPr>
            <p:cNvPr id="6759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.3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Die plot of the Core 2</a:t>
              </a:r>
            </a:p>
          </p:txBody>
        </p:sp>
        <p:sp>
          <p:nvSpPr>
            <p:cNvPr id="67597" name="Text Box 27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orld of Wa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57313"/>
            <a:ext cx="66929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7164388" y="6286500"/>
            <a:ext cx="150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frames per sec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7191375" y="2673350"/>
            <a:ext cx="16668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i5/i7 2xxx/3xxx: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Sandy Bridge</a:t>
            </a:r>
          </a:p>
        </p:txBody>
      </p:sp>
      <p:sp>
        <p:nvSpPr>
          <p:cNvPr id="210949" name="Text Box 9"/>
          <p:cNvSpPr txBox="1">
            <a:spLocks noChangeArrowheads="1"/>
          </p:cNvSpPr>
          <p:nvPr/>
        </p:nvSpPr>
        <p:spPr bwMode="auto">
          <a:xfrm>
            <a:off x="7451725" y="5594350"/>
            <a:ext cx="10509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 6xx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Arrandale</a:t>
            </a:r>
          </a:p>
        </p:txBody>
      </p:sp>
      <p:sp>
        <p:nvSpPr>
          <p:cNvPr id="210950" name="Oval 10"/>
          <p:cNvSpPr>
            <a:spLocks noChangeArrowheads="1"/>
          </p:cNvSpPr>
          <p:nvPr/>
        </p:nvSpPr>
        <p:spPr bwMode="auto">
          <a:xfrm>
            <a:off x="609600" y="2063750"/>
            <a:ext cx="6554788" cy="510156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0951" name="Text Box 11"/>
          <p:cNvSpPr txBox="1">
            <a:spLocks noChangeArrowheads="1"/>
          </p:cNvSpPr>
          <p:nvPr/>
        </p:nvSpPr>
        <p:spPr bwMode="auto">
          <a:xfrm>
            <a:off x="7440613" y="2114550"/>
            <a:ext cx="103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HD 5570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400 ALUs</a:t>
            </a:r>
          </a:p>
        </p:txBody>
      </p:sp>
      <p:sp>
        <p:nvSpPr>
          <p:cNvPr id="210952" name="Text Box 10"/>
          <p:cNvSpPr txBox="1">
            <a:spLocks noChangeArrowheads="1"/>
          </p:cNvSpPr>
          <p:nvPr/>
        </p:nvSpPr>
        <p:spPr bwMode="auto">
          <a:xfrm>
            <a:off x="182563" y="647700"/>
            <a:ext cx="757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Performance comparison of the Sandy Bridge’s graphics: gaming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10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(5)</a:t>
            </a:r>
            <a:endParaRPr lang="en-US" altLang="en-US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82563" y="3699030"/>
            <a:ext cx="5424552" cy="49505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4.2.6</a:t>
            </a:r>
            <a:r>
              <a:rPr lang="en-US" altLang="en-US" dirty="0" smtClean="0"/>
              <a:t> Enhanced Turbo Boost technology (1)</a:t>
            </a:r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>
            <a:fillRect/>
          </a:stretch>
        </p:blipFill>
        <p:spPr bwMode="auto">
          <a:xfrm>
            <a:off x="814388" y="2185988"/>
            <a:ext cx="71421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7"/>
          <p:cNvSpPr txBox="1">
            <a:spLocks noChangeArrowheads="1"/>
          </p:cNvSpPr>
          <p:nvPr/>
        </p:nvSpPr>
        <p:spPr bwMode="auto">
          <a:xfrm>
            <a:off x="4140200" y="4090988"/>
            <a:ext cx="733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Cooler</a:t>
            </a:r>
          </a:p>
        </p:txBody>
      </p:sp>
      <p:sp>
        <p:nvSpPr>
          <p:cNvPr id="211973" name="Text Box 8"/>
          <p:cNvSpPr txBox="1">
            <a:spLocks noChangeArrowheads="1"/>
          </p:cNvSpPr>
          <p:nvPr/>
        </p:nvSpPr>
        <p:spPr bwMode="auto">
          <a:xfrm>
            <a:off x="190500" y="954088"/>
            <a:ext cx="579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Designated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2.0 generation Turbo Boost technology.</a:t>
            </a:r>
          </a:p>
        </p:txBody>
      </p:sp>
      <p:sp>
        <p:nvSpPr>
          <p:cNvPr id="211974" name="Text Box 9"/>
          <p:cNvSpPr txBox="1">
            <a:spLocks noChangeArrowheads="1"/>
          </p:cNvSpPr>
          <p:nvPr/>
        </p:nvSpPr>
        <p:spPr bwMode="auto">
          <a:xfrm>
            <a:off x="6300788" y="4005263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Thermal capacitance</a:t>
            </a:r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190500" y="1223963"/>
            <a:ext cx="7705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The concept utilizes the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real temperature response of processors to power changes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  in order to increase the extent of overclocking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195263" y="650875"/>
            <a:ext cx="464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2.6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Enhanced Turbo Boost technology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7" name="Rectangle 1"/>
          <p:cNvSpPr>
            <a:spLocks noChangeArrowheads="1"/>
          </p:cNvSpPr>
          <p:nvPr/>
        </p:nvSpPr>
        <p:spPr bwMode="auto">
          <a:xfrm>
            <a:off x="7424738" y="6084888"/>
            <a:ext cx="531812" cy="72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8" name="Rectangle 2"/>
          <p:cNvSpPr>
            <a:spLocks noChangeArrowheads="1"/>
          </p:cNvSpPr>
          <p:nvPr/>
        </p:nvSpPr>
        <p:spPr bwMode="auto">
          <a:xfrm>
            <a:off x="6686550" y="6648450"/>
            <a:ext cx="900113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22555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85738" y="649288"/>
            <a:ext cx="9388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Based on the real temperature response the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thermal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energy budget accumulated during idle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 periods can be utilized to push the core beyond the TDP for short periods of time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(e.g. for 20 sec).</a:t>
            </a:r>
          </a:p>
        </p:txBody>
      </p:sp>
      <p:sp>
        <p:nvSpPr>
          <p:cNvPr id="212996" name="Text Box 7"/>
          <p:cNvSpPr txBox="1">
            <a:spLocks noChangeArrowheads="1"/>
          </p:cNvSpPr>
          <p:nvPr/>
        </p:nvSpPr>
        <p:spPr bwMode="auto">
          <a:xfrm>
            <a:off x="735013" y="6437313"/>
            <a:ext cx="7402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Multiple algorithms manage in parallel current, power and die temperature.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[64]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1"/>
          <a:stretch>
            <a:fillRect/>
          </a:stretch>
        </p:blipFill>
        <p:spPr bwMode="auto">
          <a:xfrm>
            <a:off x="792163" y="2779713"/>
            <a:ext cx="75152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214313" y="654050"/>
            <a:ext cx="791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Intelligent power sharing between the cores and the integrated graphics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67284"/>
          <a:stretch>
            <a:fillRect/>
          </a:stretch>
        </p:blipFill>
        <p:spPr bwMode="auto">
          <a:xfrm>
            <a:off x="927100" y="1352550"/>
            <a:ext cx="6659563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9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2209" r="13971" b="5000"/>
          <a:stretch>
            <a:fillRect/>
          </a:stretch>
        </p:blipFill>
        <p:spPr bwMode="auto">
          <a:xfrm>
            <a:off x="433388" y="549275"/>
            <a:ext cx="85312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8547100" y="709613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[61]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85888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72000" y="1671638"/>
            <a:ext cx="730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492500" y="1341438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11413" y="1671638"/>
            <a:ext cx="71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4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56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190500" y="649288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Remark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249238" y="1012825"/>
            <a:ext cx="87677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cores may run at different frequencies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but all cores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share the same power plane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cores may be shut down if idle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by power gates.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hu-HU" altLang="en-US" kern="0" dirty="0" smtClean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37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static.techspot.com/articles-info/353/images/H6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762" r="2316" b="19783"/>
          <a:stretch>
            <a:fillRect/>
          </a:stretch>
        </p:blipFill>
        <p:spPr bwMode="auto">
          <a:xfrm>
            <a:off x="700088" y="1268413"/>
            <a:ext cx="72374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4.3 </a:t>
            </a:r>
            <a:r>
              <a:rPr lang="en-US" altLang="en-US" sz="1700" dirty="0" smtClean="0"/>
              <a:t>Example for a Sandy Bridge based desktop platform with the H67 chipset </a:t>
            </a:r>
            <a:r>
              <a:rPr lang="hu-HU" altLang="en-US" sz="1700" dirty="0" smtClean="0"/>
              <a:t>(1)</a:t>
            </a:r>
            <a:endParaRPr lang="en-US" altLang="en-US" sz="1700" dirty="0" smtClean="0"/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195263" y="650875"/>
            <a:ext cx="851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for a Sandy Bridge based desktop platform with the H67 chipset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829680" y="3191275"/>
            <a:ext cx="2250250" cy="7650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4.4 The E3-1200 UP server line (1)</a:t>
            </a:r>
            <a:endParaRPr lang="en-US" altLang="en-US" dirty="0" smtClean="0"/>
          </a:p>
        </p:txBody>
      </p:sp>
      <p:sp>
        <p:nvSpPr>
          <p:cNvPr id="218115" name="AutoShape 21"/>
          <p:cNvSpPr>
            <a:spLocks noChangeArrowheads="1"/>
          </p:cNvSpPr>
          <p:nvPr/>
        </p:nvSpPr>
        <p:spPr bwMode="auto">
          <a:xfrm>
            <a:off x="250825" y="1147763"/>
            <a:ext cx="5486400" cy="289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ts val="3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 Xeon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 Processor E3-1200 Product Family </a:t>
            </a:r>
            <a:br>
              <a:rPr lang="en-US" altLang="en-US" sz="1400" b="1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Key Features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Next-Generation 32nm 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Microarchitecture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Turbo Boost 2.0 Technology for dynamic 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frequency scaling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Hyper-Threading Technology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8MB shared L3 cache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Integrated memory controller for 2 channels of DDR3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32 UDIMMs of memory, up to 1333 MHz of speed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Flexible PCI Express* 2.0 Configurations</a:t>
            </a:r>
          </a:p>
        </p:txBody>
      </p:sp>
      <p:sp>
        <p:nvSpPr>
          <p:cNvPr id="218116" name="AutoShape 21"/>
          <p:cNvSpPr>
            <a:spLocks noChangeArrowheads="1"/>
          </p:cNvSpPr>
          <p:nvPr/>
        </p:nvSpPr>
        <p:spPr bwMode="auto">
          <a:xfrm>
            <a:off x="533400" y="4173538"/>
            <a:ext cx="54864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300"/>
              </a:spcAft>
              <a:buClr>
                <a:srgbClr val="006192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 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C200 Series Chipset Key Features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New single chip architecture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8 PCI Express 2.0 x1 Ports (5.0 GT/s)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2 (6Gb/s) ports plus 4 (3Gb/s) ports </a:t>
            </a: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with </a:t>
            </a:r>
            <a:br>
              <a:rPr lang="en-GB" altLang="en-US" sz="1400">
                <a:solidFill>
                  <a:srgbClr val="000000"/>
                </a:solidFill>
                <a:cs typeface="Arial" charset="0"/>
              </a:rPr>
            </a:b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  Intel® Rapid Storage Technology for RAID 0/1/5/10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Up to 12 USB 2.0 Ports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181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02263"/>
            <a:ext cx="12096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Text Box 23"/>
          <p:cNvSpPr txBox="1">
            <a:spLocks noChangeArrowheads="1"/>
          </p:cNvSpPr>
          <p:nvPr/>
        </p:nvSpPr>
        <p:spPr bwMode="gray">
          <a:xfrm>
            <a:off x="0" y="6100763"/>
            <a:ext cx="374015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 baseline="3000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000" b="1">
                <a:solidFill>
                  <a:srgbClr val="FFFFFF"/>
                </a:solidFill>
                <a:cs typeface="Arial" charset="0"/>
              </a:rPr>
              <a:t> Not all features are available on every processor SKU</a:t>
            </a:r>
          </a:p>
        </p:txBody>
      </p:sp>
      <p:pic>
        <p:nvPicPr>
          <p:cNvPr id="2181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681163"/>
            <a:ext cx="3309938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0" name="TextBox 7"/>
          <p:cNvSpPr txBox="1">
            <a:spLocks noChangeArrowheads="1"/>
          </p:cNvSpPr>
          <p:nvPr/>
        </p:nvSpPr>
        <p:spPr bwMode="auto">
          <a:xfrm>
            <a:off x="206375" y="638175"/>
            <a:ext cx="4567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E3-1200L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UP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line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/>
          </a:blip>
          <a:stretch>
            <a:fillRect/>
          </a:stretch>
        </p:blipFill>
        <p:spPr>
          <a:xfrm>
            <a:off x="5374633" y="2959524"/>
            <a:ext cx="799654" cy="59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30000" endPos="1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02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9132888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25" y="593725"/>
            <a:ext cx="67500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Intel’s low power models of the Xeon E3-1200 processor line []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9225" y="2528888"/>
            <a:ext cx="8970963" cy="26987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5888" y="3866672"/>
            <a:ext cx="8970962" cy="25765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142" name="Szövegdoboz 4"/>
          <p:cNvSpPr txBox="1">
            <a:spLocks noChangeArrowheads="1"/>
          </p:cNvSpPr>
          <p:nvPr/>
        </p:nvSpPr>
        <p:spPr bwMode="auto">
          <a:xfrm>
            <a:off x="3806825" y="5949950"/>
            <a:ext cx="1670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Product brief</a:t>
            </a:r>
          </a:p>
        </p:txBody>
      </p:sp>
      <p:sp>
        <p:nvSpPr>
          <p:cNvPr id="2191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4.4 The E3-1200 UP server line 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30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746575" y="511175"/>
            <a:ext cx="78311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5.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The </a:t>
            </a:r>
            <a:r>
              <a:rPr lang="en-US" altLang="en-US" sz="2000" dirty="0" err="1">
                <a:solidFill>
                  <a:srgbClr val="FFFFFF"/>
                </a:solidFill>
                <a:cs typeface="Arial" charset="0"/>
              </a:rPr>
              <a:t>Haswell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765625" y="1447800"/>
            <a:ext cx="7680325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762450" y="1903413"/>
            <a:ext cx="7683499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en-US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line vs. the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     Sandy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Bridge line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3" name="Group 13"/>
          <p:cNvGrpSpPr>
            <a:grpSpLocks/>
          </p:cNvGrpSpPr>
          <p:nvPr/>
        </p:nvGrpSpPr>
        <p:grpSpPr bwMode="auto">
          <a:xfrm>
            <a:off x="757689" y="2589213"/>
            <a:ext cx="7688260" cy="409575"/>
            <a:chOff x="707" y="1638"/>
            <a:chExt cx="4440" cy="306"/>
          </a:xfrm>
        </p:grpSpPr>
        <p:sp>
          <p:nvSpPr>
            <p:cNvPr id="19151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91516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4" name="Group 22"/>
          <p:cNvGrpSpPr>
            <a:grpSpLocks/>
          </p:cNvGrpSpPr>
          <p:nvPr/>
        </p:nvGrpSpPr>
        <p:grpSpPr bwMode="auto">
          <a:xfrm>
            <a:off x="757689" y="3044825"/>
            <a:ext cx="7688260" cy="619125"/>
            <a:chOff x="701" y="1638"/>
            <a:chExt cx="4446" cy="463"/>
          </a:xfrm>
        </p:grpSpPr>
        <p:sp>
          <p:nvSpPr>
            <p:cNvPr id="1915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ISA extension (of the cores) by the AVX2 </a:t>
              </a:r>
              <a:endParaRPr 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2000" dirty="0" smtClean="0">
                  <a:solidFill>
                    <a:srgbClr val="FFFFFF"/>
                  </a:solidFill>
                  <a:cs typeface="Arial" charset="0"/>
                </a:rPr>
                <a:t>              instruction </a:t>
              </a: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set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4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5" name="Group 25"/>
          <p:cNvGrpSpPr>
            <a:grpSpLocks/>
          </p:cNvGrpSpPr>
          <p:nvPr/>
        </p:nvGrpSpPr>
        <p:grpSpPr bwMode="auto">
          <a:xfrm>
            <a:off x="749751" y="3724275"/>
            <a:ext cx="7696198" cy="409575"/>
            <a:chOff x="695" y="1625"/>
            <a:chExt cx="4452" cy="306"/>
          </a:xfrm>
        </p:grpSpPr>
        <p:sp>
          <p:nvSpPr>
            <p:cNvPr id="19151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New microarchitecture for the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2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6" name="Group 25"/>
          <p:cNvGrpSpPr>
            <a:grpSpLocks/>
          </p:cNvGrpSpPr>
          <p:nvPr/>
        </p:nvGrpSpPr>
        <p:grpSpPr bwMode="auto">
          <a:xfrm>
            <a:off x="752925" y="4189413"/>
            <a:ext cx="7693025" cy="409575"/>
            <a:chOff x="695" y="1626"/>
            <a:chExt cx="4452" cy="305"/>
          </a:xfrm>
        </p:grpSpPr>
        <p:sp>
          <p:nvSpPr>
            <p:cNvPr id="19150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Enhanced graphics</a:t>
              </a:r>
            </a:p>
          </p:txBody>
        </p:sp>
        <p:sp>
          <p:nvSpPr>
            <p:cNvPr id="191510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7" name="Group 25"/>
          <p:cNvGrpSpPr>
            <a:grpSpLocks/>
          </p:cNvGrpSpPr>
          <p:nvPr/>
        </p:nvGrpSpPr>
        <p:grpSpPr bwMode="auto">
          <a:xfrm>
            <a:off x="746575" y="4649788"/>
            <a:ext cx="7699373" cy="409575"/>
            <a:chOff x="695" y="1625"/>
            <a:chExt cx="4452" cy="306"/>
          </a:xfrm>
        </p:grpSpPr>
        <p:sp>
          <p:nvSpPr>
            <p:cNvPr id="19150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On-package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eDRAM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cache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8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8" name="Group 25"/>
          <p:cNvGrpSpPr>
            <a:grpSpLocks/>
          </p:cNvGrpSpPr>
          <p:nvPr/>
        </p:nvGrpSpPr>
        <p:grpSpPr bwMode="auto">
          <a:xfrm>
            <a:off x="749750" y="5114925"/>
            <a:ext cx="7696197" cy="409575"/>
            <a:chOff x="695" y="1626"/>
            <a:chExt cx="4452" cy="305"/>
          </a:xfrm>
        </p:grpSpPr>
        <p:sp>
          <p:nvSpPr>
            <p:cNvPr id="19150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FIVR (Fully Integrated Voltage Regulator)</a:t>
              </a:r>
            </a:p>
          </p:txBody>
        </p:sp>
        <p:sp>
          <p:nvSpPr>
            <p:cNvPr id="191506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749751" y="5595938"/>
            <a:ext cx="7696196" cy="665162"/>
            <a:chOff x="695" y="1638"/>
            <a:chExt cx="4452" cy="329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.3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Main features of the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based mobile and </a:t>
              </a:r>
              <a:endParaRPr lang="en-US" altLang="hu-HU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        desktop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processors </a:t>
              </a: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5" y="1670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7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2.1 Introduction (1)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184150" y="647700"/>
            <a:ext cx="1839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Introduction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34467" y="3564763"/>
            <a:ext cx="85465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next 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became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primarily on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M</a:t>
            </a: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– Intel’s first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mobile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since for its designs dissipation reduction was a key issue.   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(The Pentium M line was a 32-bit line with 3 subsequent cores, designed at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Intel’s Haifa Research and Development Center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thus the Core 2 was developed also there.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01725" y="1178750"/>
            <a:ext cx="7497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was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cancelled due to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unmanageable high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dissipation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figures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of its third core (the 90 nm Prescott core)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(caused primarily by the design philosophy of the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that preferred clock frequency over core efficiency for increasing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41513" y="4799838"/>
            <a:ext cx="5338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Haifa team had no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multithreading.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1763713" y="5652325"/>
            <a:ext cx="5684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does not support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multithreading.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39750" y="2694813"/>
            <a:ext cx="817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the development of the next processor line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dissipation became the key design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issue.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>
            <a:off x="4572000" y="2259838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72000" y="3132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4572000" y="5164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/>
      <p:bldP spid="12297" grpId="0"/>
      <p:bldP spid="12298" grpId="0" animBg="1"/>
      <p:bldP spid="12299" grpId="0" animBg="1"/>
      <p:bldP spid="1230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799516" y="1708501"/>
            <a:ext cx="7680325" cy="594285"/>
            <a:chOff x="707" y="1638"/>
            <a:chExt cx="4440" cy="444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4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Desktop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performance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of subsequent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generations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of </a:t>
              </a:r>
              <a:endParaRPr lang="en-US" altLang="hu-HU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       the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Core family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8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3" name="Group 13"/>
          <p:cNvGrpSpPr>
            <a:grpSpLocks/>
          </p:cNvGrpSpPr>
          <p:nvPr/>
        </p:nvGrpSpPr>
        <p:grpSpPr bwMode="auto">
          <a:xfrm>
            <a:off x="791580" y="2384557"/>
            <a:ext cx="7688053" cy="483191"/>
            <a:chOff x="707" y="1638"/>
            <a:chExt cx="4440" cy="444"/>
          </a:xfrm>
        </p:grpSpPr>
        <p:sp>
          <p:nvSpPr>
            <p:cNvPr id="19151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4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5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-based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microserver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processors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6" name="Text Box 15"/>
            <p:cNvSpPr txBox="1">
              <a:spLocks noChangeArrowheads="1"/>
            </p:cNvSpPr>
            <p:nvPr/>
          </p:nvSpPr>
          <p:spPr bwMode="auto">
            <a:xfrm>
              <a:off x="707" y="1702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782058" y="1118737"/>
            <a:ext cx="7680325" cy="664938"/>
            <a:chOff x="707" y="1835"/>
            <a:chExt cx="4440" cy="328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951" y="1835"/>
              <a:ext cx="4196" cy="24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.3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based mobile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and desktop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processors 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707" y="186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(1)</a:t>
            </a:r>
          </a:p>
        </p:txBody>
      </p:sp>
      <p:sp>
        <p:nvSpPr>
          <p:cNvPr id="247811" name="Text Box 4"/>
          <p:cNvSpPr txBox="1">
            <a:spLocks noChangeArrowheads="1"/>
          </p:cNvSpPr>
          <p:nvPr/>
        </p:nvSpPr>
        <p:spPr bwMode="auto">
          <a:xfrm>
            <a:off x="187325" y="4554538"/>
            <a:ext cx="31273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Launched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: 6/2013</a:t>
            </a:r>
            <a:r>
              <a:rPr lang="en-US" altLang="en-US" sz="1400">
                <a:solidFill>
                  <a:srgbClr val="0046CC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at Computex.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1449388" y="4059238"/>
            <a:ext cx="623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5.1.1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s Tick-Tock development model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7813" name="Text Box 37"/>
          <p:cNvSpPr txBox="1">
            <a:spLocks noChangeArrowheads="1"/>
          </p:cNvSpPr>
          <p:nvPr/>
        </p:nvSpPr>
        <p:spPr bwMode="auto">
          <a:xfrm>
            <a:off x="188913" y="638175"/>
            <a:ext cx="19014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5.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247814" name="Rectangle 2"/>
          <p:cNvSpPr>
            <a:spLocks noChangeArrowheads="1"/>
          </p:cNvSpPr>
          <p:nvPr/>
        </p:nvSpPr>
        <p:spPr bwMode="auto">
          <a:xfrm>
            <a:off x="198438" y="998538"/>
            <a:ext cx="8897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Haswell processors are termed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4. gen. Intel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grpSp>
        <p:nvGrpSpPr>
          <p:cNvPr id="247815" name="Group 14"/>
          <p:cNvGrpSpPr>
            <a:grpSpLocks/>
          </p:cNvGrpSpPr>
          <p:nvPr/>
        </p:nvGrpSpPr>
        <p:grpSpPr bwMode="auto">
          <a:xfrm>
            <a:off x="411163" y="1628775"/>
            <a:ext cx="8391525" cy="2251075"/>
            <a:chOff x="411588" y="1898831"/>
            <a:chExt cx="8390882" cy="2250249"/>
          </a:xfrm>
        </p:grpSpPr>
        <p:sp>
          <p:nvSpPr>
            <p:cNvPr id="30" name="Téglalap 3"/>
            <p:cNvSpPr/>
            <p:nvPr/>
          </p:nvSpPr>
          <p:spPr>
            <a:xfrm>
              <a:off x="411588" y="1898831"/>
              <a:ext cx="8390882" cy="22502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1" name="Téglalap 4"/>
            <p:cNvSpPr/>
            <p:nvPr/>
          </p:nvSpPr>
          <p:spPr>
            <a:xfrm>
              <a:off x="454301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65nm</a:t>
              </a:r>
            </a:p>
          </p:txBody>
        </p:sp>
        <p:sp>
          <p:nvSpPr>
            <p:cNvPr id="32" name="Téglalap 5"/>
            <p:cNvSpPr/>
            <p:nvPr/>
          </p:nvSpPr>
          <p:spPr>
            <a:xfrm>
              <a:off x="1650293" y="2310619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33" name="Téglalap 11"/>
            <p:cNvSpPr/>
            <p:nvPr/>
          </p:nvSpPr>
          <p:spPr>
            <a:xfrm>
              <a:off x="280357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34" name="Téglalap 12"/>
            <p:cNvSpPr/>
            <p:nvPr/>
          </p:nvSpPr>
          <p:spPr>
            <a:xfrm>
              <a:off x="3999564" y="2311283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35" name="Téglalap 13"/>
            <p:cNvSpPr/>
            <p:nvPr/>
          </p:nvSpPr>
          <p:spPr>
            <a:xfrm>
              <a:off x="515284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36" name="Téglalap 14"/>
            <p:cNvSpPr/>
            <p:nvPr/>
          </p:nvSpPr>
          <p:spPr>
            <a:xfrm>
              <a:off x="6348834" y="2307967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37" name="Téglalap 15"/>
            <p:cNvSpPr/>
            <p:nvPr/>
          </p:nvSpPr>
          <p:spPr>
            <a:xfrm>
              <a:off x="7544959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247839" name="Szövegdoboz 16"/>
            <p:cNvSpPr txBox="1">
              <a:spLocks noChangeArrowheads="1"/>
            </p:cNvSpPr>
            <p:nvPr/>
          </p:nvSpPr>
          <p:spPr bwMode="auto">
            <a:xfrm>
              <a:off x="729522" y="3730441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0" name="Szövegdoboz 17"/>
            <p:cNvSpPr txBox="1">
              <a:spLocks noChangeArrowheads="1"/>
            </p:cNvSpPr>
            <p:nvPr/>
          </p:nvSpPr>
          <p:spPr bwMode="auto">
            <a:xfrm>
              <a:off x="1968229" y="3732306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1" name="Szövegdoboz 18"/>
            <p:cNvSpPr txBox="1">
              <a:spLocks noChangeArrowheads="1"/>
            </p:cNvSpPr>
            <p:nvPr/>
          </p:nvSpPr>
          <p:spPr bwMode="auto">
            <a:xfrm>
              <a:off x="3078793" y="3730916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2" name="Szövegdoboz 19"/>
            <p:cNvSpPr txBox="1">
              <a:spLocks noChangeArrowheads="1"/>
            </p:cNvSpPr>
            <p:nvPr/>
          </p:nvSpPr>
          <p:spPr bwMode="auto">
            <a:xfrm>
              <a:off x="4317499" y="3732782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3" name="Szövegdoboz 20"/>
            <p:cNvSpPr txBox="1">
              <a:spLocks noChangeArrowheads="1"/>
            </p:cNvSpPr>
            <p:nvPr/>
          </p:nvSpPr>
          <p:spPr bwMode="auto">
            <a:xfrm>
              <a:off x="5470777" y="3732782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7844" name="Szövegdoboz 21"/>
            <p:cNvSpPr txBox="1">
              <a:spLocks noChangeArrowheads="1"/>
            </p:cNvSpPr>
            <p:nvPr/>
          </p:nvSpPr>
          <p:spPr bwMode="auto">
            <a:xfrm>
              <a:off x="6651222" y="3734647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47845" name="Szövegdoboz 22"/>
            <p:cNvSpPr txBox="1">
              <a:spLocks noChangeArrowheads="1"/>
            </p:cNvSpPr>
            <p:nvPr/>
          </p:nvSpPr>
          <p:spPr bwMode="auto">
            <a:xfrm>
              <a:off x="7801572" y="3733257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5" name="Szövegdoboz 25"/>
            <p:cNvSpPr txBox="1"/>
            <p:nvPr/>
          </p:nvSpPr>
          <p:spPr>
            <a:xfrm>
              <a:off x="814782" y="1986112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6" name="Szövegdoboz 26"/>
            <p:cNvSpPr txBox="1"/>
            <p:nvPr/>
          </p:nvSpPr>
          <p:spPr>
            <a:xfrm>
              <a:off x="5380082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7" name="Szövegdoboz 27"/>
            <p:cNvSpPr txBox="1"/>
            <p:nvPr/>
          </p:nvSpPr>
          <p:spPr>
            <a:xfrm>
              <a:off x="6664271" y="1990872"/>
              <a:ext cx="728607" cy="2618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8" name="Szövegdoboz 28"/>
            <p:cNvSpPr txBox="1"/>
            <p:nvPr/>
          </p:nvSpPr>
          <p:spPr>
            <a:xfrm>
              <a:off x="7816708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247816" name="Oval 4"/>
          <p:cNvSpPr>
            <a:spLocks noChangeArrowheads="1"/>
          </p:cNvSpPr>
          <p:nvPr/>
        </p:nvSpPr>
        <p:spPr bwMode="auto">
          <a:xfrm>
            <a:off x="7545388" y="1628775"/>
            <a:ext cx="1257300" cy="2251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229220" y="2448622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73670" y="361925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230808" y="1099247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547443" y="2761360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99095" y="1459610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9862" y="647700"/>
            <a:ext cx="8974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Overview of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 lines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88395" y="392405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3645" y="4200280"/>
            <a:ext cx="49904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E3-1220LV3/1230LV3/1260LV3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, 2C/4C,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6/2013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13370" y="4486841"/>
            <a:ext cx="1178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08620" y="4763066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E3-12x0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E3-12x5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4C+G, HT, 6/2013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31540" y="6084899"/>
            <a:ext cx="4487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E5-26xx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v3,  4/6/8/10/12/14/16/18C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31540" y="5853506"/>
            <a:ext cx="120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FF"/>
                </a:solidFill>
                <a:cs typeface="Arial" charset="0"/>
              </a:rPr>
              <a:t>DP-Servers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431540" y="5518334"/>
            <a:ext cx="2815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E5-16xx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v3, 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4/6/8,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31540" y="5286941"/>
            <a:ext cx="1361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15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http://www.chip.de/ii/1/9/8/8/5/3/6/5/HSW_Die_Funct-c70afc8d1c9b40f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403350"/>
            <a:ext cx="68961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extBox 4"/>
          <p:cNvSpPr txBox="1">
            <a:spLocks noChangeArrowheads="1"/>
          </p:cNvSpPr>
          <p:nvPr/>
        </p:nvSpPr>
        <p:spPr bwMode="auto">
          <a:xfrm>
            <a:off x="187325" y="646113"/>
            <a:ext cx="3875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Die plot of a Haswell processor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498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99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23963"/>
            <a:ext cx="61214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TextBox 1"/>
          <p:cNvSpPr txBox="1">
            <a:spLocks noChangeArrowheads="1"/>
          </p:cNvSpPr>
          <p:nvPr/>
        </p:nvSpPr>
        <p:spPr bwMode="auto">
          <a:xfrm>
            <a:off x="196850" y="652463"/>
            <a:ext cx="318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Sub-families of Haswell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144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508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93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5.2.1 Overview (1)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25" y="1448780"/>
            <a:ext cx="2914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6878806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r>
              <a:rPr lang="en-US" altLang="en-US" sz="1400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Sandy Bridge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5714770" cy="18056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(of the cores) by 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AVX2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2.3)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Enhanced graphics (Section </a:t>
            </a:r>
            <a:r>
              <a:rPr lang="hu-HU" altLang="hu-HU" sz="1400" dirty="0" smtClean="0">
                <a:cs typeface="Arial" charset="0"/>
              </a:rPr>
              <a:t>5.</a:t>
            </a:r>
            <a:r>
              <a:rPr lang="en-US" altLang="hu-HU" sz="1400" dirty="0" smtClean="0">
                <a:cs typeface="Arial" charset="0"/>
              </a:rPr>
              <a:t>2.4)</a:t>
            </a:r>
            <a:endParaRPr lang="en-US" altLang="hu-HU" sz="1400" dirty="0"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On-package e-DRAM cache (Section </a:t>
            </a:r>
            <a:r>
              <a:rPr lang="hu-HU" altLang="hu-HU" sz="1400" dirty="0" smtClean="0">
                <a:cs typeface="Arial" charset="0"/>
              </a:rPr>
              <a:t>5.</a:t>
            </a:r>
            <a:r>
              <a:rPr lang="en-US" altLang="hu-HU" sz="1400" dirty="0" smtClean="0">
                <a:cs typeface="Arial" charset="0"/>
              </a:rPr>
              <a:t>2.5)</a:t>
            </a:r>
            <a:endParaRPr lang="en-US" altLang="hu-HU" sz="1400" dirty="0"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FIVR (Fully Integrated Voltage Regulator) (Section </a:t>
            </a:r>
            <a:r>
              <a:rPr lang="en-US" altLang="hu-HU" sz="1400" dirty="0" smtClean="0">
                <a:cs typeface="Arial" charset="0"/>
              </a:rPr>
              <a:t>5.2.6)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1265238" y="1268413"/>
            <a:ext cx="65928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4751388" y="2941638"/>
            <a:ext cx="3106737" cy="16192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8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(of the cores) by the AVX2 instruction set (</a:t>
            </a:r>
            <a:r>
              <a:rPr lang="en-US" altLang="en-US" dirty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96900" y="638690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5.2.2 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(of the cores) by 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set-1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[97]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717080" y="3409156"/>
            <a:ext cx="1395155" cy="13641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1735" r="14429" b="15826"/>
          <a:stretch>
            <a:fillRect/>
          </a:stretch>
        </p:blipFill>
        <p:spPr bwMode="auto">
          <a:xfrm>
            <a:off x="566738" y="1179513"/>
            <a:ext cx="7750175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TextBox 1"/>
          <p:cNvSpPr txBox="1">
            <a:spLocks noChangeArrowheads="1"/>
          </p:cNvSpPr>
          <p:nvPr/>
        </p:nvSpPr>
        <p:spPr bwMode="auto">
          <a:xfrm>
            <a:off x="116505" y="646113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(of the cores) by 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set-2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(of the cores) by the AVX2 instruction set (2)</a:t>
            </a:r>
          </a:p>
        </p:txBody>
      </p:sp>
    </p:spTree>
    <p:extLst>
      <p:ext uri="{BB962C8B-B14F-4D97-AF65-F5344CB8AC3E}">
        <p14:creationId xmlns:p14="http://schemas.microsoft.com/office/powerpoint/2010/main" val="39159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481013" y="1358900"/>
            <a:ext cx="8181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extBox 1"/>
          <p:cNvSpPr txBox="1">
            <a:spLocks noChangeArrowheads="1"/>
          </p:cNvSpPr>
          <p:nvPr/>
        </p:nvSpPr>
        <p:spPr bwMode="auto">
          <a:xfrm>
            <a:off x="184150" y="654050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the AVX ISA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(of the cores) by the AVX2 instruction set (3)</a:t>
            </a:r>
          </a:p>
        </p:txBody>
      </p:sp>
    </p:spTree>
    <p:extLst>
      <p:ext uri="{BB962C8B-B14F-4D97-AF65-F5344CB8AC3E}">
        <p14:creationId xmlns:p14="http://schemas.microsoft.com/office/powerpoint/2010/main" val="38135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image.slidesharecdn.com/hpcupdateistep2014-140603143214-phpapp02/95/intel-technologies-for-high-performance-computing-23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8885" r="10653" b="10598"/>
          <a:stretch/>
        </p:blipFill>
        <p:spPr bwMode="auto">
          <a:xfrm>
            <a:off x="746578" y="1178750"/>
            <a:ext cx="7785862" cy="52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161925" y="638690"/>
            <a:ext cx="416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future evolution of AVX </a:t>
            </a:r>
            <a:r>
              <a:rPr lang="en-US" sz="1400" dirty="0" smtClean="0"/>
              <a:t>[165]</a:t>
            </a:r>
            <a:endParaRPr lang="en-US" sz="1400" dirty="0"/>
          </a:p>
        </p:txBody>
      </p:sp>
      <p:sp>
        <p:nvSpPr>
          <p:cNvPr id="1031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AutoShape 5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AutoShape 5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AutoShape 5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AutoShape 6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AutoShape 6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AutoShape 6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AutoShape 6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AutoShape 6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AutoShape 6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AutoShape 6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AutoShape 6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AutoShape 6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AutoShape 6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AutoShape 7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AutoShape 7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AutoShape 7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AutoShape 7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AutoShape 7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AutoShape 7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AutoShape 7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AutoShape 7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AutoShape 7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AutoShape 7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AutoShape 8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AutoShape 8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AutoShape 8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AutoShape 8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AutoShape 8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AutoShape 8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AutoShape 8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AutoShape 8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AutoShape 8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6" name="Rectangle 89"/>
          <p:cNvSpPr>
            <a:spLocks noChangeArrowheads="1"/>
          </p:cNvSpPr>
          <p:nvPr/>
        </p:nvSpPr>
        <p:spPr bwMode="auto">
          <a:xfrm>
            <a:off x="0" y="0"/>
            <a:ext cx="5921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4279200" rIns="147591" bIns="137116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Upcoming SlideShare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  </a:t>
            </a:r>
            <a:r>
              <a:rPr kumimoji="0" lang="en-US" altLang="en-US" sz="1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       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Loading in...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endParaRPr kumimoji="0" lang="en-US" altLang="en-US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×</a:t>
            </a: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  <a:cs typeface="Arial" pitchFamily="34" charset="0"/>
            </a:endParaRPr>
          </a:p>
        </p:txBody>
      </p:sp>
      <p:sp>
        <p:nvSpPr>
          <p:cNvPr id="1087" name="AutoShape 90"/>
          <p:cNvSpPr>
            <a:spLocks noChangeAspect="1" noChangeArrowheads="1"/>
          </p:cNvSpPr>
          <p:nvPr/>
        </p:nvSpPr>
        <p:spPr bwMode="auto">
          <a:xfrm>
            <a:off x="31750" y="1007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(of the cores) by the AVX2 instruction set (4)</a:t>
            </a:r>
          </a:p>
        </p:txBody>
      </p:sp>
    </p:spTree>
    <p:extLst>
      <p:ext uri="{BB962C8B-B14F-4D97-AF65-F5344CB8AC3E}">
        <p14:creationId xmlns:p14="http://schemas.microsoft.com/office/powerpoint/2010/main" val="25726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31800"/>
            <a:ext cx="9144001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550913"/>
          <p:cNvSpPr>
            <a:spLocks noChangeArrowheads="1"/>
          </p:cNvSpPr>
          <p:nvPr/>
        </p:nvSpPr>
        <p:spPr bwMode="auto">
          <a:xfrm>
            <a:off x="341313" y="1989138"/>
            <a:ext cx="23145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Wide</a:t>
            </a:r>
            <a:r>
              <a:rPr lang="hu-HU" altLang="en-US" sz="1800" b="1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/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Dynamic Execution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6" name="Rectangle 550914"/>
          <p:cNvSpPr>
            <a:spLocks noChangeArrowheads="1"/>
          </p:cNvSpPr>
          <p:nvPr/>
        </p:nvSpPr>
        <p:spPr bwMode="auto">
          <a:xfrm>
            <a:off x="412750" y="3095625"/>
            <a:ext cx="2305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Advanced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Digital Media Boost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7" name="Rectangle 550915"/>
          <p:cNvSpPr>
            <a:spLocks noChangeArrowheads="1"/>
          </p:cNvSpPr>
          <p:nvPr/>
        </p:nvSpPr>
        <p:spPr bwMode="auto">
          <a:xfrm>
            <a:off x="6465888" y="1998663"/>
            <a:ext cx="20256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Intelligent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Power Capability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8" name="Rectangle 550916"/>
          <p:cNvSpPr>
            <a:spLocks noChangeArrowheads="1"/>
          </p:cNvSpPr>
          <p:nvPr/>
        </p:nvSpPr>
        <p:spPr bwMode="auto">
          <a:xfrm>
            <a:off x="6554788" y="3135313"/>
            <a:ext cx="19240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Smart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Memory Access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9639" name="Rectangle 550917"/>
          <p:cNvSpPr>
            <a:spLocks noChangeArrowheads="1"/>
          </p:cNvSpPr>
          <p:nvPr/>
        </p:nvSpPr>
        <p:spPr bwMode="auto">
          <a:xfrm>
            <a:off x="3592513" y="5441950"/>
            <a:ext cx="19224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Intel</a:t>
            </a:r>
            <a:r>
              <a:rPr lang="en-US" altLang="en-US" sz="1800" b="1" baseline="30000">
                <a:solidFill>
                  <a:srgbClr val="FFFFFF"/>
                </a:solidFill>
                <a:cs typeface="Arial" charset="0"/>
              </a:rPr>
              <a:t>®</a:t>
            </a: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 Advanced</a:t>
            </a:r>
            <a:br>
              <a:rPr lang="en-US" altLang="en-US" sz="1800" b="1">
                <a:solidFill>
                  <a:srgbClr val="FFFFFF"/>
                </a:solidFill>
                <a:cs typeface="Arial" charset="0"/>
              </a:rPr>
            </a:b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Smart Cache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81639" name="Rectangle 12294"/>
          <p:cNvSpPr>
            <a:spLocks noChangeArrowheads="1"/>
          </p:cNvSpPr>
          <p:nvPr/>
        </p:nvSpPr>
        <p:spPr bwMode="auto">
          <a:xfrm>
            <a:off x="0" y="157163"/>
            <a:ext cx="9142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3" tIns="46032" rIns="92063" bIns="46032" anchor="ctr"/>
          <a:lstStyle/>
          <a:p>
            <a:pPr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/>
            </a:pPr>
            <a:endParaRPr lang="hu-HU" sz="44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eo Sans Intel" pitchFamily="34" charset="0"/>
              <a:cs typeface="Arial" charset="0"/>
            </a:endParaRPr>
          </a:p>
        </p:txBody>
      </p:sp>
      <p:sp>
        <p:nvSpPr>
          <p:cNvPr id="69641" name="Shape 550921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pPr eaLnBrk="1" hangingPunct="1"/>
            <a:r>
              <a:rPr lang="en-US" altLang="en-US" smtClean="0"/>
              <a:t>2.1 Introduction (2)</a:t>
            </a:r>
          </a:p>
        </p:txBody>
      </p:sp>
      <p:pic>
        <p:nvPicPr>
          <p:cNvPr id="69642" name="Rectangle 122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76913"/>
            <a:ext cx="19843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1617663" y="6437313"/>
            <a:ext cx="590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 2.1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Key features of the Core 2 microarchitecture [16]</a:t>
            </a: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228600" y="687388"/>
            <a:ext cx="5921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Key features of the Core 2 microarchitecture</a:t>
            </a:r>
          </a:p>
        </p:txBody>
      </p:sp>
      <p:sp>
        <p:nvSpPr>
          <p:cNvPr id="69645" name="Szövegdoboz 1"/>
          <p:cNvSpPr txBox="1">
            <a:spLocks noChangeArrowheads="1"/>
          </p:cNvSpPr>
          <p:nvPr/>
        </p:nvSpPr>
        <p:spPr bwMode="auto">
          <a:xfrm>
            <a:off x="893763" y="2532063"/>
            <a:ext cx="1228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2.2.1)</a:t>
            </a:r>
          </a:p>
        </p:txBody>
      </p:sp>
      <p:sp>
        <p:nvSpPr>
          <p:cNvPr id="69646" name="Szövegdoboz 17"/>
          <p:cNvSpPr txBox="1">
            <a:spLocks noChangeArrowheads="1"/>
          </p:cNvSpPr>
          <p:nvPr/>
        </p:nvSpPr>
        <p:spPr bwMode="auto">
          <a:xfrm>
            <a:off x="889000" y="3636963"/>
            <a:ext cx="1182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2.2.4)</a:t>
            </a:r>
          </a:p>
        </p:txBody>
      </p:sp>
      <p:sp>
        <p:nvSpPr>
          <p:cNvPr id="69647" name="Szövegdoboz 18"/>
          <p:cNvSpPr txBox="1">
            <a:spLocks noChangeArrowheads="1"/>
          </p:cNvSpPr>
          <p:nvPr/>
        </p:nvSpPr>
        <p:spPr bwMode="auto">
          <a:xfrm>
            <a:off x="6808788" y="2547938"/>
            <a:ext cx="118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2.2.5)</a:t>
            </a:r>
          </a:p>
        </p:txBody>
      </p:sp>
      <p:sp>
        <p:nvSpPr>
          <p:cNvPr id="69648" name="Szövegdoboz 19"/>
          <p:cNvSpPr txBox="1">
            <a:spLocks noChangeArrowheads="1"/>
          </p:cNvSpPr>
          <p:nvPr/>
        </p:nvSpPr>
        <p:spPr bwMode="auto">
          <a:xfrm>
            <a:off x="6821488" y="3667125"/>
            <a:ext cx="118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2.2.3)</a:t>
            </a:r>
          </a:p>
        </p:txBody>
      </p:sp>
      <p:sp>
        <p:nvSpPr>
          <p:cNvPr id="69649" name="Szövegdoboz 20"/>
          <p:cNvSpPr txBox="1">
            <a:spLocks noChangeArrowheads="1"/>
          </p:cNvSpPr>
          <p:nvPr/>
        </p:nvSpPr>
        <p:spPr bwMode="auto">
          <a:xfrm>
            <a:off x="3959225" y="5984875"/>
            <a:ext cx="1182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200">
                <a:solidFill>
                  <a:srgbClr val="FFFFFF"/>
                </a:solidFill>
                <a:cs typeface="Arial" charset="0"/>
              </a:rPr>
              <a:t>(Section 2.2.2)</a:t>
            </a:r>
          </a:p>
        </p:txBody>
      </p:sp>
    </p:spTree>
    <p:extLst>
      <p:ext uri="{BB962C8B-B14F-4D97-AF65-F5344CB8AC3E}">
        <p14:creationId xmlns:p14="http://schemas.microsoft.com/office/powerpoint/2010/main" val="3244493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New microarchitecture for the cores (1)</a:t>
            </a:r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2058" r="14557" b="5000"/>
          <a:stretch>
            <a:fillRect/>
          </a:stretch>
        </p:blipFill>
        <p:spPr bwMode="auto">
          <a:xfrm>
            <a:off x="874713" y="1223963"/>
            <a:ext cx="78009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TextBox 1"/>
          <p:cNvSpPr txBox="1">
            <a:spLocks noChangeArrowheads="1"/>
          </p:cNvSpPr>
          <p:nvPr/>
        </p:nvSpPr>
        <p:spPr bwMode="auto">
          <a:xfrm>
            <a:off x="177800" y="650875"/>
            <a:ext cx="5204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5.2.3 New microarchitecture for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cores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[80]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31433" r="14557" b="5000"/>
          <a:stretch>
            <a:fillRect/>
          </a:stretch>
        </p:blipFill>
        <p:spPr bwMode="auto">
          <a:xfrm>
            <a:off x="1044575" y="2085975"/>
            <a:ext cx="7343775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0464" r="14557" b="68567"/>
          <a:stretch>
            <a:fillRect/>
          </a:stretch>
        </p:blipFill>
        <p:spPr bwMode="auto">
          <a:xfrm>
            <a:off x="2024063" y="1284288"/>
            <a:ext cx="51133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6832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Buffer sizes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Core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New microarchitecture for the cores (2)</a:t>
            </a:r>
          </a:p>
        </p:txBody>
      </p:sp>
    </p:spTree>
    <p:extLst>
      <p:ext uri="{BB962C8B-B14F-4D97-AF65-F5344CB8AC3E}">
        <p14:creationId xmlns:p14="http://schemas.microsoft.com/office/powerpoint/2010/main" val="23465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53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>
            <a:fillRect/>
          </a:stretch>
        </p:blipFill>
        <p:spPr bwMode="auto">
          <a:xfrm>
            <a:off x="498475" y="1336675"/>
            <a:ext cx="8169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848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Cache sizes, latencies and bandwidth values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53958" name="Rounded Rectangle 1"/>
          <p:cNvSpPr>
            <a:spLocks noChangeArrowheads="1"/>
          </p:cNvSpPr>
          <p:nvPr/>
        </p:nvSpPr>
        <p:spPr bwMode="auto">
          <a:xfrm>
            <a:off x="457200" y="2843213"/>
            <a:ext cx="8075613" cy="406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New microarchitecture for the cores (3)</a:t>
            </a:r>
          </a:p>
        </p:txBody>
      </p:sp>
    </p:spTree>
    <p:extLst>
      <p:ext uri="{BB962C8B-B14F-4D97-AF65-F5344CB8AC3E}">
        <p14:creationId xmlns:p14="http://schemas.microsoft.com/office/powerpoint/2010/main" val="1532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hpcupdateistep2014-140603143214-phpapp02/95/intel-technologies-for-high-performance-computing-24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4666" r="7813" b="12004"/>
          <a:stretch/>
        </p:blipFill>
        <p:spPr bwMode="auto">
          <a:xfrm>
            <a:off x="154249" y="1223755"/>
            <a:ext cx="8738231" cy="5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6595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Issue rate and execution unit enhancements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[165]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3010" y="6457214"/>
            <a:ext cx="34388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FMA: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Fused Multiply-Add (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a x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b+c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1560" y="6264315"/>
            <a:ext cx="1260140" cy="23999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New microarchitecture for the cores (4)</a:t>
            </a:r>
          </a:p>
        </p:txBody>
      </p:sp>
    </p:spTree>
    <p:extLst>
      <p:ext uri="{BB962C8B-B14F-4D97-AF65-F5344CB8AC3E}">
        <p14:creationId xmlns:p14="http://schemas.microsoft.com/office/powerpoint/2010/main" val="206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(1)</a:t>
            </a:r>
          </a:p>
        </p:txBody>
      </p:sp>
      <p:sp>
        <p:nvSpPr>
          <p:cNvPr id="261123" name="TextBox 2"/>
          <p:cNvSpPr txBox="1">
            <a:spLocks noChangeArrowheads="1"/>
          </p:cNvSpPr>
          <p:nvPr/>
        </p:nvSpPr>
        <p:spPr bwMode="auto">
          <a:xfrm>
            <a:off x="192088" y="638175"/>
            <a:ext cx="2658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Enhanced graphics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88" y="998538"/>
            <a:ext cx="8894762" cy="788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To compete with AMD’s advanced graphics solutions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Intel put a great emphasis on enhancing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       </a:t>
            </a:r>
            <a:r>
              <a:rPr lang="en-US" sz="1400" dirty="0" err="1">
                <a:solidFill>
                  <a:srgbClr val="0000FF"/>
                </a:solidFill>
                <a:cs typeface="Arial" charset="0"/>
              </a:rPr>
              <a:t>Haswell’s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 integrated graphics.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new graphics units are termed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as Iris Pro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Iris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graphics. </a:t>
            </a:r>
          </a:p>
        </p:txBody>
      </p:sp>
      <p:sp>
        <p:nvSpPr>
          <p:cNvPr id="261125" name="Rectangle 3"/>
          <p:cNvSpPr>
            <a:spLocks noChangeArrowheads="1"/>
          </p:cNvSpPr>
          <p:nvPr/>
        </p:nvSpPr>
        <p:spPr bwMode="auto">
          <a:xfrm>
            <a:off x="1881188" y="3038475"/>
            <a:ext cx="1489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graphics unit</a:t>
            </a:r>
          </a:p>
        </p:txBody>
      </p:sp>
      <p:sp>
        <p:nvSpPr>
          <p:cNvPr id="261126" name="Rectangle 4"/>
          <p:cNvSpPr>
            <a:spLocks noChangeArrowheads="1"/>
          </p:cNvSpPr>
          <p:nvPr/>
        </p:nvSpPr>
        <p:spPr bwMode="auto">
          <a:xfrm>
            <a:off x="5945188" y="3025775"/>
            <a:ext cx="1836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Pro graphics unit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27" name="Line 5"/>
          <p:cNvSpPr>
            <a:spLocks noChangeShapeType="1"/>
          </p:cNvSpPr>
          <p:nvPr/>
        </p:nvSpPr>
        <p:spPr bwMode="auto">
          <a:xfrm flipV="1">
            <a:off x="2608263" y="2520950"/>
            <a:ext cx="2087562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1128" name="Line 6"/>
          <p:cNvSpPr>
            <a:spLocks noChangeShapeType="1"/>
          </p:cNvSpPr>
          <p:nvPr/>
        </p:nvSpPr>
        <p:spPr bwMode="auto">
          <a:xfrm flipH="1" flipV="1">
            <a:off x="4695825" y="2520950"/>
            <a:ext cx="2160588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1129" name="Rectangle 7"/>
          <p:cNvSpPr>
            <a:spLocks noChangeArrowheads="1"/>
          </p:cNvSpPr>
          <p:nvPr/>
        </p:nvSpPr>
        <p:spPr bwMode="auto">
          <a:xfrm>
            <a:off x="3336925" y="2008188"/>
            <a:ext cx="27781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Haswell’s graphics unit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(It incorporates 40 Execution Units)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0" name="Oval 12"/>
          <p:cNvSpPr>
            <a:spLocks noChangeArrowheads="1"/>
          </p:cNvSpPr>
          <p:nvPr/>
        </p:nvSpPr>
        <p:spPr bwMode="auto">
          <a:xfrm>
            <a:off x="6824663" y="28543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1" name="Oval 12"/>
          <p:cNvSpPr>
            <a:spLocks noChangeArrowheads="1"/>
          </p:cNvSpPr>
          <p:nvPr/>
        </p:nvSpPr>
        <p:spPr bwMode="auto">
          <a:xfrm>
            <a:off x="2576513" y="28559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1132" name="TextBox 10"/>
          <p:cNvSpPr txBox="1">
            <a:spLocks noChangeArrowheads="1"/>
          </p:cNvSpPr>
          <p:nvPr/>
        </p:nvSpPr>
        <p:spPr bwMode="auto">
          <a:xfrm>
            <a:off x="5280025" y="3400425"/>
            <a:ext cx="317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enhanced by a 128 MB sized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  <p:sp>
        <p:nvSpPr>
          <p:cNvPr id="261133" name="TextBox 20"/>
          <p:cNvSpPr txBox="1">
            <a:spLocks noChangeArrowheads="1"/>
          </p:cNvSpPr>
          <p:nvPr/>
        </p:nvSpPr>
        <p:spPr bwMode="auto">
          <a:xfrm>
            <a:off x="1166813" y="3444875"/>
            <a:ext cx="2909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not enhanced by 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</p:spTree>
    <p:extLst>
      <p:ext uri="{BB962C8B-B14F-4D97-AF65-F5344CB8AC3E}">
        <p14:creationId xmlns:p14="http://schemas.microsoft.com/office/powerpoint/2010/main" val="10286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images.techhive.com/images/article/2013/05/4th-gen-core-graphics-press-deck-may-1-2013-final_page_08-100035595-larg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362075"/>
            <a:ext cx="55245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TextBox 4"/>
          <p:cNvSpPr txBox="1">
            <a:spLocks noChangeArrowheads="1"/>
          </p:cNvSpPr>
          <p:nvPr/>
        </p:nvSpPr>
        <p:spPr bwMode="auto">
          <a:xfrm>
            <a:off x="196850" y="647700"/>
            <a:ext cx="6570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Main enhancements of the Iris Pro and Iris graphics units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2148" name="Oval 5"/>
          <p:cNvSpPr>
            <a:spLocks noChangeArrowheads="1"/>
          </p:cNvSpPr>
          <p:nvPr/>
        </p:nvSpPr>
        <p:spPr bwMode="auto">
          <a:xfrm>
            <a:off x="4032250" y="2181225"/>
            <a:ext cx="2879725" cy="5270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2149" name="Oval 6"/>
          <p:cNvSpPr>
            <a:spLocks noChangeArrowheads="1"/>
          </p:cNvSpPr>
          <p:nvPr/>
        </p:nvSpPr>
        <p:spPr bwMode="auto">
          <a:xfrm>
            <a:off x="4032250" y="3432175"/>
            <a:ext cx="2879725" cy="7175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46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4"/>
          <p:cNvGrpSpPr>
            <a:grpSpLocks/>
          </p:cNvGrpSpPr>
          <p:nvPr/>
        </p:nvGrpSpPr>
        <p:grpSpPr bwMode="auto">
          <a:xfrm>
            <a:off x="784225" y="1339850"/>
            <a:ext cx="7313613" cy="4778375"/>
            <a:chOff x="746575" y="1520138"/>
            <a:chExt cx="7313045" cy="4778288"/>
          </a:xfrm>
        </p:grpSpPr>
        <p:pic>
          <p:nvPicPr>
            <p:cNvPr id="263173" name="Picture 4" descr="http://images.anandtech.com/doci/6993/Screen%20Shot%202013-05-31%20at%207.59.03%20PM_575px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75" y="1520138"/>
              <a:ext cx="7313045" cy="47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174" name="TextBox 3"/>
            <p:cNvSpPr txBox="1">
              <a:spLocks noChangeArrowheads="1"/>
            </p:cNvSpPr>
            <p:nvPr/>
          </p:nvSpPr>
          <p:spPr bwMode="auto">
            <a:xfrm>
              <a:off x="5824850" y="2658294"/>
              <a:ext cx="978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Haswell</a:t>
              </a:r>
            </a:p>
          </p:txBody>
        </p:sp>
        <p:sp>
          <p:nvSpPr>
            <p:cNvPr id="263175" name="TextBox 7"/>
            <p:cNvSpPr txBox="1">
              <a:spLocks noChangeArrowheads="1"/>
            </p:cNvSpPr>
            <p:nvPr/>
          </p:nvSpPr>
          <p:spPr bwMode="auto">
            <a:xfrm>
              <a:off x="3561785" y="4490620"/>
              <a:ext cx="15199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Sandy Bridge</a:t>
              </a:r>
            </a:p>
          </p:txBody>
        </p:sp>
        <p:sp>
          <p:nvSpPr>
            <p:cNvPr id="263176" name="TextBox 8"/>
            <p:cNvSpPr txBox="1">
              <a:spLocks noChangeArrowheads="1"/>
            </p:cNvSpPr>
            <p:nvPr/>
          </p:nvSpPr>
          <p:spPr bwMode="auto">
            <a:xfrm>
              <a:off x="4573352" y="3950560"/>
              <a:ext cx="12330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Ivy Bridge</a:t>
              </a:r>
            </a:p>
          </p:txBody>
        </p:sp>
      </p:grpSp>
      <p:sp>
        <p:nvSpPr>
          <p:cNvPr id="263171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3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57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2</a:t>
            </a:r>
            <a:r>
              <a:rPr lang="hu-HU" altLang="en-US" dirty="0" smtClean="0"/>
              <a:t>.</a:t>
            </a:r>
            <a:r>
              <a:rPr lang="en-US" altLang="en-US" dirty="0" smtClean="0"/>
              <a:t>5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641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64196" name="Picture 4" descr="http://images.anandtech.com/doci/6993/Screen%20Shot%202013-05-31%20at%208.03.25%20PM_575px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358900"/>
            <a:ext cx="78120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7" name="Rectangle 3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4198" name="TextBox 1"/>
          <p:cNvSpPr txBox="1">
            <a:spLocks noChangeArrowheads="1"/>
          </p:cNvSpPr>
          <p:nvPr/>
        </p:nvSpPr>
        <p:spPr bwMode="auto">
          <a:xfrm>
            <a:off x="184150" y="650875"/>
            <a:ext cx="40735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2.5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cache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62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292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Principle of operation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863" y="1027113"/>
            <a:ext cx="8955087" cy="373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on package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designated also as </a:t>
            </a:r>
            <a:r>
              <a:rPr lang="en-US" sz="1400" dirty="0" err="1">
                <a:solidFill>
                  <a:srgbClr val="FF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it operates as a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true 4</a:t>
            </a:r>
            <a:r>
              <a:rPr lang="en-US" sz="1400" baseline="30000" dirty="0">
                <a:solidFill>
                  <a:srgbClr val="0000FF"/>
                </a:solidFill>
                <a:cs typeface="Arial" charset="0"/>
              </a:rPr>
              <a:t>th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 level cache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of the memory hierarchy.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It acts as a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victim buffer to the L3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in the sense that anything evicted from the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L3 cache immediately goes into the L4 cache.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Both CPU and GPU requests are cached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cache partitioning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between CPU and GPU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is dynamic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If the GPU is not in use the whole L4 cache may be devoted the CPU, in this case the CPU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has a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128 MB L4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FF"/>
                </a:solidFill>
                <a:cs typeface="Arial" charset="0"/>
              </a:rPr>
              <a:t>Access latency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after an L3 miss is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30 – 32 ns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L4 cache is capable of delivering 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50 GB/s in each direction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die consumes between 0.5 and 1.0 W if idle and between 3.5 and 4.5 W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under full load.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PCU (Power Control Unit) of the processor takes over the power management of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beyond the power management of the CPU cores, GPU, L3 cache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2</a:t>
            </a:r>
            <a:r>
              <a:rPr lang="hu-HU" altLang="en-US" dirty="0" smtClean="0"/>
              <a:t>.</a:t>
            </a:r>
            <a:r>
              <a:rPr lang="en-US" altLang="en-US" dirty="0" smtClean="0"/>
              <a:t>5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file2.engineering.com/june-2013/in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938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Box 2"/>
          <p:cNvSpPr txBox="1">
            <a:spLocks noChangeArrowheads="1"/>
          </p:cNvSpPr>
          <p:nvPr/>
        </p:nvSpPr>
        <p:spPr bwMode="auto">
          <a:xfrm>
            <a:off x="192088" y="646113"/>
            <a:ext cx="411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Implemented on-package eDRAM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6244" name="TextBox 3"/>
          <p:cNvSpPr txBox="1">
            <a:spLocks noChangeArrowheads="1"/>
          </p:cNvSpPr>
          <p:nvPr/>
        </p:nvSpPr>
        <p:spPr bwMode="auto">
          <a:xfrm>
            <a:off x="4408488" y="998538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200" b="1">
                <a:solidFill>
                  <a:srgbClr val="000000"/>
                </a:solidFill>
                <a:cs typeface="Arial" charset="0"/>
              </a:rPr>
              <a:t>eDRAM chip</a:t>
            </a:r>
          </a:p>
        </p:txBody>
      </p:sp>
      <p:cxnSp>
        <p:nvCxnSpPr>
          <p:cNvPr id="266245" name="Straight Arrow Connector 5"/>
          <p:cNvCxnSpPr>
            <a:cxnSpLocks noChangeShapeType="1"/>
            <a:stCxn id="266244" idx="2"/>
          </p:cNvCxnSpPr>
          <p:nvPr/>
        </p:nvCxnSpPr>
        <p:spPr bwMode="auto">
          <a:xfrm>
            <a:off x="5016500" y="1276350"/>
            <a:ext cx="22225" cy="21526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2</a:t>
            </a:r>
            <a:r>
              <a:rPr lang="hu-HU" altLang="en-US" dirty="0" smtClean="0"/>
              <a:t>.</a:t>
            </a:r>
            <a:r>
              <a:rPr lang="en-US" altLang="en-US" dirty="0" smtClean="0"/>
              <a:t>5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5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(1)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87325" y="660400"/>
            <a:ext cx="4171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 Major innovations of the Core 2 line</a:t>
            </a:r>
            <a:endParaRPr lang="hu-HU" altLang="en-US" sz="1400" b="1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2.2.1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Wide execution</a:t>
            </a:r>
          </a:p>
        </p:txBody>
      </p:sp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293688" y="1270000"/>
            <a:ext cx="579036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a)  4-wide core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b)  128-bit wide and more FP and SIMD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execution units</a:t>
            </a:r>
            <a:endParaRPr lang="en-US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7267" name="Picture 2" descr="http://images.anandtech.com/doci/6993/laten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6950"/>
            <a:ext cx="82470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8" name="TextBox 3"/>
          <p:cNvSpPr txBox="1">
            <a:spLocks noChangeArrowheads="1"/>
          </p:cNvSpPr>
          <p:nvPr/>
        </p:nvSpPr>
        <p:spPr bwMode="auto">
          <a:xfrm>
            <a:off x="1939925" y="513873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L1</a:t>
            </a:r>
          </a:p>
        </p:txBody>
      </p:sp>
      <p:sp>
        <p:nvSpPr>
          <p:cNvPr id="267269" name="TextBox 5"/>
          <p:cNvSpPr txBox="1">
            <a:spLocks noChangeArrowheads="1"/>
          </p:cNvSpPr>
          <p:nvPr/>
        </p:nvSpPr>
        <p:spPr bwMode="auto">
          <a:xfrm>
            <a:off x="3627438" y="4876800"/>
            <a:ext cx="42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L2</a:t>
            </a:r>
          </a:p>
        </p:txBody>
      </p:sp>
      <p:sp>
        <p:nvSpPr>
          <p:cNvPr id="267270" name="TextBox 6"/>
          <p:cNvSpPr txBox="1">
            <a:spLocks noChangeArrowheads="1"/>
          </p:cNvSpPr>
          <p:nvPr/>
        </p:nvSpPr>
        <p:spPr bwMode="auto">
          <a:xfrm>
            <a:off x="5045075" y="456088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L3</a:t>
            </a:r>
          </a:p>
        </p:txBody>
      </p:sp>
      <p:sp>
        <p:nvSpPr>
          <p:cNvPr id="267271" name="TextBox 7"/>
          <p:cNvSpPr txBox="1">
            <a:spLocks noChangeArrowheads="1"/>
          </p:cNvSpPr>
          <p:nvPr/>
        </p:nvSpPr>
        <p:spPr bwMode="auto">
          <a:xfrm>
            <a:off x="6891338" y="3302000"/>
            <a:ext cx="425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L4</a:t>
            </a:r>
          </a:p>
        </p:txBody>
      </p:sp>
      <p:sp>
        <p:nvSpPr>
          <p:cNvPr id="267272" name="TextBox 4"/>
          <p:cNvSpPr txBox="1">
            <a:spLocks noChangeArrowheads="1"/>
          </p:cNvSpPr>
          <p:nvPr/>
        </p:nvSpPr>
        <p:spPr bwMode="auto">
          <a:xfrm>
            <a:off x="7223125" y="1230313"/>
            <a:ext cx="99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Memory</a:t>
            </a:r>
          </a:p>
        </p:txBody>
      </p:sp>
      <p:sp>
        <p:nvSpPr>
          <p:cNvPr id="267273" name="TextBox 1"/>
          <p:cNvSpPr txBox="1">
            <a:spLocks noChangeArrowheads="1"/>
          </p:cNvSpPr>
          <p:nvPr/>
        </p:nvSpPr>
        <p:spPr bwMode="auto">
          <a:xfrm>
            <a:off x="195263" y="638175"/>
            <a:ext cx="865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Memory latency vs. access range in a memory system with eDRAM cache (L4)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7275" name="TextBox 1"/>
          <p:cNvSpPr txBox="1">
            <a:spLocks noChangeArrowheads="1"/>
          </p:cNvSpPr>
          <p:nvPr/>
        </p:nvSpPr>
        <p:spPr bwMode="auto">
          <a:xfrm>
            <a:off x="1646238" y="6173788"/>
            <a:ext cx="8112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Bridge</a:t>
            </a:r>
          </a:p>
        </p:txBody>
      </p:sp>
      <p:sp>
        <p:nvSpPr>
          <p:cNvPr id="267276" name="TextBox 11"/>
          <p:cNvSpPr txBox="1">
            <a:spLocks noChangeArrowheads="1"/>
          </p:cNvSpPr>
          <p:nvPr/>
        </p:nvSpPr>
        <p:spPr bwMode="auto">
          <a:xfrm>
            <a:off x="3627438" y="6183313"/>
            <a:ext cx="2022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 with Chrystallwelll</a:t>
            </a:r>
          </a:p>
        </p:txBody>
      </p:sp>
      <p:sp>
        <p:nvSpPr>
          <p:cNvPr id="267277" name="TextBox 12"/>
          <p:cNvSpPr txBox="1">
            <a:spLocks noChangeArrowheads="1"/>
          </p:cNvSpPr>
          <p:nvPr/>
        </p:nvSpPr>
        <p:spPr bwMode="auto">
          <a:xfrm>
            <a:off x="6146800" y="6173788"/>
            <a:ext cx="1762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Haswell without CRW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2</a:t>
            </a:r>
            <a:r>
              <a:rPr lang="hu-HU" altLang="en-US" dirty="0" smtClean="0"/>
              <a:t>.</a:t>
            </a:r>
            <a:r>
              <a:rPr lang="en-US" altLang="en-US" dirty="0" smtClean="0"/>
              <a:t>5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67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(1)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7963" y="931863"/>
            <a:ext cx="8312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Implementation of the voltage planes in Ivy Bridge and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platforms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423863" y="1493838"/>
            <a:ext cx="8288337" cy="5130800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82563" y="646113"/>
            <a:ext cx="665003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5.2.6 FIVR (Fully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Integrated Voltage 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Regulator)</a:t>
            </a:r>
            <a:endParaRPr lang="en-US" sz="1400" b="1" dirty="0">
              <a:solidFill>
                <a:srgbClr val="2D2D8A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4948575" y="112236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38175"/>
            <a:ext cx="65437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Functional partitioning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680" y="5859270"/>
            <a:ext cx="19177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Functional partitioning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(2)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96525" y="1448780"/>
            <a:ext cx="477053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first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of the voltage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regulator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converts  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from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PSU or battery voltage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12V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      to approximately 1.8V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is distributed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across the microprocessor die.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second conversion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is comprised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between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8 and 31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(depending on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product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)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FIVR</a:t>
            </a:r>
            <a:r>
              <a:rPr lang="en-US" sz="1400" dirty="0">
                <a:solidFill>
                  <a:srgbClr val="0000FF"/>
                </a:solidFill>
                <a:cs typeface="Arial" charset="0"/>
              </a:rPr>
              <a:t>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are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140MHz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synchronous multiphase buck converters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with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up to 16 phases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263" y="1050993"/>
            <a:ext cx="289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FIVR is built up of two stages.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3415190"/>
            <a:ext cx="510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 V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787135" y="549226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First stage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69100" y="548653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stage</a:t>
            </a:r>
            <a:endParaRPr lang="en-US" sz="12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45422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39763"/>
            <a:ext cx="4602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Partitioning of the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4127500" y="1481138"/>
            <a:ext cx="501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863" y="1719625"/>
            <a:ext cx="3735387" cy="4503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first stage is on the 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motherboard.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inductors and the </a:t>
            </a:r>
            <a:r>
              <a:rPr lang="en-US" sz="1400" dirty="0" err="1" smtClean="0">
                <a:solidFill>
                  <a:srgbClr val="0066CC"/>
                </a:solidFill>
                <a:cs typeface="Arial" charset="0"/>
              </a:rPr>
              <a:t>midfrequency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decoupling capacitors are placed 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package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power FETs, control circuitry and high frequency decoupling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are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die.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Each FIVR is independently programmable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to achieve optimal operation given the requirements of the domain it is powering.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settings are optimized by the Power Control Unit (PCU)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specifies the input voltage, output voltage, number of operating phases, and a variety of other settings to minimize the total power consumption of the die.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(3)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4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963" y="3262313"/>
            <a:ext cx="4405312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Block diagram of the Buck converter []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263" y="631825"/>
            <a:ext cx="5233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Principle of operation of the Buck converter </a:t>
            </a:r>
            <a:r>
              <a:rPr lang="en-US" sz="1400" dirty="0">
                <a:cs typeface="Arial" charset="0"/>
              </a:rPr>
              <a:t>[151]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6963" y="6451600"/>
            <a:ext cx="40084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Operation of the Buck converter []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Q: MOSFET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Drive circuit: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E.g. PWM modulated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(4)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4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279525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5762" y="4824413"/>
            <a:ext cx="6156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Fig. 9: Principle of a synchronous </a:t>
            </a:r>
            <a:r>
              <a:rPr lang="en-US" sz="1400" i="1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-phase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[152]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631825"/>
            <a:ext cx="9242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Enhancing the buck converter to synchronous n-phase buck design to reduce ripple </a:t>
            </a:r>
            <a:r>
              <a:rPr lang="en-US" sz="1400" dirty="0">
                <a:cs typeface="Arial" charset="0"/>
              </a:rPr>
              <a:t>[152]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(5)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23963"/>
            <a:ext cx="857885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263" y="631825"/>
            <a:ext cx="88820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Simplified block diagram of a single voltage plane in the FIVR domain 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(6)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45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04925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863" y="625475"/>
            <a:ext cx="8286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Board space saving with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vs. Ivy Bridge’s voltage regulator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(7)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>
            <a:fillRect/>
          </a:stretch>
        </p:blipFill>
        <p:spPr bwMode="auto">
          <a:xfrm>
            <a:off x="195263" y="1515315"/>
            <a:ext cx="87534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505" y="908720"/>
            <a:ext cx="87495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In their subsequent </a:t>
            </a:r>
            <a:r>
              <a:rPr lang="en-US" sz="1400" dirty="0" err="1" smtClean="0">
                <a:latin typeface="+mj-lt"/>
              </a:rPr>
              <a:t>Broadwell</a:t>
            </a:r>
            <a:r>
              <a:rPr lang="en-US" sz="1400" dirty="0" smtClean="0">
                <a:latin typeface="+mj-lt"/>
              </a:rPr>
              <a:t> family (2014) Intel introduced the 2</a:t>
            </a:r>
            <a:r>
              <a:rPr lang="en-US" sz="1400" baseline="30000" dirty="0" smtClean="0">
                <a:latin typeface="+mj-lt"/>
              </a:rPr>
              <a:t>nd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generation FIVR </a:t>
            </a:r>
            <a:r>
              <a:rPr lang="en-US" sz="1400" dirty="0" smtClean="0">
                <a:latin typeface="+mj-lt"/>
              </a:rPr>
              <a:t>with 3DL</a:t>
            </a:r>
          </a:p>
          <a:p>
            <a:pPr>
              <a:defRPr/>
            </a:pP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design [155]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75" y="5506290"/>
            <a:ext cx="17331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3DL: </a:t>
            </a:r>
            <a:r>
              <a:rPr lang="en-US" sz="1400" dirty="0" smtClean="0">
                <a:latin typeface="+mj-lt"/>
              </a:rPr>
              <a:t>3D </a:t>
            </a:r>
            <a:r>
              <a:rPr lang="en-US" sz="1400" dirty="0">
                <a:latin typeface="+mj-lt"/>
              </a:rPr>
              <a:t>inductor</a:t>
            </a:r>
          </a:p>
        </p:txBody>
      </p:sp>
      <p:sp>
        <p:nvSpPr>
          <p:cNvPr id="297989" name="Rounded Rectangle 8"/>
          <p:cNvSpPr>
            <a:spLocks noChangeArrowheads="1"/>
          </p:cNvSpPr>
          <p:nvPr/>
        </p:nvSpPr>
        <p:spPr bwMode="auto">
          <a:xfrm>
            <a:off x="296863" y="3579065"/>
            <a:ext cx="4814887" cy="8921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sp>
        <p:nvSpPr>
          <p:cNvPr id="2" name="TextBox 1"/>
          <p:cNvSpPr txBox="1"/>
          <p:nvPr/>
        </p:nvSpPr>
        <p:spPr>
          <a:xfrm>
            <a:off x="87121" y="593685"/>
            <a:ext cx="79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(8)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60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3" y="640910"/>
            <a:ext cx="1625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 </a:t>
            </a:r>
            <a:r>
              <a:rPr lang="en-US" sz="1600" dirty="0" smtClean="0"/>
              <a:t>[171]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61510" y="953725"/>
            <a:ext cx="824616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availability of the FIVR solution allows a per-core P-state control of the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clock frequency and core voltage.</a:t>
            </a:r>
          </a:p>
          <a:p>
            <a:r>
              <a:rPr lang="en-US" sz="1600" dirty="0" smtClean="0"/>
              <a:t>Despite this possibility </a:t>
            </a:r>
            <a:r>
              <a:rPr lang="en-US" sz="1600" dirty="0" smtClean="0">
                <a:solidFill>
                  <a:srgbClr val="0070C0"/>
                </a:solidFill>
              </a:rPr>
              <a:t>only the server/workstation class processors make use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of this feature,</a:t>
            </a:r>
            <a:r>
              <a:rPr lang="en-US" sz="1600" dirty="0" smtClean="0"/>
              <a:t> but desktop or mobile focused products not.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</a:t>
            </a:r>
            <a:r>
              <a:rPr lang="en-US" altLang="en-US" dirty="0" smtClean="0"/>
              <a:t>(9)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69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ChangeArrowheads="1"/>
          </p:cNvSpPr>
          <p:nvPr/>
        </p:nvSpPr>
        <p:spPr bwMode="auto">
          <a:xfrm>
            <a:off x="141288" y="1320438"/>
            <a:ext cx="7400126" cy="120085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207963" y="1379175"/>
            <a:ext cx="3907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is the key benefit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family.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211138" y="1739538"/>
            <a:ext cx="73927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both Intel’s previous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family and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AMD’s K8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have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3-wide cores,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as the next Figures show. 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206375" y="646113"/>
            <a:ext cx="1657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a) 4-wide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</a:t>
            </a: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93675" y="953725"/>
            <a:ext cx="3110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4-wide front end and retire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6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06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109" y="613290"/>
            <a:ext cx="924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 Core P-State (PCPS) management in Intel’s i5-2600v3 (</a:t>
            </a:r>
            <a:r>
              <a:rPr lang="en-US" dirty="0" err="1" smtClean="0">
                <a:solidFill>
                  <a:schemeClr val="accent6"/>
                </a:solidFill>
              </a:rPr>
              <a:t>Haswell</a:t>
            </a:r>
            <a:r>
              <a:rPr lang="en-US" dirty="0" smtClean="0">
                <a:solidFill>
                  <a:schemeClr val="accent6"/>
                </a:solidFill>
              </a:rPr>
              <a:t>-EP) [172] 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964" y="1223755"/>
            <a:ext cx="9063036" cy="5052287"/>
            <a:chOff x="80964" y="1004388"/>
            <a:chExt cx="9063036" cy="505228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" r="902" b="3669"/>
            <a:stretch/>
          </p:blipFill>
          <p:spPr bwMode="auto">
            <a:xfrm>
              <a:off x="80964" y="1004388"/>
              <a:ext cx="8901112" cy="471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 bwMode="auto">
            <a:xfrm>
              <a:off x="1331640" y="5589240"/>
              <a:ext cx="675075" cy="31503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992380" y="5589240"/>
              <a:ext cx="1151620" cy="46743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</a:t>
            </a:r>
            <a:r>
              <a:rPr lang="en-US" altLang="en-US" dirty="0" smtClean="0"/>
              <a:t>(10)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544794" y="2573905"/>
            <a:ext cx="1890210" cy="22502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7968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9599" r="14125" b="7925"/>
          <a:stretch/>
        </p:blipFill>
        <p:spPr bwMode="auto">
          <a:xfrm>
            <a:off x="391420" y="1236730"/>
            <a:ext cx="8321040" cy="552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28210"/>
            <a:ext cx="755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Voltage planes in desktop and mobile </a:t>
            </a:r>
            <a:r>
              <a:rPr lang="en-US" dirty="0" err="1" smtClean="0">
                <a:solidFill>
                  <a:schemeClr val="accent6"/>
                </a:solidFill>
              </a:rPr>
              <a:t>Haswell</a:t>
            </a:r>
            <a:r>
              <a:rPr lang="en-US" dirty="0" smtClean="0">
                <a:solidFill>
                  <a:schemeClr val="accent6"/>
                </a:solidFill>
              </a:rPr>
              <a:t> processors [173]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5.2.6 FIVR (Fully Integrated Voltage Regulator) </a:t>
            </a:r>
            <a:r>
              <a:rPr lang="en-US" altLang="en-US" dirty="0" smtClean="0"/>
              <a:t>(11)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68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229220" y="2448622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73670" y="361925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230808" y="1099247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547443" y="2761360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99095" y="1459610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88395" y="392405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3645" y="4200280"/>
            <a:ext cx="49904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E3-1220LV3/1230LV3/1260LV3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, 2C/4C,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6/2013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13370" y="4486841"/>
            <a:ext cx="1178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08620" y="4763066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E3-12x0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E3-12x5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4C+G, HT, 6/2013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31540" y="6084899"/>
            <a:ext cx="4487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E5-26xx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v3,  4/6/8/10/12/14/16/18C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31540" y="5853506"/>
            <a:ext cx="120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FF"/>
                </a:solidFill>
                <a:cs typeface="Arial" charset="0"/>
              </a:rPr>
              <a:t>DP-Servers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431540" y="5518334"/>
            <a:ext cx="2815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E5-16xx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v3, 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4/6/8,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31540" y="5286941"/>
            <a:ext cx="1361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76213" y="638175"/>
            <a:ext cx="7354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3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features of the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mobile and desktop processors 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161925" y="1059350"/>
            <a:ext cx="5445190" cy="255990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-18510" y="53625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3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1) </a:t>
            </a:r>
            <a:endParaRPr lang="hu-HU" altLang="hu-HU" kern="0" dirty="0" smtClean="0"/>
          </a:p>
        </p:txBody>
      </p:sp>
    </p:spTree>
    <p:extLst>
      <p:ext uri="{BB962C8B-B14F-4D97-AF65-F5344CB8AC3E}">
        <p14:creationId xmlns:p14="http://schemas.microsoft.com/office/powerpoint/2010/main" val="30433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8353"/>
              </p:ext>
            </p:extLst>
          </p:nvPr>
        </p:nvGraphicFramePr>
        <p:xfrm>
          <a:off x="1106488" y="1350368"/>
          <a:ext cx="7110413" cy="4883955"/>
        </p:xfrm>
        <a:graphic>
          <a:graphicData uri="http://schemas.openxmlformats.org/drawingml/2006/table">
            <a:tbl>
              <a:tblPr/>
              <a:tblGrid>
                <a:gridCol w="1890110"/>
                <a:gridCol w="1035060"/>
                <a:gridCol w="1080063"/>
                <a:gridCol w="990057"/>
                <a:gridCol w="1080063"/>
                <a:gridCol w="1035060"/>
              </a:tblGrid>
              <a:tr h="396265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M-Series Mobile </a:t>
                      </a:r>
                      <a:r>
                        <a:rPr lang="en-US" sz="1400" b="1" dirty="0" smtClean="0"/>
                        <a:t>Processors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i7-4930MX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i7-4800MQ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i7-4702MQ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i7-4700MQ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Cores/Threads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CPU Base Freq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SC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DC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QC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TDP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8622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Clock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L3 Cache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DDR3/DDR3L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vPro/TXT/VT-d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Intel SBA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5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Price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$1096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$568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68378" name="TextBox 5"/>
          <p:cNvSpPr txBox="1">
            <a:spLocks noChangeArrowheads="1"/>
          </p:cNvSpPr>
          <p:nvPr/>
        </p:nvSpPr>
        <p:spPr bwMode="auto">
          <a:xfrm>
            <a:off x="166688" y="594718"/>
            <a:ext cx="7592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mobile Core i7 M-Series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3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(2</a:t>
            </a:r>
            <a:r>
              <a:rPr lang="hu-HU" altLang="hu-HU" kern="0" dirty="0" smtClean="0"/>
              <a:t>) </a:t>
            </a:r>
            <a:endParaRPr lang="hu-HU" altLang="hu-HU" kern="0" dirty="0" smtClean="0"/>
          </a:p>
        </p:txBody>
      </p:sp>
    </p:spTree>
    <p:extLst>
      <p:ext uri="{BB962C8B-B14F-4D97-AF65-F5344CB8AC3E}">
        <p14:creationId xmlns:p14="http://schemas.microsoft.com/office/powerpoint/2010/main" val="25708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79247"/>
              </p:ext>
            </p:extLst>
          </p:nvPr>
        </p:nvGraphicFramePr>
        <p:xfrm>
          <a:off x="522288" y="1217573"/>
          <a:ext cx="7515224" cy="4706942"/>
        </p:xfrm>
        <a:graphic>
          <a:graphicData uri="http://schemas.openxmlformats.org/drawingml/2006/table">
            <a:tbl>
              <a:tblPr/>
              <a:tblGrid>
                <a:gridCol w="1966150"/>
                <a:gridCol w="923591"/>
                <a:gridCol w="923591"/>
                <a:gridCol w="923591"/>
                <a:gridCol w="923591"/>
                <a:gridCol w="923591"/>
                <a:gridCol w="931119"/>
              </a:tblGrid>
              <a:tr h="396262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Desktop </a:t>
                      </a:r>
                      <a:r>
                        <a:rPr lang="en-US" sz="1400" b="1" dirty="0" smtClean="0"/>
                        <a:t>Processors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i7-4765T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Cores/Threads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CPU Base Freq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Max Turbo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 (Unlocked)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Test TDP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Iris Pro 5200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Max Clock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L3 Cache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DDR3 Support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vPro/TXT/VT-d/SIPP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Package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BGA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53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Price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69401" name="TextBox 5"/>
          <p:cNvSpPr txBox="1">
            <a:spLocks noChangeArrowheads="1"/>
          </p:cNvSpPr>
          <p:nvPr/>
        </p:nvSpPr>
        <p:spPr bwMode="auto">
          <a:xfrm>
            <a:off x="171450" y="593685"/>
            <a:ext cx="6712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Core i7 desktop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3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(3</a:t>
            </a:r>
            <a:r>
              <a:rPr lang="hu-HU" altLang="hu-HU" kern="0" dirty="0" smtClean="0"/>
              <a:t>) </a:t>
            </a:r>
            <a:endParaRPr lang="hu-HU" altLang="hu-HU" kern="0" dirty="0" smtClean="0"/>
          </a:p>
        </p:txBody>
      </p:sp>
    </p:spTree>
    <p:extLst>
      <p:ext uri="{BB962C8B-B14F-4D97-AF65-F5344CB8AC3E}">
        <p14:creationId xmlns:p14="http://schemas.microsoft.com/office/powerpoint/2010/main" val="28579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9" name="Picture 2" descr="The layout of the Z87 chip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081088"/>
            <a:ext cx="6886575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Box 1"/>
          <p:cNvSpPr txBox="1">
            <a:spLocks noChangeArrowheads="1"/>
          </p:cNvSpPr>
          <p:nvPr/>
        </p:nvSpPr>
        <p:spPr bwMode="auto">
          <a:xfrm>
            <a:off x="187325" y="647700"/>
            <a:ext cx="5375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Example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of a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desktop 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[145]</a:t>
            </a:r>
          </a:p>
        </p:txBody>
      </p:sp>
      <p:sp>
        <p:nvSpPr>
          <p:cNvPr id="270341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3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(4</a:t>
            </a:r>
            <a:r>
              <a:rPr lang="hu-HU" altLang="hu-HU" kern="0" dirty="0" smtClean="0"/>
              <a:t>) </a:t>
            </a:r>
            <a:endParaRPr lang="hu-HU" altLang="hu-HU" kern="0" dirty="0" smtClean="0"/>
          </a:p>
        </p:txBody>
      </p:sp>
    </p:spTree>
    <p:extLst>
      <p:ext uri="{BB962C8B-B14F-4D97-AF65-F5344CB8AC3E}">
        <p14:creationId xmlns:p14="http://schemas.microsoft.com/office/powerpoint/2010/main" val="3596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Desktop performance of </a:t>
            </a:r>
            <a:r>
              <a:rPr lang="en-US" altLang="hu-HU" dirty="0" smtClean="0"/>
              <a:t>subsequent generations of </a:t>
            </a:r>
            <a:r>
              <a:rPr lang="en-US" altLang="hu-HU" dirty="0" smtClean="0"/>
              <a:t>the Core family </a:t>
            </a:r>
            <a:r>
              <a:rPr lang="hu-HU" altLang="hu-HU" dirty="0" smtClean="0"/>
              <a:t>(1)</a:t>
            </a:r>
          </a:p>
        </p:txBody>
      </p:sp>
      <p:pic>
        <p:nvPicPr>
          <p:cNvPr id="271363" name="Picture 2" descr="Intel Core i7-4770K Processor Memory Band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593645"/>
            <a:ext cx="54451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Box 2"/>
          <p:cNvSpPr txBox="1">
            <a:spLocks noChangeArrowheads="1"/>
          </p:cNvSpPr>
          <p:nvPr/>
        </p:nvSpPr>
        <p:spPr bwMode="auto">
          <a:xfrm>
            <a:off x="144985" y="960983"/>
            <a:ext cx="8744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Integer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and FP performance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desktop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50" y="5238545"/>
            <a:ext cx="12382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575" y="4062208"/>
            <a:ext cx="10096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638" y="2846183"/>
            <a:ext cx="8080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984" y="626164"/>
            <a:ext cx="8855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1400" b="1" dirty="0">
                <a:solidFill>
                  <a:schemeClr val="accent6"/>
                </a:solidFill>
              </a:rPr>
              <a:t>5.</a:t>
            </a:r>
            <a:r>
              <a:rPr lang="en-US" altLang="hu-HU" sz="1400" b="1" dirty="0">
                <a:solidFill>
                  <a:schemeClr val="accent6"/>
                </a:solidFill>
              </a:rPr>
              <a:t>4</a:t>
            </a:r>
            <a:r>
              <a:rPr lang="hu-HU" altLang="hu-HU" sz="1400" b="1" dirty="0">
                <a:solidFill>
                  <a:schemeClr val="accent6"/>
                </a:solidFill>
              </a:rPr>
              <a:t> </a:t>
            </a:r>
            <a:r>
              <a:rPr lang="en-US" altLang="hu-HU" sz="1400" b="1" dirty="0" smtClean="0">
                <a:solidFill>
                  <a:schemeClr val="accent6"/>
                </a:solidFill>
              </a:rPr>
              <a:t>Desktop performance </a:t>
            </a:r>
            <a:r>
              <a:rPr lang="en-US" altLang="hu-HU" sz="1400" b="1" dirty="0">
                <a:solidFill>
                  <a:schemeClr val="accent6"/>
                </a:solidFill>
              </a:rPr>
              <a:t>of subsequent generations of </a:t>
            </a:r>
            <a:r>
              <a:rPr lang="en-US" altLang="hu-HU" sz="1400" b="1" dirty="0" smtClean="0">
                <a:solidFill>
                  <a:schemeClr val="accent6"/>
                </a:solidFill>
              </a:rPr>
              <a:t>the Core family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Box 3"/>
          <p:cNvSpPr txBox="1">
            <a:spLocks noChangeArrowheads="1"/>
          </p:cNvSpPr>
          <p:nvPr/>
        </p:nvSpPr>
        <p:spPr bwMode="auto">
          <a:xfrm>
            <a:off x="187325" y="646113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272387" name="TextBox 4"/>
          <p:cNvSpPr txBox="1">
            <a:spLocks noChangeArrowheads="1"/>
          </p:cNvSpPr>
          <p:nvPr/>
        </p:nvSpPr>
        <p:spPr bwMode="auto">
          <a:xfrm>
            <a:off x="206374" y="954088"/>
            <a:ext cx="893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As 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AVX2 extension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of the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processors  introduces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256-bit FX operations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this line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has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considerable higher integer performance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than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previous Core generations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Desktop performance of </a:t>
            </a:r>
            <a:r>
              <a:rPr lang="en-US" altLang="hu-HU" dirty="0" smtClean="0"/>
              <a:t>subsequent generations of </a:t>
            </a:r>
            <a:r>
              <a:rPr lang="en-US" altLang="hu-HU" dirty="0" smtClean="0"/>
              <a:t>the Core family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1080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1" name="Picture 2" descr="Intel Core i7-4770K Processor Gaming Perform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58900"/>
            <a:ext cx="61658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4"/>
          <p:cNvSpPr txBox="1">
            <a:spLocks noChangeArrowheads="1"/>
          </p:cNvSpPr>
          <p:nvPr/>
        </p:nvSpPr>
        <p:spPr bwMode="auto">
          <a:xfrm>
            <a:off x="173038" y="647700"/>
            <a:ext cx="818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Graphics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performance of subsequent generations of 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desktop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processors </a:t>
            </a:r>
            <a:r>
              <a:rPr lang="en-US" altLang="hu-HU" sz="1400" dirty="0">
                <a:solidFill>
                  <a:schemeClr val="accent6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chemeClr val="accent6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chemeClr val="accent6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4741863"/>
            <a:ext cx="1236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0" y="3654425"/>
            <a:ext cx="10096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" y="2611438"/>
            <a:ext cx="808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Desktop performance of </a:t>
            </a:r>
            <a:r>
              <a:rPr lang="en-US" altLang="hu-HU" dirty="0" smtClean="0"/>
              <a:t>subsequent generations of </a:t>
            </a:r>
            <a:r>
              <a:rPr lang="en-US" altLang="hu-HU" dirty="0" smtClean="0"/>
              <a:t>the Core family </a:t>
            </a:r>
            <a:r>
              <a:rPr lang="hu-HU" altLang="hu-HU" dirty="0" smtClean="0"/>
              <a:t>(</a:t>
            </a:r>
            <a:r>
              <a:rPr lang="en-US" altLang="hu-HU" dirty="0" smtClean="0"/>
              <a:t>3</a:t>
            </a:r>
            <a:r>
              <a:rPr lang="hu-HU" altLang="hu-HU" dirty="0" smtClean="0"/>
              <a:t>)</a:t>
            </a: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40278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4"/>
          <p:cNvSpPr txBox="1">
            <a:spLocks noChangeArrowheads="1"/>
          </p:cNvSpPr>
          <p:nvPr/>
        </p:nvSpPr>
        <p:spPr bwMode="auto">
          <a:xfrm>
            <a:off x="229220" y="2448622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>
                <a:solidFill>
                  <a:srgbClr val="FF0000"/>
                </a:solidFill>
                <a:cs typeface="Arial" charset="0"/>
              </a:rPr>
              <a:t>Desktops</a:t>
            </a:r>
          </a:p>
        </p:txBody>
      </p:sp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273670" y="361925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248838" name="Text Box 11"/>
          <p:cNvSpPr txBox="1">
            <a:spLocks noChangeArrowheads="1"/>
          </p:cNvSpPr>
          <p:nvPr/>
        </p:nvSpPr>
        <p:spPr bwMode="auto">
          <a:xfrm>
            <a:off x="230808" y="1099247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Mobiles</a:t>
            </a:r>
          </a:p>
        </p:txBody>
      </p:sp>
      <p:sp>
        <p:nvSpPr>
          <p:cNvPr id="248839" name="Text Box 12"/>
          <p:cNvSpPr txBox="1">
            <a:spLocks noChangeArrowheads="1"/>
          </p:cNvSpPr>
          <p:nvPr/>
        </p:nvSpPr>
        <p:spPr bwMode="auto">
          <a:xfrm>
            <a:off x="547443" y="2761360"/>
            <a:ext cx="45196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i3-41xx/43xx,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i5-44xx/45xx/46xx,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cs typeface="Arial" charset="0"/>
              </a:rPr>
              <a:t>Core i7-47xx, 4C+G, HT, 6/2013 </a:t>
            </a:r>
          </a:p>
        </p:txBody>
      </p:sp>
      <p:sp>
        <p:nvSpPr>
          <p:cNvPr id="248841" name="Text Box 12"/>
          <p:cNvSpPr txBox="1">
            <a:spLocks noChangeArrowheads="1"/>
          </p:cNvSpPr>
          <p:nvPr/>
        </p:nvSpPr>
        <p:spPr bwMode="auto">
          <a:xfrm>
            <a:off x="499095" y="1459610"/>
            <a:ext cx="4352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i3-40xx/41xxU/Y, 2C+G, HT, 6/2013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i5-42xx/43xxU/Y, 2C/4C+G,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i7-45xx-49xxU/Q, 2C/4C+G, HT, 5/2013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i7-4930MX, 4C+G, HT, 5/2013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88395" y="3924055"/>
            <a:ext cx="1323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FF"/>
                </a:solidFill>
                <a:cs typeface="Arial" charset="0"/>
              </a:rPr>
              <a:t>Microservers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3645" y="4200280"/>
            <a:ext cx="49904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E3-1220LV3/1230LV3/1260LV3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, 2C/4C,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6/2013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13370" y="4486841"/>
            <a:ext cx="11785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08620" y="4763066"/>
            <a:ext cx="314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E3-12x0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4C,      HT, 6/2013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E3-12x5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v3, 4C+G, HT, 6/2013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431540" y="6084899"/>
            <a:ext cx="4487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E5-26xx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v3,  4/6/8/10/12/14/16/18C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31540" y="5853506"/>
            <a:ext cx="1204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FF"/>
                </a:solidFill>
                <a:cs typeface="Arial" charset="0"/>
              </a:rPr>
              <a:t>DP-Servers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431540" y="5518334"/>
            <a:ext cx="28151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  E5-16xx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v3, 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4/6/8,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31540" y="5286941"/>
            <a:ext cx="13612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4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69862" y="647700"/>
            <a:ext cx="8974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161925" y="3929608"/>
            <a:ext cx="5220165" cy="63192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</a:t>
            </a:r>
            <a:r>
              <a:rPr lang="en-US" altLang="hu-HU" dirty="0" smtClean="0"/>
              <a:t> </a:t>
            </a:r>
            <a:r>
              <a:rPr lang="en-US" altLang="hu-HU" dirty="0" smtClean="0"/>
              <a:t>processors </a:t>
            </a:r>
            <a:r>
              <a:rPr lang="hu-HU" altLang="hu-HU" dirty="0" smtClean="0"/>
              <a:t>(</a:t>
            </a:r>
            <a:r>
              <a:rPr lang="en-US" altLang="hu-HU" dirty="0" smtClean="0"/>
              <a:t>1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06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8696325" y="593725"/>
            <a:ext cx="40005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Core 2 microarchitecture [4] </a:t>
            </a: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pic>
        <p:nvPicPr>
          <p:cNvPr id="6" name="Picture 1" descr="http://images.anandtech.com/reviews/cpu/intel/core-vs-k8/CoreArch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" y="458670"/>
            <a:ext cx="8427547" cy="637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761910" y="1673805"/>
            <a:ext cx="2610315" cy="184520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21532" r="2141"/>
          <a:stretch>
            <a:fillRect/>
          </a:stretch>
        </p:blipFill>
        <p:spPr bwMode="auto">
          <a:xfrm>
            <a:off x="84138" y="1693863"/>
            <a:ext cx="9032875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47663" y="914400"/>
            <a:ext cx="6867525" cy="57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93663" y="5570538"/>
            <a:ext cx="9023350" cy="8683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169862" y="647700"/>
            <a:ext cx="8974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Xeon E3-12xx v3 line of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processors-2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pic>
        <p:nvPicPr>
          <p:cNvPr id="2744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6" t="873" r="346" b="94299"/>
          <a:stretch>
            <a:fillRect/>
          </a:stretch>
        </p:blipFill>
        <p:spPr bwMode="auto">
          <a:xfrm>
            <a:off x="2747963" y="1285875"/>
            <a:ext cx="1406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10580" r="330" b="84731"/>
          <a:stretch>
            <a:fillRect/>
          </a:stretch>
        </p:blipFill>
        <p:spPr bwMode="auto">
          <a:xfrm>
            <a:off x="5260975" y="1290638"/>
            <a:ext cx="14652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15453" r="337" b="79889"/>
          <a:stretch>
            <a:fillRect/>
          </a:stretch>
        </p:blipFill>
        <p:spPr bwMode="auto">
          <a:xfrm>
            <a:off x="7550150" y="1303338"/>
            <a:ext cx="1465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5844" r="551" b="89467"/>
          <a:stretch>
            <a:fillRect/>
          </a:stretch>
        </p:blipFill>
        <p:spPr bwMode="auto">
          <a:xfrm>
            <a:off x="26988" y="1290638"/>
            <a:ext cx="14462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</a:t>
            </a:r>
            <a:r>
              <a:rPr lang="en-US" altLang="hu-HU" dirty="0" smtClean="0"/>
              <a:t> </a:t>
            </a:r>
            <a:r>
              <a:rPr lang="en-US" altLang="hu-HU" dirty="0" smtClean="0"/>
              <a:t>processors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7314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http://www.servethehome.com/wp-content/uploads/2013/04/Intel-Xeon-E3-1200-V1-V2-and-rumored-V3-600x3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352550"/>
            <a:ext cx="8764588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9" name="TextBox 6"/>
          <p:cNvSpPr txBox="1">
            <a:spLocks noChangeArrowheads="1"/>
          </p:cNvSpPr>
          <p:nvPr/>
        </p:nvSpPr>
        <p:spPr bwMode="auto">
          <a:xfrm>
            <a:off x="72588" y="638175"/>
            <a:ext cx="90428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features of subsequent generations of E3-1200 Xeon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75461" name="Rounded Rectangle 1"/>
          <p:cNvSpPr>
            <a:spLocks noChangeArrowheads="1"/>
          </p:cNvSpPr>
          <p:nvPr/>
        </p:nvSpPr>
        <p:spPr bwMode="auto">
          <a:xfrm>
            <a:off x="71438" y="2214563"/>
            <a:ext cx="8775700" cy="719382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5462" name="TextBox 2"/>
          <p:cNvSpPr txBox="1">
            <a:spLocks noChangeArrowheads="1"/>
          </p:cNvSpPr>
          <p:nvPr/>
        </p:nvSpPr>
        <p:spPr bwMode="auto">
          <a:xfrm>
            <a:off x="71438" y="6392863"/>
            <a:ext cx="3317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V1: Sandy Bridge  V2: Ivy Bridge  V3: Haswell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</a:t>
            </a:r>
            <a:r>
              <a:rPr lang="en-US" altLang="hu-HU" dirty="0" smtClean="0"/>
              <a:t> </a:t>
            </a:r>
            <a:r>
              <a:rPr lang="en-US" altLang="hu-HU" dirty="0" smtClean="0"/>
              <a:t>processors </a:t>
            </a:r>
            <a:r>
              <a:rPr lang="hu-HU" altLang="hu-HU" dirty="0" smtClean="0"/>
              <a:t>(</a:t>
            </a:r>
            <a:r>
              <a:rPr lang="en-US" altLang="hu-HU" dirty="0"/>
              <a:t>3</a:t>
            </a:r>
            <a:r>
              <a:rPr lang="hu-HU" altLang="hu-HU" dirty="0" smtClean="0"/>
              <a:t>)</a:t>
            </a: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33505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3" name="Picture 2" descr="http://www.intel.com/content/dam/www/global/html/embedded/interactive-block-diagram/assets/Denlow-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938213"/>
            <a:ext cx="8121650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4" name="TextBox 4"/>
          <p:cNvSpPr txBox="1">
            <a:spLocks noChangeArrowheads="1"/>
          </p:cNvSpPr>
          <p:nvPr/>
        </p:nvSpPr>
        <p:spPr bwMode="auto">
          <a:xfrm>
            <a:off x="206375" y="638175"/>
            <a:ext cx="6437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Xeon E3-1200 v3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] 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485" name="Rounded Rectangle 1"/>
          <p:cNvSpPr>
            <a:spLocks noChangeArrowheads="1"/>
          </p:cNvSpPr>
          <p:nvPr/>
        </p:nvSpPr>
        <p:spPr bwMode="auto">
          <a:xfrm>
            <a:off x="6057900" y="2303463"/>
            <a:ext cx="2563813" cy="6762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106615" y="2303463"/>
            <a:ext cx="2340260" cy="6762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</a:t>
            </a:r>
            <a:r>
              <a:rPr lang="en-US" altLang="hu-HU" dirty="0" smtClean="0"/>
              <a:t> </a:t>
            </a:r>
            <a:r>
              <a:rPr lang="en-US" altLang="hu-HU" dirty="0" smtClean="0"/>
              <a:t>processors </a:t>
            </a:r>
            <a:r>
              <a:rPr lang="hu-HU" altLang="hu-HU" dirty="0" smtClean="0"/>
              <a:t>(</a:t>
            </a:r>
            <a:r>
              <a:rPr lang="en-US" altLang="hu-HU" dirty="0" smtClean="0"/>
              <a:t>4</a:t>
            </a:r>
            <a:r>
              <a:rPr lang="hu-HU" altLang="hu-HU" dirty="0" smtClean="0"/>
              <a:t>)</a:t>
            </a: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23532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3"/>
          <p:cNvSpPr>
            <a:spLocks noChangeArrowheads="1"/>
          </p:cNvSpPr>
          <p:nvPr/>
        </p:nvSpPr>
        <p:spPr bwMode="auto">
          <a:xfrm>
            <a:off x="971550" y="1089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6.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571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92088" y="638175"/>
            <a:ext cx="8897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[1]: Singhal R., 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Next Generation Intel Microarchitecture (Nehalem) Family: Architecture Insight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and Power Management, IDF Taipeh, Oct. 2008, http://intel.wingateweb.com/taiwan08/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published/sessions/TPTS001/FA08%20IDFTaipei_TPTS001_100.pdf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92088" y="1468438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[2]: Bryant D., 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Intel Hitting on All Cylinders,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UBS Conf., Nov.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http://files.shareholder.com/downloads/INTC/0x0x191011/e2b3bcc5-0a37-4d06-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aa5a-0c46e8a1a76d/UBSConfNov2007Bryant.pdf 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96850" y="2238375"/>
            <a:ext cx="866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[3]: Fisher S., “Technical Overview of the 45 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(Penryn),” IDF 2007, ITPS001, http://isdlibrary.intel-dispatch.com/isd/89/45nm.pdf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92088" y="2817813"/>
            <a:ext cx="785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De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Core versus AMD’s K8 architecture,”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http://www.anandtech.com/cpuchipsets/intel/showdoc.aspx?i=2748&amp;p=1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87325" y="3406775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[5]: Carmean D., “Inside the Pentium 4 Processor Micro-architecture,” Aug. 2000,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http://people.virginia.edu/~zl4j/CS854/pda_s01_cd.pdf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92088" y="3975100"/>
            <a:ext cx="80089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[6]: Shimpi A. L. &amp; Clark J., “AMD Opteron 248 vs. Intel Xeon 2.8: 2-way Web Servers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go Head to Head,” AnandTech, Dec. 17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http://www.anandtech.com/showdoc.aspx?i=1935&amp;p=1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80975" y="4767263"/>
            <a:ext cx="8386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[7]: Völkel F., “Duel of the Titans: Opteron vs. Xeon : Hammer Time: AMD On The Attack,”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Tom’s hardware, Apr. 22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http://www.tomshardware.com/reviews/duel-titans,620.html</a:t>
            </a: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92088" y="5575300"/>
            <a:ext cx="858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[8]: De Gelas J., “Intel Woodcrest, AMD's Opteron and Sun's UltraSparc T1: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Server CPU Shoot-out,”  AnandTech, June 17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http://www.anandtech.com/IT/showdoc.aspx?i=2772&amp;p=1</a:t>
            </a:r>
          </a:p>
        </p:txBody>
      </p:sp>
    </p:spTree>
    <p:extLst>
      <p:ext uri="{BB962C8B-B14F-4D97-AF65-F5344CB8AC3E}">
        <p14:creationId xmlns:p14="http://schemas.microsoft.com/office/powerpoint/2010/main" val="13861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(2)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92088" y="1223963"/>
            <a:ext cx="7513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[10]: Wechsler O., “Inside Intel Core Microarchitecture,” White Paper, Intel, 2006</a:t>
            </a: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192088" y="1609725"/>
            <a:ext cx="885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[11]: Lee V., “Inside the Intel Core Microarchitecture,” IDF, May 2006, Shenzhen,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http://www.prcidf.com.cn/sz/systems_conf/track_sz/SMC/Intel%20Core%20uArch.pdf </a:t>
            </a:r>
          </a:p>
        </p:txBody>
      </p:sp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192088" y="2201863"/>
            <a:ext cx="696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[12]: Doweck J., “Inside Intel Core Microarchitecture,” Hot Chips 18,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http://www.hotchips.org/archives/hc18/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180975" y="2770188"/>
            <a:ext cx="85931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[13]: Gruen H., “Intel’s new Core Microarchitecture,” Develop Brighton, AMD Technical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Day, July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http://ati.amd.com/developer/brighton/03%20Intel%20MicroArchitecture.pdf </a:t>
            </a:r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80975" y="3562350"/>
            <a:ext cx="87058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[14]: Doweck J., “Intel Smart Memory access: Minimizing Latency on Intel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Microarchitecture, ” Technology @ intel Magazine, Sept. 2006, pp. 1-7,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ftp://download.intel.com/corporate/pressroom/emea/deu/fotos/06-10-Strategie_Tag/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Intel/Intel_Core2_Prozessoren/Texte/ENG-Smart_Memory_Access_Technology@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Intel_Magazine_Article.pdf </a:t>
            </a: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201613" y="4764088"/>
            <a:ext cx="8345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[15]: Sima D., Fountain T., Kacsuk P., Advanced Computer Architectures, Addison Wesley,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Harlow etc., 1997</a:t>
            </a:r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192088" y="5332413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[16]: Jafarjead B., “Intel Core Duo Processor,” Intel,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http://masih0111.persiangig.com/document/peresentation/behrooz%20jafarnejad.ppt</a:t>
            </a:r>
          </a:p>
        </p:txBody>
      </p:sp>
      <p:sp>
        <p:nvSpPr>
          <p:cNvPr id="315402" name="Text Box 11"/>
          <p:cNvSpPr txBox="1">
            <a:spLocks noChangeArrowheads="1"/>
          </p:cNvSpPr>
          <p:nvPr/>
        </p:nvSpPr>
        <p:spPr bwMode="auto">
          <a:xfrm>
            <a:off x="192088" y="5916613"/>
            <a:ext cx="786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[17]: Pawlowski S. &amp; Wechsler O., “Intel Core Microarchitecture,” IDF Spring, 2006,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http://www.intel.com/pressroom/kits/core2duo/pdf/ICM_tech_overview.pdf</a:t>
            </a:r>
          </a:p>
        </p:txBody>
      </p:sp>
      <p:sp>
        <p:nvSpPr>
          <p:cNvPr id="315403" name="Text Box 14"/>
          <p:cNvSpPr txBox="1">
            <a:spLocks noChangeArrowheads="1"/>
          </p:cNvSpPr>
          <p:nvPr/>
        </p:nvSpPr>
        <p:spPr bwMode="auto">
          <a:xfrm>
            <a:off x="192088" y="642938"/>
            <a:ext cx="852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[9]: Hinton G. &amp; al., “The Microarchitecture of the Pentium 4 Processor,”  Intel Technology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Journal, Q1 2001, pp. 1-13 </a:t>
            </a:r>
          </a:p>
        </p:txBody>
      </p:sp>
    </p:spTree>
    <p:extLst>
      <p:ext uri="{BB962C8B-B14F-4D97-AF65-F5344CB8AC3E}">
        <p14:creationId xmlns:p14="http://schemas.microsoft.com/office/powerpoint/2010/main" val="2715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(3)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196850" y="2201863"/>
            <a:ext cx="80089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[21]: Kim N. S. et al., „Leakage Current: Moore’s Law Meets Static Power”, Computer,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Dec. 2003, pp. 68-75.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174625" y="2776538"/>
            <a:ext cx="784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[22]: Ng P. K., “High End Desktop Platform Design Overview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 Microarchitecture (Nehalem) Processor,” IDF Taipei, TDPS001,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http://intel.wingateweb.com/taiwan08/published/sessions/TDPS001/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FA08%20IDF-Taipei_TDPS001_100.pdf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85738" y="3763963"/>
            <a:ext cx="8023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[23]: Bohr M., Mistry K., Smith S., “Intel Demonstrates High-k + Metal Gate Transistor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Breakthrough in 45 nm Microprocessors,”, Intel, Jan.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http://download.intel.com/pressroom/kits/45nm/Press45nm107_FINAL.pdf</a:t>
            </a:r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176213" y="4543425"/>
            <a:ext cx="73993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[24]: Scott D. S., “Toward Petascale and Beyond,” APAC Conference, Oct.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http://www.apac.edu.au/apac07/pages/program/presentations/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Tuesday%20Harbour%20A%20B/David_Scott.pdf 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187325" y="5329238"/>
            <a:ext cx="874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[25]: Smith S. L., “45 nm Product Press Briefing,” IDF Fall,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http://download.intel.com/pressroom/kits/events/idffall_2007/BriefingSmith45nm.pdf 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185738" y="5895975"/>
            <a:ext cx="8878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[26]: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(Penryn),” IPTS001, Fall IDF 2007, http://isdlibrary.intel-dispatch.com/isd/89/45nm.pdf</a:t>
            </a:r>
          </a:p>
        </p:txBody>
      </p:sp>
      <p:sp>
        <p:nvSpPr>
          <p:cNvPr id="316425" name="Text Box 17"/>
          <p:cNvSpPr txBox="1">
            <a:spLocks noChangeArrowheads="1"/>
          </p:cNvSpPr>
          <p:nvPr/>
        </p:nvSpPr>
        <p:spPr bwMode="auto">
          <a:xfrm>
            <a:off x="185738" y="1233488"/>
            <a:ext cx="825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[19]: SIMD Instruction Sets, http://softpixel.com/~cwright/programming/simd/index.php</a:t>
            </a:r>
          </a:p>
        </p:txBody>
      </p:sp>
      <p:sp>
        <p:nvSpPr>
          <p:cNvPr id="316426" name="Text Box 18"/>
          <p:cNvSpPr txBox="1">
            <a:spLocks noChangeArrowheads="1"/>
          </p:cNvSpPr>
          <p:nvPr/>
        </p:nvSpPr>
        <p:spPr bwMode="auto">
          <a:xfrm>
            <a:off x="185738" y="1601788"/>
            <a:ext cx="7210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[20]: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Platform Environment Control Interface,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http://en.wikipedia.org/wiki/Platform_Environment_Control_Interface</a:t>
            </a:r>
          </a:p>
        </p:txBody>
      </p:sp>
      <p:sp>
        <p:nvSpPr>
          <p:cNvPr id="316427" name="Text Box 19"/>
          <p:cNvSpPr txBox="1">
            <a:spLocks noChangeArrowheads="1"/>
          </p:cNvSpPr>
          <p:nvPr/>
        </p:nvSpPr>
        <p:spPr bwMode="auto">
          <a:xfrm>
            <a:off x="187325" y="646113"/>
            <a:ext cx="8561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[18]: Goto H., Larrrabee architecture can be integrated into CPU”, PC Watch, Oct. 6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http://pc.watch.impress.co.jp/docs/2008/1006/kaigai470.htm</a:t>
            </a:r>
          </a:p>
        </p:txBody>
      </p:sp>
    </p:spTree>
    <p:extLst>
      <p:ext uri="{BB962C8B-B14F-4D97-AF65-F5344CB8AC3E}">
        <p14:creationId xmlns:p14="http://schemas.microsoft.com/office/powerpoint/2010/main" val="269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(4)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171450" y="3076575"/>
            <a:ext cx="7807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[31]: Gelsinger P. P., “Intel Architecture, Press Briefing, March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http://www.slideshare.net/angsikod/gelsinger-briefing-on-intel-architecture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174625" y="3640138"/>
            <a:ext cx="8683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[32]: Gelsinger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http://download.intel.com/pressroom/kits/events/idffall_2008/PatGelsinger_day1.pdf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174625" y="4222750"/>
            <a:ext cx="8113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[33]: Brayton J.,”Nehalem: Talk of the Tock, Intel Next Generation Microprocessor,” IDF,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2008, Shanghai,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http://inteldeveloperforum.com.edgesuite.net/shanghai_2008/ti/TCH001/f.htm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68275" y="5040313"/>
            <a:ext cx="866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[34]: Intel Timna Microprocessor Family, CPU World, http://www.cpu-world.com/CPUs/Timna/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174625" y="5437188"/>
            <a:ext cx="8070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[35]: Smith T., “Timna - Intel's first system-on-a-chip, Before 'Tolapai', before 'Banias'.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Register Hardware, Febr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. 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http://www.reghardware.co.uk/2007/02/06/forgotten_tech_intel_timna/</a:t>
            </a:r>
          </a:p>
        </p:txBody>
      </p:sp>
      <p:sp>
        <p:nvSpPr>
          <p:cNvPr id="317448" name="Rectangle 14"/>
          <p:cNvSpPr>
            <a:spLocks noChangeArrowheads="1"/>
          </p:cNvSpPr>
          <p:nvPr/>
        </p:nvSpPr>
        <p:spPr bwMode="auto">
          <a:xfrm>
            <a:off x="179388" y="1263650"/>
            <a:ext cx="792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[28]: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Foxton Technology, http://en.wikipedia.org/wiki/Foxton_Technology</a:t>
            </a:r>
          </a:p>
        </p:txBody>
      </p:sp>
      <p:sp>
        <p:nvSpPr>
          <p:cNvPr id="317449" name="Text Box 15"/>
          <p:cNvSpPr txBox="1">
            <a:spLocks noChangeArrowheads="1"/>
          </p:cNvSpPr>
          <p:nvPr/>
        </p:nvSpPr>
        <p:spPr bwMode="auto">
          <a:xfrm>
            <a:off x="185738" y="1644650"/>
            <a:ext cx="8540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[29]: Coke J. &amp; al., “Improvements in the Intel Core Penryn Processor Family Architecture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and Microarchitecture,”  Intel Technology Journal, Vol. 12, No. 3, 2008, pp. 179-192 </a:t>
            </a:r>
          </a:p>
        </p:txBody>
      </p:sp>
      <p:sp>
        <p:nvSpPr>
          <p:cNvPr id="317450" name="Text Box 16"/>
          <p:cNvSpPr txBox="1">
            <a:spLocks noChangeArrowheads="1"/>
          </p:cNvSpPr>
          <p:nvPr/>
        </p:nvSpPr>
        <p:spPr bwMode="auto">
          <a:xfrm>
            <a:off x="185738" y="2259013"/>
            <a:ext cx="8718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[30]: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(Penryn),” BMA S004, IDF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http://my.ocworkbench.com/bbs/attachment.php?attachmentid=318&amp;d=1176911500</a:t>
            </a:r>
          </a:p>
        </p:txBody>
      </p:sp>
      <p:sp>
        <p:nvSpPr>
          <p:cNvPr id="317451" name="Text Box 17"/>
          <p:cNvSpPr txBox="1">
            <a:spLocks noChangeArrowheads="1"/>
          </p:cNvSpPr>
          <p:nvPr/>
        </p:nvSpPr>
        <p:spPr bwMode="auto">
          <a:xfrm>
            <a:off x="185738" y="646113"/>
            <a:ext cx="861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[27]: George V., 45nm Next Generation Intel Core Microarchitecture (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),” Hot Chips 19,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2007, http://www.hotchips.org/archives/hc19/3_Tues/HC19.08/HC19.08.01.pdf</a:t>
            </a:r>
          </a:p>
        </p:txBody>
      </p:sp>
    </p:spTree>
    <p:extLst>
      <p:ext uri="{BB962C8B-B14F-4D97-AF65-F5344CB8AC3E}">
        <p14:creationId xmlns:p14="http://schemas.microsoft.com/office/powerpoint/2010/main" val="1917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4"/>
          <p:cNvSpPr txBox="1">
            <a:spLocks noChangeArrowheads="1"/>
          </p:cNvSpPr>
          <p:nvPr/>
        </p:nvSpPr>
        <p:spPr bwMode="auto">
          <a:xfrm>
            <a:off x="174625" y="1617663"/>
            <a:ext cx="719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[38]: Strong B., “A Look Inside Intel: The Core (Nehalem) Microarchitecture,”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http://www.cs.utexas.edu/users/cart/arch/beeman.ppt</a:t>
            </a:r>
          </a:p>
        </p:txBody>
      </p:sp>
      <p:sp>
        <p:nvSpPr>
          <p:cNvPr id="318467" name="Text Box 5"/>
          <p:cNvSpPr txBox="1">
            <a:spLocks noChangeArrowheads="1"/>
          </p:cNvSpPr>
          <p:nvPr/>
        </p:nvSpPr>
        <p:spPr bwMode="auto">
          <a:xfrm>
            <a:off x="174625" y="2206625"/>
            <a:ext cx="8167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[39]: Valles A. C., Ansari Z., Mehrotra P.: “Tuning Your Software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Intel Microarchitecture (Nehalem) Family,” IDF 2008, NGMS002,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http://www.benchmark.rs/tests/editorial/Nehalem_munich/presentations/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Software-Tuning_for_Nehalem.pdf</a:t>
            </a:r>
          </a:p>
        </p:txBody>
      </p:sp>
      <p:sp>
        <p:nvSpPr>
          <p:cNvPr id="318468" name="Text Box 6"/>
          <p:cNvSpPr txBox="1">
            <a:spLocks noChangeArrowheads="1"/>
          </p:cNvSpPr>
          <p:nvPr/>
        </p:nvSpPr>
        <p:spPr bwMode="auto">
          <a:xfrm>
            <a:off x="177800" y="3198813"/>
            <a:ext cx="640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[40]: The low cost Tymna CPU, Tom’s hardware, Febr. 25 2000,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http://www.tomshardware.com/reviews/idf-2000,166-3.html</a:t>
            </a:r>
          </a:p>
        </p:txBody>
      </p:sp>
      <p:sp>
        <p:nvSpPr>
          <p:cNvPr id="318469" name="Text Box 7"/>
          <p:cNvSpPr txBox="1">
            <a:spLocks noChangeArrowheads="1"/>
          </p:cNvSpPr>
          <p:nvPr/>
        </p:nvSpPr>
        <p:spPr bwMode="auto">
          <a:xfrm>
            <a:off x="190500" y="3762375"/>
            <a:ext cx="744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[41]: Intel® Virtualization Technology, Special issue, Vol. 10 No. 03  Aug. 2006,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http://www.intel.com/technology/itj/2006/v10i3/ </a:t>
            </a:r>
          </a:p>
        </p:txBody>
      </p:sp>
      <p:sp>
        <p:nvSpPr>
          <p:cNvPr id="318470" name="Text Box 8"/>
          <p:cNvSpPr txBox="1">
            <a:spLocks noChangeArrowheads="1"/>
          </p:cNvSpPr>
          <p:nvPr/>
        </p:nvSpPr>
        <p:spPr bwMode="auto">
          <a:xfrm>
            <a:off x="174625" y="1252538"/>
            <a:ext cx="804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[37]: Singhal R. Intel’s i7, Podtech, http://www.podtech.net/home/5436/intels-core-i7</a:t>
            </a:r>
          </a:p>
        </p:txBody>
      </p:sp>
      <p:sp>
        <p:nvSpPr>
          <p:cNvPr id="318471" name="Text Box 9"/>
          <p:cNvSpPr txBox="1">
            <a:spLocks noChangeArrowheads="1"/>
          </p:cNvSpPr>
          <p:nvPr/>
        </p:nvSpPr>
        <p:spPr bwMode="auto">
          <a:xfrm>
            <a:off x="180975" y="638175"/>
            <a:ext cx="810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[36]: Images, Xtreview,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http://xtreview.com/images/K10%20processor%2045nm%20architec%203.jpg</a:t>
            </a:r>
          </a:p>
        </p:txBody>
      </p:sp>
      <p:sp>
        <p:nvSpPr>
          <p:cNvPr id="318472" name="Rectangle 11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</a:p>
        </p:txBody>
      </p:sp>
      <p:sp>
        <p:nvSpPr>
          <p:cNvPr id="318473" name="Text Box 12"/>
          <p:cNvSpPr txBox="1">
            <a:spLocks noChangeArrowheads="1"/>
          </p:cNvSpPr>
          <p:nvPr/>
        </p:nvSpPr>
        <p:spPr bwMode="auto">
          <a:xfrm>
            <a:off x="176213" y="4352925"/>
            <a:ext cx="795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[42]: Intel Core 2 Duo Processor E8000 and E7000 Series Datasheet, Intel, Jan. 2009 </a:t>
            </a:r>
          </a:p>
        </p:txBody>
      </p:sp>
      <p:sp>
        <p:nvSpPr>
          <p:cNvPr id="318474" name="Text Box 14"/>
          <p:cNvSpPr txBox="1">
            <a:spLocks noChangeArrowheads="1"/>
          </p:cNvSpPr>
          <p:nvPr/>
        </p:nvSpPr>
        <p:spPr bwMode="auto">
          <a:xfrm>
            <a:off x="176213" y="4746625"/>
            <a:ext cx="6961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[43]: Wikipedia: List of Intel Core 2 microprocessors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http://en.wikipedia.org/wiki/List_of_Intel_Core_2_microprocessors</a:t>
            </a:r>
          </a:p>
        </p:txBody>
      </p:sp>
      <p:sp>
        <p:nvSpPr>
          <p:cNvPr id="318475" name="Text Box 16"/>
          <p:cNvSpPr txBox="1">
            <a:spLocks noChangeArrowheads="1"/>
          </p:cNvSpPr>
          <p:nvPr/>
        </p:nvSpPr>
        <p:spPr bwMode="auto">
          <a:xfrm>
            <a:off x="176213" y="5343525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[44]: Wikipedia: Nehalem (microarchitecture)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http://en.wikipedia.org/wiki/Nehalem_(microarchitecture)</a:t>
            </a:r>
          </a:p>
        </p:txBody>
      </p:sp>
      <p:sp>
        <p:nvSpPr>
          <p:cNvPr id="318476" name="Text Box 17"/>
          <p:cNvSpPr txBox="1">
            <a:spLocks noChangeArrowheads="1"/>
          </p:cNvSpPr>
          <p:nvPr/>
        </p:nvSpPr>
        <p:spPr bwMode="auto">
          <a:xfrm>
            <a:off x="176213" y="5978525"/>
            <a:ext cx="833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[45]: Glaskowsky P.: Investigating Intel's Lynnfield mysteries, cnet News, Sept. 21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http://news.cnet.com/8301-13512_3-10357328-23.html</a:t>
            </a:r>
          </a:p>
        </p:txBody>
      </p:sp>
    </p:spTree>
    <p:extLst>
      <p:ext uri="{BB962C8B-B14F-4D97-AF65-F5344CB8AC3E}">
        <p14:creationId xmlns:p14="http://schemas.microsoft.com/office/powerpoint/2010/main" val="6114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80975" y="1814513"/>
            <a:ext cx="79517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[48]: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i7-800 and i5-700 Desktop Processor Series Datasheet – Volume 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July 2010, http://download.intel.com/design/processor/datashts/322164.pdf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184150" y="2978150"/>
            <a:ext cx="8193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[50]: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319492" name="Text Box 5"/>
          <p:cNvSpPr txBox="1">
            <a:spLocks noChangeArrowheads="1"/>
          </p:cNvSpPr>
          <p:nvPr/>
        </p:nvSpPr>
        <p:spPr bwMode="auto">
          <a:xfrm>
            <a:off x="184150" y="3770313"/>
            <a:ext cx="8024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[51]: Intel Turbo Boost Technology in Intel CoreTM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319493" name="Text Box 6"/>
          <p:cNvSpPr txBox="1">
            <a:spLocks noChangeArrowheads="1"/>
          </p:cNvSpPr>
          <p:nvPr/>
        </p:nvSpPr>
        <p:spPr bwMode="auto">
          <a:xfrm>
            <a:off x="180975" y="1235075"/>
            <a:ext cx="7777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[47]: Intel Xeon Processor C5500/C3500 Series, Datasheet – Volume 1, Febr.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http://download.intel.com/embedded/processor/datasheet/323103.pdf</a:t>
            </a:r>
          </a:p>
        </p:txBody>
      </p:sp>
      <p:sp>
        <p:nvSpPr>
          <p:cNvPr id="31949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8355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[46]: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Intel's Core i7 870 &amp; i5 750, Lynnfield: Harder, Better, Faster Stronger,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AnandTech, Sept. 8 2009, http://www.anandtech.com/show/2832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9495" name="Rectangle 8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(6)</a:t>
            </a:r>
          </a:p>
        </p:txBody>
      </p:sp>
      <p:sp>
        <p:nvSpPr>
          <p:cNvPr id="319496" name="Text Box 10"/>
          <p:cNvSpPr txBox="1">
            <a:spLocks noChangeArrowheads="1"/>
          </p:cNvSpPr>
          <p:nvPr/>
        </p:nvSpPr>
        <p:spPr bwMode="auto">
          <a:xfrm>
            <a:off x="182563" y="4525963"/>
            <a:ext cx="8345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[52]: Power Management in Intel Architecture Servers, White Paper, April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http://download.intel.com/support/motherboards/server/sb/power_management_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of_intel_architecture_servers.pdf</a:t>
            </a:r>
          </a:p>
        </p:txBody>
      </p:sp>
      <p:sp>
        <p:nvSpPr>
          <p:cNvPr id="319497" name="Text Box 12"/>
          <p:cNvSpPr txBox="1">
            <a:spLocks noChangeArrowheads="1"/>
          </p:cNvSpPr>
          <p:nvPr/>
        </p:nvSpPr>
        <p:spPr bwMode="auto">
          <a:xfrm>
            <a:off x="187325" y="5338763"/>
            <a:ext cx="8442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[53]: Glaskowsky P.: Explaining Intel’s Turbo Boost technology,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http://news.cnet.com/8301-13512_3-10362882-23.html</a:t>
            </a:r>
          </a:p>
        </p:txBody>
      </p:sp>
      <p:sp>
        <p:nvSpPr>
          <p:cNvPr id="319498" name="Text Box 13"/>
          <p:cNvSpPr txBox="1">
            <a:spLocks noChangeArrowheads="1"/>
          </p:cNvSpPr>
          <p:nvPr/>
        </p:nvSpPr>
        <p:spPr bwMode="auto">
          <a:xfrm>
            <a:off x="182563" y="2405063"/>
            <a:ext cx="773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[49]: Glaskowsky P.: Intel's Lynnfield mysteries solved,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http://news.cnet.com/8301-13512_3-10362512-23.html</a:t>
            </a:r>
          </a:p>
        </p:txBody>
      </p:sp>
      <p:sp>
        <p:nvSpPr>
          <p:cNvPr id="319499" name="Text Box 14"/>
          <p:cNvSpPr txBox="1">
            <a:spLocks noChangeArrowheads="1"/>
          </p:cNvSpPr>
          <p:nvPr/>
        </p:nvSpPr>
        <p:spPr bwMode="auto">
          <a:xfrm>
            <a:off x="182563" y="5942013"/>
            <a:ext cx="7031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[54]: Intel Xeon Processor 7500 Series, Datasheet – Volume 2, March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http://www.intel.com/Assets/PDF/datasheet/323341.pdf</a:t>
            </a:r>
          </a:p>
        </p:txBody>
      </p:sp>
    </p:spTree>
    <p:extLst>
      <p:ext uri="{BB962C8B-B14F-4D97-AF65-F5344CB8AC3E}">
        <p14:creationId xmlns:p14="http://schemas.microsoft.com/office/powerpoint/2010/main" val="6791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5" y="683695"/>
            <a:ext cx="7857365" cy="599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Oval 6"/>
          <p:cNvSpPr>
            <a:spLocks noChangeArrowheads="1"/>
          </p:cNvSpPr>
          <p:nvPr/>
        </p:nvSpPr>
        <p:spPr bwMode="auto">
          <a:xfrm>
            <a:off x="3554490" y="3455126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8616950" y="358775"/>
            <a:ext cx="40005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Pentium 4 microarchitecture [5]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431540" y="6039290"/>
            <a:ext cx="257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Retire width: 3 instr./cycle</a:t>
            </a:r>
          </a:p>
        </p:txBody>
      </p:sp>
      <p:sp>
        <p:nvSpPr>
          <p:cNvPr id="73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5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3"/>
          <p:cNvSpPr txBox="1">
            <a:spLocks noChangeArrowheads="1"/>
          </p:cNvSpPr>
          <p:nvPr/>
        </p:nvSpPr>
        <p:spPr bwMode="auto">
          <a:xfrm>
            <a:off x="190500" y="2546350"/>
            <a:ext cx="8669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[58]: Hill D., Chowdhury M.: Westmere Xeon-56xx „Tick”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3333CC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http://www.hotchips.org/uploads/archive22/HC22.24.620-Hill-Intel-WSM-EP-print.pdf</a:t>
            </a:r>
          </a:p>
        </p:txBody>
      </p:sp>
      <p:sp>
        <p:nvSpPr>
          <p:cNvPr id="320515" name="Text Box 4"/>
          <p:cNvSpPr txBox="1">
            <a:spLocks noChangeArrowheads="1"/>
          </p:cNvSpPr>
          <p:nvPr/>
        </p:nvSpPr>
        <p:spPr bwMode="auto">
          <a:xfrm>
            <a:off x="190500" y="3109913"/>
            <a:ext cx="8491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[59]: Intel CoreTM i7-600, i5-500, i5-400 and i3-300 Mobile Processor Series, Datasheet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Vol.1, Jan. 2010, http://download.intel.com/design/processor/datashts/322812.pdf</a:t>
            </a:r>
          </a:p>
        </p:txBody>
      </p:sp>
      <p:sp>
        <p:nvSpPr>
          <p:cNvPr id="320516" name="Text Box 5"/>
          <p:cNvSpPr txBox="1">
            <a:spLocks noChangeArrowheads="1"/>
          </p:cNvSpPr>
          <p:nvPr/>
        </p:nvSpPr>
        <p:spPr bwMode="auto">
          <a:xfrm>
            <a:off x="187325" y="1235075"/>
            <a:ext cx="8602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[56]: Kottapalli S., Baxter J.: Nehalem-EX CPU Architecture, Hot Chips 2009, Sept. 10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http://www.hotchips.org/archives/hc21/2_mon/HC21.24.100.ServerSystemsI-Epub/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HC21.24.122-Kottapalli-Intel-NHM-EX.pdf</a:t>
            </a:r>
          </a:p>
        </p:txBody>
      </p:sp>
      <p:sp>
        <p:nvSpPr>
          <p:cNvPr id="320517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8562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[55]: Pawlowski S.: Intelligent and Expandable High- End Intel Server Platform, Codenamed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Nehalem-EX,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IDF 2009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0518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(7)</a:t>
            </a:r>
          </a:p>
        </p:txBody>
      </p:sp>
      <p:sp>
        <p:nvSpPr>
          <p:cNvPr id="320519" name="Text Box 8"/>
          <p:cNvSpPr txBox="1">
            <a:spLocks noChangeArrowheads="1"/>
          </p:cNvSpPr>
          <p:nvPr/>
        </p:nvSpPr>
        <p:spPr bwMode="auto">
          <a:xfrm>
            <a:off x="201613" y="3662363"/>
            <a:ext cx="8647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[60]: Nagaraj D., Kottapalli S.: Westmere-EX: A 20 thread server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300">
                <a:solidFill>
                  <a:srgbClr val="000000"/>
                </a:solidFill>
                <a:cs typeface="Arial" charset="0"/>
              </a:rPr>
              <a:t>http://www.hotchips.org/uploads/archive22/HC22.24.610-Nagara-Intel-6-Westmere-EX.pdf</a:t>
            </a:r>
          </a:p>
        </p:txBody>
      </p:sp>
      <p:sp>
        <p:nvSpPr>
          <p:cNvPr id="320520" name="Text Box 10"/>
          <p:cNvSpPr txBox="1">
            <a:spLocks noChangeArrowheads="1"/>
          </p:cNvSpPr>
          <p:nvPr/>
        </p:nvSpPr>
        <p:spPr bwMode="auto">
          <a:xfrm>
            <a:off x="188913" y="1985963"/>
            <a:ext cx="8656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[57]: Kurd N. A. &amp; all: A Family of 32 nm IA Processors, IEEE Journal of Solide-State Circuits,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Vol. 46, Issue 1., Jan. 2011, pp. 119-130</a:t>
            </a:r>
          </a:p>
        </p:txBody>
      </p:sp>
      <p:sp>
        <p:nvSpPr>
          <p:cNvPr id="320521" name="Text Box 13"/>
          <p:cNvSpPr txBox="1">
            <a:spLocks noChangeArrowheads="1"/>
          </p:cNvSpPr>
          <p:nvPr/>
        </p:nvSpPr>
        <p:spPr bwMode="auto">
          <a:xfrm>
            <a:off x="188913" y="4217988"/>
            <a:ext cx="84502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[61]: Kahn O., Piazza T., Valentine B.: Technology Insight: Intel Next Generation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 Codename Sandy Bridge, IDF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extreme.pcgameshardware.de/.../281270d1288260884-bonusmaterial-pc- games-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hardware-12-2010-sf10_spcs001_100.pdf</a:t>
            </a:r>
          </a:p>
        </p:txBody>
      </p:sp>
      <p:sp>
        <p:nvSpPr>
          <p:cNvPr id="320522" name="Text Box 14"/>
          <p:cNvSpPr txBox="1">
            <a:spLocks noChangeArrowheads="1"/>
          </p:cNvSpPr>
          <p:nvPr/>
        </p:nvSpPr>
        <p:spPr bwMode="auto">
          <a:xfrm>
            <a:off x="188913" y="5195888"/>
            <a:ext cx="688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[62]: Wikipedia: Sandy Bridge, http://en.wikipedia.org/wiki/Sandy_Bridge</a:t>
            </a:r>
          </a:p>
        </p:txBody>
      </p:sp>
      <p:sp>
        <p:nvSpPr>
          <p:cNvPr id="320523" name="Text Box 16"/>
          <p:cNvSpPr txBox="1">
            <a:spLocks noChangeArrowheads="1"/>
          </p:cNvSpPr>
          <p:nvPr/>
        </p:nvSpPr>
        <p:spPr bwMode="auto">
          <a:xfrm>
            <a:off x="188913" y="5568950"/>
            <a:ext cx="249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[63]: http://ark.intel.com</a:t>
            </a:r>
          </a:p>
        </p:txBody>
      </p:sp>
      <p:sp>
        <p:nvSpPr>
          <p:cNvPr id="320524" name="Text Box 17"/>
          <p:cNvSpPr txBox="1">
            <a:spLocks noChangeArrowheads="1"/>
          </p:cNvSpPr>
          <p:nvPr/>
        </p:nvSpPr>
        <p:spPr bwMode="auto">
          <a:xfrm>
            <a:off x="188913" y="5932488"/>
            <a:ext cx="8732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[64]: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6424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5"/>
          <p:cNvSpPr txBox="1">
            <a:spLocks noChangeArrowheads="1"/>
          </p:cNvSpPr>
          <p:nvPr/>
        </p:nvSpPr>
        <p:spPr bwMode="auto">
          <a:xfrm>
            <a:off x="188913" y="646113"/>
            <a:ext cx="750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[65]: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 Pentium 4 1.4GHz &amp; 1.5GHz, AnandTech, Nov. 20 2000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http://www.anandtech.com/show/661/5 </a:t>
            </a:r>
          </a:p>
        </p:txBody>
      </p:sp>
      <p:sp>
        <p:nvSpPr>
          <p:cNvPr id="321539" name="Rectangle 6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(8)</a:t>
            </a:r>
          </a:p>
        </p:txBody>
      </p:sp>
      <p:sp>
        <p:nvSpPr>
          <p:cNvPr id="321540" name="Text Box 13"/>
          <p:cNvSpPr txBox="1">
            <a:spLocks noChangeArrowheads="1"/>
          </p:cNvSpPr>
          <p:nvPr/>
        </p:nvSpPr>
        <p:spPr bwMode="auto">
          <a:xfrm>
            <a:off x="188913" y="1204913"/>
            <a:ext cx="8550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[66]: Yuffe M., Knoll E., Mehalel M., Shor J., Kurts T.</a:t>
            </a:r>
            <a:r>
              <a:rPr lang="en-US" altLang="en-US" sz="160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memory controller 32nm processor, ISSCC, Febr. 20-24 2011, pp. 264-266</a:t>
            </a:r>
          </a:p>
        </p:txBody>
      </p:sp>
      <p:sp>
        <p:nvSpPr>
          <p:cNvPr id="321541" name="Text Box 15"/>
          <p:cNvSpPr txBox="1">
            <a:spLocks noChangeArrowheads="1"/>
          </p:cNvSpPr>
          <p:nvPr/>
        </p:nvSpPr>
        <p:spPr bwMode="auto">
          <a:xfrm>
            <a:off x="180975" y="1830388"/>
            <a:ext cx="8464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[67]: Intel Xeon Processor 7500/6500 Series, Public Gold Presentation, Data Center Group,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March 30. 2010, http://cache-www.intel.com/cd/00/00/44/64/446456_446456.pdf</a:t>
            </a:r>
          </a:p>
        </p:txBody>
      </p:sp>
      <p:sp>
        <p:nvSpPr>
          <p:cNvPr id="321542" name="Text Box 17"/>
          <p:cNvSpPr txBox="1">
            <a:spLocks noChangeArrowheads="1"/>
          </p:cNvSpPr>
          <p:nvPr/>
        </p:nvSpPr>
        <p:spPr bwMode="auto">
          <a:xfrm>
            <a:off x="190500" y="2397125"/>
            <a:ext cx="8624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[68]: Tang H., Cheng H.: Intel Xeon Processor E3 Family Based Servers: A Smart Investment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for Managing Your Small Business, IDF 2011</a:t>
            </a:r>
          </a:p>
        </p:txBody>
      </p:sp>
      <p:sp>
        <p:nvSpPr>
          <p:cNvPr id="321543" name="Text Box 21"/>
          <p:cNvSpPr txBox="1">
            <a:spLocks noChangeArrowheads="1"/>
          </p:cNvSpPr>
          <p:nvPr/>
        </p:nvSpPr>
        <p:spPr bwMode="auto">
          <a:xfrm>
            <a:off x="184150" y="2981325"/>
            <a:ext cx="8761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[69]: Thomadakis M. E. PhD: The Architecture of the Nehalem Processor and Nehalem-EP SMP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Platforms, Texas A&amp;M University, March 17 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http://alphamike.tamu.edu/web_home/papers/perf_nehalem.pdf</a:t>
            </a:r>
          </a:p>
        </p:txBody>
      </p:sp>
      <p:sp>
        <p:nvSpPr>
          <p:cNvPr id="321544" name="Text Box 15"/>
          <p:cNvSpPr txBox="1">
            <a:spLocks noChangeArrowheads="1"/>
          </p:cNvSpPr>
          <p:nvPr/>
        </p:nvSpPr>
        <p:spPr bwMode="auto">
          <a:xfrm>
            <a:off x="184150" y="3756025"/>
            <a:ext cx="8110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[70]: Intel Xeon Processor E7-8800/4800/2800 Product Families, Datasheet Vol. 1 of 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2011, http://www.intel.com/Assets/PDF/datasheet/325119.pdf</a:t>
            </a:r>
          </a:p>
        </p:txBody>
      </p:sp>
      <p:sp>
        <p:nvSpPr>
          <p:cNvPr id="321545" name="Text Box 14"/>
          <p:cNvSpPr txBox="1">
            <a:spLocks noChangeArrowheads="1"/>
          </p:cNvSpPr>
          <p:nvPr/>
        </p:nvSpPr>
        <p:spPr bwMode="auto">
          <a:xfrm>
            <a:off x="188913" y="4321175"/>
            <a:ext cx="7242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[71]: Mitchell D., Intel Nehalem-EX review, PCPro,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http://www.pcpro.co.uk/reviews/processors/357709/intel-nehalem-ex</a:t>
            </a:r>
          </a:p>
        </p:txBody>
      </p:sp>
      <p:sp>
        <p:nvSpPr>
          <p:cNvPr id="321546" name="Text Box 15"/>
          <p:cNvSpPr txBox="1">
            <a:spLocks noChangeArrowheads="1"/>
          </p:cNvSpPr>
          <p:nvPr/>
        </p:nvSpPr>
        <p:spPr bwMode="auto">
          <a:xfrm>
            <a:off x="261938" y="4913313"/>
            <a:ext cx="8826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[72]: Rusu &amp; al.: A 45 nm 8-Core Enterprise Xeon Processor, IEEE journal of Solid State Circuits,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            Vol. 45, No. 1, Jan. 2010, pp. 7-14 </a:t>
            </a:r>
          </a:p>
        </p:txBody>
      </p:sp>
      <p:sp>
        <p:nvSpPr>
          <p:cNvPr id="321547" name="Text Box 16"/>
          <p:cNvSpPr txBox="1">
            <a:spLocks noChangeArrowheads="1"/>
          </p:cNvSpPr>
          <p:nvPr/>
        </p:nvSpPr>
        <p:spPr bwMode="auto">
          <a:xfrm>
            <a:off x="187325" y="5430838"/>
            <a:ext cx="9043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[73]: Wechsler O., Multicore Archtecture Challenges and Opportunities, Intel’s Annual Symposium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on VLSI CAD and Validation, Keynote presentation, July 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http://www3.ee.technion.ac.il/sites/Workshop/upload/Events/ACRC%20-%20Intel/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Ofri-Wechsler%20Keynotes%20Speech.pdf</a:t>
            </a:r>
          </a:p>
        </p:txBody>
      </p:sp>
    </p:spTree>
    <p:extLst>
      <p:ext uri="{BB962C8B-B14F-4D97-AF65-F5344CB8AC3E}">
        <p14:creationId xmlns:p14="http://schemas.microsoft.com/office/powerpoint/2010/main" val="744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22563" name="Text Box 5"/>
          <p:cNvSpPr txBox="1">
            <a:spLocks noChangeArrowheads="1"/>
          </p:cNvSpPr>
          <p:nvPr/>
        </p:nvSpPr>
        <p:spPr bwMode="auto">
          <a:xfrm>
            <a:off x="193675" y="646113"/>
            <a:ext cx="74914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[74]: Razin A., Core, Nehalem, Gesher. Intel: New Architecture Every Two Years,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Xbit Laboratories, April 28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http://www.xbitlabs.com/news/cpu/display/20060428162855.html </a:t>
            </a:r>
          </a:p>
        </p:txBody>
      </p:sp>
      <p:sp>
        <p:nvSpPr>
          <p:cNvPr id="322564" name="Text Box 7"/>
          <p:cNvSpPr txBox="1">
            <a:spLocks noChangeArrowheads="1"/>
          </p:cNvSpPr>
          <p:nvPr/>
        </p:nvSpPr>
        <p:spPr bwMode="auto">
          <a:xfrm>
            <a:off x="193675" y="1430338"/>
            <a:ext cx="84264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[75]: Har_Even B., Justin Rattner Keynote? Trusted Reviews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April 17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http://www.trustedreviews.com/news/IDF-Spring-2007-Day-One-Opening-Keynote</a:t>
            </a:r>
          </a:p>
        </p:txBody>
      </p:sp>
      <p:sp>
        <p:nvSpPr>
          <p:cNvPr id="322565" name="Text Box 6"/>
          <p:cNvSpPr txBox="1">
            <a:spLocks noChangeArrowheads="1"/>
          </p:cNvSpPr>
          <p:nvPr/>
        </p:nvSpPr>
        <p:spPr bwMode="auto">
          <a:xfrm>
            <a:off x="193675" y="2028825"/>
            <a:ext cx="8442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[76]: Weatherstone R., Intel Core i7-3960X Extreme Edition Processor (Sandy Bridge-E)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Review, Nov. 14 2011, Vortez, http://www.vortez.net/articles_pages/intel_core_i7_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3960x_extreme_edition_processor_sandy_bridge_e,2.html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96850" y="2860675"/>
            <a:ext cx="8858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[77]: Shimpi A. L., Intel Core i7 3960X (Sandy Bridge E) Review: Keeping the High End Alive,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Nov. 14 2011, AnandTech, http://www.anandtech.com/show/5091/intel-core-i7-3960x-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sandy-bridge-e-review-keeping-the-high-end-alive/4</a:t>
            </a:r>
          </a:p>
        </p:txBody>
      </p:sp>
      <p:sp>
        <p:nvSpPr>
          <p:cNvPr id="322567" name="Text Box 6"/>
          <p:cNvSpPr txBox="1">
            <a:spLocks noChangeArrowheads="1"/>
          </p:cNvSpPr>
          <p:nvPr/>
        </p:nvSpPr>
        <p:spPr bwMode="auto">
          <a:xfrm>
            <a:off x="187325" y="3648075"/>
            <a:ext cx="807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[78]: Intel® X79 Express Chipset, http://www.intel.com/content/www/us/en/chipsets/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performance-chipsets/x79-express-chipset.html</a:t>
            </a:r>
          </a:p>
        </p:txBody>
      </p:sp>
      <p:sp>
        <p:nvSpPr>
          <p:cNvPr id="322568" name="Text Box 6"/>
          <p:cNvSpPr txBox="1">
            <a:spLocks noChangeArrowheads="1"/>
          </p:cNvSpPr>
          <p:nvPr/>
        </p:nvSpPr>
        <p:spPr bwMode="auto">
          <a:xfrm>
            <a:off x="192088" y="4246563"/>
            <a:ext cx="8396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[79]: Intel® Desktop Board DX79SI Extreme Series, 2011, http://www.intel.com/content/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dam/doc/product-brief/desktop-board-dx79si-extreme-brief.pdf</a:t>
            </a:r>
          </a:p>
        </p:txBody>
      </p:sp>
      <p:sp>
        <p:nvSpPr>
          <p:cNvPr id="322569" name="Text Box 6"/>
          <p:cNvSpPr txBox="1">
            <a:spLocks noChangeArrowheads="1"/>
          </p:cNvSpPr>
          <p:nvPr/>
        </p:nvSpPr>
        <p:spPr bwMode="auto">
          <a:xfrm>
            <a:off x="174625" y="5432425"/>
            <a:ext cx="7696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[81]: Olivera, A régóta várt Intel Ivy Bridge tesztje, Prohardware, April 13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http://prohardver.hu/teszt/intel_ivy_bridge_teszt/az_ivy_bridge.html</a:t>
            </a:r>
          </a:p>
        </p:txBody>
      </p:sp>
      <p:sp>
        <p:nvSpPr>
          <p:cNvPr id="322570" name="Text Box 17"/>
          <p:cNvSpPr txBox="1">
            <a:spLocks noChangeArrowheads="1"/>
          </p:cNvSpPr>
          <p:nvPr/>
        </p:nvSpPr>
        <p:spPr bwMode="auto">
          <a:xfrm>
            <a:off x="190500" y="4852988"/>
            <a:ext cx="9029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[80]: Chappell R., Toll B., Singhal R.: Intel Next Generation Microarchitecture Codename Haswell: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New Processor Innovations, IDF 2012</a:t>
            </a:r>
          </a:p>
        </p:txBody>
      </p:sp>
    </p:spTree>
    <p:extLst>
      <p:ext uri="{BB962C8B-B14F-4D97-AF65-F5344CB8AC3E}">
        <p14:creationId xmlns:p14="http://schemas.microsoft.com/office/powerpoint/2010/main" val="25787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6090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[82]: Bohr M., Mistry K.: Intel’s Revolutionary 22 nm transistor technology, May 2011,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http://download.intel.com/newsroom/kits/22nm/pdfs/22nm-Details_Presentation.pdf</a:t>
            </a:r>
          </a:p>
        </p:txBody>
      </p:sp>
      <p:sp>
        <p:nvSpPr>
          <p:cNvPr id="323587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832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[83]: George V., Piazza T., Jiang H.: Technology Insight: Intel Next Generation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Codename Ivy Bridge, IDF 2011</a:t>
            </a:r>
          </a:p>
        </p:txBody>
      </p:sp>
      <p:sp>
        <p:nvSpPr>
          <p:cNvPr id="323588" name="Rectangle 9"/>
          <p:cNvSpPr>
            <a:spLocks noChangeArrowheads="1"/>
          </p:cNvSpPr>
          <p:nvPr/>
        </p:nvSpPr>
        <p:spPr bwMode="auto">
          <a:xfrm>
            <a:off x="187325" y="1849438"/>
            <a:ext cx="91455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[84]: 3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rd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Generation Intel Core Processor Family Quad Core Launch Product Information,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April 23 2012, http://download.intel.com/newsroom/kits/core/3rdgen/pdfs/3rd_Generation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_Intel_Core_Product_Information.pdf</a:t>
            </a:r>
          </a:p>
        </p:txBody>
      </p:sp>
      <p:sp>
        <p:nvSpPr>
          <p:cNvPr id="323589" name="Rectangle 10"/>
          <p:cNvSpPr>
            <a:spLocks noChangeArrowheads="1"/>
          </p:cNvSpPr>
          <p:nvPr/>
        </p:nvSpPr>
        <p:spPr bwMode="auto">
          <a:xfrm>
            <a:off x="192088" y="2609850"/>
            <a:ext cx="92725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[85]: Ivy Bridge and Haswell die configurations (estimates included), Anandtech, March 21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http://forums.anandtech.com/showthread.php?t=2234017</a:t>
            </a:r>
          </a:p>
        </p:txBody>
      </p:sp>
      <p:sp>
        <p:nvSpPr>
          <p:cNvPr id="323590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748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[86]: Piazza T., Jiang H., Hammerlund P., Singhal R.: Technology Insight: Intel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Microarchitecture Codename Haswell, IDF 2012 SPCS001</a:t>
            </a:r>
          </a:p>
        </p:txBody>
      </p:sp>
      <p:sp>
        <p:nvSpPr>
          <p:cNvPr id="323591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65738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[87]: Haynes D.: 2012 Socket Guide, Aug. 4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http://www.ocmodshop.com/cpu-socket-guide-2012/lga2011/</a:t>
            </a:r>
          </a:p>
        </p:txBody>
      </p:sp>
      <p:sp>
        <p:nvSpPr>
          <p:cNvPr id="323592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741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88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O’Shea P.,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Thermal management solutions include support for Intel platform environmental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control interface, EE Times, Oct. 17 2006,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http://www.eetimes.com/document.asp?doc_id=1301982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3593" name="Text Box 6"/>
          <p:cNvSpPr txBox="1">
            <a:spLocks noChangeArrowheads="1"/>
          </p:cNvSpPr>
          <p:nvPr/>
        </p:nvSpPr>
        <p:spPr bwMode="auto">
          <a:xfrm>
            <a:off x="184150" y="5811838"/>
            <a:ext cx="786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Intel Core i3 530 Review - Great for Overclockers &amp; Gamers,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AnandTech, Jan. 22 2010, http://www.anandtech.com/show/2921</a:t>
            </a:r>
          </a:p>
        </p:txBody>
      </p:sp>
      <p:sp>
        <p:nvSpPr>
          <p:cNvPr id="323594" name="Text Box 17"/>
          <p:cNvSpPr txBox="1">
            <a:spLocks noChangeArrowheads="1"/>
          </p:cNvSpPr>
          <p:nvPr/>
        </p:nvSpPr>
        <p:spPr bwMode="auto">
          <a:xfrm>
            <a:off x="180975" y="5232400"/>
            <a:ext cx="914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Altavilla D.,  Intel Arrandale Core i5 and Core i3 Mobile Unveiled, Hot Hardware,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http://hothardware.com/Reviews/Intel-Arrandale-Core-i5-and-Core-i3-Mobile-Unveiled/</a:t>
            </a:r>
          </a:p>
        </p:txBody>
      </p:sp>
      <p:sp>
        <p:nvSpPr>
          <p:cNvPr id="323595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(10)</a:t>
            </a:r>
          </a:p>
        </p:txBody>
      </p:sp>
    </p:spTree>
    <p:extLst>
      <p:ext uri="{BB962C8B-B14F-4D97-AF65-F5344CB8AC3E}">
        <p14:creationId xmlns:p14="http://schemas.microsoft.com/office/powerpoint/2010/main" val="30374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104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Chiappet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a M., Intel Clarkdale Core i5 Desktop Processor Debuts, Hot Hardware,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Jan. 3 2010,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http://hothardware.com/Articles/Intel-Clarkdale-Core-i5-Desktop-Processor-Debuts/</a:t>
            </a:r>
          </a:p>
        </p:txBody>
      </p:sp>
      <p:sp>
        <p:nvSpPr>
          <p:cNvPr id="324611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593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Thomas S. L., Desktop Platform Design Overview for Intel Microarchitecture (Nehalem)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Based Platform, Presentation ARCS001, IDF 2009</a:t>
            </a:r>
          </a:p>
        </p:txBody>
      </p:sp>
      <p:sp>
        <p:nvSpPr>
          <p:cNvPr id="324612" name="Rectangle 9"/>
          <p:cNvSpPr>
            <a:spLocks noChangeArrowheads="1"/>
          </p:cNvSpPr>
          <p:nvPr/>
        </p:nvSpPr>
        <p:spPr bwMode="auto">
          <a:xfrm>
            <a:off x="187325" y="1849438"/>
            <a:ext cx="87106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i7-980X Six-Core Processor Extreme Edition Review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Legit Reviews,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March 11 2010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http://www.legitreviews.com/intel-core-i7-980x-six-core-processor-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extreme-edition-review_1245</a:t>
            </a:r>
          </a:p>
        </p:txBody>
      </p:sp>
      <p:sp>
        <p:nvSpPr>
          <p:cNvPr id="324613" name="Rectangle 10"/>
          <p:cNvSpPr>
            <a:spLocks noChangeArrowheads="1"/>
          </p:cNvSpPr>
          <p:nvPr/>
        </p:nvSpPr>
        <p:spPr bwMode="auto">
          <a:xfrm>
            <a:off x="192088" y="2609850"/>
            <a:ext cx="63992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Kanter D.,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Westmere Arrives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Real World Tech, March 17 2010,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http://www.realworldtech.com/westmere/2/</a:t>
            </a:r>
          </a:p>
        </p:txBody>
      </p:sp>
      <p:sp>
        <p:nvSpPr>
          <p:cNvPr id="324614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98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Hruska J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fr-FR" altLang="hu-HU" sz="1400">
                <a:solidFill>
                  <a:srgbClr val="000000"/>
                </a:solidFill>
                <a:cs typeface="Arial" charset="0"/>
              </a:rPr>
              <a:t>Intel Unveils 10-Core Xeons, Mission-Critical Servers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Hot Hardware, Apr. 5 2011,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http://hothardware.com/Reviews/Intel-Unveils-10Core-Xeons-MissionCritical-Servers/</a:t>
            </a:r>
          </a:p>
        </p:txBody>
      </p:sp>
      <p:sp>
        <p:nvSpPr>
          <p:cNvPr id="324615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82264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Sandy Bridge Review, Bit-tech, Jan. 3 2011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http://www.bit-tech.net/hardware/cpus/2011/01/03/intel-sandy-bridge-review/1</a:t>
            </a:r>
          </a:p>
        </p:txBody>
      </p:sp>
      <p:sp>
        <p:nvSpPr>
          <p:cNvPr id="324616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20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Toll B., Locktyukhin M., Girkar M., Intel Advanced Vector Extensions 2 and Bit Manipulation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New Instructions, IDF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7" name="Text Box 6"/>
          <p:cNvSpPr txBox="1">
            <a:spLocks noChangeArrowheads="1"/>
          </p:cNvSpPr>
          <p:nvPr/>
        </p:nvSpPr>
        <p:spPr bwMode="auto">
          <a:xfrm>
            <a:off x="184150" y="5629275"/>
            <a:ext cx="763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Piazza T., Dr. Jiang H.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Microarchitecture Codename Sandy Bridge: Processor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Presentation ARCS002, IDF San Francisco, Sept. 2010</a:t>
            </a:r>
          </a:p>
        </p:txBody>
      </p:sp>
      <p:sp>
        <p:nvSpPr>
          <p:cNvPr id="324618" name="Text Box 17"/>
          <p:cNvSpPr txBox="1">
            <a:spLocks noChangeArrowheads="1"/>
          </p:cNvSpPr>
          <p:nvPr/>
        </p:nvSpPr>
        <p:spPr bwMode="auto">
          <a:xfrm>
            <a:off x="180975" y="5040313"/>
            <a:ext cx="915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Torres G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Inside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Sandy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Hardware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Secrets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Dec. 30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300" dirty="0">
                <a:solidFill>
                  <a:srgbClr val="000000"/>
                </a:solidFill>
                <a:cs typeface="Arial" charset="0"/>
              </a:rPr>
              <a:t>http://www.hardwaresecrets.com/article/Inside-the-Intel-Sandy-Bridge-Microarchitecture/1161/2</a:t>
            </a:r>
          </a:p>
        </p:txBody>
      </p:sp>
      <p:sp>
        <p:nvSpPr>
          <p:cNvPr id="32461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(11)</a:t>
            </a:r>
          </a:p>
        </p:txBody>
      </p:sp>
    </p:spTree>
    <p:extLst>
      <p:ext uri="{BB962C8B-B14F-4D97-AF65-F5344CB8AC3E}">
        <p14:creationId xmlns:p14="http://schemas.microsoft.com/office/powerpoint/2010/main" val="7710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01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Wikipedia: Intel GMA, 2011, http://en.wikipedia.org/wiki/Intel_GMA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5" name="Text Box 17"/>
          <p:cNvSpPr txBox="1">
            <a:spLocks noChangeArrowheads="1"/>
          </p:cNvSpPr>
          <p:nvPr/>
        </p:nvSpPr>
        <p:spPr bwMode="auto">
          <a:xfrm>
            <a:off x="192088" y="1023938"/>
            <a:ext cx="89423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Sandy Bridge Review: Intel Core i7-2600K, i5-2500K and Core i3-2100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Tested, AnandTech, Jan. 3 2011,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http://www.anandtech.com/show/4083/the-sandy-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bridge-review-intel-core-i7-600k-i5-2500k-core-i3-2100-tested/11</a:t>
            </a:r>
          </a:p>
        </p:txBody>
      </p:sp>
      <p:sp>
        <p:nvSpPr>
          <p:cNvPr id="325636" name="Rectangle 9"/>
          <p:cNvSpPr>
            <a:spLocks noChangeArrowheads="1"/>
          </p:cNvSpPr>
          <p:nvPr/>
        </p:nvSpPr>
        <p:spPr bwMode="auto">
          <a:xfrm>
            <a:off x="187325" y="1817688"/>
            <a:ext cx="81454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Intel® Q67 Express Chipset, http://www.intel.com/content/www/us/en/chipsets/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mainstream-chipsets/q67-express-chipset.html</a:t>
            </a:r>
          </a:p>
        </p:txBody>
      </p:sp>
      <p:sp>
        <p:nvSpPr>
          <p:cNvPr id="325637" name="Rectangle 10"/>
          <p:cNvSpPr>
            <a:spLocks noChangeArrowheads="1"/>
          </p:cNvSpPr>
          <p:nvPr/>
        </p:nvSpPr>
        <p:spPr bwMode="auto">
          <a:xfrm>
            <a:off x="192088" y="2403475"/>
            <a:ext cx="82216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Rodolf K.,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Small and Medium Business Server Solutions from Intel, Sept. 20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8" name="Text Box 17"/>
          <p:cNvSpPr txBox="1">
            <a:spLocks noChangeArrowheads="1"/>
          </p:cNvSpPr>
          <p:nvPr/>
        </p:nvSpPr>
        <p:spPr bwMode="auto">
          <a:xfrm>
            <a:off x="179388" y="2779713"/>
            <a:ext cx="89233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Core i7 Processor Family for the LGA-2011 Socket, Datasheet, Vol.1, Nov. 2012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http://www.intel.com/content/www/us/en/processors/core/core-i7-lga-2011-datasheet-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vol-1.html</a:t>
            </a: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3576638"/>
            <a:ext cx="94186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Crijns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K.,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nVidia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GeForce GTX 680 Quad-SLI review, Hardware.info, March 23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http://nl.hardware.info/reviews/2641/nvidia-geforce-gtx-680-quad-sli-review-english-version</a:t>
            </a:r>
            <a:endParaRPr lang="en-US" altLang="en-US" sz="135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2563" y="4165600"/>
            <a:ext cx="950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List of Intel Xeon microprocessors</a:t>
            </a:r>
            <a:r>
              <a:rPr lang="hu-HU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  </a:t>
            </a:r>
            <a:r>
              <a:rPr lang="hu-HU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http://en.wikipedia.org/wiki/List_of_Intel_Xeon_microprocessors#Sandy_Bridge-based_Xeons</a:t>
            </a:r>
            <a:endParaRPr lang="en-US" altLang="en-US" sz="135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5641" name="Text Box 6"/>
          <p:cNvSpPr txBox="1">
            <a:spLocks noChangeArrowheads="1"/>
          </p:cNvSpPr>
          <p:nvPr/>
        </p:nvSpPr>
        <p:spPr bwMode="auto">
          <a:xfrm>
            <a:off x="184150" y="5570538"/>
            <a:ext cx="8807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E5-2690 001, CPU, Tom’s Hardware,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http://www.tomshardware.com/gallery/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Intel-Xeon-E5-2690-001,0101-320460-0-2-3-1-jpg-.html</a:t>
            </a:r>
          </a:p>
        </p:txBody>
      </p:sp>
      <p:sp>
        <p:nvSpPr>
          <p:cNvPr id="325642" name="Text Box 17"/>
          <p:cNvSpPr txBox="1">
            <a:spLocks noChangeArrowheads="1"/>
          </p:cNvSpPr>
          <p:nvPr/>
        </p:nvSpPr>
        <p:spPr bwMode="auto">
          <a:xfrm>
            <a:off x="180975" y="4768850"/>
            <a:ext cx="8785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Morgan T.P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., Intel plugs both your sockets with 'Jaketown' Xeon E5-2600s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The Register,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6 2012, http://www.theregister.co.uk/2012/03/06/intel_xeon_2600_server_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chip_launch/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43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(12)</a:t>
            </a:r>
          </a:p>
        </p:txBody>
      </p:sp>
    </p:spTree>
    <p:extLst>
      <p:ext uri="{BB962C8B-B14F-4D97-AF65-F5344CB8AC3E}">
        <p14:creationId xmlns:p14="http://schemas.microsoft.com/office/powerpoint/2010/main" val="3600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066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System Architecture and Configuration, Oct.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http://www.qdpma.com/systemarchitecture/SystemArchitecture_2012Q4.html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9010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Processor E5-1600/E5-2600/E5-4600 Product Families, Datasheet, Vol.1,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May 2012, http://www.intel.la/content/www/xl/es/processors/xeon/xeon-e5-1600-2600-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vol-1-datasheet.html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2035175"/>
            <a:ext cx="7797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Bolaria J., Romley Revamps Server Platforms, The Linley Group, April 2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http://www.linleygroup.com/mpr/article.php?id=10879</a:t>
            </a: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613025"/>
            <a:ext cx="9217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Angelini C.,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Xeon E5-2600: Doing Damage With Two Eight-Core CPUs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Tom’s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March 6 2012, http://www.tomshardware.com/reviews/xeon-e5-2687w-benchmark-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review,3149-10.html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413125"/>
            <a:ext cx="87010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Ulvr P., Fait F., Built to Scale: Introducing the Intel Xeon Processor E5 Family, 2012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http://www-05.ibm.com/cz/events/truck2012/bp/pdf/system_x_cast/Intel_Xeon_E5_</a:t>
            </a:r>
            <a:endParaRPr lang="hu-HU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obchodni.pdf</a:t>
            </a: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210050"/>
            <a:ext cx="91090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Panagiotidis N.G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Xeon: the Enabling Technology to the Performing, Flexible &amp; Energy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efficient Cloud Infrastructure, April 23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http://www.cisco.com/web/GR/connect2013/pdfs/007_intel_nikos_panagiotidis.pdf</a:t>
            </a: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6245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Vilches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Ivy Bridge: everything you need to know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TechSpot, March 8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http://www.techspot.com/guides/502-intel-ivy-bridge/page3.html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5021263"/>
            <a:ext cx="7078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Wikipedia: Ivy Bridge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http://en.wikipedia.org/wiki/Ivy_Bridge_%28microarchitecture%29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(13)</a:t>
            </a:r>
          </a:p>
        </p:txBody>
      </p:sp>
    </p:spTree>
    <p:extLst>
      <p:ext uri="{BB962C8B-B14F-4D97-AF65-F5344CB8AC3E}">
        <p14:creationId xmlns:p14="http://schemas.microsoft.com/office/powerpoint/2010/main" val="2722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2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A.L.,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Iris Pro 5200 Graphics Review: Core i7-4950HQ Tested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http://www.anandtech.com/show/6993/intel-iris-pro-5200-graphics-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review-core-i74950hq-tested</a:t>
            </a:r>
          </a:p>
        </p:txBody>
      </p:sp>
      <p:sp>
        <p:nvSpPr>
          <p:cNvPr id="327683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76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Product Brief Intel Xeon Processor E3-1200 v2 Product Family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http://software.intel.com/sites/products/vcsource/files/xeon-e3-1200v2-brief__2_.pdf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4" name="Rectangle 9"/>
          <p:cNvSpPr>
            <a:spLocks noChangeArrowheads="1"/>
          </p:cNvSpPr>
          <p:nvPr/>
        </p:nvSpPr>
        <p:spPr bwMode="auto">
          <a:xfrm>
            <a:off x="187325" y="2014538"/>
            <a:ext cx="8859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119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Leberecht M., Expanding Intel Architecture Flexibility in the Data Center, March 20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http://www.worldhostingdays.com/downloads/2013/hStag2a1.pdf</a:t>
            </a:r>
          </a:p>
        </p:txBody>
      </p:sp>
      <p:sp>
        <p:nvSpPr>
          <p:cNvPr id="327685" name="Rectangle 10"/>
          <p:cNvSpPr>
            <a:spLocks noChangeArrowheads="1"/>
          </p:cNvSpPr>
          <p:nvPr/>
        </p:nvSpPr>
        <p:spPr bwMode="auto">
          <a:xfrm>
            <a:off x="192088" y="2592388"/>
            <a:ext cx="6786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Wikipedia: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Haswell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http://en.wikipedia.org/wiki/Haswell_%28microarchitecture%29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6" name="Text Box 17"/>
          <p:cNvSpPr txBox="1">
            <a:spLocks noChangeArrowheads="1"/>
          </p:cNvSpPr>
          <p:nvPr/>
        </p:nvSpPr>
        <p:spPr bwMode="auto">
          <a:xfrm>
            <a:off x="179388" y="3190875"/>
            <a:ext cx="8918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Von Holzbauer F., Kugler A.,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Neue Intel-Architektur mit Grafik-Fokus, Chip Online,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June 1 2013, http://www.chip.de/artikel/Intel-Haswell-Neue-CPUs-fuer-Notebooks-und-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PCs_62209040.html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7" name="Text Box 12"/>
          <p:cNvSpPr txBox="1">
            <a:spLocks noChangeArrowheads="1"/>
          </p:cNvSpPr>
          <p:nvPr/>
        </p:nvSpPr>
        <p:spPr bwMode="auto">
          <a:xfrm>
            <a:off x="185738" y="3986213"/>
            <a:ext cx="88439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Valentine B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Next Generation Microarchitecture Codename Haswell: New Processor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Innovations, 2012, http://ftp.software-sources.co.il/Processor_Architecture_Update-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Bob_Valentine.pdf</a:t>
            </a:r>
          </a:p>
        </p:txBody>
      </p:sp>
      <p:sp>
        <p:nvSpPr>
          <p:cNvPr id="327688" name="Text Box 6"/>
          <p:cNvSpPr txBox="1">
            <a:spLocks noChangeArrowheads="1"/>
          </p:cNvSpPr>
          <p:nvPr/>
        </p:nvSpPr>
        <p:spPr bwMode="auto">
          <a:xfrm>
            <a:off x="184150" y="5402263"/>
            <a:ext cx="917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Scansen D.,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Engineering, June 10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http://www.engineering.com/ElectronicsDesign/ElectronicsDesignArticles/ArticleID/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</a:p>
        </p:txBody>
      </p:sp>
      <p:sp>
        <p:nvSpPr>
          <p:cNvPr id="327689" name="Text Box 17"/>
          <p:cNvSpPr txBox="1">
            <a:spLocks noChangeArrowheads="1"/>
          </p:cNvSpPr>
          <p:nvPr/>
        </p:nvSpPr>
        <p:spPr bwMode="auto">
          <a:xfrm>
            <a:off x="180975" y="4797425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Brown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lifts the veil on Haswell 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PC World, May 2 2013,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http://www.pcworld.com/article/2037063/intel-lifts-the-veil-on-haswell-graphics.html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90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(14)</a:t>
            </a:r>
          </a:p>
        </p:txBody>
      </p:sp>
    </p:spTree>
    <p:extLst>
      <p:ext uri="{BB962C8B-B14F-4D97-AF65-F5344CB8AC3E}">
        <p14:creationId xmlns:p14="http://schemas.microsoft.com/office/powerpoint/2010/main" val="20131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99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Hit the Road, Jack: Intel’s Mobile Quad-Core Haswell SKUs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http://www.anandtech.com/show/7002/hit-the-road-jack-intels-mobile-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quadcore-haswell-skus</a:t>
            </a:r>
          </a:p>
        </p:txBody>
      </p:sp>
      <p:sp>
        <p:nvSpPr>
          <p:cNvPr id="328707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97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Intel’s Haswell: Quad-Core Desktop Processor SKUs, AnandTech, June 1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http://www.anandtech.com/show/7001/intels-haswell-quadcore-desktop-processor-skus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08" name="Rectangle 9"/>
          <p:cNvSpPr>
            <a:spLocks noChangeArrowheads="1"/>
          </p:cNvSpPr>
          <p:nvPr/>
        </p:nvSpPr>
        <p:spPr bwMode="auto">
          <a:xfrm>
            <a:off x="187325" y="2014538"/>
            <a:ext cx="921543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i7-4770K Haswell Processor Performance Review Posted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Legit Reviews,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18 2013, http://www.legitreviews.com/intel-core-i7-4770k-haswell-processor-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performance-review-posted_15286</a:t>
            </a:r>
          </a:p>
        </p:txBody>
      </p:sp>
      <p:sp>
        <p:nvSpPr>
          <p:cNvPr id="328709" name="Rectangle 10"/>
          <p:cNvSpPr>
            <a:spLocks noChangeArrowheads="1"/>
          </p:cNvSpPr>
          <p:nvPr/>
        </p:nvSpPr>
        <p:spPr bwMode="auto">
          <a:xfrm>
            <a:off x="192088" y="2825750"/>
            <a:ext cx="902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Xeon E3-1200 V3 Series Compute Value Comparison, STH, June 13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http://www.servethehome.com/intel-xeon-e3-1200-v3-series-compute-comparison/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0" name="Text Box 17"/>
          <p:cNvSpPr txBox="1">
            <a:spLocks noChangeArrowheads="1"/>
          </p:cNvSpPr>
          <p:nvPr/>
        </p:nvSpPr>
        <p:spPr bwMode="auto">
          <a:xfrm>
            <a:off x="179388" y="3424238"/>
            <a:ext cx="8645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Leaked Intel Xeon E3-1200 V3 Series and Comparison to V1 and V2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STH,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April 3 2013, http://www.servethehome.com/leaked-intel-xeon-e3-1200-v3-series-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comparison-v1-v2/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4219575"/>
            <a:ext cx="89185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Intel® Xeon® Processor E3-1200 v3 Product Family with Intel® HD Graphics P4600 and 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Intel® C226 Chipset: Block Diagram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http://www.intel.com/content/www/us/en/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intelligent-systems/denlow/xeon-e3-1200-v3-c266-chipset-ibd.html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4150" y="5843588"/>
            <a:ext cx="826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 Core i7 High End Desktop Processor Family for Socket LGA-2011, Aug. 2013,</a:t>
            </a:r>
          </a:p>
        </p:txBody>
      </p:sp>
      <p:sp>
        <p:nvSpPr>
          <p:cNvPr id="328713" name="Text Box 17"/>
          <p:cNvSpPr txBox="1">
            <a:spLocks noChangeArrowheads="1"/>
          </p:cNvSpPr>
          <p:nvPr/>
        </p:nvSpPr>
        <p:spPr bwMode="auto">
          <a:xfrm>
            <a:off x="180975" y="5030788"/>
            <a:ext cx="8682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Chiappetta M., Intel Core i7-4960X Ivy Bridge-E CPU Review, Hot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3 2013, http://hothardware.com/Reviews/Intel-Core-i74690X-Extreme-Edition-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Ivy-Bridge-E-CPU-Review/?page=2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4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(15)</a:t>
            </a:r>
          </a:p>
        </p:txBody>
      </p:sp>
    </p:spTree>
    <p:extLst>
      <p:ext uri="{BB962C8B-B14F-4D97-AF65-F5344CB8AC3E}">
        <p14:creationId xmlns:p14="http://schemas.microsoft.com/office/powerpoint/2010/main" val="9906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918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Pop S., Intel Releases Core i7 Extreme Central Processing Units, Softpedia, Sept. 9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http://news.softpedia.com/news/Intel-Releases-Core-i7-Extreme-Central-Processing-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Units-381369.shtml</a:t>
            </a:r>
          </a:p>
        </p:txBody>
      </p:sp>
      <p:sp>
        <p:nvSpPr>
          <p:cNvPr id="329731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25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Shimpi A.L.,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 4960X (Ivy Bridge E) Review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 Sept.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http://www.anandtech.com/show/7255/intel-core-i7-4960x-ivy-bridge-e-review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2" name="Rectangle 9"/>
          <p:cNvSpPr>
            <a:spLocks noChangeArrowheads="1"/>
          </p:cNvSpPr>
          <p:nvPr/>
        </p:nvSpPr>
        <p:spPr bwMode="auto">
          <a:xfrm>
            <a:off x="187325" y="2014538"/>
            <a:ext cx="90598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Hruska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Core i7-4960X Ivy Bridge-E review: Intel’s Great Limp Forward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ExtremeTech,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3 2013, http://www.extremetech.com/gaming/165498-core-i7-4960x-ivy-bridge-e-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review-intels-great-limp-forward</a:t>
            </a:r>
          </a:p>
        </p:txBody>
      </p:sp>
      <p:sp>
        <p:nvSpPr>
          <p:cNvPr id="329733" name="Rectangle 10"/>
          <p:cNvSpPr>
            <a:spLocks noChangeArrowheads="1"/>
          </p:cNvSpPr>
          <p:nvPr/>
        </p:nvSpPr>
        <p:spPr bwMode="auto">
          <a:xfrm>
            <a:off x="192088" y="2798763"/>
            <a:ext cx="8890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Novakovic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Xeon 2013 update – A bit later, but a bit better too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VR-Zone,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April 9 2013, http://vr-zone.com/articles/intel-xeon-2013-update--a-bit-later-but-a-bit-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better-too/19581.html?utm_source=feedburner&amp;utm_medium=feed&amp;utm_campaign=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Feed%3A+TheTomorrowTimes+%28The+Tomorrow+Times%29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4" name="Text Box 12"/>
          <p:cNvSpPr txBox="1">
            <a:spLocks noChangeArrowheads="1"/>
          </p:cNvSpPr>
          <p:nvPr/>
        </p:nvSpPr>
        <p:spPr bwMode="auto">
          <a:xfrm>
            <a:off x="185738" y="3814763"/>
            <a:ext cx="89090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De Gelas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Intel's Xeon E5-2600 V2: 12-core Ivy Bridge EP for Servers,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17 2013, http://www.anandtech.com/show/7285/intel-xeon-e5-2600-v2-12-core-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ivy-bridge-ep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5" name="Text Box 6"/>
          <p:cNvSpPr txBox="1">
            <a:spLocks noChangeArrowheads="1"/>
          </p:cNvSpPr>
          <p:nvPr/>
        </p:nvSpPr>
        <p:spPr bwMode="auto">
          <a:xfrm>
            <a:off x="184150" y="5438775"/>
            <a:ext cx="84883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Eshelman E., Intel Xeon E5-2600v2 “Ivy Bridge” Processor Review, Microway,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10 2013, http://www.microway.com/hpc-tech-tips/intel-xeon-e5-2600v2-ivy-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bridge-processor-review/</a:t>
            </a:r>
          </a:p>
        </p:txBody>
      </p:sp>
      <p:sp>
        <p:nvSpPr>
          <p:cNvPr id="329736" name="Text Box 17"/>
          <p:cNvSpPr txBox="1">
            <a:spLocks noChangeArrowheads="1"/>
          </p:cNvSpPr>
          <p:nvPr/>
        </p:nvSpPr>
        <p:spPr bwMode="auto">
          <a:xfrm>
            <a:off x="180975" y="4625975"/>
            <a:ext cx="8723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138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Morgan T.P.,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carves up Xeon E5-2600 v2 chips for two-socket boxes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The Register,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Sept. 10 2013, http://www.theregister.co.uk/2013/09/10/intel_ivy_bridge_xeon_e5_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2600_v2_launch/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(16)</a:t>
            </a:r>
          </a:p>
        </p:txBody>
      </p:sp>
    </p:spTree>
    <p:extLst>
      <p:ext uri="{BB962C8B-B14F-4D97-AF65-F5344CB8AC3E}">
        <p14:creationId xmlns:p14="http://schemas.microsoft.com/office/powerpoint/2010/main" val="3998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04813"/>
            <a:ext cx="8602662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8709025" y="728663"/>
            <a:ext cx="4000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AMD’s K8 microarchitecture[4] </a:t>
            </a:r>
          </a:p>
        </p:txBody>
      </p:sp>
      <p:sp>
        <p:nvSpPr>
          <p:cNvPr id="74756" name="Oval 5"/>
          <p:cNvSpPr>
            <a:spLocks noChangeArrowheads="1"/>
          </p:cNvSpPr>
          <p:nvPr/>
        </p:nvSpPr>
        <p:spPr bwMode="auto">
          <a:xfrm>
            <a:off x="4572000" y="1628775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5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74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340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[140]: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Shvets A., Intel Xeon E5-1600 v2 and E5-2600 v2 CPUs launched, CPU World,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Sept. 14 2013, http://www.cpu-world.com/news_2013/2013091401_Intel_Xeon_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E5-1600_v2_and_E5-2600_v2_CPUs_launched.html</a:t>
            </a:r>
          </a:p>
        </p:txBody>
      </p:sp>
      <p:sp>
        <p:nvSpPr>
          <p:cNvPr id="330755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52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[141]: Mujtaba H.,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Ivy Bridge-EX Confirmed To Feature 15 Cores – Arrives in 2H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WCCF Tech, 2013, http://wccftech.com/intel-ivy-bridge-ex-feature-15-cores/</a:t>
            </a:r>
          </a:p>
        </p:txBody>
      </p:sp>
      <p:sp>
        <p:nvSpPr>
          <p:cNvPr id="330756" name="Rectangle 9"/>
          <p:cNvSpPr>
            <a:spLocks noChangeArrowheads="1"/>
          </p:cNvSpPr>
          <p:nvPr/>
        </p:nvSpPr>
        <p:spPr bwMode="auto">
          <a:xfrm>
            <a:off x="187325" y="2014538"/>
            <a:ext cx="8683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[142]: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Shvets G., Some details of upcoming Intel Xeon E5 v2 and E7 v2 CPUs, CPU World,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April 2 2013, http://www.cpu-world.com/news_2013/2013040201_Some_details_of_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upcoming_Intel_Xeon_E5_v2_and_E7_v2_CPUs.html</a:t>
            </a:r>
          </a:p>
        </p:txBody>
      </p:sp>
      <p:sp>
        <p:nvSpPr>
          <p:cNvPr id="330757" name="Rectangle 10"/>
          <p:cNvSpPr>
            <a:spLocks noChangeArrowheads="1"/>
          </p:cNvSpPr>
          <p:nvPr/>
        </p:nvSpPr>
        <p:spPr bwMode="auto">
          <a:xfrm>
            <a:off x="192088" y="2808288"/>
            <a:ext cx="8642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[143]: Mouthaan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Haswell-E slides published; DDR4 and octa-cores, Hardware Info,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June 16 2013, http://us.hardware.info/news/35581/intel-haswell-e-slides-published-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ddr4-and-octa-cores</a:t>
            </a:r>
          </a:p>
        </p:txBody>
      </p:sp>
      <p:sp>
        <p:nvSpPr>
          <p:cNvPr id="330758" name="Text Box 12"/>
          <p:cNvSpPr txBox="1">
            <a:spLocks noChangeArrowheads="1"/>
          </p:cNvSpPr>
          <p:nvPr/>
        </p:nvSpPr>
        <p:spPr bwMode="auto">
          <a:xfrm>
            <a:off x="173038" y="3589338"/>
            <a:ext cx="8737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[144]: Introducing the 4th Generation Intel Core Processor (code-named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 2013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http://software.intel.com/sites/default/files/introduction-to-intel-4th-generation-core-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processor.pdf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75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(17)</a:t>
            </a:r>
          </a:p>
        </p:txBody>
      </p:sp>
      <p:sp>
        <p:nvSpPr>
          <p:cNvPr id="330760" name="Text Box 12"/>
          <p:cNvSpPr txBox="1">
            <a:spLocks noChangeArrowheads="1"/>
          </p:cNvSpPr>
          <p:nvPr/>
        </p:nvSpPr>
        <p:spPr bwMode="auto">
          <a:xfrm>
            <a:off x="187325" y="4383088"/>
            <a:ext cx="86534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[145]: Unparalleled Performance and Responsiveness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http://www.intel.com/content/dam/www/public/us/en/documents/product-briefs/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z87-chipset-brief.pdf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625" y="5156200"/>
            <a:ext cx="884555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146</a:t>
            </a:r>
            <a:r>
              <a:rPr lang="hu-HU" altLang="en-US" sz="1400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]: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Haas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J.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Vogt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Fully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buffered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DIMM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Moves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Level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,”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Magazine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2005, pp. 1-7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50" y="5724525"/>
            <a:ext cx="8166100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Intel Xeon processor E3-1200 v3 Product Family and the Emergence of Graphics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Cloud, June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http://www.yumpu.com/en/document/view/18758369/cover-slide-title-intel-newsroom</a:t>
            </a:r>
          </a:p>
        </p:txBody>
      </p:sp>
      <p:sp>
        <p:nvSpPr>
          <p:cNvPr id="330763" name="Rectangle 4"/>
          <p:cNvSpPr>
            <a:spLocks noChangeArrowheads="1"/>
          </p:cNvSpPr>
          <p:nvPr/>
        </p:nvSpPr>
        <p:spPr bwMode="auto">
          <a:xfrm>
            <a:off x="174625" y="5724525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147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]: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90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[148]: Gasior G., Leaked slides expose Haswell's integrated voltage regulator, May 13, 2013,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http://techreport.com/news/24802/leaked-slides-expose-haswell-integrated-voltage-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 regulator</a:t>
            </a:r>
          </a:p>
        </p:txBody>
      </p:sp>
      <p:sp>
        <p:nvSpPr>
          <p:cNvPr id="33177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25" y="1403350"/>
            <a:ext cx="88455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&amp; al.,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: The Fourth Generation Intel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Core Processor, IEEE MICRO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March/April 2014, pp. 6-20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1781" name="Rectangle 6"/>
          <p:cNvSpPr>
            <a:spLocks noChangeArrowheads="1"/>
          </p:cNvSpPr>
          <p:nvPr/>
        </p:nvSpPr>
        <p:spPr bwMode="auto">
          <a:xfrm>
            <a:off x="180975" y="1943100"/>
            <a:ext cx="884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[150]: Burton E.A. &amp; al., FIVR – Fully Integrated Voltage Regulators on 4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Generation Intel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Core™ SoCs, Proc. Twenty-Ninth Annual IEEE Applied Power Electronics Conference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Exposition (APEC), 2014, pp. </a:t>
            </a:r>
            <a:r>
              <a:rPr lang="en-US" alt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432 - 439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31782" name="Rectangle 7"/>
          <p:cNvSpPr>
            <a:spLocks noChangeArrowheads="1"/>
          </p:cNvSpPr>
          <p:nvPr/>
        </p:nvSpPr>
        <p:spPr bwMode="auto">
          <a:xfrm>
            <a:off x="180975" y="2697163"/>
            <a:ext cx="8845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[151]: Application Note: Atmel AT04204: Design a Buck Converter with XMEGA E, Atmel Corp.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2013, http://www.atmel.com/Images/Atmel-42183-Design-a-Buck-Converter-with-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 XMEGA-E_AP-Note_AT04204.pdf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863" y="3457575"/>
            <a:ext cx="632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[152]: Buck converter, http://en.wikipedia.org/wiki/Buck_converter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" y="3743325"/>
            <a:ext cx="8461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[153]: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Borkar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R., A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Multy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Year Journey,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275" y="4284663"/>
            <a:ext cx="846296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[154]: Bohr M., 14 nm Technology Announcement,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5" y="4840288"/>
            <a:ext cx="8726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[155]: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Jourdan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Microarchitecture Disclosure,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275" y="5364163"/>
            <a:ext cx="892175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[156]: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Jiang H.,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Sreenivas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A., Technology insight: Intel’s Next Generation 14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Microarchitecture for Client and Server, IDF 2014 SPCS002, San Francisco, 2014,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https://intel.activeevents.com/sf14/connect/sessionDetail.ww?SESSION_ID=1204</a:t>
            </a:r>
          </a:p>
        </p:txBody>
      </p:sp>
      <p:sp>
        <p:nvSpPr>
          <p:cNvPr id="331788" name="Text Box 11"/>
          <p:cNvSpPr txBox="1">
            <a:spLocks noChangeArrowheads="1"/>
          </p:cNvSpPr>
          <p:nvPr/>
        </p:nvSpPr>
        <p:spPr bwMode="auto">
          <a:xfrm>
            <a:off x="163513" y="6084888"/>
            <a:ext cx="909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[157]: Junkins S., The Compute Architecture of Intel Processor Graphics Gen8, IDF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https://software.intel.com/sites/default/files/managed/71/a2/Compute%20Architecture%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20of%20Intel%20Processor%20Graphics%20Gen8.pdf</a:t>
            </a:r>
          </a:p>
        </p:txBody>
      </p:sp>
    </p:spTree>
    <p:extLst>
      <p:ext uri="{BB962C8B-B14F-4D97-AF65-F5344CB8AC3E}">
        <p14:creationId xmlns:p14="http://schemas.microsoft.com/office/powerpoint/2010/main" val="38254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40713" y="863600"/>
            <a:ext cx="920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[158]: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Smith S.L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Strategy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Update,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Barclays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Conf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.,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Dec. 2011, http://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files.shareholder.com/downloads/INTC/1576180143x0x526852/c9868a</a:t>
            </a:r>
            <a:endParaRPr 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3a-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494e-4506-bcc6-a631aca1fd75/Steve%20Smith%20Barclays%20Dec%202011.pdf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16505" y="1655697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159]: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Intel’s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merom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Unveiled, Real World Technologies, March 9,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://www.realworldtech.com/merom/6/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16505" y="2168860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160]: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sz="1400" dirty="0"/>
              <a:t>Inside Barcelona: AMD's Next Generation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, Real World Technologies, May 9, 2007,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www.hypertransport.org/docs/news/rwtech_inside_barcelona_05-16-07.pdf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16505" y="2725760"/>
            <a:ext cx="9204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161]: - </a:t>
            </a:r>
            <a:r>
              <a:rPr lang="en-US" sz="1400" dirty="0" smtClean="0"/>
              <a:t>Intel 64 </a:t>
            </a:r>
            <a:r>
              <a:rPr lang="en-US" sz="1400" dirty="0"/>
              <a:t>and IA-32 </a:t>
            </a:r>
            <a:r>
              <a:rPr lang="en-US" sz="1400" dirty="0" smtClean="0"/>
              <a:t>Architectures Software </a:t>
            </a:r>
            <a:r>
              <a:rPr lang="en-US" sz="1400" dirty="0"/>
              <a:t>Developer’s </a:t>
            </a:r>
            <a:r>
              <a:rPr lang="en-US" sz="1400" dirty="0" smtClean="0"/>
              <a:t>Manual Combined </a:t>
            </a:r>
            <a:r>
              <a:rPr lang="en-US" sz="1400" dirty="0"/>
              <a:t>Volumes:</a:t>
            </a:r>
          </a:p>
          <a:p>
            <a:r>
              <a:rPr lang="en-US" sz="1400" dirty="0" smtClean="0"/>
              <a:t>            1</a:t>
            </a:r>
            <a:r>
              <a:rPr lang="en-US" sz="1400" dirty="0"/>
              <a:t>, 2A, 2B, 2C, 3A, 3B and </a:t>
            </a:r>
            <a:r>
              <a:rPr lang="en-US" sz="1400" dirty="0" smtClean="0"/>
              <a:t>3, Intel, </a:t>
            </a:r>
            <a:r>
              <a:rPr lang="en-US" sz="1400" dirty="0"/>
              <a:t>Order Number: </a:t>
            </a:r>
            <a:r>
              <a:rPr lang="en-US" sz="1400" dirty="0" smtClean="0"/>
              <a:t>325462-052US, September 2014,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www.intel.com/content/dam/www/public/us/en/documents/manuals/64-ia-32-</a:t>
            </a:r>
          </a:p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architectures-software-developer-manual-325462.pdf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6505" y="3690028"/>
            <a:ext cx="920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162]: - SSE, The Free Dictionary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http://encyclopedia2.thefreedictionary.com/Supplemental+SSE3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0495" y="4030905"/>
            <a:ext cx="105371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163]: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J., Inside Intel Core Microarchitecture, Hot Chips 18,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www.hotchips.org/wp-content/uploads/hc_archives/hc18/3_Tues/HC18.S9/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HC18.S9T4.pdf</a:t>
            </a:r>
            <a:endParaRPr lang="en-US" sz="1400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50" y="4742154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[164]: </a:t>
            </a:r>
            <a:r>
              <a:rPr lang="en-US" sz="1400" dirty="0" err="1"/>
              <a:t>Goto</a:t>
            </a:r>
            <a:r>
              <a:rPr lang="en-US" sz="1400" dirty="0"/>
              <a:t> H., ARM Cortex – A Family Architecture, 2010,</a:t>
            </a:r>
          </a:p>
          <a:p>
            <a:r>
              <a:rPr lang="en-US" sz="1400" dirty="0" smtClean="0"/>
              <a:t>            http://pc.watch.impress.co.jp/video/pcw/docs/423/409/p1.pdf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110495" y="5274205"/>
            <a:ext cx="9033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165]: Borges L., Intel Technologies for High Performance Computing, Intel Software Solution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Conference 2014 Brazil, May 2014,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://www.slideshare.net/IntelSoftwareBR/hpc-update-istep2014</a:t>
            </a:r>
          </a:p>
        </p:txBody>
      </p:sp>
      <p:sp>
        <p:nvSpPr>
          <p:cNvPr id="16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" name="AutoShape 2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" name="AutoShape 2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AutoShape 2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2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AutoShape 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2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AutoShape 2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2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AutoShape 2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2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AutoShape 3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3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AutoShape 3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8" name="AutoShape 3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AutoShape 3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0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1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2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3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7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8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9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0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1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2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3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4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5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0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1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3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4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5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6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7" name="Rectangle 57"/>
          <p:cNvSpPr>
            <a:spLocks noChangeArrowheads="1"/>
          </p:cNvSpPr>
          <p:nvPr/>
        </p:nvSpPr>
        <p:spPr bwMode="auto">
          <a:xfrm>
            <a:off x="0" y="0"/>
            <a:ext cx="5921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4279200" rIns="147591" bIns="137116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Upcoming SlideShare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  </a:t>
            </a:r>
            <a:r>
              <a:rPr kumimoji="0" lang="en-US" altLang="en-US" sz="1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</a:t>
            </a: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Arial" pitchFamily="34" charset="0"/>
              </a:rPr>
              <a:t>        </a:t>
            </a: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Loading in...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endParaRPr kumimoji="0" lang="en-US" altLang="en-US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×</a:t>
            </a: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  <a:cs typeface="Arial" pitchFamily="34" charset="0"/>
            </a:endParaRPr>
          </a:p>
        </p:txBody>
      </p:sp>
      <p:sp>
        <p:nvSpPr>
          <p:cNvPr id="332808" name="AutoShape 58"/>
          <p:cNvSpPr>
            <a:spLocks noChangeAspect="1" noChangeArrowheads="1"/>
          </p:cNvSpPr>
          <p:nvPr/>
        </p:nvSpPr>
        <p:spPr bwMode="auto">
          <a:xfrm>
            <a:off x="31750" y="1007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0" name="Rectangle 332809"/>
          <p:cNvSpPr/>
          <p:nvPr/>
        </p:nvSpPr>
        <p:spPr>
          <a:xfrm>
            <a:off x="46014" y="6039290"/>
            <a:ext cx="891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[166]: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2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Duo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http://www.intel.com/pressroom/kits/core2duo/</a:t>
            </a:r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(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430" y="72870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Intel’s Core i7 870 C i5 750 Lynnfield: Harder, Better, Faster, Stronger,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  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Sept. 8, 2009</a:t>
            </a:r>
            <a:r>
              <a:rPr lang="en-US" sz="1400" dirty="0">
                <a:solidFill>
                  <a:srgbClr val="000000"/>
                </a:solidFill>
              </a:rPr>
              <a:t>, http://www.anandtech.com/show/2832/2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5430" y="1240595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168]: </a:t>
            </a:r>
            <a:r>
              <a:rPr lang="en-US" sz="1400" dirty="0" err="1" smtClean="0">
                <a:solidFill>
                  <a:srgbClr val="000000"/>
                </a:solidFill>
              </a:rPr>
              <a:t>Lomont</a:t>
            </a:r>
            <a:r>
              <a:rPr lang="en-US" sz="1400" dirty="0" smtClean="0">
                <a:solidFill>
                  <a:srgbClr val="000000"/>
                </a:solidFill>
              </a:rPr>
              <a:t> C</a:t>
            </a:r>
            <a:r>
              <a:rPr lang="en-US" sz="1400" dirty="0">
                <a:solidFill>
                  <a:srgbClr val="000000"/>
                </a:solidFill>
              </a:rPr>
              <a:t>., Introduction to Intel® Advanced Vector </a:t>
            </a:r>
            <a:r>
              <a:rPr lang="en-US" sz="1400" dirty="0" smtClean="0">
                <a:solidFill>
                  <a:srgbClr val="000000"/>
                </a:solidFill>
              </a:rPr>
              <a:t>Extensions, Intel, 23 May 2011,</a:t>
            </a:r>
          </a:p>
          <a:p>
            <a:r>
              <a:rPr lang="en-US" sz="1400" dirty="0" smtClean="0"/>
              <a:t>            </a:t>
            </a:r>
            <a:r>
              <a:rPr lang="en-US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software.intel.com/sites/default/files/m/d/4/1/d/8/Intro_to_Intel_AVX.pdf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905" y="1763815"/>
            <a:ext cx="9425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169]: - Intel </a:t>
            </a:r>
            <a:r>
              <a:rPr lang="en-US" sz="1400" dirty="0" err="1" smtClean="0">
                <a:solidFill>
                  <a:srgbClr val="000000"/>
                </a:solidFill>
              </a:rPr>
              <a:t>QuickPath</a:t>
            </a:r>
            <a:r>
              <a:rPr lang="en-US" sz="1400" dirty="0" smtClean="0">
                <a:solidFill>
                  <a:srgbClr val="000000"/>
                </a:solidFill>
              </a:rPr>
              <a:t> Interconnect Electrical Architecture Overview, Intel, 2010,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 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jamesstovalldesign.files.wordpress.com/2012/08/pages-from-intel_qpied_final_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</a:rPr>
              <a:t>  </a:t>
            </a:r>
            <a:r>
              <a:rPr lang="en-US" sz="1400" dirty="0" smtClean="0">
                <a:solidFill>
                  <a:srgbClr val="000000"/>
                </a:solidFill>
              </a:rPr>
              <a:t>03-18-10.pdf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05" y="2420306"/>
            <a:ext cx="9425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[170</a:t>
            </a:r>
            <a:r>
              <a:rPr lang="en-US" sz="1400" dirty="0" smtClean="0">
                <a:solidFill>
                  <a:srgbClr val="000000"/>
                </a:solidFill>
              </a:rPr>
              <a:t>]:</a:t>
            </a:r>
            <a:r>
              <a:rPr lang="en-US" altLang="en-US" sz="1400" dirty="0" smtClean="0"/>
              <a:t> </a:t>
            </a:r>
            <a:r>
              <a:rPr lang="hu-HU" altLang="en-US" sz="1400" dirty="0"/>
              <a:t>Davis L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 smtClean="0"/>
              <a:t> </a:t>
            </a:r>
            <a:r>
              <a:rPr lang="hu-HU" altLang="en-US" sz="1400" dirty="0"/>
              <a:t>PCI Express </a:t>
            </a:r>
            <a:r>
              <a:rPr lang="hu-HU" altLang="en-US" sz="1400" dirty="0" err="1"/>
              <a:t>Bus</a:t>
            </a:r>
            <a:r>
              <a:rPr lang="en-US" altLang="en-US" sz="1400" dirty="0"/>
              <a:t>, </a:t>
            </a:r>
            <a:endParaRPr lang="hu-HU" altLang="en-US" sz="1400" dirty="0"/>
          </a:p>
          <a:p>
            <a:r>
              <a:rPr lang="hu-HU" altLang="en-US" sz="1400" dirty="0"/>
              <a:t>         </a:t>
            </a:r>
            <a:r>
              <a:rPr lang="en-US" altLang="en-US" sz="1400" dirty="0" smtClean="0"/>
              <a:t>  </a:t>
            </a:r>
            <a:r>
              <a:rPr lang="en-US" altLang="en-US" sz="1400" dirty="0" smtClean="0"/>
              <a:t>  </a:t>
            </a:r>
            <a:r>
              <a:rPr lang="en-US" altLang="en-US" sz="1400" dirty="0" smtClean="0"/>
              <a:t>http</a:t>
            </a:r>
            <a:r>
              <a:rPr lang="en-US" altLang="en-US" sz="1400" dirty="0"/>
              <a:t>://www.interfacebus.com/PCI-Express-Bus-PCIe-Description.html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125" y="2931180"/>
            <a:ext cx="886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[171]:</a:t>
            </a:r>
            <a:r>
              <a:rPr lang="en-US" altLang="en-US" sz="1400" dirty="0" smtClean="0"/>
              <a:t> Wasson S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/>
              <a:t> Intel's </a:t>
            </a:r>
            <a:r>
              <a:rPr lang="hu-HU" altLang="en-US" sz="1400" dirty="0" err="1"/>
              <a:t>Xeon</a:t>
            </a:r>
            <a:r>
              <a:rPr lang="hu-HU" altLang="en-US" sz="1400" dirty="0"/>
              <a:t> E5-2687W v3 </a:t>
            </a:r>
            <a:r>
              <a:rPr lang="hu-HU" altLang="en-US" sz="1400" dirty="0" err="1"/>
              <a:t>processor</a:t>
            </a:r>
            <a:r>
              <a:rPr lang="hu-HU" altLang="en-US" sz="1400" dirty="0"/>
              <a:t> </a:t>
            </a:r>
            <a:r>
              <a:rPr lang="hu-HU" altLang="en-US" sz="1400" dirty="0" err="1" smtClean="0"/>
              <a:t>reviewed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TechReport</a:t>
            </a:r>
            <a:r>
              <a:rPr lang="en-US" altLang="en-US" sz="1400" dirty="0" smtClean="0"/>
              <a:t>, Sept. 8 2014,</a:t>
            </a:r>
          </a:p>
          <a:p>
            <a:r>
              <a:rPr lang="en-US" altLang="en-US" sz="1400" dirty="0" smtClean="0"/>
              <a:t>             </a:t>
            </a:r>
            <a:r>
              <a:rPr lang="hu-HU" altLang="en-US" sz="1400" dirty="0" smtClean="0"/>
              <a:t>http</a:t>
            </a:r>
            <a:r>
              <a:rPr lang="hu-HU" altLang="en-US" sz="1400" dirty="0"/>
              <a:t>://techreport.com/review/27018/intel-xeon-e5-2687w-v3-processor-reviewed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405" y="3461521"/>
            <a:ext cx="91645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[172]: </a:t>
            </a:r>
            <a:r>
              <a:rPr lang="en-US" sz="1400" dirty="0" err="1" smtClean="0"/>
              <a:t>Klemm</a:t>
            </a:r>
            <a:r>
              <a:rPr lang="en-US" sz="1400" dirty="0" smtClean="0"/>
              <a:t> M., </a:t>
            </a:r>
            <a:r>
              <a:rPr lang="en-US" sz="1400" dirty="0" smtClean="0"/>
              <a:t>The Intel </a:t>
            </a:r>
            <a:r>
              <a:rPr lang="en-US" sz="1400" dirty="0"/>
              <a:t>Platform for High Performance </a:t>
            </a:r>
            <a:r>
              <a:rPr lang="en-US" sz="1400" dirty="0" smtClean="0"/>
              <a:t>Computing, Intel, Oct. 07 2014</a:t>
            </a:r>
          </a:p>
          <a:p>
            <a:r>
              <a:rPr lang="en-US" sz="1400" dirty="0"/>
              <a:t> </a:t>
            </a:r>
            <a:r>
              <a:rPr lang="en-US" sz="1400" dirty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sharepoint.campus.rwth-aachen.de/units/rz/HPC/public/Shared%20Documents/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2014-10-07_aiXcelerate-01_Intel_Architecture-Haswell+Xeon_Phi.pdf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505" y="4220437"/>
            <a:ext cx="8989449" cy="610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[173]: Moen M., Ragland D., Guerrero JJ., Overclocking Unlocked Intel Core Processors for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High Performance Gaming and Content Creation, IDF 2013, San Francisco, Sept. 1 2013,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AIOS001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30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cs typeface="Arial" charset="0"/>
              </a:rPr>
              <a:t>Contents</a:t>
            </a:r>
            <a:endParaRPr lang="en-US" altLang="en-US" sz="24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55650" y="1538790"/>
            <a:ext cx="7343775" cy="504825"/>
            <a:chOff x="476" y="2160"/>
            <a:chExt cx="4626" cy="31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55650" y="2108112"/>
            <a:ext cx="7343775" cy="504825"/>
            <a:chOff x="476" y="2160"/>
            <a:chExt cx="4626" cy="31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55650" y="2680481"/>
            <a:ext cx="7343775" cy="504825"/>
            <a:chOff x="476" y="2160"/>
            <a:chExt cx="4626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57238" y="3237807"/>
            <a:ext cx="7343775" cy="504825"/>
            <a:chOff x="476" y="2160"/>
            <a:chExt cx="4626" cy="31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54063" y="3794405"/>
            <a:ext cx="7343775" cy="504825"/>
            <a:chOff x="476" y="2160"/>
            <a:chExt cx="4626" cy="31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80962" y="1128713"/>
            <a:ext cx="899153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Core 2 has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128-bit wide and more FP and SSE execution units than Pentium 4 or AMD’s K8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  as detailed below.</a:t>
            </a:r>
            <a:r>
              <a:rPr lang="en-US" altLang="en-US" sz="1400" dirty="0" smtClean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    </a:t>
            </a:r>
            <a:endParaRPr lang="en-US" altLang="en-US" sz="1400" dirty="0">
              <a:solidFill>
                <a:srgbClr val="0066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187325" y="646113"/>
            <a:ext cx="585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128-bit wide and more FP and SIMD execution units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2.2</a:t>
            </a:r>
            <a:r>
              <a:rPr lang="hu-HU" altLang="en-US" smtClean="0"/>
              <a:t>.1</a:t>
            </a:r>
            <a:r>
              <a:rPr lang="en-US" altLang="en-US" smtClean="0"/>
              <a:t> Wide execution (</a:t>
            </a:r>
            <a:r>
              <a:rPr lang="hu-HU" altLang="en-US" smtClean="0"/>
              <a:t>6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4689140"/>
            <a:ext cx="3145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next Figure demonstrates it.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16" y="1673805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2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00" y="1988840"/>
            <a:ext cx="2592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128-bit FP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three 128-bit SSE units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16" y="2708920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300" y="3023955"/>
            <a:ext cx="328481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unit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single 64-bit FP/SSE move </a:t>
            </a:r>
            <a:r>
              <a:rPr lang="en-US" sz="1400" dirty="0" smtClean="0">
                <a:latin typeface="+mj-lt"/>
              </a:rPr>
              <a:t>unit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9" y="3722403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AMD K8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573" y="4037438"/>
            <a:ext cx="33553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64-bit FP/SSE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move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90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009431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908141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457895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8810" y="587088"/>
            <a:ext cx="7306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Contrasting the execution resources of Core 2, P4 and K8 </a:t>
            </a:r>
            <a:r>
              <a:rPr lang="en-US" sz="1400" dirty="0" smtClean="0">
                <a:latin typeface="+mj-lt"/>
              </a:rPr>
              <a:t>[159], [160]</a:t>
            </a:r>
            <a:endParaRPr lang="en-US" sz="1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6795" y="4149080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12060" y="6039290"/>
            <a:ext cx="675075" cy="455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(7)</a:t>
            </a:r>
          </a:p>
        </p:txBody>
      </p:sp>
    </p:spTree>
    <p:extLst>
      <p:ext uri="{BB962C8B-B14F-4D97-AF65-F5344CB8AC3E}">
        <p14:creationId xmlns:p14="http://schemas.microsoft.com/office/powerpoint/2010/main" val="22207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1938" y="2819400"/>
            <a:ext cx="8529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AMD’s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became the performance leader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of all on the DP and 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 server market,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the 64-bit direct connect architecture has clear benefits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vs Intel’s 32-bit Pentium 4 based processors using shared FSBs to connect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to north bridges.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03338" y="1854200"/>
            <a:ext cx="72342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integrated memory controllers and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high speed point-to-point serial buses (the HyperTransport bus)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used to connect processors to processors and processors to south bridges.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90500" y="636588"/>
            <a:ext cx="77139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leadership changes between Intel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AMD due to the Core 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8288" y="1030288"/>
            <a:ext cx="6332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 2003 AMD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implementing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4550" y="1308100"/>
            <a:ext cx="5175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64-bit x86 ISA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direct connect architecture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concept, that includes</a:t>
            </a: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(8)</a:t>
            </a:r>
          </a:p>
        </p:txBody>
      </p:sp>
    </p:spTree>
    <p:extLst>
      <p:ext uri="{BB962C8B-B14F-4D97-AF65-F5344CB8AC3E}">
        <p14:creationId xmlns:p14="http://schemas.microsoft.com/office/powerpoint/2010/main" val="14506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4" grpId="0"/>
      <p:bldP spid="327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88900" y="6283325"/>
            <a:ext cx="896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2.2.1.7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AMD Opteron 248 vs. Intel Xeon 2.8 [6]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185738" y="647700"/>
            <a:ext cx="605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DP web-server performance comparison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572250" y="1423988"/>
            <a:ext cx="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01763"/>
            <a:ext cx="62642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(9)</a:t>
            </a:r>
          </a:p>
        </p:txBody>
      </p:sp>
      <p:sp>
        <p:nvSpPr>
          <p:cNvPr id="80903" name="Rounded Rectangle 2"/>
          <p:cNvSpPr>
            <a:spLocks noChangeArrowheads="1"/>
          </p:cNvSpPr>
          <p:nvPr/>
        </p:nvSpPr>
        <p:spPr bwMode="auto">
          <a:xfrm>
            <a:off x="1403350" y="2214563"/>
            <a:ext cx="3889375" cy="11239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904" name="Rounded Rectangle 3"/>
          <p:cNvSpPr>
            <a:spLocks noChangeArrowheads="1"/>
          </p:cNvSpPr>
          <p:nvPr/>
        </p:nvSpPr>
        <p:spPr bwMode="auto">
          <a:xfrm>
            <a:off x="1403350" y="3429000"/>
            <a:ext cx="6094413" cy="22494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666750" y="1355725"/>
            <a:ext cx="8277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“In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extensive benchmark tests under Linux Enterprise Server 8 (32 bit as well as 64 bit),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AMD Opteron made a good impression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Especially in the server disciplines,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benchmarks (MySQL, Whetstone, ARC 2D, NPB, etc.) show quite clearly that 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Dual Opteron puts the Dual Xeon in its place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84150" y="636588"/>
            <a:ext cx="781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Summary assessment of extensive benchmark tests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dual Opterons vs dual Xeons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 [7]</a:t>
            </a: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</a:t>
            </a:r>
            <a:r>
              <a:rPr lang="en-US" altLang="en-US" dirty="0"/>
              <a:t>0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84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319088" y="1350964"/>
            <a:ext cx="8785225" cy="167299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7" name="Text Box 10"/>
          <p:cNvSpPr txBox="1">
            <a:spLocks noChangeArrowheads="1"/>
          </p:cNvSpPr>
          <p:nvPr/>
        </p:nvSpPr>
        <p:spPr bwMode="auto">
          <a:xfrm>
            <a:off x="1030288" y="2143125"/>
            <a:ext cx="8221662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128-bit FP units and three 128-bit SSE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compared to</a:t>
            </a: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19088" y="3113965"/>
            <a:ext cx="8785225" cy="122396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57188" y="684213"/>
            <a:ext cx="7783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situation has completely changed in 2006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when Intel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microarchitecture,  </a:t>
            </a:r>
          </a:p>
        </p:txBody>
      </p:sp>
      <p:sp>
        <p:nvSpPr>
          <p:cNvPr id="35847" name="Line 4"/>
          <p:cNvSpPr>
            <a:spLocks noChangeShapeType="1"/>
          </p:cNvSpPr>
          <p:nvPr/>
        </p:nvSpPr>
        <p:spPr bwMode="auto">
          <a:xfrm>
            <a:off x="895350" y="404106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1471613" y="3890252"/>
            <a:ext cx="440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regained performance leadership vs AMD.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82588" y="3242552"/>
            <a:ext cx="809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This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and further enhancements of the Core microarchitecture,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 subsequently,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resulted in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record breaking performance figures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1019175" y="1782763"/>
            <a:ext cx="6212983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4-wide front-end and retire unit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compared to the 3-wide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K8,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54" name="Text Box 9"/>
          <p:cNvSpPr txBox="1">
            <a:spLocks noChangeArrowheads="1"/>
          </p:cNvSpPr>
          <p:nvPr/>
        </p:nvSpPr>
        <p:spPr bwMode="auto">
          <a:xfrm>
            <a:off x="390525" y="1406525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 </a:t>
            </a:r>
          </a:p>
        </p:txBody>
      </p:sp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(11)</a:t>
            </a:r>
          </a:p>
        </p:txBody>
      </p:sp>
      <p:sp>
        <p:nvSpPr>
          <p:cNvPr id="82956" name="Szövegdoboz 1"/>
          <p:cNvSpPr txBox="1">
            <a:spLocks noChangeArrowheads="1"/>
          </p:cNvSpPr>
          <p:nvPr/>
        </p:nvSpPr>
        <p:spPr bwMode="auto">
          <a:xfrm>
            <a:off x="1381125" y="2522538"/>
            <a:ext cx="7790402" cy="3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two 64-bit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FP/SSE units and a single 64-bit FP/SSE move unit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available in the 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K8.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5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7" grpId="0" animBg="1"/>
      <p:bldP spid="35848" grpId="0"/>
      <p:bldP spid="358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065344"/>
              </p:ext>
            </p:extLst>
          </p:nvPr>
        </p:nvGraphicFramePr>
        <p:xfrm>
          <a:off x="563563" y="1313765"/>
          <a:ext cx="8027987" cy="1800225"/>
        </p:xfrm>
        <a:graphic>
          <a:graphicData uri="http://schemas.openxmlformats.org/drawingml/2006/table">
            <a:tbl>
              <a:tblPr/>
              <a:tblGrid>
                <a:gridCol w="1096962"/>
                <a:gridCol w="1457325"/>
                <a:gridCol w="1460500"/>
                <a:gridCol w="1458913"/>
                <a:gridCol w="1457325"/>
                <a:gridCol w="1096962"/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Webserver 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6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 Opteron 280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Opteron 280 vs.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Extrapolated Opteron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Xeon 5160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154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7%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182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1042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6%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1178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1828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4002" name="Text Box 35"/>
          <p:cNvSpPr txBox="1">
            <a:spLocks noChangeArrowheads="1"/>
          </p:cNvSpPr>
          <p:nvPr/>
        </p:nvSpPr>
        <p:spPr bwMode="auto">
          <a:xfrm>
            <a:off x="503238" y="3306078"/>
            <a:ext cx="29575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Jsp:  Java Server Page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AMP: Apache/MySQL/PHP</a:t>
            </a:r>
          </a:p>
        </p:txBody>
      </p:sp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187325" y="647700"/>
            <a:ext cx="586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Example: DP web-server performance comparison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(2006)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1897063" y="3941078"/>
            <a:ext cx="534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 Opteron 275/280 vs. Intel Xeon 5160 [8]</a:t>
            </a: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3394075" y="2220228"/>
            <a:ext cx="647700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7656513" y="2250390"/>
            <a:ext cx="647700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601663" y="455385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712788" y="4847540"/>
            <a:ext cx="8027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Both web-server benchmark results were published from the same source (AnandTech)</a:t>
            </a:r>
          </a:p>
        </p:txBody>
      </p:sp>
      <p:sp>
        <p:nvSpPr>
          <p:cNvPr id="84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Wide execution (12)</a:t>
            </a:r>
          </a:p>
        </p:txBody>
      </p:sp>
    </p:spTree>
    <p:extLst>
      <p:ext uri="{BB962C8B-B14F-4D97-AF65-F5344CB8AC3E}">
        <p14:creationId xmlns:p14="http://schemas.microsoft.com/office/powerpoint/2010/main" val="17774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(1)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260475" y="4543528"/>
            <a:ext cx="2112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4-based DCs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5922150" y="4540785"/>
            <a:ext cx="179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2-based DCs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88913" y="646113"/>
            <a:ext cx="231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2.2.2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Smart L2 cache</a:t>
            </a:r>
          </a:p>
        </p:txBody>
      </p: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4213225" y="3192565"/>
            <a:ext cx="871538" cy="147638"/>
            <a:chOff x="2919" y="3612"/>
            <a:chExt cx="1095" cy="248"/>
          </a:xfrm>
        </p:grpSpPr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2919" y="3666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3552" y="3612"/>
              <a:ext cx="462" cy="1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 flipH="1">
              <a:off x="2925" y="3805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 flipV="1">
              <a:off x="3552" y="3740"/>
              <a:ext cx="462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7896" name="Freeform 16"/>
          <p:cNvSpPr>
            <a:spLocks/>
          </p:cNvSpPr>
          <p:nvPr/>
        </p:nvSpPr>
        <p:spPr bwMode="auto">
          <a:xfrm>
            <a:off x="4214813" y="3211615"/>
            <a:ext cx="866775" cy="87313"/>
          </a:xfrm>
          <a:custGeom>
            <a:avLst/>
            <a:gdLst>
              <a:gd name="T0" fmla="*/ 0 w 542"/>
              <a:gd name="T1" fmla="*/ 0 h 54"/>
              <a:gd name="T2" fmla="*/ 2147483647 w 542"/>
              <a:gd name="T3" fmla="*/ 2147483647 h 54"/>
              <a:gd name="T4" fmla="*/ 2147483647 w 542"/>
              <a:gd name="T5" fmla="*/ 2147483647 h 54"/>
              <a:gd name="T6" fmla="*/ 2147483647 w 542"/>
              <a:gd name="T7" fmla="*/ 2147483647 h 54"/>
              <a:gd name="T8" fmla="*/ 0 w 542"/>
              <a:gd name="T9" fmla="*/ 2147483647 h 54"/>
              <a:gd name="T10" fmla="*/ 0 w 5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2"/>
              <a:gd name="T19" fmla="*/ 0 h 54"/>
              <a:gd name="T20" fmla="*/ 542 w 5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2" h="54">
                <a:moveTo>
                  <a:pt x="0" y="0"/>
                </a:moveTo>
                <a:lnTo>
                  <a:pt x="408" y="2"/>
                </a:lnTo>
                <a:lnTo>
                  <a:pt x="542" y="28"/>
                </a:lnTo>
                <a:lnTo>
                  <a:pt x="406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7897" name="Group 17"/>
          <p:cNvGrpSpPr>
            <a:grpSpLocks/>
          </p:cNvGrpSpPr>
          <p:nvPr/>
        </p:nvGrpSpPr>
        <p:grpSpPr bwMode="auto">
          <a:xfrm>
            <a:off x="1233488" y="2233715"/>
            <a:ext cx="2187575" cy="2076450"/>
            <a:chOff x="720" y="864"/>
            <a:chExt cx="1728" cy="1728"/>
          </a:xfrm>
        </p:grpSpPr>
        <p:sp>
          <p:nvSpPr>
            <p:cNvPr id="85013" name="Rectangle 18"/>
            <p:cNvSpPr>
              <a:spLocks noChangeArrowheads="1"/>
            </p:cNvSpPr>
            <p:nvPr/>
          </p:nvSpPr>
          <p:spPr bwMode="auto">
            <a:xfrm>
              <a:off x="720" y="864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14" name="Rectangle 19"/>
            <p:cNvSpPr>
              <a:spLocks noChangeArrowheads="1"/>
            </p:cNvSpPr>
            <p:nvPr/>
          </p:nvSpPr>
          <p:spPr bwMode="auto">
            <a:xfrm>
              <a:off x="1584" y="864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5" name="Rectangle 20"/>
            <p:cNvSpPr>
              <a:spLocks noChangeArrowheads="1"/>
            </p:cNvSpPr>
            <p:nvPr/>
          </p:nvSpPr>
          <p:spPr bwMode="auto">
            <a:xfrm>
              <a:off x="720" y="1728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  <p:sp>
          <p:nvSpPr>
            <p:cNvPr id="85016" name="Rectangle 21"/>
            <p:cNvSpPr>
              <a:spLocks noChangeArrowheads="1"/>
            </p:cNvSpPr>
            <p:nvPr/>
          </p:nvSpPr>
          <p:spPr bwMode="auto">
            <a:xfrm>
              <a:off x="1584" y="1728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</p:grp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5724525" y="2255940"/>
            <a:ext cx="2178050" cy="2054225"/>
            <a:chOff x="3640" y="981"/>
            <a:chExt cx="1735" cy="1747"/>
          </a:xfrm>
        </p:grpSpPr>
        <p:sp>
          <p:nvSpPr>
            <p:cNvPr id="85008" name="Rectangle 22"/>
            <p:cNvSpPr>
              <a:spLocks noChangeArrowheads="1"/>
            </p:cNvSpPr>
            <p:nvPr/>
          </p:nvSpPr>
          <p:spPr bwMode="auto">
            <a:xfrm>
              <a:off x="3640" y="981"/>
              <a:ext cx="871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09" name="Rectangle 23"/>
            <p:cNvSpPr>
              <a:spLocks noChangeArrowheads="1"/>
            </p:cNvSpPr>
            <p:nvPr/>
          </p:nvSpPr>
          <p:spPr bwMode="auto">
            <a:xfrm>
              <a:off x="4504" y="981"/>
              <a:ext cx="871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0" name="Rectangle 24"/>
            <p:cNvSpPr>
              <a:spLocks noChangeArrowheads="1"/>
            </p:cNvSpPr>
            <p:nvPr/>
          </p:nvSpPr>
          <p:spPr bwMode="auto">
            <a:xfrm>
              <a:off x="3640" y="1845"/>
              <a:ext cx="1307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1" name="Rectangle 25"/>
            <p:cNvSpPr>
              <a:spLocks noChangeArrowheads="1"/>
            </p:cNvSpPr>
            <p:nvPr/>
          </p:nvSpPr>
          <p:spPr bwMode="auto">
            <a:xfrm>
              <a:off x="4936" y="1845"/>
              <a:ext cx="436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2" name="Text Box 26"/>
            <p:cNvSpPr txBox="1">
              <a:spLocks noChangeArrowheads="1"/>
            </p:cNvSpPr>
            <p:nvPr/>
          </p:nvSpPr>
          <p:spPr bwMode="auto">
            <a:xfrm>
              <a:off x="4121" y="2147"/>
              <a:ext cx="10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</p:grpSp>
      <p:sp>
        <p:nvSpPr>
          <p:cNvPr id="37899" name="Text Box 28"/>
          <p:cNvSpPr txBox="1">
            <a:spLocks noChangeArrowheads="1"/>
          </p:cNvSpPr>
          <p:nvPr/>
        </p:nvSpPr>
        <p:spPr bwMode="auto">
          <a:xfrm>
            <a:off x="1196975" y="5137253"/>
            <a:ext cx="675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2.2.2.1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Core’s shared L2 cache vs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Pentium 4’s private L2 caches</a:t>
            </a:r>
          </a:p>
        </p:txBody>
      </p:sp>
      <p:sp>
        <p:nvSpPr>
          <p:cNvPr id="37900" name="Text Box 29"/>
          <p:cNvSpPr txBox="1">
            <a:spLocks noChangeArrowheads="1"/>
          </p:cNvSpPr>
          <p:nvPr/>
        </p:nvSpPr>
        <p:spPr bwMode="auto">
          <a:xfrm>
            <a:off x="1876425" y="1763815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37901" name="Text Box 30"/>
          <p:cNvSpPr txBox="1">
            <a:spLocks noChangeArrowheads="1"/>
          </p:cNvSpPr>
          <p:nvPr/>
        </p:nvSpPr>
        <p:spPr bwMode="auto">
          <a:xfrm>
            <a:off x="6340475" y="1770165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115888" y="908720"/>
            <a:ext cx="884203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 the Core 2 Intel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makes use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shared L2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cache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instead of private L2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caches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and designates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as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smart L2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cache, as shown below.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6" grpId="0" animBg="1"/>
      <p:bldP spid="37899" grpId="0"/>
      <p:bldP spid="37900" grpId="0"/>
      <p:bldP spid="379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469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Benefits of shared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caches vs. private caches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80988" y="1028700"/>
            <a:ext cx="4752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cache allocation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the individual cores</a:t>
            </a:r>
          </a:p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Da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(no replicated data) 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34950" y="1747838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+ 2x bandwidth to L1 caches.</a:t>
            </a: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67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3"/>
          <p:cNvSpPr>
            <a:spLocks noChangeArrowheads="1"/>
          </p:cNvSpPr>
          <p:nvPr/>
        </p:nvSpPr>
        <p:spPr bwMode="auto">
          <a:xfrm>
            <a:off x="611188" y="3875088"/>
            <a:ext cx="8064500" cy="1296987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987" name="Rectangle 30"/>
          <p:cNvSpPr>
            <a:spLocks noChangeArrowheads="1"/>
          </p:cNvSpPr>
          <p:nvPr/>
        </p:nvSpPr>
        <p:spPr bwMode="auto">
          <a:xfrm>
            <a:off x="611188" y="2003425"/>
            <a:ext cx="8064500" cy="1223963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87325" y="647700"/>
            <a:ext cx="302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Drawbacks of shared caches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00113" y="1133475"/>
            <a:ext cx="4592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caches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combine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memory access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patterns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1001713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630363" y="1493838"/>
            <a:ext cx="596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Reduce the efficiency of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vs private caches.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35013" y="2058988"/>
            <a:ext cx="444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Choice between shared and private caches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311275" y="2417763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 decision depending on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331913" y="2798898"/>
            <a:ext cx="716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whether benefits or drawbacks dominate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far as performance is concerned. </a:t>
            </a:r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738188" y="3930650"/>
            <a:ext cx="70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971550" y="4306888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prefers a shared L2 cache</a:t>
            </a:r>
          </a:p>
        </p:txBody>
      </p:sp>
      <p:sp>
        <p:nvSpPr>
          <p:cNvPr id="41998" name="Text Box 26"/>
          <p:cNvSpPr txBox="1">
            <a:spLocks noChangeArrowheads="1"/>
          </p:cNvSpPr>
          <p:nvPr/>
        </p:nvSpPr>
        <p:spPr bwMode="auto">
          <a:xfrm>
            <a:off x="5219700" y="4306888"/>
            <a:ext cx="328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prefers private L2 caches</a:t>
            </a:r>
          </a:p>
        </p:txBody>
      </p:sp>
      <p:sp>
        <p:nvSpPr>
          <p:cNvPr id="41999" name="Text Box 27"/>
          <p:cNvSpPr txBox="1">
            <a:spLocks noChangeArrowheads="1"/>
          </p:cNvSpPr>
          <p:nvPr/>
        </p:nvSpPr>
        <p:spPr bwMode="auto">
          <a:xfrm>
            <a:off x="990600" y="4740275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prefers shared L2 cache</a:t>
            </a:r>
          </a:p>
        </p:txBody>
      </p:sp>
      <p:sp>
        <p:nvSpPr>
          <p:cNvPr id="42000" name="Text Box 29"/>
          <p:cNvSpPr txBox="1">
            <a:spLocks noChangeArrowheads="1"/>
          </p:cNvSpPr>
          <p:nvPr/>
        </p:nvSpPr>
        <p:spPr bwMode="auto">
          <a:xfrm>
            <a:off x="5238750" y="4740275"/>
            <a:ext cx="3271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 prefers private L2 caches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>
            <a:off x="4375150" y="44513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4375150" y="490220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2.2</a:t>
            </a:r>
            <a:r>
              <a:rPr lang="en-US" altLang="en-US" smtClean="0"/>
              <a:t> Smart L2 cache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5544235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trend is </a:t>
            </a:r>
            <a:r>
              <a:rPr lang="en-US" sz="1400" dirty="0" smtClean="0">
                <a:latin typeface="+mj-lt"/>
              </a:rPr>
              <a:t>due to the fact that efficient data prefetching became more important than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dynamic cache allocation or data sharing.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6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 animBg="1"/>
      <p:bldP spid="42002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 </a:t>
            </a:r>
            <a:r>
              <a:rPr lang="en-US" altLang="en-US" dirty="0" smtClean="0"/>
              <a:t>Introduction</a:t>
            </a:r>
            <a:r>
              <a:rPr lang="hu-HU" altLang="en-US" dirty="0" smtClean="0"/>
              <a:t> (1)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204788" y="863715"/>
            <a:ext cx="55130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evolution of Intel’s 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x86 microarchitectures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597025" y="3879965"/>
            <a:ext cx="593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Intel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57349" name="Group 34"/>
          <p:cNvGrpSpPr>
            <a:grpSpLocks/>
          </p:cNvGrpSpPr>
          <p:nvPr/>
        </p:nvGrpSpPr>
        <p:grpSpPr bwMode="auto">
          <a:xfrm>
            <a:off x="53975" y="1478078"/>
            <a:ext cx="9018588" cy="2251075"/>
            <a:chOff x="54596" y="1566863"/>
            <a:chExt cx="9017903" cy="2251075"/>
          </a:xfrm>
        </p:grpSpPr>
        <p:sp>
          <p:nvSpPr>
            <p:cNvPr id="36" name="Téglalap 3"/>
            <p:cNvSpPr/>
            <p:nvPr/>
          </p:nvSpPr>
          <p:spPr bwMode="auto">
            <a:xfrm>
              <a:off x="54596" y="1566863"/>
              <a:ext cx="9017903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Téglalap 4"/>
            <p:cNvSpPr/>
            <p:nvPr/>
          </p:nvSpPr>
          <p:spPr bwMode="auto">
            <a:xfrm>
              <a:off x="211980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Téglalap 5"/>
            <p:cNvSpPr/>
            <p:nvPr/>
          </p:nvSpPr>
          <p:spPr bwMode="auto">
            <a:xfrm>
              <a:off x="1298225" y="1978802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1"/>
            <p:cNvSpPr/>
            <p:nvPr/>
          </p:nvSpPr>
          <p:spPr bwMode="auto">
            <a:xfrm>
              <a:off x="2360482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2"/>
            <p:cNvSpPr/>
            <p:nvPr/>
          </p:nvSpPr>
          <p:spPr bwMode="auto">
            <a:xfrm>
              <a:off x="3421788" y="1979466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5" name="Téglalap 13"/>
            <p:cNvSpPr/>
            <p:nvPr/>
          </p:nvSpPr>
          <p:spPr bwMode="auto">
            <a:xfrm>
              <a:off x="4488950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6" name="Téglalap 14"/>
            <p:cNvSpPr/>
            <p:nvPr/>
          </p:nvSpPr>
          <p:spPr bwMode="auto">
            <a:xfrm>
              <a:off x="5624272" y="1976149"/>
              <a:ext cx="1118698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7" name="Téglalap 15"/>
            <p:cNvSpPr/>
            <p:nvPr/>
          </p:nvSpPr>
          <p:spPr bwMode="auto">
            <a:xfrm>
              <a:off x="6708928" y="1977808"/>
              <a:ext cx="1118698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72" name="Szövegdoboz 16"/>
            <p:cNvSpPr txBox="1">
              <a:spLocks noChangeArrowheads="1"/>
            </p:cNvSpPr>
            <p:nvPr/>
          </p:nvSpPr>
          <p:spPr bwMode="auto">
            <a:xfrm>
              <a:off x="372097" y="3399145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3" name="Szövegdoboz 17"/>
            <p:cNvSpPr txBox="1">
              <a:spLocks noChangeArrowheads="1"/>
            </p:cNvSpPr>
            <p:nvPr/>
          </p:nvSpPr>
          <p:spPr bwMode="auto">
            <a:xfrm>
              <a:off x="1499594" y="3401011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4" name="Szövegdoboz 18"/>
            <p:cNvSpPr txBox="1">
              <a:spLocks noChangeArrowheads="1"/>
            </p:cNvSpPr>
            <p:nvPr/>
          </p:nvSpPr>
          <p:spPr bwMode="auto">
            <a:xfrm>
              <a:off x="2562128" y="3399621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5" name="Szövegdoboz 19"/>
            <p:cNvSpPr txBox="1">
              <a:spLocks noChangeArrowheads="1"/>
            </p:cNvSpPr>
            <p:nvPr/>
          </p:nvSpPr>
          <p:spPr bwMode="auto">
            <a:xfrm>
              <a:off x="3651524" y="3401487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6" name="Szövegdoboz 20"/>
            <p:cNvSpPr txBox="1">
              <a:spLocks noChangeArrowheads="1"/>
            </p:cNvSpPr>
            <p:nvPr/>
          </p:nvSpPr>
          <p:spPr bwMode="auto">
            <a:xfrm>
              <a:off x="4744179" y="3401487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7" name="Szövegdoboz 21"/>
            <p:cNvSpPr txBox="1">
              <a:spLocks noChangeArrowheads="1"/>
            </p:cNvSpPr>
            <p:nvPr/>
          </p:nvSpPr>
          <p:spPr bwMode="auto">
            <a:xfrm>
              <a:off x="5927415" y="3403353"/>
              <a:ext cx="5722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8" name="Szövegdoboz 22"/>
            <p:cNvSpPr txBox="1">
              <a:spLocks noChangeArrowheads="1"/>
            </p:cNvSpPr>
            <p:nvPr/>
          </p:nvSpPr>
          <p:spPr bwMode="auto">
            <a:xfrm>
              <a:off x="6915349" y="3401962"/>
              <a:ext cx="618010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5" name="Szövegdoboz 25"/>
            <p:cNvSpPr txBox="1"/>
            <p:nvPr/>
          </p:nvSpPr>
          <p:spPr bwMode="auto">
            <a:xfrm>
              <a:off x="419693" y="1654175"/>
              <a:ext cx="731782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6" name="Szövegdoboz 26"/>
            <p:cNvSpPr txBox="1"/>
            <p:nvPr/>
          </p:nvSpPr>
          <p:spPr bwMode="auto">
            <a:xfrm>
              <a:off x="4716730" y="1657350"/>
              <a:ext cx="731781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7" name="Szövegdoboz 27"/>
            <p:cNvSpPr txBox="1"/>
            <p:nvPr/>
          </p:nvSpPr>
          <p:spPr bwMode="auto">
            <a:xfrm>
              <a:off x="5902502" y="1658938"/>
              <a:ext cx="730195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8" name="Szövegdoboz 28"/>
            <p:cNvSpPr txBox="1"/>
            <p:nvPr/>
          </p:nvSpPr>
          <p:spPr bwMode="auto">
            <a:xfrm>
              <a:off x="6956522" y="1657350"/>
              <a:ext cx="731782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042289" y="1673225"/>
              <a:ext cx="728608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0" name="Téglalap 14"/>
            <p:cNvSpPr/>
            <p:nvPr/>
          </p:nvSpPr>
          <p:spPr bwMode="auto">
            <a:xfrm>
              <a:off x="7812360" y="1976140"/>
              <a:ext cx="1116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Broadwell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87" name="Szövegdoboz 21"/>
            <p:cNvSpPr txBox="1">
              <a:spLocks noChangeArrowheads="1"/>
            </p:cNvSpPr>
            <p:nvPr/>
          </p:nvSpPr>
          <p:spPr bwMode="auto">
            <a:xfrm>
              <a:off x="8057371" y="3396695"/>
              <a:ext cx="57087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500" y="593685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1. Introduction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03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ChangeArrowheads="1"/>
          </p:cNvSpPr>
          <p:nvPr/>
        </p:nvSpPr>
        <p:spPr bwMode="auto">
          <a:xfrm>
            <a:off x="438150" y="1448780"/>
            <a:ext cx="8569325" cy="1790700"/>
          </a:xfrm>
          <a:prstGeom prst="rect">
            <a:avLst/>
          </a:prstGeom>
          <a:solidFill>
            <a:srgbClr val="808080">
              <a:alpha val="1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(1)</a:t>
            </a:r>
          </a:p>
        </p:txBody>
      </p:sp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239713" y="1030288"/>
            <a:ext cx="2706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Hardware prefetchers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[9]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979488" y="2650518"/>
            <a:ext cx="789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hardware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appeared subsequently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 the Pentium 4 family,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associated with the L2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cache (one instruction and one data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(11/2000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62000" y="3383995"/>
            <a:ext cx="4819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operation of the L2 hardware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1093788" y="3701495"/>
            <a:ext cx="8045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monitors data access patterns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prefetches data automatically into the L2 cache,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attempts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to stay 256 bytes ahead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current data access location,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prefetcher remembers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history of cache misses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detect concurrent,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independent data streams that it tries to prefetch ahead of its use.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77875" y="149958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193675" y="647700"/>
            <a:ext cx="3208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2.2.3 Smart memory accesses</a:t>
            </a:r>
          </a:p>
        </p:txBody>
      </p:sp>
      <p:sp>
        <p:nvSpPr>
          <p:cNvPr id="88074" name="Text Box 8"/>
          <p:cNvSpPr txBox="1">
            <a:spLocks noChangeArrowheads="1"/>
          </p:cNvSpPr>
          <p:nvPr/>
        </p:nvSpPr>
        <p:spPr bwMode="auto">
          <a:xfrm>
            <a:off x="993775" y="1805968"/>
            <a:ext cx="8036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on-die L2 cache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debuted only about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years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earlier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(8/1998),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second core of the Pentium II based Celeron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(called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Mendocino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built 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 technology, 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size of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128 KB)</a:t>
            </a:r>
            <a:r>
              <a:rPr lang="en-US" altLang="en-US" sz="1400" baseline="300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1,2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5" y="5139190"/>
            <a:ext cx="936012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+mj-lt"/>
              </a:rPr>
              <a:t>1 </a:t>
            </a:r>
            <a:r>
              <a:rPr lang="en-US" sz="1400" dirty="0" smtClean="0">
                <a:latin typeface="+mj-lt"/>
              </a:rPr>
              <a:t>The first Celeron model debuted in 4/1998, it was the low cost alternative to Pentium II,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and was designated as </a:t>
            </a:r>
            <a:r>
              <a:rPr lang="en-US" sz="1400" dirty="0" err="1" smtClean="0">
                <a:latin typeface="+mj-lt"/>
              </a:rPr>
              <a:t>Cavington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It was manufactured on 250 nm, run at 266 MHz, did not include an L2 cache and had 7.5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The second core of the Celeron line was launched in 8/1998 already with an L2 cache, run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at 266 and 300 MHz and incorporated 19,2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  <a:endParaRPr lang="en-US" sz="1400" baseline="30000" dirty="0">
              <a:latin typeface="+mj-lt"/>
            </a:endParaRPr>
          </a:p>
          <a:p>
            <a:r>
              <a:rPr lang="en-US" sz="1400" baseline="30000" dirty="0" smtClean="0">
                <a:latin typeface="+mj-lt"/>
              </a:rPr>
              <a:t>2</a:t>
            </a:r>
            <a:r>
              <a:rPr lang="en-US" sz="1400" dirty="0" smtClean="0">
                <a:latin typeface="+mj-lt"/>
              </a:rPr>
              <a:t>Note: The debut of L2 was corrected in 29/10/2014.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1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8"/>
          <p:cNvSpPr txBox="1">
            <a:spLocks noChangeArrowheads="1"/>
          </p:cNvSpPr>
          <p:nvPr/>
        </p:nvSpPr>
        <p:spPr bwMode="auto">
          <a:xfrm>
            <a:off x="300038" y="1009650"/>
            <a:ext cx="3829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8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two-core processor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465138" y="1358770"/>
            <a:ext cx="480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data and 1 L1 instruction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per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able to handle multiple simultaneous patterns.</a:t>
            </a:r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447675" y="1868357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 the L2 cache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tracking multiple access patterns per core.</a:t>
            </a:r>
          </a:p>
        </p:txBody>
      </p:sp>
      <p:sp>
        <p:nvSpPr>
          <p:cNvPr id="89093" name="Text Box 12"/>
          <p:cNvSpPr txBox="1">
            <a:spLocks noChangeArrowheads="1"/>
          </p:cNvSpPr>
          <p:nvPr/>
        </p:nvSpPr>
        <p:spPr bwMode="auto">
          <a:xfrm>
            <a:off x="198438" y="646113"/>
            <a:ext cx="4471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prefetchers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[11]</a:t>
            </a: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/>
          <a:stretch>
            <a:fillRect/>
          </a:stretch>
        </p:blipFill>
        <p:spPr bwMode="auto">
          <a:xfrm>
            <a:off x="441325" y="1076325"/>
            <a:ext cx="82089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23925" y="6381750"/>
            <a:ext cx="727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2.2.3.1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Hardware prefetchers within the Core 2 microarchitecture [11]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56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Core 2 microarchitecture</a:t>
            </a: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2.3</a:t>
            </a:r>
            <a:r>
              <a:rPr lang="en-US" altLang="en-US" smtClean="0"/>
              <a:t> Smart memory accesses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88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(1)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82563" y="638175"/>
            <a:ext cx="3948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2.2.4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digital media support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9238" y="958850"/>
            <a:ext cx="6292877" cy="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Wider and more FP/SSE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Execution units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(from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64-bit to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128-bit).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Supplemental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SSE3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ISA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extension (called SSSE3).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099441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998151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592910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8810" y="600943"/>
            <a:ext cx="820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Wider and more FP/SIMD execution units (from 64-bit to 128-bit) </a:t>
            </a:r>
            <a:r>
              <a:rPr lang="en-US" sz="1400" dirty="0" smtClean="0">
                <a:latin typeface="+mj-lt"/>
              </a:rPr>
              <a:t>[159], [160]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6795" y="4239090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112060" y="6129300"/>
            <a:ext cx="630070" cy="440421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(2)</a:t>
            </a:r>
          </a:p>
        </p:txBody>
      </p:sp>
    </p:spTree>
    <p:extLst>
      <p:ext uri="{BB962C8B-B14F-4D97-AF65-F5344CB8AC3E}">
        <p14:creationId xmlns:p14="http://schemas.microsoft.com/office/powerpoint/2010/main" val="29794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161510" y="548680"/>
            <a:ext cx="4567276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Supplemental 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SSE3 ISA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extension (SSSE3)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161510" y="908720"/>
            <a:ext cx="6183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Overview of the x86 ISA extensions in Intel’ processor lines</a:t>
            </a: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57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671638" y="3021013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397000" y="3068638"/>
            <a:ext cx="1439863" cy="306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pic>
        <p:nvPicPr>
          <p:cNvPr id="167943" name="Picture 7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1403350" y="2913063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6516688" y="792163"/>
            <a:ext cx="2633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MM registers (64-bit),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aliased on the FP Stack registers</a:t>
            </a:r>
          </a:p>
        </p:txBody>
      </p:sp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6516688" y="1341438"/>
            <a:ext cx="2051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XMM registers (128-bit)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6516688" y="2078180"/>
            <a:ext cx="2090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XMM registers (128-bit)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6443663" y="5616575"/>
            <a:ext cx="2081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YMM registers (256-bit)</a:t>
            </a:r>
          </a:p>
        </p:txBody>
      </p:sp>
      <p:sp>
        <p:nvSpPr>
          <p:cNvPr id="94219" name="Text Box 14"/>
          <p:cNvSpPr txBox="1">
            <a:spLocks noChangeArrowheads="1"/>
          </p:cNvSpPr>
          <p:nvPr/>
        </p:nvSpPr>
        <p:spPr bwMode="auto">
          <a:xfrm>
            <a:off x="350838" y="6524625"/>
            <a:ext cx="842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Intel’s x86 ISA extensions - the SIMD register space (based on [18]) BMA  </a:t>
            </a:r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4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2.4</a:t>
            </a:r>
            <a:r>
              <a:rPr lang="en-US" altLang="en-US" smtClean="0"/>
              <a:t> Enhanced digital media support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6487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img.tfd.com/cde/MMXS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90" y="908720"/>
            <a:ext cx="4188845" cy="5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840" y="587228"/>
            <a:ext cx="831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Available SIMD register spaces of the MMX to SSE3/SSSE3 ISA extensions </a:t>
            </a:r>
            <a:r>
              <a:rPr lang="en-US" sz="1400" dirty="0" smtClean="0">
                <a:latin typeface="+mj-lt"/>
              </a:rPr>
              <a:t>[162]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(5)</a:t>
            </a:r>
          </a:p>
        </p:txBody>
      </p:sp>
    </p:spTree>
    <p:extLst>
      <p:ext uri="{BB962C8B-B14F-4D97-AF65-F5344CB8AC3E}">
        <p14:creationId xmlns:p14="http://schemas.microsoft.com/office/powerpoint/2010/main" val="129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2860675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133600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059070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5575733"/>
            <a:ext cx="1443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256-bit SSE EUs</a:t>
            </a:r>
          </a:p>
        </p:txBody>
      </p:sp>
      <p:sp>
        <p:nvSpPr>
          <p:cNvPr id="95239" name="Text Box 11"/>
          <p:cNvSpPr txBox="1">
            <a:spLocks noChangeArrowheads="1"/>
          </p:cNvSpPr>
          <p:nvPr/>
        </p:nvSpPr>
        <p:spPr bwMode="auto">
          <a:xfrm>
            <a:off x="647700" y="6465888"/>
            <a:ext cx="7837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SIMD execution resources in Intel’s basic processors (based on [18])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855663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431925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2" name="Oval 15"/>
          <p:cNvSpPr>
            <a:spLocks noChangeArrowheads="1"/>
          </p:cNvSpPr>
          <p:nvPr/>
        </p:nvSpPr>
        <p:spPr bwMode="auto">
          <a:xfrm>
            <a:off x="0" y="3959373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(6)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36685" y="3952048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907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431395" y="5367338"/>
            <a:ext cx="2606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Advanced Encryption Standard</a:t>
            </a: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6473825" y="5649913"/>
            <a:ext cx="227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Vector Extension</a:t>
            </a: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6469063" y="5982565"/>
            <a:ext cx="215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Fused Multiply-Add instr. </a:t>
            </a:r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6516688" y="1360488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Streaming SIMD Extensions</a:t>
            </a:r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6567488" y="711200"/>
            <a:ext cx="188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MultiMedia eXtensions</a:t>
            </a:r>
          </a:p>
        </p:txBody>
      </p:sp>
      <p:sp>
        <p:nvSpPr>
          <p:cNvPr id="96264" name="Text Box 10"/>
          <p:cNvSpPr txBox="1">
            <a:spLocks noChangeArrowheads="1"/>
          </p:cNvSpPr>
          <p:nvPr/>
        </p:nvSpPr>
        <p:spPr bwMode="auto">
          <a:xfrm>
            <a:off x="1266825" y="6524625"/>
            <a:ext cx="6597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Overview of Intel’s x86 ISA extensions (based on [18])</a:t>
            </a:r>
          </a:p>
        </p:txBody>
      </p:sp>
      <p:sp>
        <p:nvSpPr>
          <p:cNvPr id="96265" name="Rectangle 12"/>
          <p:cNvSpPr>
            <a:spLocks noChangeArrowheads="1"/>
          </p:cNvSpPr>
          <p:nvPr/>
        </p:nvSpPr>
        <p:spPr bwMode="auto">
          <a:xfrm>
            <a:off x="1370013" y="2946400"/>
            <a:ext cx="1439862" cy="215900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7" name="Text Box 15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6268" name="Oval 14"/>
          <p:cNvSpPr>
            <a:spLocks noChangeArrowheads="1"/>
          </p:cNvSpPr>
          <p:nvPr/>
        </p:nvSpPr>
        <p:spPr bwMode="auto">
          <a:xfrm>
            <a:off x="746125" y="3968750"/>
            <a:ext cx="5130800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252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6"/>
          <p:cNvSpPr>
            <a:spLocks noChangeArrowheads="1"/>
          </p:cNvSpPr>
          <p:nvPr/>
        </p:nvSpPr>
        <p:spPr bwMode="auto">
          <a:xfrm>
            <a:off x="5688013" y="1085850"/>
            <a:ext cx="3205162" cy="5211763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862138" y="6475413"/>
            <a:ext cx="595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1.2: Overview of Intel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781675" y="2436813"/>
            <a:ext cx="301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Adv.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microarch.,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       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738813" y="3319463"/>
            <a:ext cx="308133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New microarch.,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4-wide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core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128-bit SIMD, no h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yperthr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eading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643438" y="374173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726113" y="3975100"/>
            <a:ext cx="309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microarch.,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hyperthreading,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MC, QPI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608513" y="3043238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23850" y="2335213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8" name="AutoShape 10"/>
          <p:cNvSpPr>
            <a:spLocks noChangeArrowheads="1"/>
          </p:cNvSpPr>
          <p:nvPr/>
        </p:nvSpPr>
        <p:spPr bwMode="auto">
          <a:xfrm>
            <a:off x="393700" y="2354263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79" name="Oval 12"/>
          <p:cNvSpPr>
            <a:spLocks noChangeArrowheads="1"/>
          </p:cNvSpPr>
          <p:nvPr/>
        </p:nvSpPr>
        <p:spPr bwMode="auto">
          <a:xfrm>
            <a:off x="3665538" y="2371725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 bwMode="auto">
          <a:xfrm>
            <a:off x="3890963" y="2536825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58381" name="Rectangle 14"/>
          <p:cNvSpPr>
            <a:spLocks noChangeArrowheads="1"/>
          </p:cNvSpPr>
          <p:nvPr/>
        </p:nvSpPr>
        <p:spPr bwMode="auto">
          <a:xfrm>
            <a:off x="736600" y="237966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86" name="Rectangle 16"/>
          <p:cNvSpPr>
            <a:spLocks noChangeArrowheads="1"/>
          </p:cNvSpPr>
          <p:nvPr/>
        </p:nvSpPr>
        <p:spPr bwMode="auto">
          <a:xfrm>
            <a:off x="323850" y="1709738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3" name="AutoShape 17"/>
          <p:cNvSpPr>
            <a:spLocks noChangeArrowheads="1"/>
          </p:cNvSpPr>
          <p:nvPr/>
        </p:nvSpPr>
        <p:spPr bwMode="auto">
          <a:xfrm>
            <a:off x="393700" y="1720850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4" name="Oval 18"/>
          <p:cNvSpPr>
            <a:spLocks noChangeArrowheads="1"/>
          </p:cNvSpPr>
          <p:nvPr/>
        </p:nvSpPr>
        <p:spPr bwMode="auto">
          <a:xfrm>
            <a:off x="3665538" y="167322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85" name="Text Box 19"/>
          <p:cNvSpPr txBox="1">
            <a:spLocks noChangeArrowheads="1"/>
          </p:cNvSpPr>
          <p:nvPr/>
        </p:nvSpPr>
        <p:spPr bwMode="auto">
          <a:xfrm>
            <a:off x="3798888" y="1890713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58386" name="Rectangle 20"/>
          <p:cNvSpPr>
            <a:spLocks noChangeArrowheads="1"/>
          </p:cNvSpPr>
          <p:nvPr/>
        </p:nvSpPr>
        <p:spPr bwMode="auto">
          <a:xfrm>
            <a:off x="736600" y="1712913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7" name="Text Box 21"/>
          <p:cNvSpPr txBox="1">
            <a:spLocks noChangeArrowheads="1"/>
          </p:cNvSpPr>
          <p:nvPr/>
        </p:nvSpPr>
        <p:spPr bwMode="auto">
          <a:xfrm>
            <a:off x="754063" y="1779588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092" name="Rectangle 22"/>
          <p:cNvSpPr>
            <a:spLocks noChangeArrowheads="1"/>
          </p:cNvSpPr>
          <p:nvPr/>
        </p:nvSpPr>
        <p:spPr bwMode="auto">
          <a:xfrm>
            <a:off x="323850" y="1009650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89" name="AutoShape 23"/>
          <p:cNvSpPr>
            <a:spLocks noChangeArrowheads="1"/>
          </p:cNvSpPr>
          <p:nvPr/>
        </p:nvSpPr>
        <p:spPr bwMode="auto">
          <a:xfrm>
            <a:off x="393700" y="9985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0" name="Oval 24"/>
          <p:cNvSpPr>
            <a:spLocks noChangeArrowheads="1"/>
          </p:cNvSpPr>
          <p:nvPr/>
        </p:nvSpPr>
        <p:spPr bwMode="auto">
          <a:xfrm>
            <a:off x="3665538" y="1008063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91" name="Rectangle 26"/>
          <p:cNvSpPr>
            <a:spLocks noChangeArrowheads="1"/>
          </p:cNvSpPr>
          <p:nvPr/>
        </p:nvSpPr>
        <p:spPr bwMode="auto">
          <a:xfrm>
            <a:off x="736600" y="102393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2" name="Text Box 28"/>
          <p:cNvSpPr txBox="1">
            <a:spLocks noChangeArrowheads="1"/>
          </p:cNvSpPr>
          <p:nvPr/>
        </p:nvSpPr>
        <p:spPr bwMode="auto">
          <a:xfrm rot="-5400000">
            <a:off x="215901" y="2568575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393" name="Text Box 29"/>
          <p:cNvSpPr txBox="1">
            <a:spLocks noChangeArrowheads="1"/>
          </p:cNvSpPr>
          <p:nvPr/>
        </p:nvSpPr>
        <p:spPr bwMode="auto">
          <a:xfrm rot="-5400000">
            <a:off x="211138" y="18875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 rot="-5400000">
            <a:off x="201613" y="12017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100" name="Rectangle 31"/>
          <p:cNvSpPr>
            <a:spLocks noChangeArrowheads="1"/>
          </p:cNvSpPr>
          <p:nvPr/>
        </p:nvSpPr>
        <p:spPr bwMode="auto">
          <a:xfrm>
            <a:off x="323850" y="3070225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6" name="AutoShape 32"/>
          <p:cNvSpPr>
            <a:spLocks noChangeArrowheads="1"/>
          </p:cNvSpPr>
          <p:nvPr/>
        </p:nvSpPr>
        <p:spPr bwMode="auto">
          <a:xfrm>
            <a:off x="393700" y="30686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397" name="Oval 33"/>
          <p:cNvSpPr>
            <a:spLocks noChangeArrowheads="1"/>
          </p:cNvSpPr>
          <p:nvPr/>
        </p:nvSpPr>
        <p:spPr bwMode="auto">
          <a:xfrm>
            <a:off x="3665538" y="3065463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98" name="Text Box 34"/>
          <p:cNvSpPr txBox="1">
            <a:spLocks noChangeArrowheads="1"/>
          </p:cNvSpPr>
          <p:nvPr/>
        </p:nvSpPr>
        <p:spPr bwMode="auto">
          <a:xfrm>
            <a:off x="3878263" y="3241675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58399" name="Rectangle 35"/>
          <p:cNvSpPr>
            <a:spLocks noChangeArrowheads="1"/>
          </p:cNvSpPr>
          <p:nvPr/>
        </p:nvSpPr>
        <p:spPr bwMode="auto">
          <a:xfrm>
            <a:off x="736600" y="306863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00" name="Text Box 36"/>
          <p:cNvSpPr txBox="1">
            <a:spLocks noChangeArrowheads="1"/>
          </p:cNvSpPr>
          <p:nvPr/>
        </p:nvSpPr>
        <p:spPr bwMode="auto">
          <a:xfrm>
            <a:off x="746125" y="3074988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 Mill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58401" name="Text Box 37"/>
          <p:cNvSpPr txBox="1">
            <a:spLocks noChangeArrowheads="1"/>
          </p:cNvSpPr>
          <p:nvPr/>
        </p:nvSpPr>
        <p:spPr bwMode="auto">
          <a:xfrm>
            <a:off x="754063" y="3376613"/>
            <a:ext cx="3121025" cy="2889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 2</a:t>
            </a: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2" name="Text Box 38"/>
          <p:cNvSpPr txBox="1">
            <a:spLocks noChangeArrowheads="1"/>
          </p:cNvSpPr>
          <p:nvPr/>
        </p:nvSpPr>
        <p:spPr bwMode="auto">
          <a:xfrm rot="-5400000">
            <a:off x="215901" y="32591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03" name="Text Box 39"/>
          <p:cNvSpPr txBox="1">
            <a:spLocks noChangeArrowheads="1"/>
          </p:cNvSpPr>
          <p:nvPr/>
        </p:nvSpPr>
        <p:spPr bwMode="auto">
          <a:xfrm>
            <a:off x="5781675" y="1212850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microarch.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4" name="Text Box 40"/>
          <p:cNvSpPr txBox="1">
            <a:spLocks noChangeArrowheads="1"/>
          </p:cNvSpPr>
          <p:nvPr/>
        </p:nvSpPr>
        <p:spPr bwMode="auto">
          <a:xfrm>
            <a:off x="5781675" y="1862138"/>
            <a:ext cx="2959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Adv.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microarch., hyperthreading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05" name="Text Box 41"/>
          <p:cNvSpPr txBox="1">
            <a:spLocks noChangeArrowheads="1"/>
          </p:cNvSpPr>
          <p:nvPr/>
        </p:nvSpPr>
        <p:spPr bwMode="auto">
          <a:xfrm>
            <a:off x="1338263" y="1951038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06" name="Text Box 42"/>
          <p:cNvSpPr txBox="1">
            <a:spLocks noChangeArrowheads="1"/>
          </p:cNvSpPr>
          <p:nvPr/>
        </p:nvSpPr>
        <p:spPr bwMode="auto">
          <a:xfrm>
            <a:off x="754063" y="1127125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58407" name="Text Box 43"/>
          <p:cNvSpPr txBox="1">
            <a:spLocks noChangeArrowheads="1"/>
          </p:cNvSpPr>
          <p:nvPr/>
        </p:nvSpPr>
        <p:spPr bwMode="auto">
          <a:xfrm>
            <a:off x="736600" y="2478088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58408" name="Text Box 15"/>
          <p:cNvSpPr txBox="1">
            <a:spLocks noChangeArrowheads="1"/>
          </p:cNvSpPr>
          <p:nvPr/>
        </p:nvSpPr>
        <p:spPr bwMode="auto">
          <a:xfrm>
            <a:off x="1411288" y="2563813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58409" name="Text Box 27"/>
          <p:cNvSpPr txBox="1">
            <a:spLocks noChangeArrowheads="1"/>
          </p:cNvSpPr>
          <p:nvPr/>
        </p:nvSpPr>
        <p:spPr bwMode="auto">
          <a:xfrm>
            <a:off x="1411288" y="1268413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58410" name="Text Box 44"/>
          <p:cNvSpPr txBox="1">
            <a:spLocks noChangeArrowheads="1"/>
          </p:cNvSpPr>
          <p:nvPr/>
        </p:nvSpPr>
        <p:spPr bwMode="auto">
          <a:xfrm>
            <a:off x="4622800" y="3405188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1" name="Text Box 45"/>
          <p:cNvSpPr txBox="1">
            <a:spLocks noChangeArrowheads="1"/>
          </p:cNvSpPr>
          <p:nvPr/>
        </p:nvSpPr>
        <p:spPr bwMode="auto">
          <a:xfrm>
            <a:off x="4643438" y="404653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12" name="Rectangle 48"/>
          <p:cNvSpPr>
            <a:spLocks noChangeArrowheads="1"/>
          </p:cNvSpPr>
          <p:nvPr/>
        </p:nvSpPr>
        <p:spPr bwMode="auto">
          <a:xfrm>
            <a:off x="5724525" y="4648200"/>
            <a:ext cx="285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New microarch., 256-bit AVX,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integr. GPU, ring bus, </a:t>
            </a:r>
          </a:p>
        </p:txBody>
      </p:sp>
      <p:sp>
        <p:nvSpPr>
          <p:cNvPr id="58413" name="Text Box 49"/>
          <p:cNvSpPr txBox="1">
            <a:spLocks noChangeArrowheads="1"/>
          </p:cNvSpPr>
          <p:nvPr/>
        </p:nvSpPr>
        <p:spPr bwMode="auto">
          <a:xfrm>
            <a:off x="4641850" y="1206500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4" name="Text Box 50"/>
          <p:cNvSpPr txBox="1">
            <a:spLocks noChangeArrowheads="1"/>
          </p:cNvSpPr>
          <p:nvPr/>
        </p:nvSpPr>
        <p:spPr bwMode="auto">
          <a:xfrm>
            <a:off x="4654550" y="1873250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5" name="Text Box 51"/>
          <p:cNvSpPr txBox="1">
            <a:spLocks noChangeArrowheads="1"/>
          </p:cNvSpPr>
          <p:nvPr/>
        </p:nvSpPr>
        <p:spPr bwMode="auto">
          <a:xfrm>
            <a:off x="4654550" y="2513013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6" name="Text Box 53"/>
          <p:cNvSpPr txBox="1">
            <a:spLocks noChangeArrowheads="1"/>
          </p:cNvSpPr>
          <p:nvPr/>
        </p:nvSpPr>
        <p:spPr bwMode="auto">
          <a:xfrm>
            <a:off x="5848350" y="536575"/>
            <a:ext cx="2900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microarchitectural features</a:t>
            </a:r>
          </a:p>
        </p:txBody>
      </p:sp>
      <p:sp>
        <p:nvSpPr>
          <p:cNvPr id="58417" name="Rectangle 54"/>
          <p:cNvSpPr>
            <a:spLocks noChangeArrowheads="1"/>
          </p:cNvSpPr>
          <p:nvPr/>
        </p:nvSpPr>
        <p:spPr bwMode="auto">
          <a:xfrm>
            <a:off x="5795963" y="501650"/>
            <a:ext cx="2990850" cy="360363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18" name="Text Box 56"/>
          <p:cNvSpPr txBox="1">
            <a:spLocks noChangeArrowheads="1"/>
          </p:cNvSpPr>
          <p:nvPr/>
        </p:nvSpPr>
        <p:spPr bwMode="auto">
          <a:xfrm>
            <a:off x="204788" y="498475"/>
            <a:ext cx="2520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Tick-Tock model</a:t>
            </a:r>
          </a:p>
        </p:txBody>
      </p:sp>
      <p:sp>
        <p:nvSpPr>
          <p:cNvPr id="58419" name="Line 57"/>
          <p:cNvSpPr>
            <a:spLocks noChangeShapeType="1"/>
          </p:cNvSpPr>
          <p:nvPr/>
        </p:nvSpPr>
        <p:spPr bwMode="auto">
          <a:xfrm>
            <a:off x="361950" y="3016250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0" name="Text Box 58"/>
          <p:cNvSpPr txBox="1">
            <a:spLocks noChangeArrowheads="1"/>
          </p:cNvSpPr>
          <p:nvPr/>
        </p:nvSpPr>
        <p:spPr bwMode="auto">
          <a:xfrm>
            <a:off x="4643438" y="472598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8421" name="Text Box 61"/>
          <p:cNvSpPr txBox="1">
            <a:spLocks noChangeArrowheads="1"/>
          </p:cNvSpPr>
          <p:nvPr/>
        </p:nvSpPr>
        <p:spPr bwMode="auto">
          <a:xfrm>
            <a:off x="4643438" y="4395788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3127" name="Rectangle 16"/>
          <p:cNvSpPr>
            <a:spLocks noChangeArrowheads="1"/>
          </p:cNvSpPr>
          <p:nvPr/>
        </p:nvSpPr>
        <p:spPr bwMode="auto">
          <a:xfrm>
            <a:off x="323850" y="4392613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3" name="AutoShape 17"/>
          <p:cNvSpPr>
            <a:spLocks noChangeArrowheads="1"/>
          </p:cNvSpPr>
          <p:nvPr/>
        </p:nvSpPr>
        <p:spPr bwMode="auto">
          <a:xfrm>
            <a:off x="393700" y="4394200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4" name="Oval 18"/>
          <p:cNvSpPr>
            <a:spLocks noChangeArrowheads="1"/>
          </p:cNvSpPr>
          <p:nvPr/>
        </p:nvSpPr>
        <p:spPr bwMode="auto">
          <a:xfrm>
            <a:off x="3665538" y="437673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5" name="Text Box 19"/>
          <p:cNvSpPr txBox="1">
            <a:spLocks noChangeArrowheads="1"/>
          </p:cNvSpPr>
          <p:nvPr/>
        </p:nvSpPr>
        <p:spPr bwMode="auto">
          <a:xfrm>
            <a:off x="3836988" y="4578350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3131" name="Rectangle 22"/>
          <p:cNvSpPr>
            <a:spLocks noChangeArrowheads="1"/>
          </p:cNvSpPr>
          <p:nvPr/>
        </p:nvSpPr>
        <p:spPr bwMode="auto">
          <a:xfrm>
            <a:off x="323850" y="3702050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7" name="AutoShape 23"/>
          <p:cNvSpPr>
            <a:spLocks noChangeArrowheads="1"/>
          </p:cNvSpPr>
          <p:nvPr/>
        </p:nvSpPr>
        <p:spPr bwMode="auto">
          <a:xfrm>
            <a:off x="393700" y="371316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28" name="Oval 24"/>
          <p:cNvSpPr>
            <a:spLocks noChangeArrowheads="1"/>
          </p:cNvSpPr>
          <p:nvPr/>
        </p:nvSpPr>
        <p:spPr bwMode="auto">
          <a:xfrm>
            <a:off x="3665538" y="371792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29" name="Text Box 25"/>
          <p:cNvSpPr txBox="1">
            <a:spLocks noChangeArrowheads="1"/>
          </p:cNvSpPr>
          <p:nvPr/>
        </p:nvSpPr>
        <p:spPr bwMode="auto">
          <a:xfrm>
            <a:off x="3876675" y="3894138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58430" name="Text Box 29"/>
          <p:cNvSpPr txBox="1">
            <a:spLocks noChangeArrowheads="1"/>
          </p:cNvSpPr>
          <p:nvPr/>
        </p:nvSpPr>
        <p:spPr bwMode="auto">
          <a:xfrm rot="-5400000">
            <a:off x="211138" y="457200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31" name="Text Box 30"/>
          <p:cNvSpPr txBox="1">
            <a:spLocks noChangeArrowheads="1"/>
          </p:cNvSpPr>
          <p:nvPr/>
        </p:nvSpPr>
        <p:spPr bwMode="auto">
          <a:xfrm rot="-5400000">
            <a:off x="201613" y="3876675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137" name="Rectangle 31"/>
          <p:cNvSpPr>
            <a:spLocks noChangeArrowheads="1"/>
          </p:cNvSpPr>
          <p:nvPr/>
        </p:nvSpPr>
        <p:spPr bwMode="auto">
          <a:xfrm>
            <a:off x="323850" y="5068888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3" name="AutoShape 32"/>
          <p:cNvSpPr>
            <a:spLocks noChangeArrowheads="1"/>
          </p:cNvSpPr>
          <p:nvPr/>
        </p:nvSpPr>
        <p:spPr bwMode="auto">
          <a:xfrm>
            <a:off x="393700" y="5056188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4" name="Oval 33"/>
          <p:cNvSpPr>
            <a:spLocks noChangeArrowheads="1"/>
          </p:cNvSpPr>
          <p:nvPr/>
        </p:nvSpPr>
        <p:spPr bwMode="auto">
          <a:xfrm>
            <a:off x="3665538" y="505777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35" name="Text Box 34"/>
          <p:cNvSpPr txBox="1">
            <a:spLocks noChangeArrowheads="1"/>
          </p:cNvSpPr>
          <p:nvPr/>
        </p:nvSpPr>
        <p:spPr bwMode="auto">
          <a:xfrm>
            <a:off x="3870325" y="5259388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58436" name="Text Box 38"/>
          <p:cNvSpPr txBox="1">
            <a:spLocks noChangeArrowheads="1"/>
          </p:cNvSpPr>
          <p:nvPr/>
        </p:nvSpPr>
        <p:spPr bwMode="auto">
          <a:xfrm rot="-5400000">
            <a:off x="215901" y="527208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37" name="Rectangle 35"/>
          <p:cNvSpPr>
            <a:spLocks noChangeArrowheads="1"/>
          </p:cNvSpPr>
          <p:nvPr/>
        </p:nvSpPr>
        <p:spPr bwMode="auto">
          <a:xfrm>
            <a:off x="736600" y="3717925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38" name="Text Box 36"/>
          <p:cNvSpPr txBox="1">
            <a:spLocks noChangeArrowheads="1"/>
          </p:cNvSpPr>
          <p:nvPr/>
        </p:nvSpPr>
        <p:spPr bwMode="auto">
          <a:xfrm>
            <a:off x="746125" y="3724275"/>
            <a:ext cx="3121025" cy="261938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Family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58439" name="Text Box 37"/>
          <p:cNvSpPr txBox="1">
            <a:spLocks noChangeArrowheads="1"/>
          </p:cNvSpPr>
          <p:nvPr/>
        </p:nvSpPr>
        <p:spPr bwMode="auto">
          <a:xfrm>
            <a:off x="746125" y="4044950"/>
            <a:ext cx="3121025" cy="261938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58440" name="Rectangle 35"/>
          <p:cNvSpPr>
            <a:spLocks noChangeArrowheads="1"/>
          </p:cNvSpPr>
          <p:nvPr/>
        </p:nvSpPr>
        <p:spPr bwMode="auto">
          <a:xfrm>
            <a:off x="736600" y="4381500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41" name="Text Box 36"/>
          <p:cNvSpPr txBox="1">
            <a:spLocks noChangeArrowheads="1"/>
          </p:cNvSpPr>
          <p:nvPr/>
        </p:nvSpPr>
        <p:spPr bwMode="auto">
          <a:xfrm>
            <a:off x="746125" y="4389438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</a:p>
        </p:txBody>
      </p:sp>
      <p:sp>
        <p:nvSpPr>
          <p:cNvPr id="58442" name="Text Box 37"/>
          <p:cNvSpPr txBox="1">
            <a:spLocks noChangeArrowheads="1"/>
          </p:cNvSpPr>
          <p:nvPr/>
        </p:nvSpPr>
        <p:spPr bwMode="auto">
          <a:xfrm>
            <a:off x="746125" y="4708525"/>
            <a:ext cx="3121025" cy="261938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58443" name="Rectangle 35"/>
          <p:cNvSpPr>
            <a:spLocks noChangeArrowheads="1"/>
          </p:cNvSpPr>
          <p:nvPr/>
        </p:nvSpPr>
        <p:spPr bwMode="auto">
          <a:xfrm>
            <a:off x="736600" y="5059363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44" name="Text Box 36"/>
          <p:cNvSpPr txBox="1">
            <a:spLocks noChangeArrowheads="1"/>
          </p:cNvSpPr>
          <p:nvPr/>
        </p:nvSpPr>
        <p:spPr bwMode="auto">
          <a:xfrm>
            <a:off x="746125" y="5091113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 Bridge</a:t>
            </a:r>
          </a:p>
        </p:txBody>
      </p:sp>
      <p:sp>
        <p:nvSpPr>
          <p:cNvPr id="58445" name="Text Box 37"/>
          <p:cNvSpPr txBox="1">
            <a:spLocks noChangeArrowheads="1"/>
          </p:cNvSpPr>
          <p:nvPr/>
        </p:nvSpPr>
        <p:spPr bwMode="auto">
          <a:xfrm>
            <a:off x="754063" y="5399088"/>
            <a:ext cx="3121025" cy="2762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58446" name="Text Box 58"/>
          <p:cNvSpPr txBox="1">
            <a:spLocks noChangeArrowheads="1"/>
          </p:cNvSpPr>
          <p:nvPr/>
        </p:nvSpPr>
        <p:spPr bwMode="auto">
          <a:xfrm>
            <a:off x="4643438" y="508158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47" name="Text Box 25"/>
          <p:cNvSpPr txBox="1">
            <a:spLocks noChangeArrowheads="1"/>
          </p:cNvSpPr>
          <p:nvPr/>
        </p:nvSpPr>
        <p:spPr bwMode="auto">
          <a:xfrm>
            <a:off x="3824288" y="1223963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58448" name="Rectangle 48"/>
          <p:cNvSpPr>
            <a:spLocks noChangeArrowheads="1"/>
          </p:cNvSpPr>
          <p:nvPr/>
        </p:nvSpPr>
        <p:spPr bwMode="auto">
          <a:xfrm>
            <a:off x="5739436" y="5307013"/>
            <a:ext cx="3121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Strongly tuned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AVX2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58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mtClean="0"/>
              <a:t>1. </a:t>
            </a:r>
            <a:r>
              <a:rPr lang="en-US" altLang="en-US" smtClean="0"/>
              <a:t>Introduction</a:t>
            </a:r>
            <a:r>
              <a:rPr lang="hu-HU" altLang="en-US" smtClean="0"/>
              <a:t> (2)</a:t>
            </a:r>
          </a:p>
        </p:txBody>
      </p:sp>
      <p:sp>
        <p:nvSpPr>
          <p:cNvPr id="58450" name="Text Box 58"/>
          <p:cNvSpPr txBox="1">
            <a:spLocks noChangeArrowheads="1"/>
          </p:cNvSpPr>
          <p:nvPr/>
        </p:nvSpPr>
        <p:spPr bwMode="auto">
          <a:xfrm>
            <a:off x="4649788" y="5464175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Rectangle 31"/>
          <p:cNvSpPr>
            <a:spLocks noChangeArrowheads="1"/>
          </p:cNvSpPr>
          <p:nvPr/>
        </p:nvSpPr>
        <p:spPr bwMode="auto">
          <a:xfrm>
            <a:off x="349250" y="5737225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2" name="AutoShape 32"/>
          <p:cNvSpPr>
            <a:spLocks noChangeArrowheads="1"/>
          </p:cNvSpPr>
          <p:nvPr/>
        </p:nvSpPr>
        <p:spPr bwMode="auto">
          <a:xfrm>
            <a:off x="419100" y="5722938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3" name="Oval 33"/>
          <p:cNvSpPr>
            <a:spLocks noChangeArrowheads="1"/>
          </p:cNvSpPr>
          <p:nvPr/>
        </p:nvSpPr>
        <p:spPr bwMode="auto">
          <a:xfrm>
            <a:off x="3690938" y="5737225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454" name="Text Box 34"/>
          <p:cNvSpPr txBox="1">
            <a:spLocks noChangeArrowheads="1"/>
          </p:cNvSpPr>
          <p:nvPr/>
        </p:nvSpPr>
        <p:spPr bwMode="auto">
          <a:xfrm>
            <a:off x="3873500" y="5916613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58455" name="Text Box 38"/>
          <p:cNvSpPr txBox="1">
            <a:spLocks noChangeArrowheads="1"/>
          </p:cNvSpPr>
          <p:nvPr/>
        </p:nvSpPr>
        <p:spPr bwMode="auto">
          <a:xfrm rot="-5400000">
            <a:off x="241301" y="5938837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58456" name="Rectangle 35"/>
          <p:cNvSpPr>
            <a:spLocks noChangeArrowheads="1"/>
          </p:cNvSpPr>
          <p:nvPr/>
        </p:nvSpPr>
        <p:spPr bwMode="auto">
          <a:xfrm>
            <a:off x="762000" y="572611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457" name="Text Box 36"/>
          <p:cNvSpPr txBox="1">
            <a:spLocks noChangeArrowheads="1"/>
          </p:cNvSpPr>
          <p:nvPr/>
        </p:nvSpPr>
        <p:spPr bwMode="auto">
          <a:xfrm>
            <a:off x="771525" y="5757863"/>
            <a:ext cx="3121025" cy="261937"/>
          </a:xfrm>
          <a:prstGeom prst="rect">
            <a:avLst/>
          </a:prstGeom>
          <a:solidFill>
            <a:srgbClr val="3366FF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Broadwell</a:t>
            </a:r>
          </a:p>
        </p:txBody>
      </p:sp>
      <p:sp>
        <p:nvSpPr>
          <p:cNvPr id="58458" name="Text Box 37"/>
          <p:cNvSpPr txBox="1">
            <a:spLocks noChangeArrowheads="1"/>
          </p:cNvSpPr>
          <p:nvPr/>
        </p:nvSpPr>
        <p:spPr bwMode="auto">
          <a:xfrm>
            <a:off x="779463" y="6067425"/>
            <a:ext cx="3121025" cy="276225"/>
          </a:xfrm>
          <a:prstGeom prst="rect">
            <a:avLst/>
          </a:prstGeom>
          <a:solidFill>
            <a:srgbClr val="FFFFC9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59" name="Text Box 58"/>
          <p:cNvSpPr txBox="1">
            <a:spLocks noChangeArrowheads="1"/>
          </p:cNvSpPr>
          <p:nvPr/>
        </p:nvSpPr>
        <p:spPr bwMode="auto">
          <a:xfrm>
            <a:off x="4625975" y="5770563"/>
            <a:ext cx="966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Q4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8460" name="Rectangle 48"/>
          <p:cNvSpPr>
            <a:spLocks noChangeArrowheads="1"/>
          </p:cNvSpPr>
          <p:nvPr/>
        </p:nvSpPr>
        <p:spPr bwMode="auto">
          <a:xfrm>
            <a:off x="6185627" y="5771718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8461" name="Text Box 58"/>
          <p:cNvSpPr txBox="1">
            <a:spLocks noChangeArrowheads="1"/>
          </p:cNvSpPr>
          <p:nvPr/>
        </p:nvSpPr>
        <p:spPr bwMode="auto">
          <a:xfrm>
            <a:off x="4675188" y="6076950"/>
            <a:ext cx="7794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2135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368300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76263" y="6496050"/>
            <a:ext cx="798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 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2.2.4.5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Intel’s x86 ISA extensions - the operations introduced (based on [17])</a:t>
            </a:r>
          </a:p>
        </p:txBody>
      </p:sp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1671638" y="3021013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>
            <a:off x="1397000" y="2954338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450013" y="1506538"/>
            <a:ext cx="2454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32/16/8-bit FX, 32-bit FP ops</a:t>
            </a: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MM/3D</a:t>
            </a:r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510338" y="3357563"/>
            <a:ext cx="2454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DSP-oriented FP enhancements,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enhanced thread manipulation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6516688" y="4005263"/>
            <a:ext cx="254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Diverse arithmetic enhancements</a:t>
            </a:r>
          </a:p>
        </p:txBody>
      </p:sp>
      <p:sp>
        <p:nvSpPr>
          <p:cNvPr id="97289" name="Text Box 18"/>
          <p:cNvSpPr txBox="1">
            <a:spLocks noChangeArrowheads="1"/>
          </p:cNvSpPr>
          <p:nvPr/>
        </p:nvSpPr>
        <p:spPr bwMode="auto">
          <a:xfrm>
            <a:off x="6516688" y="765175"/>
            <a:ext cx="221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64-bit FX SIMD with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32/16/8-bit operands (ops)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</a:t>
            </a:r>
          </a:p>
        </p:txBody>
      </p:sp>
      <p:sp>
        <p:nvSpPr>
          <p:cNvPr id="97290" name="Text Box 20"/>
          <p:cNvSpPr txBox="1">
            <a:spLocks noChangeArrowheads="1"/>
          </p:cNvSpPr>
          <p:nvPr/>
        </p:nvSpPr>
        <p:spPr bwMode="auto">
          <a:xfrm>
            <a:off x="6516688" y="2205038"/>
            <a:ext cx="259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for MPEG-2, video, MP3</a:t>
            </a:r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6516688" y="4437063"/>
            <a:ext cx="242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Media acceleration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(video encoding, MM, gaming)</a:t>
            </a: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6516688" y="4899025"/>
            <a:ext cx="23764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string/text manip.,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appl. targeted acceleration</a:t>
            </a: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6516688" y="5330825"/>
            <a:ext cx="2532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encription operations</a:t>
            </a: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6515100" y="5640388"/>
            <a:ext cx="26180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256-bit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</a:t>
            </a: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FP</a:t>
            </a:r>
            <a:endParaRPr lang="en-US" altLang="en-US" sz="11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5" name="Oval 25"/>
          <p:cNvSpPr>
            <a:spLocks noChangeArrowheads="1"/>
          </p:cNvSpPr>
          <p:nvPr/>
        </p:nvSpPr>
        <p:spPr bwMode="auto">
          <a:xfrm>
            <a:off x="0" y="3862388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6" name="Rectangle 26"/>
          <p:cNvSpPr>
            <a:spLocks noChangeArrowheads="1"/>
          </p:cNvSpPr>
          <p:nvPr/>
        </p:nvSpPr>
        <p:spPr bwMode="auto">
          <a:xfrm>
            <a:off x="1365250" y="6092825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7" name="Text Box 27"/>
          <p:cNvSpPr txBox="1">
            <a:spLocks noChangeArrowheads="1"/>
          </p:cNvSpPr>
          <p:nvPr/>
        </p:nvSpPr>
        <p:spPr bwMode="auto">
          <a:xfrm>
            <a:off x="1600200" y="6051550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(8)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1120" y="73595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56665" y="2086108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4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736685" y="399361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0791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510" y="1125171"/>
            <a:ext cx="88924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SSSE3 </a:t>
            </a:r>
            <a:r>
              <a:rPr lang="en-US" sz="1400" dirty="0">
                <a:latin typeface="+mj-lt"/>
              </a:rPr>
              <a:t>provide 32 instructions (represented by 14 mnemonics) to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accelerate computations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packed integers.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These include</a:t>
            </a:r>
            <a:r>
              <a:rPr lang="en-US" sz="1400" dirty="0" smtClean="0">
                <a:latin typeface="+mj-lt"/>
              </a:rPr>
              <a:t>: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35" y="572855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Overview of the Supplemental Streaming SIMD Extension (SSSE3) of the Core 2 ISA</a:t>
            </a:r>
          </a:p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[161] 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530" y="1967204"/>
            <a:ext cx="8361675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• Twelve instructions that perform horizontal addition or subtraction </a:t>
            </a:r>
            <a:r>
              <a:rPr lang="en-US" sz="1400" dirty="0" smtClean="0">
                <a:latin typeface="+mj-lt"/>
              </a:rPr>
              <a:t>operations (operations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on adjacent numbers.</a:t>
            </a:r>
            <a:endParaRPr lang="en-US" sz="1400" dirty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• Six instructions that evaluate absolute values.</a:t>
            </a:r>
          </a:p>
          <a:p>
            <a:r>
              <a:rPr lang="en-US" sz="1400" dirty="0">
                <a:latin typeface="+mj-lt"/>
              </a:rPr>
              <a:t>• Two instructions that perform multiply and add operations and speed up the evaluation </a:t>
            </a:r>
            <a:r>
              <a:rPr lang="en-US" sz="1400" dirty="0" smtClean="0">
                <a:latin typeface="+mj-lt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of </a:t>
            </a:r>
            <a:r>
              <a:rPr lang="en-US" sz="1400" dirty="0">
                <a:latin typeface="+mj-lt"/>
              </a:rPr>
              <a:t>dot products.</a:t>
            </a:r>
          </a:p>
          <a:p>
            <a:r>
              <a:rPr lang="en-US" sz="1400" dirty="0">
                <a:latin typeface="+mj-lt"/>
              </a:rPr>
              <a:t>• Two instructions that accelerate packed-integer multiply operations and produce </a:t>
            </a:r>
            <a:r>
              <a:rPr lang="en-US" sz="1400" dirty="0" smtClean="0">
                <a:latin typeface="+mj-lt"/>
              </a:rPr>
              <a:t>integer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</a:t>
            </a:r>
            <a:r>
              <a:rPr lang="en-US" sz="1400" dirty="0">
                <a:latin typeface="+mj-lt"/>
              </a:rPr>
              <a:t>values with scaling.</a:t>
            </a:r>
          </a:p>
          <a:p>
            <a:r>
              <a:rPr lang="en-US" sz="1400" dirty="0">
                <a:latin typeface="+mj-lt"/>
              </a:rPr>
              <a:t>• Two instructions that perform a byte-wise, in-place shuffle according to the second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shuffle </a:t>
            </a:r>
            <a:r>
              <a:rPr lang="en-US" sz="1400" dirty="0">
                <a:latin typeface="+mj-lt"/>
              </a:rPr>
              <a:t>control operand.</a:t>
            </a:r>
          </a:p>
          <a:p>
            <a:r>
              <a:rPr lang="en-US" sz="1400" dirty="0">
                <a:latin typeface="+mj-lt"/>
              </a:rPr>
              <a:t>• Six instructions that negate packed integers in the destination operand if the signs of </a:t>
            </a:r>
            <a:r>
              <a:rPr lang="en-US" sz="1400" dirty="0" smtClean="0">
                <a:latin typeface="+mj-lt"/>
              </a:rPr>
              <a:t>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corresponding element </a:t>
            </a:r>
            <a:r>
              <a:rPr lang="en-US" sz="1400" dirty="0">
                <a:latin typeface="+mj-lt"/>
              </a:rPr>
              <a:t>in the source operand is less than zero.</a:t>
            </a:r>
          </a:p>
          <a:p>
            <a:r>
              <a:rPr lang="en-US" sz="1400" dirty="0">
                <a:latin typeface="+mj-lt"/>
              </a:rPr>
              <a:t>• Two instructions that align data from the composite of two operands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</a:t>
            </a:r>
            <a:r>
              <a:rPr lang="en-US" altLang="en-US" dirty="0"/>
              <a:t>9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5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2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6"/>
          <p:cNvSpPr txBox="1">
            <a:spLocks noChangeArrowheads="1"/>
          </p:cNvSpPr>
          <p:nvPr/>
        </p:nvSpPr>
        <p:spPr bwMode="auto">
          <a:xfrm>
            <a:off x="161925" y="6224588"/>
            <a:ext cx="881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2.2.4.7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Achieved performance boost in Core2 for gaming vs AMD’s Athlon 64 FX60 [13]</a:t>
            </a:r>
          </a:p>
        </p:txBody>
      </p:sp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201613" y="646113"/>
            <a:ext cx="56396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2’s Achieved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gaming apps</a:t>
            </a: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2.4</a:t>
            </a:r>
            <a:r>
              <a:rPr lang="en-US" altLang="en-US" dirty="0" smtClean="0"/>
              <a:t> Enhanced digital media support (10)</a:t>
            </a:r>
          </a:p>
        </p:txBody>
      </p:sp>
    </p:spTree>
    <p:extLst>
      <p:ext uri="{BB962C8B-B14F-4D97-AF65-F5344CB8AC3E}">
        <p14:creationId xmlns:p14="http://schemas.microsoft.com/office/powerpoint/2010/main" val="128791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(1)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390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2.2.5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Intelligent Power management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85750" y="990600"/>
            <a:ext cx="364331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Ultra fine grained power control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Platform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085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190500" y="646113"/>
            <a:ext cx="375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Ultra fine grained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(!) power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</a:t>
            </a:r>
          </a:p>
        </p:txBody>
      </p:sp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898525" y="1601788"/>
            <a:ext cx="7345363" cy="4652962"/>
            <a:chOff x="173" y="722"/>
            <a:chExt cx="5111" cy="3280"/>
          </a:xfrm>
        </p:grpSpPr>
        <p:pic>
          <p:nvPicPr>
            <p:cNvPr id="1013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9"/>
            <a:stretch>
              <a:fillRect/>
            </a:stretch>
          </p:blipFill>
          <p:spPr bwMode="auto">
            <a:xfrm>
              <a:off x="173" y="722"/>
              <a:ext cx="511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4" name="Text Box 5"/>
            <p:cNvSpPr txBox="1">
              <a:spLocks noChangeArrowheads="1"/>
            </p:cNvSpPr>
            <p:nvPr/>
          </p:nvSpPr>
          <p:spPr bwMode="auto">
            <a:xfrm>
              <a:off x="282" y="2910"/>
              <a:ext cx="170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Green units not needed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for the given operation,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they can be shut off.</a:t>
              </a:r>
            </a:p>
          </p:txBody>
        </p:sp>
      </p:grpSp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188913" y="995363"/>
            <a:ext cx="5546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Shutting down currently not needed units of the processor. </a:t>
            </a:r>
          </a:p>
        </p:txBody>
      </p:sp>
      <p:sp>
        <p:nvSpPr>
          <p:cNvPr id="101381" name="Text Box 9"/>
          <p:cNvSpPr txBox="1">
            <a:spLocks noChangeArrowheads="1"/>
          </p:cNvSpPr>
          <p:nvPr/>
        </p:nvSpPr>
        <p:spPr bwMode="auto">
          <a:xfrm>
            <a:off x="512763" y="6380163"/>
            <a:ext cx="811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operation of the Ultra fine grained power control – an example [11]</a:t>
            </a: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-352"/>
          <a:stretch>
            <a:fillRect/>
          </a:stretch>
        </p:blipFill>
        <p:spPr bwMode="auto">
          <a:xfrm>
            <a:off x="895350" y="1300163"/>
            <a:ext cx="73358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1403350" y="6343650"/>
            <a:ext cx="6332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Principle of the Platform Thermal Control [11] , [20]</a:t>
            </a:r>
          </a:p>
        </p:txBody>
      </p:sp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272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Platform Thermal Control</a:t>
            </a: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839788" y="3048000"/>
            <a:ext cx="163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</a:t>
            </a: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Thermal Sensors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(DTS) on the dies,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instead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analog diodes,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providing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 data,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scanned 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dedicated logic.</a:t>
            </a: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sp>
        <p:nvSpPr>
          <p:cNvPr id="102407" name="Téglalap 1"/>
          <p:cNvSpPr>
            <a:spLocks noChangeArrowheads="1"/>
          </p:cNvSpPr>
          <p:nvPr/>
        </p:nvSpPr>
        <p:spPr bwMode="auto">
          <a:xfrm>
            <a:off x="3716338" y="4783138"/>
            <a:ext cx="585787" cy="31115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408" name="Text Box 6"/>
          <p:cNvSpPr txBox="1">
            <a:spLocks noChangeArrowheads="1"/>
          </p:cNvSpPr>
          <p:nvPr/>
        </p:nvSpPr>
        <p:spPr bwMode="auto">
          <a:xfrm>
            <a:off x="2365375" y="4868863"/>
            <a:ext cx="35020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(Platform Environment Control Interface)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single wire proprietary interface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transfer rates of 2 kbit/s-2 Mbit/s)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DTSs report the difference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current temperature and the throttle point,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at which the processor reduces speed.</a:t>
            </a:r>
          </a:p>
        </p:txBody>
      </p:sp>
      <p:sp>
        <p:nvSpPr>
          <p:cNvPr id="102409" name="Szövegdoboz 2"/>
          <p:cNvSpPr txBox="1">
            <a:spLocks noChangeArrowheads="1"/>
          </p:cNvSpPr>
          <p:nvPr/>
        </p:nvSpPr>
        <p:spPr bwMode="auto">
          <a:xfrm>
            <a:off x="3897313" y="4592638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PECI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897313" y="4536830"/>
            <a:ext cx="604837" cy="3914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aSC7621 Block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3475"/>
            <a:ext cx="73358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182563" y="646113"/>
            <a:ext cx="678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Possible solution for the Platform Thermal Control Manager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425450" y="6308725"/>
            <a:ext cx="8286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2.2.5.3</a:t>
            </a: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aSC7621 hardware monitor with fan control and PECI from Andigilog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3429" name="Oval 1"/>
          <p:cNvSpPr>
            <a:spLocks noChangeArrowheads="1"/>
          </p:cNvSpPr>
          <p:nvPr/>
        </p:nvSpPr>
        <p:spPr bwMode="auto">
          <a:xfrm>
            <a:off x="7373938" y="4981575"/>
            <a:ext cx="900112" cy="1082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2.</a:t>
            </a:r>
            <a:r>
              <a:rPr lang="hu-HU" altLang="en-US" smtClean="0"/>
              <a:t>2.5</a:t>
            </a:r>
            <a:r>
              <a:rPr lang="en-US" altLang="en-US" smtClean="0"/>
              <a:t> Intelligent power management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  <p:sp>
        <p:nvSpPr>
          <p:cNvPr id="103431" name="Szövegdoboz 1"/>
          <p:cNvSpPr txBox="1">
            <a:spLocks noChangeArrowheads="1"/>
          </p:cNvSpPr>
          <p:nvPr/>
        </p:nvSpPr>
        <p:spPr bwMode="auto">
          <a:xfrm>
            <a:off x="2322513" y="5994400"/>
            <a:ext cx="1157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Sensor)</a:t>
            </a:r>
          </a:p>
        </p:txBody>
      </p:sp>
      <p:sp>
        <p:nvSpPr>
          <p:cNvPr id="103432" name="Szövegdoboz 7"/>
          <p:cNvSpPr txBox="1">
            <a:spLocks noChangeArrowheads="1"/>
          </p:cNvSpPr>
          <p:nvPr/>
        </p:nvSpPr>
        <p:spPr bwMode="auto">
          <a:xfrm>
            <a:off x="5697538" y="5792788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CPU/Graphics)</a:t>
            </a:r>
          </a:p>
        </p:txBody>
      </p:sp>
      <p:sp>
        <p:nvSpPr>
          <p:cNvPr id="103433" name="Szövegdoboz 2"/>
          <p:cNvSpPr txBox="1">
            <a:spLocks noChangeArrowheads="1"/>
          </p:cNvSpPr>
          <p:nvPr/>
        </p:nvSpPr>
        <p:spPr bwMode="auto">
          <a:xfrm>
            <a:off x="2501900" y="1276350"/>
            <a:ext cx="384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(ASIC (Application Specific IC/Microcontroller)</a:t>
            </a:r>
          </a:p>
        </p:txBody>
      </p:sp>
    </p:spTree>
    <p:extLst>
      <p:ext uri="{BB962C8B-B14F-4D97-AF65-F5344CB8AC3E}">
        <p14:creationId xmlns:p14="http://schemas.microsoft.com/office/powerpoint/2010/main" val="5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2.3 Die plot of the Core 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821488" y="3057525"/>
            <a:ext cx="968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143 mm</a:t>
            </a:r>
            <a:r>
              <a:rPr lang="en-US" sz="1200" b="1" baseline="30000" dirty="0">
                <a:solidFill>
                  <a:srgbClr val="000000"/>
                </a:solidFill>
                <a:latin typeface="Verdana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291 </a:t>
            </a:r>
            <a:r>
              <a:rPr lang="en-US" sz="1200" b="1" dirty="0" err="1">
                <a:solidFill>
                  <a:srgbClr val="000000"/>
                </a:solidFill>
                <a:latin typeface="Verdana"/>
                <a:cs typeface="Arial" pitchFamily="34" charset="0"/>
              </a:rPr>
              <a:t>mtrs</a:t>
            </a:r>
            <a:endParaRPr lang="en-US" sz="1200" b="1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377950"/>
            <a:ext cx="3959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06375" y="638175"/>
            <a:ext cx="327365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2.3 Die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Arial" pitchFamily="34" charset="0"/>
              </a:rPr>
              <a:t>plot of the Core 2 </a:t>
            </a:r>
            <a:r>
              <a:rPr lang="en-US" sz="1400" dirty="0" smtClean="0">
                <a:latin typeface="Verdana"/>
                <a:cs typeface="Arial" pitchFamily="34" charset="0"/>
              </a:rPr>
              <a:t>[163]</a:t>
            </a:r>
            <a:endParaRPr lang="en-US" sz="1400" dirty="0"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en-US" altLang="en-US" dirty="0"/>
              <a:t>4</a:t>
            </a:r>
            <a:r>
              <a:rPr lang="en-US" altLang="en-US" dirty="0" smtClean="0"/>
              <a:t> Overview of Core 2 based processor lines (1)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88913" y="647700"/>
            <a:ext cx="47275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Core 2 based processor lines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809625" y="305752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1163638" y="434022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1163638" y="5403850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MP-Servers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1473200" y="4629150"/>
            <a:ext cx="451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51xx, 2C Woodcrest, 6/2006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53xx, 2x2, Clowertown, (2xWoodcrest) 11/2006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1473200" y="5708650"/>
            <a:ext cx="613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72xx, 2C, Tigerton DC, (2xMP-enhanced SC Woodcrest) 9/2007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73xx, 2x2C, Tigerton QC, (2xMP-enhanced DC Woodcrest) 9/2007</a:t>
            </a:r>
          </a:p>
        </p:txBody>
      </p:sp>
      <p:sp>
        <p:nvSpPr>
          <p:cNvPr id="105481" name="Text Box 13"/>
          <p:cNvSpPr txBox="1">
            <a:spLocks noChangeArrowheads="1"/>
          </p:cNvSpPr>
          <p:nvPr/>
        </p:nvSpPr>
        <p:spPr bwMode="auto">
          <a:xfrm>
            <a:off x="1163638" y="335438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05482" name="Text Box 14"/>
          <p:cNvSpPr txBox="1">
            <a:spLocks noChangeArrowheads="1"/>
          </p:cNvSpPr>
          <p:nvPr/>
        </p:nvSpPr>
        <p:spPr bwMode="auto">
          <a:xfrm>
            <a:off x="1473200" y="3643313"/>
            <a:ext cx="3992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Conroe, 9/2006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Allendale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32xx, 2x2C, Kentsfield (2xConroe) 1/2007</a:t>
            </a:r>
          </a:p>
        </p:txBody>
      </p:sp>
      <p:sp>
        <p:nvSpPr>
          <p:cNvPr id="105483" name="Text Box 15"/>
          <p:cNvSpPr txBox="1">
            <a:spLocks noChangeArrowheads="1"/>
          </p:cNvSpPr>
          <p:nvPr/>
        </p:nvSpPr>
        <p:spPr bwMode="auto">
          <a:xfrm>
            <a:off x="827088" y="1046163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05484" name="Text Box 16"/>
          <p:cNvSpPr txBox="1">
            <a:spLocks noChangeArrowheads="1"/>
          </p:cNvSpPr>
          <p:nvPr/>
        </p:nvSpPr>
        <p:spPr bwMode="auto">
          <a:xfrm>
            <a:off x="1476375" y="1327150"/>
            <a:ext cx="314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T5xxx/T7xxx, 2C ,Merom 8/2006</a:t>
            </a:r>
          </a:p>
        </p:txBody>
      </p:sp>
      <p:sp>
        <p:nvSpPr>
          <p:cNvPr id="105485" name="Text Box 17"/>
          <p:cNvSpPr txBox="1">
            <a:spLocks noChangeArrowheads="1"/>
          </p:cNvSpPr>
          <p:nvPr/>
        </p:nvSpPr>
        <p:spPr bwMode="auto">
          <a:xfrm>
            <a:off x="841375" y="646747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5486" name="Text Box 4"/>
          <p:cNvSpPr txBox="1">
            <a:spLocks noChangeArrowheads="1"/>
          </p:cNvSpPr>
          <p:nvPr/>
        </p:nvSpPr>
        <p:spPr bwMode="auto">
          <a:xfrm>
            <a:off x="823913" y="1663700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05487" name="Text Box 12"/>
          <p:cNvSpPr txBox="1">
            <a:spLocks noChangeArrowheads="1"/>
          </p:cNvSpPr>
          <p:nvPr/>
        </p:nvSpPr>
        <p:spPr bwMode="auto">
          <a:xfrm>
            <a:off x="1500188" y="1968500"/>
            <a:ext cx="57356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2C, Core 2 Duo,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X6800 Core 2 Extreme, 2C,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Core 2 Duo, 2C, (Allendale)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Q6xxx Core 2 Quad, 2x2C (Kentsfield) (2xConroe)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QX6xxx Core 2 Extreme Quad, 2x2C, (Kentsfield XE) 11/2006</a:t>
            </a:r>
            <a:endParaRPr lang="en-US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3"/>
          <p:cNvSpPr>
            <a:spLocks noChangeArrowheads="1"/>
          </p:cNvSpPr>
          <p:nvPr/>
        </p:nvSpPr>
        <p:spPr bwMode="auto">
          <a:xfrm>
            <a:off x="862013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3.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Nehalem line</a:t>
            </a: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>
            <a:off x="992188" y="1908175"/>
            <a:ext cx="7286625" cy="590550"/>
            <a:chOff x="694" y="1638"/>
            <a:chExt cx="4453" cy="292"/>
          </a:xfrm>
        </p:grpSpPr>
        <p:sp>
          <p:nvSpPr>
            <p:cNvPr id="12393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 to the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1.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generation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    (Bloomfield)</a:t>
              </a:r>
            </a:p>
          </p:txBody>
        </p:sp>
        <p:sp>
          <p:nvSpPr>
            <p:cNvPr id="123933" name="Text Box 6"/>
            <p:cNvSpPr txBox="1">
              <a:spLocks noChangeArrowheads="1"/>
            </p:cNvSpPr>
            <p:nvPr/>
          </p:nvSpPr>
          <p:spPr bwMode="auto">
            <a:xfrm>
              <a:off x="694" y="1682"/>
              <a:ext cx="2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8" name="Group 7"/>
          <p:cNvGrpSpPr>
            <a:grpSpLocks/>
          </p:cNvGrpSpPr>
          <p:nvPr/>
        </p:nvGrpSpPr>
        <p:grpSpPr bwMode="auto">
          <a:xfrm>
            <a:off x="990600" y="2563813"/>
            <a:ext cx="7285038" cy="401637"/>
            <a:chOff x="695" y="1631"/>
            <a:chExt cx="4452" cy="300"/>
          </a:xfrm>
        </p:grpSpPr>
        <p:sp>
          <p:nvSpPr>
            <p:cNvPr id="12393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1. gen. Nehalem line</a:t>
              </a:r>
            </a:p>
          </p:txBody>
        </p:sp>
        <p:sp>
          <p:nvSpPr>
            <p:cNvPr id="12393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9" name="Group 13"/>
          <p:cNvGrpSpPr>
            <a:grpSpLocks/>
          </p:cNvGrpSpPr>
          <p:nvPr/>
        </p:nvGrpSpPr>
        <p:grpSpPr bwMode="auto">
          <a:xfrm>
            <a:off x="985838" y="3032125"/>
            <a:ext cx="7285037" cy="409575"/>
            <a:chOff x="695" y="1638"/>
            <a:chExt cx="4452" cy="306"/>
          </a:xfrm>
        </p:grpSpPr>
        <p:sp>
          <p:nvSpPr>
            <p:cNvPr id="12392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3.2.1 Integrated memory controller</a:t>
              </a:r>
            </a:p>
          </p:txBody>
        </p:sp>
        <p:sp>
          <p:nvSpPr>
            <p:cNvPr id="12392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0" name="Group 22"/>
          <p:cNvGrpSpPr>
            <a:grpSpLocks/>
          </p:cNvGrpSpPr>
          <p:nvPr/>
        </p:nvGrpSpPr>
        <p:grpSpPr bwMode="auto">
          <a:xfrm>
            <a:off x="995363" y="3497263"/>
            <a:ext cx="7285037" cy="409575"/>
            <a:chOff x="695" y="1638"/>
            <a:chExt cx="4452" cy="306"/>
          </a:xfrm>
        </p:grpSpPr>
        <p:sp>
          <p:nvSpPr>
            <p:cNvPr id="12392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3.2.2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QuickPath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Interconnect bus (QPI)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1" name="Group 25"/>
          <p:cNvGrpSpPr>
            <a:grpSpLocks/>
          </p:cNvGrpSpPr>
          <p:nvPr/>
        </p:nvGrpSpPr>
        <p:grpSpPr bwMode="auto">
          <a:xfrm>
            <a:off x="987425" y="3965575"/>
            <a:ext cx="7285038" cy="398463"/>
            <a:chOff x="695" y="1633"/>
            <a:chExt cx="4452" cy="298"/>
          </a:xfrm>
        </p:grpSpPr>
        <p:sp>
          <p:nvSpPr>
            <p:cNvPr id="12392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3.2.3 Simultaneous Multithreading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5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2" name="Group 22"/>
          <p:cNvGrpSpPr>
            <a:grpSpLocks/>
          </p:cNvGrpSpPr>
          <p:nvPr/>
        </p:nvGrpSpPr>
        <p:grpSpPr bwMode="auto">
          <a:xfrm>
            <a:off x="995363" y="4441825"/>
            <a:ext cx="7285037" cy="409575"/>
            <a:chOff x="695" y="1638"/>
            <a:chExt cx="4452" cy="306"/>
          </a:xfrm>
        </p:grpSpPr>
        <p:sp>
          <p:nvSpPr>
            <p:cNvPr id="12392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endParaRPr lang="en-US" alt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3.2.4 New cache architecture</a:t>
              </a:r>
              <a:endParaRPr lang="en-US" sz="2000" dirty="0"/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392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3" name="Group 25"/>
          <p:cNvGrpSpPr>
            <a:grpSpLocks/>
          </p:cNvGrpSpPr>
          <p:nvPr/>
        </p:nvGrpSpPr>
        <p:grpSpPr bwMode="auto">
          <a:xfrm>
            <a:off x="996950" y="4872038"/>
            <a:ext cx="7285038" cy="406400"/>
            <a:chOff x="695" y="1626"/>
            <a:chExt cx="4452" cy="304"/>
          </a:xfrm>
        </p:grpSpPr>
        <p:sp>
          <p:nvSpPr>
            <p:cNvPr id="12392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3.2.5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Enhanced power management</a:t>
              </a:r>
            </a:p>
          </p:txBody>
        </p:sp>
        <p:sp>
          <p:nvSpPr>
            <p:cNvPr id="123921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4" name="Group 22"/>
          <p:cNvGrpSpPr>
            <a:grpSpLocks/>
          </p:cNvGrpSpPr>
          <p:nvPr/>
        </p:nvGrpSpPr>
        <p:grpSpPr bwMode="auto">
          <a:xfrm>
            <a:off x="995363" y="5313363"/>
            <a:ext cx="7286625" cy="417512"/>
            <a:chOff x="694" y="1592"/>
            <a:chExt cx="4453" cy="796"/>
          </a:xfrm>
        </p:grpSpPr>
        <p:sp>
          <p:nvSpPr>
            <p:cNvPr id="123918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75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3.2.6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New socket</a:t>
              </a:r>
            </a:p>
          </p:txBody>
        </p:sp>
        <p:sp>
          <p:nvSpPr>
            <p:cNvPr id="123919" name="Text Box 24"/>
            <p:cNvSpPr txBox="1">
              <a:spLocks noChangeArrowheads="1"/>
            </p:cNvSpPr>
            <p:nvPr/>
          </p:nvSpPr>
          <p:spPr bwMode="auto">
            <a:xfrm>
              <a:off x="694" y="1592"/>
              <a:ext cx="253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5" name="Group 22"/>
          <p:cNvGrpSpPr>
            <a:grpSpLocks/>
          </p:cNvGrpSpPr>
          <p:nvPr/>
        </p:nvGrpSpPr>
        <p:grpSpPr bwMode="auto">
          <a:xfrm>
            <a:off x="995363" y="5808663"/>
            <a:ext cx="7286625" cy="619125"/>
            <a:chOff x="694" y="1638"/>
            <a:chExt cx="4453" cy="1183"/>
          </a:xfrm>
        </p:grpSpPr>
        <p:sp>
          <p:nvSpPr>
            <p:cNvPr id="1239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118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3.3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2. gen.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    (Lynnfield)</a:t>
              </a:r>
            </a:p>
          </p:txBody>
        </p:sp>
        <p:sp>
          <p:nvSpPr>
            <p:cNvPr id="123917" name="Text Box 24"/>
            <p:cNvSpPr txBox="1">
              <a:spLocks noChangeArrowheads="1"/>
            </p:cNvSpPr>
            <p:nvPr/>
          </p:nvSpPr>
          <p:spPr bwMode="auto">
            <a:xfrm>
              <a:off x="694" y="1830"/>
              <a:ext cx="253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/>
        </p:nvGraphicFramePr>
        <p:xfrm>
          <a:off x="1258888" y="1681163"/>
          <a:ext cx="6705600" cy="4318002"/>
        </p:xfrm>
        <a:graphic>
          <a:graphicData uri="http://schemas.openxmlformats.org/drawingml/2006/table">
            <a:tbl>
              <a:tblPr/>
              <a:tblGrid>
                <a:gridCol w="2057400"/>
                <a:gridCol w="46482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?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(3)</a:t>
            </a: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180975" y="64611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280988" y="1042988"/>
            <a:ext cx="680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(the 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3590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(1)</a:t>
            </a:r>
          </a:p>
        </p:txBody>
      </p:sp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195263" y="639763"/>
            <a:ext cx="668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1. generation Nehalem line (Bloomfield)</a:t>
            </a:r>
            <a:r>
              <a:rPr lang="en-US" altLang="en-US" sz="16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173038" y="1035050"/>
            <a:ext cx="686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Developed at Hillsboro, Oregon, at the site where the Pentium 4 emerged.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1049338" y="1493838"/>
            <a:ext cx="1998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Experiences with HT</a:t>
            </a:r>
          </a:p>
        </p:txBody>
      </p:sp>
      <p:sp>
        <p:nvSpPr>
          <p:cNvPr id="124934" name="Line 7"/>
          <p:cNvSpPr>
            <a:spLocks noChangeShapeType="1"/>
          </p:cNvSpPr>
          <p:nvPr/>
        </p:nvSpPr>
        <p:spPr bwMode="auto">
          <a:xfrm>
            <a:off x="401638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5" name="Text Box 8"/>
          <p:cNvSpPr txBox="1">
            <a:spLocks noChangeArrowheads="1"/>
          </p:cNvSpPr>
          <p:nvPr/>
        </p:nvSpPr>
        <p:spPr bwMode="auto">
          <a:xfrm>
            <a:off x="1787525" y="1914525"/>
            <a:ext cx="392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became a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multithreaded design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24936" name="Line 9"/>
          <p:cNvSpPr>
            <a:spLocks noChangeShapeType="1"/>
          </p:cNvSpPr>
          <p:nvPr/>
        </p:nvSpPr>
        <p:spPr bwMode="auto">
          <a:xfrm>
            <a:off x="1139825" y="20637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177800" y="2286000"/>
            <a:ext cx="707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design effort took about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five years and required thousands of engineers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(Ronak Singhal, lead architect of Nehalem) [37]</a:t>
            </a:r>
            <a:r>
              <a:rPr lang="en-US" altLang="en-US" sz="1400">
                <a:solidFill>
                  <a:srgbClr val="0066FF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344488" y="3259138"/>
            <a:ext cx="392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(Core i7-9xx (Bloomfield)) 4C in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11/2008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/>
        </p:nvSpPr>
        <p:spPr bwMode="auto">
          <a:xfrm>
            <a:off x="161925" y="2963863"/>
            <a:ext cx="824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First implementation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Nehalem microarchitecture appeared in the desktop segment</a:t>
            </a:r>
          </a:p>
        </p:txBody>
      </p:sp>
    </p:spTree>
    <p:extLst>
      <p:ext uri="{BB962C8B-B14F-4D97-AF65-F5344CB8AC3E}">
        <p14:creationId xmlns:p14="http://schemas.microsoft.com/office/powerpoint/2010/main" val="17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  <p:bldP spid="119818" grpId="0"/>
      <p:bldP spid="1198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Click on Slide Image to C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13644"/>
          <a:stretch>
            <a:fillRect/>
          </a:stretch>
        </p:blipFill>
        <p:spPr bwMode="auto">
          <a:xfrm>
            <a:off x="746125" y="1281113"/>
            <a:ext cx="75120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5"/>
          <p:cNvSpPr txBox="1">
            <a:spLocks noChangeArrowheads="1"/>
          </p:cNvSpPr>
          <p:nvPr/>
        </p:nvSpPr>
        <p:spPr bwMode="auto">
          <a:xfrm>
            <a:off x="184150" y="646113"/>
            <a:ext cx="520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Design objective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same core for all major segments</a:t>
            </a:r>
          </a:p>
        </p:txBody>
      </p:sp>
      <p:sp>
        <p:nvSpPr>
          <p:cNvPr id="125956" name="Text Box 6"/>
          <p:cNvSpPr txBox="1">
            <a:spLocks noChangeArrowheads="1"/>
          </p:cNvSpPr>
          <p:nvPr/>
        </p:nvSpPr>
        <p:spPr bwMode="auto">
          <a:xfrm>
            <a:off x="2357438" y="58197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Design objective of Nehalem [1] </a:t>
            </a:r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85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79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0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1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2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3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4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5" name="AutoShape 11"/>
          <p:cNvSpPr>
            <a:spLocks noChangeArrowheads="1"/>
          </p:cNvSpPr>
          <p:nvPr/>
        </p:nvSpPr>
        <p:spPr bwMode="auto">
          <a:xfrm>
            <a:off x="4483100" y="1835150"/>
            <a:ext cx="538163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6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7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88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6989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6990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Gainestown (Nehalem-EP) 4C 3/2009</a:t>
            </a:r>
          </a:p>
        </p:txBody>
      </p:sp>
      <p:sp>
        <p:nvSpPr>
          <p:cNvPr id="126991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26992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6993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26994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6995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26996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6997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98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99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7000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7001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27002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27003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7004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27005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27006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70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127008" name="Rounded Rectangle 1"/>
          <p:cNvSpPr>
            <a:spLocks noChangeArrowheads="1"/>
          </p:cNvSpPr>
          <p:nvPr/>
        </p:nvSpPr>
        <p:spPr bwMode="auto">
          <a:xfrm>
            <a:off x="296863" y="1497013"/>
            <a:ext cx="4508500" cy="4673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Bloom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327150"/>
            <a:ext cx="45704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5"/>
          <p:cNvSpPr txBox="1">
            <a:spLocks noChangeArrowheads="1"/>
          </p:cNvSpPr>
          <p:nvPr/>
        </p:nvSpPr>
        <p:spPr bwMode="auto">
          <a:xfrm>
            <a:off x="2870200" y="4478338"/>
            <a:ext cx="3208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Die shot of the Bloomfield chip 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184150" y="652463"/>
            <a:ext cx="7643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shot of the 1. generation Nehalem desktop processor (Bloomfield)</a:t>
            </a:r>
            <a:r>
              <a:rPr lang="en-US" altLang="en-US" sz="140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293688" y="5595938"/>
            <a:ext cx="86550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Bloomfield die has two QPI bus controllers, in spite of the fact that they are not needed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for the desktop part.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 the Bloomfield die one of the controllers is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simply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not activated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[45], whereas both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active in the DP alternative (Gainestown). </a:t>
            </a:r>
          </a:p>
        </p:txBody>
      </p:sp>
      <p:sp>
        <p:nvSpPr>
          <p:cNvPr id="128006" name="Text Box 9"/>
          <p:cNvSpPr txBox="1">
            <a:spLocks noChangeArrowheads="1"/>
          </p:cNvSpPr>
          <p:nvPr/>
        </p:nvSpPr>
        <p:spPr bwMode="auto">
          <a:xfrm>
            <a:off x="287338" y="509270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Both the desktop oriented Bloomfield chip and the DP server oriented Gainestown chip have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the same layout.</a:t>
            </a:r>
          </a:p>
        </p:txBody>
      </p:sp>
      <p:sp>
        <p:nvSpPr>
          <p:cNvPr id="128007" name="Text Box 10"/>
          <p:cNvSpPr txBox="1">
            <a:spLocks noChangeArrowheads="1"/>
          </p:cNvSpPr>
          <p:nvPr/>
        </p:nvSpPr>
        <p:spPr bwMode="auto">
          <a:xfrm>
            <a:off x="176213" y="478948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  <p:sp>
        <p:nvSpPr>
          <p:cNvPr id="128009" name="TextBox 8"/>
          <p:cNvSpPr txBox="1">
            <a:spLocks noChangeArrowheads="1"/>
          </p:cNvSpPr>
          <p:nvPr/>
        </p:nvSpPr>
        <p:spPr bwMode="auto">
          <a:xfrm>
            <a:off x="4122738" y="3789363"/>
            <a:ext cx="7604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</p:spTree>
    <p:extLst>
      <p:ext uri="{BB962C8B-B14F-4D97-AF65-F5344CB8AC3E}">
        <p14:creationId xmlns:p14="http://schemas.microsoft.com/office/powerpoint/2010/main" val="26292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</a:t>
            </a:r>
            <a:r>
              <a:rPr lang="en-US" altLang="en-US" dirty="0" smtClean="0"/>
              <a:t> Major innovations of the 1. generation Nehalem line 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285750" y="2573905"/>
            <a:ext cx="3935693" cy="40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memory controller</a:t>
            </a:r>
            <a:endParaRPr lang="hu-HU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Interconnect bus (QPI)</a:t>
            </a:r>
            <a:endParaRPr lang="hu-HU" altLang="en-US" sz="1400" b="1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Simultaneous Multithreading (SMT)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New cache architecture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SSE 4.2 ISA extension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Enhanced power management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3.2.5)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Advanced virtualization 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New socket </a:t>
            </a:r>
            <a:endParaRPr lang="hu-HU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3.2.6)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290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123440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 Box 14"/>
          <p:cNvSpPr txBox="1">
            <a:spLocks noChangeArrowheads="1"/>
          </p:cNvSpPr>
          <p:nvPr/>
        </p:nvSpPr>
        <p:spPr bwMode="auto">
          <a:xfrm>
            <a:off x="192088" y="594597"/>
            <a:ext cx="627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1. generation 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54]</a:t>
            </a:r>
          </a:p>
        </p:txBody>
      </p:sp>
      <p:sp>
        <p:nvSpPr>
          <p:cNvPr id="129030" name="Text Box 20"/>
          <p:cNvSpPr txBox="1">
            <a:spLocks noChangeArrowheads="1"/>
          </p:cNvSpPr>
          <p:nvPr/>
        </p:nvSpPr>
        <p:spPr bwMode="auto">
          <a:xfrm>
            <a:off x="3716338" y="6406390"/>
            <a:ext cx="546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Bloomfield/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</a:p>
        </p:txBody>
      </p:sp>
      <p:sp>
        <p:nvSpPr>
          <p:cNvPr id="129031" name="TextBox 1"/>
          <p:cNvSpPr txBox="1">
            <a:spLocks noChangeArrowheads="1"/>
          </p:cNvSpPr>
          <p:nvPr/>
        </p:nvSpPr>
        <p:spPr bwMode="auto">
          <a:xfrm>
            <a:off x="6015038" y="5669790"/>
            <a:ext cx="76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675" y="889330"/>
            <a:ext cx="8992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Major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incentive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microarchitecture of Nehalem: support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 cores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4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cores need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however twice as much bandwidth as dual core processors,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such as the Core 2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Two memory channels used for dual core processors are more or less the limit attachable to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 the north bridge due to physical and electrical limitations.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Consequently, to provide enough bandwidth for 4 cores, a new memory design was necessary.</a:t>
            </a:r>
            <a:endParaRPr lang="hu-HU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9033" name="Rounded Rectangle 2"/>
          <p:cNvSpPr>
            <a:spLocks noChangeArrowheads="1"/>
          </p:cNvSpPr>
          <p:nvPr/>
        </p:nvSpPr>
        <p:spPr bwMode="auto">
          <a:xfrm>
            <a:off x="192088" y="2651036"/>
            <a:ext cx="3884612" cy="9652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9" y="2213865"/>
            <a:ext cx="6324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generation 4-core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  <p:bldP spid="129030" grpId="0"/>
      <p:bldP spid="129031" grpId="0"/>
      <p:bldP spid="8" grpId="0"/>
      <p:bldP spid="129033" grpId="0" animBg="1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16505" y="600943"/>
            <a:ext cx="3908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memory controller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3143" y="85681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Example: Dual channel DDR2 memory representing the feasible bandwidth limit for a </a:t>
            </a:r>
          </a:p>
          <a:p>
            <a:r>
              <a:rPr lang="en-US" altLang="en-US" sz="1400" b="1" dirty="0">
                <a:solidFill>
                  <a:srgbClr val="33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dual core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Core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2 platform 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[166]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</a:t>
            </a:r>
            <a:endParaRPr lang="en-US" sz="1400" dirty="0">
              <a:latin typeface="+mj-lt"/>
            </a:endParaRPr>
          </a:p>
        </p:txBody>
      </p:sp>
      <p:pic>
        <p:nvPicPr>
          <p:cNvPr id="6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7941" r="4892" b="9217"/>
          <a:stretch/>
        </p:blipFill>
        <p:spPr bwMode="auto">
          <a:xfrm>
            <a:off x="1331640" y="1512646"/>
            <a:ext cx="6300700" cy="53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511310" y="2753924"/>
            <a:ext cx="207023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(1)</a:t>
            </a:r>
          </a:p>
        </p:txBody>
      </p:sp>
    </p:spTree>
    <p:extLst>
      <p:ext uri="{BB962C8B-B14F-4D97-AF65-F5344CB8AC3E}">
        <p14:creationId xmlns:p14="http://schemas.microsoft.com/office/powerpoint/2010/main" val="26143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(2)</a:t>
            </a:r>
          </a:p>
        </p:txBody>
      </p:sp>
      <p:grpSp>
        <p:nvGrpSpPr>
          <p:cNvPr id="120835" name="Group 6"/>
          <p:cNvGrpSpPr>
            <a:grpSpLocks/>
          </p:cNvGrpSpPr>
          <p:nvPr/>
        </p:nvGrpSpPr>
        <p:grpSpPr bwMode="auto">
          <a:xfrm>
            <a:off x="0" y="1292020"/>
            <a:ext cx="9144000" cy="3427413"/>
            <a:chOff x="0" y="500"/>
            <a:chExt cx="5760" cy="2159"/>
          </a:xfrm>
        </p:grpSpPr>
        <p:pic>
          <p:nvPicPr>
            <p:cNvPr id="138253" name="Picture 3" descr="Click on Slide Image to Clo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26" b="42690"/>
            <a:stretch>
              <a:fillRect/>
            </a:stretch>
          </p:blipFill>
          <p:spPr bwMode="auto">
            <a:xfrm>
              <a:off x="0" y="500"/>
              <a:ext cx="5760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4" name="Rectangle 4"/>
            <p:cNvSpPr>
              <a:spLocks noChangeArrowheads="1"/>
            </p:cNvSpPr>
            <p:nvPr/>
          </p:nvSpPr>
          <p:spPr bwMode="auto">
            <a:xfrm>
              <a:off x="158" y="2341"/>
              <a:ext cx="2132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8255" name="Rectangle 5"/>
            <p:cNvSpPr>
              <a:spLocks noChangeArrowheads="1"/>
            </p:cNvSpPr>
            <p:nvPr/>
          </p:nvSpPr>
          <p:spPr bwMode="auto">
            <a:xfrm>
              <a:off x="3470" y="2341"/>
              <a:ext cx="2290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193675" y="647700"/>
            <a:ext cx="7059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controller in a dual processor Nehalem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837" name="Text Box 9"/>
          <p:cNvSpPr txBox="1">
            <a:spLocks noChangeArrowheads="1"/>
          </p:cNvSpPr>
          <p:nvPr/>
        </p:nvSpPr>
        <p:spPr bwMode="auto">
          <a:xfrm>
            <a:off x="222250" y="4495595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Main features</a:t>
            </a:r>
          </a:p>
        </p:txBody>
      </p:sp>
      <p:sp>
        <p:nvSpPr>
          <p:cNvPr id="120838" name="Text Box 10"/>
          <p:cNvSpPr txBox="1">
            <a:spLocks noChangeArrowheads="1"/>
          </p:cNvSpPr>
          <p:nvPr/>
        </p:nvSpPr>
        <p:spPr bwMode="auto">
          <a:xfrm>
            <a:off x="303213" y="4871833"/>
            <a:ext cx="5141912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3 channels per socket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Up to 3 DIMMs per channel (impl.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DDR3-800, 1066, 1333,…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both RDIMM and UDIMM (impl.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single, dual and quad-rank DIMMs</a:t>
            </a: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1646238" y="6451395"/>
            <a:ext cx="583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Integrated memory controller of Nehalem [33]</a:t>
            </a:r>
          </a:p>
        </p:txBody>
      </p:sp>
      <p:sp>
        <p:nvSpPr>
          <p:cNvPr id="120840" name="Text Box 12"/>
          <p:cNvSpPr txBox="1">
            <a:spLocks noChangeArrowheads="1"/>
          </p:cNvSpPr>
          <p:nvPr/>
        </p:nvSpPr>
        <p:spPr bwMode="auto">
          <a:xfrm>
            <a:off x="5270500" y="5000420"/>
            <a:ext cx="348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Nehalem-EP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(Efficient Performance):</a:t>
            </a:r>
          </a:p>
        </p:txBody>
      </p:sp>
      <p:sp>
        <p:nvSpPr>
          <p:cNvPr id="120841" name="Text Box 13"/>
          <p:cNvSpPr txBox="1">
            <a:spLocks noChangeArrowheads="1"/>
          </p:cNvSpPr>
          <p:nvPr/>
        </p:nvSpPr>
        <p:spPr bwMode="auto">
          <a:xfrm>
            <a:off x="5610225" y="5233783"/>
            <a:ext cx="282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Designation of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server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375" y="1009445"/>
            <a:ext cx="12334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More cores </a:t>
            </a: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1609725" y="1169783"/>
            <a:ext cx="377825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225675" y="1018970"/>
            <a:ext cx="259238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Higher memory bandwidth</a:t>
            </a:r>
          </a:p>
        </p:txBody>
      </p:sp>
    </p:spTree>
    <p:extLst>
      <p:ext uri="{BB962C8B-B14F-4D97-AF65-F5344CB8AC3E}">
        <p14:creationId xmlns:p14="http://schemas.microsoft.com/office/powerpoint/2010/main" val="1812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120838" grpId="0"/>
      <p:bldP spid="120839" grpId="0"/>
      <p:bldP spid="120840" grpId="0"/>
      <p:bldP spid="120841" grpId="0"/>
      <p:bldP spid="2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1"/>
          <p:cNvSpPr>
            <a:spLocks noChangeArrowheads="1"/>
          </p:cNvSpPr>
          <p:nvPr/>
        </p:nvSpPr>
        <p:spPr bwMode="auto">
          <a:xfrm>
            <a:off x="296863" y="1089025"/>
            <a:ext cx="7705725" cy="12144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527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 and drawback of integrated memory controllers</a:t>
            </a: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71438" y="1544638"/>
            <a:ext cx="280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memory access latency</a:t>
            </a: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212850" y="1909763"/>
            <a:ext cx="358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important for memory intensive apps.</a:t>
            </a:r>
          </a:p>
        </p:txBody>
      </p:sp>
      <p:sp>
        <p:nvSpPr>
          <p:cNvPr id="121862" name="Text Box 7"/>
          <p:cNvSpPr txBox="1">
            <a:spLocks noChangeArrowheads="1"/>
          </p:cNvSpPr>
          <p:nvPr/>
        </p:nvSpPr>
        <p:spPr bwMode="auto">
          <a:xfrm>
            <a:off x="206375" y="2414588"/>
            <a:ext cx="408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Drawback of integrated memory controllers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446088" y="2755900"/>
            <a:ext cx="5078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Processor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becomes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memory technology dependent</a:t>
            </a: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447675" y="3040063"/>
            <a:ext cx="683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an enhanced memory solution (e.g. for increased memory speed)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a new processor modification is needed.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>
            <a:off x="528638" y="2054225"/>
            <a:ext cx="720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(3)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63525" y="2374900"/>
            <a:ext cx="7705725" cy="1323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204913"/>
            <a:ext cx="912813" cy="2555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32101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/>
      <p:bldP spid="87048" grpId="0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71625"/>
            <a:ext cx="43656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1847850" y="1468438"/>
            <a:ext cx="230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Local memory access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4121150" y="1474788"/>
            <a:ext cx="254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Remote memory access</a:t>
            </a:r>
          </a:p>
        </p:txBody>
      </p:sp>
      <p:sp>
        <p:nvSpPr>
          <p:cNvPr id="152582" name="Text Box 10"/>
          <p:cNvSpPr txBox="1">
            <a:spLocks noChangeArrowheads="1"/>
          </p:cNvSpPr>
          <p:nvPr/>
        </p:nvSpPr>
        <p:spPr bwMode="auto">
          <a:xfrm>
            <a:off x="341313" y="5260975"/>
            <a:ext cx="80422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Most multi-socket platforms use NUMA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Remote memory access latency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~ 1.7 x longer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local memory access latency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Local memory bandwidth is up to 2 x greater than remote bandwidth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Demands a fast processor-to-processor interconnection to relay memory traffic (QPI)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Operating systems have to modify memory allocation strategies + related APIs</a:t>
            </a:r>
          </a:p>
        </p:txBody>
      </p:sp>
      <p:sp>
        <p:nvSpPr>
          <p:cNvPr id="140294" name="Text Box 11"/>
          <p:cNvSpPr txBox="1">
            <a:spLocks noChangeArrowheads="1"/>
          </p:cNvSpPr>
          <p:nvPr/>
        </p:nvSpPr>
        <p:spPr bwMode="auto">
          <a:xfrm>
            <a:off x="846138" y="4854575"/>
            <a:ext cx="742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Non Uniform Memory Access (NUMA) in multi-socket servers [1]</a:t>
            </a:r>
          </a:p>
        </p:txBody>
      </p:sp>
      <p:sp>
        <p:nvSpPr>
          <p:cNvPr id="140295" name="Text Box 12"/>
          <p:cNvSpPr txBox="1">
            <a:spLocks noChangeArrowheads="1"/>
          </p:cNvSpPr>
          <p:nvPr/>
        </p:nvSpPr>
        <p:spPr bwMode="auto">
          <a:xfrm>
            <a:off x="138113" y="646113"/>
            <a:ext cx="3963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Non Uniform Memory Access (NUMA) </a:t>
            </a:r>
          </a:p>
        </p:txBody>
      </p:sp>
      <p:sp>
        <p:nvSpPr>
          <p:cNvPr id="140296" name="Text Box 13"/>
          <p:cNvSpPr txBox="1">
            <a:spLocks noChangeArrowheads="1"/>
          </p:cNvSpPr>
          <p:nvPr/>
        </p:nvSpPr>
        <p:spPr bwMode="auto">
          <a:xfrm>
            <a:off x="115888" y="1019175"/>
            <a:ext cx="8345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consequence of using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case of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multi-socket servers</a:t>
            </a:r>
          </a:p>
        </p:txBody>
      </p:sp>
      <p:sp>
        <p:nvSpPr>
          <p:cNvPr id="140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(4)</a:t>
            </a:r>
          </a:p>
        </p:txBody>
      </p:sp>
    </p:spTree>
    <p:extLst>
      <p:ext uri="{BB962C8B-B14F-4D97-AF65-F5344CB8AC3E}">
        <p14:creationId xmlns:p14="http://schemas.microsoft.com/office/powerpoint/2010/main" val="25508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7"/>
          <p:cNvSpPr txBox="1">
            <a:spLocks noChangeArrowheads="1"/>
          </p:cNvSpPr>
          <p:nvPr/>
        </p:nvSpPr>
        <p:spPr bwMode="auto">
          <a:xfrm>
            <a:off x="192088" y="636588"/>
            <a:ext cx="505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latency comparison: Nehalem vs Penryn</a:t>
            </a:r>
          </a:p>
        </p:txBody>
      </p:sp>
      <p:sp>
        <p:nvSpPr>
          <p:cNvPr id="141315" name="Text Box 8"/>
          <p:cNvSpPr txBox="1">
            <a:spLocks noChangeArrowheads="1"/>
          </p:cNvSpPr>
          <p:nvPr/>
        </p:nvSpPr>
        <p:spPr bwMode="auto">
          <a:xfrm>
            <a:off x="1624013" y="4260850"/>
            <a:ext cx="5303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Harpertown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Quad-Core Penryn based server (Xeon 5400 series)</a:t>
            </a:r>
          </a:p>
        </p:txBody>
      </p:sp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1376363" y="4734145"/>
            <a:ext cx="6434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Memory latency comparison: Nehalem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[1]</a:t>
            </a:r>
          </a:p>
        </p:txBody>
      </p:sp>
      <p:pic>
        <p:nvPicPr>
          <p:cNvPr id="1413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4832" r="1024" b="2492"/>
          <a:stretch>
            <a:fillRect/>
          </a:stretch>
        </p:blipFill>
        <p:spPr bwMode="auto">
          <a:xfrm>
            <a:off x="468313" y="1223963"/>
            <a:ext cx="820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(5)</a:t>
            </a:r>
          </a:p>
        </p:txBody>
      </p:sp>
    </p:spTree>
    <p:extLst>
      <p:ext uri="{BB962C8B-B14F-4D97-AF65-F5344CB8AC3E}">
        <p14:creationId xmlns:p14="http://schemas.microsoft.com/office/powerpoint/2010/main" val="42212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84150" y="646113"/>
            <a:ext cx="966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Remarks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996950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FontTx/>
              <a:buAutoNum type="arabicParenR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from the pure performance 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</a:rPr>
              <a:t>to the aspect of 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17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4"/>
          <p:cNvSpPr txBox="1">
            <a:spLocks noChangeArrowheads="1"/>
          </p:cNvSpPr>
          <p:nvPr/>
        </p:nvSpPr>
        <p:spPr bwMode="auto">
          <a:xfrm>
            <a:off x="182563" y="64611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42339" name="Text Box 6"/>
          <p:cNvSpPr txBox="1">
            <a:spLocks noChangeArrowheads="1"/>
          </p:cNvSpPr>
          <p:nvPr/>
        </p:nvSpPr>
        <p:spPr bwMode="auto">
          <a:xfrm>
            <a:off x="227013" y="1003300"/>
            <a:ext cx="617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 – a forerunner to integrated memory controllers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[34]</a:t>
            </a:r>
          </a:p>
        </p:txBody>
      </p:sp>
      <p:sp>
        <p:nvSpPr>
          <p:cNvPr id="154629" name="Text Box 7"/>
          <p:cNvSpPr txBox="1">
            <a:spLocks noChangeArrowheads="1"/>
          </p:cNvSpPr>
          <p:nvPr/>
        </p:nvSpPr>
        <p:spPr bwMode="auto">
          <a:xfrm>
            <a:off x="187325" y="1471613"/>
            <a:ext cx="641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(announced in 1999, due to 2H 2000, cancelled in Sept. 2000)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461963" y="1866900"/>
            <a:ext cx="70643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Developed in Intel’s  Haifa Design and Development Center.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cost microprocessor with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graphics and memory controller </a:t>
            </a:r>
          </a:p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(for Rambus DRAMs).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Due to design problems and lack of interest from many vendors,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Intel finally cancelled Timna in Sept. 2000.</a:t>
            </a:r>
          </a:p>
        </p:txBody>
      </p:sp>
      <p:pic>
        <p:nvPicPr>
          <p:cNvPr id="154631" name="Picture 11" descr="tim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42900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12"/>
          <p:cNvSpPr txBox="1">
            <a:spLocks noChangeArrowheads="1"/>
          </p:cNvSpPr>
          <p:nvPr/>
        </p:nvSpPr>
        <p:spPr bwMode="auto">
          <a:xfrm>
            <a:off x="2070100" y="5724525"/>
            <a:ext cx="499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low cost (&lt;600 $)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 [40]</a:t>
            </a:r>
          </a:p>
        </p:txBody>
      </p:sp>
      <p:sp>
        <p:nvSpPr>
          <p:cNvPr id="1423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(6)</a:t>
            </a:r>
          </a:p>
        </p:txBody>
      </p:sp>
    </p:spTree>
    <p:extLst>
      <p:ext uri="{BB962C8B-B14F-4D97-AF65-F5344CB8AC3E}">
        <p14:creationId xmlns:p14="http://schemas.microsoft.com/office/powerpoint/2010/main" val="724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  <p:bldP spid="15463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038225" y="2451100"/>
            <a:ext cx="7027863" cy="388143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357313" y="817563"/>
            <a:ext cx="6994525" cy="14732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883025" y="989013"/>
            <a:ext cx="2284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945063" y="1835150"/>
            <a:ext cx="334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processor(s)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3167063" y="1676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6564313" y="16764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1909763" y="1824038"/>
            <a:ext cx="25733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MCH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rot="-5400000" flipH="1" flipV="1">
            <a:off x="3821906" y="651669"/>
            <a:ext cx="427038" cy="1663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rot="5400000" flipV="1">
            <a:off x="5530056" y="588169"/>
            <a:ext cx="407988" cy="1771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2379663" y="3775075"/>
            <a:ext cx="1641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 (2C) (2001)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5356225" y="3784600"/>
            <a:ext cx="2481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(2C)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subsequent POWER families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2324100" y="5770563"/>
            <a:ext cx="1719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Montecito (2C) (2006)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4" name="Line 14"/>
          <p:cNvSpPr>
            <a:spLocks noChangeShapeType="1"/>
          </p:cNvSpPr>
          <p:nvPr/>
        </p:nvSpPr>
        <p:spPr bwMode="auto">
          <a:xfrm>
            <a:off x="1558925" y="3705225"/>
            <a:ext cx="66262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1558925" y="5741988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43376" name="Group 16"/>
          <p:cNvGrpSpPr>
            <a:grpSpLocks/>
          </p:cNvGrpSpPr>
          <p:nvPr/>
        </p:nvGrpSpPr>
        <p:grpSpPr bwMode="auto">
          <a:xfrm>
            <a:off x="1525588" y="2320925"/>
            <a:ext cx="6677025" cy="2679700"/>
            <a:chOff x="752" y="2467"/>
            <a:chExt cx="4202" cy="1836"/>
          </a:xfrm>
        </p:grpSpPr>
        <p:sp>
          <p:nvSpPr>
            <p:cNvPr id="143393" name="Line 17"/>
            <p:cNvSpPr>
              <a:spLocks noChangeShapeType="1"/>
            </p:cNvSpPr>
            <p:nvPr/>
          </p:nvSpPr>
          <p:spPr bwMode="auto">
            <a:xfrm flipV="1">
              <a:off x="752" y="2479"/>
              <a:ext cx="1" cy="18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4" name="Line 18"/>
            <p:cNvSpPr>
              <a:spLocks noChangeShapeType="1"/>
            </p:cNvSpPr>
            <p:nvPr/>
          </p:nvSpPr>
          <p:spPr bwMode="auto">
            <a:xfrm flipV="1">
              <a:off x="4953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5" name="Line 19"/>
            <p:cNvSpPr>
              <a:spLocks noChangeShapeType="1"/>
            </p:cNvSpPr>
            <p:nvPr/>
          </p:nvSpPr>
          <p:spPr bwMode="auto">
            <a:xfrm flipV="1">
              <a:off x="2817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3377" name="Rectangle 20"/>
          <p:cNvSpPr>
            <a:spLocks noChangeArrowheads="1"/>
          </p:cNvSpPr>
          <p:nvPr/>
        </p:nvSpPr>
        <p:spPr bwMode="auto">
          <a:xfrm>
            <a:off x="5478463" y="3121025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Opteron  server lines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(2C) (2003)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AMD lines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8" name="Rectangle 21"/>
          <p:cNvSpPr>
            <a:spLocks noChangeArrowheads="1"/>
          </p:cNvSpPr>
          <p:nvPr/>
        </p:nvSpPr>
        <p:spPr bwMode="auto">
          <a:xfrm>
            <a:off x="2160588" y="4059238"/>
            <a:ext cx="18716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PA-8800 (2004)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PA-8900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previous PA lines</a:t>
            </a:r>
          </a:p>
        </p:txBody>
      </p:sp>
      <p:sp>
        <p:nvSpPr>
          <p:cNvPr id="143379" name="Rectangle 22"/>
          <p:cNvSpPr>
            <a:spLocks noChangeArrowheads="1"/>
          </p:cNvSpPr>
          <p:nvPr/>
        </p:nvSpPr>
        <p:spPr bwMode="auto">
          <a:xfrm>
            <a:off x="1725613" y="4768850"/>
            <a:ext cx="29098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Duo line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(2C) (2006)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preceding Intel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Quad line (2x2C) (2006/2007)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 line (2x2C) (2008)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0" name="Text Box 23"/>
          <p:cNvSpPr txBox="1">
            <a:spLocks noChangeArrowheads="1"/>
          </p:cNvSpPr>
          <p:nvPr/>
        </p:nvSpPr>
        <p:spPr bwMode="auto">
          <a:xfrm>
            <a:off x="2565400" y="6451600"/>
            <a:ext cx="40005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941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941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941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3.2.3.5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</a:p>
        </p:txBody>
      </p:sp>
      <p:sp>
        <p:nvSpPr>
          <p:cNvPr id="143381" name="Text Box 25"/>
          <p:cNvSpPr txBox="1">
            <a:spLocks noChangeArrowheads="1"/>
          </p:cNvSpPr>
          <p:nvPr/>
        </p:nvSpPr>
        <p:spPr bwMode="auto">
          <a:xfrm>
            <a:off x="5514975" y="4910138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 (4) (2008)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Intel lines</a:t>
            </a:r>
          </a:p>
        </p:txBody>
      </p:sp>
      <p:sp>
        <p:nvSpPr>
          <p:cNvPr id="143382" name="AutoShape 26"/>
          <p:cNvSpPr>
            <a:spLocks noChangeArrowheads="1"/>
          </p:cNvSpPr>
          <p:nvPr/>
        </p:nvSpPr>
        <p:spPr bwMode="auto">
          <a:xfrm>
            <a:off x="4570413" y="3857625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3" name="AutoShape 27"/>
          <p:cNvSpPr>
            <a:spLocks noChangeArrowheads="1"/>
          </p:cNvSpPr>
          <p:nvPr/>
        </p:nvSpPr>
        <p:spPr bwMode="auto">
          <a:xfrm>
            <a:off x="4570413" y="5006975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4" name="Text Box 28"/>
          <p:cNvSpPr txBox="1">
            <a:spLocks noChangeArrowheads="1"/>
          </p:cNvSpPr>
          <p:nvPr/>
        </p:nvSpPr>
        <p:spPr bwMode="auto">
          <a:xfrm>
            <a:off x="334963" y="2254250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Examples</a:t>
            </a:r>
          </a:p>
        </p:txBody>
      </p:sp>
      <p:sp>
        <p:nvSpPr>
          <p:cNvPr id="143385" name="Text Box 29"/>
          <p:cNvSpPr txBox="1">
            <a:spLocks noChangeArrowheads="1"/>
          </p:cNvSpPr>
          <p:nvPr/>
        </p:nvSpPr>
        <p:spPr bwMode="auto">
          <a:xfrm>
            <a:off x="5422900" y="5764213"/>
            <a:ext cx="1757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Tukwila (4C) (2010)</a:t>
            </a:r>
          </a:p>
        </p:txBody>
      </p:sp>
      <p:sp>
        <p:nvSpPr>
          <p:cNvPr id="143386" name="AutoShape 30"/>
          <p:cNvSpPr>
            <a:spLocks noChangeArrowheads="1"/>
          </p:cNvSpPr>
          <p:nvPr/>
        </p:nvSpPr>
        <p:spPr bwMode="auto">
          <a:xfrm>
            <a:off x="4572000" y="5819775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7" name="AutoShape 31"/>
          <p:cNvSpPr>
            <a:spLocks noChangeArrowheads="1"/>
          </p:cNvSpPr>
          <p:nvPr/>
        </p:nvSpPr>
        <p:spPr bwMode="auto">
          <a:xfrm>
            <a:off x="4572000" y="325913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8" name="Text Box 32"/>
          <p:cNvSpPr txBox="1">
            <a:spLocks noChangeArrowheads="1"/>
          </p:cNvSpPr>
          <p:nvPr/>
        </p:nvSpPr>
        <p:spPr bwMode="auto">
          <a:xfrm>
            <a:off x="1827213" y="3149600"/>
            <a:ext cx="275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K7 lines (1C) (1999-2003)</a:t>
            </a:r>
          </a:p>
        </p:txBody>
      </p:sp>
      <p:sp>
        <p:nvSpPr>
          <p:cNvPr id="143389" name="Rectangle 33"/>
          <p:cNvSpPr>
            <a:spLocks noChangeArrowheads="1"/>
          </p:cNvSpPr>
          <p:nvPr/>
        </p:nvSpPr>
        <p:spPr bwMode="auto">
          <a:xfrm>
            <a:off x="5487988" y="2590800"/>
            <a:ext cx="2203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III (2001)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Sun lines</a:t>
            </a:r>
          </a:p>
        </p:txBody>
      </p:sp>
      <p:sp>
        <p:nvSpPr>
          <p:cNvPr id="143390" name="Text Box 34"/>
          <p:cNvSpPr txBox="1">
            <a:spLocks noChangeArrowheads="1"/>
          </p:cNvSpPr>
          <p:nvPr/>
        </p:nvSpPr>
        <p:spPr bwMode="auto">
          <a:xfrm>
            <a:off x="1871663" y="2573338"/>
            <a:ext cx="2352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 (1C) (~1997)</a:t>
            </a:r>
          </a:p>
        </p:txBody>
      </p:sp>
      <p:sp>
        <p:nvSpPr>
          <p:cNvPr id="143391" name="AutoShape 35"/>
          <p:cNvSpPr>
            <a:spLocks noChangeArrowheads="1"/>
          </p:cNvSpPr>
          <p:nvPr/>
        </p:nvSpPr>
        <p:spPr bwMode="auto">
          <a:xfrm>
            <a:off x="4572000" y="2730500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(7)</a:t>
            </a:r>
          </a:p>
        </p:txBody>
      </p:sp>
    </p:spTree>
    <p:extLst>
      <p:ext uri="{BB962C8B-B14F-4D97-AF65-F5344CB8AC3E}">
        <p14:creationId xmlns:p14="http://schemas.microsoft.com/office/powerpoint/2010/main" val="11928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97949" y="647700"/>
            <a:ext cx="4490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6" name="Text Box 6"/>
          <p:cNvSpPr txBox="1">
            <a:spLocks noChangeArrowheads="1"/>
          </p:cNvSpPr>
          <p:nvPr/>
        </p:nvSpPr>
        <p:spPr bwMode="auto">
          <a:xfrm>
            <a:off x="183674" y="28606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7" name="Text Box 7"/>
          <p:cNvSpPr txBox="1">
            <a:spLocks noChangeArrowheads="1"/>
          </p:cNvSpPr>
          <p:nvPr/>
        </p:nvSpPr>
        <p:spPr bwMode="auto">
          <a:xfrm>
            <a:off x="201136" y="2163065"/>
            <a:ext cx="749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Consists of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 unidirectional links,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 in each directions, called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 for Transmit, R for Receive).       </a:t>
            </a:r>
          </a:p>
        </p:txBody>
      </p:sp>
      <p:sp>
        <p:nvSpPr>
          <p:cNvPr id="126982" name="Text Box 8"/>
          <p:cNvSpPr txBox="1">
            <a:spLocks noChangeArrowheads="1"/>
          </p:cNvSpPr>
          <p:nvPr/>
        </p:nvSpPr>
        <p:spPr bwMode="auto">
          <a:xfrm>
            <a:off x="209074" y="1330605"/>
            <a:ext cx="9493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serial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 high speed differential point-to-point interconnect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bus,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si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milar to AMD’s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HyperTransport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bus),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used to connect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processors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 processors to north bridges.     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3" name="Text Box 9"/>
          <p:cNvSpPr txBox="1">
            <a:spLocks noChangeArrowheads="1"/>
          </p:cNvSpPr>
          <p:nvPr/>
        </p:nvSpPr>
        <p:spPr bwMode="auto">
          <a:xfrm>
            <a:off x="204311" y="1860885"/>
            <a:ext cx="673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Formerly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designated as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Common System Interface bus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(CSI bus).</a:t>
            </a: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(1)</a:t>
            </a: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209074" y="998538"/>
            <a:ext cx="83047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 is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strongly motivated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by the introduction of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memory controllers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5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  <p:bldP spid="126982" grpId="0"/>
      <p:bldP spid="15668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LVDS Electrical Inte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448780"/>
            <a:ext cx="7328573" cy="16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25" y="773705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differential interconnections [170]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91980" y="2708920"/>
            <a:ext cx="2025225" cy="1800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10"/>
          <p:cNvGrpSpPr>
            <a:grpSpLocks/>
          </p:cNvGrpSpPr>
          <p:nvPr/>
        </p:nvGrpSpPr>
        <p:grpSpPr bwMode="auto">
          <a:xfrm>
            <a:off x="534988" y="1231900"/>
            <a:ext cx="7954962" cy="4897438"/>
            <a:chOff x="273" y="646"/>
            <a:chExt cx="5126" cy="3374"/>
          </a:xfrm>
        </p:grpSpPr>
        <p:pic>
          <p:nvPicPr>
            <p:cNvPr id="1454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0355" r="3860"/>
            <a:stretch>
              <a:fillRect/>
            </a:stretch>
          </p:blipFill>
          <p:spPr bwMode="auto">
            <a:xfrm>
              <a:off x="273" y="646"/>
              <a:ext cx="5126" cy="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6" name="Text Box 5"/>
            <p:cNvSpPr txBox="1">
              <a:spLocks noChangeArrowheads="1"/>
            </p:cNvSpPr>
            <p:nvPr/>
          </p:nvSpPr>
          <p:spPr bwMode="auto">
            <a:xfrm>
              <a:off x="1974" y="3446"/>
              <a:ext cx="678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16 data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 protocol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 CRC</a:t>
              </a:r>
            </a:p>
          </p:txBody>
        </p:sp>
        <p:sp>
          <p:nvSpPr>
            <p:cNvPr id="145417" name="Text Box 6"/>
            <p:cNvSpPr txBox="1">
              <a:spLocks noChangeArrowheads="1"/>
            </p:cNvSpPr>
            <p:nvPr/>
          </p:nvSpPr>
          <p:spPr bwMode="auto">
            <a:xfrm>
              <a:off x="2109" y="1790"/>
              <a:ext cx="133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TX Unidirectional link</a:t>
              </a:r>
            </a:p>
          </p:txBody>
        </p:sp>
        <p:sp>
          <p:nvSpPr>
            <p:cNvPr id="145418" name="Text Box 7"/>
            <p:cNvSpPr txBox="1">
              <a:spLocks noChangeArrowheads="1"/>
            </p:cNvSpPr>
            <p:nvPr/>
          </p:nvSpPr>
          <p:spPr bwMode="auto">
            <a:xfrm>
              <a:off x="2141" y="2734"/>
              <a:ext cx="13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RX Unidirectional link</a:t>
              </a:r>
            </a:p>
          </p:txBody>
        </p:sp>
      </p:grpSp>
      <p:sp>
        <p:nvSpPr>
          <p:cNvPr id="145411" name="Text Box 8"/>
          <p:cNvSpPr txBox="1">
            <a:spLocks noChangeArrowheads="1"/>
          </p:cNvSpPr>
          <p:nvPr/>
        </p:nvSpPr>
        <p:spPr bwMode="auto">
          <a:xfrm>
            <a:off x="1141413" y="6375400"/>
            <a:ext cx="686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Signals of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Interconnect bus (QPI-bus) [22] </a:t>
            </a:r>
          </a:p>
        </p:txBody>
      </p:sp>
      <p:sp>
        <p:nvSpPr>
          <p:cNvPr id="145412" name="Text Box 9"/>
          <p:cNvSpPr txBox="1">
            <a:spLocks noChangeArrowheads="1"/>
          </p:cNvSpPr>
          <p:nvPr/>
        </p:nvSpPr>
        <p:spPr bwMode="auto">
          <a:xfrm>
            <a:off x="193675" y="646113"/>
            <a:ext cx="5448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Signals of the QuickPath Interconnect bus (QPI bus)</a:t>
            </a:r>
          </a:p>
        </p:txBody>
      </p:sp>
      <p:sp>
        <p:nvSpPr>
          <p:cNvPr id="145413" name="Text Box 11"/>
          <p:cNvSpPr txBox="1">
            <a:spLocks noChangeArrowheads="1"/>
          </p:cNvSpPr>
          <p:nvPr/>
        </p:nvSpPr>
        <p:spPr bwMode="auto">
          <a:xfrm>
            <a:off x="4546600" y="6043613"/>
            <a:ext cx="20351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(DDR data transfer)</a:t>
            </a:r>
          </a:p>
        </p:txBody>
      </p:sp>
      <p:sp>
        <p:nvSpPr>
          <p:cNvPr id="145414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07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195263" y="654050"/>
            <a:ext cx="3855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8729" name="Text Box 10"/>
          <p:cNvSpPr txBox="1">
            <a:spLocks noChangeArrowheads="1"/>
          </p:cNvSpPr>
          <p:nvPr/>
        </p:nvSpPr>
        <p:spPr bwMode="auto">
          <a:xfrm>
            <a:off x="296525" y="99873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unidirectional link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comprises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20 data lanes and a clock lane,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lane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consisting of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pair of differential signals.</a:t>
            </a:r>
          </a:p>
        </p:txBody>
      </p:sp>
      <p:sp>
        <p:nvSpPr>
          <p:cNvPr id="146441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925" y="6264275"/>
            <a:ext cx="1711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(Lane: </a:t>
            </a:r>
            <a:r>
              <a:rPr 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Vonalpár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0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7" name="Text Box 3"/>
          <p:cNvSpPr txBox="1">
            <a:spLocks noChangeArrowheads="1"/>
          </p:cNvSpPr>
          <p:nvPr/>
        </p:nvSpPr>
        <p:spPr bwMode="auto">
          <a:xfrm>
            <a:off x="2441575" y="6467475"/>
            <a:ext cx="424497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FEFE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6000" tIns="82800" rIns="126000" bIns="82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Figure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2.4</a:t>
            </a:r>
            <a:r>
              <a:rPr lang="hu-HU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Signal</a:t>
            </a:r>
            <a:r>
              <a:rPr lang="en-US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ing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systems used in buses</a:t>
            </a:r>
          </a:p>
        </p:txBody>
      </p:sp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422650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5678488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LVDS:  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LVTTL: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TTL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(D)RSL:    (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)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Rambus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Level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SSTL: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Stub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Series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Terminated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Logic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CM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Common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Mode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REF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Reference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227513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LVTTL (3.3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SDRAM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HI 1.5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783013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TTL (5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3784600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SSTL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SSTL2 (DDR)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SSTL1.8 (DDR2)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SSTL1.5 (DDR3)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RSL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(RDRAM)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783013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LVDS </a:t>
            </a:r>
            <a:endParaRPr lang="en-US" altLang="en-US" sz="1200">
              <a:solidFill>
                <a:srgbClr val="FF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PCIe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  QPI, DMI, ESI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FB-DIMMs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106988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Smaller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416550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627563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DRSL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XDR (data)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163513" y="490538"/>
            <a:ext cx="344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(4)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950913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955675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Signals</a:t>
            </a:r>
            <a:endParaRPr lang="en-US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714500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referenced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730375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Single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ended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714500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endParaRPr lang="en-US" altLang="en-US" sz="1200" b="1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093913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049463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049463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RE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F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748088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3822700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1974850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S+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S-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CM</a:t>
              </a:r>
              <a:endParaRPr lang="en-US" altLang="en-US" sz="12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230313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231900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231900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638300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641475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631950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022475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Typ.voltage</a:t>
            </a:r>
            <a:endParaRPr lang="hu-HU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489325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600-800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486150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200-300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463925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3.3-5 V 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3789363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35209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7" grpId="0"/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37050"/>
            <a:ext cx="5924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55130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8406" y="4329100"/>
            <a:ext cx="27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DP system [169]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4856813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68" y="5094185"/>
            <a:ext cx="6587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First generation Nehalem (</a:t>
            </a:r>
            <a:r>
              <a:rPr lang="en-US" sz="1400" dirty="0" err="1" smtClean="0">
                <a:latin typeface="+mj-lt"/>
              </a:rPr>
              <a:t>Bloomfielf</a:t>
            </a:r>
            <a:r>
              <a:rPr lang="en-US" sz="1400" dirty="0" smtClean="0">
                <a:latin typeface="+mj-lt"/>
              </a:rPr>
              <a:t>) supports only DP configurations.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36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178750"/>
            <a:ext cx="5772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5641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6865" y="6354325"/>
            <a:ext cx="27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DP system [169]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5a)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75" y="1068618"/>
            <a:ext cx="4797955" cy="578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24182" y="6354325"/>
            <a:ext cx="3110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8-proc. system [169]</a:t>
            </a:r>
            <a:endParaRPr lang="en-US" sz="1400" dirty="0">
              <a:latin typeface="+mj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2563" y="612775"/>
            <a:ext cx="5641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architectures-3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5b)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546048"/>
            <a:ext cx="7902324" cy="1664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211831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771073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771073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215328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+mj-lt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221576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638690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2) With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new design paradigm </a:t>
            </a:r>
            <a:r>
              <a:rPr lang="en-US" sz="1400" dirty="0" smtClean="0">
                <a:latin typeface="+mj-lt"/>
              </a:rPr>
              <a:t>arose.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Mobile devices require long operating hours i.e. low power consumption,</a:t>
            </a:r>
            <a:r>
              <a:rPr lang="en-US" sz="1400" dirty="0" smtClean="0">
                <a:latin typeface="+mj-lt"/>
              </a:rPr>
              <a:t> this is contrast to the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design paradigm of traditional processors,  as indicated below. </a:t>
            </a:r>
            <a:endParaRPr lang="en-US" sz="1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661" y="4021323"/>
            <a:ext cx="6902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Implications to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microarchitecture of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low power CPUs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(processor cores)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211960" y="3467453"/>
            <a:ext cx="118625" cy="40504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  <p:bldP spid="17" grpId="0"/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71500" y="1116013"/>
            <a:ext cx="4059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QuickPath Interconnect Bus (QPI-bus)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16764" y="1463675"/>
            <a:ext cx="3589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3.2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(Nehalem)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311040" y="16351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86360" y="147637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in each direction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5313" y="2391822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Fastest FSB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10056" y="2690272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400 MHz QDR 8 Byte 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2743681" y="2849022"/>
            <a:ext cx="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287947" y="2679159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bidirectional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95313" y="3242722"/>
            <a:ext cx="314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HyperTransport</a:t>
            </a:r>
            <a:r>
              <a:rPr lang="en-US" altLang="en-US" sz="1400" b="1" dirty="0">
                <a:solidFill>
                  <a:srgbClr val="0000FF"/>
                </a:solidFill>
                <a:latin typeface="Verdana" pitchFamily="34" charset="0"/>
                <a:cs typeface="Times New Roman" pitchFamily="18" charset="0"/>
              </a:rPr>
              <a:t> Bus (HT-bus)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52928" y="3909472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1.0:  0.8 GHz   DDR  2-Byte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312627" y="28125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318977" y="40698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407010" y="3896772"/>
            <a:ext cx="2509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 GB/s in each direction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54515" y="4228559"/>
            <a:ext cx="3005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2.0: 1.0 GHz    DDR  2-Byte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320565" y="4388897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427647" y="4215859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4.0 GB/s in each direction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3403" y="4560347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3.0: 2.6 GHz    DDR  2-Byte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5309452" y="472068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270485" y="4547647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10.4 GB/s in each direction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41530" y="3604672"/>
            <a:ext cx="5005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Max.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clock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and width figures in AMD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systems</a:t>
            </a:r>
          </a:p>
        </p:txBody>
      </p:sp>
      <p:sp>
        <p:nvSpPr>
          <p:cNvPr id="149526" name="Text Box 24"/>
          <p:cNvSpPr txBox="1">
            <a:spLocks noChangeArrowheads="1"/>
          </p:cNvSpPr>
          <p:nvPr/>
        </p:nvSpPr>
        <p:spPr bwMode="auto">
          <a:xfrm>
            <a:off x="81118" y="636588"/>
            <a:ext cx="6548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Comparison of the transfer rates of the QPI, FSB and HT buses  </a:t>
            </a:r>
          </a:p>
        </p:txBody>
      </p:sp>
      <p:sp>
        <p:nvSpPr>
          <p:cNvPr id="149527" name="Text Box 25"/>
          <p:cNvSpPr txBox="1">
            <a:spLocks noChangeArrowheads="1"/>
          </p:cNvSpPr>
          <p:nvPr/>
        </p:nvSpPr>
        <p:spPr bwMode="auto">
          <a:xfrm>
            <a:off x="88963" y="5914665"/>
            <a:ext cx="229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DDR: Double Data Rate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3878" y="4890547"/>
            <a:ext cx="314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GHz    DDR  2-Byte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5312627" y="5071522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6273660" y="4898484"/>
            <a:ext cx="264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GB/s in each direction</a:t>
            </a:r>
          </a:p>
        </p:txBody>
      </p:sp>
      <p:sp>
        <p:nvSpPr>
          <p:cNvPr id="149531" name="Rectangle 2"/>
          <p:cNvSpPr>
            <a:spLocks noChangeArrowheads="1"/>
          </p:cNvSpPr>
          <p:nvPr/>
        </p:nvSpPr>
        <p:spPr bwMode="auto">
          <a:xfrm>
            <a:off x="82613" y="6182952"/>
            <a:ext cx="2162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DR: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Quad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Rate</a:t>
            </a:r>
          </a:p>
        </p:txBody>
      </p:sp>
      <p:sp>
        <p:nvSpPr>
          <p:cNvPr id="14953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2846" y="1718810"/>
            <a:ext cx="4913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4.0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(Sandy Bridge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5312880" y="186670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288200" y="1731510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86535" y="2002645"/>
            <a:ext cx="4395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4.8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5306569" y="215053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281889" y="2015345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5363" grpId="0"/>
      <p:bldP spid="15364" grpId="0" animBg="1"/>
      <p:bldP spid="15365" grpId="0"/>
      <p:bldP spid="15366" grpId="0"/>
      <p:bldP spid="15368" grpId="0"/>
      <p:bldP spid="15369" grpId="0" animBg="1"/>
      <p:bldP spid="15370" grpId="0"/>
      <p:bldP spid="15371" grpId="0"/>
      <p:bldP spid="15372" grpId="0"/>
      <p:bldP spid="15373" grpId="0" animBg="1"/>
      <p:bldP spid="15374" grpId="0" animBg="1"/>
      <p:bldP spid="15375" grpId="0"/>
      <p:bldP spid="15376" grpId="0"/>
      <p:bldP spid="15377" grpId="0" animBg="1"/>
      <p:bldP spid="15378" grpId="0"/>
      <p:bldP spid="15379" grpId="0"/>
      <p:bldP spid="15380" grpId="0" animBg="1"/>
      <p:bldP spid="15381" grpId="0"/>
      <p:bldP spid="15382" grpId="0"/>
      <p:bldP spid="2" grpId="0"/>
      <p:bldP spid="26" grpId="0" animBg="1"/>
      <p:bldP spid="27" grpId="0"/>
      <p:bldP spid="29" grpId="0"/>
      <p:bldP spid="30" grpId="0" animBg="1"/>
      <p:bldP spid="31" grpId="0"/>
      <p:bldP spid="32" grpId="0"/>
      <p:bldP spid="33" grpId="0" animBg="1"/>
      <p:bldP spid="3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3 Simultaneous Multithreading (SMT) (1)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3163"/>
            <a:ext cx="32321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508625" y="5661025"/>
            <a:ext cx="719138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879600" y="6302375"/>
            <a:ext cx="623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Simultaneous Multithreading (SMT) of Nehalem [1]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4479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Simultaneous Multithreading (SMT)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96863" y="1084263"/>
            <a:ext cx="545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Two-way multithreaded ( two threads at the same time)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300038" y="1970088"/>
            <a:ext cx="53029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 4-wide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core is fed more efficiently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(from 2 threads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300038" y="2324100"/>
            <a:ext cx="3209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Hides latency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a single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tread.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304800" y="2660650"/>
            <a:ext cx="5051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More performance with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low additional die area cost,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300038" y="3008313"/>
            <a:ext cx="478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May provide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significant performance increase 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dedicated applications.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223838" y="1538288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422904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  <p:bldP spid="136201" grpId="0"/>
      <p:bldP spid="136202" grpId="0"/>
      <p:bldP spid="136203" grpId="0"/>
      <p:bldP spid="13620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314450"/>
            <a:ext cx="6867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4"/>
          <p:cNvSpPr txBox="1">
            <a:spLocks noChangeArrowheads="1"/>
          </p:cNvSpPr>
          <p:nvPr/>
        </p:nvSpPr>
        <p:spPr bwMode="auto">
          <a:xfrm>
            <a:off x="1511300" y="5772150"/>
            <a:ext cx="6110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Performance gains achieved by Nehalem’ SMT [1]</a:t>
            </a:r>
          </a:p>
        </p:txBody>
      </p:sp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185738" y="646113"/>
            <a:ext cx="2792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gains of SMT</a:t>
            </a: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3 Simultaneous Multithreading (SMT)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265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(1)</a:t>
            </a:r>
            <a:endParaRPr lang="hu-HU" altLang="en-US" dirty="0" smtClean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198563" y="1223963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(Penryn)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351338" y="1230313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(Nehalem)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241425" y="5634038"/>
            <a:ext cx="681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3.2.2.1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The 3-level cache architecture of Nehalem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7783513" y="2327275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783513" y="4003675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 KB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3850" y="3927475"/>
            <a:ext cx="9223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cores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785100" y="4689475"/>
            <a:ext cx="103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Up to 8 MB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Inclusive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190500" y="654050"/>
            <a:ext cx="3196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cache architecture </a:t>
            </a:r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365250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2366963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3" name="Rectangle 13"/>
          <p:cNvSpPr>
            <a:spLocks noChangeArrowheads="1"/>
          </p:cNvSpPr>
          <p:nvPr/>
        </p:nvSpPr>
        <p:spPr bwMode="auto">
          <a:xfrm>
            <a:off x="1365250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2366963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5" name="Rectangle 15"/>
          <p:cNvSpPr>
            <a:spLocks noChangeArrowheads="1"/>
          </p:cNvSpPr>
          <p:nvPr/>
        </p:nvSpPr>
        <p:spPr bwMode="auto">
          <a:xfrm>
            <a:off x="1374775" y="4003675"/>
            <a:ext cx="1897063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1579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2468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8" name="Text Box 23"/>
          <p:cNvSpPr txBox="1">
            <a:spLocks noChangeArrowheads="1"/>
          </p:cNvSpPr>
          <p:nvPr/>
        </p:nvSpPr>
        <p:spPr bwMode="auto">
          <a:xfrm>
            <a:off x="4119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9" name="Text Box 24"/>
          <p:cNvSpPr txBox="1">
            <a:spLocks noChangeArrowheads="1"/>
          </p:cNvSpPr>
          <p:nvPr/>
        </p:nvSpPr>
        <p:spPr bwMode="auto">
          <a:xfrm>
            <a:off x="51228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0" name="Line 26"/>
          <p:cNvSpPr>
            <a:spLocks noChangeShapeType="1"/>
          </p:cNvSpPr>
          <p:nvPr/>
        </p:nvSpPr>
        <p:spPr bwMode="auto">
          <a:xfrm>
            <a:off x="5999163" y="33178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41" name="Rectangle 27"/>
          <p:cNvSpPr>
            <a:spLocks noChangeArrowheads="1"/>
          </p:cNvSpPr>
          <p:nvPr/>
        </p:nvSpPr>
        <p:spPr bwMode="auto">
          <a:xfrm>
            <a:off x="6608763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2" name="Rectangle 28"/>
          <p:cNvSpPr>
            <a:spLocks noChangeArrowheads="1"/>
          </p:cNvSpPr>
          <p:nvPr/>
        </p:nvSpPr>
        <p:spPr bwMode="auto">
          <a:xfrm>
            <a:off x="6608763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3" name="Rectangle 29"/>
          <p:cNvSpPr>
            <a:spLocks noChangeArrowheads="1"/>
          </p:cNvSpPr>
          <p:nvPr/>
        </p:nvSpPr>
        <p:spPr bwMode="auto">
          <a:xfrm>
            <a:off x="6608763" y="40036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44" name="Text Box 30"/>
          <p:cNvSpPr txBox="1">
            <a:spLocks noChangeArrowheads="1"/>
          </p:cNvSpPr>
          <p:nvPr/>
        </p:nvSpPr>
        <p:spPr bwMode="auto">
          <a:xfrm>
            <a:off x="67611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5" name="Text Box 32"/>
          <p:cNvSpPr txBox="1">
            <a:spLocks noChangeArrowheads="1"/>
          </p:cNvSpPr>
          <p:nvPr/>
        </p:nvSpPr>
        <p:spPr bwMode="auto">
          <a:xfrm>
            <a:off x="107950" y="2352675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46" name="Rectangle 33"/>
          <p:cNvSpPr>
            <a:spLocks noChangeArrowheads="1"/>
          </p:cNvSpPr>
          <p:nvPr/>
        </p:nvSpPr>
        <p:spPr bwMode="auto">
          <a:xfrm>
            <a:off x="3960813" y="22764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7" name="Rectangle 34"/>
          <p:cNvSpPr>
            <a:spLocks noChangeArrowheads="1"/>
          </p:cNvSpPr>
          <p:nvPr/>
        </p:nvSpPr>
        <p:spPr bwMode="auto">
          <a:xfrm>
            <a:off x="4962525" y="22764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8" name="Rectangle 35"/>
          <p:cNvSpPr>
            <a:spLocks noChangeArrowheads="1"/>
          </p:cNvSpPr>
          <p:nvPr/>
        </p:nvSpPr>
        <p:spPr bwMode="auto">
          <a:xfrm>
            <a:off x="3960813" y="27336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9" name="Rectangle 36"/>
          <p:cNvSpPr>
            <a:spLocks noChangeArrowheads="1"/>
          </p:cNvSpPr>
          <p:nvPr/>
        </p:nvSpPr>
        <p:spPr bwMode="auto">
          <a:xfrm>
            <a:off x="4962525" y="27336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50" name="Rectangle 37"/>
          <p:cNvSpPr>
            <a:spLocks noChangeArrowheads="1"/>
          </p:cNvSpPr>
          <p:nvPr/>
        </p:nvSpPr>
        <p:spPr bwMode="auto">
          <a:xfrm>
            <a:off x="3970338" y="403860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1" name="Rectangle 38"/>
          <p:cNvSpPr>
            <a:spLocks noChangeArrowheads="1"/>
          </p:cNvSpPr>
          <p:nvPr/>
        </p:nvSpPr>
        <p:spPr bwMode="auto">
          <a:xfrm>
            <a:off x="4972050" y="403860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2" name="AutoShape 39"/>
          <p:cNvSpPr>
            <a:spLocks noChangeArrowheads="1"/>
          </p:cNvSpPr>
          <p:nvPr/>
        </p:nvSpPr>
        <p:spPr bwMode="auto">
          <a:xfrm>
            <a:off x="3992563" y="4613275"/>
            <a:ext cx="3527425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99FF"/>
              </a:gs>
              <a:gs pos="50000">
                <a:srgbClr val="184776"/>
              </a:gs>
              <a:gs pos="100000">
                <a:srgbClr val="3399FF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L3 Cache</a:t>
            </a: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738" y="6173788"/>
            <a:ext cx="39131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2D2D8A"/>
                </a:solidFill>
                <a:latin typeface="Verdana"/>
                <a:cs typeface="Arial" pitchFamily="34" charset="0"/>
              </a:rPr>
              <a:t>Note the difference in the L2 cache sizes.</a:t>
            </a:r>
          </a:p>
        </p:txBody>
      </p:sp>
    </p:spTree>
    <p:extLst>
      <p:ext uri="{BB962C8B-B14F-4D97-AF65-F5344CB8AC3E}">
        <p14:creationId xmlns:p14="http://schemas.microsoft.com/office/powerpoint/2010/main" val="11982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180975" y="638175"/>
            <a:ext cx="571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Distinguished features of Nehalem’s cache architecture</a:t>
            </a:r>
          </a:p>
        </p:txBody>
      </p:sp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295275" y="1028700"/>
            <a:ext cx="823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L2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private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again rather than shared as in the Core and Penryn processors</a:t>
            </a: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1725613" y="1693863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3957638" y="1693863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4150" name="Text Box 8"/>
          <p:cNvSpPr txBox="1">
            <a:spLocks noChangeArrowheads="1"/>
          </p:cNvSpPr>
          <p:nvPr/>
        </p:nvSpPr>
        <p:spPr bwMode="auto">
          <a:xfrm>
            <a:off x="1704975" y="2154238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</a:t>
            </a:r>
          </a:p>
        </p:txBody>
      </p:sp>
      <p:sp>
        <p:nvSpPr>
          <p:cNvPr id="134151" name="Text Box 9"/>
          <p:cNvSpPr txBox="1">
            <a:spLocks noChangeArrowheads="1"/>
          </p:cNvSpPr>
          <p:nvPr/>
        </p:nvSpPr>
        <p:spPr bwMode="auto">
          <a:xfrm>
            <a:off x="4160838" y="2370138"/>
            <a:ext cx="804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</a:p>
        </p:txBody>
      </p:sp>
      <p:sp>
        <p:nvSpPr>
          <p:cNvPr id="134152" name="Text Box 10"/>
          <p:cNvSpPr txBox="1">
            <a:spLocks noChangeArrowheads="1"/>
          </p:cNvSpPr>
          <p:nvPr/>
        </p:nvSpPr>
        <p:spPr bwMode="auto">
          <a:xfrm>
            <a:off x="1778000" y="285750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</a:t>
            </a:r>
          </a:p>
        </p:txBody>
      </p:sp>
      <p:grpSp>
        <p:nvGrpSpPr>
          <p:cNvPr id="134153" name="Group 86"/>
          <p:cNvGrpSpPr>
            <a:grpSpLocks/>
          </p:cNvGrpSpPr>
          <p:nvPr/>
        </p:nvGrpSpPr>
        <p:grpSpPr bwMode="auto">
          <a:xfrm rot="591949">
            <a:off x="2913063" y="2443163"/>
            <a:ext cx="1260475" cy="71437"/>
            <a:chOff x="2608" y="2749"/>
            <a:chExt cx="794" cy="91"/>
          </a:xfrm>
        </p:grpSpPr>
        <p:grpSp>
          <p:nvGrpSpPr>
            <p:cNvPr id="134167" name="Group 84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9" name="Line 7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0" name="Line 7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1" name="Line 7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2" name="Line 7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8" name="Freeform 7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4154" name="Group 87"/>
          <p:cNvGrpSpPr>
            <a:grpSpLocks/>
          </p:cNvGrpSpPr>
          <p:nvPr/>
        </p:nvGrpSpPr>
        <p:grpSpPr bwMode="auto">
          <a:xfrm rot="9851320">
            <a:off x="2913063" y="2803525"/>
            <a:ext cx="1260475" cy="71438"/>
            <a:chOff x="2608" y="2749"/>
            <a:chExt cx="794" cy="91"/>
          </a:xfrm>
        </p:grpSpPr>
        <p:grpSp>
          <p:nvGrpSpPr>
            <p:cNvPr id="134161" name="Group 88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3" name="Line 89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4" name="Line 90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5" name="Line 91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6" name="Line 92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2" name="Freeform 93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1324" name="Text Box 94"/>
          <p:cNvSpPr txBox="1">
            <a:spLocks noChangeArrowheads="1"/>
          </p:cNvSpPr>
          <p:nvPr/>
        </p:nvSpPr>
        <p:spPr bwMode="auto">
          <a:xfrm>
            <a:off x="206375" y="3563938"/>
            <a:ext cx="4937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Assumed reason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returning to the  private scheme</a:t>
            </a:r>
          </a:p>
        </p:txBody>
      </p:sp>
      <p:sp>
        <p:nvSpPr>
          <p:cNvPr id="141325" name="Text Box 95"/>
          <p:cNvSpPr txBox="1">
            <a:spLocks noChangeArrowheads="1"/>
          </p:cNvSpPr>
          <p:nvPr/>
        </p:nvSpPr>
        <p:spPr bwMode="auto">
          <a:xfrm>
            <a:off x="206375" y="3924300"/>
            <a:ext cx="7801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caches allow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more effective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shared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ones, since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4157" name="Rectangle 117"/>
          <p:cNvSpPr>
            <a:spLocks noChangeArrowheads="1"/>
          </p:cNvSpPr>
          <p:nvPr/>
        </p:nvSpPr>
        <p:spPr bwMode="auto">
          <a:xfrm>
            <a:off x="430213" y="1638300"/>
            <a:ext cx="8459787" cy="1655763"/>
          </a:xfrm>
          <a:prstGeom prst="rect">
            <a:avLst/>
          </a:prstGeom>
          <a:solidFill>
            <a:srgbClr val="0000FF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28" name="Text Box 120"/>
          <p:cNvSpPr txBox="1">
            <a:spLocks noChangeArrowheads="1"/>
          </p:cNvSpPr>
          <p:nvPr/>
        </p:nvSpPr>
        <p:spPr bwMode="auto">
          <a:xfrm>
            <a:off x="389378" y="4239090"/>
            <a:ext cx="685142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look for memory access patterns.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Private L2 caches have more easily detectable memory access patterns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than shared L2 caches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34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93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4" grpId="0"/>
      <p:bldP spid="141325" grpId="0"/>
      <p:bldP spid="14132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193675" y="647700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35171" name="Text Box 5"/>
          <p:cNvSpPr txBox="1">
            <a:spLocks noChangeArrowheads="1"/>
          </p:cNvSpPr>
          <p:nvPr/>
        </p:nvSpPr>
        <p:spPr bwMode="auto">
          <a:xfrm>
            <a:off x="793750" y="1276350"/>
            <a:ext cx="538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POWER family had the same evolution path as above 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030288" y="1709738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3262313" y="170973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5174" name="Text Box 8"/>
          <p:cNvSpPr txBox="1">
            <a:spLocks noChangeArrowheads="1"/>
          </p:cNvSpPr>
          <p:nvPr/>
        </p:nvSpPr>
        <p:spPr bwMode="auto">
          <a:xfrm>
            <a:off x="1009650" y="2219325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</a:t>
            </a:r>
          </a:p>
        </p:txBody>
      </p:sp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457575" y="2506663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</a:t>
            </a:r>
          </a:p>
        </p:txBody>
      </p:sp>
      <p:sp>
        <p:nvSpPr>
          <p:cNvPr id="135176" name="Text Box 10"/>
          <p:cNvSpPr txBox="1">
            <a:spLocks noChangeArrowheads="1"/>
          </p:cNvSpPr>
          <p:nvPr/>
        </p:nvSpPr>
        <p:spPr bwMode="auto">
          <a:xfrm>
            <a:off x="1082675" y="2922588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</a:t>
            </a:r>
          </a:p>
        </p:txBody>
      </p:sp>
      <p:grpSp>
        <p:nvGrpSpPr>
          <p:cNvPr id="135177" name="Group 11"/>
          <p:cNvGrpSpPr>
            <a:grpSpLocks/>
          </p:cNvGrpSpPr>
          <p:nvPr/>
        </p:nvGrpSpPr>
        <p:grpSpPr bwMode="auto">
          <a:xfrm rot="591949">
            <a:off x="2217738" y="2508250"/>
            <a:ext cx="1260475" cy="71438"/>
            <a:chOff x="2608" y="2749"/>
            <a:chExt cx="794" cy="91"/>
          </a:xfrm>
        </p:grpSpPr>
        <p:grpSp>
          <p:nvGrpSpPr>
            <p:cNvPr id="135187" name="Group 12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9" name="Line 1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0" name="Line 1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1" name="Line 1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2" name="Line 1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8" name="Freeform 1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5178" name="Group 18"/>
          <p:cNvGrpSpPr>
            <a:grpSpLocks/>
          </p:cNvGrpSpPr>
          <p:nvPr/>
        </p:nvGrpSpPr>
        <p:grpSpPr bwMode="auto">
          <a:xfrm rot="9851320">
            <a:off x="2198688" y="2868613"/>
            <a:ext cx="1260475" cy="71437"/>
            <a:chOff x="2608" y="2749"/>
            <a:chExt cx="794" cy="91"/>
          </a:xfrm>
        </p:grpSpPr>
        <p:grpSp>
          <p:nvGrpSpPr>
            <p:cNvPr id="135181" name="Group 19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3" name="Line 20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4" name="Line 21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5" name="Line 22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6" name="Line 23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2" name="Freeform 24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5179" name="Rectangle 25"/>
          <p:cNvSpPr>
            <a:spLocks noChangeArrowheads="1"/>
          </p:cNvSpPr>
          <p:nvPr/>
        </p:nvSpPr>
        <p:spPr bwMode="auto">
          <a:xfrm>
            <a:off x="577850" y="1204913"/>
            <a:ext cx="7740650" cy="2089150"/>
          </a:xfrm>
          <a:prstGeom prst="rect">
            <a:avLst/>
          </a:prstGeom>
          <a:solidFill>
            <a:srgbClr val="0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5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98450" y="863600"/>
            <a:ext cx="854868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7000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L3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inclusive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rather than exclusive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as in a number of competing designs, such as UltraSPARC IV+ (2005), POWER5 (2005),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POWER6 (2007), POWER7 (2010), AMD’s K10-based processors (2007).</a:t>
            </a:r>
          </a:p>
        </p:txBody>
      </p:sp>
      <p:sp>
        <p:nvSpPr>
          <p:cNvPr id="143364" name="Text Box 6"/>
          <p:cNvSpPr txBox="1">
            <a:spLocks noChangeArrowheads="1"/>
          </p:cNvSpPr>
          <p:nvPr/>
        </p:nvSpPr>
        <p:spPr bwMode="auto">
          <a:xfrm>
            <a:off x="206375" y="1925638"/>
            <a:ext cx="4364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argumentation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inclusive caches [38]</a:t>
            </a:r>
          </a:p>
        </p:txBody>
      </p:sp>
      <p:sp>
        <p:nvSpPr>
          <p:cNvPr id="143365" name="Text Box 7"/>
          <p:cNvSpPr txBox="1">
            <a:spLocks noChangeArrowheads="1"/>
          </p:cNvSpPr>
          <p:nvPr/>
        </p:nvSpPr>
        <p:spPr bwMode="auto">
          <a:xfrm>
            <a:off x="493713" y="2286000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Inclusive L3 caches prevent L2 snoop traffic for L3 cache misses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since   </a:t>
            </a:r>
          </a:p>
        </p:txBody>
      </p:sp>
      <p:sp>
        <p:nvSpPr>
          <p:cNvPr id="143366" name="Text Box 8"/>
          <p:cNvSpPr txBox="1">
            <a:spLocks noChangeArrowheads="1"/>
          </p:cNvSpPr>
          <p:nvPr/>
        </p:nvSpPr>
        <p:spPr bwMode="auto">
          <a:xfrm>
            <a:off x="481013" y="3803650"/>
            <a:ext cx="7261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higher core numbers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L2 snooping becomes a more demanding task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and may overshadow the benefits arising from the more efficient cache use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of the explicit cache scheme.</a:t>
            </a:r>
          </a:p>
        </p:txBody>
      </p:sp>
      <p:sp>
        <p:nvSpPr>
          <p:cNvPr id="143369" name="Text Box 13"/>
          <p:cNvSpPr txBox="1">
            <a:spLocks noChangeArrowheads="1"/>
          </p:cNvSpPr>
          <p:nvPr/>
        </p:nvSpPr>
        <p:spPr bwMode="auto">
          <a:xfrm>
            <a:off x="722313" y="2652713"/>
            <a:ext cx="7226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inclusive L3 caches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L3 cache miss means that the referenced data</a:t>
            </a:r>
          </a:p>
          <a:p>
            <a:pPr eaLnBrk="1" fontAlgn="base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doesn’t exist in any core’s L2 caches, thus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no L2 snooping is needed.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By contrast,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exclusive L3 caches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referenced data may exist in any </a:t>
            </a:r>
          </a:p>
          <a:p>
            <a:pPr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of the L2 caches, thus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L2 snooping is required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36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New cache architecture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960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/>
      <p:bldP spid="143366" grpId="0"/>
      <p:bldP spid="14336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icture 4"/>
          <p:cNvSpPr>
            <a:spLocks noChangeAspect="1" noChangeArrowheads="1"/>
          </p:cNvSpPr>
          <p:nvPr/>
        </p:nvSpPr>
        <p:spPr bwMode="auto">
          <a:xfrm>
            <a:off x="1019175" y="1268413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0531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2481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notion of “Uncore”</a:t>
            </a:r>
          </a:p>
        </p:txBody>
      </p:sp>
      <p:sp>
        <p:nvSpPr>
          <p:cNvPr id="150532" name="Text Box 7"/>
          <p:cNvSpPr txBox="1">
            <a:spLocks noChangeArrowheads="1"/>
          </p:cNvSpPr>
          <p:nvPr/>
        </p:nvSpPr>
        <p:spPr bwMode="auto">
          <a:xfrm>
            <a:off x="1890713" y="5894388"/>
            <a:ext cx="534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Interpretation of the notion “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Uncore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[1] </a:t>
            </a:r>
          </a:p>
        </p:txBody>
      </p:sp>
      <p:sp>
        <p:nvSpPr>
          <p:cNvPr id="150533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kern="0" dirty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New cache architecture </a:t>
            </a:r>
            <a:r>
              <a:rPr lang="en-US" altLang="en-US" sz="1800" kern="0" dirty="0" smtClean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(5)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50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331913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(1)</a:t>
            </a: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198438" y="646113"/>
            <a:ext cx="381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power management</a:t>
            </a: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206375" y="1039813"/>
            <a:ext cx="167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Discussed issues</a:t>
            </a: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317500" y="1358900"/>
            <a:ext cx="3435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power gates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Integrated Power Control Unit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Turbo boost technology </a:t>
            </a:r>
          </a:p>
        </p:txBody>
      </p:sp>
    </p:spTree>
    <p:extLst>
      <p:ext uri="{BB962C8B-B14F-4D97-AF65-F5344CB8AC3E}">
        <p14:creationId xmlns:p14="http://schemas.microsoft.com/office/powerpoint/2010/main" val="723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9144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6"/>
          <p:cNvSpPr txBox="1">
            <a:spLocks noChangeArrowheads="1"/>
          </p:cNvSpPr>
          <p:nvPr/>
        </p:nvSpPr>
        <p:spPr bwMode="auto">
          <a:xfrm>
            <a:off x="7000875" y="191135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Power switches</a:t>
            </a:r>
          </a:p>
        </p:txBody>
      </p:sp>
      <p:sp>
        <p:nvSpPr>
          <p:cNvPr id="152580" name="Text Box 7"/>
          <p:cNvSpPr txBox="1">
            <a:spLocks noChangeArrowheads="1"/>
          </p:cNvSpPr>
          <p:nvPr/>
        </p:nvSpPr>
        <p:spPr bwMode="auto">
          <a:xfrm>
            <a:off x="2547938" y="6076950"/>
            <a:ext cx="478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Use of integrated power gates [32]</a:t>
            </a:r>
          </a:p>
        </p:txBody>
      </p:sp>
      <p:sp>
        <p:nvSpPr>
          <p:cNvPr id="152581" name="Oval 7"/>
          <p:cNvSpPr>
            <a:spLocks noChangeArrowheads="1"/>
          </p:cNvSpPr>
          <p:nvPr/>
        </p:nvSpPr>
        <p:spPr bwMode="auto">
          <a:xfrm>
            <a:off x="115888" y="3519488"/>
            <a:ext cx="4545012" cy="2430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2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8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600" y="600590"/>
            <a:ext cx="5460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j-lt"/>
              </a:rPr>
              <a:t>Implications to the microarchitecture of low power CPUs-1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674" y="960630"/>
            <a:ext cx="634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a)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Low power CPUs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need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narrow”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microarchitectures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(e.g.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2-wide)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8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60948"/>
            <a:ext cx="7319825" cy="2301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2173" y="2618375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64-bit</a:t>
            </a:r>
          </a:p>
        </p:txBody>
      </p:sp>
      <p:sp>
        <p:nvSpPr>
          <p:cNvPr id="10" name="Oval 9"/>
          <p:cNvSpPr/>
          <p:nvPr/>
        </p:nvSpPr>
        <p:spPr>
          <a:xfrm>
            <a:off x="5112060" y="2528900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110" y="1320670"/>
            <a:ext cx="893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Typical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microarchitectures of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recent traditional processors 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have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4-wide microarchitectures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(since the introduction of Intel’s Core 2 in 2006),  </a:t>
            </a:r>
            <a:r>
              <a:rPr lang="en-US" sz="1400" dirty="0">
                <a:latin typeface="+mj-lt"/>
              </a:rPr>
              <a:t>as the next example shows.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085" y="1943835"/>
            <a:ext cx="873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Example: Intel’s Core 2 –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Haswell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processors underlying laptops, PCs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and servers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085" y="5724255"/>
            <a:ext cx="8206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By contrast,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to reduce power consumption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smtClean="0">
                <a:solidFill>
                  <a:srgbClr val="0000FF"/>
                </a:solidFill>
                <a:latin typeface="+mj-lt"/>
              </a:rPr>
              <a:t>mobiles have narrower </a:t>
            </a:r>
            <a:r>
              <a:rPr lang="en-US" sz="1400" dirty="0" err="1" smtClean="0">
                <a:solidFill>
                  <a:srgbClr val="0000FF"/>
                </a:solidFill>
                <a:latin typeface="+mj-lt"/>
              </a:rPr>
              <a:t>microachitectures</a:t>
            </a:r>
            <a:r>
              <a:rPr lang="en-US" sz="1400" dirty="0" smtClean="0">
                <a:latin typeface="+mj-lt"/>
              </a:rPr>
              <a:t>, as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indicated next. 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82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88"/>
            <a:ext cx="9144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5197475" y="1844675"/>
            <a:ext cx="3829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Allows to manage the power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of the whole chip as an entity.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Used also for the Turbo Boost Mode </a:t>
            </a:r>
          </a:p>
        </p:txBody>
      </p:sp>
      <p:sp>
        <p:nvSpPr>
          <p:cNvPr id="153604" name="Text Box 7"/>
          <p:cNvSpPr txBox="1">
            <a:spLocks noChangeArrowheads="1"/>
          </p:cNvSpPr>
          <p:nvPr/>
        </p:nvSpPr>
        <p:spPr bwMode="auto">
          <a:xfrm>
            <a:off x="1962150" y="6416675"/>
            <a:ext cx="522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Overview of the Power Control unit [32]</a:t>
            </a:r>
          </a:p>
        </p:txBody>
      </p:sp>
      <p:sp>
        <p:nvSpPr>
          <p:cNvPr id="153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427095" y="3306685"/>
            <a:ext cx="2925325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246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Nehalem’s Turbo Mode</a:t>
            </a:r>
          </a:p>
        </p:txBody>
      </p:sp>
      <p:sp>
        <p:nvSpPr>
          <p:cNvPr id="154627" name="Text Box 5"/>
          <p:cNvSpPr txBox="1">
            <a:spLocks noChangeArrowheads="1"/>
          </p:cNvSpPr>
          <p:nvPr/>
        </p:nvSpPr>
        <p:spPr bwMode="auto">
          <a:xfrm>
            <a:off x="395288" y="1446213"/>
            <a:ext cx="8748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Utilization of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power headroom of inactive cores and that of active cores with light workload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increasing clock frequency.</a:t>
            </a: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468313" y="2289175"/>
            <a:ext cx="81454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1) The Penryn core already introduced a less intricate technology for the same purpose,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termed as the (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EDAT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that increases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clock frequency only for the mobile platform and in case of inactive cores. </a:t>
            </a: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225425" y="1946275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225425" y="1082675"/>
            <a:ext cx="528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Aim</a:t>
            </a: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76250" y="3090863"/>
            <a:ext cx="8486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2) The Turbo Mode technology considers a core “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if it is in ACPI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C0 or C1 states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whereas cores in the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C3 to C6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are considered as “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inactive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 </a:t>
            </a:r>
          </a:p>
        </p:txBody>
      </p:sp>
      <p:sp>
        <p:nvSpPr>
          <p:cNvPr id="1546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92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/>
      <p:bldP spid="167942" grpId="0"/>
      <p:bldP spid="16794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r="75897"/>
          <a:stretch>
            <a:fillRect/>
          </a:stretch>
        </p:blipFill>
        <p:spPr bwMode="auto">
          <a:xfrm>
            <a:off x="217488" y="1487488"/>
            <a:ext cx="169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21643"/>
          <a:stretch>
            <a:fillRect/>
          </a:stretch>
        </p:blipFill>
        <p:spPr bwMode="auto">
          <a:xfrm>
            <a:off x="2124075" y="1358900"/>
            <a:ext cx="6985000" cy="482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Text Box 6"/>
          <p:cNvSpPr txBox="1">
            <a:spLocks noChangeArrowheads="1"/>
          </p:cNvSpPr>
          <p:nvPr/>
        </p:nvSpPr>
        <p:spPr bwMode="auto">
          <a:xfrm>
            <a:off x="198438" y="636588"/>
            <a:ext cx="179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ACPI states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[26]</a:t>
            </a:r>
          </a:p>
        </p:txBody>
      </p:sp>
      <p:sp>
        <p:nvSpPr>
          <p:cNvPr id="155653" name="Text Box 9"/>
          <p:cNvSpPr txBox="1">
            <a:spLocks noChangeArrowheads="1"/>
          </p:cNvSpPr>
          <p:nvPr/>
        </p:nvSpPr>
        <p:spPr bwMode="auto">
          <a:xfrm>
            <a:off x="225425" y="5297488"/>
            <a:ext cx="195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Intelligent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heuristics decides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when enter into.</a:t>
            </a:r>
          </a:p>
        </p:txBody>
      </p:sp>
      <p:sp>
        <p:nvSpPr>
          <p:cNvPr id="1556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</a:p>
        </p:txBody>
      </p:sp>
      <p:sp>
        <p:nvSpPr>
          <p:cNvPr id="155655" name="Rounded Rectangle 1"/>
          <p:cNvSpPr>
            <a:spLocks noChangeArrowheads="1"/>
          </p:cNvSpPr>
          <p:nvPr/>
        </p:nvSpPr>
        <p:spPr bwMode="auto">
          <a:xfrm>
            <a:off x="5516563" y="2124075"/>
            <a:ext cx="3627437" cy="40608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5656" name="TextBox 2"/>
          <p:cNvSpPr txBox="1">
            <a:spLocks noChangeArrowheads="1"/>
          </p:cNvSpPr>
          <p:nvPr/>
        </p:nvSpPr>
        <p:spPr bwMode="auto">
          <a:xfrm>
            <a:off x="7224713" y="1763713"/>
            <a:ext cx="1260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>
                <a:solidFill>
                  <a:srgbClr val="FFFFFF"/>
                </a:solidFill>
                <a:cs typeface="Arial" charset="0"/>
              </a:rPr>
              <a:t>Passive states</a:t>
            </a:r>
          </a:p>
        </p:txBody>
      </p:sp>
    </p:spTree>
    <p:extLst>
      <p:ext uri="{BB962C8B-B14F-4D97-AF65-F5344CB8AC3E}">
        <p14:creationId xmlns:p14="http://schemas.microsoft.com/office/powerpoint/2010/main" val="40336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4"/>
          <p:cNvSpPr txBox="1">
            <a:spLocks noChangeArrowheads="1"/>
          </p:cNvSpPr>
          <p:nvPr/>
        </p:nvSpPr>
        <p:spPr bwMode="auto">
          <a:xfrm>
            <a:off x="188913" y="998730"/>
            <a:ext cx="7934325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TDP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Thermal Design Power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is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maximum power consumed at realistic worst case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applications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TDP application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of a processor with a given clock frequency.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cooling system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(thermal solution) needs to be designed for the given TDP.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has to ensure that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junction temperature (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Tj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does not exceed its limit (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Tjmax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while the processor runs TDP applications.</a:t>
            </a:r>
          </a:p>
        </p:txBody>
      </p:sp>
      <p:sp>
        <p:nvSpPr>
          <p:cNvPr id="156675" name="Text Box 15"/>
          <p:cNvSpPr txBox="1">
            <a:spLocks noChangeArrowheads="1"/>
          </p:cNvSpPr>
          <p:nvPr/>
        </p:nvSpPr>
        <p:spPr bwMode="auto">
          <a:xfrm>
            <a:off x="193675" y="649288"/>
            <a:ext cx="8228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Understanding the notion of TDP and the related potential to boost performance (1)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6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8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ChangeArrowheads="1"/>
          </p:cNvSpPr>
          <p:nvPr/>
        </p:nvSpPr>
        <p:spPr bwMode="auto">
          <a:xfrm>
            <a:off x="176213" y="1063625"/>
            <a:ext cx="8964612" cy="647700"/>
          </a:xfrm>
          <a:prstGeom prst="rect">
            <a:avLst/>
          </a:prstGeom>
          <a:solidFill>
            <a:srgbClr val="8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176213" y="1042988"/>
            <a:ext cx="90598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Typical workloads however, are not intensive enough to push power consumption to the TDP limit.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remaining power headroom can be utilized to increase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fc.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89" name="Text Box 7"/>
          <p:cNvSpPr txBox="1">
            <a:spLocks noChangeArrowheads="1"/>
          </p:cNvSpPr>
          <p:nvPr/>
        </p:nvSpPr>
        <p:spPr bwMode="auto">
          <a:xfrm>
            <a:off x="201613" y="1644985"/>
            <a:ext cx="8638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principle, the clock frequency can be increased as long as the actual power consumption 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lower than the TDP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also the junction temperature remains below its max. value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Tjmax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7702" name="Text Box 8"/>
          <p:cNvSpPr txBox="1">
            <a:spLocks noChangeArrowheads="1"/>
          </p:cNvSpPr>
          <p:nvPr/>
        </p:nvSpPr>
        <p:spPr bwMode="auto">
          <a:xfrm>
            <a:off x="180975" y="650875"/>
            <a:ext cx="815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Understanding the notion of TDP and the related potential to boost performance (2)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77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75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5"/>
          <p:cNvSpPr txBox="1">
            <a:spLocks noChangeArrowheads="1"/>
          </p:cNvSpPr>
          <p:nvPr/>
        </p:nvSpPr>
        <p:spPr bwMode="auto">
          <a:xfrm>
            <a:off x="182563" y="636588"/>
            <a:ext cx="4621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(1)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71011" name="Text Box 6"/>
          <p:cNvSpPr txBox="1">
            <a:spLocks noChangeArrowheads="1"/>
          </p:cNvSpPr>
          <p:nvPr/>
        </p:nvSpPr>
        <p:spPr bwMode="auto">
          <a:xfrm>
            <a:off x="201613" y="1030288"/>
            <a:ext cx="8506496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If the OS requests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active core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to increase fc over the max. core frequency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that is set 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according to the TDP value, but the actual power consumption is less than the TDP, i.e.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there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is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 power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headroom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available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due to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800905" y="1808820"/>
            <a:ext cx="179087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idle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 light workload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3" name="Text Box 8"/>
          <p:cNvSpPr txBox="1">
            <a:spLocks noChangeArrowheads="1"/>
          </p:cNvSpPr>
          <p:nvPr/>
        </p:nvSpPr>
        <p:spPr bwMode="auto">
          <a:xfrm>
            <a:off x="455918" y="2348880"/>
            <a:ext cx="85715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mode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controller will increase the core frequency of the active cores e.g. in steps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133 MHz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long as given limits, e.g. 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 consumption of the processor (socket)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the junction temperatures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remain below given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limits.</a:t>
            </a:r>
          </a:p>
        </p:txBody>
      </p:sp>
      <p:sp>
        <p:nvSpPr>
          <p:cNvPr id="171015" name="Text Box 11"/>
          <p:cNvSpPr txBox="1">
            <a:spLocks noChangeArrowheads="1"/>
          </p:cNvSpPr>
          <p:nvPr/>
        </p:nvSpPr>
        <p:spPr bwMode="auto">
          <a:xfrm>
            <a:off x="136463" y="3916995"/>
            <a:ext cx="893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Nehalem’s turbo mode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all active cores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the processor will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operate at the same fc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voltage.</a:t>
            </a:r>
          </a:p>
        </p:txBody>
      </p:sp>
      <p:sp>
        <p:nvSpPr>
          <p:cNvPr id="158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8</a:t>
            </a:r>
            <a:r>
              <a:rPr lang="en-US" altLang="en-US" dirty="0" smtClean="0"/>
              <a:t>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6652" y="3699030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6515" y="3113965"/>
            <a:ext cx="8967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When given limits become exceeded the turbo mode controller will step down clock frequency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 in steps of 133 </a:t>
            </a:r>
            <a:r>
              <a:rPr lang="en-US" altLang="en-US" sz="1400" dirty="0" err="1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/>
      <p:bldP spid="171013" grpId="0"/>
      <p:bldP spid="171015" grpId="0"/>
      <p:bldP spid="10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>
            <a:fillRect/>
          </a:stretch>
        </p:blipFill>
        <p:spPr bwMode="auto">
          <a:xfrm>
            <a:off x="0" y="39687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-88900" y="6446838"/>
            <a:ext cx="9529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Turbo mode uses the available power headroom in processor package power limits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8" name="Text Box 7"/>
          <p:cNvSpPr txBox="1">
            <a:spLocks noChangeArrowheads="1"/>
          </p:cNvSpPr>
          <p:nvPr/>
        </p:nvSpPr>
        <p:spPr bwMode="auto">
          <a:xfrm>
            <a:off x="180975" y="646113"/>
            <a:ext cx="4433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9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0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4"/>
          <p:cNvSpPr txBox="1">
            <a:spLocks noChangeArrowheads="1"/>
          </p:cNvSpPr>
          <p:nvPr/>
        </p:nvSpPr>
        <p:spPr bwMode="auto">
          <a:xfrm>
            <a:off x="173038" y="1011238"/>
            <a:ext cx="8812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Maximum turbo frequencies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are factory configured and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kept in an internal register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1ADH).</a:t>
            </a: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173038" y="1358770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E.g. in case of the Core i7-920XM the basic core frequency is 2.0 GHz and the maximum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Turbo frequency is 3.2 GHz, which is 9 frequency bins higher than the TDP limited basic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core frequency of 2.0 GHz.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3060" name="Text Box 10"/>
          <p:cNvSpPr txBox="1">
            <a:spLocks noChangeArrowheads="1"/>
          </p:cNvSpPr>
          <p:nvPr/>
        </p:nvSpPr>
        <p:spPr bwMode="auto">
          <a:xfrm>
            <a:off x="274638" y="26400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3" name="Text Box 18"/>
          <p:cNvSpPr txBox="1">
            <a:spLocks noChangeArrowheads="1"/>
          </p:cNvSpPr>
          <p:nvPr/>
        </p:nvSpPr>
        <p:spPr bwMode="auto">
          <a:xfrm>
            <a:off x="185738" y="641350"/>
            <a:ext cx="3687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Maximum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Turbo boost frequenc</a:t>
            </a:r>
            <a:r>
              <a:rPr lang="hu-HU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y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0774" name="Text Box 20"/>
          <p:cNvSpPr txBox="1">
            <a:spLocks noChangeArrowheads="1"/>
          </p:cNvSpPr>
          <p:nvPr/>
        </p:nvSpPr>
        <p:spPr bwMode="auto">
          <a:xfrm>
            <a:off x="735013" y="5943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</a:t>
            </a:r>
            <a:r>
              <a:rPr lang="hu-HU" altLang="en-US" dirty="0" smtClean="0"/>
              <a:t>0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48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93675" y="1028700"/>
            <a:ext cx="86264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control fc 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turbo boost controller samples the current power consumption and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die temperatures in 5 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ms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intervals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Power consumption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 determined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by monitoring the processor current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 its input pin as well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the associated voltage (</a:t>
            </a:r>
            <a:r>
              <a:rPr lang="en-US" altLang="en-US" sz="1400" dirty="0" err="1">
                <a:solidFill>
                  <a:srgbClr val="0000FF"/>
                </a:solidFill>
                <a:latin typeface="Verdana" pitchFamily="34" charset="0"/>
                <a:cs typeface="Arial" charset="0"/>
              </a:rPr>
              <a:t>Vcc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calculating the power consumption as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moving average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junction temperature of the cores are monitored by DTSs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(Digital Thermal Sensors)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an error of ± 5 %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193675" y="650875"/>
            <a:ext cx="7856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Assuring that power and temperature values do not exceed specified limits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(11)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6375" y="2528900"/>
            <a:ext cx="85582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When the power consumption of the processor or the junction temperature of any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exceeds the factory configured limits,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boost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controller automatically steps down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core frequency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increments of e.g. 133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9"/>
          <a:stretch/>
        </p:blipFill>
        <p:spPr bwMode="auto">
          <a:xfrm>
            <a:off x="386535" y="1088740"/>
            <a:ext cx="2552805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861" y="4381280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LGA-775</a:t>
            </a:r>
          </a:p>
          <a:p>
            <a:pPr algn="ctr"/>
            <a:r>
              <a:rPr lang="en-US" sz="1200" b="1" dirty="0" smtClean="0">
                <a:latin typeface="+mj-lt"/>
              </a:rPr>
              <a:t>(Core 2)</a:t>
            </a:r>
            <a:endParaRPr lang="en-US" sz="1200" b="1" dirty="0">
              <a:latin typeface="+mj-lt"/>
            </a:endParaRPr>
          </a:p>
        </p:txBody>
      </p:sp>
      <p:pic>
        <p:nvPicPr>
          <p:cNvPr id="6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32715"/>
          <a:stretch/>
        </p:blipFill>
        <p:spPr bwMode="auto">
          <a:xfrm>
            <a:off x="3646271" y="1088740"/>
            <a:ext cx="5156199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9825" y="4381280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LGA-1366</a:t>
            </a:r>
          </a:p>
          <a:p>
            <a:pPr algn="ctr"/>
            <a:r>
              <a:rPr lang="en-US" sz="1200" b="1" dirty="0" smtClean="0">
                <a:latin typeface="+mj-lt"/>
              </a:rPr>
              <a:t>(</a:t>
            </a:r>
            <a:r>
              <a:rPr lang="en-US" sz="1200" b="1" dirty="0" err="1" smtClean="0">
                <a:latin typeface="+mj-lt"/>
              </a:rPr>
              <a:t>Bloomfied</a:t>
            </a:r>
            <a:r>
              <a:rPr lang="en-US" sz="1200" b="1" dirty="0" smtClean="0">
                <a:latin typeface="+mj-lt"/>
              </a:rPr>
              <a:t>)</a:t>
            </a:r>
            <a:endParaRPr lang="en-US" sz="1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698" y="4381280"/>
            <a:ext cx="114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LGA-1156</a:t>
            </a:r>
          </a:p>
          <a:p>
            <a:pPr algn="ctr"/>
            <a:r>
              <a:rPr lang="en-US" sz="1200" b="1" dirty="0" smtClean="0">
                <a:latin typeface="+mj-lt"/>
              </a:rPr>
              <a:t>(Lynnfield)</a:t>
            </a:r>
            <a:endParaRPr lang="en-US" sz="1200" b="1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939340" y="2978950"/>
            <a:ext cx="648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2669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3.2.6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 </a:t>
            </a:r>
            <a:r>
              <a:rPr lang="hu-HU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socket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[167]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6 New sockets (1)</a:t>
            </a:r>
          </a:p>
        </p:txBody>
      </p:sp>
    </p:spTree>
    <p:extLst>
      <p:ext uri="{BB962C8B-B14F-4D97-AF65-F5344CB8AC3E}">
        <p14:creationId xmlns:p14="http://schemas.microsoft.com/office/powerpoint/2010/main" val="3142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689140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496796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34386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643684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284230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342862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253387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625435"/>
            <a:ext cx="795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33399"/>
                </a:solidFill>
                <a:latin typeface="+mj-lt"/>
              </a:rPr>
              <a:t>Microarchitectures of ARM CPUs underlying tablets and smartphones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164]</a:t>
            </a:r>
            <a:r>
              <a:rPr lang="en-US" sz="1400" b="1" dirty="0" smtClean="0">
                <a:solidFill>
                  <a:srgbClr val="333399"/>
                </a:solidFill>
                <a:latin typeface="+mj-lt"/>
              </a:rPr>
              <a:t> </a:t>
            </a:r>
            <a:endParaRPr lang="en-US" sz="1400" b="1" dirty="0">
              <a:solidFill>
                <a:srgbClr val="333399"/>
              </a:solidFill>
              <a:latin typeface="+mj-lt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3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4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7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8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9" name="AutoShape 11"/>
          <p:cNvSpPr>
            <a:spLocks noChangeArrowheads="1"/>
          </p:cNvSpPr>
          <p:nvPr/>
        </p:nvSpPr>
        <p:spPr bwMode="auto">
          <a:xfrm>
            <a:off x="3986213" y="1809750"/>
            <a:ext cx="538162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0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1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52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53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54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Gainestown (Nehalem-EP) 4C 3/2009</a:t>
            </a:r>
          </a:p>
        </p:txBody>
      </p:sp>
      <p:sp>
        <p:nvSpPr>
          <p:cNvPr id="163855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63856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57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63858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59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63860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3861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62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63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64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65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63866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63867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68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63869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63870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71" name="Rounded Rectangle 1"/>
          <p:cNvSpPr>
            <a:spLocks noChangeArrowheads="1"/>
          </p:cNvSpPr>
          <p:nvPr/>
        </p:nvSpPr>
        <p:spPr bwMode="auto">
          <a:xfrm>
            <a:off x="4752975" y="1497013"/>
            <a:ext cx="4094163" cy="4406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7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(1)</a:t>
            </a:r>
          </a:p>
        </p:txBody>
      </p:sp>
    </p:spTree>
    <p:extLst>
      <p:ext uri="{BB962C8B-B14F-4D97-AF65-F5344CB8AC3E}">
        <p14:creationId xmlns:p14="http://schemas.microsoft.com/office/powerpoint/2010/main" val="23025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6663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5" name="Oval 11"/>
          <p:cNvSpPr>
            <a:spLocks noChangeArrowheads="1"/>
          </p:cNvSpPr>
          <p:nvPr/>
        </p:nvSpPr>
        <p:spPr bwMode="auto">
          <a:xfrm>
            <a:off x="1331913" y="2266950"/>
            <a:ext cx="1871662" cy="32337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6446" name="Oval 12"/>
          <p:cNvSpPr>
            <a:spLocks noChangeArrowheads="1"/>
          </p:cNvSpPr>
          <p:nvPr/>
        </p:nvSpPr>
        <p:spPr bwMode="auto">
          <a:xfrm>
            <a:off x="6227763" y="2476500"/>
            <a:ext cx="1439862" cy="29527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201613" y="650875"/>
            <a:ext cx="784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4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4" name="Oval 21"/>
          <p:cNvSpPr>
            <a:spLocks noChangeArrowheads="1"/>
          </p:cNvSpPr>
          <p:nvPr/>
        </p:nvSpPr>
        <p:spPr bwMode="auto">
          <a:xfrm>
            <a:off x="6405563" y="3825875"/>
            <a:ext cx="9366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5" name="Oval 22"/>
          <p:cNvSpPr>
            <a:spLocks noChangeArrowheads="1"/>
          </p:cNvSpPr>
          <p:nvPr/>
        </p:nvSpPr>
        <p:spPr bwMode="auto">
          <a:xfrm>
            <a:off x="2171700" y="2930525"/>
            <a:ext cx="865188" cy="3587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3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423947" name="Text Box 16"/>
          <p:cNvSpPr txBox="1">
            <a:spLocks noChangeArrowheads="1"/>
          </p:cNvSpPr>
          <p:nvPr/>
        </p:nvSpPr>
        <p:spPr bwMode="auto">
          <a:xfrm>
            <a:off x="304800" y="1017588"/>
            <a:ext cx="8383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a)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major redesign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 resulting in a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cheaper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more effective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two-chip system solution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instead of the previous three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chip</a:t>
            </a:r>
            <a:r>
              <a:rPr lang="hu-HU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solution.</a:t>
            </a:r>
            <a:endParaRPr lang="hu-HU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8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423949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423950" name="Text Box 19"/>
          <p:cNvSpPr txBox="1">
            <a:spLocks noChangeArrowheads="1"/>
          </p:cNvSpPr>
          <p:nvPr/>
        </p:nvSpPr>
        <p:spPr bwMode="auto">
          <a:xfrm>
            <a:off x="311150" y="1509713"/>
            <a:ext cx="896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b) Further on, whereas the Bloomfield chip is connected to the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X58 chipset via the QPI bus,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the Lynnfield chip is connected to the P55 PCH by a DMI interface,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like in previous solutions.</a:t>
            </a:r>
          </a:p>
        </p:txBody>
      </p:sp>
    </p:spTree>
    <p:extLst>
      <p:ext uri="{BB962C8B-B14F-4D97-AF65-F5344CB8AC3E}">
        <p14:creationId xmlns:p14="http://schemas.microsoft.com/office/powerpoint/2010/main" val="19868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5" grpId="0" animBg="1"/>
      <p:bldP spid="146446" grpId="0" animBg="1"/>
      <p:bldP spid="423944" grpId="0" animBg="1"/>
      <p:bldP spid="423945" grpId="0" animBg="1"/>
      <p:bldP spid="423947" grpId="0"/>
      <p:bldP spid="423948" grpId="0"/>
      <p:bldP spid="423949" grpId="0"/>
      <p:bldP spid="42395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3488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Oval 17"/>
          <p:cNvSpPr>
            <a:spLocks noChangeArrowheads="1"/>
          </p:cNvSpPr>
          <p:nvPr/>
        </p:nvSpPr>
        <p:spPr bwMode="auto">
          <a:xfrm>
            <a:off x="1403350" y="3198813"/>
            <a:ext cx="576263" cy="8651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3" name="Oval 18"/>
          <p:cNvSpPr>
            <a:spLocks noChangeArrowheads="1"/>
          </p:cNvSpPr>
          <p:nvPr/>
        </p:nvSpPr>
        <p:spPr bwMode="auto">
          <a:xfrm>
            <a:off x="5867400" y="2767013"/>
            <a:ext cx="649288" cy="12969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4" name="Rectangle 19"/>
          <p:cNvSpPr>
            <a:spLocks noChangeArrowheads="1"/>
          </p:cNvSpPr>
          <p:nvPr/>
        </p:nvSpPr>
        <p:spPr bwMode="auto">
          <a:xfrm>
            <a:off x="190500" y="649288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65897" name="Text Box 14"/>
          <p:cNvSpPr txBox="1">
            <a:spLocks noChangeArrowheads="1"/>
          </p:cNvSpPr>
          <p:nvPr/>
        </p:nvSpPr>
        <p:spPr bwMode="auto">
          <a:xfrm>
            <a:off x="293688" y="995363"/>
            <a:ext cx="84883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c) It provides only 16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PCIe 2.0 lanes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attach a graphics card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immediately to the processor 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rather than to the north bridge</a:t>
            </a:r>
            <a:r>
              <a:rPr lang="en-US" altLang="en-US" sz="14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done by 36 lanes in the previous solution.  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7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84150" y="647700"/>
            <a:ext cx="476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providing PCIe lanes for graphics</a:t>
            </a:r>
          </a:p>
        </p:txBody>
      </p:sp>
      <p:sp>
        <p:nvSpPr>
          <p:cNvPr id="166915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09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ChangeArrowheads="1"/>
          </p:cNvSpPr>
          <p:nvPr/>
        </p:nvSpPr>
        <p:spPr bwMode="auto">
          <a:xfrm>
            <a:off x="2138363" y="1579563"/>
            <a:ext cx="1895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1x x16 or 2x x8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 flipV="1">
            <a:off x="3109913" y="123190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0" name="Line 5"/>
          <p:cNvSpPr>
            <a:spLocks noChangeShapeType="1"/>
          </p:cNvSpPr>
          <p:nvPr/>
        </p:nvSpPr>
        <p:spPr bwMode="auto">
          <a:xfrm flipH="1" flipV="1">
            <a:off x="5283200" y="123190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1" name="Oval 12"/>
          <p:cNvSpPr>
            <a:spLocks noChangeArrowheads="1"/>
          </p:cNvSpPr>
          <p:nvPr/>
        </p:nvSpPr>
        <p:spPr bwMode="auto">
          <a:xfrm>
            <a:off x="7369175" y="14335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2" name="Oval 12"/>
          <p:cNvSpPr>
            <a:spLocks noChangeArrowheads="1"/>
          </p:cNvSpPr>
          <p:nvPr/>
        </p:nvSpPr>
        <p:spPr bwMode="auto">
          <a:xfrm>
            <a:off x="3051175" y="14414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3" name="Line 8"/>
          <p:cNvSpPr>
            <a:spLocks noChangeShapeType="1"/>
          </p:cNvSpPr>
          <p:nvPr/>
        </p:nvSpPr>
        <p:spPr bwMode="auto">
          <a:xfrm flipV="1">
            <a:off x="1187450" y="49418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4" name="Line 9"/>
          <p:cNvSpPr>
            <a:spLocks noChangeShapeType="1"/>
          </p:cNvSpPr>
          <p:nvPr/>
        </p:nvSpPr>
        <p:spPr bwMode="auto">
          <a:xfrm flipV="1">
            <a:off x="1187450" y="66690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 flipV="1">
            <a:off x="1187450" y="198913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 flipH="1">
            <a:off x="505142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 flipH="1">
            <a:off x="895667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8" name="Rectangle 15"/>
          <p:cNvSpPr>
            <a:spLocks noChangeArrowheads="1"/>
          </p:cNvSpPr>
          <p:nvPr/>
        </p:nvSpPr>
        <p:spPr bwMode="auto">
          <a:xfrm>
            <a:off x="3665538" y="935038"/>
            <a:ext cx="3257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provided on the processor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9" name="Rectangle 16"/>
          <p:cNvSpPr>
            <a:spLocks noChangeArrowheads="1"/>
          </p:cNvSpPr>
          <p:nvPr/>
        </p:nvSpPr>
        <p:spPr bwMode="auto">
          <a:xfrm>
            <a:off x="6015038" y="1550988"/>
            <a:ext cx="2581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configurable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(e.g. 2x x16 + 1x x8 or 4x x8)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0" name="Line 18"/>
          <p:cNvSpPr>
            <a:spLocks noChangeShapeType="1"/>
          </p:cNvSpPr>
          <p:nvPr/>
        </p:nvSpPr>
        <p:spPr bwMode="auto">
          <a:xfrm flipV="1">
            <a:off x="1187450" y="299720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1" name="Rectangle 19"/>
          <p:cNvSpPr>
            <a:spLocks noChangeArrowheads="1"/>
          </p:cNvSpPr>
          <p:nvPr/>
        </p:nvSpPr>
        <p:spPr bwMode="auto">
          <a:xfrm rot="-5400000">
            <a:off x="307181" y="5677695"/>
            <a:ext cx="1235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 lanes</a:t>
            </a:r>
          </a:p>
        </p:txBody>
      </p:sp>
      <p:sp>
        <p:nvSpPr>
          <p:cNvPr id="167952" name="Rectangle 20"/>
          <p:cNvSpPr>
            <a:spLocks noChangeArrowheads="1"/>
          </p:cNvSpPr>
          <p:nvPr/>
        </p:nvSpPr>
        <p:spPr bwMode="auto">
          <a:xfrm rot="-5400000">
            <a:off x="217488" y="3889375"/>
            <a:ext cx="13922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3" name="Line 21"/>
          <p:cNvSpPr>
            <a:spLocks noChangeShapeType="1"/>
          </p:cNvSpPr>
          <p:nvPr/>
        </p:nvSpPr>
        <p:spPr bwMode="auto">
          <a:xfrm rot="16200000" flipV="1">
            <a:off x="-314325" y="4786313"/>
            <a:ext cx="1885950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4" name="Line 22"/>
          <p:cNvSpPr>
            <a:spLocks noChangeShapeType="1"/>
          </p:cNvSpPr>
          <p:nvPr/>
        </p:nvSpPr>
        <p:spPr bwMode="auto">
          <a:xfrm rot="-5400000" flipH="1" flipV="1">
            <a:off x="-123031" y="3096419"/>
            <a:ext cx="1503362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5" name="Oval 12"/>
          <p:cNvSpPr>
            <a:spLocks noChangeArrowheads="1"/>
          </p:cNvSpPr>
          <p:nvPr/>
        </p:nvSpPr>
        <p:spPr bwMode="auto">
          <a:xfrm rot="-5400000">
            <a:off x="669925" y="23907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6" name="Oval 12"/>
          <p:cNvSpPr>
            <a:spLocks noChangeArrowheads="1"/>
          </p:cNvSpPr>
          <p:nvPr/>
        </p:nvSpPr>
        <p:spPr bwMode="auto">
          <a:xfrm rot="-5400000">
            <a:off x="671513" y="5764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7" name="Text Box 25"/>
          <p:cNvSpPr txBox="1">
            <a:spLocks noChangeArrowheads="1"/>
          </p:cNvSpPr>
          <p:nvPr/>
        </p:nvSpPr>
        <p:spPr bwMode="auto">
          <a:xfrm rot="-5400000">
            <a:off x="-946944" y="3788569"/>
            <a:ext cx="2600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7958" name="Rectangle 26"/>
          <p:cNvSpPr>
            <a:spLocks noChangeArrowheads="1"/>
          </p:cNvSpPr>
          <p:nvPr/>
        </p:nvSpPr>
        <p:spPr bwMode="auto">
          <a:xfrm rot="-5400000">
            <a:off x="264319" y="2351882"/>
            <a:ext cx="13398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9" name="Line 27"/>
          <p:cNvSpPr>
            <a:spLocks noChangeShapeType="1"/>
          </p:cNvSpPr>
          <p:nvPr/>
        </p:nvSpPr>
        <p:spPr bwMode="auto">
          <a:xfrm>
            <a:off x="561975" y="3925888"/>
            <a:ext cx="14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0" name="Oval 12"/>
          <p:cNvSpPr>
            <a:spLocks noChangeArrowheads="1"/>
          </p:cNvSpPr>
          <p:nvPr/>
        </p:nvSpPr>
        <p:spPr bwMode="auto">
          <a:xfrm rot="-5400000">
            <a:off x="663575" y="3902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1" name="Line 29"/>
          <p:cNvSpPr>
            <a:spLocks noChangeShapeType="1"/>
          </p:cNvSpPr>
          <p:nvPr/>
        </p:nvSpPr>
        <p:spPr bwMode="auto">
          <a:xfrm flipH="1">
            <a:off x="1179513" y="1997075"/>
            <a:ext cx="1587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62" name="Group 26"/>
          <p:cNvGrpSpPr>
            <a:grpSpLocks/>
          </p:cNvGrpSpPr>
          <p:nvPr/>
        </p:nvGrpSpPr>
        <p:grpSpPr bwMode="auto">
          <a:xfrm>
            <a:off x="1709738" y="3052763"/>
            <a:ext cx="2386012" cy="1092200"/>
            <a:chOff x="1042" y="2160"/>
            <a:chExt cx="1503" cy="688"/>
          </a:xfrm>
        </p:grpSpPr>
        <p:sp>
          <p:nvSpPr>
            <p:cNvPr id="168006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Mem.</a:t>
              </a:r>
            </a:p>
          </p:txBody>
        </p:sp>
        <p:sp>
          <p:nvSpPr>
            <p:cNvPr id="168007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</a:t>
              </a:r>
            </a:p>
          </p:txBody>
        </p:sp>
        <p:sp>
          <p:nvSpPr>
            <p:cNvPr id="168008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Periph. Contr.</a:t>
              </a:r>
            </a:p>
          </p:txBody>
        </p:sp>
        <p:sp>
          <p:nvSpPr>
            <p:cNvPr id="168009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0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2.0 </a:t>
              </a:r>
            </a:p>
          </p:txBody>
        </p:sp>
        <p:sp>
          <p:nvSpPr>
            <p:cNvPr id="168011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X16</a:t>
              </a: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2x x8</a:t>
              </a: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8012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3" name="Line 50"/>
            <p:cNvSpPr>
              <a:spLocks noChangeShapeType="1"/>
            </p:cNvSpPr>
            <p:nvPr/>
          </p:nvSpPr>
          <p:spPr bwMode="auto">
            <a:xfrm>
              <a:off x="1982" y="2313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67963" name="Text Box 93"/>
          <p:cNvSpPr txBox="1">
            <a:spLocks noChangeArrowheads="1"/>
          </p:cNvSpPr>
          <p:nvPr/>
        </p:nvSpPr>
        <p:spPr bwMode="auto">
          <a:xfrm>
            <a:off x="2255838" y="5110163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X16</a:t>
            </a: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2x x8</a:t>
            </a:r>
            <a:endParaRPr lang="en-US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4" name="Rectangle 59"/>
          <p:cNvSpPr>
            <a:spLocks noChangeArrowheads="1"/>
          </p:cNvSpPr>
          <p:nvPr/>
        </p:nvSpPr>
        <p:spPr bwMode="auto">
          <a:xfrm>
            <a:off x="3478213" y="5180013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65" name="Oval 33"/>
          <p:cNvSpPr>
            <a:spLocks noChangeArrowheads="1"/>
          </p:cNvSpPr>
          <p:nvPr/>
        </p:nvSpPr>
        <p:spPr bwMode="auto">
          <a:xfrm>
            <a:off x="2803525" y="5183188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66" name="Rectangle 48"/>
          <p:cNvSpPr>
            <a:spLocks noChangeArrowheads="1"/>
          </p:cNvSpPr>
          <p:nvPr/>
        </p:nvSpPr>
        <p:spPr bwMode="auto">
          <a:xfrm>
            <a:off x="2466975" y="5849938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67" name="Line 44"/>
          <p:cNvSpPr>
            <a:spLocks noChangeShapeType="1"/>
          </p:cNvSpPr>
          <p:nvPr/>
        </p:nvSpPr>
        <p:spPr bwMode="auto">
          <a:xfrm>
            <a:off x="2312988" y="5353050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8" name="Text Box 92"/>
          <p:cNvSpPr txBox="1">
            <a:spLocks noChangeArrowheads="1"/>
          </p:cNvSpPr>
          <p:nvPr/>
        </p:nvSpPr>
        <p:spPr bwMode="auto">
          <a:xfrm>
            <a:off x="1704975" y="5205413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 </a:t>
            </a:r>
          </a:p>
        </p:txBody>
      </p:sp>
      <p:sp>
        <p:nvSpPr>
          <p:cNvPr id="167969" name="Line 50"/>
          <p:cNvSpPr>
            <a:spLocks noChangeShapeType="1"/>
          </p:cNvSpPr>
          <p:nvPr/>
        </p:nvSpPr>
        <p:spPr bwMode="auto">
          <a:xfrm>
            <a:off x="2986088" y="5514975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0" name="Line 50"/>
          <p:cNvSpPr>
            <a:spLocks noChangeShapeType="1"/>
          </p:cNvSpPr>
          <p:nvPr/>
        </p:nvSpPr>
        <p:spPr bwMode="auto">
          <a:xfrm>
            <a:off x="3173413" y="535305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1" name="Text Box 31"/>
          <p:cNvSpPr txBox="1">
            <a:spLocks noChangeArrowheads="1"/>
          </p:cNvSpPr>
          <p:nvPr/>
        </p:nvSpPr>
        <p:spPr bwMode="auto">
          <a:xfrm>
            <a:off x="5221288" y="5137150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</p:txBody>
      </p:sp>
      <p:sp>
        <p:nvSpPr>
          <p:cNvPr id="167972" name="Text Box 32"/>
          <p:cNvSpPr txBox="1">
            <a:spLocks noChangeArrowheads="1"/>
          </p:cNvSpPr>
          <p:nvPr/>
        </p:nvSpPr>
        <p:spPr bwMode="auto">
          <a:xfrm>
            <a:off x="6951663" y="48831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3" name="Line 56"/>
          <p:cNvSpPr>
            <a:spLocks noChangeShapeType="1"/>
          </p:cNvSpPr>
          <p:nvPr/>
        </p:nvSpPr>
        <p:spPr bwMode="auto">
          <a:xfrm>
            <a:off x="6883400" y="5051425"/>
            <a:ext cx="50323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4" name="Line 34"/>
          <p:cNvSpPr>
            <a:spLocks noChangeShapeType="1"/>
          </p:cNvSpPr>
          <p:nvPr/>
        </p:nvSpPr>
        <p:spPr bwMode="auto">
          <a:xfrm flipH="1">
            <a:off x="6873875" y="5305425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5" name="Text Box 40"/>
          <p:cNvSpPr txBox="1">
            <a:spLocks noChangeArrowheads="1"/>
          </p:cNvSpPr>
          <p:nvPr/>
        </p:nvSpPr>
        <p:spPr bwMode="auto">
          <a:xfrm>
            <a:off x="6951663" y="53895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6" name="Szövegdoboz 137"/>
          <p:cNvSpPr txBox="1">
            <a:spLocks noChangeArrowheads="1"/>
          </p:cNvSpPr>
          <p:nvPr/>
        </p:nvSpPr>
        <p:spPr bwMode="auto">
          <a:xfrm>
            <a:off x="5921375" y="4972050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 rot="5400000" flipH="1" flipV="1">
            <a:off x="6875463" y="5248275"/>
            <a:ext cx="179388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78" name="Text Box 13"/>
          <p:cNvSpPr txBox="1">
            <a:spLocks noChangeArrowheads="1"/>
          </p:cNvSpPr>
          <p:nvPr/>
        </p:nvSpPr>
        <p:spPr bwMode="auto">
          <a:xfrm>
            <a:off x="1306513" y="4271963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(4C), 2 MCh with P67 (2011)</a:t>
            </a:r>
          </a:p>
        </p:txBody>
      </p:sp>
      <p:sp>
        <p:nvSpPr>
          <p:cNvPr id="167979" name="Text Box 14"/>
          <p:cNvSpPr txBox="1">
            <a:spLocks noChangeArrowheads="1"/>
          </p:cNvSpPr>
          <p:nvPr/>
        </p:nvSpPr>
        <p:spPr bwMode="auto">
          <a:xfrm>
            <a:off x="1243013" y="6307138"/>
            <a:ext cx="3719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Ivy Bridge (4C), 2 MCh with Z77 PCH (2012)</a:t>
            </a:r>
          </a:p>
        </p:txBody>
      </p:sp>
      <p:sp>
        <p:nvSpPr>
          <p:cNvPr id="167980" name="Text Box 52"/>
          <p:cNvSpPr txBox="1">
            <a:spLocks noChangeArrowheads="1"/>
          </p:cNvSpPr>
          <p:nvPr/>
        </p:nvSpPr>
        <p:spPr bwMode="auto">
          <a:xfrm>
            <a:off x="3598863" y="3810000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P55/P67</a:t>
            </a:r>
          </a:p>
        </p:txBody>
      </p:sp>
      <p:sp>
        <p:nvSpPr>
          <p:cNvPr id="167981" name="Text Box 53"/>
          <p:cNvSpPr txBox="1">
            <a:spLocks noChangeArrowheads="1"/>
          </p:cNvSpPr>
          <p:nvPr/>
        </p:nvSpPr>
        <p:spPr bwMode="auto">
          <a:xfrm>
            <a:off x="3582988" y="5932488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Z77</a:t>
            </a:r>
          </a:p>
        </p:txBody>
      </p:sp>
      <p:sp>
        <p:nvSpPr>
          <p:cNvPr id="167982" name="Text Box 17"/>
          <p:cNvSpPr txBox="1">
            <a:spLocks noChangeArrowheads="1"/>
          </p:cNvSpPr>
          <p:nvPr/>
        </p:nvSpPr>
        <p:spPr bwMode="auto">
          <a:xfrm>
            <a:off x="5159375" y="6175375"/>
            <a:ext cx="361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(8C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X79 (2014)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3" name="Text Box 55"/>
          <p:cNvSpPr txBox="1">
            <a:spLocks noChangeArrowheads="1"/>
          </p:cNvSpPr>
          <p:nvPr/>
        </p:nvSpPr>
        <p:spPr bwMode="auto">
          <a:xfrm>
            <a:off x="196850" y="504825"/>
            <a:ext cx="83010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Main options of providing PCIe lanes on the processor for graphics cards in DT systems</a:t>
            </a:r>
          </a:p>
        </p:txBody>
      </p:sp>
      <p:sp>
        <p:nvSpPr>
          <p:cNvPr id="167984" name="Rectangle 59"/>
          <p:cNvSpPr>
            <a:spLocks noChangeArrowheads="1"/>
          </p:cNvSpPr>
          <p:nvPr/>
        </p:nvSpPr>
        <p:spPr bwMode="auto">
          <a:xfrm>
            <a:off x="8050213" y="5080000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85" name="Oval 33"/>
          <p:cNvSpPr>
            <a:spLocks noChangeArrowheads="1"/>
          </p:cNvSpPr>
          <p:nvPr/>
        </p:nvSpPr>
        <p:spPr bwMode="auto">
          <a:xfrm>
            <a:off x="7375525" y="5083175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86" name="Rectangle 48"/>
          <p:cNvSpPr>
            <a:spLocks noChangeArrowheads="1"/>
          </p:cNvSpPr>
          <p:nvPr/>
        </p:nvSpPr>
        <p:spPr bwMode="auto">
          <a:xfrm>
            <a:off x="7038975" y="5749925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87" name="Line 50"/>
          <p:cNvSpPr>
            <a:spLocks noChangeShapeType="1"/>
          </p:cNvSpPr>
          <p:nvPr/>
        </p:nvSpPr>
        <p:spPr bwMode="auto">
          <a:xfrm>
            <a:off x="7558088" y="5414963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8" name="Line 50"/>
          <p:cNvSpPr>
            <a:spLocks noChangeShapeType="1"/>
          </p:cNvSpPr>
          <p:nvPr/>
        </p:nvSpPr>
        <p:spPr bwMode="auto">
          <a:xfrm>
            <a:off x="7745413" y="5253038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9" name="Text Box 61"/>
          <p:cNvSpPr txBox="1">
            <a:spLocks noChangeArrowheads="1"/>
          </p:cNvSpPr>
          <p:nvPr/>
        </p:nvSpPr>
        <p:spPr bwMode="auto">
          <a:xfrm>
            <a:off x="8154988" y="5832475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167990" name="Rectangle 62"/>
          <p:cNvSpPr>
            <a:spLocks noChangeArrowheads="1"/>
          </p:cNvSpPr>
          <p:nvPr/>
        </p:nvSpPr>
        <p:spPr bwMode="auto">
          <a:xfrm>
            <a:off x="1285875" y="3024188"/>
            <a:ext cx="3690938" cy="1670050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1" name="Text Box 31"/>
          <p:cNvSpPr txBox="1">
            <a:spLocks noChangeArrowheads="1"/>
          </p:cNvSpPr>
          <p:nvPr/>
        </p:nvSpPr>
        <p:spPr bwMode="auto">
          <a:xfrm>
            <a:off x="5373688" y="3322638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</a:t>
            </a:r>
          </a:p>
        </p:txBody>
      </p:sp>
      <p:sp>
        <p:nvSpPr>
          <p:cNvPr id="167992" name="Text Box 32"/>
          <p:cNvSpPr txBox="1">
            <a:spLocks noChangeArrowheads="1"/>
          </p:cNvSpPr>
          <p:nvPr/>
        </p:nvSpPr>
        <p:spPr bwMode="auto">
          <a:xfrm>
            <a:off x="7104063" y="306863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3" name="Line 56"/>
          <p:cNvSpPr>
            <a:spLocks noChangeShapeType="1"/>
          </p:cNvSpPr>
          <p:nvPr/>
        </p:nvSpPr>
        <p:spPr bwMode="auto">
          <a:xfrm>
            <a:off x="7035800" y="3236913"/>
            <a:ext cx="50323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4" name="Line 34"/>
          <p:cNvSpPr>
            <a:spLocks noChangeShapeType="1"/>
          </p:cNvSpPr>
          <p:nvPr/>
        </p:nvSpPr>
        <p:spPr bwMode="auto">
          <a:xfrm flipH="1">
            <a:off x="7026275" y="3490913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5" name="Text Box 40"/>
          <p:cNvSpPr txBox="1">
            <a:spLocks noChangeArrowheads="1"/>
          </p:cNvSpPr>
          <p:nvPr/>
        </p:nvSpPr>
        <p:spPr bwMode="auto">
          <a:xfrm>
            <a:off x="7104063" y="35750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6" name="Szövegdoboz 68"/>
          <p:cNvSpPr txBox="1">
            <a:spLocks noChangeArrowheads="1"/>
          </p:cNvSpPr>
          <p:nvPr/>
        </p:nvSpPr>
        <p:spPr bwMode="auto">
          <a:xfrm>
            <a:off x="6073775" y="3157538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70" name="Egyenes összekötő 69"/>
          <p:cNvCxnSpPr/>
          <p:nvPr/>
        </p:nvCxnSpPr>
        <p:spPr>
          <a:xfrm rot="5400000" flipH="1" flipV="1">
            <a:off x="7027863" y="3433763"/>
            <a:ext cx="179387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98" name="Text Box 17"/>
          <p:cNvSpPr txBox="1">
            <a:spLocks noChangeArrowheads="1"/>
          </p:cNvSpPr>
          <p:nvPr/>
        </p:nvSpPr>
        <p:spPr bwMode="auto">
          <a:xfrm>
            <a:off x="5208588" y="4360863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Bridge-E (6C), 4 MCh with X79 (2011)</a:t>
            </a:r>
          </a:p>
        </p:txBody>
      </p:sp>
      <p:sp>
        <p:nvSpPr>
          <p:cNvPr id="167999" name="Rectangle 59"/>
          <p:cNvSpPr>
            <a:spLocks noChangeArrowheads="1"/>
          </p:cNvSpPr>
          <p:nvPr/>
        </p:nvSpPr>
        <p:spPr bwMode="auto">
          <a:xfrm>
            <a:off x="8202613" y="3265488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8000" name="Oval 33"/>
          <p:cNvSpPr>
            <a:spLocks noChangeArrowheads="1"/>
          </p:cNvSpPr>
          <p:nvPr/>
        </p:nvSpPr>
        <p:spPr bwMode="auto">
          <a:xfrm>
            <a:off x="7527925" y="3268663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8001" name="Rectangle 48"/>
          <p:cNvSpPr>
            <a:spLocks noChangeArrowheads="1"/>
          </p:cNvSpPr>
          <p:nvPr/>
        </p:nvSpPr>
        <p:spPr bwMode="auto">
          <a:xfrm>
            <a:off x="7191375" y="3935413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8002" name="Line 50"/>
          <p:cNvSpPr>
            <a:spLocks noChangeShapeType="1"/>
          </p:cNvSpPr>
          <p:nvPr/>
        </p:nvSpPr>
        <p:spPr bwMode="auto">
          <a:xfrm>
            <a:off x="7710488" y="3600450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3" name="Line 50"/>
          <p:cNvSpPr>
            <a:spLocks noChangeShapeType="1"/>
          </p:cNvSpPr>
          <p:nvPr/>
        </p:nvSpPr>
        <p:spPr bwMode="auto">
          <a:xfrm>
            <a:off x="7897813" y="343852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4" name="Text Box 61"/>
          <p:cNvSpPr txBox="1">
            <a:spLocks noChangeArrowheads="1"/>
          </p:cNvSpPr>
          <p:nvPr/>
        </p:nvSpPr>
        <p:spPr bwMode="auto">
          <a:xfrm>
            <a:off x="8307388" y="4017963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78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0388" y="6637055"/>
            <a:ext cx="17972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j-lt"/>
              </a:rPr>
              <a:t>MCh</a:t>
            </a:r>
            <a:r>
              <a:rPr lang="en-US" sz="1100" dirty="0" smtClean="0">
                <a:latin typeface="+mj-lt"/>
              </a:rPr>
              <a:t>: Memory Channel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26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 rot="-5400000">
            <a:off x="616744" y="5496719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 rot="-5400000">
            <a:off x="579438" y="4278312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rot="16200000" flipV="1">
            <a:off x="-48418" y="4928394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rot="-5400000" flipH="1" flipV="1">
            <a:off x="-11112" y="3668713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6" name="Oval 12"/>
          <p:cNvSpPr>
            <a:spLocks noChangeArrowheads="1"/>
          </p:cNvSpPr>
          <p:nvPr/>
        </p:nvSpPr>
        <p:spPr bwMode="auto">
          <a:xfrm rot="-5400000">
            <a:off x="636588" y="30813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7" name="Oval 12"/>
          <p:cNvSpPr>
            <a:spLocks noChangeArrowheads="1"/>
          </p:cNvSpPr>
          <p:nvPr/>
        </p:nvSpPr>
        <p:spPr bwMode="auto">
          <a:xfrm rot="-5400000">
            <a:off x="647700" y="56102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 rot="-5400000">
            <a:off x="-983456" y="4218782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 rot="-5400000">
            <a:off x="600076" y="2954337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525463" y="43656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1" name="Oval 12"/>
          <p:cNvSpPr>
            <a:spLocks noChangeArrowheads="1"/>
          </p:cNvSpPr>
          <p:nvPr/>
        </p:nvSpPr>
        <p:spPr bwMode="auto">
          <a:xfrm rot="-5400000">
            <a:off x="627063" y="43322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1331913" y="2492375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V="1">
            <a:off x="1331913" y="5013325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>
            <a:off x="1301750" y="6381750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>
            <a:off x="1331913" y="24812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6" name="Line 16"/>
          <p:cNvSpPr>
            <a:spLocks noChangeShapeType="1"/>
          </p:cNvSpPr>
          <p:nvPr/>
        </p:nvSpPr>
        <p:spPr bwMode="auto">
          <a:xfrm>
            <a:off x="1331913" y="3789363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3343275" y="24812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8" name="Line 18"/>
          <p:cNvSpPr>
            <a:spLocks noChangeShapeType="1"/>
          </p:cNvSpPr>
          <p:nvPr/>
        </p:nvSpPr>
        <p:spPr bwMode="auto">
          <a:xfrm>
            <a:off x="9036050" y="24939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9" name="Line 19"/>
          <p:cNvSpPr>
            <a:spLocks noChangeShapeType="1"/>
          </p:cNvSpPr>
          <p:nvPr/>
        </p:nvSpPr>
        <p:spPr bwMode="auto">
          <a:xfrm flipH="1">
            <a:off x="7088188" y="2438400"/>
            <a:ext cx="17462" cy="392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 rot="1649680">
            <a:off x="1476945" y="4097827"/>
            <a:ext cx="6157913" cy="576263"/>
          </a:xfrm>
          <a:prstGeom prst="rightArrow">
            <a:avLst>
              <a:gd name="adj1" fmla="val 50000"/>
              <a:gd name="adj2" fmla="val 267149"/>
            </a:avLst>
          </a:prstGeom>
          <a:solidFill>
            <a:srgbClr val="FF0000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 rot="1514206">
            <a:off x="4911725" y="4098925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66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184150" y="638175"/>
            <a:ext cx="7821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the topology and type of available PCIe lanes for graphics cards</a:t>
            </a:r>
          </a:p>
        </p:txBody>
      </p:sp>
      <p:sp>
        <p:nvSpPr>
          <p:cNvPr id="168983" name="Line 23"/>
          <p:cNvSpPr>
            <a:spLocks noChangeShapeType="1"/>
          </p:cNvSpPr>
          <p:nvPr/>
        </p:nvSpPr>
        <p:spPr bwMode="auto">
          <a:xfrm>
            <a:off x="5364163" y="1341438"/>
            <a:ext cx="86360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 flipV="1">
            <a:off x="2484438" y="1341438"/>
            <a:ext cx="2879725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 flipH="1" flipV="1">
            <a:off x="5364163" y="1341438"/>
            <a:ext cx="273685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6" name="Rectangle 26"/>
          <p:cNvSpPr>
            <a:spLocks noChangeArrowheads="1"/>
          </p:cNvSpPr>
          <p:nvPr/>
        </p:nvSpPr>
        <p:spPr bwMode="auto">
          <a:xfrm>
            <a:off x="2736850" y="1036638"/>
            <a:ext cx="4368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Topology of PCIe lanes provided for graphics cards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7" name="Oval 12"/>
          <p:cNvSpPr>
            <a:spLocks noChangeArrowheads="1"/>
          </p:cNvSpPr>
          <p:nvPr/>
        </p:nvSpPr>
        <p:spPr bwMode="auto">
          <a:xfrm>
            <a:off x="8029575" y="16017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8" name="Oval 12"/>
          <p:cNvSpPr>
            <a:spLocks noChangeArrowheads="1"/>
          </p:cNvSpPr>
          <p:nvPr/>
        </p:nvSpPr>
        <p:spPr bwMode="auto">
          <a:xfrm>
            <a:off x="6189663" y="16049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9" name="Oval 12"/>
          <p:cNvSpPr>
            <a:spLocks noChangeArrowheads="1"/>
          </p:cNvSpPr>
          <p:nvPr/>
        </p:nvSpPr>
        <p:spPr bwMode="auto">
          <a:xfrm>
            <a:off x="2424113" y="16033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1116013" y="1804988"/>
            <a:ext cx="2443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both the NB and the SB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3851275" y="1819275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NB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7272338" y="1819275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5729288" y="1819275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PCH</a:t>
            </a:r>
          </a:p>
        </p:txBody>
      </p:sp>
      <p:sp>
        <p:nvSpPr>
          <p:cNvPr id="168994" name="Oval 12"/>
          <p:cNvSpPr>
            <a:spLocks noChangeArrowheads="1"/>
          </p:cNvSpPr>
          <p:nvPr/>
        </p:nvSpPr>
        <p:spPr bwMode="auto">
          <a:xfrm>
            <a:off x="4381500" y="16033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H="1">
            <a:off x="4427538" y="1341438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6" name="Line 36"/>
          <p:cNvSpPr>
            <a:spLocks noChangeShapeType="1"/>
          </p:cNvSpPr>
          <p:nvPr/>
        </p:nvSpPr>
        <p:spPr bwMode="auto">
          <a:xfrm>
            <a:off x="5300663" y="2492375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7" name="Rectangle 37"/>
          <p:cNvSpPr>
            <a:spLocks noChangeArrowheads="1"/>
          </p:cNvSpPr>
          <p:nvPr/>
        </p:nvSpPr>
        <p:spPr bwMode="auto">
          <a:xfrm>
            <a:off x="7055210" y="4111625"/>
            <a:ext cx="2026517" cy="7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G. Nehalem (Lynnfield)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(2009)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 (2011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Bridge-E (2011)</a:t>
            </a:r>
          </a:p>
        </p:txBody>
      </p:sp>
      <p:sp>
        <p:nvSpPr>
          <p:cNvPr id="168998" name="Text Box 14"/>
          <p:cNvSpPr txBox="1">
            <a:spLocks noChangeArrowheads="1"/>
          </p:cNvSpPr>
          <p:nvPr/>
        </p:nvSpPr>
        <p:spPr bwMode="auto">
          <a:xfrm>
            <a:off x="7227888" y="5484220"/>
            <a:ext cx="1620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Bridge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Ivy-Bridge-E (2013)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-E (2014)</a:t>
            </a:r>
          </a:p>
        </p:txBody>
      </p:sp>
      <p:sp>
        <p:nvSpPr>
          <p:cNvPr id="168999" name="Text Box 17"/>
          <p:cNvSpPr txBox="1">
            <a:spLocks noChangeArrowheads="1"/>
          </p:cNvSpPr>
          <p:nvPr/>
        </p:nvSpPr>
        <p:spPr bwMode="auto">
          <a:xfrm>
            <a:off x="5056188" y="6326188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E (6C), 4 MCh with X79 (2011)</a:t>
            </a:r>
          </a:p>
        </p:txBody>
      </p:sp>
      <p:sp>
        <p:nvSpPr>
          <p:cNvPr id="169000" name="Oval 40"/>
          <p:cNvSpPr>
            <a:spLocks noChangeArrowheads="1"/>
          </p:cNvSpPr>
          <p:nvPr/>
        </p:nvSpPr>
        <p:spPr bwMode="auto">
          <a:xfrm>
            <a:off x="7002463" y="4059238"/>
            <a:ext cx="2141537" cy="4492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1" name="AutoShape 42"/>
          <p:cNvSpPr>
            <a:spLocks noChangeArrowheads="1"/>
          </p:cNvSpPr>
          <p:nvPr/>
        </p:nvSpPr>
        <p:spPr bwMode="auto">
          <a:xfrm>
            <a:off x="8031163" y="4914165"/>
            <a:ext cx="88900" cy="360362"/>
          </a:xfrm>
          <a:prstGeom prst="downArrow">
            <a:avLst>
              <a:gd name="adj1" fmla="val 50000"/>
              <a:gd name="adj2" fmla="val 10133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0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825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63850"/>
            <a:ext cx="4383087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Text Box 14"/>
          <p:cNvSpPr txBox="1">
            <a:spLocks noChangeArrowheads="1"/>
          </p:cNvSpPr>
          <p:nvPr/>
        </p:nvSpPr>
        <p:spPr bwMode="auto">
          <a:xfrm>
            <a:off x="255588" y="976313"/>
            <a:ext cx="85026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d) It supports only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two DDR3 memory channels instead of three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in the previous solution.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e) Its socket needs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less connections (LGA-1156) than the Bloomfield chip (LGA-1366).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All in all the Lynnfield chip is a </a:t>
            </a:r>
            <a:r>
              <a:rPr lang="en-US" altLang="en-US" sz="1400">
                <a:solidFill>
                  <a:srgbClr val="0000FF"/>
                </a:solidFill>
                <a:latin typeface="Verdana" pitchFamily="34" charset="0"/>
                <a:cs typeface="Arial" charset="0"/>
              </a:rPr>
              <a:t>cheaper and more effective successor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chip,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aiming primarily for mobiles and desktops.</a:t>
            </a:r>
          </a:p>
        </p:txBody>
      </p:sp>
      <p:sp>
        <p:nvSpPr>
          <p:cNvPr id="169989" name="Oval 15"/>
          <p:cNvSpPr>
            <a:spLocks noChangeArrowheads="1"/>
          </p:cNvSpPr>
          <p:nvPr/>
        </p:nvSpPr>
        <p:spPr bwMode="auto">
          <a:xfrm>
            <a:off x="2987675" y="2339975"/>
            <a:ext cx="1512888" cy="7921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0" name="Oval 16"/>
          <p:cNvSpPr>
            <a:spLocks noChangeArrowheads="1"/>
          </p:cNvSpPr>
          <p:nvPr/>
        </p:nvSpPr>
        <p:spPr bwMode="auto">
          <a:xfrm>
            <a:off x="7596188" y="2843213"/>
            <a:ext cx="1576387" cy="1081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1" name="Rectangle 17"/>
          <p:cNvSpPr>
            <a:spLocks noChangeArrowheads="1"/>
          </p:cNvSpPr>
          <p:nvPr/>
        </p:nvSpPr>
        <p:spPr bwMode="auto">
          <a:xfrm>
            <a:off x="187325" y="641350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</a:t>
            </a: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(3)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9992" name="Text Box 6"/>
          <p:cNvSpPr txBox="1">
            <a:spLocks noChangeArrowheads="1"/>
          </p:cNvSpPr>
          <p:nvPr/>
        </p:nvSpPr>
        <p:spPr bwMode="auto">
          <a:xfrm>
            <a:off x="-36513" y="6386513"/>
            <a:ext cx="4672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4837113" y="6367463"/>
            <a:ext cx="3838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7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2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5"/>
          <p:cNvSpPr txBox="1">
            <a:spLocks noChangeArrowheads="1"/>
          </p:cNvSpPr>
          <p:nvPr/>
        </p:nvSpPr>
        <p:spPr bwMode="auto">
          <a:xfrm>
            <a:off x="6950075" y="3548063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(desktop/DP server) []</a:t>
            </a:r>
          </a:p>
        </p:txBody>
      </p:sp>
      <p:pic>
        <p:nvPicPr>
          <p:cNvPr id="171011" name="Picture 6" descr="Lynn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602038"/>
            <a:ext cx="5146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-7938" y="6419850"/>
            <a:ext cx="440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Second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(9/2009)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 nm, 296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774 mtrs, LGA-1156)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5]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6] [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8]</a:t>
            </a:r>
          </a:p>
        </p:txBody>
      </p:sp>
      <p:pic>
        <p:nvPicPr>
          <p:cNvPr id="171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r="6180"/>
          <a:stretch>
            <a:fillRect/>
          </a:stretch>
        </p:blipFill>
        <p:spPr bwMode="auto">
          <a:xfrm>
            <a:off x="611188" y="1312863"/>
            <a:ext cx="29527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2983"/>
          <a:stretch>
            <a:fillRect/>
          </a:stretch>
        </p:blipFill>
        <p:spPr bwMode="auto">
          <a:xfrm>
            <a:off x="107950" y="3933825"/>
            <a:ext cx="3744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10" descr="Bloomfield di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8163"/>
            <a:ext cx="45704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6" name="Text Box 11"/>
          <p:cNvSpPr txBox="1">
            <a:spLocks noChangeArrowheads="1"/>
          </p:cNvSpPr>
          <p:nvPr/>
        </p:nvSpPr>
        <p:spPr bwMode="auto">
          <a:xfrm>
            <a:off x="179388" y="32131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First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(11/2008)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(45 nm, 263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731 mtrs, LGA-1366)</a:t>
            </a:r>
          </a:p>
        </p:txBody>
      </p:sp>
      <p:sp>
        <p:nvSpPr>
          <p:cNvPr id="171017" name="Text Box 12"/>
          <p:cNvSpPr txBox="1">
            <a:spLocks noChangeArrowheads="1"/>
          </p:cNvSpPr>
          <p:nvPr/>
        </p:nvSpPr>
        <p:spPr bwMode="auto">
          <a:xfrm>
            <a:off x="184150" y="636588"/>
            <a:ext cx="334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photos of the 1. and 2. gen.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Nehalem desktop chips</a:t>
            </a:r>
          </a:p>
        </p:txBody>
      </p:sp>
      <p:sp>
        <p:nvSpPr>
          <p:cNvPr id="171018" name="Text Box 58"/>
          <p:cNvSpPr txBox="1">
            <a:spLocks noChangeArrowheads="1"/>
          </p:cNvSpPr>
          <p:nvPr/>
        </p:nvSpPr>
        <p:spPr bwMode="auto">
          <a:xfrm>
            <a:off x="1166813" y="35925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[46]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[47]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8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7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51117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cs typeface="Arial" charset="0"/>
              </a:rPr>
              <a:t>4.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Sandy Bridge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447800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1903413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Sandy Bridge line vs. </a:t>
              </a:r>
              <a:endParaRPr lang="hu-HU" altLang="en-US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the 1. generation Nehalem line 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3" name="Group 13"/>
          <p:cNvGrpSpPr>
            <a:grpSpLocks/>
          </p:cNvGrpSpPr>
          <p:nvPr/>
        </p:nvGrpSpPr>
        <p:grpSpPr bwMode="auto">
          <a:xfrm>
            <a:off x="979488" y="2589213"/>
            <a:ext cx="7265987" cy="409575"/>
            <a:chOff x="707" y="1638"/>
            <a:chExt cx="4440" cy="306"/>
          </a:xfrm>
        </p:grpSpPr>
        <p:sp>
          <p:nvSpPr>
            <p:cNvPr id="19151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4.2.1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91516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4" name="Group 22"/>
          <p:cNvGrpSpPr>
            <a:grpSpLocks/>
          </p:cNvGrpSpPr>
          <p:nvPr/>
        </p:nvGrpSpPr>
        <p:grpSpPr bwMode="auto">
          <a:xfrm>
            <a:off x="979488" y="3044825"/>
            <a:ext cx="7275512" cy="619125"/>
            <a:chOff x="701" y="1638"/>
            <a:chExt cx="4446" cy="463"/>
          </a:xfrm>
        </p:grpSpPr>
        <p:sp>
          <p:nvSpPr>
            <p:cNvPr id="1915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Extension of the ISA (of the cores) by the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AVX instruction set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4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5" name="Group 25"/>
          <p:cNvGrpSpPr>
            <a:grpSpLocks/>
          </p:cNvGrpSpPr>
          <p:nvPr/>
        </p:nvGrpSpPr>
        <p:grpSpPr bwMode="auto">
          <a:xfrm>
            <a:off x="971550" y="3724275"/>
            <a:ext cx="7285038" cy="409575"/>
            <a:chOff x="695" y="1625"/>
            <a:chExt cx="4452" cy="306"/>
          </a:xfrm>
        </p:grpSpPr>
        <p:sp>
          <p:nvSpPr>
            <p:cNvPr id="19151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New microarchitecture of the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2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6" name="Group 25"/>
          <p:cNvGrpSpPr>
            <a:grpSpLocks/>
          </p:cNvGrpSpPr>
          <p:nvPr/>
        </p:nvGrpSpPr>
        <p:grpSpPr bwMode="auto">
          <a:xfrm>
            <a:off x="974725" y="4189413"/>
            <a:ext cx="7285038" cy="409575"/>
            <a:chOff x="695" y="1626"/>
            <a:chExt cx="4452" cy="305"/>
          </a:xfrm>
        </p:grpSpPr>
        <p:sp>
          <p:nvSpPr>
            <p:cNvPr id="19150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On die ring interconnect bus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0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7" name="Group 25"/>
          <p:cNvGrpSpPr>
            <a:grpSpLocks/>
          </p:cNvGrpSpPr>
          <p:nvPr/>
        </p:nvGrpSpPr>
        <p:grpSpPr bwMode="auto">
          <a:xfrm>
            <a:off x="968375" y="4649788"/>
            <a:ext cx="7285038" cy="409575"/>
            <a:chOff x="695" y="1625"/>
            <a:chExt cx="4452" cy="306"/>
          </a:xfrm>
        </p:grpSpPr>
        <p:sp>
          <p:nvSpPr>
            <p:cNvPr id="19150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On die graphics unit </a:t>
              </a:r>
            </a:p>
          </p:txBody>
        </p:sp>
        <p:sp>
          <p:nvSpPr>
            <p:cNvPr id="191508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8" name="Group 25"/>
          <p:cNvGrpSpPr>
            <a:grpSpLocks/>
          </p:cNvGrpSpPr>
          <p:nvPr/>
        </p:nvGrpSpPr>
        <p:grpSpPr bwMode="auto">
          <a:xfrm>
            <a:off x="971550" y="5114925"/>
            <a:ext cx="7285038" cy="409575"/>
            <a:chOff x="695" y="1626"/>
            <a:chExt cx="4452" cy="305"/>
          </a:xfrm>
        </p:grpSpPr>
        <p:sp>
          <p:nvSpPr>
            <p:cNvPr id="19150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Enhanced Turbo Boost technology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6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1550" y="5595938"/>
            <a:ext cx="7285038" cy="665162"/>
            <a:chOff x="695" y="1638"/>
            <a:chExt cx="4452" cy="329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Example for a Sandy Bridge based desktop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platform with the H67 chipset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5" y="1670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6230938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The E3-1200 UP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microserver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line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(1)</a:t>
            </a:r>
          </a:p>
        </p:txBody>
      </p:sp>
      <p:sp>
        <p:nvSpPr>
          <p:cNvPr id="192515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71008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Sandy Bridge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is Intel’s next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new microarchitecture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32 nm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>
                <a:solidFill>
                  <a:srgbClr val="0000FF"/>
                </a:solidFill>
                <a:cs typeface="Arial" charset="0"/>
              </a:rPr>
              <a:t>delivered in 1/2011.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It is termed also as Intel’s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second generation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195263" y="642938"/>
            <a:ext cx="1839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Introduction</a:t>
            </a:r>
          </a:p>
        </p:txBody>
      </p:sp>
      <p:sp>
        <p:nvSpPr>
          <p:cNvPr id="192517" name="Text Box 4"/>
          <p:cNvSpPr txBox="1">
            <a:spLocks noChangeArrowheads="1"/>
          </p:cNvSpPr>
          <p:nvPr/>
        </p:nvSpPr>
        <p:spPr bwMode="auto">
          <a:xfrm>
            <a:off x="1506538" y="4510088"/>
            <a:ext cx="611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4.1.1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s Tick-Tock development model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192518" name="Group 14"/>
          <p:cNvGrpSpPr>
            <a:grpSpLocks/>
          </p:cNvGrpSpPr>
          <p:nvPr/>
        </p:nvGrpSpPr>
        <p:grpSpPr bwMode="auto">
          <a:xfrm>
            <a:off x="411163" y="2079625"/>
            <a:ext cx="8391525" cy="2251075"/>
            <a:chOff x="411588" y="1898831"/>
            <a:chExt cx="8390882" cy="2250249"/>
          </a:xfrm>
        </p:grpSpPr>
        <p:sp>
          <p:nvSpPr>
            <p:cNvPr id="7" name="Téglalap 3"/>
            <p:cNvSpPr/>
            <p:nvPr/>
          </p:nvSpPr>
          <p:spPr>
            <a:xfrm>
              <a:off x="411588" y="1898831"/>
              <a:ext cx="8390882" cy="22502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Téglalap 4"/>
            <p:cNvSpPr/>
            <p:nvPr/>
          </p:nvSpPr>
          <p:spPr>
            <a:xfrm>
              <a:off x="454301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Merom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65nm</a:t>
              </a:r>
            </a:p>
          </p:txBody>
        </p:sp>
        <p:sp>
          <p:nvSpPr>
            <p:cNvPr id="9" name="Téglalap 5"/>
            <p:cNvSpPr/>
            <p:nvPr/>
          </p:nvSpPr>
          <p:spPr>
            <a:xfrm>
              <a:off x="1650293" y="2310619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10" name="Téglalap 11"/>
            <p:cNvSpPr/>
            <p:nvPr/>
          </p:nvSpPr>
          <p:spPr>
            <a:xfrm>
              <a:off x="280357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45nm</a:t>
              </a:r>
            </a:p>
          </p:txBody>
        </p:sp>
        <p:sp>
          <p:nvSpPr>
            <p:cNvPr id="11" name="Téglalap 12"/>
            <p:cNvSpPr/>
            <p:nvPr/>
          </p:nvSpPr>
          <p:spPr>
            <a:xfrm>
              <a:off x="3999564" y="2311283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Westmere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12" name="Téglalap 13"/>
            <p:cNvSpPr/>
            <p:nvPr/>
          </p:nvSpPr>
          <p:spPr>
            <a:xfrm>
              <a:off x="5152842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32nm</a:t>
              </a:r>
            </a:p>
          </p:txBody>
        </p:sp>
        <p:sp>
          <p:nvSpPr>
            <p:cNvPr id="13" name="Téglalap 14"/>
            <p:cNvSpPr/>
            <p:nvPr/>
          </p:nvSpPr>
          <p:spPr>
            <a:xfrm>
              <a:off x="6348834" y="2307967"/>
              <a:ext cx="1195859" cy="136378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14" name="Téglalap 15"/>
            <p:cNvSpPr/>
            <p:nvPr/>
          </p:nvSpPr>
          <p:spPr>
            <a:xfrm>
              <a:off x="7544959" y="2309625"/>
              <a:ext cx="1195859" cy="13637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Microarchitecture</a:t>
              </a:r>
              <a:endParaRPr lang="hu-HU" sz="8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22nm</a:t>
              </a:r>
            </a:p>
          </p:txBody>
        </p:sp>
        <p:sp>
          <p:nvSpPr>
            <p:cNvPr id="192542" name="Szövegdoboz 16"/>
            <p:cNvSpPr txBox="1">
              <a:spLocks noChangeArrowheads="1"/>
            </p:cNvSpPr>
            <p:nvPr/>
          </p:nvSpPr>
          <p:spPr bwMode="auto">
            <a:xfrm>
              <a:off x="729522" y="3730441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3" name="Szövegdoboz 17"/>
            <p:cNvSpPr txBox="1">
              <a:spLocks noChangeArrowheads="1"/>
            </p:cNvSpPr>
            <p:nvPr/>
          </p:nvSpPr>
          <p:spPr bwMode="auto">
            <a:xfrm>
              <a:off x="1968229" y="3732306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4" name="Szövegdoboz 18"/>
            <p:cNvSpPr txBox="1">
              <a:spLocks noChangeArrowheads="1"/>
            </p:cNvSpPr>
            <p:nvPr/>
          </p:nvSpPr>
          <p:spPr bwMode="auto">
            <a:xfrm>
              <a:off x="3078793" y="3730916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5" name="Szövegdoboz 19"/>
            <p:cNvSpPr txBox="1">
              <a:spLocks noChangeArrowheads="1"/>
            </p:cNvSpPr>
            <p:nvPr/>
          </p:nvSpPr>
          <p:spPr bwMode="auto">
            <a:xfrm>
              <a:off x="4317499" y="3732782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6" name="Szövegdoboz 20"/>
            <p:cNvSpPr txBox="1">
              <a:spLocks noChangeArrowheads="1"/>
            </p:cNvSpPr>
            <p:nvPr/>
          </p:nvSpPr>
          <p:spPr bwMode="auto">
            <a:xfrm>
              <a:off x="5470777" y="3732782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92547" name="Szövegdoboz 21"/>
            <p:cNvSpPr txBox="1">
              <a:spLocks noChangeArrowheads="1"/>
            </p:cNvSpPr>
            <p:nvPr/>
          </p:nvSpPr>
          <p:spPr bwMode="auto">
            <a:xfrm>
              <a:off x="6651222" y="3734647"/>
              <a:ext cx="570830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2548" name="Szövegdoboz 22"/>
            <p:cNvSpPr txBox="1">
              <a:spLocks noChangeArrowheads="1"/>
            </p:cNvSpPr>
            <p:nvPr/>
          </p:nvSpPr>
          <p:spPr bwMode="auto">
            <a:xfrm>
              <a:off x="7801572" y="3733257"/>
              <a:ext cx="616472" cy="26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2" name="Szövegdoboz 25"/>
            <p:cNvSpPr txBox="1"/>
            <p:nvPr/>
          </p:nvSpPr>
          <p:spPr>
            <a:xfrm>
              <a:off x="814782" y="1986112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Szövegdoboz 26"/>
            <p:cNvSpPr txBox="1"/>
            <p:nvPr/>
          </p:nvSpPr>
          <p:spPr>
            <a:xfrm>
              <a:off x="5380082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Szövegdoboz 27"/>
            <p:cNvSpPr txBox="1"/>
            <p:nvPr/>
          </p:nvSpPr>
          <p:spPr>
            <a:xfrm>
              <a:off x="6664271" y="1990872"/>
              <a:ext cx="728607" cy="2618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5" name="Szövegdoboz 28"/>
            <p:cNvSpPr txBox="1"/>
            <p:nvPr/>
          </p:nvSpPr>
          <p:spPr>
            <a:xfrm>
              <a:off x="7816708" y="1989286"/>
              <a:ext cx="730194" cy="261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192519" name="Oval 4"/>
          <p:cNvSpPr>
            <a:spLocks noChangeArrowheads="1"/>
          </p:cNvSpPr>
          <p:nvPr/>
        </p:nvSpPr>
        <p:spPr bwMode="auto">
          <a:xfrm>
            <a:off x="5153025" y="2079625"/>
            <a:ext cx="1216025" cy="2251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8741</TotalTime>
  <Words>16201</Words>
  <Application>Microsoft Office PowerPoint</Application>
  <PresentationFormat>On-screen Show (4:3)</PresentationFormat>
  <Paragraphs>2450</Paragraphs>
  <Slides>193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193</vt:i4>
      </vt:variant>
    </vt:vector>
  </HeadingPairs>
  <TitlesOfParts>
    <vt:vector size="196" baseType="lpstr">
      <vt:lpstr>3_Default Design</vt:lpstr>
      <vt:lpstr>1_Default Design</vt:lpstr>
      <vt:lpstr>4_Default Design</vt:lpstr>
      <vt:lpstr>PowerPoint Presentation</vt:lpstr>
      <vt:lpstr>PowerPoint Presentation</vt:lpstr>
      <vt:lpstr>1. Introduction (1)</vt:lpstr>
      <vt:lpstr>1. Introduction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2.1 Introduction (1)</vt:lpstr>
      <vt:lpstr>2.1 Introduction (2)</vt:lpstr>
      <vt:lpstr>2.2.1 Wide execution (1)</vt:lpstr>
      <vt:lpstr>2.2.1 Wide execution (2)</vt:lpstr>
      <vt:lpstr>2.2.1 Wide execution (3)</vt:lpstr>
      <vt:lpstr>2.2.1 Wide execution (4)</vt:lpstr>
      <vt:lpstr>2.2.1 Wide execution (5)</vt:lpstr>
      <vt:lpstr>2.2.1 Wide execution (6)</vt:lpstr>
      <vt:lpstr>2.2.1 Wide execution (7)</vt:lpstr>
      <vt:lpstr>2.2.1 Wide execution (8)</vt:lpstr>
      <vt:lpstr>2.2.1 Wide execution (9)</vt:lpstr>
      <vt:lpstr>2.2.1 Wide execution (10)</vt:lpstr>
      <vt:lpstr>2.2.1 Wide execution (11)</vt:lpstr>
      <vt:lpstr>2.2.1 Wide execution (12)</vt:lpstr>
      <vt:lpstr>2.2.2 Smart L2 cache (1)</vt:lpstr>
      <vt:lpstr>2.2.2 Smart L2 cache (2)</vt:lpstr>
      <vt:lpstr>2.2.2 Smart L2 cache (3)</vt:lpstr>
      <vt:lpstr>2.2.3 Smart memory accesses (1)</vt:lpstr>
      <vt:lpstr>2.2.3 Smart memory accesses (2)</vt:lpstr>
      <vt:lpstr>2.2.3 Smart memory accesses (3)</vt:lpstr>
      <vt:lpstr>2.2.4 Enhanced digital media support (1)</vt:lpstr>
      <vt:lpstr>2.2.4 Enhanced digital media support (2)</vt:lpstr>
      <vt:lpstr>2.2.4 Enhanced digital media support (3)</vt:lpstr>
      <vt:lpstr>2.2.4 Enhanced digital media support (4)</vt:lpstr>
      <vt:lpstr>2.2.4 Enhanced digital media support (5)</vt:lpstr>
      <vt:lpstr>2.2.4 Enhanced digital media support (6)</vt:lpstr>
      <vt:lpstr>2.2.4 Enhanced digital media support (7)</vt:lpstr>
      <vt:lpstr>2.2.4 Enhanced digital media support (8)</vt:lpstr>
      <vt:lpstr>2.2.4 Enhanced digital media support (9)</vt:lpstr>
      <vt:lpstr>2.2.4 Enhanced digital media support (10)</vt:lpstr>
      <vt:lpstr>2.2.5 Intelligent power management (1)</vt:lpstr>
      <vt:lpstr>2.2.5 Intelligent power management (2)</vt:lpstr>
      <vt:lpstr>2.2.5 Intelligent power management (3)</vt:lpstr>
      <vt:lpstr>2.2.5 Intelligent power management (4)</vt:lpstr>
      <vt:lpstr>2.3 Die plot of the Core 2</vt:lpstr>
      <vt:lpstr>2.4 Overview of Core 2 based processor lines (1)</vt:lpstr>
      <vt:lpstr>PowerPoint Presentation</vt:lpstr>
      <vt:lpstr>3.1 Introduction to the 1. generation Nehalem line (Bloomfield) (1)</vt:lpstr>
      <vt:lpstr>3.1 Introduction to the 1. generation Nehalem line (Bloomfield) (2)</vt:lpstr>
      <vt:lpstr>3.1 Introduction to the 1. generation Nehalem line (Bloomfield) (3)</vt:lpstr>
      <vt:lpstr>3.1 Introduction to the 1. generation Nehalem line (Bloomfield) (4)</vt:lpstr>
      <vt:lpstr>3.2 Major innovations of the 1. generation Nehalem line (1)</vt:lpstr>
      <vt:lpstr>3.2.1 Integrated memory controller (1)</vt:lpstr>
      <vt:lpstr>3.2.1 Integrated memory controller (2)</vt:lpstr>
      <vt:lpstr>3.2.1 Integrated memory controller (3)</vt:lpstr>
      <vt:lpstr>3.2.1 Integrated memory controller (4)</vt:lpstr>
      <vt:lpstr>3.2.1 Integrated memory controller (5)</vt:lpstr>
      <vt:lpstr>3.2.1 Integrated memory controller (6)</vt:lpstr>
      <vt:lpstr>3.2.1 Integrated memory controller (7)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3.2.3 Simultaneous Multithreading (SMT) (1)</vt:lpstr>
      <vt:lpstr>3.2.3 Simultaneous Multithreading (SMT) (2)</vt:lpstr>
      <vt:lpstr>3.2.4 New cache architecture (1)</vt:lpstr>
      <vt:lpstr>3.2.4 New cache architecture (2)</vt:lpstr>
      <vt:lpstr>3.2.4 New cache architecture (3)</vt:lpstr>
      <vt:lpstr>3.2.4 New cache architecture (4)</vt:lpstr>
      <vt:lpstr>PowerPoint Presentation</vt:lpstr>
      <vt:lpstr>3.2.5 Enhanced power management (1)</vt:lpstr>
      <vt:lpstr>3.2.5 Enhanced power management (2)</vt:lpstr>
      <vt:lpstr>3.2.5 Enhanced power management (3)</vt:lpstr>
      <vt:lpstr>3.2.5 Enhanced power management (4)</vt:lpstr>
      <vt:lpstr>3.2.5 Enhanced power management (5)</vt:lpstr>
      <vt:lpstr>3.2.5 Enhanced power management (6)</vt:lpstr>
      <vt:lpstr>3.2.5 Enhanced power management (7)</vt:lpstr>
      <vt:lpstr>3.2.5 Enhanced power management (8)</vt:lpstr>
      <vt:lpstr>3.2.5 Enhanced power management (9)</vt:lpstr>
      <vt:lpstr>3.2.5 Enhanced power management (10)</vt:lpstr>
      <vt:lpstr>3.2.5 Enhanced power management (11)</vt:lpstr>
      <vt:lpstr>3.2.6 New sockets (1)</vt:lpstr>
      <vt:lpstr>3.3 Major innovations of the 2. generation Nehalem line (Lynnfield) (1)</vt:lpstr>
      <vt:lpstr>3.3 Major innovations of the 2. generation Nehalem line (Lynnfield) (2)</vt:lpstr>
      <vt:lpstr>PowerPoint Presentation</vt:lpstr>
      <vt:lpstr>3.3 Major innovations of the 2. generation Nehalem line (Lynnfield) (4)</vt:lpstr>
      <vt:lpstr>PowerPoint Presentation</vt:lpstr>
      <vt:lpstr>3.3 Major innovations of the 2. generation Nehalem line (Lynnfield) (6)</vt:lpstr>
      <vt:lpstr>PowerPoint Presentation</vt:lpstr>
      <vt:lpstr>PowerPoint Presentation</vt:lpstr>
      <vt:lpstr>PowerPoint Presentation</vt:lpstr>
      <vt:lpstr>4.1 Introduction (1)</vt:lpstr>
      <vt:lpstr>4.1 Introduction (2)</vt:lpstr>
      <vt:lpstr>4.1 Introduction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4.2.4 On-die ring interconnect bus (1)</vt:lpstr>
      <vt:lpstr>4.2.4 On-die ring interconnect bus (2)</vt:lpstr>
      <vt:lpstr>4.2.5 On die graphics unit (1)</vt:lpstr>
      <vt:lpstr>4.2.5 On die graphics unit (2)</vt:lpstr>
      <vt:lpstr>4.2.5 On die graphics unit (3)</vt:lpstr>
      <vt:lpstr>4.2.5 On die graphics unit (4)</vt:lpstr>
      <vt:lpstr>4.2.5 On die graphics unit (5)</vt:lpstr>
      <vt:lpstr>4.2.6 Enhanced Turbo Boost technology (1)</vt:lpstr>
      <vt:lpstr>PowerPoint Presentation</vt:lpstr>
      <vt:lpstr>PowerPoint Presentation</vt:lpstr>
      <vt:lpstr>PowerPoint Presentation</vt:lpstr>
      <vt:lpstr>PowerPoint Presentation</vt:lpstr>
      <vt:lpstr>4.3 Example for a Sandy Bridge based desktop platform with the H67 chipset (1)</vt:lpstr>
      <vt:lpstr>4.4 The E3-1200 UP server line (1)</vt:lpstr>
      <vt:lpstr>4.4 The E3-1200 UP server line (2)</vt:lpstr>
      <vt:lpstr>PowerPoint Presentation</vt:lpstr>
      <vt:lpstr>PowerPoint Presentation</vt:lpstr>
      <vt:lpstr>5.1 Introduction (1)</vt:lpstr>
      <vt:lpstr>5.1 Introduction (2)</vt:lpstr>
      <vt:lpstr>5.1 Introduction (3)</vt:lpstr>
      <vt:lpstr>5.1 Introduction (4)</vt:lpstr>
      <vt:lpstr>5.2.1 Overview (1)</vt:lpstr>
      <vt:lpstr>5.2.2 ISA extension (of the cores) by the AVX2 instruction set (1)</vt:lpstr>
      <vt:lpstr>5.2.2 ISA extension (of the cores) by the AVX2 instruction set (2)</vt:lpstr>
      <vt:lpstr>5.2.2 ISA extension (of the cores) by the AVX2 instruction set (3)</vt:lpstr>
      <vt:lpstr>5.2.2 ISA extension (of the cores) by the AVX2 instruction set (4)</vt:lpstr>
      <vt:lpstr>5.2.3 New microarchitecture for the cores (1)</vt:lpstr>
      <vt:lpstr>5.2.3 New microarchitecture for the cores (2)</vt:lpstr>
      <vt:lpstr>5.2.3 New microarchitecture for the cores (3)</vt:lpstr>
      <vt:lpstr>5.2.3 New microarchitecture for the cores (4)</vt:lpstr>
      <vt:lpstr>5.2.4 Enhanced graphics (1)</vt:lpstr>
      <vt:lpstr>5.2.4 Enhanced graphics (2)</vt:lpstr>
      <vt:lpstr>5.2.4 Enhanced graphics (3)</vt:lpstr>
      <vt:lpstr>5.2.5 On-package eDRAM cache (1)</vt:lpstr>
      <vt:lpstr>5.2.5 On-package eDRAM cache (2)</vt:lpstr>
      <vt:lpstr>5.2.5 On-package eDRAM cache (3)</vt:lpstr>
      <vt:lpstr>5.2.5 On-package eDRAM cache (4)</vt:lpstr>
      <vt:lpstr> 5.2.6 FIVR (Fully Integrated Voltage Regulator) (1) </vt:lpstr>
      <vt:lpstr> 5.2.6 FIVR (Fully Integrated Voltage Regulator) (2) </vt:lpstr>
      <vt:lpstr> 5.2.6 FIVR (Fully Integrated Voltage Regulator) (3) </vt:lpstr>
      <vt:lpstr> 5.2.6 FIVR (Fully Integrated Voltage Regulator) (4) </vt:lpstr>
      <vt:lpstr> 5.2.6 FIVR (Fully Integrated Voltage Regulator) (5) </vt:lpstr>
      <vt:lpstr> 5.2.6 FIVR (Fully Integrated Voltage Regulator) (6) </vt:lpstr>
      <vt:lpstr> 5.2.6 FIVR (Fully Integrated Voltage Regulator) (7) </vt:lpstr>
      <vt:lpstr> 5.2.6 FIVR (Fully Integrated Voltage Regulator) (8) </vt:lpstr>
      <vt:lpstr> 5.2.6 FIVR (Fully Integrated Voltage Regulator) (9) </vt:lpstr>
      <vt:lpstr> 5.2.6 FIVR (Fully Integrated Voltage Regulator) (10) </vt:lpstr>
      <vt:lpstr> 5.2.6 FIVR (Fully Integrated Voltage Regulator) (11) </vt:lpstr>
      <vt:lpstr>PowerPoint Presentation</vt:lpstr>
      <vt:lpstr>PowerPoint Presentation</vt:lpstr>
      <vt:lpstr>PowerPoint Presentation</vt:lpstr>
      <vt:lpstr>PowerPoint Presentation</vt:lpstr>
      <vt:lpstr>5.4 Desktop performance of subsequent generations of the Core family (1)</vt:lpstr>
      <vt:lpstr>5.4 Desktop performance of subsequent generations of the Core family (2)</vt:lpstr>
      <vt:lpstr>5.4 Desktop performance of subsequent generations of the Core family (3)</vt:lpstr>
      <vt:lpstr>5.5 Haswell-based microserver processors (1)</vt:lpstr>
      <vt:lpstr>5.5 Haswell-based microserver processors (2)</vt:lpstr>
      <vt:lpstr>5.5 Haswell-based microserver processors (3)</vt:lpstr>
      <vt:lpstr>5.5 Haswell-based microserver processors (4)</vt:lpstr>
      <vt:lpstr>PowerPoint Presentation</vt:lpstr>
      <vt:lpstr>References (1)</vt:lpstr>
      <vt:lpstr>References (2)</vt:lpstr>
      <vt:lpstr>References (3)</vt:lpstr>
      <vt:lpstr>References (4)</vt:lpstr>
      <vt:lpstr>References (5)</vt:lpstr>
      <vt:lpstr>References (6)</vt:lpstr>
      <vt:lpstr>References (7)</vt:lpstr>
      <vt:lpstr>References (8)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 Dezső</cp:lastModifiedBy>
  <cp:revision>181</cp:revision>
  <cp:lastPrinted>2014-11-25T10:53:09Z</cp:lastPrinted>
  <dcterms:created xsi:type="dcterms:W3CDTF">2014-10-25T02:34:30Z</dcterms:created>
  <dcterms:modified xsi:type="dcterms:W3CDTF">2014-11-27T07:01:21Z</dcterms:modified>
</cp:coreProperties>
</file>