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0"/>
  </p:notesMasterIdLst>
  <p:sldIdLst>
    <p:sldId id="280" r:id="rId3"/>
    <p:sldId id="281" r:id="rId4"/>
    <p:sldId id="287" r:id="rId5"/>
    <p:sldId id="283" r:id="rId6"/>
    <p:sldId id="284" r:id="rId7"/>
    <p:sldId id="291" r:id="rId8"/>
    <p:sldId id="288" r:id="rId9"/>
    <p:sldId id="286" r:id="rId10"/>
    <p:sldId id="259" r:id="rId11"/>
    <p:sldId id="260" r:id="rId12"/>
    <p:sldId id="261" r:id="rId13"/>
    <p:sldId id="289" r:id="rId14"/>
    <p:sldId id="285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90" r:id="rId23"/>
    <p:sldId id="272" r:id="rId24"/>
    <p:sldId id="274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73" d="100"/>
          <a:sy n="73" d="100"/>
        </p:scale>
        <p:origin x="-1074" y="-102"/>
      </p:cViewPr>
      <p:guideLst>
        <p:guide orient="horz" pos="431"/>
        <p:guide orient="horz" pos="810"/>
        <p:guide pos="158"/>
        <p:guide pos="56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99B8B-CFDA-4E20-8FF4-5F7541F9637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5710-49BA-4CC7-9328-C7E60C1A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8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83852" y="8686801"/>
            <a:ext cx="2972547" cy="4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666"/>
            <a:ext cx="54870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83852" y="8686801"/>
            <a:ext cx="2972547" cy="4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666"/>
            <a:ext cx="54870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83852" y="8686801"/>
            <a:ext cx="2972547" cy="4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666"/>
            <a:ext cx="54870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83852" y="8686801"/>
            <a:ext cx="2972547" cy="4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666"/>
            <a:ext cx="54870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3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3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7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B79A414-E239-4197-9C72-BE7E2F0B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88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40BE07-A114-4229-A434-81848DB19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08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3FAE26-13E2-4ED6-8BE1-7D8B1014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81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EAFF025-74C9-4082-A1D8-BF8069E8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6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125382A-3DF0-4797-BE0F-445E10A4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48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B349859-308B-44EF-A27B-55BF2542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0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68BD18B-46BE-49D5-8E30-1AECAEBD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9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96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9B6EA3-FDDD-438E-9163-541F1F5C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42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A9BE35-29C3-4B97-839D-9DE43E66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83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F286BB-3F6F-42E1-A81B-B15123850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4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D7AB8CC-E3BB-4996-AEFA-356CB70A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10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BBE1E43-4B64-4081-B5EC-220B08B7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9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3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7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7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1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1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0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3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F7CB5-7D1B-420E-9AC6-03B292490C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prohardver.hu/dl/cnt/2012-04/84826/picz/wafer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9425" y="3498850"/>
            <a:ext cx="8150225" cy="2760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smtClean="0">
                <a:solidFill>
                  <a:schemeClr val="bg1"/>
                </a:solidFill>
                <a:latin typeface="Verdana" pitchFamily="34" charset="0"/>
              </a:rPr>
              <a:t>Dezső Sima</a:t>
            </a:r>
            <a:endParaRPr lang="hu-HU" altLang="en-US" smtClean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582738"/>
            <a:ext cx="9144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Evolution of Intel’s</a:t>
            </a:r>
          </a:p>
          <a:p>
            <a:pPr algn="ctr" eaLnBrk="1" fontAlgn="base" hangingPunct="1"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transistor technology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45 nm – 14 nm</a:t>
            </a:r>
            <a:endParaRPr lang="hu-HU" altLang="en-US" sz="4000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343275" y="6208713"/>
            <a:ext cx="24034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55000"/>
              </a:spcAft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October </a:t>
            </a:r>
            <a:r>
              <a:rPr lang="hu-HU" altLang="en-US" sz="24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20</a:t>
            </a:r>
            <a:r>
              <a:rPr lang="en-US" altLang="en-US" sz="24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14</a:t>
            </a:r>
            <a:r>
              <a:rPr lang="hu-HU" altLang="en-US" sz="24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endParaRPr lang="en-US" altLang="en-US" sz="160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3500" y="5543550"/>
            <a:ext cx="899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Vers</a:t>
            </a: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1.0</a:t>
            </a:r>
            <a:endParaRPr lang="en-US" altLang="en-US" sz="18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4" b="16116"/>
          <a:stretch>
            <a:fillRect/>
          </a:stretch>
        </p:blipFill>
        <p:spPr bwMode="auto">
          <a:xfrm>
            <a:off x="309563" y="1178750"/>
            <a:ext cx="85232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21" y="598070"/>
            <a:ext cx="5519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Structure of the high-k + metal gate transistors </a:t>
            </a:r>
            <a:r>
              <a:rPr lang="en-US" sz="1400" dirty="0" smtClean="0">
                <a:latin typeface="+mj-lt"/>
              </a:rPr>
              <a:t>[23]</a:t>
            </a:r>
            <a:endParaRPr lang="en-US" sz="1400" dirty="0">
              <a:latin typeface="+mj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2. The high-k + metal gate transistor-3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31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9" t="32195" b="11629"/>
          <a:stretch>
            <a:fillRect/>
          </a:stretch>
        </p:blipFill>
        <p:spPr bwMode="auto">
          <a:xfrm>
            <a:off x="4811713" y="2015917"/>
            <a:ext cx="42243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3" t="17123" r="27841" b="70554"/>
          <a:stretch>
            <a:fillRect/>
          </a:stretch>
        </p:blipFill>
        <p:spPr bwMode="auto">
          <a:xfrm>
            <a:off x="5365750" y="1398380"/>
            <a:ext cx="11509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23981" r="52545" b="28058"/>
          <a:stretch>
            <a:fillRect/>
          </a:stretch>
        </p:blipFill>
        <p:spPr bwMode="auto">
          <a:xfrm>
            <a:off x="611188" y="1223755"/>
            <a:ext cx="37449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 t="8186" r="4163"/>
          <a:stretch>
            <a:fillRect/>
          </a:stretch>
        </p:blipFill>
        <p:spPr bwMode="auto">
          <a:xfrm>
            <a:off x="34925" y="3816142"/>
            <a:ext cx="468153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Rectangle 10"/>
          <p:cNvSpPr>
            <a:spLocks noChangeArrowheads="1"/>
          </p:cNvSpPr>
          <p:nvPr/>
        </p:nvSpPr>
        <p:spPr bwMode="auto">
          <a:xfrm>
            <a:off x="142875" y="3889167"/>
            <a:ext cx="4632325" cy="1439863"/>
          </a:xfrm>
          <a:prstGeom prst="rect">
            <a:avLst/>
          </a:prstGeom>
          <a:solidFill>
            <a:srgbClr val="80808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321" y="598070"/>
            <a:ext cx="5969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Benefits of the high-k + metal gate transistors </a:t>
            </a:r>
            <a:r>
              <a:rPr lang="en-US" sz="1400" dirty="0" smtClean="0">
                <a:latin typeface="+mj-lt"/>
              </a:rPr>
              <a:t>[23], [24]</a:t>
            </a:r>
            <a:endParaRPr lang="en-US" sz="1400" dirty="0">
              <a:latin typeface="+mj-lt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2. The high-k + metal gate transistor-4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71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cs typeface="Arial" charset="0"/>
              </a:rPr>
              <a:t>3. The 22 nm 3D Tri-Gate transistor</a:t>
            </a:r>
          </a:p>
        </p:txBody>
      </p:sp>
    </p:spTree>
    <p:extLst>
      <p:ext uri="{BB962C8B-B14F-4D97-AF65-F5344CB8AC3E}">
        <p14:creationId xmlns:p14="http://schemas.microsoft.com/office/powerpoint/2010/main" val="3334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3. The 22 nm 3D Tri-Gate transistor-1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endParaRPr lang="en-US" altLang="en-US" sz="1600" dirty="0" smtClean="0"/>
          </a:p>
        </p:txBody>
      </p:sp>
      <p:sp>
        <p:nvSpPr>
          <p:cNvPr id="288771" name="Text Box 4"/>
          <p:cNvSpPr txBox="1">
            <a:spLocks noChangeArrowheads="1"/>
          </p:cNvSpPr>
          <p:nvPr/>
        </p:nvSpPr>
        <p:spPr bwMode="auto">
          <a:xfrm>
            <a:off x="223838" y="4246348"/>
            <a:ext cx="64251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Introduced along with the Ivy Bridge family of processors in 2012.</a:t>
            </a:r>
            <a:endParaRPr lang="en-US" altLang="en-US" sz="1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88773" name="Text Box 4"/>
          <p:cNvSpPr txBox="1">
            <a:spLocks noChangeArrowheads="1"/>
          </p:cNvSpPr>
          <p:nvPr/>
        </p:nvSpPr>
        <p:spPr bwMode="auto">
          <a:xfrm>
            <a:off x="1743075" y="3699222"/>
            <a:ext cx="564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Figure: Intel</a:t>
            </a:r>
            <a:r>
              <a:rPr lang="en-US" alt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s Tick-Tock development model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Based on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[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1]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88774" name="Group 2"/>
          <p:cNvGrpSpPr>
            <a:grpSpLocks/>
          </p:cNvGrpSpPr>
          <p:nvPr/>
        </p:nvGrpSpPr>
        <p:grpSpPr bwMode="auto">
          <a:xfrm>
            <a:off x="53975" y="1268760"/>
            <a:ext cx="9018588" cy="2251075"/>
            <a:chOff x="54596" y="1566863"/>
            <a:chExt cx="9017903" cy="2251075"/>
          </a:xfrm>
        </p:grpSpPr>
        <p:sp>
          <p:nvSpPr>
            <p:cNvPr id="31" name="Téglalap 3"/>
            <p:cNvSpPr/>
            <p:nvPr/>
          </p:nvSpPr>
          <p:spPr bwMode="auto">
            <a:xfrm>
              <a:off x="54596" y="1566863"/>
              <a:ext cx="9017903" cy="22510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2" name="Téglalap 4"/>
            <p:cNvSpPr/>
            <p:nvPr/>
          </p:nvSpPr>
          <p:spPr bwMode="auto">
            <a:xfrm>
              <a:off x="211980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Core 2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65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3" name="Téglalap 5"/>
            <p:cNvSpPr/>
            <p:nvPr/>
          </p:nvSpPr>
          <p:spPr bwMode="auto">
            <a:xfrm>
              <a:off x="1298225" y="1978802"/>
              <a:ext cx="1118698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Penryn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4" name="Téglalap 11"/>
            <p:cNvSpPr/>
            <p:nvPr/>
          </p:nvSpPr>
          <p:spPr bwMode="auto">
            <a:xfrm>
              <a:off x="2360482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Nehalem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5" name="Téglalap 12"/>
            <p:cNvSpPr/>
            <p:nvPr/>
          </p:nvSpPr>
          <p:spPr bwMode="auto">
            <a:xfrm>
              <a:off x="3421788" y="1979466"/>
              <a:ext cx="1118698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Westmere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6" name="Téglalap 13"/>
            <p:cNvSpPr/>
            <p:nvPr/>
          </p:nvSpPr>
          <p:spPr bwMode="auto">
            <a:xfrm>
              <a:off x="4488950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Sandy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7" name="Téglalap 14"/>
            <p:cNvSpPr/>
            <p:nvPr/>
          </p:nvSpPr>
          <p:spPr bwMode="auto">
            <a:xfrm>
              <a:off x="5624272" y="1976149"/>
              <a:ext cx="1118698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Ivy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8" name="Téglalap 15"/>
            <p:cNvSpPr/>
            <p:nvPr/>
          </p:nvSpPr>
          <p:spPr bwMode="auto">
            <a:xfrm>
              <a:off x="6708928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Haswell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Microarchi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288798" name="Szövegdoboz 16"/>
            <p:cNvSpPr txBox="1">
              <a:spLocks noChangeArrowheads="1"/>
            </p:cNvSpPr>
            <p:nvPr/>
          </p:nvSpPr>
          <p:spPr bwMode="auto">
            <a:xfrm>
              <a:off x="372097" y="3399145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288799" name="Szövegdoboz 17"/>
            <p:cNvSpPr txBox="1">
              <a:spLocks noChangeArrowheads="1"/>
            </p:cNvSpPr>
            <p:nvPr/>
          </p:nvSpPr>
          <p:spPr bwMode="auto">
            <a:xfrm>
              <a:off x="1499594" y="3401011"/>
              <a:ext cx="5722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288800" name="Szövegdoboz 18"/>
            <p:cNvSpPr txBox="1">
              <a:spLocks noChangeArrowheads="1"/>
            </p:cNvSpPr>
            <p:nvPr/>
          </p:nvSpPr>
          <p:spPr bwMode="auto">
            <a:xfrm>
              <a:off x="2562128" y="3399621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288801" name="Szövegdoboz 19"/>
            <p:cNvSpPr txBox="1">
              <a:spLocks noChangeArrowheads="1"/>
            </p:cNvSpPr>
            <p:nvPr/>
          </p:nvSpPr>
          <p:spPr bwMode="auto">
            <a:xfrm>
              <a:off x="3651524" y="3401487"/>
              <a:ext cx="5722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288802" name="Szövegdoboz 20"/>
            <p:cNvSpPr txBox="1">
              <a:spLocks noChangeArrowheads="1"/>
            </p:cNvSpPr>
            <p:nvPr/>
          </p:nvSpPr>
          <p:spPr bwMode="auto">
            <a:xfrm>
              <a:off x="4744179" y="3401487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288803" name="Szövegdoboz 21"/>
            <p:cNvSpPr txBox="1">
              <a:spLocks noChangeArrowheads="1"/>
            </p:cNvSpPr>
            <p:nvPr/>
          </p:nvSpPr>
          <p:spPr bwMode="auto">
            <a:xfrm>
              <a:off x="5927415" y="3403353"/>
              <a:ext cx="5722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288804" name="Szövegdoboz 22"/>
            <p:cNvSpPr txBox="1">
              <a:spLocks noChangeArrowheads="1"/>
            </p:cNvSpPr>
            <p:nvPr/>
          </p:nvSpPr>
          <p:spPr bwMode="auto">
            <a:xfrm>
              <a:off x="6915349" y="3401962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46" name="Szövegdoboz 25"/>
            <p:cNvSpPr txBox="1"/>
            <p:nvPr/>
          </p:nvSpPr>
          <p:spPr bwMode="auto">
            <a:xfrm>
              <a:off x="419693" y="1654175"/>
              <a:ext cx="731782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47" name="Szövegdoboz 26"/>
            <p:cNvSpPr txBox="1"/>
            <p:nvPr/>
          </p:nvSpPr>
          <p:spPr bwMode="auto">
            <a:xfrm>
              <a:off x="4716730" y="1657350"/>
              <a:ext cx="731781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48" name="Szövegdoboz 27"/>
            <p:cNvSpPr txBox="1"/>
            <p:nvPr/>
          </p:nvSpPr>
          <p:spPr bwMode="auto">
            <a:xfrm>
              <a:off x="5902502" y="1658938"/>
              <a:ext cx="730195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49" name="Szövegdoboz 28"/>
            <p:cNvSpPr txBox="1"/>
            <p:nvPr/>
          </p:nvSpPr>
          <p:spPr bwMode="auto">
            <a:xfrm>
              <a:off x="6956522" y="1657350"/>
              <a:ext cx="731782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042289" y="1673225"/>
              <a:ext cx="728608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  <a:cs typeface="Arial" charset="0"/>
                </a:rPr>
                <a:t>5. gen.</a:t>
              </a:r>
            </a:p>
          </p:txBody>
        </p:sp>
        <p:sp>
          <p:nvSpPr>
            <p:cNvPr id="28" name="Téglalap 14"/>
            <p:cNvSpPr/>
            <p:nvPr/>
          </p:nvSpPr>
          <p:spPr bwMode="auto">
            <a:xfrm>
              <a:off x="7812360" y="1976140"/>
              <a:ext cx="1116000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Broadwell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14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288813" name="Szövegdoboz 21"/>
            <p:cNvSpPr txBox="1">
              <a:spLocks noChangeArrowheads="1"/>
            </p:cNvSpPr>
            <p:nvPr/>
          </p:nvSpPr>
          <p:spPr bwMode="auto">
            <a:xfrm>
              <a:off x="8057371" y="3396695"/>
              <a:ext cx="57087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</p:grpSp>
      <p:sp>
        <p:nvSpPr>
          <p:cNvPr id="288775" name="Oval 4"/>
          <p:cNvSpPr>
            <a:spLocks noChangeArrowheads="1"/>
          </p:cNvSpPr>
          <p:nvPr/>
        </p:nvSpPr>
        <p:spPr bwMode="auto">
          <a:xfrm>
            <a:off x="5583445" y="1268760"/>
            <a:ext cx="1193800" cy="2251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5384" y="600943"/>
            <a:ext cx="3991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3. The </a:t>
            </a: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22 nm 3D Tri-Gate </a:t>
            </a: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transistor-1</a:t>
            </a:r>
            <a:endParaRPr lang="en-US" altLang="hu-HU" sz="1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6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2"/>
          <a:stretch>
            <a:fillRect/>
          </a:stretch>
        </p:blipFill>
        <p:spPr bwMode="auto">
          <a:xfrm>
            <a:off x="1373188" y="1358770"/>
            <a:ext cx="6397625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379" name="TextBox 1"/>
          <p:cNvSpPr txBox="1">
            <a:spLocks noChangeArrowheads="1"/>
          </p:cNvSpPr>
          <p:nvPr/>
        </p:nvSpPr>
        <p:spPr bwMode="auto">
          <a:xfrm>
            <a:off x="161510" y="606748"/>
            <a:ext cx="387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The traditional planar transistor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transistor-2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9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11909"/>
          <a:stretch>
            <a:fillRect/>
          </a:stretch>
        </p:blipFill>
        <p:spPr bwMode="auto">
          <a:xfrm>
            <a:off x="1439863" y="1179513"/>
            <a:ext cx="6356350" cy="488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03" name="Rectangle 8"/>
          <p:cNvSpPr>
            <a:spLocks noChangeArrowheads="1"/>
          </p:cNvSpPr>
          <p:nvPr/>
        </p:nvSpPr>
        <p:spPr bwMode="auto">
          <a:xfrm>
            <a:off x="1258888" y="5949950"/>
            <a:ext cx="360362" cy="574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0404" name="TextBox 1"/>
          <p:cNvSpPr txBox="1">
            <a:spLocks noChangeArrowheads="1"/>
          </p:cNvSpPr>
          <p:nvPr/>
        </p:nvSpPr>
        <p:spPr bwMode="auto">
          <a:xfrm>
            <a:off x="147773" y="593685"/>
            <a:ext cx="4318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The 22 nm 3D Tri-Gate </a:t>
            </a: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transistor-2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transistor-3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5510" y="6237287"/>
            <a:ext cx="781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designation “tri-gate” originates from the fact that now the gate has three sides.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881390" y="953725"/>
            <a:ext cx="410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5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>
            <a:fillRect/>
          </a:stretch>
        </p:blipFill>
        <p:spPr bwMode="auto">
          <a:xfrm>
            <a:off x="1622425" y="1268413"/>
            <a:ext cx="5822950" cy="442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27" name="TextBox 4"/>
          <p:cNvSpPr txBox="1">
            <a:spLocks noChangeArrowheads="1"/>
          </p:cNvSpPr>
          <p:nvPr/>
        </p:nvSpPr>
        <p:spPr bwMode="auto">
          <a:xfrm>
            <a:off x="147773" y="600268"/>
            <a:ext cx="39805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The 22 nm Tri-Gate </a:t>
            </a: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transistor-3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transistor-4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32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1"/>
          <a:stretch>
            <a:fillRect/>
          </a:stretch>
        </p:blipFill>
        <p:spPr bwMode="auto">
          <a:xfrm>
            <a:off x="1227138" y="1223963"/>
            <a:ext cx="6688137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1" name="Rectangle 5"/>
          <p:cNvSpPr>
            <a:spLocks noChangeArrowheads="1"/>
          </p:cNvSpPr>
          <p:nvPr/>
        </p:nvSpPr>
        <p:spPr bwMode="auto">
          <a:xfrm>
            <a:off x="971550" y="5643563"/>
            <a:ext cx="792163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2452" name="TextBox 1"/>
          <p:cNvSpPr txBox="1">
            <a:spLocks noChangeArrowheads="1"/>
          </p:cNvSpPr>
          <p:nvPr/>
        </p:nvSpPr>
        <p:spPr bwMode="auto">
          <a:xfrm>
            <a:off x="160836" y="592273"/>
            <a:ext cx="81387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Switching characteristics of the traditional planar and tri-gate transistors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232453" name="Oval 2"/>
          <p:cNvSpPr>
            <a:spLocks noChangeArrowheads="1"/>
          </p:cNvSpPr>
          <p:nvPr/>
        </p:nvSpPr>
        <p:spPr bwMode="auto">
          <a:xfrm>
            <a:off x="3492500" y="3924300"/>
            <a:ext cx="854075" cy="5397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transistor-5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13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475" name="Group 3"/>
          <p:cNvGrpSpPr>
            <a:grpSpLocks/>
          </p:cNvGrpSpPr>
          <p:nvPr/>
        </p:nvGrpSpPr>
        <p:grpSpPr bwMode="auto">
          <a:xfrm>
            <a:off x="1511300" y="1314450"/>
            <a:ext cx="6026150" cy="4679950"/>
            <a:chOff x="1511660" y="1313765"/>
            <a:chExt cx="6025790" cy="4680520"/>
          </a:xfrm>
        </p:grpSpPr>
        <p:pic>
          <p:nvPicPr>
            <p:cNvPr id="2334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10"/>
            <a:stretch>
              <a:fillRect/>
            </a:stretch>
          </p:blipFill>
          <p:spPr bwMode="auto">
            <a:xfrm>
              <a:off x="1606550" y="1313765"/>
              <a:ext cx="5930900" cy="4545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3478" name="Rectangle 2"/>
            <p:cNvSpPr>
              <a:spLocks noChangeArrowheads="1"/>
            </p:cNvSpPr>
            <p:nvPr/>
          </p:nvSpPr>
          <p:spPr bwMode="auto">
            <a:xfrm>
              <a:off x="1511660" y="5274205"/>
              <a:ext cx="36004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73899" y="605336"/>
            <a:ext cx="6588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Gate delay of the traditional planar and tri-gate transistors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transistor-6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53660" y="6309320"/>
            <a:ext cx="7933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Gate delay: time difference between output signal and input signal of a gate  (n x </a:t>
            </a:r>
            <a:r>
              <a:rPr lang="en-US" sz="1400" dirty="0" err="1" smtClean="0"/>
              <a:t>ps</a:t>
            </a:r>
            <a:r>
              <a:rPr lang="en-US" sz="1400" dirty="0" smtClean="0"/>
              <a:t>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32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7"/>
          <a:stretch>
            <a:fillRect/>
          </a:stretch>
        </p:blipFill>
        <p:spPr bwMode="auto">
          <a:xfrm>
            <a:off x="1192213" y="1358900"/>
            <a:ext cx="67595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499" name="TextBox 1"/>
          <p:cNvSpPr txBox="1">
            <a:spLocks noChangeArrowheads="1"/>
          </p:cNvSpPr>
          <p:nvPr/>
        </p:nvSpPr>
        <p:spPr bwMode="auto">
          <a:xfrm>
            <a:off x="144961" y="606561"/>
            <a:ext cx="4078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>
                <a:solidFill>
                  <a:srgbClr val="2D2D8A"/>
                </a:solidFill>
                <a:cs typeface="Arial" charset="0"/>
              </a:rPr>
              <a:t>Intel’s 22 nm manufacturing fabs </a:t>
            </a:r>
            <a:r>
              <a:rPr lang="en-US" altLang="hu-HU" sz="140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transistor-7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563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200025"/>
            <a:ext cx="9144000" cy="457200"/>
          </a:xfrm>
          <a:prstGeom prst="rect">
            <a:avLst/>
          </a:prstGeom>
          <a:solidFill>
            <a:srgbClr val="000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2400">
                <a:solidFill>
                  <a:srgbClr val="FFFFFF"/>
                </a:solidFill>
                <a:cs typeface="Arial" charset="0"/>
              </a:rPr>
              <a:t>Contents</a:t>
            </a:r>
            <a:endParaRPr lang="en-US" altLang="en-US" sz="240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4275" name="Group 13"/>
          <p:cNvGrpSpPr>
            <a:grpSpLocks/>
          </p:cNvGrpSpPr>
          <p:nvPr/>
        </p:nvGrpSpPr>
        <p:grpSpPr bwMode="auto">
          <a:xfrm>
            <a:off x="341530" y="1116090"/>
            <a:ext cx="8505530" cy="504825"/>
            <a:chOff x="476" y="2160"/>
            <a:chExt cx="4626" cy="318"/>
          </a:xfrm>
        </p:grpSpPr>
        <p:sp>
          <p:nvSpPr>
            <p:cNvPr id="54300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1.</a:t>
              </a:r>
              <a:r>
                <a:rPr lang="hu-HU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Overview of the evolution of Intel’s basic microarchitectures</a:t>
              </a:r>
              <a:endParaRPr lang="en-US" altLang="en-US" sz="20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301" name="Text Box 12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8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76" name="Group 14"/>
          <p:cNvGrpSpPr>
            <a:grpSpLocks/>
          </p:cNvGrpSpPr>
          <p:nvPr/>
        </p:nvGrpSpPr>
        <p:grpSpPr bwMode="auto">
          <a:xfrm>
            <a:off x="341530" y="1763790"/>
            <a:ext cx="8505530" cy="504825"/>
            <a:chOff x="476" y="2160"/>
            <a:chExt cx="4626" cy="318"/>
          </a:xfrm>
        </p:grpSpPr>
        <p:sp>
          <p:nvSpPr>
            <p:cNvPr id="54298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2. The high-k + metal gate transistor</a:t>
              </a:r>
            </a:p>
          </p:txBody>
        </p:sp>
        <p:sp>
          <p:nvSpPr>
            <p:cNvPr id="54299" name="Text Box 16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8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77" name="Group 17"/>
          <p:cNvGrpSpPr>
            <a:grpSpLocks/>
          </p:cNvGrpSpPr>
          <p:nvPr/>
        </p:nvGrpSpPr>
        <p:grpSpPr bwMode="auto">
          <a:xfrm>
            <a:off x="341530" y="2411490"/>
            <a:ext cx="8505530" cy="504825"/>
            <a:chOff x="476" y="2160"/>
            <a:chExt cx="4626" cy="318"/>
          </a:xfrm>
        </p:grpSpPr>
        <p:sp>
          <p:nvSpPr>
            <p:cNvPr id="54296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3.</a:t>
              </a:r>
              <a:r>
                <a:rPr lang="hu-HU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The 22 nm 3D </a:t>
              </a:r>
              <a:r>
                <a:rPr lang="hu-HU" altLang="en-US" sz="2000" dirty="0" err="1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Tri-Gate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2000" dirty="0" err="1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transistor</a:t>
              </a:r>
              <a:endParaRPr lang="en-US" altLang="en-US" sz="20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297" name="Text Box 19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8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78" name="Group 20"/>
          <p:cNvGrpSpPr>
            <a:grpSpLocks/>
          </p:cNvGrpSpPr>
          <p:nvPr/>
        </p:nvGrpSpPr>
        <p:grpSpPr bwMode="auto">
          <a:xfrm>
            <a:off x="341530" y="3059190"/>
            <a:ext cx="8505530" cy="504825"/>
            <a:chOff x="476" y="2160"/>
            <a:chExt cx="4626" cy="318"/>
          </a:xfrm>
        </p:grpSpPr>
        <p:sp>
          <p:nvSpPr>
            <p:cNvPr id="54294" name="AutoShape 2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4.</a:t>
              </a:r>
              <a:r>
                <a:rPr lang="hu-HU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The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14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nm 3D </a:t>
              </a:r>
              <a:r>
                <a:rPr lang="hu-HU" altLang="en-US" sz="2000" dirty="0" err="1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Tri-Gate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2000" dirty="0" err="1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transistor</a:t>
              </a:r>
              <a:endParaRPr lang="en-US" altLang="en-US" sz="20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295" name="Text Box 22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8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9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7" descr="wafer_th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403775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Text Box 8"/>
          <p:cNvSpPr txBox="1">
            <a:spLocks noChangeArrowheads="1"/>
          </p:cNvSpPr>
          <p:nvPr/>
        </p:nvSpPr>
        <p:spPr bwMode="auto">
          <a:xfrm>
            <a:off x="154123" y="580435"/>
            <a:ext cx="5052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2D2D8A"/>
                </a:solidFill>
                <a:cs typeface="Arial" charset="0"/>
              </a:rPr>
              <a:t>22 nm Ivy </a:t>
            </a:r>
            <a:r>
              <a:rPr lang="en-US" altLang="en-US" sz="1400" b="1" dirty="0">
                <a:solidFill>
                  <a:srgbClr val="2D2D8A"/>
                </a:solidFill>
                <a:cs typeface="Arial" charset="0"/>
              </a:rPr>
              <a:t>Bridge chips on a 300 mm wafer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[82]</a:t>
            </a:r>
            <a:r>
              <a:rPr lang="en-US" altLang="en-US" sz="1400" b="1" dirty="0">
                <a:solidFill>
                  <a:srgbClr val="2D2D8A"/>
                </a:solidFill>
                <a:cs typeface="Arial" charset="0"/>
              </a:rPr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3. The 22 nm 3D Tri-Gate transistor-8</a:t>
            </a:r>
          </a:p>
        </p:txBody>
      </p:sp>
    </p:spTree>
    <p:extLst>
      <p:ext uri="{BB962C8B-B14F-4D97-AF65-F5344CB8AC3E}">
        <p14:creationId xmlns:p14="http://schemas.microsoft.com/office/powerpoint/2010/main" val="17979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cs typeface="Arial" charset="0"/>
              </a:rPr>
              <a:t>4. The 14 nm 3D Tri-Gate transistor</a:t>
            </a:r>
          </a:p>
        </p:txBody>
      </p:sp>
    </p:spTree>
    <p:extLst>
      <p:ext uri="{BB962C8B-B14F-4D97-AF65-F5344CB8AC3E}">
        <p14:creationId xmlns:p14="http://schemas.microsoft.com/office/powerpoint/2010/main" val="3334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transistor-1</a:t>
            </a:r>
            <a:endParaRPr lang="en-US" altLang="en-US" dirty="0" smtClean="0"/>
          </a:p>
        </p:txBody>
      </p:sp>
      <p:sp>
        <p:nvSpPr>
          <p:cNvPr id="288773" name="Text Box 4"/>
          <p:cNvSpPr txBox="1">
            <a:spLocks noChangeArrowheads="1"/>
          </p:cNvSpPr>
          <p:nvPr/>
        </p:nvSpPr>
        <p:spPr bwMode="auto">
          <a:xfrm>
            <a:off x="1743075" y="3699222"/>
            <a:ext cx="564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Figure: Intel</a:t>
            </a:r>
            <a:r>
              <a:rPr lang="en-US" alt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s Tick-Tock development model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Based on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[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1]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88774" name="Group 2"/>
          <p:cNvGrpSpPr>
            <a:grpSpLocks/>
          </p:cNvGrpSpPr>
          <p:nvPr/>
        </p:nvGrpSpPr>
        <p:grpSpPr bwMode="auto">
          <a:xfrm>
            <a:off x="53975" y="1268760"/>
            <a:ext cx="9018588" cy="2251075"/>
            <a:chOff x="54596" y="1566863"/>
            <a:chExt cx="9017903" cy="2251075"/>
          </a:xfrm>
        </p:grpSpPr>
        <p:sp>
          <p:nvSpPr>
            <p:cNvPr id="31" name="Téglalap 3"/>
            <p:cNvSpPr/>
            <p:nvPr/>
          </p:nvSpPr>
          <p:spPr bwMode="auto">
            <a:xfrm>
              <a:off x="54596" y="1566863"/>
              <a:ext cx="9017903" cy="22510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2" name="Téglalap 4"/>
            <p:cNvSpPr/>
            <p:nvPr/>
          </p:nvSpPr>
          <p:spPr bwMode="auto">
            <a:xfrm>
              <a:off x="211980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Core 2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65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3" name="Téglalap 5"/>
            <p:cNvSpPr/>
            <p:nvPr/>
          </p:nvSpPr>
          <p:spPr bwMode="auto">
            <a:xfrm>
              <a:off x="1298225" y="1978802"/>
              <a:ext cx="1118698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Penryn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4" name="Téglalap 11"/>
            <p:cNvSpPr/>
            <p:nvPr/>
          </p:nvSpPr>
          <p:spPr bwMode="auto">
            <a:xfrm>
              <a:off x="2360482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Nehalem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5" name="Téglalap 12"/>
            <p:cNvSpPr/>
            <p:nvPr/>
          </p:nvSpPr>
          <p:spPr bwMode="auto">
            <a:xfrm>
              <a:off x="3421788" y="1979466"/>
              <a:ext cx="1118698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Westmere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6" name="Téglalap 13"/>
            <p:cNvSpPr/>
            <p:nvPr/>
          </p:nvSpPr>
          <p:spPr bwMode="auto">
            <a:xfrm>
              <a:off x="4488950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Sandy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7" name="Téglalap 14"/>
            <p:cNvSpPr/>
            <p:nvPr/>
          </p:nvSpPr>
          <p:spPr bwMode="auto">
            <a:xfrm>
              <a:off x="5624272" y="1976149"/>
              <a:ext cx="1118698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Ivy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8" name="Téglalap 15"/>
            <p:cNvSpPr/>
            <p:nvPr/>
          </p:nvSpPr>
          <p:spPr bwMode="auto">
            <a:xfrm>
              <a:off x="6708928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Haswell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Microarchi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288798" name="Szövegdoboz 16"/>
            <p:cNvSpPr txBox="1">
              <a:spLocks noChangeArrowheads="1"/>
            </p:cNvSpPr>
            <p:nvPr/>
          </p:nvSpPr>
          <p:spPr bwMode="auto">
            <a:xfrm>
              <a:off x="372097" y="3399145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288799" name="Szövegdoboz 17"/>
            <p:cNvSpPr txBox="1">
              <a:spLocks noChangeArrowheads="1"/>
            </p:cNvSpPr>
            <p:nvPr/>
          </p:nvSpPr>
          <p:spPr bwMode="auto">
            <a:xfrm>
              <a:off x="1499594" y="3401011"/>
              <a:ext cx="5722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288800" name="Szövegdoboz 18"/>
            <p:cNvSpPr txBox="1">
              <a:spLocks noChangeArrowheads="1"/>
            </p:cNvSpPr>
            <p:nvPr/>
          </p:nvSpPr>
          <p:spPr bwMode="auto">
            <a:xfrm>
              <a:off x="2562128" y="3399621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288801" name="Szövegdoboz 19"/>
            <p:cNvSpPr txBox="1">
              <a:spLocks noChangeArrowheads="1"/>
            </p:cNvSpPr>
            <p:nvPr/>
          </p:nvSpPr>
          <p:spPr bwMode="auto">
            <a:xfrm>
              <a:off x="3651524" y="3401487"/>
              <a:ext cx="5722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288802" name="Szövegdoboz 20"/>
            <p:cNvSpPr txBox="1">
              <a:spLocks noChangeArrowheads="1"/>
            </p:cNvSpPr>
            <p:nvPr/>
          </p:nvSpPr>
          <p:spPr bwMode="auto">
            <a:xfrm>
              <a:off x="4744179" y="3401487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288803" name="Szövegdoboz 21"/>
            <p:cNvSpPr txBox="1">
              <a:spLocks noChangeArrowheads="1"/>
            </p:cNvSpPr>
            <p:nvPr/>
          </p:nvSpPr>
          <p:spPr bwMode="auto">
            <a:xfrm>
              <a:off x="5927415" y="3403353"/>
              <a:ext cx="5722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288804" name="Szövegdoboz 22"/>
            <p:cNvSpPr txBox="1">
              <a:spLocks noChangeArrowheads="1"/>
            </p:cNvSpPr>
            <p:nvPr/>
          </p:nvSpPr>
          <p:spPr bwMode="auto">
            <a:xfrm>
              <a:off x="6915349" y="3401962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46" name="Szövegdoboz 25"/>
            <p:cNvSpPr txBox="1"/>
            <p:nvPr/>
          </p:nvSpPr>
          <p:spPr bwMode="auto">
            <a:xfrm>
              <a:off x="419693" y="1654175"/>
              <a:ext cx="731782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47" name="Szövegdoboz 26"/>
            <p:cNvSpPr txBox="1"/>
            <p:nvPr/>
          </p:nvSpPr>
          <p:spPr bwMode="auto">
            <a:xfrm>
              <a:off x="4716730" y="1657350"/>
              <a:ext cx="731781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48" name="Szövegdoboz 27"/>
            <p:cNvSpPr txBox="1"/>
            <p:nvPr/>
          </p:nvSpPr>
          <p:spPr bwMode="auto">
            <a:xfrm>
              <a:off x="5902502" y="1658938"/>
              <a:ext cx="730195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49" name="Szövegdoboz 28"/>
            <p:cNvSpPr txBox="1"/>
            <p:nvPr/>
          </p:nvSpPr>
          <p:spPr bwMode="auto">
            <a:xfrm>
              <a:off x="6956522" y="1657350"/>
              <a:ext cx="731782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042289" y="1673225"/>
              <a:ext cx="728608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  <a:cs typeface="Arial" charset="0"/>
                </a:rPr>
                <a:t>5. gen.</a:t>
              </a:r>
            </a:p>
          </p:txBody>
        </p:sp>
        <p:sp>
          <p:nvSpPr>
            <p:cNvPr id="28" name="Téglalap 14"/>
            <p:cNvSpPr/>
            <p:nvPr/>
          </p:nvSpPr>
          <p:spPr bwMode="auto">
            <a:xfrm>
              <a:off x="7812360" y="1976140"/>
              <a:ext cx="1116000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Broadwell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14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288813" name="Szövegdoboz 21"/>
            <p:cNvSpPr txBox="1">
              <a:spLocks noChangeArrowheads="1"/>
            </p:cNvSpPr>
            <p:nvPr/>
          </p:nvSpPr>
          <p:spPr bwMode="auto">
            <a:xfrm>
              <a:off x="8057371" y="3396695"/>
              <a:ext cx="57087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</p:grpSp>
      <p:sp>
        <p:nvSpPr>
          <p:cNvPr id="288775" name="Oval 4"/>
          <p:cNvSpPr>
            <a:spLocks noChangeArrowheads="1"/>
          </p:cNvSpPr>
          <p:nvPr/>
        </p:nvSpPr>
        <p:spPr bwMode="auto">
          <a:xfrm>
            <a:off x="7767638" y="1268760"/>
            <a:ext cx="1193800" cy="2251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5384" y="600943"/>
            <a:ext cx="3991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4. The 14 </a:t>
            </a: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nm 3D Tri-Gate </a:t>
            </a: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transistor-1</a:t>
            </a:r>
            <a:endParaRPr lang="en-US" altLang="hu-HU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23838" y="4246348"/>
            <a:ext cx="61462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Introduced along with the </a:t>
            </a:r>
            <a:r>
              <a:rPr lang="en-US" altLang="en-US" sz="1400" dirty="0" err="1" smtClean="0">
                <a:solidFill>
                  <a:srgbClr val="000000"/>
                </a:solidFill>
                <a:cs typeface="Arial" charset="0"/>
              </a:rPr>
              <a:t>Broadwell</a:t>
            </a: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 family of processors  in 2014</a:t>
            </a:r>
            <a:endParaRPr lang="en-US" altLang="en-US" sz="1400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8"/>
          <a:stretch>
            <a:fillRect/>
          </a:stretch>
        </p:blipFill>
        <p:spPr bwMode="auto">
          <a:xfrm>
            <a:off x="781050" y="1223963"/>
            <a:ext cx="75819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948" y="598986"/>
            <a:ext cx="70659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14 nm 2 generation Tri-gate transistors with fin improvement </a:t>
            </a:r>
            <a:r>
              <a:rPr lang="en-US" sz="1400" dirty="0">
                <a:cs typeface="Arial" charset="0"/>
              </a:rPr>
              <a:t>[154]</a:t>
            </a:r>
          </a:p>
        </p:txBody>
      </p:sp>
      <p:sp>
        <p:nvSpPr>
          <p:cNvPr id="290820" name="Rectangle 7"/>
          <p:cNvSpPr>
            <a:spLocks noChangeArrowheads="1"/>
          </p:cNvSpPr>
          <p:nvPr/>
        </p:nvSpPr>
        <p:spPr bwMode="auto">
          <a:xfrm>
            <a:off x="3505200" y="1211263"/>
            <a:ext cx="404813" cy="134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transistor-2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82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7"/>
          <a:stretch>
            <a:fillRect/>
          </a:stretch>
        </p:blipFill>
        <p:spPr bwMode="auto">
          <a:xfrm>
            <a:off x="138113" y="1277938"/>
            <a:ext cx="8867775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737" y="588735"/>
            <a:ext cx="42148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14 nm </a:t>
            </a:r>
            <a:r>
              <a:rPr lang="en-US" sz="1400" b="1" dirty="0" err="1">
                <a:solidFill>
                  <a:srgbClr val="2D2D8A"/>
                </a:solidFill>
                <a:cs typeface="Arial" charset="0"/>
              </a:rPr>
              <a:t>Broadwell</a:t>
            </a: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 SOC yield trend </a:t>
            </a:r>
            <a:r>
              <a:rPr lang="en-US" sz="1400" dirty="0">
                <a:cs typeface="Arial" charset="0"/>
              </a:rPr>
              <a:t>[154] </a:t>
            </a:r>
          </a:p>
        </p:txBody>
      </p:sp>
      <p:sp>
        <p:nvSpPr>
          <p:cNvPr id="291844" name="Rounded Rectangle 7"/>
          <p:cNvSpPr>
            <a:spLocks noChangeArrowheads="1"/>
          </p:cNvSpPr>
          <p:nvPr/>
        </p:nvSpPr>
        <p:spPr bwMode="auto">
          <a:xfrm>
            <a:off x="4167188" y="2708275"/>
            <a:ext cx="4545012" cy="9001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transistor-3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31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t="10333" r="1724"/>
          <a:stretch>
            <a:fillRect/>
          </a:stretch>
        </p:blipFill>
        <p:spPr bwMode="auto">
          <a:xfrm>
            <a:off x="142875" y="1179513"/>
            <a:ext cx="87947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437" y="599349"/>
            <a:ext cx="45513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Benefits of reducing the feature size </a:t>
            </a:r>
            <a:r>
              <a:rPr lang="en-US" sz="1400" dirty="0">
                <a:cs typeface="Arial" charset="0"/>
              </a:rPr>
              <a:t>[154]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transistor-4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571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5" t="13828"/>
          <a:stretch>
            <a:fillRect/>
          </a:stretch>
        </p:blipFill>
        <p:spPr bwMode="auto">
          <a:xfrm>
            <a:off x="1557338" y="1389063"/>
            <a:ext cx="524192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374" y="588735"/>
            <a:ext cx="636905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2D2D8A"/>
                </a:solidFill>
                <a:cs typeface="Arial" charset="0"/>
              </a:rPr>
              <a:t>Leakage power vs clock </a:t>
            </a: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speed </a:t>
            </a:r>
            <a:r>
              <a:rPr lang="en-US" sz="1400" b="1" dirty="0" smtClean="0">
                <a:solidFill>
                  <a:srgbClr val="2D2D8A"/>
                </a:solidFill>
                <a:cs typeface="Arial" charset="0"/>
              </a:rPr>
              <a:t>for </a:t>
            </a: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smaller feature sizes </a:t>
            </a:r>
            <a:r>
              <a:rPr lang="en-US" sz="1400" dirty="0">
                <a:cs typeface="Arial" charset="0"/>
              </a:rPr>
              <a:t>[154] 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078538" y="2333625"/>
            <a:ext cx="2474912" cy="11398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93893" name="Group 28"/>
          <p:cNvGrpSpPr>
            <a:grpSpLocks/>
          </p:cNvGrpSpPr>
          <p:nvPr/>
        </p:nvGrpSpPr>
        <p:grpSpPr bwMode="auto">
          <a:xfrm>
            <a:off x="6394450" y="2468563"/>
            <a:ext cx="1841500" cy="900112"/>
            <a:chOff x="6706840" y="2168860"/>
            <a:chExt cx="1842171" cy="900100"/>
          </a:xfrm>
        </p:grpSpPr>
        <p:sp>
          <p:nvSpPr>
            <p:cNvPr id="293895" name="TextBox 29"/>
            <p:cNvSpPr txBox="1">
              <a:spLocks noChangeArrowheads="1"/>
            </p:cNvSpPr>
            <p:nvPr/>
          </p:nvSpPr>
          <p:spPr bwMode="auto">
            <a:xfrm>
              <a:off x="6732240" y="2168860"/>
              <a:ext cx="11144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    &gt;  V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93896" name="Down Arrow 30"/>
            <p:cNvSpPr>
              <a:spLocks noChangeArrowheads="1"/>
            </p:cNvSpPr>
            <p:nvPr/>
          </p:nvSpPr>
          <p:spPr bwMode="auto">
            <a:xfrm flipV="1">
              <a:off x="8524650" y="2773242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897" name="Down Arrow 31"/>
            <p:cNvSpPr>
              <a:spLocks noChangeArrowheads="1"/>
            </p:cNvSpPr>
            <p:nvPr/>
          </p:nvSpPr>
          <p:spPr bwMode="auto">
            <a:xfrm flipV="1">
              <a:off x="7773150" y="2239265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898" name="Down Arrow 32"/>
            <p:cNvSpPr>
              <a:spLocks noChangeArrowheads="1"/>
            </p:cNvSpPr>
            <p:nvPr/>
          </p:nvSpPr>
          <p:spPr bwMode="auto">
            <a:xfrm flipV="1">
              <a:off x="7722350" y="2770033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899" name="Down Arrow 33"/>
            <p:cNvSpPr>
              <a:spLocks noChangeArrowheads="1"/>
            </p:cNvSpPr>
            <p:nvPr/>
          </p:nvSpPr>
          <p:spPr bwMode="auto">
            <a:xfrm flipV="1">
              <a:off x="7033690" y="2246170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900" name="Down Arrow 34"/>
            <p:cNvSpPr>
              <a:spLocks noChangeArrowheads="1"/>
            </p:cNvSpPr>
            <p:nvPr/>
          </p:nvSpPr>
          <p:spPr bwMode="auto">
            <a:xfrm flipV="1">
              <a:off x="7066880" y="2773242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901" name="TextBox 35"/>
            <p:cNvSpPr txBox="1">
              <a:spLocks noChangeArrowheads="1"/>
            </p:cNvSpPr>
            <p:nvPr/>
          </p:nvSpPr>
          <p:spPr bwMode="auto">
            <a:xfrm>
              <a:off x="6706840" y="2699628"/>
              <a:ext cx="18421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V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   &gt;   I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l       </a:t>
              </a: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&gt;  D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transistor-4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89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8" t="15205"/>
          <a:stretch>
            <a:fillRect/>
          </a:stretch>
        </p:blipFill>
        <p:spPr bwMode="auto">
          <a:xfrm>
            <a:off x="1106488" y="1358900"/>
            <a:ext cx="66929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6753" y="593725"/>
            <a:ext cx="93202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Clock speed vs. leakage power for smaller feature sizes and related product sectors </a:t>
            </a:r>
            <a:r>
              <a:rPr lang="en-US" sz="1400" dirty="0">
                <a:cs typeface="Arial" charset="0"/>
              </a:rPr>
              <a:t>[154]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198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404100" cy="72008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FFFF"/>
                </a:solidFill>
                <a:cs typeface="Arial" charset="0"/>
              </a:rPr>
              <a:t>1.</a:t>
            </a:r>
            <a:r>
              <a:rPr lang="hu-HU" altLang="en-US" sz="20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n-US" sz="2000" dirty="0">
                <a:solidFill>
                  <a:srgbClr val="FFFFFF"/>
                </a:solidFill>
                <a:cs typeface="Arial" charset="0"/>
              </a:rPr>
              <a:t>Overview of the evolution of Intel’s basic </a:t>
            </a:r>
            <a:r>
              <a:rPr lang="en-US" altLang="en-US" sz="2000" dirty="0" smtClean="0">
                <a:solidFill>
                  <a:srgbClr val="FFFFFF"/>
                </a:solidFill>
                <a:cs typeface="Arial" charset="0"/>
              </a:rPr>
              <a:t>microarchitectures</a:t>
            </a:r>
            <a:endParaRPr lang="en-US" altLang="en-US" sz="20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1. Overview of the evolution of Intel’s basic microarchitectures-1</a:t>
            </a:r>
            <a:endParaRPr lang="hu-HU" altLang="en-US" dirty="0" smtClean="0"/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161510" y="593685"/>
            <a:ext cx="8090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1. Overview of the evolution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of Intel’s basic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microarchitectures </a:t>
            </a:r>
            <a:r>
              <a:rPr lang="en-US" altLang="en-US" sz="1400" dirty="0" smtClean="0">
                <a:latin typeface="Verdana" pitchFamily="34" charset="0"/>
                <a:cs typeface="Arial" charset="0"/>
              </a:rPr>
              <a:t>(Based on [1])</a:t>
            </a:r>
            <a:endParaRPr lang="en-US" altLang="en-US" sz="1400" dirty="0">
              <a:latin typeface="Verdana" pitchFamily="34" charset="0"/>
              <a:cs typeface="Arial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597025" y="4085050"/>
            <a:ext cx="593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Figure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1.1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: Intel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 Tick-Tock development model (Based on [1])</a:t>
            </a:r>
          </a:p>
        </p:txBody>
      </p:sp>
      <p:sp>
        <p:nvSpPr>
          <p:cNvPr id="37" name="Téglalap 4"/>
          <p:cNvSpPr/>
          <p:nvPr/>
        </p:nvSpPr>
        <p:spPr bwMode="auto">
          <a:xfrm>
            <a:off x="211371" y="1547388"/>
            <a:ext cx="1118783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2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38" name="Téglalap 5"/>
          <p:cNvSpPr/>
          <p:nvPr/>
        </p:nvSpPr>
        <p:spPr bwMode="auto">
          <a:xfrm>
            <a:off x="1297698" y="1548382"/>
            <a:ext cx="1118783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Penryn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3" name="Téglalap 11"/>
          <p:cNvSpPr/>
          <p:nvPr/>
        </p:nvSpPr>
        <p:spPr bwMode="auto">
          <a:xfrm>
            <a:off x="2360036" y="1547388"/>
            <a:ext cx="1118783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Nehalem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4" name="Téglalap 12"/>
          <p:cNvSpPr/>
          <p:nvPr/>
        </p:nvSpPr>
        <p:spPr bwMode="auto">
          <a:xfrm>
            <a:off x="3421423" y="1549046"/>
            <a:ext cx="1118783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Westmere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5" name="Téglalap 13"/>
          <p:cNvSpPr/>
          <p:nvPr/>
        </p:nvSpPr>
        <p:spPr bwMode="auto">
          <a:xfrm>
            <a:off x="4488666" y="1547388"/>
            <a:ext cx="1118783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6" name="Téglalap 14"/>
          <p:cNvSpPr/>
          <p:nvPr/>
        </p:nvSpPr>
        <p:spPr bwMode="auto">
          <a:xfrm>
            <a:off x="5624074" y="1545729"/>
            <a:ext cx="1118783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7" name="Téglalap 15"/>
          <p:cNvSpPr/>
          <p:nvPr/>
        </p:nvSpPr>
        <p:spPr bwMode="auto">
          <a:xfrm>
            <a:off x="6708812" y="1547388"/>
            <a:ext cx="1118783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7372" name="Szövegdoboz 16"/>
          <p:cNvSpPr txBox="1">
            <a:spLocks noChangeArrowheads="1"/>
          </p:cNvSpPr>
          <p:nvPr/>
        </p:nvSpPr>
        <p:spPr bwMode="auto">
          <a:xfrm>
            <a:off x="371500" y="2968725"/>
            <a:ext cx="618057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7373" name="Szövegdoboz 17"/>
          <p:cNvSpPr txBox="1">
            <a:spLocks noChangeArrowheads="1"/>
          </p:cNvSpPr>
          <p:nvPr/>
        </p:nvSpPr>
        <p:spPr bwMode="auto">
          <a:xfrm>
            <a:off x="1499083" y="2970591"/>
            <a:ext cx="572297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7374" name="Szövegdoboz 18"/>
          <p:cNvSpPr txBox="1">
            <a:spLocks noChangeArrowheads="1"/>
          </p:cNvSpPr>
          <p:nvPr/>
        </p:nvSpPr>
        <p:spPr bwMode="auto">
          <a:xfrm>
            <a:off x="2561697" y="2969201"/>
            <a:ext cx="618057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7375" name="Szövegdoboz 19"/>
          <p:cNvSpPr txBox="1">
            <a:spLocks noChangeArrowheads="1"/>
          </p:cNvSpPr>
          <p:nvPr/>
        </p:nvSpPr>
        <p:spPr bwMode="auto">
          <a:xfrm>
            <a:off x="3651176" y="2971067"/>
            <a:ext cx="572297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7376" name="Szövegdoboz 20"/>
          <p:cNvSpPr txBox="1">
            <a:spLocks noChangeArrowheads="1"/>
          </p:cNvSpPr>
          <p:nvPr/>
        </p:nvSpPr>
        <p:spPr bwMode="auto">
          <a:xfrm>
            <a:off x="4743914" y="2971067"/>
            <a:ext cx="618057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7377" name="Szövegdoboz 21"/>
          <p:cNvSpPr txBox="1">
            <a:spLocks noChangeArrowheads="1"/>
          </p:cNvSpPr>
          <p:nvPr/>
        </p:nvSpPr>
        <p:spPr bwMode="auto">
          <a:xfrm>
            <a:off x="5927240" y="2972933"/>
            <a:ext cx="572297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7378" name="Szövegdoboz 22"/>
          <p:cNvSpPr txBox="1">
            <a:spLocks noChangeArrowheads="1"/>
          </p:cNvSpPr>
          <p:nvPr/>
        </p:nvSpPr>
        <p:spPr bwMode="auto">
          <a:xfrm>
            <a:off x="6915249" y="2971542"/>
            <a:ext cx="618057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5" name="Szövegdoboz 25"/>
          <p:cNvSpPr txBox="1"/>
          <p:nvPr/>
        </p:nvSpPr>
        <p:spPr bwMode="auto">
          <a:xfrm>
            <a:off x="419100" y="1223755"/>
            <a:ext cx="731838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6" name="Szövegdoboz 26"/>
          <p:cNvSpPr txBox="1"/>
          <p:nvPr/>
        </p:nvSpPr>
        <p:spPr bwMode="auto">
          <a:xfrm>
            <a:off x="4716463" y="1226930"/>
            <a:ext cx="73183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7" name="Szövegdoboz 27"/>
          <p:cNvSpPr txBox="1"/>
          <p:nvPr/>
        </p:nvSpPr>
        <p:spPr bwMode="auto">
          <a:xfrm>
            <a:off x="5902325" y="1228518"/>
            <a:ext cx="73025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8" name="Szövegdoboz 28"/>
          <p:cNvSpPr txBox="1"/>
          <p:nvPr/>
        </p:nvSpPr>
        <p:spPr bwMode="auto">
          <a:xfrm>
            <a:off x="6956425" y="1226930"/>
            <a:ext cx="731838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9" name="TextBox 58"/>
          <p:cNvSpPr txBox="1"/>
          <p:nvPr/>
        </p:nvSpPr>
        <p:spPr bwMode="auto">
          <a:xfrm>
            <a:off x="8042275" y="1242805"/>
            <a:ext cx="72866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/>
                <a:cs typeface="Arial" charset="0"/>
              </a:rPr>
              <a:t>5. gen.</a:t>
            </a:r>
          </a:p>
        </p:txBody>
      </p:sp>
      <p:sp>
        <p:nvSpPr>
          <p:cNvPr id="60" name="Téglalap 14"/>
          <p:cNvSpPr/>
          <p:nvPr/>
        </p:nvSpPr>
        <p:spPr bwMode="auto">
          <a:xfrm>
            <a:off x="7812328" y="1545720"/>
            <a:ext cx="1116085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Broadwell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7387" name="Szövegdoboz 21"/>
          <p:cNvSpPr txBox="1">
            <a:spLocks noChangeArrowheads="1"/>
          </p:cNvSpPr>
          <p:nvPr/>
        </p:nvSpPr>
        <p:spPr bwMode="auto">
          <a:xfrm>
            <a:off x="8057358" y="2966275"/>
            <a:ext cx="570917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2941" y="337881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527217" y="3371848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2007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76745" y="338578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2008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732462" y="337881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02841" y="3364879"/>
            <a:ext cx="513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958558" y="3357910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08086" y="3371848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163803" y="3364879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10" y="612564"/>
            <a:ext cx="473398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dirty="0" smtClean="0">
                <a:solidFill>
                  <a:srgbClr val="2D2D8A"/>
                </a:solidFill>
                <a:latin typeface="+mj-lt"/>
                <a:cs typeface="Arial" pitchFamily="34" charset="0"/>
              </a:rPr>
              <a:t>Evolution of Intel’s process technologies </a:t>
            </a:r>
            <a:r>
              <a:rPr lang="en-US" altLang="en-US" sz="1400" dirty="0">
                <a:solidFill>
                  <a:srgbClr val="000000"/>
                </a:solidFill>
                <a:latin typeface="+mj-lt"/>
                <a:cs typeface="Arial" pitchFamily="34" charset="0"/>
              </a:rPr>
              <a:t>[82]</a:t>
            </a:r>
            <a:endParaRPr lang="en-US" sz="14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71728" y="1088740"/>
            <a:ext cx="6570702" cy="1610342"/>
            <a:chOff x="836613" y="1493785"/>
            <a:chExt cx="7370762" cy="1871715"/>
          </a:xfrm>
        </p:grpSpPr>
        <p:pic>
          <p:nvPicPr>
            <p:cNvPr id="22835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844"/>
            <a:stretch>
              <a:fillRect/>
            </a:stretch>
          </p:blipFill>
          <p:spPr bwMode="auto">
            <a:xfrm>
              <a:off x="836613" y="1493838"/>
              <a:ext cx="7370762" cy="1871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4778991" y="1493838"/>
              <a:ext cx="126923" cy="175514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787135" y="1493785"/>
              <a:ext cx="126923" cy="175514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4842452" y="1493785"/>
              <a:ext cx="1071606" cy="18002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887035" y="3158970"/>
              <a:ext cx="1071606" cy="18002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 flipH="1">
            <a:off x="6642230" y="2163012"/>
            <a:ext cx="270029" cy="31503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469457" y="1906045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2014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6885" y="2806145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High K +</a:t>
            </a: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+mj-lt"/>
              </a:rPr>
              <a:t>Metalgate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2090" y="2802675"/>
            <a:ext cx="891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Tri Gate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1. gen.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3321" y="2798898"/>
            <a:ext cx="891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Tri Gate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2. gen.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515" y="2800329"/>
            <a:ext cx="1494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New transistor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structures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0825" y="2676274"/>
            <a:ext cx="7111485" cy="75994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6895" y="3616235"/>
            <a:ext cx="807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Penryn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47075" y="3616235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Ivy Bridge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17205" y="3616235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Broadwell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7801" y="348122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Related 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proc. family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 smtClean="0"/>
              <a:t>1. Overview of the evolution of Intel’s basic microarchitectures-2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9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7"/>
          <a:stretch>
            <a:fillRect/>
          </a:stretch>
        </p:blipFill>
        <p:spPr bwMode="auto">
          <a:xfrm>
            <a:off x="138113" y="1277938"/>
            <a:ext cx="8867775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737" y="593685"/>
            <a:ext cx="42148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6"/>
                </a:solidFill>
                <a:latin typeface="+mj-lt"/>
              </a:rPr>
              <a:t>14 nm </a:t>
            </a:r>
            <a:r>
              <a:rPr lang="en-US" sz="1400" b="1" dirty="0" err="1">
                <a:solidFill>
                  <a:schemeClr val="accent6"/>
                </a:solidFill>
                <a:latin typeface="+mj-lt"/>
              </a:rPr>
              <a:t>Broadwell</a:t>
            </a:r>
            <a:r>
              <a:rPr lang="en-US" sz="1400" b="1" dirty="0">
                <a:solidFill>
                  <a:schemeClr val="accent6"/>
                </a:solidFill>
                <a:latin typeface="+mj-lt"/>
              </a:rPr>
              <a:t> SOC yield trend </a:t>
            </a:r>
            <a:r>
              <a:rPr lang="en-US" sz="1400" dirty="0">
                <a:latin typeface="+mj-lt"/>
              </a:rPr>
              <a:t>[154]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 smtClean="0"/>
              <a:t>1. Overview of the evolution of Intel’s basic microarchitectures-3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39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 smtClean="0">
              <a:solidFill>
                <a:srgbClr val="FFFFFF"/>
              </a:solidFill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cs typeface="Arial" charset="0"/>
              </a:rPr>
              <a:t>2. The high-k + metal gate transistor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2. The high-k + metal gate transistor-1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88771" name="Text Box 4"/>
          <p:cNvSpPr txBox="1">
            <a:spLocks noChangeArrowheads="1"/>
          </p:cNvSpPr>
          <p:nvPr/>
        </p:nvSpPr>
        <p:spPr bwMode="auto">
          <a:xfrm>
            <a:off x="223838" y="4246348"/>
            <a:ext cx="5888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Introduced along with the </a:t>
            </a:r>
            <a:r>
              <a:rPr lang="en-US" altLang="en-US" sz="1400" dirty="0" err="1" smtClean="0">
                <a:solidFill>
                  <a:srgbClr val="000000"/>
                </a:solidFill>
                <a:cs typeface="Arial" charset="0"/>
              </a:rPr>
              <a:t>Penryn</a:t>
            </a: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 family of processors in 2007.</a:t>
            </a:r>
            <a:endParaRPr lang="en-US" altLang="en-US" sz="1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88773" name="Text Box 4"/>
          <p:cNvSpPr txBox="1">
            <a:spLocks noChangeArrowheads="1"/>
          </p:cNvSpPr>
          <p:nvPr/>
        </p:nvSpPr>
        <p:spPr bwMode="auto">
          <a:xfrm>
            <a:off x="1743075" y="3699222"/>
            <a:ext cx="564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Figure: Intel</a:t>
            </a:r>
            <a:r>
              <a:rPr lang="en-US" alt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s Tick-Tock development model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Based on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[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1]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88774" name="Group 2"/>
          <p:cNvGrpSpPr>
            <a:grpSpLocks/>
          </p:cNvGrpSpPr>
          <p:nvPr/>
        </p:nvGrpSpPr>
        <p:grpSpPr bwMode="auto">
          <a:xfrm>
            <a:off x="53975" y="1268760"/>
            <a:ext cx="9018588" cy="2251075"/>
            <a:chOff x="54596" y="1566863"/>
            <a:chExt cx="9017903" cy="2251075"/>
          </a:xfrm>
        </p:grpSpPr>
        <p:sp>
          <p:nvSpPr>
            <p:cNvPr id="31" name="Téglalap 3"/>
            <p:cNvSpPr/>
            <p:nvPr/>
          </p:nvSpPr>
          <p:spPr bwMode="auto">
            <a:xfrm>
              <a:off x="54596" y="1566863"/>
              <a:ext cx="9017903" cy="22510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2" name="Téglalap 4"/>
            <p:cNvSpPr/>
            <p:nvPr/>
          </p:nvSpPr>
          <p:spPr bwMode="auto">
            <a:xfrm>
              <a:off x="211980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Core 2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65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3" name="Téglalap 5"/>
            <p:cNvSpPr/>
            <p:nvPr/>
          </p:nvSpPr>
          <p:spPr bwMode="auto">
            <a:xfrm>
              <a:off x="1298225" y="1978802"/>
              <a:ext cx="1118698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Penryn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4" name="Téglalap 11"/>
            <p:cNvSpPr/>
            <p:nvPr/>
          </p:nvSpPr>
          <p:spPr bwMode="auto">
            <a:xfrm>
              <a:off x="2360482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Nehalem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5" name="Téglalap 12"/>
            <p:cNvSpPr/>
            <p:nvPr/>
          </p:nvSpPr>
          <p:spPr bwMode="auto">
            <a:xfrm>
              <a:off x="3421788" y="1979466"/>
              <a:ext cx="1118698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Westmere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6" name="Téglalap 13"/>
            <p:cNvSpPr/>
            <p:nvPr/>
          </p:nvSpPr>
          <p:spPr bwMode="auto">
            <a:xfrm>
              <a:off x="4488950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Sandy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7" name="Téglalap 14"/>
            <p:cNvSpPr/>
            <p:nvPr/>
          </p:nvSpPr>
          <p:spPr bwMode="auto">
            <a:xfrm>
              <a:off x="5624272" y="1976149"/>
              <a:ext cx="1118698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Ivy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8" name="Téglalap 15"/>
            <p:cNvSpPr/>
            <p:nvPr/>
          </p:nvSpPr>
          <p:spPr bwMode="auto">
            <a:xfrm>
              <a:off x="6708928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Haswell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Microarchi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288798" name="Szövegdoboz 16"/>
            <p:cNvSpPr txBox="1">
              <a:spLocks noChangeArrowheads="1"/>
            </p:cNvSpPr>
            <p:nvPr/>
          </p:nvSpPr>
          <p:spPr bwMode="auto">
            <a:xfrm>
              <a:off x="372097" y="3399145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288799" name="Szövegdoboz 17"/>
            <p:cNvSpPr txBox="1">
              <a:spLocks noChangeArrowheads="1"/>
            </p:cNvSpPr>
            <p:nvPr/>
          </p:nvSpPr>
          <p:spPr bwMode="auto">
            <a:xfrm>
              <a:off x="1499594" y="3401011"/>
              <a:ext cx="5722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288800" name="Szövegdoboz 18"/>
            <p:cNvSpPr txBox="1">
              <a:spLocks noChangeArrowheads="1"/>
            </p:cNvSpPr>
            <p:nvPr/>
          </p:nvSpPr>
          <p:spPr bwMode="auto">
            <a:xfrm>
              <a:off x="2562128" y="3399621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288801" name="Szövegdoboz 19"/>
            <p:cNvSpPr txBox="1">
              <a:spLocks noChangeArrowheads="1"/>
            </p:cNvSpPr>
            <p:nvPr/>
          </p:nvSpPr>
          <p:spPr bwMode="auto">
            <a:xfrm>
              <a:off x="3651524" y="3401487"/>
              <a:ext cx="5722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288802" name="Szövegdoboz 20"/>
            <p:cNvSpPr txBox="1">
              <a:spLocks noChangeArrowheads="1"/>
            </p:cNvSpPr>
            <p:nvPr/>
          </p:nvSpPr>
          <p:spPr bwMode="auto">
            <a:xfrm>
              <a:off x="4744179" y="3401487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288803" name="Szövegdoboz 21"/>
            <p:cNvSpPr txBox="1">
              <a:spLocks noChangeArrowheads="1"/>
            </p:cNvSpPr>
            <p:nvPr/>
          </p:nvSpPr>
          <p:spPr bwMode="auto">
            <a:xfrm>
              <a:off x="5927415" y="3403353"/>
              <a:ext cx="5722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288804" name="Szövegdoboz 22"/>
            <p:cNvSpPr txBox="1">
              <a:spLocks noChangeArrowheads="1"/>
            </p:cNvSpPr>
            <p:nvPr/>
          </p:nvSpPr>
          <p:spPr bwMode="auto">
            <a:xfrm>
              <a:off x="6915349" y="3401962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46" name="Szövegdoboz 25"/>
            <p:cNvSpPr txBox="1"/>
            <p:nvPr/>
          </p:nvSpPr>
          <p:spPr bwMode="auto">
            <a:xfrm>
              <a:off x="419693" y="1654175"/>
              <a:ext cx="731782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47" name="Szövegdoboz 26"/>
            <p:cNvSpPr txBox="1"/>
            <p:nvPr/>
          </p:nvSpPr>
          <p:spPr bwMode="auto">
            <a:xfrm>
              <a:off x="4716730" y="1657350"/>
              <a:ext cx="731781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48" name="Szövegdoboz 27"/>
            <p:cNvSpPr txBox="1"/>
            <p:nvPr/>
          </p:nvSpPr>
          <p:spPr bwMode="auto">
            <a:xfrm>
              <a:off x="5902502" y="1658938"/>
              <a:ext cx="730195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49" name="Szövegdoboz 28"/>
            <p:cNvSpPr txBox="1"/>
            <p:nvPr/>
          </p:nvSpPr>
          <p:spPr bwMode="auto">
            <a:xfrm>
              <a:off x="6956522" y="1657350"/>
              <a:ext cx="731782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042289" y="1673225"/>
              <a:ext cx="728608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  <a:cs typeface="Arial" charset="0"/>
                </a:rPr>
                <a:t>5. gen.</a:t>
              </a:r>
            </a:p>
          </p:txBody>
        </p:sp>
        <p:sp>
          <p:nvSpPr>
            <p:cNvPr id="28" name="Téglalap 14"/>
            <p:cNvSpPr/>
            <p:nvPr/>
          </p:nvSpPr>
          <p:spPr bwMode="auto">
            <a:xfrm>
              <a:off x="7812360" y="1976140"/>
              <a:ext cx="1116000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Broadwell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14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288813" name="Szövegdoboz 21"/>
            <p:cNvSpPr txBox="1">
              <a:spLocks noChangeArrowheads="1"/>
            </p:cNvSpPr>
            <p:nvPr/>
          </p:nvSpPr>
          <p:spPr bwMode="auto">
            <a:xfrm>
              <a:off x="8057371" y="3396695"/>
              <a:ext cx="57087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</p:grpSp>
      <p:sp>
        <p:nvSpPr>
          <p:cNvPr id="288775" name="Oval 4"/>
          <p:cNvSpPr>
            <a:spLocks noChangeArrowheads="1"/>
          </p:cNvSpPr>
          <p:nvPr/>
        </p:nvSpPr>
        <p:spPr bwMode="auto">
          <a:xfrm>
            <a:off x="1297697" y="1268760"/>
            <a:ext cx="1069057" cy="2251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056" y="596439"/>
            <a:ext cx="39212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</a:rPr>
              <a:t>2. The high-k + metal gate transistor</a:t>
            </a:r>
          </a:p>
        </p:txBody>
      </p:sp>
    </p:spTree>
    <p:extLst>
      <p:ext uri="{BB962C8B-B14F-4D97-AF65-F5344CB8AC3E}">
        <p14:creationId xmlns:p14="http://schemas.microsoft.com/office/powerpoint/2010/main" val="23764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78" y="1268760"/>
            <a:ext cx="5904352" cy="461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268413" y="6129546"/>
            <a:ext cx="658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Figure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3.1.1: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Dy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namic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and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static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power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dissipation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trends in chips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[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21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]</a:t>
            </a:r>
          </a:p>
        </p:txBody>
      </p:sp>
      <p:sp>
        <p:nvSpPr>
          <p:cNvPr id="108549" name="Text Box 6"/>
          <p:cNvSpPr txBox="1">
            <a:spLocks noChangeArrowheads="1"/>
          </p:cNvSpPr>
          <p:nvPr/>
        </p:nvSpPr>
        <p:spPr bwMode="auto">
          <a:xfrm>
            <a:off x="7641499" y="32153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Sub-threshold =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Source-Drain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21" y="598070"/>
            <a:ext cx="5163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The need to introduce new transistor design </a:t>
            </a:r>
            <a:r>
              <a:rPr lang="en-US" sz="1400" dirty="0" smtClean="0">
                <a:latin typeface="+mj-lt"/>
              </a:rPr>
              <a:t>[21]</a:t>
            </a:r>
            <a:endParaRPr lang="en-US" sz="1400" dirty="0">
              <a:latin typeface="+mj-lt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2. The high-k + metal gate transistor-2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45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2943</TotalTime>
  <Words>830</Words>
  <Application>Microsoft Office PowerPoint</Application>
  <PresentationFormat>On-screen Show (4:3)</PresentationFormat>
  <Paragraphs>351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3_Default Design</vt:lpstr>
      <vt:lpstr>1_Default Design</vt:lpstr>
      <vt:lpstr>PowerPoint Presentation</vt:lpstr>
      <vt:lpstr>PowerPoint Presentation</vt:lpstr>
      <vt:lpstr>PowerPoint Presentation</vt:lpstr>
      <vt:lpstr>1. Overview of the evolution of Intel’s basic microarchitectures-1</vt:lpstr>
      <vt:lpstr>1. Overview of the evolution of Intel’s basic microarchitectures-2</vt:lpstr>
      <vt:lpstr>1. Overview of the evolution of Intel’s basic microarchitectures-3</vt:lpstr>
      <vt:lpstr>PowerPoint Presentation</vt:lpstr>
      <vt:lpstr> 2. The high-k + metal gate transistor-1 </vt:lpstr>
      <vt:lpstr> 2. The high-k + metal gate transistor-2 </vt:lpstr>
      <vt:lpstr> 2. The high-k + metal gate transistor-3 </vt:lpstr>
      <vt:lpstr> 2. The high-k + metal gate transistor-4 </vt:lpstr>
      <vt:lpstr>PowerPoint Presentation</vt:lpstr>
      <vt:lpstr> 3. The 22 nm 3D Tri-Gate transistor-1 </vt:lpstr>
      <vt:lpstr> 3. The 22 nm 3D Tri-Gate transistor-2 </vt:lpstr>
      <vt:lpstr> 3. The 22 nm 3D Tri-Gate transistor-3 </vt:lpstr>
      <vt:lpstr> 3. The 22 nm 3D Tri-Gate transistor-4 </vt:lpstr>
      <vt:lpstr> 3. The 22 nm 3D Tri-Gate transistor-5 </vt:lpstr>
      <vt:lpstr> 3. The 22 nm 3D Tri-Gate transistor-6 </vt:lpstr>
      <vt:lpstr> 3. The 22 nm 3D Tri-Gate transistor-7 </vt:lpstr>
      <vt:lpstr>3. The 22 nm 3D Tri-Gate transistor-8</vt:lpstr>
      <vt:lpstr>PowerPoint Presentation</vt:lpstr>
      <vt:lpstr>4. The 14 nm 3D Tri-Gate transistor-1</vt:lpstr>
      <vt:lpstr>4. The 14 nm 3D Tri-Gate transistor-2</vt:lpstr>
      <vt:lpstr>4. The 14 nm 3D Tri-Gate transistor-3</vt:lpstr>
      <vt:lpstr>4. The 14 nm 3D Tri-Gate transistor-4</vt:lpstr>
      <vt:lpstr>4. The 14 nm 3D Tri-Gate transistor-4</vt:lpstr>
      <vt:lpstr>4. The 14 nm 3D Tri-Gate transistor-5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Sima Dezső</cp:lastModifiedBy>
  <cp:revision>29</cp:revision>
  <dcterms:created xsi:type="dcterms:W3CDTF">2014-10-25T02:25:26Z</dcterms:created>
  <dcterms:modified xsi:type="dcterms:W3CDTF">2014-10-29T06:37:54Z</dcterms:modified>
</cp:coreProperties>
</file>