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21" r:id="rId3"/>
  </p:sldMasterIdLst>
  <p:notesMasterIdLst>
    <p:notesMasterId r:id="rId73"/>
  </p:notesMasterIdLst>
  <p:sldIdLst>
    <p:sldId id="257" r:id="rId4"/>
    <p:sldId id="258" r:id="rId5"/>
    <p:sldId id="300" r:id="rId6"/>
    <p:sldId id="260" r:id="rId7"/>
    <p:sldId id="291" r:id="rId8"/>
    <p:sldId id="292" r:id="rId9"/>
    <p:sldId id="293" r:id="rId10"/>
    <p:sldId id="294" r:id="rId11"/>
    <p:sldId id="357" r:id="rId12"/>
    <p:sldId id="365" r:id="rId13"/>
    <p:sldId id="295" r:id="rId14"/>
    <p:sldId id="368" r:id="rId15"/>
    <p:sldId id="261" r:id="rId16"/>
    <p:sldId id="262" r:id="rId17"/>
    <p:sldId id="263" r:id="rId18"/>
    <p:sldId id="264" r:id="rId19"/>
    <p:sldId id="369" r:id="rId20"/>
    <p:sldId id="355" r:id="rId21"/>
    <p:sldId id="265" r:id="rId22"/>
    <p:sldId id="305" r:id="rId23"/>
    <p:sldId id="356" r:id="rId24"/>
    <p:sldId id="361" r:id="rId25"/>
    <p:sldId id="370" r:id="rId26"/>
    <p:sldId id="296" r:id="rId27"/>
    <p:sldId id="266" r:id="rId28"/>
    <p:sldId id="267" r:id="rId29"/>
    <p:sldId id="268" r:id="rId30"/>
    <p:sldId id="358" r:id="rId31"/>
    <p:sldId id="349" r:id="rId32"/>
    <p:sldId id="350" r:id="rId33"/>
    <p:sldId id="269" r:id="rId34"/>
    <p:sldId id="359" r:id="rId35"/>
    <p:sldId id="371" r:id="rId36"/>
    <p:sldId id="352" r:id="rId37"/>
    <p:sldId id="270" r:id="rId38"/>
    <p:sldId id="271" r:id="rId39"/>
    <p:sldId id="302" r:id="rId40"/>
    <p:sldId id="272" r:id="rId41"/>
    <p:sldId id="273" r:id="rId42"/>
    <p:sldId id="274" r:id="rId43"/>
    <p:sldId id="275" r:id="rId44"/>
    <p:sldId id="346" r:id="rId45"/>
    <p:sldId id="347" r:id="rId46"/>
    <p:sldId id="348" r:id="rId47"/>
    <p:sldId id="276" r:id="rId48"/>
    <p:sldId id="303" r:id="rId49"/>
    <p:sldId id="277" r:id="rId50"/>
    <p:sldId id="278" r:id="rId51"/>
    <p:sldId id="279" r:id="rId52"/>
    <p:sldId id="280" r:id="rId53"/>
    <p:sldId id="327" r:id="rId54"/>
    <p:sldId id="328" r:id="rId55"/>
    <p:sldId id="326" r:id="rId56"/>
    <p:sldId id="282" r:id="rId57"/>
    <p:sldId id="283" r:id="rId58"/>
    <p:sldId id="367" r:id="rId59"/>
    <p:sldId id="285" r:id="rId60"/>
    <p:sldId id="286" r:id="rId61"/>
    <p:sldId id="287" r:id="rId62"/>
    <p:sldId id="366" r:id="rId63"/>
    <p:sldId id="329" r:id="rId64"/>
    <p:sldId id="330" r:id="rId65"/>
    <p:sldId id="331" r:id="rId66"/>
    <p:sldId id="333" r:id="rId67"/>
    <p:sldId id="334" r:id="rId68"/>
    <p:sldId id="341" r:id="rId69"/>
    <p:sldId id="342" r:id="rId70"/>
    <p:sldId id="343" r:id="rId71"/>
    <p:sldId id="360" r:id="rId72"/>
  </p:sldIdLst>
  <p:sldSz cx="9144000" cy="6858000" type="screen4x3"/>
  <p:notesSz cx="9875838" cy="6670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5"/>
    <a:srgbClr val="3333FF"/>
    <a:srgbClr val="CCECFF"/>
    <a:srgbClr val="FFCC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268" autoAdjust="0"/>
  </p:normalViewPr>
  <p:slideViewPr>
    <p:cSldViewPr snapToObjects="1" showGuides="1">
      <p:cViewPr>
        <p:scale>
          <a:sx n="75" d="100"/>
          <a:sy n="75" d="100"/>
        </p:scale>
        <p:origin x="-1014" y="-150"/>
      </p:cViewPr>
      <p:guideLst>
        <p:guide orient="horz" pos="2727"/>
        <p:guide orient="horz" pos="2018"/>
        <p:guide orient="horz" pos="459"/>
        <p:guide orient="horz" pos="3152"/>
        <p:guide pos="1292"/>
        <p:guide pos="3957"/>
        <p:guide pos="187"/>
        <p:guide pos="2880"/>
        <p:guide pos="896"/>
        <p:guide pos="4836"/>
      </p:guideLst>
    </p:cSldViewPr>
  </p:slideViewPr>
  <p:outlineViewPr>
    <p:cViewPr>
      <p:scale>
        <a:sx n="33" d="100"/>
        <a:sy n="33" d="100"/>
      </p:scale>
      <p:origin x="0" y="4326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530" cy="3335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4024" y="1"/>
            <a:ext cx="4279530" cy="3335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0495-58CC-4EF6-97F8-1133796C7CDE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00063"/>
            <a:ext cx="3335338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585" y="3168571"/>
            <a:ext cx="7900670" cy="30018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5984"/>
            <a:ext cx="4279530" cy="3335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4024" y="6335984"/>
            <a:ext cx="4279530" cy="3335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33A8-0DFE-46B0-8F21-47DBA717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494B0-E537-481F-8676-593A10CF0B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C81F4-971E-4230-A652-E6A9AED685C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5A3E-1A16-433A-875D-10C178DDD9C7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C62D-2C84-44E0-BD94-22DABFE69D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D0482-6DB4-43F6-A56F-84B219FE5C34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3740-5D40-4234-BB56-21D7609B67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9B9F-9C78-41FA-8C66-EEA4571F01A2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D880-1BD8-4C48-BF23-5146EAAAF8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6BB2C-226B-45A7-873E-CC8D32520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B1548-2BA3-40F8-8D6E-C51109FF9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5317-0817-40E0-BD04-1A9B16492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F3409-3797-45DF-AE4F-BB3C94A48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080BA-3CD2-4EC5-8F4F-ACA88574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E5546-159B-4AD4-B93C-EDA6D1C55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6714B-1EBF-4757-99D5-1C49FCF99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6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2475E-75C5-4169-9E44-E32FEC499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CF0EC-AEB7-4DA1-8F3B-CA4078BDA7EB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0B06-BCFC-4826-B448-D702D69842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EEF3C-4632-4A30-B1D1-3F05BC7E8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6EFD8-6EB5-4BBE-87F4-A38523468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46780-493A-43F2-A436-C9DC06B96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D70E-1CD1-487C-A2A7-8442818F388D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5A1-5681-4638-871F-CA3AE28DC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74719-6AA8-4DA2-8355-8D48648ACD6C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4760-DCE2-48D3-8831-A7033BA8A6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21698-6126-45CB-98BE-D8AEF6F83135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9715-DE08-45EF-81A2-D3BC767A50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97A4-42E8-4224-AB8F-5BF112C274BF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2E94-A9E0-4445-A996-7F28EE1FBD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0F58C-9A82-406D-AAF1-1D3A88FAE1EE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4390-3F1C-4E2A-8F8F-FADF133BE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541F-6335-484F-8466-96210B12654E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F6DF-1205-4A5D-9127-1D0718630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6AB1F-E4B8-4D45-A826-31DD067B875E}" type="datetimeFigureOut">
              <a:rPr lang="en-US">
                <a:solidFill>
                  <a:srgbClr val="000000"/>
                </a:solidFill>
              </a:rPr>
              <a:pPr/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D73C-6709-421A-8237-54F31F31D9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0AA9F-562B-4412-935D-349D4194DB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5/6/2014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46C4DC-FB77-4EA4-906D-1BC6795A1BB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D914A-4919-40F1-8226-167E7384F5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Steve_Jobs_with_the_Apple_iPad_no_logo_(cropped)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charts.net/chartchannel/worldwide-tablet-and-pc-forecast-2013q1-units_m3zrwilac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charts.net/chartchannel/top-5-worldwide-tablet-vendors-market-share_m33twilgc" TargetMode="Externa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69503"/>
            <a:ext cx="6705600" cy="29813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Óbudai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Egyetem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hu-HU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14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május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036954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1.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14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4825" y="99873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Verdana" pitchFamily="34" charset="0"/>
              </a:rPr>
              <a:t>Mobile boom</a:t>
            </a:r>
            <a:endParaRPr lang="hu-HU" sz="4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cdn-seekingalpha.com/uploads/2014/4/14/10781781-13975193882368805-Justin-Jayn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47" r="46525" b="7085"/>
          <a:stretch/>
        </p:blipFill>
        <p:spPr bwMode="auto">
          <a:xfrm>
            <a:off x="2636785" y="1287385"/>
            <a:ext cx="3777247" cy="40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439" y="601619"/>
            <a:ext cx="877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+mj-lt"/>
              </a:rPr>
              <a:t>Market share of Intel and AMD in desktops and traditional 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notebooks </a:t>
            </a:r>
            <a:r>
              <a:rPr lang="en-US" dirty="0" smtClean="0">
                <a:latin typeface="+mj-lt"/>
              </a:rPr>
              <a:t>[32]</a:t>
            </a:r>
            <a:endParaRPr lang="en-US" dirty="0">
              <a:latin typeface="+mj-lt"/>
            </a:endParaRPr>
          </a:p>
        </p:txBody>
      </p:sp>
      <p:pic>
        <p:nvPicPr>
          <p:cNvPr id="7" name="Picture 2" descr="http://static.cdn-seekingalpha.com/uploads/2014/4/14/10781781-13975193882368805-Justin-Jayn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6" r="22120"/>
          <a:stretch/>
        </p:blipFill>
        <p:spPr bwMode="auto">
          <a:xfrm>
            <a:off x="2025432" y="5499230"/>
            <a:ext cx="5111853" cy="2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(8)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09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535" y="1074608"/>
            <a:ext cx="896249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Intel’s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market share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vs. AMD in desktops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≈ 80 %,</a:t>
            </a:r>
            <a:r>
              <a:rPr lang="en-US" sz="1600" dirty="0">
                <a:solidFill>
                  <a:srgbClr val="2D2D8A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2D2D8A"/>
                </a:solidFill>
                <a:latin typeface="+mj-lt"/>
              </a:rPr>
              <a:t>in notebooks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≈ </a:t>
            </a:r>
            <a:r>
              <a:rPr lang="en-US" sz="1600" dirty="0" smtClean="0">
                <a:solidFill>
                  <a:srgbClr val="3333FF"/>
                </a:solidFill>
              </a:rPr>
              <a:t>85 - 90 </a:t>
            </a:r>
            <a:r>
              <a:rPr lang="en-US" sz="1600" dirty="0">
                <a:solidFill>
                  <a:srgbClr val="3333FF"/>
                </a:solidFill>
              </a:rPr>
              <a:t>%,</a:t>
            </a:r>
            <a:r>
              <a:rPr lang="en-US" sz="1600" dirty="0" smtClean="0">
                <a:solidFill>
                  <a:srgbClr val="2D2D8A"/>
                </a:solidFill>
                <a:latin typeface="+mj-lt"/>
              </a:rPr>
              <a:t> </a:t>
            </a:r>
            <a:endParaRPr lang="en-US" sz="1600" dirty="0">
              <a:solidFill>
                <a:srgbClr val="2D2D8A"/>
              </a:solidFill>
              <a:latin typeface="+mj-lt"/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thus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AMD’s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share remains about 20 %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in desktops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10 -15 % in notebooks,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[15], [16].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39" y="601619"/>
            <a:ext cx="819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+mj-lt"/>
              </a:rPr>
              <a:t>Market share of Intel and AMD in desktops and traditional notebooks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(9)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48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.cdn-seekingalpha.com/uploads/2014/4/8857901_13975976996329_rId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/>
          <a:stretch/>
        </p:blipFill>
        <p:spPr bwMode="auto">
          <a:xfrm>
            <a:off x="864350" y="1268760"/>
            <a:ext cx="7398060" cy="47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263" y="606385"/>
            <a:ext cx="639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Global PC shipments by vendor (in million units) </a:t>
            </a:r>
            <a:r>
              <a:rPr lang="en-US" dirty="0" smtClean="0">
                <a:latin typeface="+mj-lt"/>
              </a:rPr>
              <a:t>[31]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(10)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37745" r="8049" b="27333"/>
          <a:stretch/>
        </p:blipFill>
        <p:spPr bwMode="auto">
          <a:xfrm>
            <a:off x="-18510" y="1763816"/>
            <a:ext cx="9149439" cy="23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2189" y="1932099"/>
            <a:ext cx="1624741" cy="371776"/>
          </a:xfrm>
          <a:prstGeom prst="rect">
            <a:avLst/>
          </a:prstGeom>
          <a:solidFill>
            <a:srgbClr val="43A1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039" y="1763815"/>
            <a:ext cx="6878890" cy="371776"/>
          </a:xfrm>
          <a:prstGeom prst="rect">
            <a:avLst/>
          </a:prstGeom>
          <a:solidFill>
            <a:srgbClr val="2D9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795" y="1763815"/>
            <a:ext cx="5130569" cy="1200059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6835" y="2135591"/>
            <a:ext cx="4770529" cy="250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638690"/>
            <a:ext cx="754841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333399"/>
                </a:solidFill>
              </a:rPr>
              <a:t>2. The </a:t>
            </a:r>
            <a:r>
              <a:rPr lang="en-US" dirty="0">
                <a:solidFill>
                  <a:srgbClr val="333399"/>
                </a:solidFill>
              </a:rPr>
              <a:t>mobile </a:t>
            </a:r>
            <a:r>
              <a:rPr lang="en-US" dirty="0" smtClean="0">
                <a:solidFill>
                  <a:srgbClr val="333399"/>
                </a:solidFill>
              </a:rPr>
              <a:t>boom – beginning mainly in 2006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Diversification </a:t>
            </a:r>
            <a:r>
              <a:rPr lang="en-US" dirty="0">
                <a:solidFill>
                  <a:srgbClr val="333399"/>
                </a:solidFill>
              </a:rPr>
              <a:t>of mobile devices </a:t>
            </a:r>
            <a:r>
              <a:rPr lang="en-US" dirty="0" smtClean="0">
                <a:solidFill>
                  <a:srgbClr val="333399"/>
                </a:solidFill>
              </a:rPr>
              <a:t>beginning mainly in 2006 </a:t>
            </a:r>
            <a:r>
              <a:rPr lang="en-US" dirty="0">
                <a:solidFill>
                  <a:srgbClr val="000000"/>
                </a:solidFill>
              </a:rPr>
              <a:t>[2]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0665" y="4980656"/>
            <a:ext cx="8376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Netbooks</a:t>
            </a:r>
            <a:r>
              <a:rPr lang="en-US" sz="1600" dirty="0" smtClean="0"/>
              <a:t>: Small sized laptops, i.e. laptops with a screen size of ~ 10” or less)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675" y="987911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The birth of smartphones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005" y="1396825"/>
            <a:ext cx="8910990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Smartphones emerged in </a:t>
            </a:r>
            <a:r>
              <a:rPr lang="en-US" sz="1600" dirty="0">
                <a:solidFill>
                  <a:srgbClr val="3333FF"/>
                </a:solidFill>
              </a:rPr>
              <a:t>2006 </a:t>
            </a:r>
            <a:r>
              <a:rPr lang="en-US" sz="1600" dirty="0">
                <a:solidFill>
                  <a:srgbClr val="000000"/>
                </a:solidFill>
              </a:rPr>
              <a:t>with the </a:t>
            </a:r>
            <a:r>
              <a:rPr lang="en-US" sz="1600" dirty="0">
                <a:solidFill>
                  <a:srgbClr val="3333FF"/>
                </a:solidFill>
              </a:rPr>
              <a:t>Blackberry Pearl 8100 </a:t>
            </a:r>
            <a:r>
              <a:rPr lang="en-US" sz="1600" dirty="0">
                <a:solidFill>
                  <a:srgbClr val="000000"/>
                </a:solidFill>
              </a:rPr>
              <a:t>design from the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</a:rPr>
              <a:t>      Canadian firm</a:t>
            </a:r>
            <a:r>
              <a:rPr lang="en-US" sz="1600" dirty="0">
                <a:solidFill>
                  <a:srgbClr val="3333FF"/>
                </a:solidFill>
              </a:rPr>
              <a:t> RIM </a:t>
            </a:r>
            <a:r>
              <a:rPr lang="en-US" sz="1600" dirty="0">
                <a:solidFill>
                  <a:srgbClr val="000000"/>
                </a:solidFill>
              </a:rPr>
              <a:t>(Research in Motion) [5].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In 2007 Apple’s iPhone </a:t>
            </a:r>
            <a:r>
              <a:rPr lang="en-US" sz="1600" dirty="0">
                <a:solidFill>
                  <a:srgbClr val="000000"/>
                </a:solidFill>
              </a:rPr>
              <a:t>gave a strong momentum for rapid spreading of 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</a:rPr>
              <a:t>      smartphones.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Also in 2007 Google’s </a:t>
            </a:r>
            <a:r>
              <a:rPr lang="en-US" sz="1600" dirty="0">
                <a:solidFill>
                  <a:srgbClr val="3333FF"/>
                </a:solidFill>
              </a:rPr>
              <a:t>Android</a:t>
            </a:r>
            <a:r>
              <a:rPr lang="en-US" sz="1600" dirty="0">
                <a:solidFill>
                  <a:srgbClr val="000000"/>
                </a:solidFill>
              </a:rPr>
              <a:t> was </a:t>
            </a:r>
            <a:r>
              <a:rPr lang="en-US" sz="1600" dirty="0" smtClean="0">
                <a:solidFill>
                  <a:srgbClr val="000000"/>
                </a:solidFill>
              </a:rPr>
              <a:t>unveiled and </a:t>
            </a:r>
            <a:r>
              <a:rPr lang="en-US" sz="1600" dirty="0">
                <a:solidFill>
                  <a:srgbClr val="3333FF"/>
                </a:solidFill>
              </a:rPr>
              <a:t>first Android-powered phones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sold </a:t>
            </a:r>
            <a:r>
              <a:rPr lang="en-US" sz="1600" dirty="0">
                <a:solidFill>
                  <a:srgbClr val="3333FF"/>
                </a:solidFill>
              </a:rPr>
              <a:t>in 10/2008 </a:t>
            </a:r>
            <a:r>
              <a:rPr lang="en-US" sz="1600" dirty="0">
                <a:solidFill>
                  <a:srgbClr val="000000"/>
                </a:solidFill>
              </a:rPr>
              <a:t>[6].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815" y="619085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Spreading of smartphones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61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bc-smartphones-pcs-201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rbc-smartphones-pcs-2011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8" descr="rbc-smartphones-pcs-2011.gif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10" descr="rbc-smartphones-pcs-2011.gif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12" descr="rbc-smartphones-pcs-2011.gif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27875" r="47237" b="19789"/>
          <a:stretch/>
        </p:blipFill>
        <p:spPr bwMode="auto">
          <a:xfrm>
            <a:off x="215899" y="1223755"/>
            <a:ext cx="7689495" cy="49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973" y="601413"/>
            <a:ext cx="849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smartphone sales in the second half of the 2000’s </a:t>
            </a:r>
            <a:r>
              <a:rPr lang="en-US" dirty="0">
                <a:solidFill>
                  <a:srgbClr val="000000"/>
                </a:solidFill>
              </a:rPr>
              <a:t>[4]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(3)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63366" y="5634245"/>
            <a:ext cx="15439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A: Actual values</a:t>
            </a:r>
          </a:p>
          <a:p>
            <a:r>
              <a:rPr lang="en-US" sz="1300" dirty="0" smtClean="0"/>
              <a:t>E: Estimated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518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75" y="645766"/>
            <a:ext cx="77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2011/2012 worldwide </a:t>
            </a:r>
            <a:r>
              <a:rPr lang="en-US" dirty="0" smtClean="0">
                <a:solidFill>
                  <a:srgbClr val="333399"/>
                </a:solidFill>
              </a:rPr>
              <a:t>cellphone/smartphone </a:t>
            </a:r>
            <a:r>
              <a:rPr lang="en-US" dirty="0">
                <a:solidFill>
                  <a:srgbClr val="333399"/>
                </a:solidFill>
              </a:rPr>
              <a:t>sales </a:t>
            </a:r>
            <a:r>
              <a:rPr lang="en-US" dirty="0" smtClean="0">
                <a:solidFill>
                  <a:srgbClr val="333399"/>
                </a:solidFill>
              </a:rPr>
              <a:t>by vendor </a:t>
            </a:r>
            <a:r>
              <a:rPr lang="en-US" dirty="0" smtClean="0">
                <a:solidFill>
                  <a:srgbClr val="000000"/>
                </a:solidFill>
              </a:rPr>
              <a:t>[7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5" name="Picture 2" descr="http://eecatalog.com/caciufo/wp-content/uploads/2013/01/IC-Insights-Smartphone-Mfr-Market-Share-28Nov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7" r="1"/>
          <a:stretch/>
        </p:blipFill>
        <p:spPr bwMode="auto">
          <a:xfrm>
            <a:off x="881589" y="1335714"/>
            <a:ext cx="7245806" cy="50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318940" y="1133745"/>
            <a:ext cx="0" cy="454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>
          <a:xfrm>
            <a:off x="1421650" y="1827699"/>
            <a:ext cx="1800200" cy="346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82190" y="1814636"/>
            <a:ext cx="900100" cy="346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(4)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7182290" y="1808820"/>
            <a:ext cx="900100" cy="346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mobile boom (</a:t>
            </a:r>
            <a:r>
              <a:rPr lang="en-US" dirty="0" smtClean="0"/>
              <a:t>4a)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6960"/>
              </p:ext>
            </p:extLst>
          </p:nvPr>
        </p:nvGraphicFramePr>
        <p:xfrm>
          <a:off x="251520" y="1448780"/>
          <a:ext cx="8595952" cy="4590510"/>
        </p:xfrm>
        <a:graphic>
          <a:graphicData uri="http://schemas.openxmlformats.org/drawingml/2006/table">
            <a:tbl>
              <a:tblPr/>
              <a:tblGrid>
                <a:gridCol w="1530167"/>
                <a:gridCol w="1530170"/>
                <a:gridCol w="2295255"/>
                <a:gridCol w="1170130"/>
                <a:gridCol w="2070230"/>
              </a:tblGrid>
              <a:tr h="68914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Company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3Q13</a:t>
                      </a:r>
                      <a:endParaRPr lang="en-US" sz="1500" dirty="0"/>
                    </a:p>
                    <a:p>
                      <a:pPr algn="ctr"/>
                      <a:r>
                        <a:rPr lang="en-US" sz="1500" b="1" dirty="0"/>
                        <a:t>Units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3Q13 </a:t>
                      </a:r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Market </a:t>
                      </a:r>
                      <a:r>
                        <a:rPr lang="en-US" sz="1500" b="1" dirty="0"/>
                        <a:t>Share (%)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3Q12</a:t>
                      </a:r>
                      <a:endParaRPr lang="en-US" sz="1500" dirty="0"/>
                    </a:p>
                    <a:p>
                      <a:pPr algn="ctr"/>
                      <a:r>
                        <a:rPr lang="en-US" sz="1500" b="1" dirty="0"/>
                        <a:t>Units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3Q12 </a:t>
                      </a:r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Market </a:t>
                      </a:r>
                      <a:r>
                        <a:rPr lang="en-US" sz="1500" b="1" dirty="0"/>
                        <a:t>Share (%)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Samsung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80,356.8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55,054.2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  <a:tr h="53302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Apple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30,330.0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24,620.3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  <a:tr h="53302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Lenovo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12,882.0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6,981.0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4.1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  <a:tr h="558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LG Electronics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12,055.4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6,986.1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4.1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  <a:tr h="490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Huawei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11665.7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7,804.3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4.5</a:t>
                      </a:r>
                      <a:endParaRPr lang="en-US" sz="15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  <a:tr h="53302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Others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102941.8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70206.8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  <a:tr h="75805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Total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250,231.7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100.0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 171,652.7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100.0</a:t>
                      </a:r>
                      <a:endParaRPr lang="en-US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875" y="638690"/>
            <a:ext cx="886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3Q/2013 </a:t>
            </a:r>
            <a:r>
              <a:rPr lang="en-US" dirty="0">
                <a:solidFill>
                  <a:srgbClr val="333399"/>
                </a:solidFill>
              </a:rPr>
              <a:t>worldwide smartphone sales </a:t>
            </a:r>
            <a:r>
              <a:rPr lang="en-US" dirty="0" smtClean="0">
                <a:solidFill>
                  <a:srgbClr val="333399"/>
                </a:solidFill>
              </a:rPr>
              <a:t>by vendor (in thousand units) </a:t>
            </a:r>
            <a:r>
              <a:rPr lang="en-US" dirty="0" smtClean="0">
                <a:solidFill>
                  <a:srgbClr val="000000"/>
                </a:solidFill>
              </a:rPr>
              <a:t>[33]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93876"/>
              </p:ext>
            </p:extLst>
          </p:nvPr>
        </p:nvGraphicFramePr>
        <p:xfrm>
          <a:off x="1421650" y="2153805"/>
          <a:ext cx="6255695" cy="3345425"/>
        </p:xfrm>
        <a:graphic>
          <a:graphicData uri="http://schemas.openxmlformats.org/drawingml/2006/table">
            <a:tbl>
              <a:tblPr/>
              <a:tblGrid>
                <a:gridCol w="1440160"/>
                <a:gridCol w="1125125"/>
                <a:gridCol w="1260140"/>
                <a:gridCol w="1170130"/>
                <a:gridCol w="1260140"/>
              </a:tblGrid>
              <a:tr h="7351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Operating System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2Q13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b="1" dirty="0"/>
                        <a:t>Units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2Q13 Market Share (%)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2Q12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b="1" dirty="0"/>
                        <a:t>Units 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2Q12 Market Share (%)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/>
                        <a:t>Android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177,898.2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98,664.0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 err="1"/>
                        <a:t>iOS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31,899.7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28,935.0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/>
                        <a:t>Microsoft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7,407.6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4,039.1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/>
                        <a:t>BlackBerry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6,180.0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7,991.2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 err="1"/>
                        <a:t>Bada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4,208.8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/>
                        <a:t>Symbian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9,071.5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dirty="0"/>
                        <a:t>Others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863.3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72000" algn="ctr"/>
                      <a:r>
                        <a:rPr lang="en-US" sz="1400" b="1" dirty="0"/>
                        <a:t>Total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225,326.2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100.0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153,772.9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100.0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1580" y="1422938"/>
            <a:ext cx="80405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Worldwide Smartphone Sales to End Users by Operating System in 2Q13 (Thousands of Units)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Gartner (August 2013)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616" y="619085"/>
            <a:ext cx="7948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Operating systems of worldwide sold smartphones to end users </a:t>
            </a:r>
            <a:r>
              <a:rPr lang="en-US" dirty="0" smtClean="0">
                <a:solidFill>
                  <a:srgbClr val="333399"/>
                </a:solidFill>
              </a:rPr>
              <a:t>in 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  2Q2013/2Q2012 </a:t>
            </a:r>
            <a:r>
              <a:rPr lang="en-US" dirty="0" smtClean="0">
                <a:solidFill>
                  <a:srgbClr val="000000"/>
                </a:solidFill>
              </a:rPr>
              <a:t>[24]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3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2874"/>
            <a:ext cx="682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Operating systems of smartphones 2011/2012/2016 </a:t>
            </a:r>
            <a:r>
              <a:rPr lang="en-US" dirty="0">
                <a:solidFill>
                  <a:srgbClr val="000000"/>
                </a:solidFill>
              </a:rPr>
              <a:t>[7]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pic>
        <p:nvPicPr>
          <p:cNvPr id="4" name="Picture 2" descr="http://eecatalog.com/caciufo/wp-content/uploads/2013/01/IDC-smartphone-OS-market-share-20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22763" r="3045" b="9687"/>
          <a:stretch/>
        </p:blipFill>
        <p:spPr bwMode="auto">
          <a:xfrm>
            <a:off x="1265455" y="1268760"/>
            <a:ext cx="659191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4"/>
          <p:cNvSpPr txBox="1">
            <a:spLocks noChangeArrowheads="1"/>
          </p:cNvSpPr>
          <p:nvPr/>
        </p:nvSpPr>
        <p:spPr bwMode="auto">
          <a:xfrm>
            <a:off x="431540" y="1885820"/>
            <a:ext cx="8550949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The mobile boom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5" name="Text Box 6"/>
          <p:cNvSpPr txBox="1">
            <a:spLocks noChangeArrowheads="1"/>
          </p:cNvSpPr>
          <p:nvPr/>
        </p:nvSpPr>
        <p:spPr bwMode="auto">
          <a:xfrm>
            <a:off x="251520" y="635000"/>
            <a:ext cx="1446213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Contents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6" name="Text Box 7"/>
          <p:cNvSpPr txBox="1">
            <a:spLocks noChangeArrowheads="1"/>
          </p:cNvSpPr>
          <p:nvPr/>
        </p:nvSpPr>
        <p:spPr bwMode="auto">
          <a:xfrm>
            <a:off x="431540" y="1320670"/>
            <a:ext cx="8550949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1.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The traditional computer market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425760" y="2414457"/>
            <a:ext cx="8556811" cy="9233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3. </a:t>
            </a: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Requirements of mobile devices (tablets, smartphones) -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     implications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0920" y="3389714"/>
            <a:ext cx="8537717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4. Conclusions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1540" y="3967874"/>
            <a:ext cx="8537717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5. References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910" y="65139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Remark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894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After the introduction of iPhone (2007) Steve Ballmer </a:t>
            </a:r>
            <a:r>
              <a:rPr lang="en-US" sz="1600" dirty="0" smtClean="0"/>
              <a:t>(CEO of Microsoft) said in an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interview [20]: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718810"/>
            <a:ext cx="883567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FF0000"/>
                </a:solidFill>
              </a:rPr>
              <a:t>There's </a:t>
            </a:r>
            <a:r>
              <a:rPr lang="en-US" sz="1600" dirty="0">
                <a:solidFill>
                  <a:srgbClr val="FF0000"/>
                </a:solidFill>
              </a:rPr>
              <a:t>no chance that the iPhone is going to get any significant </a:t>
            </a:r>
            <a:r>
              <a:rPr lang="en-US" sz="1600" dirty="0" smtClean="0">
                <a:solidFill>
                  <a:srgbClr val="FF0000"/>
                </a:solidFill>
              </a:rPr>
              <a:t>market share.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No </a:t>
            </a:r>
            <a:r>
              <a:rPr lang="en-US" sz="1600" dirty="0" smtClean="0">
                <a:solidFill>
                  <a:srgbClr val="FF0000"/>
                </a:solidFill>
              </a:rPr>
              <a:t>chance…</a:t>
            </a:r>
          </a:p>
          <a:p>
            <a:r>
              <a:rPr lang="en-US" sz="1600" dirty="0" smtClean="0"/>
              <a:t>But </a:t>
            </a:r>
            <a:r>
              <a:rPr lang="en-US" sz="1600" dirty="0"/>
              <a:t>if you actually take a look at the 1.3 billion phones that get sold, I'd </a:t>
            </a:r>
            <a:r>
              <a:rPr lang="en-US" sz="1600" dirty="0" smtClean="0"/>
              <a:t>prefer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dirty="0" smtClean="0"/>
              <a:t>have </a:t>
            </a:r>
            <a:r>
              <a:rPr lang="en-US" sz="1600" dirty="0">
                <a:solidFill>
                  <a:srgbClr val="3333FF"/>
                </a:solidFill>
              </a:rPr>
              <a:t>our software in 60% or 70% or 80% </a:t>
            </a:r>
            <a:r>
              <a:rPr lang="en-US" sz="1600" dirty="0"/>
              <a:t>of them, than I </a:t>
            </a:r>
            <a:r>
              <a:rPr lang="en-US" sz="1600" dirty="0" smtClean="0"/>
              <a:t>would </a:t>
            </a:r>
            <a:r>
              <a:rPr lang="en-US" sz="1600" dirty="0"/>
              <a:t>to have </a:t>
            </a:r>
            <a:r>
              <a:rPr lang="en-US" sz="1600" dirty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rgbClr val="3333FF"/>
                </a:solidFill>
              </a:rPr>
              <a:t>%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or 3%, which is what Apple might </a:t>
            </a:r>
            <a:r>
              <a:rPr lang="en-US" sz="1600" dirty="0" smtClean="0">
                <a:solidFill>
                  <a:srgbClr val="3333FF"/>
                </a:solidFill>
              </a:rPr>
              <a:t>get”.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9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06211"/>
            <a:ext cx="705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market share in the worldwide smartphone market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954835"/>
            <a:ext cx="869141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Intel entered the smartphone market </a:t>
            </a:r>
            <a:r>
              <a:rPr lang="en-US" sz="1600" dirty="0" smtClean="0">
                <a:solidFill>
                  <a:srgbClr val="3333FF"/>
                </a:solidFill>
              </a:rPr>
              <a:t>in </a:t>
            </a:r>
            <a:r>
              <a:rPr lang="en-US" sz="1600" dirty="0">
                <a:solidFill>
                  <a:srgbClr val="3333FF"/>
                </a:solidFill>
              </a:rPr>
              <a:t>1/2010 at the CES while announcing </a:t>
            </a:r>
            <a:r>
              <a:rPr lang="en-US" sz="1600" dirty="0" smtClean="0">
                <a:solidFill>
                  <a:srgbClr val="3333FF"/>
                </a:solidFill>
              </a:rPr>
              <a:t>their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Moorestown </a:t>
            </a:r>
            <a:r>
              <a:rPr lang="en-US" sz="1600" dirty="0">
                <a:solidFill>
                  <a:srgbClr val="000000"/>
                </a:solidFill>
              </a:rPr>
              <a:t>platform running under given versions of </a:t>
            </a:r>
            <a:r>
              <a:rPr lang="en-US" sz="1600" dirty="0" err="1">
                <a:solidFill>
                  <a:srgbClr val="3333FF"/>
                </a:solidFill>
              </a:rPr>
              <a:t>Moblin</a:t>
            </a:r>
            <a:r>
              <a:rPr lang="en-US" sz="1600" dirty="0">
                <a:solidFill>
                  <a:srgbClr val="000000"/>
                </a:solidFill>
              </a:rPr>
              <a:t> (Intel’s </a:t>
            </a:r>
            <a:r>
              <a:rPr lang="en-US" sz="1600" dirty="0" smtClean="0">
                <a:solidFill>
                  <a:srgbClr val="000000"/>
                </a:solidFill>
              </a:rPr>
              <a:t>Linux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alternative</a:t>
            </a:r>
            <a:r>
              <a:rPr lang="en-US" sz="1600" dirty="0">
                <a:solidFill>
                  <a:srgbClr val="000000"/>
                </a:solidFill>
              </a:rPr>
              <a:t>), </a:t>
            </a:r>
            <a:r>
              <a:rPr lang="en-US" sz="1600" dirty="0" err="1">
                <a:solidFill>
                  <a:srgbClr val="3333FF"/>
                </a:solidFill>
              </a:rPr>
              <a:t>MeeGo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(Intel’s and Nokia’s Linux-based OS) or </a:t>
            </a:r>
            <a:r>
              <a:rPr lang="en-US" sz="1600" dirty="0">
                <a:solidFill>
                  <a:srgbClr val="3333FF"/>
                </a:solidFill>
              </a:rPr>
              <a:t>Android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Although Intel quoted a few reference designs, actually </a:t>
            </a:r>
            <a:r>
              <a:rPr lang="en-US" sz="1600" dirty="0">
                <a:solidFill>
                  <a:srgbClr val="3333FF"/>
                </a:solidFill>
              </a:rPr>
              <a:t>no signs of </a:t>
            </a:r>
            <a:r>
              <a:rPr lang="en-US" sz="1600" dirty="0" smtClean="0">
                <a:solidFill>
                  <a:srgbClr val="3333FF"/>
                </a:solidFill>
              </a:rPr>
              <a:t>shipping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Moorestown-based </a:t>
            </a:r>
            <a:r>
              <a:rPr lang="en-US" sz="1600" dirty="0">
                <a:solidFill>
                  <a:srgbClr val="3333FF"/>
                </a:solidFill>
              </a:rPr>
              <a:t>smartphones could be found </a:t>
            </a:r>
            <a:r>
              <a:rPr lang="en-US" sz="1600" dirty="0">
                <a:solidFill>
                  <a:srgbClr val="000000"/>
                </a:solidFill>
              </a:rPr>
              <a:t>on the internet.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Subsequently</a:t>
            </a:r>
            <a:r>
              <a:rPr lang="en-US" sz="1600" dirty="0">
                <a:solidFill>
                  <a:srgbClr val="3333FF"/>
                </a:solidFill>
              </a:rPr>
              <a:t>, Intel introduced a number of enhanced platforms</a:t>
            </a:r>
            <a:r>
              <a:rPr lang="en-US" sz="1600" dirty="0">
                <a:solidFill>
                  <a:srgbClr val="000000"/>
                </a:solidFill>
              </a:rPr>
              <a:t>, such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50" y="2708920"/>
            <a:ext cx="4798429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Medfield</a:t>
            </a:r>
            <a:r>
              <a:rPr lang="en-US" sz="1600" dirty="0">
                <a:solidFill>
                  <a:srgbClr val="000000"/>
                </a:solidFill>
              </a:rPr>
              <a:t> platform (01/2012)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Lexington</a:t>
            </a:r>
            <a:r>
              <a:rPr lang="en-US" sz="1600" dirty="0">
                <a:solidFill>
                  <a:srgbClr val="000000"/>
                </a:solidFill>
              </a:rPr>
              <a:t> platform (01/2013) and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Clover Trail+ </a:t>
            </a:r>
            <a:r>
              <a:rPr lang="en-US" sz="1600" dirty="0">
                <a:solidFill>
                  <a:srgbClr val="000000"/>
                </a:solidFill>
              </a:rPr>
              <a:t>platform (02/2013) and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Merrifield </a:t>
            </a:r>
            <a:r>
              <a:rPr lang="en-US" sz="1600" dirty="0">
                <a:solidFill>
                  <a:srgbClr val="000000"/>
                </a:solidFill>
              </a:rPr>
              <a:t>platform (06/2013)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15" y="3989480"/>
            <a:ext cx="875432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3333FF"/>
                </a:solidFill>
              </a:rPr>
              <a:t>Medfield platform </a:t>
            </a:r>
            <a:r>
              <a:rPr lang="en-US" sz="1600" dirty="0">
                <a:solidFill>
                  <a:srgbClr val="000000"/>
                </a:solidFill>
              </a:rPr>
              <a:t>did not brought Intel the expected success, </a:t>
            </a:r>
            <a:r>
              <a:rPr lang="en-US" sz="1600" dirty="0">
                <a:solidFill>
                  <a:srgbClr val="3333FF"/>
                </a:solidFill>
              </a:rPr>
              <a:t>in 1H2012 Intel </a:t>
            </a:r>
            <a:endParaRPr lang="en-US" sz="1600" dirty="0" smtClean="0">
              <a:solidFill>
                <a:srgbClr val="3333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achieved a </a:t>
            </a:r>
            <a:r>
              <a:rPr lang="en-US" sz="1600" dirty="0">
                <a:solidFill>
                  <a:srgbClr val="3333FF"/>
                </a:solidFill>
              </a:rPr>
              <a:t>unit shipment share in smartphones of only 0.2% </a:t>
            </a:r>
            <a:r>
              <a:rPr lang="en-US" sz="1600" dirty="0" smtClean="0">
                <a:solidFill>
                  <a:srgbClr val="000000"/>
                </a:solidFill>
              </a:rPr>
              <a:t>[29].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Nevertheless, </a:t>
            </a:r>
            <a:r>
              <a:rPr lang="en-US" sz="1600" dirty="0">
                <a:solidFill>
                  <a:srgbClr val="3333FF"/>
                </a:solidFill>
              </a:rPr>
              <a:t>Intel’s subsequent platforms and first of all their 22 nm </a:t>
            </a:r>
            <a:r>
              <a:rPr lang="en-US" sz="1600" dirty="0" err="1" smtClean="0">
                <a:solidFill>
                  <a:srgbClr val="3333FF"/>
                </a:solidFill>
              </a:rPr>
              <a:t>Silvermont</a:t>
            </a:r>
            <a:r>
              <a:rPr lang="en-US" sz="1600" dirty="0" smtClean="0">
                <a:solidFill>
                  <a:srgbClr val="3333FF"/>
                </a:solidFill>
              </a:rPr>
              <a:t>-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based </a:t>
            </a:r>
            <a:r>
              <a:rPr lang="en-US" sz="1600" dirty="0">
                <a:solidFill>
                  <a:srgbClr val="3333FF"/>
                </a:solidFill>
              </a:rPr>
              <a:t>Merrifield platforms to be available in Q1 2014, give Intel hopes to </a:t>
            </a:r>
            <a:r>
              <a:rPr lang="en-US" sz="1600" dirty="0" smtClean="0">
                <a:solidFill>
                  <a:srgbClr val="3333FF"/>
                </a:solidFill>
              </a:rPr>
              <a:t>achieve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a much </a:t>
            </a:r>
            <a:r>
              <a:rPr lang="en-US" sz="1600" dirty="0" smtClean="0">
                <a:solidFill>
                  <a:srgbClr val="3333FF"/>
                </a:solidFill>
              </a:rPr>
              <a:t>higher </a:t>
            </a:r>
            <a:r>
              <a:rPr lang="en-US" sz="1600" dirty="0">
                <a:solidFill>
                  <a:srgbClr val="3333FF"/>
                </a:solidFill>
              </a:rPr>
              <a:t>share on the smartphone market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6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remetech.com/wp-content/uploads/2013/11/Tablets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65819"/>
            <a:ext cx="9069040" cy="47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510" y="6354325"/>
            <a:ext cx="916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http://www.extremetech.com/extreme/171682-medfield-two-years-in-what-killed-intels-mobile-phone-ambitions/2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035" y="619085"/>
            <a:ext cx="681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Intel’s tablets an smartphones roadmap from 11/2013 </a:t>
            </a:r>
            <a:r>
              <a:rPr lang="en-US" dirty="0" smtClean="0"/>
              <a:t>[]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(8a)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3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910" y="638690"/>
            <a:ext cx="573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Intel’s acquisitions to accelerate LTE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10" y="1044025"/>
            <a:ext cx="851867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(LTE (Long Term Evolution)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4G </a:t>
            </a:r>
            <a:r>
              <a:rPr lang="en-US" sz="1600" dirty="0"/>
              <a:t>standard for wireless communication </a:t>
            </a:r>
            <a:r>
              <a:rPr lang="en-US" sz="1600" dirty="0" smtClean="0"/>
              <a:t>of high-speed </a:t>
            </a:r>
            <a:r>
              <a:rPr lang="en-US" sz="1600" dirty="0"/>
              <a:t>data for mobile </a:t>
            </a:r>
            <a:r>
              <a:rPr lang="en-US" sz="1600" dirty="0" smtClean="0"/>
              <a:t>phones.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6515" y="1808820"/>
            <a:ext cx="89260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8/2010: Intel announces their plan to acquire Infineon Wireless Solution Business</a:t>
            </a:r>
          </a:p>
          <a:p>
            <a:r>
              <a:rPr lang="en-US" sz="1600" dirty="0" smtClean="0"/>
              <a:t>8/2013 Intel acquires Fujitsu Wireless Business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(8b)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52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93" y="64594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Emergence of tablets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1377350"/>
            <a:ext cx="6571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Tablets were </a:t>
            </a:r>
            <a:r>
              <a:rPr lang="en-US" sz="1600" dirty="0" smtClean="0">
                <a:solidFill>
                  <a:srgbClr val="3333FF"/>
                </a:solidFill>
              </a:rPr>
              <a:t>envisioned </a:t>
            </a:r>
            <a:r>
              <a:rPr lang="en-US" sz="1600" dirty="0">
                <a:solidFill>
                  <a:srgbClr val="3333FF"/>
                </a:solidFill>
              </a:rPr>
              <a:t>by </a:t>
            </a:r>
            <a:r>
              <a:rPr lang="en-US" sz="1600" dirty="0" smtClean="0">
                <a:solidFill>
                  <a:srgbClr val="3333FF"/>
                </a:solidFill>
              </a:rPr>
              <a:t>Steve Jobs </a:t>
            </a:r>
            <a:r>
              <a:rPr lang="en-US" sz="1600" dirty="0">
                <a:solidFill>
                  <a:srgbClr val="000000"/>
                </a:solidFill>
              </a:rPr>
              <a:t>already </a:t>
            </a:r>
            <a:r>
              <a:rPr lang="en-US" sz="1600" dirty="0">
                <a:solidFill>
                  <a:srgbClr val="3333FF"/>
                </a:solidFill>
              </a:rPr>
              <a:t>in 1983 </a:t>
            </a:r>
            <a:r>
              <a:rPr lang="en-US" sz="1600" dirty="0">
                <a:solidFill>
                  <a:srgbClr val="000000"/>
                </a:solidFill>
              </a:rPr>
              <a:t>saying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510" y="1737390"/>
            <a:ext cx="8791010" cy="165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</a:rPr>
              <a:t>”Apple’s strategy is really simple. What we want to do is </a:t>
            </a:r>
            <a:r>
              <a:rPr lang="en-US" sz="1600" dirty="0">
                <a:solidFill>
                  <a:srgbClr val="FF0000"/>
                </a:solidFill>
              </a:rPr>
              <a:t>we want to put an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incredibly great  computer in a book that you can carry around</a:t>
            </a:r>
            <a:r>
              <a:rPr lang="en-US" sz="1600" dirty="0">
                <a:solidFill>
                  <a:srgbClr val="000000"/>
                </a:solidFill>
              </a:rPr>
              <a:t> with you and learn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how to use in 20 minutes.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... And we </a:t>
            </a:r>
            <a:r>
              <a:rPr lang="en-US" sz="1600" dirty="0">
                <a:solidFill>
                  <a:srgbClr val="FF0000"/>
                </a:solidFill>
              </a:rPr>
              <a:t>really want to do it with a radio link </a:t>
            </a:r>
            <a:r>
              <a:rPr lang="en-US" sz="1600" dirty="0">
                <a:solidFill>
                  <a:srgbClr val="000000"/>
                </a:solidFill>
              </a:rPr>
              <a:t>in it so you don’t have to hook up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to anything  and you’re in communication with all of these larger databases and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other computers” </a:t>
            </a:r>
            <a:r>
              <a:rPr lang="en-US" sz="1600" dirty="0" smtClean="0">
                <a:solidFill>
                  <a:srgbClr val="000000"/>
                </a:solidFill>
              </a:rPr>
              <a:t>[19].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10" y="99873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Visioning tablets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0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10" y="1392160"/>
            <a:ext cx="888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2010: Apple’s </a:t>
            </a:r>
            <a:r>
              <a:rPr lang="en-US" sz="1600" dirty="0" err="1">
                <a:solidFill>
                  <a:srgbClr val="FF0000"/>
                </a:solidFill>
              </a:rPr>
              <a:t>iPad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>
                <a:solidFill>
                  <a:srgbClr val="3333FF"/>
                </a:solidFill>
              </a:rPr>
              <a:t>9.7 “ </a:t>
            </a:r>
            <a:r>
              <a:rPr lang="en-US" sz="1600" dirty="0" smtClean="0">
                <a:solidFill>
                  <a:srgbClr val="3333FF"/>
                </a:solidFill>
              </a:rPr>
              <a:t>touch </a:t>
            </a:r>
            <a:r>
              <a:rPr lang="en-US" sz="1600" dirty="0">
                <a:solidFill>
                  <a:srgbClr val="3333FF"/>
                </a:solidFill>
              </a:rPr>
              <a:t>screen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Wi-Fi or </a:t>
            </a:r>
            <a:r>
              <a:rPr lang="en-US" sz="1600" dirty="0">
                <a:solidFill>
                  <a:srgbClr val="000000"/>
                </a:solidFill>
              </a:rPr>
              <a:t>additionally </a:t>
            </a:r>
            <a:r>
              <a:rPr lang="en-US" sz="1600" dirty="0">
                <a:solidFill>
                  <a:srgbClr val="3333FF"/>
                </a:solidFill>
              </a:rPr>
              <a:t>wireless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3G broadband internet connection </a:t>
            </a:r>
            <a:r>
              <a:rPr lang="en-US" sz="1600" dirty="0">
                <a:solidFill>
                  <a:srgbClr val="000000"/>
                </a:solidFill>
              </a:rPr>
              <a:t>(mobile internet connection), operating under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3333FF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[12].</a:t>
            </a:r>
          </a:p>
        </p:txBody>
      </p:sp>
      <p:pic>
        <p:nvPicPr>
          <p:cNvPr id="3074" name="Picture 2" descr="File:Steve Jobs with the Apple iPad no logo (cropp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2583196"/>
            <a:ext cx="2416294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510" y="638690"/>
            <a:ext cx="694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Designs </a:t>
            </a:r>
            <a:r>
              <a:rPr lang="en-US" dirty="0" smtClean="0">
                <a:solidFill>
                  <a:srgbClr val="2D2D8A"/>
                </a:solidFill>
              </a:rPr>
              <a:t>leading to </a:t>
            </a:r>
            <a:r>
              <a:rPr lang="en-US" dirty="0">
                <a:solidFill>
                  <a:srgbClr val="2D2D8A"/>
                </a:solidFill>
              </a:rPr>
              <a:t>rapid spreading of tablets around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1039378"/>
            <a:ext cx="8176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From 2009 on: </a:t>
            </a:r>
            <a:r>
              <a:rPr lang="en-US" sz="1600" dirty="0">
                <a:solidFill>
                  <a:srgbClr val="FF0000"/>
                </a:solidFill>
              </a:rPr>
              <a:t>Android-based tablets </a:t>
            </a:r>
            <a:r>
              <a:rPr lang="en-US" sz="1600" dirty="0">
                <a:solidFill>
                  <a:srgbClr val="000000"/>
                </a:solidFill>
              </a:rPr>
              <a:t>arrived the market from many vendors.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6725" y="5899757"/>
            <a:ext cx="502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Figure: </a:t>
            </a:r>
            <a:r>
              <a:rPr lang="en-US" sz="1400" dirty="0" smtClean="0">
                <a:solidFill>
                  <a:srgbClr val="000000"/>
                </a:solidFill>
              </a:rPr>
              <a:t>Steve Jobs </a:t>
            </a:r>
            <a:r>
              <a:rPr lang="en-US" sz="1400" dirty="0">
                <a:solidFill>
                  <a:srgbClr val="000000"/>
                </a:solidFill>
              </a:rPr>
              <a:t>introducing the </a:t>
            </a:r>
            <a:r>
              <a:rPr lang="en-US" sz="1400" dirty="0" err="1">
                <a:solidFill>
                  <a:srgbClr val="000000"/>
                </a:solidFill>
              </a:rPr>
              <a:t>iPad</a:t>
            </a:r>
            <a:r>
              <a:rPr lang="en-US" sz="1400" dirty="0">
                <a:solidFill>
                  <a:srgbClr val="000000"/>
                </a:solidFill>
              </a:rPr>
              <a:t> in 2010 [12]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31785"/>
            <a:ext cx="508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tablets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173" y="1383484"/>
            <a:ext cx="8505945" cy="5390828"/>
            <a:chOff x="1280160" y="1583795"/>
            <a:chExt cx="7811671" cy="4879556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16324" r="-3"/>
            <a:stretch/>
          </p:blipFill>
          <p:spPr bwMode="auto">
            <a:xfrm>
              <a:off x="1280161" y="1583795"/>
              <a:ext cx="7811670" cy="487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12910" r="79997" b="83676"/>
            <a:stretch/>
          </p:blipFill>
          <p:spPr bwMode="auto">
            <a:xfrm rot="5400000">
              <a:off x="793985" y="2204986"/>
              <a:ext cx="1125127" cy="15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5" y="998730"/>
            <a:ext cx="905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Besides smartphones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touchscreen tablets </a:t>
            </a:r>
            <a:r>
              <a:rPr lang="en-US" sz="1600" dirty="0" smtClean="0"/>
              <a:t>including</a:t>
            </a:r>
            <a:r>
              <a:rPr lang="en-US" sz="1600" dirty="0" smtClean="0">
                <a:solidFill>
                  <a:srgbClr val="3333FF"/>
                </a:solidFill>
              </a:rPr>
              <a:t> a number of design alternatives </a:t>
            </a:r>
            <a:r>
              <a:rPr lang="en-US" sz="1600" dirty="0">
                <a:solidFill>
                  <a:srgbClr val="000000"/>
                </a:solidFill>
              </a:rPr>
              <a:t>that  provide </a:t>
            </a:r>
            <a:r>
              <a:rPr lang="en-US" sz="1600" dirty="0" smtClean="0">
                <a:solidFill>
                  <a:srgbClr val="000000"/>
                </a:solidFill>
              </a:rPr>
              <a:t>partly also </a:t>
            </a:r>
            <a:r>
              <a:rPr lang="en-US" sz="1600" dirty="0">
                <a:solidFill>
                  <a:srgbClr val="000000"/>
                </a:solidFill>
              </a:rPr>
              <a:t>keyboard/mouse input </a:t>
            </a:r>
            <a:r>
              <a:rPr lang="en-US" sz="1600" dirty="0" smtClean="0">
                <a:solidFill>
                  <a:srgbClr val="000000"/>
                </a:solidFill>
              </a:rPr>
              <a:t>(like </a:t>
            </a:r>
            <a:r>
              <a:rPr lang="en-US" sz="1600" dirty="0">
                <a:solidFill>
                  <a:srgbClr val="000000"/>
                </a:solidFill>
              </a:rPr>
              <a:t>convertibles and hybrids) </a:t>
            </a:r>
            <a:r>
              <a:rPr lang="en-US" sz="1600" dirty="0">
                <a:solidFill>
                  <a:srgbClr val="3333FF"/>
                </a:solidFill>
              </a:rPr>
              <a:t>have recently the highest growth potential</a:t>
            </a:r>
            <a:r>
              <a:rPr lang="en-US" sz="1600" dirty="0">
                <a:solidFill>
                  <a:srgbClr val="000000"/>
                </a:solidFill>
              </a:rPr>
              <a:t>, as indicated in the Figure below (</a:t>
            </a:r>
            <a:r>
              <a:rPr lang="en-US" sz="1600" dirty="0" smtClean="0">
                <a:solidFill>
                  <a:srgbClr val="000000"/>
                </a:solidFill>
              </a:rPr>
              <a:t>12/1012) [3</a:t>
            </a:r>
            <a:r>
              <a:rPr lang="en-US" sz="1600" dirty="0">
                <a:solidFill>
                  <a:srgbClr val="000000"/>
                </a:solidFill>
              </a:rPr>
              <a:t>].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/>
          <a:stretch/>
        </p:blipFill>
        <p:spPr bwMode="auto">
          <a:xfrm>
            <a:off x="1" y="2077005"/>
            <a:ext cx="9144000" cy="42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575" y="365587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497" y="320582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5941" y="27107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Tablets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38857" y="3932870"/>
            <a:ext cx="0" cy="1208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28693" y="3482820"/>
            <a:ext cx="0" cy="84812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22150" y="3019849"/>
            <a:ext cx="0" cy="62310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6555" y="6420816"/>
            <a:ext cx="817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Figure: Yearly worldwide sales figures of desktops, notebooks and tablets [3]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148" y="620463"/>
            <a:ext cx="69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tablet sales in the first half of the </a:t>
            </a:r>
            <a:r>
              <a:rPr lang="en-US" dirty="0" smtClean="0">
                <a:solidFill>
                  <a:srgbClr val="2D2D8A"/>
                </a:solidFill>
              </a:rPr>
              <a:t>2010’s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8" y="1362070"/>
            <a:ext cx="7401597" cy="535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593685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Expected growth in tablet sales from 2010 </a:t>
            </a:r>
            <a:r>
              <a:rPr lang="en-US" dirty="0" smtClean="0">
                <a:solidFill>
                  <a:srgbClr val="000000"/>
                </a:solidFill>
              </a:rPr>
              <a:t>[27]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20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orldwide Tablet and PC Forecast, 2013Q1, Unit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0"/>
          <a:stretch/>
        </p:blipFill>
        <p:spPr bwMode="auto">
          <a:xfrm>
            <a:off x="1151620" y="1034379"/>
            <a:ext cx="6854018" cy="47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510" y="631785"/>
            <a:ext cx="702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tablet and PC (portable and desktop) sales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8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(1)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5685" y="638690"/>
            <a:ext cx="42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1. The traditional computer market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51398" y="2198480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61656" y="2198480"/>
            <a:ext cx="1960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737726" y="1571417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736573" y="1817480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70678" y="1261791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22336" y="2673701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60420" y="2701951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5533" y="2198480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01051" y="2662030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6" idx="1"/>
          </p:cNvCxnSpPr>
          <p:nvPr/>
        </p:nvCxnSpPr>
        <p:spPr>
          <a:xfrm flipH="1">
            <a:off x="1799555" y="1817480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40908" y="1817480"/>
            <a:ext cx="2925763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245" y="26559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15" y="3654025"/>
            <a:ext cx="899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Major trend in the first half of the 2000’s: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spreading of laptops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(first mobile devices)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698202" y="5606960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Athlon64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019293" y="5621250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99916" y="5595289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304" y="55892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703662" y="208735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775818" y="209195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1228" y="2082592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15751" y="5132221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600743" y="5132221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748303" y="450515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3796417" y="4751221"/>
            <a:ext cx="953948" cy="29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24312" y="4195532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19167" y="5132221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stCxn id="26" idx="1"/>
          </p:cNvCxnSpPr>
          <p:nvPr/>
        </p:nvCxnSpPr>
        <p:spPr>
          <a:xfrm flipH="1">
            <a:off x="1810132" y="475122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3203" y="4751221"/>
            <a:ext cx="2887102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764917" y="502109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1729452" y="502569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7574862" y="501633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57015" y="5139190"/>
            <a:ext cx="9797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Laptops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>
            <a:stCxn id="26" idx="1"/>
          </p:cNvCxnSpPr>
          <p:nvPr/>
        </p:nvCxnSpPr>
        <p:spPr>
          <a:xfrm>
            <a:off x="4748304" y="4751221"/>
            <a:ext cx="1049050" cy="304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702284" y="501762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4879" y="5628970"/>
            <a:ext cx="174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Intel’s Celeron lines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AMD’s Duron lines</a:t>
            </a:r>
          </a:p>
        </p:txBody>
      </p:sp>
      <p:sp>
        <p:nvSpPr>
          <p:cNvPr id="39" name="Oval 38"/>
          <p:cNvSpPr/>
          <p:nvPr/>
        </p:nvSpPr>
        <p:spPr>
          <a:xfrm>
            <a:off x="5257015" y="5094121"/>
            <a:ext cx="979755" cy="457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 animBg="1"/>
      <p:bldP spid="27" grpId="0" animBg="1"/>
      <p:bldP spid="28" grpId="0"/>
      <p:bldP spid="29" grpId="0"/>
      <p:bldP spid="32" grpId="0" animBg="1"/>
      <p:bldP spid="33" grpId="0" animBg="1"/>
      <p:bldP spid="34" grpId="0" animBg="1"/>
      <p:bldP spid="35" grpId="0"/>
      <p:bldP spid="37" grpId="0" animBg="1"/>
      <p:bldP spid="38" grpId="0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Top 5 Worldwide Tablet Vendors, Market Sha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b="9220"/>
          <a:stretch/>
        </p:blipFill>
        <p:spPr bwMode="auto">
          <a:xfrm>
            <a:off x="1196625" y="1223755"/>
            <a:ext cx="6695492" cy="40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925" y="583205"/>
            <a:ext cx="912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Market share of the top 5 worldwide tablet vendors Q2 2012 – Q2 2013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lobal Tablet Operating System Shipments and Market Share in Q1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1659083"/>
            <a:ext cx="6281821" cy="46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831" y="625525"/>
            <a:ext cx="9135677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333399"/>
                </a:solidFill>
              </a:rPr>
              <a:t>Operating systems </a:t>
            </a:r>
            <a:r>
              <a:rPr lang="en-US" dirty="0" smtClean="0">
                <a:solidFill>
                  <a:srgbClr val="333399"/>
                </a:solidFill>
              </a:rPr>
              <a:t>used in tablets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(Worldwide figures in </a:t>
            </a:r>
            <a:r>
              <a:rPr lang="en-US" dirty="0">
                <a:solidFill>
                  <a:srgbClr val="333399"/>
                </a:solidFill>
              </a:rPr>
              <a:t>Q1/2012 and </a:t>
            </a:r>
            <a:r>
              <a:rPr lang="en-US" dirty="0" smtClean="0">
                <a:solidFill>
                  <a:srgbClr val="333399"/>
                </a:solidFill>
              </a:rPr>
              <a:t>preliminary data for Q1/2013) </a:t>
            </a:r>
            <a:r>
              <a:rPr lang="en-US" dirty="0" smtClean="0">
                <a:solidFill>
                  <a:srgbClr val="000000"/>
                </a:solidFill>
              </a:rPr>
              <a:t>[9]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65302" y="3369273"/>
            <a:ext cx="701669" cy="2726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8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3685"/>
            <a:ext cx="426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Worldwide market share of tablets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1001932"/>
            <a:ext cx="8378704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As the previous Table shows, the </a:t>
            </a:r>
            <a:r>
              <a:rPr lang="en-US" sz="1400" dirty="0">
                <a:solidFill>
                  <a:srgbClr val="3333FF"/>
                </a:solidFill>
              </a:rPr>
              <a:t>worldwide market of tablets is dominated now by Apple’s</a:t>
            </a:r>
          </a:p>
          <a:p>
            <a:pPr>
              <a:spcAft>
                <a:spcPts val="400"/>
              </a:spcAft>
            </a:pPr>
            <a:r>
              <a:rPr lang="en-US" sz="1400" dirty="0" err="1">
                <a:solidFill>
                  <a:srgbClr val="3333FF"/>
                </a:solidFill>
              </a:rPr>
              <a:t>iPads</a:t>
            </a:r>
            <a:r>
              <a:rPr lang="en-US" sz="1400" dirty="0">
                <a:solidFill>
                  <a:srgbClr val="3333FF"/>
                </a:solidFill>
              </a:rPr>
              <a:t> and Android based tablets, manufactured mainly by Samsung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It is to be mentioned that due to the high sales potential </a:t>
            </a:r>
            <a:r>
              <a:rPr lang="en-US" sz="1400" dirty="0">
                <a:solidFill>
                  <a:srgbClr val="3333FF"/>
                </a:solidFill>
              </a:rPr>
              <a:t>also Intel, AMD and Microsoft</a:t>
            </a:r>
          </a:p>
          <a:p>
            <a:r>
              <a:rPr lang="en-US" sz="1400" dirty="0">
                <a:solidFill>
                  <a:srgbClr val="3333FF"/>
                </a:solidFill>
              </a:rPr>
              <a:t>  entered the tablet market</a:t>
            </a:r>
            <a:r>
              <a:rPr lang="en-US" sz="1400" dirty="0">
                <a:solidFill>
                  <a:srgbClr val="000000"/>
                </a:solidFill>
              </a:rPr>
              <a:t>, as indicated below: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265" y="6271573"/>
            <a:ext cx="778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Table: Overview of Windows-based tablets introduced by Intel, AMD and Microsoft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50160"/>
              </p:ext>
            </p:extLst>
          </p:nvPr>
        </p:nvGraphicFramePr>
        <p:xfrm>
          <a:off x="71500" y="2254675"/>
          <a:ext cx="8795580" cy="3715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115"/>
                <a:gridCol w="1620180"/>
                <a:gridCol w="2385265"/>
                <a:gridCol w="1054720"/>
                <a:gridCol w="2700300"/>
              </a:tblGrid>
              <a:tr h="454245"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Platform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Processor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r>
                        <a:rPr lang="hu-HU" sz="1400" dirty="0" err="1" smtClean="0"/>
                        <a:t>ntro</a:t>
                      </a:r>
                      <a:r>
                        <a:rPr lang="hu-HU" sz="1400" dirty="0" smtClean="0"/>
                        <a:t>.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OS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80348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Intel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Oak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Trail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Clover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Trail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Bay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Trail-T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Cherry Trail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Atom/</a:t>
                      </a:r>
                      <a:r>
                        <a:rPr lang="hu-HU" sz="1400" dirty="0" err="1" smtClean="0"/>
                        <a:t>Lincroft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Atom/</a:t>
                      </a:r>
                      <a:r>
                        <a:rPr lang="hu-HU" sz="1400" dirty="0" err="1" smtClean="0"/>
                        <a:t>Cloverview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Atom/</a:t>
                      </a:r>
                      <a:r>
                        <a:rPr lang="hu-HU" sz="1400" dirty="0" err="1" smtClean="0"/>
                        <a:t>Valleyvie</a:t>
                      </a:r>
                      <a:r>
                        <a:rPr lang="en-US" sz="1400" dirty="0" smtClean="0"/>
                        <a:t>w</a:t>
                      </a:r>
                      <a:r>
                        <a:rPr lang="hu-HU" sz="1400" dirty="0" smtClean="0"/>
                        <a:t>-T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Atom/</a:t>
                      </a:r>
                      <a:r>
                        <a:rPr lang="en-US" sz="1400" dirty="0" err="1" smtClean="0"/>
                        <a:t>Cherryview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4/2011</a:t>
                      </a:r>
                    </a:p>
                    <a:p>
                      <a:pPr algn="ctr"/>
                      <a:r>
                        <a:rPr lang="hu-HU" sz="1400" dirty="0" smtClean="0"/>
                        <a:t>9/2012</a:t>
                      </a:r>
                    </a:p>
                    <a:p>
                      <a:pPr algn="ctr"/>
                      <a:r>
                        <a:rPr lang="en-US" sz="1400" dirty="0" smtClean="0"/>
                        <a:t>9/2013</a:t>
                      </a:r>
                    </a:p>
                    <a:p>
                      <a:pPr algn="ctr"/>
                      <a:r>
                        <a:rPr lang="en-US" sz="1400" dirty="0" smtClean="0"/>
                        <a:t>Q4/2004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Windows 7/</a:t>
                      </a:r>
                      <a:r>
                        <a:rPr lang="hu-HU" sz="1400" dirty="0" err="1" smtClean="0"/>
                        <a:t>Android</a:t>
                      </a:r>
                      <a:r>
                        <a:rPr lang="hu-HU" sz="1400" dirty="0" smtClean="0"/>
                        <a:t>/</a:t>
                      </a:r>
                      <a:r>
                        <a:rPr lang="hu-HU" sz="1400" dirty="0" err="1" smtClean="0"/>
                        <a:t>MeeGo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Windows 8 Pro/Windows 8</a:t>
                      </a:r>
                    </a:p>
                    <a:p>
                      <a:pPr algn="ctr"/>
                      <a:r>
                        <a:rPr lang="hu-HU" sz="1400" dirty="0" smtClean="0"/>
                        <a:t>Windows </a:t>
                      </a:r>
                      <a:r>
                        <a:rPr lang="hu-HU" sz="1400" dirty="0" smtClean="0"/>
                        <a:t>8</a:t>
                      </a:r>
                      <a:r>
                        <a:rPr lang="en-US" sz="1400" dirty="0" smtClean="0"/>
                        <a:t>.1/Android</a:t>
                      </a:r>
                    </a:p>
                    <a:p>
                      <a:pPr algn="ctr"/>
                      <a:r>
                        <a:rPr lang="en-US" sz="1400" dirty="0" smtClean="0"/>
                        <a:t>Windows 8.1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</a:tr>
              <a:tr h="8370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AMD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Brazos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Brazos-T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en-US" sz="1400" dirty="0" err="1" smtClean="0"/>
                        <a:t>Kabini</a:t>
                      </a:r>
                      <a:r>
                        <a:rPr lang="en-US" sz="1400" dirty="0" smtClean="0"/>
                        <a:t>/</a:t>
                      </a:r>
                      <a:r>
                        <a:rPr lang="hu-HU" sz="1400" dirty="0" err="1" smtClean="0"/>
                        <a:t>Temash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Beema</a:t>
                      </a:r>
                      <a:r>
                        <a:rPr lang="en-US" sz="1400" dirty="0" smtClean="0"/>
                        <a:t>/Mullins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Bobcat</a:t>
                      </a:r>
                      <a:r>
                        <a:rPr lang="hu-HU" sz="1400" dirty="0" smtClean="0"/>
                        <a:t>/</a:t>
                      </a:r>
                      <a:r>
                        <a:rPr lang="hu-HU" sz="1400" dirty="0" err="1" smtClean="0"/>
                        <a:t>Desna</a:t>
                      </a:r>
                      <a:r>
                        <a:rPr lang="hu-HU" sz="1400" dirty="0" smtClean="0"/>
                        <a:t> Z-01</a:t>
                      </a:r>
                    </a:p>
                    <a:p>
                      <a:pPr algn="ctr"/>
                      <a:r>
                        <a:rPr lang="hu-HU" sz="1400" dirty="0" err="1" smtClean="0"/>
                        <a:t>Bobcat</a:t>
                      </a:r>
                      <a:r>
                        <a:rPr lang="hu-HU" sz="1400" dirty="0" smtClean="0"/>
                        <a:t>/</a:t>
                      </a:r>
                      <a:r>
                        <a:rPr lang="hu-HU" sz="1400" dirty="0" err="1" smtClean="0"/>
                        <a:t>Hondo</a:t>
                      </a:r>
                      <a:r>
                        <a:rPr lang="hu-HU" sz="1400" dirty="0" smtClean="0"/>
                        <a:t> Z-60</a:t>
                      </a:r>
                    </a:p>
                    <a:p>
                      <a:pPr algn="ctr"/>
                      <a:r>
                        <a:rPr lang="en-US" sz="1400" dirty="0" smtClean="0"/>
                        <a:t>Bobcat/</a:t>
                      </a:r>
                      <a:r>
                        <a:rPr lang="hu-HU" sz="1400" dirty="0" smtClean="0"/>
                        <a:t>Jaguar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Bobcat/Puma+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6/2011</a:t>
                      </a:r>
                    </a:p>
                    <a:p>
                      <a:pPr algn="ctr"/>
                      <a:r>
                        <a:rPr lang="hu-HU" sz="1400" dirty="0" smtClean="0"/>
                        <a:t>10/2012</a:t>
                      </a:r>
                    </a:p>
                    <a:p>
                      <a:pPr algn="ctr"/>
                      <a:r>
                        <a:rPr lang="hu-HU" sz="1400" dirty="0" smtClean="0"/>
                        <a:t>5/2013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4/2014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Windows 7</a:t>
                      </a:r>
                    </a:p>
                    <a:p>
                      <a:pPr algn="ctr"/>
                      <a:r>
                        <a:rPr lang="hu-HU" sz="1400" dirty="0" smtClean="0"/>
                        <a:t>Windows 8</a:t>
                      </a:r>
                    </a:p>
                    <a:p>
                      <a:pPr algn="ctr"/>
                      <a:r>
                        <a:rPr lang="hu-HU" sz="1400" dirty="0" smtClean="0"/>
                        <a:t>Windows </a:t>
                      </a:r>
                      <a:r>
                        <a:rPr lang="hu-HU" sz="1400" dirty="0" smtClean="0"/>
                        <a:t>8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Windows 8.1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</a:tr>
              <a:tr h="87061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Microsoft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Surface</a:t>
                      </a:r>
                      <a:r>
                        <a:rPr lang="hu-HU" sz="1400" baseline="0" dirty="0" smtClean="0"/>
                        <a:t> RT</a:t>
                      </a:r>
                    </a:p>
                    <a:p>
                      <a:pPr algn="ctr"/>
                      <a:endParaRPr lang="hu-HU" sz="1400" baseline="0" dirty="0" smtClean="0"/>
                    </a:p>
                    <a:p>
                      <a:pPr algn="ctr"/>
                      <a:r>
                        <a:rPr lang="hu-HU" sz="1400" baseline="0" dirty="0" err="1" smtClean="0"/>
                        <a:t>Surface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smtClean="0"/>
                        <a:t>Pro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Surface 2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Surface Pro 2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Nvidia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Tegra</a:t>
                      </a:r>
                      <a:r>
                        <a:rPr lang="hu-HU" sz="1400" dirty="0" smtClean="0"/>
                        <a:t> 3</a:t>
                      </a:r>
                    </a:p>
                    <a:p>
                      <a:pPr algn="ctr"/>
                      <a:r>
                        <a:rPr lang="hu-HU" sz="1400" dirty="0" err="1" smtClean="0"/>
                        <a:t>with</a:t>
                      </a:r>
                      <a:r>
                        <a:rPr lang="hu-HU" sz="1400" dirty="0" smtClean="0"/>
                        <a:t> 4xARM</a:t>
                      </a:r>
                      <a:r>
                        <a:rPr lang="hu-HU" sz="1400" baseline="0" dirty="0" smtClean="0"/>
                        <a:t> Cortex-A9</a:t>
                      </a:r>
                    </a:p>
                    <a:p>
                      <a:pPr algn="ctr"/>
                      <a:r>
                        <a:rPr lang="hu-HU" sz="1400" baseline="0" dirty="0" smtClean="0"/>
                        <a:t>Intel </a:t>
                      </a:r>
                      <a:r>
                        <a:rPr lang="hu-HU" sz="1400" baseline="0" dirty="0" err="1" smtClean="0"/>
                        <a:t>Ivy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Bridge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smtClean="0"/>
                        <a:t>i5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err="1" smtClean="0"/>
                        <a:t>Nvidia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Tegra</a:t>
                      </a:r>
                      <a:r>
                        <a:rPr lang="en-US" sz="1400" baseline="0" dirty="0" smtClean="0"/>
                        <a:t> 4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with 4xARM Cortex-A15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Intel </a:t>
                      </a:r>
                      <a:r>
                        <a:rPr lang="en-US" sz="1400" baseline="0" dirty="0" err="1" smtClean="0"/>
                        <a:t>Haswell</a:t>
                      </a:r>
                      <a:r>
                        <a:rPr lang="en-US" sz="1400" baseline="0" dirty="0" smtClean="0"/>
                        <a:t> i5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10/2012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2/2013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10/2013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10/2013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Windows RT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Windows 8 </a:t>
                      </a:r>
                      <a:r>
                        <a:rPr lang="hu-HU" sz="1400" dirty="0" smtClean="0"/>
                        <a:t>Pro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Windows RT 8.1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Windows 8.1 Pro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3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images.anandtech.com/doci/7974/Screen-Shot-2014-04-29-at-1.07.24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0" y="1390544"/>
            <a:ext cx="8494340" cy="53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15" y="629398"/>
            <a:ext cx="805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fight for low power consumption: Example AMD’s efforts [34]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16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10" y="593685"/>
            <a:ext cx="542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Market acceptance of Windows-based tablets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1015471"/>
            <a:ext cx="8974701" cy="191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As shown in the Table before, the </a:t>
            </a:r>
            <a:r>
              <a:rPr lang="en-US" sz="1400" dirty="0">
                <a:solidFill>
                  <a:srgbClr val="3333FF"/>
                </a:solidFill>
              </a:rPr>
              <a:t>market share of Windows tablets in Q1/2013 remains</a:t>
            </a:r>
          </a:p>
          <a:p>
            <a:r>
              <a:rPr lang="en-US" sz="1400" dirty="0">
                <a:solidFill>
                  <a:srgbClr val="3333FF"/>
                </a:solidFill>
              </a:rPr>
              <a:t>  quite low (7.4 %) compared to </a:t>
            </a:r>
            <a:r>
              <a:rPr lang="en-US" sz="1400" dirty="0" err="1">
                <a:solidFill>
                  <a:srgbClr val="3333FF"/>
                </a:solidFill>
              </a:rPr>
              <a:t>iOS</a:t>
            </a:r>
            <a:r>
              <a:rPr lang="en-US" sz="1400" dirty="0">
                <a:solidFill>
                  <a:srgbClr val="3333FF"/>
                </a:solidFill>
              </a:rPr>
              <a:t> (48.2 %) and Android-based tablets (43.2 %)</a:t>
            </a:r>
            <a:r>
              <a:rPr lang="en-US" sz="1400" dirty="0">
                <a:solidFill>
                  <a:srgbClr val="000000"/>
                </a:solidFill>
              </a:rPr>
              <a:t>, it can be </a:t>
            </a:r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</a:rPr>
              <a:t>    stated that </a:t>
            </a:r>
            <a:r>
              <a:rPr lang="en-US" sz="1400" dirty="0">
                <a:solidFill>
                  <a:srgbClr val="FF0000"/>
                </a:solidFill>
              </a:rPr>
              <a:t>until now the market acceptance of Intel’s, AMD’s and Microsoft’s tablets is modest.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Nevertheless, according to market research results, </a:t>
            </a:r>
            <a:r>
              <a:rPr lang="en-US" sz="1400" dirty="0">
                <a:solidFill>
                  <a:srgbClr val="3333FF"/>
                </a:solidFill>
              </a:rPr>
              <a:t>in Windows based tablets Intel achieved</a:t>
            </a:r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3333FF"/>
                </a:solidFill>
              </a:rPr>
              <a:t> in Q1 2013 a 90 % market share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[28].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Despite the fact that both Intel’s Clover Trail and Bay Trail as well as AMD’s </a:t>
            </a:r>
            <a:r>
              <a:rPr lang="en-US" sz="1400" dirty="0" err="1">
                <a:solidFill>
                  <a:srgbClr val="000000"/>
                </a:solidFill>
              </a:rPr>
              <a:t>Temash</a:t>
            </a:r>
            <a:r>
              <a:rPr lang="en-US" sz="1400" dirty="0">
                <a:solidFill>
                  <a:srgbClr val="000000"/>
                </a:solidFill>
              </a:rPr>
              <a:t>-based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tablets have excellent features, </a:t>
            </a:r>
            <a:r>
              <a:rPr lang="en-US" sz="1400" dirty="0">
                <a:solidFill>
                  <a:srgbClr val="3333FF"/>
                </a:solidFill>
              </a:rPr>
              <a:t>market expectations for Windows-based tablets remain</a:t>
            </a:r>
          </a:p>
          <a:p>
            <a:r>
              <a:rPr lang="en-US" sz="1400" dirty="0">
                <a:solidFill>
                  <a:srgbClr val="3333FF"/>
                </a:solidFill>
              </a:rPr>
              <a:t>  modest also in a few years perspective</a:t>
            </a:r>
            <a:r>
              <a:rPr lang="en-US" sz="1400" dirty="0">
                <a:solidFill>
                  <a:srgbClr val="000000"/>
                </a:solidFill>
              </a:rPr>
              <a:t>, as the next market estimate for 2016 shows.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29239"/>
              </p:ext>
            </p:extLst>
          </p:nvPr>
        </p:nvGraphicFramePr>
        <p:xfrm>
          <a:off x="1659375" y="3144671"/>
          <a:ext cx="5779316" cy="2129534"/>
        </p:xfrm>
        <a:graphic>
          <a:graphicData uri="http://schemas.openxmlformats.org/drawingml/2006/table">
            <a:tbl>
              <a:tblPr/>
              <a:tblGrid>
                <a:gridCol w="1503841"/>
                <a:gridCol w="1420334"/>
                <a:gridCol w="1459986"/>
                <a:gridCol w="1395155"/>
              </a:tblGrid>
              <a:tr h="55435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Tablet OS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2012 Market Share (%)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2016 Market Share (%)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CAGR 2012 – 2016 (%)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iOS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53.8%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Android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42.7%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Windows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69.2%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Other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Grand Total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100.0%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100.0%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23.3%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15732" y="5596498"/>
            <a:ext cx="18373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IDC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3.Requirements of mobile devices - implications (1)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6515" y="638690"/>
            <a:ext cx="859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3</a:t>
            </a:r>
            <a:r>
              <a:rPr lang="en-US" dirty="0" smtClean="0">
                <a:solidFill>
                  <a:srgbClr val="2D2D8A"/>
                </a:solidFill>
              </a:rPr>
              <a:t>. Requirements of </a:t>
            </a:r>
            <a:r>
              <a:rPr lang="en-US" dirty="0">
                <a:solidFill>
                  <a:srgbClr val="2D2D8A"/>
                </a:solidFill>
              </a:rPr>
              <a:t>mobile devices (tablets, smartphones</a:t>
            </a:r>
            <a:r>
              <a:rPr lang="en-US" dirty="0" smtClean="0">
                <a:solidFill>
                  <a:srgbClr val="2D2D8A"/>
                </a:solidFill>
              </a:rPr>
              <a:t>) - implications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133745"/>
            <a:ext cx="321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Only two aspects discussed: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448780"/>
            <a:ext cx="263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a) Low power </a:t>
            </a:r>
            <a:r>
              <a:rPr lang="en-US" sz="1600" dirty="0" smtClean="0">
                <a:solidFill>
                  <a:srgbClr val="FF0000"/>
                </a:solidFill>
              </a:rPr>
              <a:t>operation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18" y="1808820"/>
            <a:ext cx="549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b) </a:t>
            </a:r>
            <a:r>
              <a:rPr lang="en-US" sz="1600" dirty="0" smtClean="0">
                <a:solidFill>
                  <a:srgbClr val="FF0000"/>
                </a:solidFill>
              </a:rPr>
              <a:t>Mobile, </a:t>
            </a:r>
            <a:r>
              <a:rPr lang="en-US" sz="1600" dirty="0">
                <a:solidFill>
                  <a:srgbClr val="FF0000"/>
                </a:solidFill>
              </a:rPr>
              <a:t>touch screen oriented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38075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307" y="1088740"/>
            <a:ext cx="843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Contrasting the design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paradigms of traditional and mobile processors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676" y="1538790"/>
            <a:ext cx="7902324" cy="1664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681" y="2204573"/>
            <a:ext cx="2828018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763815"/>
            <a:ext cx="2432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763815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721" y="2208070"/>
            <a:ext cx="3164264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214318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085" y="638690"/>
            <a:ext cx="29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Verdana"/>
              </a:rPr>
              <a:t>a) Low power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operation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61" y="4014065"/>
            <a:ext cx="780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Implications to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microarchitecture of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low power CPUs </a:t>
            </a:r>
            <a:r>
              <a:rPr lang="en-US" sz="1600" dirty="0" smtClean="0">
                <a:latin typeface="Verdana"/>
              </a:rPr>
              <a:t>(processor cores)</a:t>
            </a:r>
            <a:endParaRPr lang="en-US" sz="1600" dirty="0">
              <a:latin typeface="Verdana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11960" y="3460195"/>
            <a:ext cx="118625" cy="4050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2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  <p:bldP spid="17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390525" y="1448780"/>
            <a:ext cx="8362950" cy="367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95" y="629398"/>
            <a:ext cx="931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Example: Block diagram of Intel’s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Cloverview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(Z2760) tablet processor (2012)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[13]</a:t>
            </a:r>
            <a:endParaRPr lang="en-US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33813" y="1564190"/>
            <a:ext cx="2024837" cy="99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64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15" y="638690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Implications to the microarchitecture of low power CPUs-1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89" y="998730"/>
            <a:ext cx="825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a) </a:t>
            </a:r>
            <a:r>
              <a:rPr lang="en-US" sz="1600" dirty="0" smtClean="0">
                <a:solidFill>
                  <a:srgbClr val="FF0000"/>
                </a:solidFill>
              </a:rPr>
              <a:t>Low power CPUs </a:t>
            </a:r>
            <a:r>
              <a:rPr lang="en-US" sz="1600" dirty="0" smtClean="0">
                <a:solidFill>
                  <a:srgbClr val="000000"/>
                </a:solidFill>
              </a:rPr>
              <a:t>need to have </a:t>
            </a:r>
            <a:r>
              <a:rPr lang="en-US" sz="1600" dirty="0" smtClean="0">
                <a:solidFill>
                  <a:srgbClr val="FF0000"/>
                </a:solidFill>
              </a:rPr>
              <a:t>“</a:t>
            </a:r>
            <a:r>
              <a:rPr lang="en-US" sz="1600" dirty="0">
                <a:solidFill>
                  <a:srgbClr val="FF0000"/>
                </a:solidFill>
              </a:rPr>
              <a:t>narrow” </a:t>
            </a:r>
            <a:r>
              <a:rPr lang="en-US" sz="1600" dirty="0" smtClean="0">
                <a:solidFill>
                  <a:srgbClr val="FF0000"/>
                </a:solidFill>
              </a:rPr>
              <a:t>microarchitectures </a:t>
            </a:r>
            <a:r>
              <a:rPr lang="en-US" sz="1600" dirty="0">
                <a:solidFill>
                  <a:srgbClr val="000000"/>
                </a:solidFill>
              </a:rPr>
              <a:t>(e.g. </a:t>
            </a:r>
            <a:r>
              <a:rPr lang="en-US" sz="1600" dirty="0" smtClean="0">
                <a:solidFill>
                  <a:srgbClr val="000000"/>
                </a:solidFill>
              </a:rPr>
              <a:t>2-wide)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634" y="1337284"/>
            <a:ext cx="847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Example: Microarchitectures of ARM CPUs underlying tablets and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    smartphones [10]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69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84230"/>
            <a:ext cx="7272808" cy="5425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62811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625435"/>
            <a:ext cx="881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Microarchitectures of ARM CPUs underlying tablets and smartphones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6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63961" y="1466783"/>
            <a:ext cx="5688359" cy="4392487"/>
            <a:chOff x="-118" y="721"/>
            <a:chExt cx="2878" cy="192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" y="721"/>
              <a:ext cx="2878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37" y="1324"/>
              <a:ext cx="88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TW" sz="1600" b="1" dirty="0">
                  <a:solidFill>
                    <a:srgbClr val="000000"/>
                  </a:solidFill>
                  <a:ea typeface="新細明體" pitchFamily="18" charset="-120"/>
                  <a:cs typeface="Arial" charset="0"/>
                </a:rPr>
                <a:t>CAGR 17%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10" y="1918"/>
              <a:ext cx="80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TW" sz="1600" b="1" dirty="0">
                  <a:solidFill>
                    <a:srgbClr val="000000"/>
                  </a:solidFill>
                  <a:ea typeface="新細明體" pitchFamily="18" charset="-120"/>
                  <a:cs typeface="Arial" charset="0"/>
                </a:rPr>
                <a:t>CAGR 5%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35896" y="6406588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Source: IDC March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15" y="638725"/>
            <a:ext cx="819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Verdana"/>
              </a:rPr>
              <a:t>Yearly worldwide sales and Compound Annual Growth Rates (CAGR) </a:t>
            </a:r>
          </a:p>
          <a:p>
            <a:r>
              <a:rPr lang="en-US" dirty="0">
                <a:solidFill>
                  <a:srgbClr val="333399"/>
                </a:solidFill>
                <a:latin typeface="Verdana"/>
              </a:rPr>
              <a:t>  of desktops  and mobiles (laptops)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as seen in 2006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(2)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9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0908"/>
            <a:ext cx="7319825" cy="2301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2173" y="225833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64-bit</a:t>
            </a:r>
          </a:p>
        </p:txBody>
      </p:sp>
      <p:sp>
        <p:nvSpPr>
          <p:cNvPr id="5" name="Oval 4"/>
          <p:cNvSpPr/>
          <p:nvPr/>
        </p:nvSpPr>
        <p:spPr>
          <a:xfrm>
            <a:off x="5112060" y="2168860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826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By contrast typical microarchitectures of </a:t>
            </a:r>
            <a:r>
              <a:rPr lang="en-US" dirty="0" smtClean="0">
                <a:solidFill>
                  <a:srgbClr val="333399"/>
                </a:solidFill>
              </a:rPr>
              <a:t>recent traditional processors</a:t>
            </a:r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have wide microarchitectures</a:t>
            </a:r>
            <a:r>
              <a:rPr lang="en-US" dirty="0">
                <a:solidFill>
                  <a:srgbClr val="333399"/>
                </a:solidFill>
              </a:rPr>
              <a:t>, as the next example shows.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85" y="1358770"/>
            <a:ext cx="873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Example: Intel’s Core 2 – </a:t>
            </a:r>
            <a:r>
              <a:rPr lang="en-US" dirty="0" err="1">
                <a:solidFill>
                  <a:srgbClr val="000000"/>
                </a:solidFill>
              </a:rPr>
              <a:t>Haswell</a:t>
            </a:r>
            <a:r>
              <a:rPr lang="en-US" dirty="0">
                <a:solidFill>
                  <a:srgbClr val="000000"/>
                </a:solidFill>
              </a:rPr>
              <a:t> processors underlying laptops, PCs and</a:t>
            </a:r>
          </a:p>
          <a:p>
            <a:r>
              <a:rPr lang="en-US" dirty="0">
                <a:solidFill>
                  <a:srgbClr val="000000"/>
                </a:solidFill>
              </a:rPr>
              <a:t>   servers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66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998730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b) </a:t>
            </a:r>
            <a:r>
              <a:rPr lang="en-US" dirty="0" smtClean="0">
                <a:solidFill>
                  <a:srgbClr val="2D2D8A"/>
                </a:solidFill>
              </a:rPr>
              <a:t>Low power CPUs need to have </a:t>
            </a:r>
            <a:r>
              <a:rPr lang="en-US" dirty="0">
                <a:solidFill>
                  <a:srgbClr val="2D2D8A"/>
                </a:solidFill>
              </a:rPr>
              <a:t>r</a:t>
            </a:r>
            <a:r>
              <a:rPr lang="en-US" dirty="0" smtClean="0">
                <a:solidFill>
                  <a:srgbClr val="2D2D8A"/>
                </a:solidFill>
              </a:rPr>
              <a:t>elative </a:t>
            </a:r>
            <a:r>
              <a:rPr lang="en-US" dirty="0">
                <a:solidFill>
                  <a:srgbClr val="FF0000"/>
                </a:solidFill>
              </a:rPr>
              <a:t>low </a:t>
            </a:r>
            <a:r>
              <a:rPr lang="en-US" dirty="0" smtClean="0">
                <a:solidFill>
                  <a:srgbClr val="FF0000"/>
                </a:solidFill>
              </a:rPr>
              <a:t>base clock frequencies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12" y="1934543"/>
            <a:ext cx="2888931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(typically 2-3 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881" y="1493785"/>
            <a:ext cx="18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Traditional CPUs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6787" y="1493785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5137" y="1938040"/>
            <a:ext cx="3659592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Relative low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(typically 1-1.5 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71900" y="1944288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5" y="2794685"/>
            <a:ext cx="651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x fc x V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in addition higher fc requires higher 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15" y="63869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Implications to the microarchitecture of low power CPUs-2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7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3" y="1088740"/>
            <a:ext cx="6192167" cy="48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25" y="606385"/>
            <a:ext cx="675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Energy-performance tradeoffs of processor architectures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5975701"/>
            <a:ext cx="863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Figure: The energy (</a:t>
            </a:r>
            <a:r>
              <a:rPr lang="en-US" sz="1600" dirty="0" err="1" smtClean="0">
                <a:latin typeface="+mj-lt"/>
              </a:rPr>
              <a:t>pJ</a:t>
            </a:r>
            <a:r>
              <a:rPr lang="en-US" sz="1600" dirty="0" smtClean="0">
                <a:latin typeface="+mj-lt"/>
              </a:rPr>
              <a:t> per instruction) vs. performance tradeoffs in different CPU</a:t>
            </a:r>
          </a:p>
          <a:p>
            <a:r>
              <a:rPr lang="en-US" sz="1600" dirty="0" smtClean="0">
                <a:latin typeface="+mj-lt"/>
              </a:rPr>
              <a:t> layouts by jointly optimizing </a:t>
            </a:r>
            <a:r>
              <a:rPr lang="en-US" sz="1600" dirty="0" smtClean="0">
                <a:latin typeface="+mj-lt"/>
              </a:rPr>
              <a:t>microarchitecture </a:t>
            </a:r>
            <a:r>
              <a:rPr lang="en-US" sz="1600" dirty="0" smtClean="0">
                <a:latin typeface="+mj-lt"/>
              </a:rPr>
              <a:t>and circuit parameters [23].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3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" y="606385"/>
            <a:ext cx="325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In the Figure the design point</a:t>
            </a:r>
            <a:endParaRPr lang="en-US" sz="1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535" y="908720"/>
            <a:ext cx="8731301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D4</a:t>
            </a:r>
            <a:r>
              <a:rPr lang="en-US" sz="1600" dirty="0" smtClean="0">
                <a:latin typeface="+mj-lt"/>
              </a:rPr>
              <a:t> maps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4-wide out-of-order high performance traditional processors operating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      at a high clock rate </a:t>
            </a:r>
            <a:r>
              <a:rPr lang="en-US" sz="1600" dirty="0" smtClean="0">
                <a:latin typeface="+mj-lt"/>
              </a:rPr>
              <a:t>whereas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D2</a:t>
            </a:r>
            <a:r>
              <a:rPr lang="en-US" sz="1600" dirty="0" smtClean="0">
                <a:latin typeface="+mj-lt"/>
              </a:rPr>
              <a:t> reflects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2-wide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in-order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mobile processors operating at a considerable </a:t>
            </a:r>
          </a:p>
          <a:p>
            <a:r>
              <a:rPr lang="en-US" sz="1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      lower clock rate</a:t>
            </a:r>
            <a:r>
              <a:rPr lang="en-US" sz="1600" dirty="0" smtClean="0">
                <a:latin typeface="+mj-lt"/>
              </a:rPr>
              <a:t>. 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1996388"/>
            <a:ext cx="8400248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err="1" smtClean="0">
                <a:latin typeface="+mj-lt"/>
              </a:rPr>
              <a:t>Obviously,at</a:t>
            </a:r>
            <a:r>
              <a:rPr lang="en-US" sz="1600" dirty="0" smtClean="0">
                <a:latin typeface="+mj-lt"/>
              </a:rPr>
              <a:t> the same performance,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the design point D2 assures a more power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efficient operation than the design point D4,as shown in the next Figure.</a:t>
            </a:r>
            <a:r>
              <a:rPr lang="en-US" sz="1600" dirty="0" smtClean="0">
                <a:latin typeface="+mj-lt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9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3" y="1088740"/>
            <a:ext cx="6192167" cy="48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25" y="606385"/>
            <a:ext cx="675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Energy-performance tradeoffs of processor architectures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5975701"/>
            <a:ext cx="863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Figure: The energy (</a:t>
            </a:r>
            <a:r>
              <a:rPr lang="en-US" sz="1600" dirty="0" err="1" smtClean="0">
                <a:latin typeface="+mj-lt"/>
              </a:rPr>
              <a:t>pJ</a:t>
            </a:r>
            <a:r>
              <a:rPr lang="en-US" sz="1600" dirty="0" smtClean="0">
                <a:latin typeface="+mj-lt"/>
              </a:rPr>
              <a:t> per instruction) vs. performance tradeoffs in different CPU</a:t>
            </a:r>
          </a:p>
          <a:p>
            <a:r>
              <a:rPr lang="en-US" sz="1600" dirty="0" smtClean="0">
                <a:latin typeface="+mj-lt"/>
              </a:rPr>
              <a:t> layouts by jointly optimizing </a:t>
            </a:r>
            <a:r>
              <a:rPr lang="en-US" sz="1600" dirty="0" err="1" smtClean="0">
                <a:latin typeface="+mj-lt"/>
              </a:rPr>
              <a:t>microarchitectural</a:t>
            </a:r>
            <a:r>
              <a:rPr lang="en-US" sz="1600" dirty="0" smtClean="0">
                <a:latin typeface="+mj-lt"/>
              </a:rPr>
              <a:t> and circuit parameters [23].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(9a)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76395" y="3203575"/>
            <a:ext cx="5343" cy="103551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7440" y="3654025"/>
            <a:ext cx="5343" cy="10355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63" y="1090447"/>
            <a:ext cx="8730633" cy="1663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485" y="1201251"/>
            <a:ext cx="8087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Traditional CPUs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of Intel and AMD are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designed for high performance/power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so they are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power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hungry,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but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mobile devices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require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power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consumption, so</a:t>
            </a:r>
            <a:endParaRPr lang="en-US" sz="1600" dirty="0">
              <a:solidFill>
                <a:srgbClr val="3333FF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traditional microarchitectures of Intel and AMD are not suited for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low power constrained mobile devices. 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Consequences for Intel and AMD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1460" y="3898"/>
            <a:ext cx="9144000" cy="39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/>
              <a:t>3.Requirements of mobile devices - implications (10)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664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15171"/>
            <a:ext cx="355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Foreseeable market situation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672" y="1322968"/>
            <a:ext cx="144054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Market for traditional</a:t>
            </a:r>
          </a:p>
          <a:p>
            <a:pPr algn="ctr"/>
            <a:r>
              <a:rPr lang="en-US" sz="1400" b="1" dirty="0">
                <a:latin typeface="+mj-lt"/>
              </a:rPr>
              <a:t>devices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2907" y="2163763"/>
            <a:ext cx="144016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</a:endParaRPr>
          </a:p>
          <a:p>
            <a:pPr algn="ctr"/>
            <a:r>
              <a:rPr lang="en-US" sz="1400" b="1" dirty="0" smtClean="0">
                <a:latin typeface="+mj-lt"/>
              </a:rPr>
              <a:t>Market </a:t>
            </a:r>
            <a:r>
              <a:rPr lang="en-US" sz="1400" b="1" dirty="0">
                <a:latin typeface="+mj-lt"/>
              </a:rPr>
              <a:t>for </a:t>
            </a:r>
            <a:r>
              <a:rPr lang="en-US" sz="1400" b="1" dirty="0" smtClean="0">
                <a:latin typeface="+mj-lt"/>
              </a:rPr>
              <a:t>mobile</a:t>
            </a:r>
            <a:endParaRPr lang="en-US" sz="1400" b="1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devices</a:t>
            </a:r>
          </a:p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387742" y="1133745"/>
            <a:ext cx="90204" cy="3057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322957" y="1232958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2657" y="3248980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Intel/AMD/IBM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067" y="3252894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Apple/Samsung etc.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00" y="4239090"/>
            <a:ext cx="8955995" cy="212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0943" y="5229200"/>
            <a:ext cx="29862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Intel and AMD were forced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690" y="5499230"/>
            <a:ext cx="72458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introduce novel narrow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(e.g. 2-wide)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microarchitectures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                 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their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CPUs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clock them at a relative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rate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05310" y="4716195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724936"/>
            <a:ext cx="9132540" cy="972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2722" y="3795341"/>
            <a:ext cx="910762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 smtClean="0">
                <a:latin typeface="+mj-lt"/>
              </a:rPr>
              <a:t>If Intel and AMD wanted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to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avoid shrinking market shares </a:t>
            </a:r>
            <a:r>
              <a:rPr lang="en-US" sz="1600" dirty="0" smtClean="0">
                <a:latin typeface="+mj-lt"/>
              </a:rPr>
              <a:t>in </a:t>
            </a:r>
            <a:r>
              <a:rPr lang="en-US" sz="1600" dirty="0" smtClean="0"/>
              <a:t>the </a:t>
            </a:r>
            <a:r>
              <a:rPr lang="en-US" sz="1600" dirty="0"/>
              <a:t>overall processor market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and benefit from the rapidly increasing mobile market </a:t>
            </a:r>
            <a:endParaRPr lang="en-US" sz="1600" dirty="0" smtClean="0"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latin typeface="+mj-lt"/>
              </a:rPr>
              <a:t>they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need processors that are competitive with ARM designed ones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09" y="642228"/>
            <a:ext cx="482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Intel’s response to the mobile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1020216"/>
            <a:ext cx="718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Introduction of the </a:t>
            </a:r>
            <a:r>
              <a:rPr lang="en-US" sz="1600" dirty="0">
                <a:solidFill>
                  <a:srgbClr val="FF0000"/>
                </a:solidFill>
              </a:rPr>
              <a:t>Atom line of processors </a:t>
            </a:r>
            <a:r>
              <a:rPr lang="en-US" sz="1600" dirty="0">
                <a:solidFill>
                  <a:srgbClr val="0070C0"/>
                </a:solidFill>
              </a:rPr>
              <a:t>in 2008, </a:t>
            </a:r>
            <a:r>
              <a:rPr lang="en-US" sz="1600" dirty="0">
                <a:solidFill>
                  <a:srgbClr val="000000"/>
                </a:solidFill>
              </a:rPr>
              <a:t>as shown next.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09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81115" y="624953"/>
            <a:ext cx="5047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Verdana"/>
              </a:rPr>
              <a:t>Evolution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of Intel’s </a:t>
            </a:r>
            <a:r>
              <a:rPr lang="en-US" dirty="0">
                <a:solidFill>
                  <a:srgbClr val="333399"/>
                </a:solidFill>
                <a:latin typeface="Verdana"/>
              </a:rPr>
              <a:t>basic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architectures</a:t>
            </a:r>
            <a:r>
              <a:rPr lang="hu-HU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2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688" y="1403350"/>
            <a:ext cx="8810625" cy="4777690"/>
            <a:chOff x="166688" y="1262025"/>
            <a:chExt cx="8810625" cy="4867275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1262025"/>
              <a:ext cx="8810625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166688" y="4416387"/>
              <a:ext cx="8810625" cy="17129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89123" y="538556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FFFF"/>
                  </a:solidFill>
                </a:rPr>
                <a:t>2008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09" y="642228"/>
            <a:ext cx="552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First implementation of the Atom-line of CPUs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49" y="1034210"/>
            <a:ext cx="888171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It was an </a:t>
            </a:r>
            <a:r>
              <a:rPr lang="en-US" sz="1600" dirty="0">
                <a:solidFill>
                  <a:srgbClr val="0070C0"/>
                </a:solidFill>
              </a:rPr>
              <a:t>in-order 2-wide </a:t>
            </a:r>
            <a:r>
              <a:rPr lang="en-US" sz="1600" dirty="0" smtClean="0">
                <a:solidFill>
                  <a:srgbClr val="0070C0"/>
                </a:solidFill>
              </a:rPr>
              <a:t>x86-32/64 </a:t>
            </a:r>
            <a:r>
              <a:rPr lang="en-US" sz="1600" dirty="0" smtClean="0">
                <a:solidFill>
                  <a:srgbClr val="000000"/>
                </a:solidFill>
              </a:rPr>
              <a:t>superscalar clocked at 1.6 GHz.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Intel’s first Atom implementation was similar to the ARM Cortex-A8 design,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>
                <a:solidFill>
                  <a:srgbClr val="000000"/>
                </a:solidFill>
              </a:rPr>
              <a:t>indicated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3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8690"/>
            <a:ext cx="88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+mj-lt"/>
              </a:rPr>
              <a:t>Market positions of leading processor firms in traditional market segments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(3)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00849"/>
            <a:ext cx="7317813" cy="54587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71292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632143"/>
            <a:ext cx="8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</a:t>
            </a:r>
            <a:r>
              <a:rPr lang="en-US" dirty="0" smtClean="0">
                <a:solidFill>
                  <a:srgbClr val="333399"/>
                </a:solidFill>
              </a:rPr>
              <a:t>the microarchitecture of ARM’s Cortex-A family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521550" y="4199880"/>
            <a:ext cx="8640960" cy="121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9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09" y="642228"/>
            <a:ext cx="65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recent </a:t>
            </a:r>
            <a:r>
              <a:rPr lang="en-US" dirty="0">
                <a:solidFill>
                  <a:srgbClr val="2D2D8A"/>
                </a:solidFill>
              </a:rPr>
              <a:t>implementation of the Atom-line of CPUs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49" y="1034210"/>
            <a:ext cx="888171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It </a:t>
            </a:r>
            <a:r>
              <a:rPr lang="en-US" sz="1600" dirty="0" smtClean="0">
                <a:solidFill>
                  <a:srgbClr val="000000"/>
                </a:solidFill>
              </a:rPr>
              <a:t>is the 22 nm </a:t>
            </a:r>
            <a:r>
              <a:rPr lang="en-US" sz="1600" dirty="0" err="1" smtClean="0">
                <a:solidFill>
                  <a:srgbClr val="000000"/>
                </a:solidFill>
              </a:rPr>
              <a:t>Silvermont</a:t>
            </a:r>
            <a:r>
              <a:rPr lang="en-US" sz="1600" dirty="0" smtClean="0">
                <a:solidFill>
                  <a:srgbClr val="000000"/>
                </a:solidFill>
              </a:rPr>
              <a:t> core, </a:t>
            </a:r>
            <a:r>
              <a:rPr lang="en-US" sz="1600" dirty="0">
                <a:solidFill>
                  <a:srgbClr val="000000"/>
                </a:solidFill>
              </a:rPr>
              <a:t>an </a:t>
            </a:r>
            <a:r>
              <a:rPr lang="en-US" sz="1600" dirty="0" smtClean="0">
                <a:solidFill>
                  <a:srgbClr val="0070C0"/>
                </a:solidFill>
              </a:rPr>
              <a:t>out-of- order </a:t>
            </a:r>
            <a:r>
              <a:rPr lang="en-US" sz="1600" dirty="0">
                <a:solidFill>
                  <a:srgbClr val="0070C0"/>
                </a:solidFill>
              </a:rPr>
              <a:t>2-wide </a:t>
            </a:r>
            <a:r>
              <a:rPr lang="en-US" sz="1600" dirty="0" smtClean="0">
                <a:solidFill>
                  <a:srgbClr val="0070C0"/>
                </a:solidFill>
              </a:rPr>
              <a:t>x86-32/64 </a:t>
            </a:r>
            <a:r>
              <a:rPr lang="en-US" sz="1600" dirty="0" smtClean="0">
                <a:solidFill>
                  <a:srgbClr val="000000"/>
                </a:solidFill>
              </a:rPr>
              <a:t>superscalar clocked at 1.6 GHz.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Intel’s recent Atom implementation is similar to the ARM Cortex-A9 design,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>
                <a:solidFill>
                  <a:srgbClr val="000000"/>
                </a:solidFill>
              </a:rPr>
              <a:t>indicated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3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00849"/>
            <a:ext cx="7317813" cy="54587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71292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550" y="3021627"/>
            <a:ext cx="8640960" cy="121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15" y="632143"/>
            <a:ext cx="8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</a:t>
            </a:r>
            <a:r>
              <a:rPr lang="en-US" dirty="0" smtClean="0">
                <a:solidFill>
                  <a:srgbClr val="333399"/>
                </a:solidFill>
              </a:rPr>
              <a:t>the microarchitecture of ARM’s Cortex-A family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2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121" y="639593"/>
            <a:ext cx="883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Intel’s Atom CPUs are intended to be used in </a:t>
            </a:r>
            <a:r>
              <a:rPr lang="en-US" dirty="0" smtClean="0">
                <a:solidFill>
                  <a:srgbClr val="2D2D8A"/>
                </a:solidFill>
              </a:rPr>
              <a:t>a wide range of platforms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targeting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422" y="1366607"/>
            <a:ext cx="3498458" cy="176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entry-level </a:t>
            </a:r>
            <a:r>
              <a:rPr lang="en-US" sz="1600" dirty="0" smtClean="0">
                <a:solidFill>
                  <a:srgbClr val="000000"/>
                </a:solidFill>
              </a:rPr>
              <a:t>desktops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laptops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netbooks (small size laptops)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tablets and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smartphones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and newly also </a:t>
            </a:r>
            <a:r>
              <a:rPr lang="en-US" sz="1600" dirty="0" err="1" smtClean="0">
                <a:solidFill>
                  <a:srgbClr val="000000"/>
                </a:solidFill>
              </a:rPr>
              <a:t>microservers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6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0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530" y="86371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962" y="626701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AMD’s response to the mobile challenge-1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88" y="1043735"/>
            <a:ext cx="5933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Introduction of the </a:t>
            </a:r>
            <a:r>
              <a:rPr lang="en-US" sz="1600" dirty="0">
                <a:solidFill>
                  <a:srgbClr val="FF0000"/>
                </a:solidFill>
              </a:rPr>
              <a:t>Bobcat line of processors </a:t>
            </a:r>
            <a:r>
              <a:rPr lang="en-US" sz="1600" dirty="0">
                <a:solidFill>
                  <a:srgbClr val="3333FF"/>
                </a:solidFill>
              </a:rPr>
              <a:t>in 1/2011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109538" y="1412875"/>
            <a:ext cx="8926512" cy="4176713"/>
          </a:xfrm>
          <a:prstGeom prst="rect">
            <a:avLst/>
          </a:prstGeom>
          <a:gradFill>
            <a:gsLst>
              <a:gs pos="32000">
                <a:schemeClr val="tx1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solidFill>
                <a:srgbClr val="FFFFFF"/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7747827" y="4430069"/>
            <a:ext cx="1216661" cy="57606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rgbClr val="3269AC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Puma+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28nm</a:t>
            </a:r>
          </a:p>
        </p:txBody>
      </p:sp>
      <p:cxnSp>
        <p:nvCxnSpPr>
          <p:cNvPr id="39" name="Egyenes összekötő 38"/>
          <p:cNvCxnSpPr/>
          <p:nvPr/>
        </p:nvCxnSpPr>
        <p:spPr>
          <a:xfrm flipV="1">
            <a:off x="1219200" y="904875"/>
            <a:ext cx="0" cy="504031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Szövegdoboz 49"/>
          <p:cNvSpPr txBox="1">
            <a:spLocks noChangeArrowheads="1"/>
          </p:cNvSpPr>
          <p:nvPr/>
        </p:nvSpPr>
        <p:spPr bwMode="auto">
          <a:xfrm>
            <a:off x="1941513" y="5232400"/>
            <a:ext cx="525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</a:p>
        </p:txBody>
      </p:sp>
      <p:sp>
        <p:nvSpPr>
          <p:cNvPr id="2056" name="Szövegdoboz 50"/>
          <p:cNvSpPr txBox="1">
            <a:spLocks noChangeArrowheads="1"/>
          </p:cNvSpPr>
          <p:nvPr/>
        </p:nvSpPr>
        <p:spPr bwMode="auto">
          <a:xfrm>
            <a:off x="3878263" y="5229225"/>
            <a:ext cx="525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sp>
        <p:nvSpPr>
          <p:cNvPr id="2057" name="Szövegdoboz 51"/>
          <p:cNvSpPr txBox="1">
            <a:spLocks noChangeArrowheads="1"/>
          </p:cNvSpPr>
          <p:nvPr/>
        </p:nvSpPr>
        <p:spPr bwMode="auto">
          <a:xfrm>
            <a:off x="5907088" y="5232400"/>
            <a:ext cx="525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</a:p>
        </p:txBody>
      </p:sp>
      <p:cxnSp>
        <p:nvCxnSpPr>
          <p:cNvPr id="54" name="Egyenes összekötő 53"/>
          <p:cNvCxnSpPr/>
          <p:nvPr/>
        </p:nvCxnSpPr>
        <p:spPr>
          <a:xfrm flipV="1">
            <a:off x="7127875" y="909638"/>
            <a:ext cx="0" cy="504031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V="1">
            <a:off x="3189288" y="895350"/>
            <a:ext cx="0" cy="504031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flipV="1">
            <a:off x="5157788" y="887413"/>
            <a:ext cx="0" cy="504031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Szövegdoboz 65"/>
          <p:cNvSpPr txBox="1">
            <a:spLocks noChangeArrowheads="1"/>
          </p:cNvSpPr>
          <p:nvPr/>
        </p:nvSpPr>
        <p:spPr bwMode="auto">
          <a:xfrm>
            <a:off x="2493963" y="2251075"/>
            <a:ext cx="763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~10/2011</a:t>
            </a:r>
          </a:p>
        </p:txBody>
      </p:sp>
      <p:sp>
        <p:nvSpPr>
          <p:cNvPr id="2062" name="Szövegdoboz 71"/>
          <p:cNvSpPr txBox="1">
            <a:spLocks noChangeArrowheads="1"/>
          </p:cNvSpPr>
          <p:nvPr/>
        </p:nvSpPr>
        <p:spPr bwMode="auto">
          <a:xfrm>
            <a:off x="3743325" y="225107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~5/2012</a:t>
            </a:r>
          </a:p>
        </p:txBody>
      </p:sp>
      <p:sp>
        <p:nvSpPr>
          <p:cNvPr id="2063" name="Szövegdoboz 72"/>
          <p:cNvSpPr txBox="1">
            <a:spLocks noChangeArrowheads="1"/>
          </p:cNvSpPr>
          <p:nvPr/>
        </p:nvSpPr>
        <p:spPr bwMode="auto">
          <a:xfrm>
            <a:off x="6735763" y="2205038"/>
            <a:ext cx="733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11/2013?</a:t>
            </a:r>
          </a:p>
        </p:txBody>
      </p:sp>
      <p:sp>
        <p:nvSpPr>
          <p:cNvPr id="2064" name="Szövegdoboz 74"/>
          <p:cNvSpPr txBox="1">
            <a:spLocks noChangeArrowheads="1"/>
          </p:cNvSpPr>
          <p:nvPr/>
        </p:nvSpPr>
        <p:spPr bwMode="auto">
          <a:xfrm>
            <a:off x="1263650" y="4221163"/>
            <a:ext cx="593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1/2011</a:t>
            </a:r>
          </a:p>
        </p:txBody>
      </p:sp>
      <p:sp>
        <p:nvSpPr>
          <p:cNvPr id="2065" name="Szövegdoboz 77"/>
          <p:cNvSpPr txBox="1">
            <a:spLocks noChangeArrowheads="1"/>
          </p:cNvSpPr>
          <p:nvPr/>
        </p:nvSpPr>
        <p:spPr bwMode="auto">
          <a:xfrm>
            <a:off x="5829300" y="4221163"/>
            <a:ext cx="593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5/2013</a:t>
            </a:r>
          </a:p>
        </p:txBody>
      </p:sp>
      <p:sp>
        <p:nvSpPr>
          <p:cNvPr id="2066" name="Szövegdoboz 1"/>
          <p:cNvSpPr txBox="1">
            <a:spLocks noChangeArrowheads="1"/>
          </p:cNvSpPr>
          <p:nvPr/>
        </p:nvSpPr>
        <p:spPr bwMode="auto">
          <a:xfrm>
            <a:off x="273050" y="2420938"/>
            <a:ext cx="8905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000" b="1">
                <a:solidFill>
                  <a:srgbClr val="FFFFFF"/>
                </a:solidFill>
              </a:rPr>
              <a:t>AMD</a:t>
            </a:r>
          </a:p>
          <a:p>
            <a:pPr algn="ctr"/>
            <a:r>
              <a:rPr lang="hu-HU" altLang="en-US" sz="1100" b="1">
                <a:solidFill>
                  <a:srgbClr val="FFFFFF"/>
                </a:solidFill>
              </a:rPr>
              <a:t>Bulldozer</a:t>
            </a:r>
          </a:p>
          <a:p>
            <a:pPr algn="ctr"/>
            <a:r>
              <a:rPr lang="hu-HU" altLang="en-US" sz="1000" b="1">
                <a:solidFill>
                  <a:srgbClr val="FFFFFF"/>
                </a:solidFill>
              </a:rPr>
              <a:t>Family 15h</a:t>
            </a:r>
          </a:p>
        </p:txBody>
      </p:sp>
      <p:sp>
        <p:nvSpPr>
          <p:cNvPr id="2067" name="Szövegdoboz 78"/>
          <p:cNvSpPr txBox="1">
            <a:spLocks noChangeArrowheads="1"/>
          </p:cNvSpPr>
          <p:nvPr/>
        </p:nvSpPr>
        <p:spPr bwMode="auto">
          <a:xfrm>
            <a:off x="57150" y="4460875"/>
            <a:ext cx="1330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100" b="1">
                <a:solidFill>
                  <a:srgbClr val="FFFFFF"/>
                </a:solidFill>
              </a:rPr>
              <a:t>AMD</a:t>
            </a:r>
          </a:p>
          <a:p>
            <a:pPr algn="ctr"/>
            <a:r>
              <a:rPr lang="hu-HU" altLang="en-US" sz="1100" b="1">
                <a:solidFill>
                  <a:srgbClr val="FFFFFF"/>
                </a:solidFill>
              </a:rPr>
              <a:t>Family 14h/16h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4138" y="1817688"/>
            <a:ext cx="128746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Optimized</a:t>
            </a:r>
            <a:r>
              <a:rPr lang="hu-HU"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05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</a:t>
            </a:r>
            <a:endParaRPr lang="hu-HU" sz="105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Microarchitecture</a:t>
            </a:r>
            <a:endParaRPr lang="hu-HU" sz="11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9" name="Szövegdoboz 79"/>
          <p:cNvSpPr txBox="1">
            <a:spLocks noChangeArrowheads="1"/>
          </p:cNvSpPr>
          <p:nvPr/>
        </p:nvSpPr>
        <p:spPr bwMode="auto">
          <a:xfrm>
            <a:off x="95250" y="3783013"/>
            <a:ext cx="1287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en-US" sz="11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Power </a:t>
            </a:r>
          </a:p>
          <a:p>
            <a:pPr algn="ctr"/>
            <a:r>
              <a:rPr lang="hu-HU" altLang="en-US" sz="11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Microarchitecture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797783" y="2492896"/>
            <a:ext cx="1178992" cy="550308"/>
          </a:xfrm>
          <a:prstGeom prst="roundRect">
            <a:avLst/>
          </a:prstGeom>
          <a:gradFill flip="none" rotWithShape="1">
            <a:gsLst>
              <a:gs pos="0">
                <a:srgbClr val="F6B401">
                  <a:shade val="30000"/>
                  <a:satMod val="115000"/>
                </a:srgbClr>
              </a:gs>
              <a:gs pos="50000">
                <a:srgbClr val="F6B401">
                  <a:shade val="67500"/>
                  <a:satMod val="115000"/>
                </a:srgbClr>
              </a:gs>
              <a:gs pos="100000">
                <a:srgbClr val="F6B401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Bulldozer</a:t>
            </a:r>
            <a:endParaRPr lang="hu-HU" sz="1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  <a:r>
              <a:rPr lang="hu-H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00h-0Fh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32nm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3976774" y="2492896"/>
            <a:ext cx="2864239" cy="529812"/>
          </a:xfrm>
          <a:prstGeom prst="roundRect">
            <a:avLst/>
          </a:prstGeom>
          <a:gradFill flip="none" rotWithShape="1">
            <a:gsLst>
              <a:gs pos="0">
                <a:srgbClr val="F6B401">
                  <a:shade val="30000"/>
                  <a:satMod val="115000"/>
                </a:srgbClr>
              </a:gs>
              <a:gs pos="50000">
                <a:srgbClr val="F6B401">
                  <a:shade val="67500"/>
                  <a:satMod val="115000"/>
                </a:srgbClr>
              </a:gs>
              <a:gs pos="100000">
                <a:srgbClr val="F6B401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Piledriver</a:t>
            </a:r>
            <a:endParaRPr lang="hu-HU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  <a:r>
              <a:rPr lang="hu-H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10h-1Fh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nm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841013" y="2492896"/>
            <a:ext cx="2123475" cy="52981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Steamroller</a:t>
            </a:r>
            <a:endParaRPr lang="hu-HU" sz="1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  <a:r>
              <a:rPr lang="hu-H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30h-3Fh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28nm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032903" y="4437112"/>
            <a:ext cx="1707450" cy="576064"/>
          </a:xfrm>
          <a:prstGeom prst="roundRect">
            <a:avLst/>
          </a:prstGeom>
          <a:gradFill>
            <a:gsLst>
              <a:gs pos="100000">
                <a:srgbClr val="407EC8"/>
              </a:gs>
              <a:gs pos="100000">
                <a:srgbClr val="709ED6"/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Jaguar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28nm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416194" y="4437112"/>
            <a:ext cx="4616707" cy="576064"/>
          </a:xfrm>
          <a:prstGeom prst="roundRect">
            <a:avLst/>
          </a:prstGeom>
          <a:gradFill>
            <a:gsLst>
              <a:gs pos="0">
                <a:srgbClr val="5D91D1"/>
              </a:gs>
              <a:gs pos="100000">
                <a:srgbClr val="709ED6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Bobcat</a:t>
            </a:r>
            <a:endParaRPr lang="hu-HU" sz="1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40nm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22243" y="3462908"/>
            <a:ext cx="8742245" cy="216024"/>
          </a:xfrm>
          <a:prstGeom prst="round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216367" y="1484784"/>
            <a:ext cx="8748121" cy="216024"/>
          </a:xfrm>
          <a:prstGeom prst="round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solidFill>
                <a:srgbClr val="FFFFFF"/>
              </a:solidFill>
            </a:endParaRPr>
          </a:p>
        </p:txBody>
      </p:sp>
      <p:sp>
        <p:nvSpPr>
          <p:cNvPr id="2091" name="Rectangle 11"/>
          <p:cNvSpPr>
            <a:spLocks noChangeArrowheads="1"/>
          </p:cNvSpPr>
          <p:nvPr/>
        </p:nvSpPr>
        <p:spPr bwMode="auto">
          <a:xfrm>
            <a:off x="204788" y="628650"/>
            <a:ext cx="460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Evolution of AMD’s basic architectures</a:t>
            </a:r>
            <a:endParaRPr lang="en-US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3.Requirements of mobile devices - implications (21)</a:t>
            </a:r>
            <a:endParaRPr lang="en-US" sz="2000" dirty="0"/>
          </a:p>
        </p:txBody>
      </p:sp>
      <p:sp>
        <p:nvSpPr>
          <p:cNvPr id="2093" name="Szövegdoboz 33"/>
          <p:cNvSpPr txBox="1">
            <a:spLocks noChangeArrowheads="1"/>
          </p:cNvSpPr>
          <p:nvPr/>
        </p:nvSpPr>
        <p:spPr bwMode="auto">
          <a:xfrm>
            <a:off x="7797800" y="522922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3904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530" y="86371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80" y="1043735"/>
            <a:ext cx="8591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Bobcat CPU is an</a:t>
            </a:r>
            <a:r>
              <a:rPr lang="en-US" sz="1600" dirty="0">
                <a:solidFill>
                  <a:srgbClr val="3333FF"/>
                </a:solidFill>
              </a:rPr>
              <a:t> out-of-order 2-wide superscalar executing 64-bit x86 code,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</a:t>
            </a:r>
            <a:r>
              <a:rPr lang="en-US" sz="1600" dirty="0" smtClean="0"/>
              <a:t>its microarchitecture is </a:t>
            </a:r>
            <a:r>
              <a:rPr lang="en-US" sz="1600" dirty="0" smtClean="0">
                <a:solidFill>
                  <a:srgbClr val="3333FF"/>
                </a:solidFill>
              </a:rPr>
              <a:t>similar to ARM’s Cortex A9 core,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en-US" sz="1600" dirty="0">
                <a:solidFill>
                  <a:srgbClr val="000000"/>
                </a:solidFill>
              </a:rPr>
              <a:t>indicated in the </a:t>
            </a:r>
            <a:r>
              <a:rPr lang="en-US" sz="1600" dirty="0" smtClean="0">
                <a:solidFill>
                  <a:srgbClr val="000000"/>
                </a:solidFill>
              </a:rPr>
              <a:t>next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Figure</a:t>
            </a:r>
            <a:r>
              <a:rPr lang="en-US" sz="16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15" y="632143"/>
            <a:ext cx="744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the first implementation of AMD’s Bobcat CPU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"/>
          <a:stretch/>
        </p:blipFill>
        <p:spPr bwMode="auto">
          <a:xfrm>
            <a:off x="1421650" y="1088740"/>
            <a:ext cx="7740860" cy="55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8193" y="4606753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1440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261482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561297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805" y="1348914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99805" y="1238874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48439" y="3023955"/>
            <a:ext cx="8154031" cy="1170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515" y="632143"/>
            <a:ext cx="8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</a:t>
            </a:r>
            <a:r>
              <a:rPr lang="en-US" dirty="0" smtClean="0">
                <a:solidFill>
                  <a:srgbClr val="333399"/>
                </a:solidFill>
              </a:rPr>
              <a:t>the microarchitecture of ARM’s Cortex-A family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1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530" y="1133745"/>
            <a:ext cx="4192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Traditional notebooks, PCs and servers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7095" y="1133745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Tablets and smartphones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323" y="1586697"/>
            <a:ext cx="299774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Windows versions and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</a:rPr>
              <a:t> Linux or Linux alternatives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2100" y="1757282"/>
            <a:ext cx="2835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</a:rPr>
              <a:t>Mainly Android and </a:t>
            </a:r>
            <a:r>
              <a:rPr lang="en-US" sz="1600" dirty="0" err="1">
                <a:solidFill>
                  <a:srgbClr val="FF0000"/>
                </a:solidFill>
              </a:rPr>
              <a:t>iOS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301970" y="1879771"/>
            <a:ext cx="756000" cy="1440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25" y="2348880"/>
            <a:ext cx="250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Microsoft’s </a:t>
            </a:r>
            <a:r>
              <a:rPr lang="en-US" sz="1600" dirty="0" smtClean="0">
                <a:solidFill>
                  <a:srgbClr val="FF0000"/>
                </a:solidFill>
              </a:rPr>
              <a:t>response-1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550" y="2708920"/>
            <a:ext cx="8478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2010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Windows Phone 7 </a:t>
            </a:r>
            <a:r>
              <a:rPr lang="en-US" sz="1600" dirty="0">
                <a:solidFill>
                  <a:srgbClr val="000000"/>
                </a:solidFill>
              </a:rPr>
              <a:t>(later Windows Phone 8)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2012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Windows 8:</a:t>
            </a:r>
            <a:r>
              <a:rPr lang="en-US" sz="1600" dirty="0">
                <a:solidFill>
                  <a:srgbClr val="000000"/>
                </a:solidFill>
              </a:rPr>
              <a:t> aim to cover PCs, notebooks and also </a:t>
            </a:r>
            <a:r>
              <a:rPr lang="en-US" sz="1600" dirty="0" smtClean="0">
                <a:solidFill>
                  <a:srgbClr val="000000"/>
                </a:solidFill>
              </a:rPr>
              <a:t>tablets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2013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Windows </a:t>
            </a:r>
            <a:r>
              <a:rPr lang="en-US" sz="1600" dirty="0" smtClean="0">
                <a:solidFill>
                  <a:srgbClr val="FF0000"/>
                </a:solidFill>
              </a:rPr>
              <a:t>8.1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4/2014</a:t>
            </a:r>
            <a:r>
              <a:rPr lang="en-US" sz="1600" dirty="0" smtClean="0">
                <a:solidFill>
                  <a:srgbClr val="FF0000"/>
                </a:solidFill>
              </a:rPr>
              <a:t>: Windows OSs for free for tablets and smartphones with display sizes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                  of less than 9 inch.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15" y="4194375"/>
            <a:ext cx="8620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Market reflections</a:t>
            </a:r>
            <a:r>
              <a:rPr lang="en-US" sz="1600" dirty="0">
                <a:solidFill>
                  <a:srgbClr val="000000"/>
                </a:solidFill>
              </a:rPr>
              <a:t>: Windows Phone 7 and Windows 8 earned </a:t>
            </a:r>
            <a:r>
              <a:rPr lang="en-US" sz="1600" dirty="0" smtClean="0">
                <a:solidFill>
                  <a:srgbClr val="3333FF"/>
                </a:solidFill>
              </a:rPr>
              <a:t>moderate </a:t>
            </a:r>
            <a:r>
              <a:rPr lang="en-US" sz="1600" dirty="0">
                <a:solidFill>
                  <a:srgbClr val="3333FF"/>
                </a:solidFill>
              </a:rPr>
              <a:t>success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Android and </a:t>
            </a:r>
            <a:r>
              <a:rPr lang="en-US" sz="1600" dirty="0" err="1">
                <a:solidFill>
                  <a:srgbClr val="000000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dominate </a:t>
            </a:r>
            <a:r>
              <a:rPr lang="en-US" sz="1600" dirty="0" smtClean="0">
                <a:solidFill>
                  <a:srgbClr val="000000"/>
                </a:solidFill>
              </a:rPr>
              <a:t>further on the </a:t>
            </a:r>
            <a:r>
              <a:rPr lang="en-US" sz="1600" dirty="0">
                <a:solidFill>
                  <a:srgbClr val="000000"/>
                </a:solidFill>
              </a:rPr>
              <a:t>market.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515" y="638690"/>
            <a:ext cx="628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b) Mobile </a:t>
            </a:r>
            <a:r>
              <a:rPr lang="en-US" dirty="0" smtClean="0">
                <a:solidFill>
                  <a:srgbClr val="2D2D8A"/>
                </a:solidFill>
              </a:rPr>
              <a:t>touch </a:t>
            </a:r>
            <a:r>
              <a:rPr lang="en-US" dirty="0">
                <a:solidFill>
                  <a:srgbClr val="2D2D8A"/>
                </a:solidFill>
              </a:rPr>
              <a:t>screen </a:t>
            </a:r>
            <a:r>
              <a:rPr lang="en-US" dirty="0" smtClean="0">
                <a:solidFill>
                  <a:srgbClr val="2D2D8A"/>
                </a:solidFill>
              </a:rPr>
              <a:t>oriented </a:t>
            </a:r>
            <a:r>
              <a:rPr lang="en-US" dirty="0">
                <a:solidFill>
                  <a:srgbClr val="2D2D8A"/>
                </a:solidFill>
              </a:rPr>
              <a:t>operating systems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 Requirements of mobile devices - implications (24)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28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tcandor.com/wp-content/uploads/2012/07/server-q112-fig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/>
        </p:blipFill>
        <p:spPr bwMode="auto">
          <a:xfrm>
            <a:off x="251520" y="1223755"/>
            <a:ext cx="7973884" cy="54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439" y="613300"/>
            <a:ext cx="944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D2D8A"/>
                </a:solidFill>
                <a:latin typeface="+mj-lt"/>
              </a:rPr>
              <a:t>Server market revenues by processor type and quarter ($US Billion) – 2003-2012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[14]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410" y="1493785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≈75 %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2400" y="4966428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≈18 %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563424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 7 %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595" y="18088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Intel/AMD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90" y="3654025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IBM POWER/Sun etc.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90" y="5004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+mj-lt"/>
              </a:rPr>
              <a:t>IBM</a:t>
            </a:r>
            <a:endParaRPr lang="en-US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(4)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cdn-seekingalpha.com/uploads/2014/4/8857901_13975976996329_rId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8"/>
          <a:stretch/>
        </p:blipFill>
        <p:spPr bwMode="auto">
          <a:xfrm>
            <a:off x="1052940" y="1133745"/>
            <a:ext cx="7029450" cy="42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863" y="616698"/>
            <a:ext cx="772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Global market share of operating systems on PCs in 3/2013</a:t>
            </a:r>
            <a:r>
              <a:rPr lang="en-US" dirty="0" smtClean="0"/>
              <a:t> [31]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5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626786"/>
            <a:ext cx="250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Microsoft’s </a:t>
            </a:r>
            <a:r>
              <a:rPr lang="en-US" sz="1600" dirty="0" smtClean="0">
                <a:solidFill>
                  <a:srgbClr val="FF0000"/>
                </a:solidFill>
              </a:rPr>
              <a:t>response-2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019" y="3879050"/>
            <a:ext cx="7726411" cy="2136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2012: </a:t>
            </a:r>
            <a:r>
              <a:rPr lang="en-US" sz="1600" dirty="0" smtClean="0">
                <a:solidFill>
                  <a:srgbClr val="3333FF"/>
                </a:solidFill>
              </a:rPr>
              <a:t>Windows Surface </a:t>
            </a:r>
            <a:r>
              <a:rPr lang="en-US" sz="1600" dirty="0" smtClean="0"/>
              <a:t>(</a:t>
            </a:r>
            <a:r>
              <a:rPr lang="en-US" sz="1600" dirty="0" err="1" smtClean="0"/>
              <a:t>Tegra</a:t>
            </a:r>
            <a:r>
              <a:rPr lang="en-US" sz="1600" dirty="0" smtClean="0"/>
              <a:t> 3/ARM A-9 CPU</a:t>
            </a:r>
            <a:r>
              <a:rPr lang="en-US" sz="1600" dirty="0" smtClean="0"/>
              <a:t>, Windows RT)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          </a:t>
            </a:r>
            <a:r>
              <a:rPr lang="en-US" sz="1600" dirty="0" smtClean="0">
                <a:solidFill>
                  <a:srgbClr val="3333FF"/>
                </a:solidFill>
              </a:rPr>
              <a:t>Windows </a:t>
            </a:r>
            <a:r>
              <a:rPr lang="en-US" sz="1600" dirty="0" smtClean="0">
                <a:solidFill>
                  <a:srgbClr val="3333FF"/>
                </a:solidFill>
              </a:rPr>
              <a:t>Surface Pro </a:t>
            </a:r>
            <a:r>
              <a:rPr lang="en-US" sz="1600" dirty="0" smtClean="0"/>
              <a:t>(Intel Ivy </a:t>
            </a:r>
            <a:r>
              <a:rPr lang="en-US" sz="1600" dirty="0" smtClean="0"/>
              <a:t>Bridge i5 CPU, </a:t>
            </a:r>
            <a:r>
              <a:rPr lang="en-US" sz="1600" dirty="0" smtClean="0"/>
              <a:t>Windows 8)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2013: </a:t>
            </a:r>
            <a:r>
              <a:rPr lang="en-US" sz="1600" dirty="0" smtClean="0">
                <a:solidFill>
                  <a:srgbClr val="3333FF"/>
                </a:solidFill>
              </a:rPr>
              <a:t>Xbox One </a:t>
            </a:r>
            <a:r>
              <a:rPr lang="en-US" sz="1600" dirty="0" smtClean="0"/>
              <a:t>game console (8 AMD </a:t>
            </a:r>
            <a:r>
              <a:rPr lang="en-US" sz="1600" dirty="0"/>
              <a:t>J</a:t>
            </a:r>
            <a:r>
              <a:rPr lang="en-US" sz="1600" dirty="0" smtClean="0"/>
              <a:t>aguar cores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                (successor  to Xbox 360)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2013: Microsoft purchases </a:t>
            </a:r>
            <a:r>
              <a:rPr lang="en-US" sz="1600" dirty="0" smtClean="0">
                <a:solidFill>
                  <a:srgbClr val="3333FF"/>
                </a:solidFill>
              </a:rPr>
              <a:t>Nokia’s phone </a:t>
            </a:r>
            <a:r>
              <a:rPr lang="en-US" sz="1600" dirty="0" smtClean="0">
                <a:solidFill>
                  <a:srgbClr val="3333FF"/>
                </a:solidFill>
              </a:rPr>
              <a:t>business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2013: </a:t>
            </a:r>
            <a:r>
              <a:rPr lang="en-US" sz="1600" dirty="0">
                <a:solidFill>
                  <a:srgbClr val="3333FF"/>
                </a:solidFill>
              </a:rPr>
              <a:t>Windows </a:t>
            </a:r>
            <a:r>
              <a:rPr lang="en-US" sz="1600" dirty="0" smtClean="0">
                <a:solidFill>
                  <a:srgbClr val="3333FF"/>
                </a:solidFill>
              </a:rPr>
              <a:t>Surface 2 </a:t>
            </a:r>
            <a:r>
              <a:rPr lang="en-US" sz="1600" dirty="0" smtClean="0"/>
              <a:t>(</a:t>
            </a:r>
            <a:r>
              <a:rPr lang="en-US" sz="1600" dirty="0" err="1" smtClean="0"/>
              <a:t>Tegra</a:t>
            </a:r>
            <a:r>
              <a:rPr lang="en-US" sz="1600" dirty="0" smtClean="0"/>
              <a:t> 4/ARM A-15 CPU</a:t>
            </a:r>
            <a:r>
              <a:rPr lang="en-US" sz="1600" dirty="0"/>
              <a:t>, Windows </a:t>
            </a:r>
            <a:r>
              <a:rPr lang="en-US" sz="1600" dirty="0" smtClean="0"/>
              <a:t>RT 8.1)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              </a:t>
            </a:r>
            <a:r>
              <a:rPr lang="en-US" sz="1600" dirty="0">
                <a:solidFill>
                  <a:srgbClr val="3333FF"/>
                </a:solidFill>
              </a:rPr>
              <a:t>Windows </a:t>
            </a:r>
            <a:r>
              <a:rPr lang="en-US" sz="1600" dirty="0" smtClean="0">
                <a:solidFill>
                  <a:srgbClr val="3333FF"/>
                </a:solidFill>
              </a:rPr>
              <a:t>Surface Pro 2 </a:t>
            </a:r>
            <a:r>
              <a:rPr lang="en-US" sz="1600" dirty="0" smtClean="0"/>
              <a:t>(Intel </a:t>
            </a:r>
            <a:r>
              <a:rPr lang="en-US" sz="1600" dirty="0" err="1" smtClean="0"/>
              <a:t>Haswell</a:t>
            </a:r>
            <a:r>
              <a:rPr lang="en-US" sz="1600" dirty="0" smtClean="0"/>
              <a:t> i5 </a:t>
            </a:r>
            <a:r>
              <a:rPr lang="en-US" sz="1600" dirty="0"/>
              <a:t>CPU, Windows </a:t>
            </a:r>
            <a:r>
              <a:rPr lang="en-US" sz="1600" dirty="0" smtClean="0"/>
              <a:t>8.1 Pro)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355381"/>
            <a:ext cx="888171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 </a:t>
            </a:r>
            <a:r>
              <a:rPr lang="en-US" sz="1600" dirty="0"/>
              <a:t>think that in a back-looking view, </a:t>
            </a:r>
            <a:r>
              <a:rPr lang="en-US" sz="1600" dirty="0">
                <a:solidFill>
                  <a:srgbClr val="3333FF"/>
                </a:solidFill>
              </a:rPr>
              <a:t>people would say we were a </a:t>
            </a:r>
            <a:r>
              <a:rPr lang="en-US" sz="1600" dirty="0" smtClean="0">
                <a:solidFill>
                  <a:srgbClr val="3333FF"/>
                </a:solidFill>
              </a:rPr>
              <a:t>software company</a:t>
            </a:r>
            <a:r>
              <a:rPr lang="en-US" sz="1600" dirty="0" smtClean="0"/>
              <a:t>.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That's </a:t>
            </a:r>
            <a:r>
              <a:rPr lang="en-US" sz="1600" dirty="0"/>
              <a:t>kind of how we were born.</a:t>
            </a:r>
          </a:p>
          <a:p>
            <a:r>
              <a:rPr lang="en-US" sz="1600" dirty="0"/>
              <a:t>I think when you look forward, our core capability will be software, (but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3333FF"/>
                </a:solidFill>
              </a:rPr>
              <a:t>you'll probably think of us more as a devices-and-services company</a:t>
            </a:r>
            <a:r>
              <a:rPr lang="en-US" sz="1600" dirty="0" smtClean="0"/>
              <a:t>.” [22]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63422" y="3383995"/>
            <a:ext cx="640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Transitioning Microsoft into a devices-and-services company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20" y="963307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Ballmer (CEO of Microsoft in 9/2012):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>
            <a:off x="4505310" y="2735975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01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4. Conclusions (1)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8978" y="2483895"/>
            <a:ext cx="894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Established companies </a:t>
            </a:r>
            <a:r>
              <a:rPr lang="en-US" sz="1600" dirty="0" smtClean="0">
                <a:solidFill>
                  <a:srgbClr val="3333FF"/>
                </a:solidFill>
              </a:rPr>
              <a:t>have to </a:t>
            </a:r>
            <a:r>
              <a:rPr lang="en-US" sz="1600" dirty="0" smtClean="0">
                <a:solidFill>
                  <a:srgbClr val="FF0000"/>
                </a:solidFill>
              </a:rPr>
              <a:t>respond early, quick and in an appropriate way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to the new challenges, else…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63892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4. </a:t>
            </a:r>
            <a:r>
              <a:rPr lang="en-US" dirty="0">
                <a:solidFill>
                  <a:srgbClr val="2D2D8A"/>
                </a:solidFill>
              </a:rPr>
              <a:t>Conclusions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505" y="1043734"/>
            <a:ext cx="4743062" cy="1395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35" y="1434406"/>
            <a:ext cx="2117503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new paradigms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devices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players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15" y="1088740"/>
            <a:ext cx="462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Informatics came into a </a:t>
            </a:r>
            <a:r>
              <a:rPr lang="en-US" sz="1600" dirty="0">
                <a:solidFill>
                  <a:srgbClr val="FF0000"/>
                </a:solidFill>
              </a:rPr>
              <a:t>transitional phase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35" y="3125481"/>
            <a:ext cx="7871001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8/2011 Google acquires </a:t>
            </a:r>
            <a:r>
              <a:rPr lang="en-US" sz="1600" dirty="0" smtClean="0">
                <a:solidFill>
                  <a:srgbClr val="3333FF"/>
                </a:solidFill>
              </a:rPr>
              <a:t>Motorola Mobility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9/2013 Microsoft purchases </a:t>
            </a:r>
            <a:r>
              <a:rPr lang="en-US" sz="1600" dirty="0" smtClean="0">
                <a:solidFill>
                  <a:srgbClr val="3333FF"/>
                </a:solidFill>
              </a:rPr>
              <a:t>Nokia’s phone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9/2013 </a:t>
            </a:r>
            <a:r>
              <a:rPr lang="en-US" sz="1600" dirty="0" smtClean="0">
                <a:solidFill>
                  <a:srgbClr val="3333FF"/>
                </a:solidFill>
              </a:rPr>
              <a:t>BlackBerry</a:t>
            </a:r>
            <a:r>
              <a:rPr lang="en-US" sz="1600" dirty="0" smtClean="0"/>
              <a:t> lays off 4500 employees (~ 40% of their workforce)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8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409" y="1332186"/>
            <a:ext cx="3975576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1/2011 AMD:        Dirk Meyer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11/2012 Intel:        Paul </a:t>
            </a:r>
            <a:r>
              <a:rPr lang="en-US" sz="1600" dirty="0" err="1">
                <a:solidFill>
                  <a:srgbClr val="000000"/>
                </a:solidFill>
              </a:rPr>
              <a:t>Otellini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8/2013 Microsoft: Steve Ballmer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115" y="645595"/>
            <a:ext cx="838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Even the largest IT firms have a hard time to cope with </a:t>
            </a:r>
            <a:r>
              <a:rPr lang="en-US" sz="1600" dirty="0" smtClean="0"/>
              <a:t>as indicated by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3333FF"/>
                </a:solidFill>
              </a:rPr>
              <a:t>resignation </a:t>
            </a:r>
            <a:r>
              <a:rPr lang="en-US" sz="1600" dirty="0">
                <a:solidFill>
                  <a:srgbClr val="3333FF"/>
                </a:solidFill>
              </a:rPr>
              <a:t>of  AMD’s, Intel’s and Microsoft’s </a:t>
            </a:r>
            <a:r>
              <a:rPr lang="en-US" sz="1600" dirty="0" smtClean="0">
                <a:solidFill>
                  <a:srgbClr val="3333FF"/>
                </a:solidFill>
              </a:rPr>
              <a:t>CEOs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Chief Execution Officers</a:t>
            </a:r>
            <a:r>
              <a:rPr lang="en-US" sz="1600" dirty="0" smtClean="0">
                <a:solidFill>
                  <a:srgbClr val="000000"/>
                </a:solidFill>
              </a:rPr>
              <a:t>):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4. Conclusions (2)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40910"/>
            <a:ext cx="9119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But </a:t>
            </a:r>
            <a:r>
              <a:rPr lang="en-US" sz="1600" dirty="0" smtClean="0">
                <a:solidFill>
                  <a:srgbClr val="3333FF"/>
                </a:solidFill>
              </a:rPr>
              <a:t>this </a:t>
            </a:r>
            <a:r>
              <a:rPr lang="en-US" sz="1600" dirty="0" smtClean="0">
                <a:solidFill>
                  <a:srgbClr val="FF0000"/>
                </a:solidFill>
              </a:rPr>
              <a:t>transitional phase </a:t>
            </a:r>
            <a:r>
              <a:rPr lang="en-US" sz="1600" dirty="0" smtClean="0">
                <a:solidFill>
                  <a:srgbClr val="3333FF"/>
                </a:solidFill>
              </a:rPr>
              <a:t>of informatics is </a:t>
            </a:r>
            <a:r>
              <a:rPr lang="en-US" sz="1600" dirty="0">
                <a:solidFill>
                  <a:srgbClr val="3333FF"/>
                </a:solidFill>
              </a:rPr>
              <a:t>also an </a:t>
            </a:r>
            <a:r>
              <a:rPr lang="en-US" sz="1600" dirty="0">
                <a:solidFill>
                  <a:srgbClr val="FF0000"/>
                </a:solidFill>
              </a:rPr>
              <a:t>opportunity and </a:t>
            </a:r>
            <a:r>
              <a:rPr lang="en-US" sz="1600" dirty="0" smtClean="0">
                <a:solidFill>
                  <a:srgbClr val="FF0000"/>
                </a:solidFill>
              </a:rPr>
              <a:t>challenge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for individuals and </a:t>
            </a:r>
            <a:r>
              <a:rPr lang="en-US" sz="1600" dirty="0" smtClean="0">
                <a:solidFill>
                  <a:srgbClr val="3333FF"/>
                </a:solidFill>
              </a:rPr>
              <a:t>institutions </a:t>
            </a:r>
            <a:r>
              <a:rPr lang="en-US" sz="1600" dirty="0">
                <a:solidFill>
                  <a:srgbClr val="3333FF"/>
                </a:solidFill>
              </a:rPr>
              <a:t>to catch up with the progress and make benefit of it.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4. Conclusions (3)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3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8747" y="1448780"/>
            <a:ext cx="313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Köszönöm</a:t>
            </a:r>
            <a:r>
              <a:rPr lang="en-US" sz="2000" dirty="0" smtClean="0"/>
              <a:t> a </a:t>
            </a:r>
            <a:r>
              <a:rPr lang="en-US" sz="2000" dirty="0" err="1" smtClean="0"/>
              <a:t>figyelmet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9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21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[1]: </a:t>
            </a:r>
            <a:r>
              <a:rPr lang="hu-HU" sz="1400" dirty="0">
                <a:solidFill>
                  <a:srgbClr val="000000"/>
                </a:solidFill>
              </a:rPr>
              <a:t>Bártfai D., Merre felé tartanak a hardverek?, Aug. 22-24 2007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</a:t>
            </a:r>
            <a:r>
              <a:rPr lang="en-US" dirty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53825"/>
            <a:ext cx="8603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>
                <a:solidFill>
                  <a:srgbClr val="000000"/>
                </a:solidFill>
              </a:rPr>
              <a:t>AMD 2013 Mobility APU Introduction,</a:t>
            </a:r>
            <a:r>
              <a:rPr lang="hu-HU" dirty="0">
                <a:solidFill>
                  <a:srgbClr val="000000"/>
                </a:solidFill>
              </a:rPr>
              <a:t> May 22 2013,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http://www.slideshare.net/AMD/amd-2013-mobility-apu-introduction-deck-final-for-lp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458495"/>
            <a:ext cx="8297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Frommer</a:t>
            </a:r>
            <a:r>
              <a:rPr lang="hu-HU" dirty="0">
                <a:solidFill>
                  <a:srgbClr val="000000"/>
                </a:solidFill>
              </a:rPr>
              <a:t> D</a:t>
            </a:r>
            <a:r>
              <a:rPr lang="en-US" dirty="0">
                <a:solidFill>
                  <a:srgbClr val="000000"/>
                </a:solidFill>
              </a:rPr>
              <a:t>., CHART OF THE DAY: Smartphone Sales To Beat PC Sales By 2011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Business </a:t>
            </a:r>
            <a:r>
              <a:rPr lang="hu-HU" dirty="0" err="1">
                <a:solidFill>
                  <a:srgbClr val="000000"/>
                </a:solidFill>
              </a:rPr>
              <a:t>Insider</a:t>
            </a:r>
            <a:r>
              <a:rPr lang="hu-HU" dirty="0">
                <a:solidFill>
                  <a:srgbClr val="000000"/>
                </a:solidFill>
              </a:rPr>
              <a:t>, Aug. 21 2009, </a:t>
            </a:r>
            <a:r>
              <a:rPr lang="en-US" dirty="0">
                <a:solidFill>
                  <a:srgbClr val="000000"/>
                </a:solidFill>
              </a:rPr>
              <a:t>http://www.businessinsider.com/chart-of-the-day-</a:t>
            </a:r>
            <a:endParaRPr lang="hu-H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smartphone-sales-to-beat-pc-sales-by-2011-2009-8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3284767"/>
            <a:ext cx="7363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Wikipedia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BlackBerry</a:t>
            </a:r>
            <a:r>
              <a:rPr lang="hu-HU" dirty="0">
                <a:solidFill>
                  <a:srgbClr val="000000"/>
                </a:solidFill>
              </a:rPr>
              <a:t> Pearl, http://en.wikipedia.org/wiki/BlackBerry_Pearl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176213" y="3693235"/>
            <a:ext cx="6702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kern="0" dirty="0" err="1">
                <a:solidFill>
                  <a:srgbClr val="000000"/>
                </a:solidFill>
                <a:cs typeface="Times New Roman" pitchFamily="18" charset="0"/>
              </a:rPr>
              <a:t>Wikipedia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Android</a:t>
            </a:r>
            <a:r>
              <a:rPr lang="hu-HU" dirty="0">
                <a:solidFill>
                  <a:srgbClr val="000000"/>
                </a:solidFill>
              </a:rPr>
              <a:t> (</a:t>
            </a:r>
            <a:r>
              <a:rPr lang="hu-HU" dirty="0" err="1">
                <a:solidFill>
                  <a:srgbClr val="000000"/>
                </a:solidFill>
              </a:rPr>
              <a:t>operating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system</a:t>
            </a:r>
            <a:r>
              <a:rPr lang="hu-HU" dirty="0">
                <a:solidFill>
                  <a:srgbClr val="000000"/>
                </a:solidFill>
              </a:rPr>
              <a:t>)</a:t>
            </a:r>
            <a:r>
              <a:rPr lang="hu-HU" kern="0" dirty="0">
                <a:solidFill>
                  <a:srgbClr val="000000"/>
                </a:solidFill>
              </a:rPr>
              <a:t>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         http://en.wikipedia.org/wiki/Android_%28operating_system%29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041115"/>
            <a:ext cx="92047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[2]: </a:t>
            </a:r>
            <a:r>
              <a:rPr lang="hu-HU" sz="1400" dirty="0">
                <a:solidFill>
                  <a:srgbClr val="000000"/>
                </a:solidFill>
              </a:rPr>
              <a:t>Smith S.L</a:t>
            </a:r>
            <a:r>
              <a:rPr lang="en-US" sz="1400" dirty="0">
                <a:solidFill>
                  <a:srgbClr val="000000"/>
                </a:solidFill>
              </a:rPr>
              <a:t>., </a:t>
            </a:r>
            <a:r>
              <a:rPr lang="hu-HU" sz="1400" dirty="0">
                <a:solidFill>
                  <a:srgbClr val="000000"/>
                </a:solidFill>
              </a:rPr>
              <a:t>Intel </a:t>
            </a:r>
            <a:r>
              <a:rPr lang="hu-HU" sz="1400" dirty="0" err="1">
                <a:solidFill>
                  <a:srgbClr val="000000"/>
                </a:solidFill>
              </a:rPr>
              <a:t>Strategy</a:t>
            </a:r>
            <a:r>
              <a:rPr lang="hu-HU" sz="1400" dirty="0">
                <a:solidFill>
                  <a:srgbClr val="000000"/>
                </a:solidFill>
              </a:rPr>
              <a:t> &amp;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Update, </a:t>
            </a:r>
            <a:r>
              <a:rPr lang="hu-HU" sz="1400" dirty="0" err="1">
                <a:solidFill>
                  <a:srgbClr val="000000"/>
                </a:solidFill>
              </a:rPr>
              <a:t>Barclays</a:t>
            </a:r>
            <a:r>
              <a:rPr lang="hu-HU" sz="1400" dirty="0">
                <a:solidFill>
                  <a:srgbClr val="000000"/>
                </a:solidFill>
              </a:rPr>
              <a:t> Capital Global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Conf</a:t>
            </a:r>
            <a:r>
              <a:rPr lang="hu-HU" sz="1400" dirty="0">
                <a:solidFill>
                  <a:srgbClr val="000000"/>
                </a:solidFill>
              </a:rPr>
              <a:t>.,</a:t>
            </a: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Dec. 2011, http://files.shareholder.com/downloads/INTC/1576180143x0x526852/c9868a3a-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494e-4506-bcc6-a631aca1fd75/Steve%20Smith%20Barclays%20Dec%202011.pdf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9274" name="Text Box 11"/>
          <p:cNvSpPr txBox="1">
            <a:spLocks noChangeArrowheads="1"/>
          </p:cNvSpPr>
          <p:nvPr/>
        </p:nvSpPr>
        <p:spPr bwMode="auto">
          <a:xfrm>
            <a:off x="174625" y="4323305"/>
            <a:ext cx="9036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Ciufo</a:t>
            </a:r>
            <a:r>
              <a:rPr lang="hu-HU" dirty="0" smtClean="0">
                <a:solidFill>
                  <a:srgbClr val="000000"/>
                </a:solidFill>
              </a:rPr>
              <a:t> C.A., </a:t>
            </a:r>
            <a:r>
              <a:rPr lang="en-US" dirty="0" err="1" smtClean="0">
                <a:solidFill>
                  <a:srgbClr val="000000"/>
                </a:solidFill>
              </a:rPr>
              <a:t>Tizen</a:t>
            </a:r>
            <a:r>
              <a:rPr lang="en-US" dirty="0" smtClean="0">
                <a:solidFill>
                  <a:srgbClr val="000000"/>
                </a:solidFill>
              </a:rPr>
              <a:t> OS for Smartphones – Intel’s Biggest Bet Yet</a:t>
            </a:r>
            <a:r>
              <a:rPr lang="hu-HU" dirty="0" smtClean="0">
                <a:solidFill>
                  <a:srgbClr val="000000"/>
                </a:solidFill>
              </a:rPr>
              <a:t>, Jan. 4 2013,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http://eecatalog.com/caciufo/2013/01/04/samsung-hedges-apple-google-bets-with-intels-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html5-based-tizen/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5164590"/>
            <a:ext cx="8050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Introduction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Next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Generation</a:t>
            </a:r>
            <a:r>
              <a:rPr lang="hu-HU" dirty="0">
                <a:solidFill>
                  <a:srgbClr val="000000"/>
                </a:solidFill>
              </a:rPr>
              <a:t> Intel Atom </a:t>
            </a:r>
            <a:r>
              <a:rPr lang="hu-HU" dirty="0" err="1">
                <a:solidFill>
                  <a:srgbClr val="000000"/>
                </a:solidFill>
              </a:rPr>
              <a:t>Processor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Oak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Trail</a:t>
            </a:r>
            <a:r>
              <a:rPr lang="hu-HU" dirty="0">
                <a:solidFill>
                  <a:srgbClr val="000000"/>
                </a:solidFill>
              </a:rPr>
              <a:t> Z670, 4/2011,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http://newsroom.intel.com/docs/DOC-1976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1115" y="5793005"/>
            <a:ext cx="84048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[9]: </a:t>
            </a:r>
            <a:r>
              <a:rPr lang="en-US" dirty="0">
                <a:solidFill>
                  <a:srgbClr val="000000"/>
                </a:solidFill>
              </a:rPr>
              <a:t>Apple Maintains 48 Percent Share of Global Branded Tablet Shipments in Q1 2013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         </a:t>
            </a:r>
            <a:r>
              <a:rPr lang="hu-HU" dirty="0" err="1">
                <a:solidFill>
                  <a:srgbClr val="000000"/>
                </a:solidFill>
              </a:rPr>
              <a:t>Strategy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Analytics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April</a:t>
            </a:r>
            <a:r>
              <a:rPr lang="hu-HU" dirty="0">
                <a:solidFill>
                  <a:srgbClr val="000000"/>
                </a:solidFill>
              </a:rPr>
              <a:t> 25 2013, Boston,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http://www.strategyanalytics.com/default.aspx?mod=pressreleaseviewer&amp;a0=5351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498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[10]: </a:t>
            </a:r>
            <a:r>
              <a:rPr lang="hu-HU" sz="1400" dirty="0" err="1">
                <a:solidFill>
                  <a:srgbClr val="000000"/>
                </a:solidFill>
              </a:rPr>
              <a:t>Goto</a:t>
            </a:r>
            <a:r>
              <a:rPr lang="hu-HU" sz="1400" dirty="0">
                <a:solidFill>
                  <a:srgbClr val="000000"/>
                </a:solidFill>
              </a:rPr>
              <a:t> H., ARM </a:t>
            </a:r>
            <a:r>
              <a:rPr lang="hu-HU" sz="1400" dirty="0" err="1">
                <a:solidFill>
                  <a:srgbClr val="000000"/>
                </a:solidFill>
              </a:rPr>
              <a:t>Cortex</a:t>
            </a:r>
            <a:r>
              <a:rPr lang="hu-HU" sz="1400" dirty="0">
                <a:solidFill>
                  <a:srgbClr val="000000"/>
                </a:solidFill>
              </a:rPr>
              <a:t> – A </a:t>
            </a:r>
            <a:r>
              <a:rPr lang="hu-HU" sz="1400" dirty="0" err="1">
                <a:solidFill>
                  <a:srgbClr val="000000"/>
                </a:solidFill>
              </a:rPr>
              <a:t>Family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Architecture</a:t>
            </a:r>
            <a:r>
              <a:rPr lang="hu-HU" sz="1400" dirty="0">
                <a:solidFill>
                  <a:srgbClr val="000000"/>
                </a:solidFill>
              </a:rPr>
              <a:t>, 2010,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</a:t>
            </a:r>
            <a:r>
              <a:rPr lang="en-US" sz="1400" dirty="0">
                <a:solidFill>
                  <a:srgbClr val="000000"/>
                </a:solidFill>
              </a:rPr>
              <a:t>http://pc.watch.impress.co.jp/video/pcw/docs/423/409/p1.pdf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References </a:t>
            </a:r>
            <a:r>
              <a:rPr lang="en-US" dirty="0">
                <a:solidFill>
                  <a:srgbClr val="FFFFFF"/>
                </a:solidFill>
              </a:rPr>
              <a:t>(2)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66525"/>
            <a:ext cx="52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[12]: Wikipedia, </a:t>
            </a:r>
            <a:r>
              <a:rPr lang="en-US" dirty="0" err="1" smtClean="0">
                <a:solidFill>
                  <a:srgbClr val="000000"/>
                </a:solidFill>
              </a:rPr>
              <a:t>iPad</a:t>
            </a:r>
            <a:r>
              <a:rPr lang="en-US" dirty="0" smtClean="0">
                <a:solidFill>
                  <a:srgbClr val="000000"/>
                </a:solidFill>
              </a:rPr>
              <a:t>, http://en.wikipedia.org/wiki/IPad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256060"/>
            <a:ext cx="9204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[11]: </a:t>
            </a:r>
            <a:r>
              <a:rPr lang="hu-HU" sz="1400" dirty="0" err="1">
                <a:solidFill>
                  <a:srgbClr val="000000"/>
                </a:solidFill>
              </a:rPr>
              <a:t>Eul</a:t>
            </a:r>
            <a:r>
              <a:rPr lang="hu-HU" sz="1400" dirty="0">
                <a:solidFill>
                  <a:srgbClr val="000000"/>
                </a:solidFill>
              </a:rPr>
              <a:t> H., Bell M., Mobile </a:t>
            </a:r>
            <a:r>
              <a:rPr lang="hu-HU" sz="1400" dirty="0" err="1">
                <a:solidFill>
                  <a:srgbClr val="000000"/>
                </a:solidFill>
              </a:rPr>
              <a:t>at</a:t>
            </a:r>
            <a:r>
              <a:rPr lang="hu-HU" sz="1400" dirty="0">
                <a:solidFill>
                  <a:srgbClr val="000000"/>
                </a:solidFill>
              </a:rPr>
              <a:t> Intel, </a:t>
            </a:r>
            <a:r>
              <a:rPr lang="hu-HU" sz="1400" dirty="0" err="1">
                <a:solidFill>
                  <a:srgbClr val="000000"/>
                </a:solidFill>
              </a:rPr>
              <a:t>Investor</a:t>
            </a:r>
            <a:r>
              <a:rPr lang="hu-HU" sz="1400" dirty="0">
                <a:solidFill>
                  <a:srgbClr val="000000"/>
                </a:solidFill>
              </a:rPr>
              <a:t> Meeting 2012,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http://www.cnx-software.com/pdf/Intel_2012/2012_Intel_Investor_Meeting_Eul_Bell.pdf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6213" y="2225806"/>
            <a:ext cx="8707577" cy="3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[13]: </a:t>
            </a:r>
            <a:r>
              <a:rPr lang="hu-HU" dirty="0" err="1" smtClean="0">
                <a:solidFill>
                  <a:srgbClr val="000000"/>
                </a:solidFill>
              </a:rPr>
              <a:t>Tablet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Next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Generation</a:t>
            </a:r>
            <a:r>
              <a:rPr lang="hu-HU" dirty="0" smtClean="0">
                <a:solidFill>
                  <a:srgbClr val="000000"/>
                </a:solidFill>
              </a:rPr>
              <a:t> Intel Atom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and Microsoft Windows 8,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IDF 2012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4625" y="2753925"/>
            <a:ext cx="924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[14]: </a:t>
            </a:r>
            <a:r>
              <a:rPr lang="hu-HU" dirty="0" smtClean="0">
                <a:solidFill>
                  <a:srgbClr val="000000"/>
                </a:solidFill>
              </a:rPr>
              <a:t>The $15.3 </a:t>
            </a:r>
            <a:r>
              <a:rPr lang="hu-HU" dirty="0" err="1" smtClean="0">
                <a:solidFill>
                  <a:srgbClr val="000000"/>
                </a:solidFill>
              </a:rPr>
              <a:t>Billion</a:t>
            </a:r>
            <a:r>
              <a:rPr lang="hu-HU" dirty="0" smtClean="0">
                <a:solidFill>
                  <a:srgbClr val="000000"/>
                </a:solidFill>
              </a:rPr>
              <a:t> Server Market – </a:t>
            </a:r>
            <a:r>
              <a:rPr lang="hu-HU" dirty="0" err="1" smtClean="0">
                <a:solidFill>
                  <a:srgbClr val="000000"/>
                </a:solidFill>
              </a:rPr>
              <a:t>Surprisingly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Buoyant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Q1 2012, IT </a:t>
            </a:r>
            <a:r>
              <a:rPr lang="hu-HU" dirty="0" err="1" smtClean="0">
                <a:solidFill>
                  <a:srgbClr val="000000"/>
                </a:solidFill>
              </a:rPr>
              <a:t>Candor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3 2012,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http://www.itcandor.com/server-q112/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6213" y="3327311"/>
            <a:ext cx="89468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[15]: </a:t>
            </a:r>
            <a:r>
              <a:rPr lang="hu-HU" dirty="0" err="1" smtClean="0">
                <a:solidFill>
                  <a:srgbClr val="000000"/>
                </a:solidFill>
              </a:rPr>
              <a:t>Shah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Intel Loses Laptop Chip Market Share to AMD in </a:t>
            </a:r>
            <a:r>
              <a:rPr lang="en-US" dirty="0" smtClean="0">
                <a:solidFill>
                  <a:srgbClr val="000000"/>
                </a:solidFill>
              </a:rPr>
              <a:t>Q3</a:t>
            </a:r>
            <a:r>
              <a:rPr lang="hu-HU" dirty="0" smtClean="0">
                <a:solidFill>
                  <a:srgbClr val="000000"/>
                </a:solidFill>
              </a:rPr>
              <a:t>, PC World, Nov.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://www.pcworld.com/article/243114/intel_loses_laptop_chip_market_share_to_amd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_q3.html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213" y="4170750"/>
            <a:ext cx="8260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[16]: </a:t>
            </a:r>
            <a:r>
              <a:rPr lang="hu-HU" kern="0" dirty="0" err="1" smtClean="0">
                <a:solidFill>
                  <a:srgbClr val="000000"/>
                </a:solidFill>
                <a:cs typeface="Times New Roman" pitchFamily="18" charset="0"/>
              </a:rPr>
              <a:t>Perry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D., </a:t>
            </a:r>
            <a:r>
              <a:rPr lang="en-US" dirty="0">
                <a:solidFill>
                  <a:srgbClr val="000000"/>
                </a:solidFill>
              </a:rPr>
              <a:t>AMD Steals Market Share From </a:t>
            </a:r>
            <a:r>
              <a:rPr lang="en-US" dirty="0" smtClean="0">
                <a:solidFill>
                  <a:srgbClr val="000000"/>
                </a:solidFill>
              </a:rPr>
              <a:t>Intel</a:t>
            </a:r>
            <a:r>
              <a:rPr lang="hu-HU" kern="0" dirty="0" smtClean="0">
                <a:solidFill>
                  <a:srgbClr val="000000"/>
                </a:solidFill>
              </a:rPr>
              <a:t>, Tom’s Hardware, </a:t>
            </a:r>
            <a:r>
              <a:rPr lang="hu-HU" kern="0" dirty="0" err="1" smtClean="0">
                <a:solidFill>
                  <a:srgbClr val="000000"/>
                </a:solidFill>
              </a:rPr>
              <a:t>March</a:t>
            </a:r>
            <a:r>
              <a:rPr lang="hu-HU" kern="0" dirty="0" smtClean="0">
                <a:solidFill>
                  <a:srgbClr val="000000"/>
                </a:solidFill>
              </a:rPr>
              <a:t> 16 2012,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http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://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www.tomshardware.com/news/amd-intel-cpu-processor,15041.html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7465" y="4779729"/>
            <a:ext cx="89615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[17]: </a:t>
            </a:r>
            <a:r>
              <a:rPr lang="hu-HU" dirty="0" err="1" smtClean="0">
                <a:solidFill>
                  <a:srgbClr val="000000"/>
                </a:solidFill>
              </a:rPr>
              <a:t>Shilov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AMD Shows Off Opteron "</a:t>
            </a:r>
            <a:r>
              <a:rPr lang="en-US" dirty="0" err="1">
                <a:solidFill>
                  <a:srgbClr val="000000"/>
                </a:solidFill>
              </a:rPr>
              <a:t>Interlagos</a:t>
            </a:r>
            <a:r>
              <a:rPr lang="en-US" dirty="0">
                <a:solidFill>
                  <a:srgbClr val="000000"/>
                </a:solidFill>
              </a:rPr>
              <a:t>" Again: No Performance Benchmarks, 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Design Wins, No Launch Date </a:t>
            </a:r>
            <a:r>
              <a:rPr lang="en-US" dirty="0" smtClean="0">
                <a:solidFill>
                  <a:srgbClr val="000000"/>
                </a:solidFill>
              </a:rPr>
              <a:t>Announced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Xbit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Labs</a:t>
            </a:r>
            <a:r>
              <a:rPr lang="hu-HU" dirty="0" smtClean="0">
                <a:solidFill>
                  <a:srgbClr val="000000"/>
                </a:solidFill>
              </a:rPr>
              <a:t>, Aug.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http://www.xbitlabs.com/news/cpu/display/20110803103016_AMD_Shows_Off_Opteron_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Interlagos</a:t>
            </a:r>
            <a:r>
              <a:rPr lang="hu-HU" dirty="0" smtClean="0">
                <a:solidFill>
                  <a:srgbClr val="000000"/>
                </a:solidFill>
              </a:rPr>
              <a:t>_Again_No_Performance_</a:t>
            </a:r>
            <a:r>
              <a:rPr lang="hu-HU" dirty="0" err="1" smtClean="0">
                <a:solidFill>
                  <a:srgbClr val="000000"/>
                </a:solidFill>
              </a:rPr>
              <a:t>Benchmarks</a:t>
            </a:r>
            <a:r>
              <a:rPr lang="hu-HU" dirty="0" smtClean="0">
                <a:solidFill>
                  <a:srgbClr val="000000"/>
                </a:solidFill>
              </a:rPr>
              <a:t>_No_Design_</a:t>
            </a:r>
            <a:r>
              <a:rPr lang="hu-HU" dirty="0" err="1" smtClean="0">
                <a:solidFill>
                  <a:srgbClr val="000000"/>
                </a:solidFill>
              </a:rPr>
              <a:t>Wins</a:t>
            </a:r>
            <a:r>
              <a:rPr lang="hu-HU" dirty="0" smtClean="0">
                <a:solidFill>
                  <a:srgbClr val="000000"/>
                </a:solidFill>
              </a:rPr>
              <a:t>_No_</a:t>
            </a:r>
            <a:r>
              <a:rPr lang="hu-HU" dirty="0" err="1" smtClean="0">
                <a:solidFill>
                  <a:srgbClr val="000000"/>
                </a:solidFill>
              </a:rPr>
              <a:t>Launch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Date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Announced.html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7465" y="5994285"/>
            <a:ext cx="8779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[18</a:t>
            </a:r>
            <a:r>
              <a:rPr lang="en-US" dirty="0">
                <a:solidFill>
                  <a:srgbClr val="000000"/>
                </a:solidFill>
              </a:rPr>
              <a:t>]: Arthur C., PC business still waning as Microsoft's Windows 8 fails to lift </a:t>
            </a:r>
            <a:r>
              <a:rPr lang="en-US" dirty="0" smtClean="0">
                <a:solidFill>
                  <a:srgbClr val="000000"/>
                </a:solidFill>
              </a:rPr>
              <a:t>it, </a:t>
            </a:r>
            <a:r>
              <a:rPr lang="en-US" dirty="0"/>
              <a:t>11 July </a:t>
            </a:r>
            <a:r>
              <a:rPr lang="en-US" dirty="0" smtClean="0"/>
              <a:t>2013,</a:t>
            </a:r>
          </a:p>
          <a:p>
            <a:r>
              <a:rPr lang="en-US" dirty="0"/>
              <a:t> </a:t>
            </a:r>
            <a:r>
              <a:rPr lang="en-US" dirty="0" smtClean="0"/>
              <a:t>         http</a:t>
            </a:r>
            <a:r>
              <a:rPr lang="en-US" dirty="0"/>
              <a:t>://www.theguardian.com/technology/2013/jul/11/pc-business-microsoft-windows-8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References (3)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975" y="655530"/>
            <a:ext cx="836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[19]: </a:t>
            </a:r>
            <a:r>
              <a:rPr lang="en-US" sz="1400" dirty="0" err="1"/>
              <a:t>Golson</a:t>
            </a:r>
            <a:r>
              <a:rPr lang="en-US" sz="1400" dirty="0"/>
              <a:t> J., Steve Jobs Envisioned the </a:t>
            </a:r>
            <a:r>
              <a:rPr lang="en-US" sz="1400" dirty="0" err="1"/>
              <a:t>iPad</a:t>
            </a:r>
            <a:r>
              <a:rPr lang="en-US" sz="1400" dirty="0"/>
              <a:t> in </a:t>
            </a:r>
            <a:r>
              <a:rPr lang="en-US" sz="1400" dirty="0" smtClean="0"/>
              <a:t>1983, </a:t>
            </a:r>
            <a:r>
              <a:rPr lang="en-US" sz="1400" dirty="0" err="1" smtClean="0"/>
              <a:t>MacRumors</a:t>
            </a:r>
            <a:r>
              <a:rPr lang="en-US" sz="1400" dirty="0" smtClean="0"/>
              <a:t>, Oct. </a:t>
            </a:r>
            <a:r>
              <a:rPr lang="en-US" sz="1400" dirty="0"/>
              <a:t>2, </a:t>
            </a:r>
            <a:r>
              <a:rPr lang="en-US" sz="1400" dirty="0" smtClean="0"/>
              <a:t>2012,</a:t>
            </a:r>
          </a:p>
          <a:p>
            <a:r>
              <a:rPr lang="en-US" sz="1400" dirty="0"/>
              <a:t>          http://www.macrumors.com/2012/10/02/steve-jobs-envisioned-the-ipad-in-1983/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32" y="1178750"/>
            <a:ext cx="8964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[20]: </a:t>
            </a:r>
            <a:r>
              <a:rPr lang="en-US" sz="1400" dirty="0" err="1"/>
              <a:t>Yarow</a:t>
            </a:r>
            <a:r>
              <a:rPr lang="en-US" sz="1400" dirty="0"/>
              <a:t> </a:t>
            </a:r>
            <a:r>
              <a:rPr lang="en-US" sz="1400" dirty="0" smtClean="0"/>
              <a:t>J., </a:t>
            </a:r>
            <a:r>
              <a:rPr lang="en-US" sz="1400" dirty="0"/>
              <a:t>Steve Ballmer's Biggest Mistakes As CEO Of </a:t>
            </a:r>
            <a:r>
              <a:rPr lang="en-US" sz="1400" dirty="0" smtClean="0"/>
              <a:t>Microsoft, Business Insider, Aug. 27</a:t>
            </a:r>
          </a:p>
          <a:p>
            <a:r>
              <a:rPr lang="en-US" sz="1400" dirty="0"/>
              <a:t>           2013, </a:t>
            </a:r>
            <a:endParaRPr lang="en-US" sz="1400" dirty="0" smtClean="0"/>
          </a:p>
          <a:p>
            <a:r>
              <a:rPr lang="en-US" sz="1400" dirty="0"/>
              <a:t>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70" y="1628800"/>
            <a:ext cx="83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http</a:t>
            </a:r>
            <a:r>
              <a:rPr lang="en-US" sz="1400" dirty="0"/>
              <a:t>://</a:t>
            </a:r>
            <a:r>
              <a:rPr lang="en-US" sz="1400" dirty="0" smtClean="0"/>
              <a:t>www.businessinsider.com/steve-ballmers-most-epic-mistakes-as-ceo-of-microsoft-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2013-8?op=1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61510" y="2165741"/>
            <a:ext cx="8952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21]: </a:t>
            </a:r>
            <a:r>
              <a:rPr lang="en-US" sz="1400" dirty="0" err="1" smtClean="0">
                <a:solidFill>
                  <a:srgbClr val="000000"/>
                </a:solidFill>
              </a:rPr>
              <a:t>Thakkar</a:t>
            </a:r>
            <a:r>
              <a:rPr lang="en-US" sz="1400" dirty="0" smtClean="0">
                <a:solidFill>
                  <a:srgbClr val="000000"/>
                </a:solidFill>
              </a:rPr>
              <a:t> S., Technology Insight: Intel platform for Tablets Code Name Bay Trail-T, IDF 2013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San </a:t>
            </a:r>
            <a:r>
              <a:rPr lang="en-US" sz="1400" dirty="0">
                <a:solidFill>
                  <a:srgbClr val="000000"/>
                </a:solidFill>
              </a:rPr>
              <a:t>Francisco, SPCS004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https</a:t>
            </a:r>
            <a:r>
              <a:rPr lang="en-US" sz="1400" dirty="0">
                <a:solidFill>
                  <a:srgbClr val="000000"/>
                </a:solidFill>
              </a:rPr>
              <a:t>://intel.activeevents.com/sf13/connect/sessionDetail.ww?SESSION_ID=1153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510" y="2987774"/>
            <a:ext cx="935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22]: </a:t>
            </a:r>
            <a:r>
              <a:rPr lang="en-US" sz="1400" dirty="0" err="1" smtClean="0">
                <a:solidFill>
                  <a:srgbClr val="000000"/>
                </a:solidFill>
              </a:rPr>
              <a:t>Tu</a:t>
            </a:r>
            <a:r>
              <a:rPr lang="en-US" sz="1400" dirty="0" smtClean="0">
                <a:solidFill>
                  <a:srgbClr val="000000"/>
                </a:solidFill>
              </a:rPr>
              <a:t> J</a:t>
            </a:r>
            <a:r>
              <a:rPr lang="en-US" sz="1400" dirty="0">
                <a:solidFill>
                  <a:srgbClr val="000000"/>
                </a:solidFill>
              </a:rPr>
              <a:t>., Ballmer trumpets Microsoft's 'epic </a:t>
            </a:r>
            <a:r>
              <a:rPr lang="en-US" sz="1400" dirty="0" smtClean="0">
                <a:solidFill>
                  <a:srgbClr val="000000"/>
                </a:solidFill>
              </a:rPr>
              <a:t>year‘, The Seattle Times, 15. September 2012,</a:t>
            </a:r>
          </a:p>
          <a:p>
            <a:r>
              <a:rPr lang="en-US" sz="1400" dirty="0" smtClean="0"/>
              <a:t>           http</a:t>
            </a:r>
            <a:r>
              <a:rPr lang="en-US" sz="1400" dirty="0"/>
              <a:t>://</a:t>
            </a:r>
            <a:r>
              <a:rPr lang="en-US" sz="1400" dirty="0" smtClean="0"/>
              <a:t>seattletimes.com/html/businesstechnology/2019168601_microsoftballmer16.html      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74210" y="3582421"/>
            <a:ext cx="84001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23]: </a:t>
            </a:r>
            <a:r>
              <a:rPr lang="en-US" sz="1400" dirty="0" err="1" smtClean="0">
                <a:solidFill>
                  <a:srgbClr val="000000"/>
                </a:solidFill>
              </a:rPr>
              <a:t>Azizi</a:t>
            </a:r>
            <a:r>
              <a:rPr lang="en-US" sz="1400" dirty="0" smtClean="0">
                <a:solidFill>
                  <a:srgbClr val="000000"/>
                </a:solidFill>
              </a:rPr>
              <a:t> O., </a:t>
            </a:r>
            <a:r>
              <a:rPr lang="en-US" sz="1400" dirty="0" err="1" smtClean="0">
                <a:solidFill>
                  <a:srgbClr val="000000"/>
                </a:solidFill>
              </a:rPr>
              <a:t>Mahesri</a:t>
            </a:r>
            <a:r>
              <a:rPr lang="en-US" sz="1400" dirty="0" smtClean="0">
                <a:solidFill>
                  <a:srgbClr val="000000"/>
                </a:solidFill>
              </a:rPr>
              <a:t> A., Lee B.C., Patel S., Horowitz M., Energy-Performance Tradeoffs in</a:t>
            </a:r>
          </a:p>
          <a:p>
            <a:r>
              <a:rPr lang="en-US" sz="1400" dirty="0" smtClean="0"/>
              <a:t>           Processor Architecture and Circuit Design: A Marginal Cost Analysis, ISCA’10, </a:t>
            </a:r>
          </a:p>
          <a:p>
            <a:r>
              <a:rPr lang="en-US" sz="1400" dirty="0"/>
              <a:t>           June 19-23 2010, http://www.cse.ohio-state.edu/~cstewart/p26-azizi.pdf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6213" y="4436905"/>
            <a:ext cx="9137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[24]: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Gartner Says Smartphone Sales Grew 46.5 Percent in Second Quarter of 2013 and Exceeded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Feature Phone Sales for First Time, Gartner, Aug. 14 2013,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smtClean="0">
                <a:solidFill>
                  <a:srgbClr val="000000"/>
                </a:solidFill>
              </a:rPr>
              <a:t>www.gartner.com/newsroom/id/2573415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7465" y="5266543"/>
            <a:ext cx="6899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[25]: </a:t>
            </a:r>
            <a:r>
              <a:rPr lang="en-US" dirty="0" err="1" smtClean="0">
                <a:solidFill>
                  <a:srgbClr val="000000"/>
                </a:solidFill>
              </a:rPr>
              <a:t>iCharts</a:t>
            </a:r>
            <a:r>
              <a:rPr lang="en-US" dirty="0" smtClean="0">
                <a:solidFill>
                  <a:srgbClr val="000000"/>
                </a:solidFill>
              </a:rPr>
              <a:t>, Tablets, 2013,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smtClean="0">
                <a:solidFill>
                  <a:srgbClr val="000000"/>
                </a:solidFill>
              </a:rPr>
              <a:t>www.icharts.net/chartchannel/tablets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5653850"/>
            <a:ext cx="84238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[26]: OEMs Are Killing The PC Industry, Seeking Alpha, Aug. 2 2013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>
                <a:solidFill>
                  <a:srgbClr val="000000"/>
                </a:solidFill>
              </a:rPr>
              <a:t>http://seekingalpha.com/article/1600652-oems-are-killing-the-pc-industry?source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</a:rPr>
              <a:t>email_rt_article_readmore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References (4)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975" y="655530"/>
            <a:ext cx="836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[27]: Introduction of the Next Generation Intel Atom Processor, Oak Trail Z670, 4/2011,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</a:t>
            </a:r>
            <a:r>
              <a:rPr lang="en-US" sz="1400" dirty="0" smtClean="0">
                <a:solidFill>
                  <a:srgbClr val="000000"/>
                </a:solidFill>
              </a:rPr>
              <a:t>://newsroom.intel.com/docs/DOC-1976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032" y="1254950"/>
            <a:ext cx="8964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28]: Android Support Can Expand AMD’s Footprint In The Tablet Market </a:t>
            </a:r>
            <a:r>
              <a:rPr lang="en-US" sz="1400" dirty="0" err="1" smtClean="0">
                <a:solidFill>
                  <a:srgbClr val="000000"/>
                </a:solidFill>
              </a:rPr>
              <a:t>Trefis</a:t>
            </a:r>
            <a:r>
              <a:rPr lang="en-US" sz="1400" dirty="0" smtClean="0">
                <a:solidFill>
                  <a:srgbClr val="000000"/>
                </a:solidFill>
              </a:rPr>
              <a:t> May 31 2013,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http:// www.trefis.com/stock/amd/articles/189584/android-support-can-expand-amds-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footprint-in-the-table-market/2013-05-31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510" y="2065040"/>
            <a:ext cx="8953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29]: Lomas N., Report: Intel Gained Just 0.2% Of Smartphone Chip Market In 1H As Qualcomm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Milked LTE Lead Tech Crunch, Oct. 5 2012, http://techcrunch.com/2012/10/05/report-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intel-gained-just-0-2-of-smartphone-chip-market-in-1h-as-qualcomm-milked-lte-lead/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510" y="2880380"/>
            <a:ext cx="9053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[30]: </a:t>
            </a:r>
            <a:r>
              <a:rPr lang="en-US" sz="1400" dirty="0" err="1" smtClean="0">
                <a:solidFill>
                  <a:srgbClr val="000000"/>
                </a:solidFill>
              </a:rPr>
              <a:t>Hibben</a:t>
            </a:r>
            <a:r>
              <a:rPr lang="en-US" sz="1400" dirty="0" smtClean="0">
                <a:solidFill>
                  <a:srgbClr val="000000"/>
                </a:solidFill>
              </a:rPr>
              <a:t> M., Intel’s Soft Landing – at AMD’s Expense, The Motley Fool, April 23 2013,</a:t>
            </a:r>
          </a:p>
          <a:p>
            <a:r>
              <a:rPr lang="en-US" sz="1400" dirty="0" smtClean="0"/>
              <a:t>           http://beta.fool.com/markhibben/2013/04/23/intels-soft-landing-at-amds-expense/31867/</a:t>
            </a:r>
            <a:endParaRPr lang="en-US" sz="14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6213" y="3499405"/>
            <a:ext cx="91662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[31]: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Blair M., </a:t>
            </a:r>
            <a:r>
              <a:rPr lang="en-US" dirty="0"/>
              <a:t>Windows XP's Death Will Breathe Life Into Microsoft, Intel And AMD </a:t>
            </a:r>
            <a:r>
              <a:rPr lang="en-US" dirty="0" smtClean="0"/>
              <a:t>Shares,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Seeking Alpha, April 15 </a:t>
            </a: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2014, http://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seekingalpha.com/article/2143453-windows-xps-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        death-will-breathe-life-into-microsoft-intel-and-amd-shares?isDirectRoadblock=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false&amp;uprof</a:t>
            </a: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=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87465" y="4330121"/>
            <a:ext cx="88657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[32]: </a:t>
            </a:r>
            <a:r>
              <a:rPr lang="en-US" dirty="0" err="1">
                <a:solidFill>
                  <a:srgbClr val="000000"/>
                </a:solidFill>
              </a:rPr>
              <a:t>Jaynes</a:t>
            </a:r>
            <a:r>
              <a:rPr lang="en-US" dirty="0">
                <a:solidFill>
                  <a:srgbClr val="000000"/>
                </a:solidFill>
              </a:rPr>
              <a:t> J., </a:t>
            </a:r>
            <a:r>
              <a:rPr lang="en-US" dirty="0"/>
              <a:t>Thursday Will Likely Center Around PCs For AMD, Seeking Alpha, April 15 2014,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0000"/>
                </a:solidFill>
              </a:rPr>
              <a:t>http://seekingalpha.com/article/2141993-thursday-will-likely-center-around-pcs-for-</a:t>
            </a:r>
          </a:p>
          <a:p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en-US" dirty="0" err="1">
                <a:solidFill>
                  <a:srgbClr val="000000"/>
                </a:solidFill>
              </a:rPr>
              <a:t>amd?isDirectRoadblock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false&amp;uprof</a:t>
            </a:r>
            <a:r>
              <a:rPr lang="en-US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115" y="5184195"/>
            <a:ext cx="8847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[33]: Gartner Says Smartphone Sales Accounted for 55 Percent of Overall Mobile Phone Sales in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Third </a:t>
            </a:r>
            <a:r>
              <a:rPr lang="en-US" sz="1400" dirty="0">
                <a:solidFill>
                  <a:srgbClr val="000000"/>
                </a:solidFill>
              </a:rPr>
              <a:t>Quarter of </a:t>
            </a:r>
            <a:r>
              <a:rPr lang="en-US" sz="1400" dirty="0" smtClean="0">
                <a:solidFill>
                  <a:srgbClr val="000000"/>
                </a:solidFill>
              </a:rPr>
              <a:t>2013, Press release, Nov. 14. 2013</a:t>
            </a:r>
            <a:r>
              <a:rPr lang="en-US" sz="1400" dirty="0">
                <a:solidFill>
                  <a:srgbClr val="000000"/>
                </a:solidFill>
              </a:rPr>
              <a:t>, Gartner, 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http</a:t>
            </a:r>
            <a:r>
              <a:rPr lang="en-US" sz="1400" dirty="0">
                <a:solidFill>
                  <a:srgbClr val="000000"/>
                </a:solidFill>
              </a:rPr>
              <a:t>://www.gartner.com/newsroom/id/2623415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414" y="5949280"/>
            <a:ext cx="904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[34]: </a:t>
            </a:r>
            <a:r>
              <a:rPr lang="en-US" sz="1400" dirty="0" err="1" smtClean="0">
                <a:solidFill>
                  <a:srgbClr val="000000"/>
                </a:solidFill>
              </a:rPr>
              <a:t>Shimoi</a:t>
            </a:r>
            <a:r>
              <a:rPr lang="en-US" sz="1400" dirty="0" smtClean="0">
                <a:solidFill>
                  <a:srgbClr val="000000"/>
                </a:solidFill>
              </a:rPr>
              <a:t> A. L., AMD </a:t>
            </a:r>
            <a:r>
              <a:rPr lang="en-US" sz="1400" dirty="0" err="1">
                <a:solidFill>
                  <a:srgbClr val="000000"/>
                </a:solidFill>
              </a:rPr>
              <a:t>Beema</a:t>
            </a:r>
            <a:r>
              <a:rPr lang="en-US" sz="1400" dirty="0">
                <a:solidFill>
                  <a:srgbClr val="000000"/>
                </a:solidFill>
              </a:rPr>
              <a:t>/Mullins Architecture &amp; Performance </a:t>
            </a:r>
            <a:r>
              <a:rPr lang="en-US" sz="1400" dirty="0" smtClean="0">
                <a:solidFill>
                  <a:srgbClr val="000000"/>
                </a:solidFill>
              </a:rPr>
              <a:t>Preview, </a:t>
            </a:r>
            <a:r>
              <a:rPr lang="en-US" sz="1400" dirty="0" err="1" smtClean="0">
                <a:solidFill>
                  <a:srgbClr val="000000"/>
                </a:solidFill>
              </a:rPr>
              <a:t>AnandTech</a:t>
            </a:r>
            <a:r>
              <a:rPr lang="en-US" sz="1400" dirty="0" smtClean="0">
                <a:solidFill>
                  <a:srgbClr val="000000"/>
                </a:solidFill>
              </a:rPr>
              <a:t>, April </a:t>
            </a:r>
            <a:r>
              <a:rPr lang="en-US" sz="1400" dirty="0">
                <a:solidFill>
                  <a:srgbClr val="000000"/>
                </a:solidFill>
              </a:rPr>
              <a:t>29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>
                <a:solidFill>
                  <a:srgbClr val="000000"/>
                </a:solidFill>
              </a:rPr>
              <a:t>2014, http://</a:t>
            </a:r>
            <a:r>
              <a:rPr lang="en-US" sz="1400" dirty="0" smtClean="0">
                <a:solidFill>
                  <a:srgbClr val="000000"/>
                </a:solidFill>
              </a:rPr>
              <a:t>www.anandtech.com/show/7974/amd-beema-mullins-architecture-a10-micro-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6700t-performance-preview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6595" y="1056754"/>
            <a:ext cx="6400800" cy="5567601"/>
            <a:chOff x="926595" y="1056754"/>
            <a:chExt cx="6400800" cy="5567601"/>
          </a:xfrm>
        </p:grpSpPr>
        <p:pic>
          <p:nvPicPr>
            <p:cNvPr id="550917" name="Picture 5" descr="amd_intc_server_mkt_tren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"/>
            <a:stretch/>
          </p:blipFill>
          <p:spPr bwMode="auto">
            <a:xfrm>
              <a:off x="926595" y="1056754"/>
              <a:ext cx="6400800" cy="556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 flipH="1" flipV="1">
              <a:off x="2202945" y="2542893"/>
              <a:ext cx="0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0" name="Text Box 8"/>
            <p:cNvSpPr txBox="1">
              <a:spLocks noChangeArrowheads="1"/>
            </p:cNvSpPr>
            <p:nvPr/>
          </p:nvSpPr>
          <p:spPr bwMode="auto">
            <a:xfrm>
              <a:off x="1893383" y="2993743"/>
              <a:ext cx="1411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Quad DP</a:t>
              </a:r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 flipH="1" flipV="1">
              <a:off x="3309433" y="2061881"/>
              <a:ext cx="7937" cy="495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2" name="Text Box 10"/>
            <p:cNvSpPr txBox="1">
              <a:spLocks noChangeArrowheads="1"/>
            </p:cNvSpPr>
            <p:nvPr/>
          </p:nvSpPr>
          <p:spPr bwMode="auto">
            <a:xfrm>
              <a:off x="2834770" y="2563531"/>
              <a:ext cx="9794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DP</a:t>
              </a:r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 flipV="1">
              <a:off x="4117470" y="2012668"/>
              <a:ext cx="6350" cy="406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4" name="Text Box 12"/>
            <p:cNvSpPr txBox="1">
              <a:spLocks noChangeArrowheads="1"/>
            </p:cNvSpPr>
            <p:nvPr/>
          </p:nvSpPr>
          <p:spPr bwMode="auto">
            <a:xfrm>
              <a:off x="3771395" y="2400018"/>
              <a:ext cx="990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MP</a:t>
              </a:r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 flipH="1" flipV="1">
              <a:off x="5773233" y="1820581"/>
              <a:ext cx="7937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6" name="Text Box 14"/>
            <p:cNvSpPr txBox="1">
              <a:spLocks noChangeArrowheads="1"/>
            </p:cNvSpPr>
            <p:nvPr/>
          </p:nvSpPr>
          <p:spPr bwMode="auto">
            <a:xfrm>
              <a:off x="4922333" y="2271431"/>
              <a:ext cx="16827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Nehalem-EX DP/MP</a:t>
              </a:r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 flipH="1" flipV="1">
              <a:off x="1683833" y="2607981"/>
              <a:ext cx="12700" cy="619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8" name="Text Box 16"/>
            <p:cNvSpPr txBox="1">
              <a:spLocks noChangeArrowheads="1"/>
            </p:cNvSpPr>
            <p:nvPr/>
          </p:nvSpPr>
          <p:spPr bwMode="auto">
            <a:xfrm>
              <a:off x="1272670" y="3287431"/>
              <a:ext cx="952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DP</a:t>
              </a:r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 flipH="1">
              <a:off x="3076070" y="4752693"/>
              <a:ext cx="0" cy="698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0" name="Text Box 18"/>
            <p:cNvSpPr txBox="1">
              <a:spLocks noChangeArrowheads="1"/>
            </p:cNvSpPr>
            <p:nvPr/>
          </p:nvSpPr>
          <p:spPr bwMode="auto">
            <a:xfrm>
              <a:off x="2274383" y="4441543"/>
              <a:ext cx="156686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Barcelona MP</a:t>
              </a:r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 flipH="1">
              <a:off x="4246058" y="4995581"/>
              <a:ext cx="11112" cy="469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Text Box 20"/>
            <p:cNvSpPr txBox="1">
              <a:spLocks noChangeArrowheads="1"/>
            </p:cNvSpPr>
            <p:nvPr/>
          </p:nvSpPr>
          <p:spPr bwMode="auto">
            <a:xfrm>
              <a:off x="3488820" y="4684431"/>
              <a:ext cx="15287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Shanghai MP</a:t>
              </a:r>
            </a:p>
          </p:txBody>
        </p:sp>
        <p:sp>
          <p:nvSpPr>
            <p:cNvPr id="550933" name="Line 21"/>
            <p:cNvSpPr>
              <a:spLocks noChangeShapeType="1"/>
            </p:cNvSpPr>
            <p:nvPr/>
          </p:nvSpPr>
          <p:spPr bwMode="auto">
            <a:xfrm>
              <a:off x="6047870" y="5514693"/>
              <a:ext cx="0" cy="368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5082670" y="5203543"/>
              <a:ext cx="19002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Magny Course MP</a:t>
              </a:r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>
              <a:off x="5057270" y="5209893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4319083" y="4911443"/>
              <a:ext cx="1489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Istambul MP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510" y="618737"/>
            <a:ext cx="58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x86 server market share of 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[17]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  </a:t>
            </a:r>
            <a:endParaRPr lang="en-US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7325" y="6174305"/>
            <a:ext cx="156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Source: IDC,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Mercury Research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(5)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orldwide PC shipments by quarter, 1999-2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 bwMode="auto">
          <a:xfrm>
            <a:off x="1466655" y="1371600"/>
            <a:ext cx="6165685" cy="43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657569"/>
            <a:ext cx="736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by quarter, Q2 1999 – Q2 2013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[18]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(6)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100013" y="-206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252413" y="-53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404813" y="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8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557213" y="25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10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709613" y="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7" r="35925" b="12501"/>
          <a:stretch/>
        </p:blipFill>
        <p:spPr bwMode="auto">
          <a:xfrm>
            <a:off x="990654" y="1320229"/>
            <a:ext cx="7737835" cy="521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515" y="606564"/>
            <a:ext cx="90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+mj-lt"/>
              </a:rPr>
              <a:t>Change of quarterly worldwide 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PC sales 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and 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related 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revenue 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changes 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of</a:t>
            </a:r>
          </a:p>
          <a:p>
            <a:r>
              <a:rPr lang="en-US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dirty="0">
                <a:solidFill>
                  <a:srgbClr val="333399"/>
                </a:solidFill>
                <a:latin typeface="+mj-lt"/>
              </a:rPr>
              <a:t>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0]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(7)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4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15639</TotalTime>
  <Words>4379</Words>
  <Application>Microsoft Office PowerPoint</Application>
  <PresentationFormat>On-screen Show (4:3)</PresentationFormat>
  <Paragraphs>727</Paragraphs>
  <Slides>69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3_Default Design</vt:lpstr>
      <vt:lpstr>1_Level</vt:lpstr>
      <vt:lpstr>2_Level</vt:lpstr>
      <vt:lpstr>PowerPoint Presentation</vt:lpstr>
      <vt:lpstr>PowerPoint Presentation</vt:lpstr>
      <vt:lpstr> 1. The traditional computer market (1) </vt:lpstr>
      <vt:lpstr> 1. The traditional computer market (2) </vt:lpstr>
      <vt:lpstr> 1. The traditional computer market (3) </vt:lpstr>
      <vt:lpstr> 1. The traditional computer market (4) </vt:lpstr>
      <vt:lpstr> 1. The traditional computer market (5) </vt:lpstr>
      <vt:lpstr> 1. The traditional computer market (6) </vt:lpstr>
      <vt:lpstr> 1. The traditional computer market (7) </vt:lpstr>
      <vt:lpstr> 1. The traditional computer market (8) </vt:lpstr>
      <vt:lpstr> 1. The traditional computer market (9) </vt:lpstr>
      <vt:lpstr> 1. The traditional computer market (10) </vt:lpstr>
      <vt:lpstr>2. The mobile boom (1)</vt:lpstr>
      <vt:lpstr>2. The mobile boom (2)</vt:lpstr>
      <vt:lpstr>2. The mobile boom (3)</vt:lpstr>
      <vt:lpstr>2. The mobile boom (4)</vt:lpstr>
      <vt:lpstr>2. The mobile boom (4a)</vt:lpstr>
      <vt:lpstr>2. The mobile boom (5)</vt:lpstr>
      <vt:lpstr>2. The mobile boom (6)</vt:lpstr>
      <vt:lpstr>2. The mobile boom (7)</vt:lpstr>
      <vt:lpstr>2. The mobile boom (8)</vt:lpstr>
      <vt:lpstr>2. The mobile boom (8a)</vt:lpstr>
      <vt:lpstr>2. The mobile boom (8b)</vt:lpstr>
      <vt:lpstr>2. The mobile boom (9)</vt:lpstr>
      <vt:lpstr>2. The mobile boom (10)</vt:lpstr>
      <vt:lpstr>2. The mobile boom (11)</vt:lpstr>
      <vt:lpstr>2. The mobile boom (12)</vt:lpstr>
      <vt:lpstr>2. The mobile boom (13)</vt:lpstr>
      <vt:lpstr>2. The mobile boom (14)</vt:lpstr>
      <vt:lpstr>2. The mobile boom (15)</vt:lpstr>
      <vt:lpstr>2. The mobile boom (16)</vt:lpstr>
      <vt:lpstr>2. The mobile boom (17)</vt:lpstr>
      <vt:lpstr>PowerPoint Presentation</vt:lpstr>
      <vt:lpstr>2. The mobile boom (18)</vt:lpstr>
      <vt:lpstr>3.Requirements of mobile devices - implications (1)</vt:lpstr>
      <vt:lpstr>3.Requirements of mobile devices - implications (2)</vt:lpstr>
      <vt:lpstr>3.Requirements of mobile devices - implications (3)</vt:lpstr>
      <vt:lpstr>3.Requirements of mobile devices - implications (4)</vt:lpstr>
      <vt:lpstr>3.Requirements of mobile devices - implications (5)</vt:lpstr>
      <vt:lpstr>3.Requirements of mobile devices - implications (6)</vt:lpstr>
      <vt:lpstr>3.Requirements of mobile devices - implications (7)</vt:lpstr>
      <vt:lpstr>3.Requirements of mobile devices - implications (8)</vt:lpstr>
      <vt:lpstr>3.Requirements of mobile devices - implications (9)</vt:lpstr>
      <vt:lpstr>3.Requirements of mobile devices - implications (9a)</vt:lpstr>
      <vt:lpstr>PowerPoint Presentation</vt:lpstr>
      <vt:lpstr>3.Requirements of mobile devices - implications (11)</vt:lpstr>
      <vt:lpstr>3.Requirements of mobile devices - implications (12)</vt:lpstr>
      <vt:lpstr>3.Requirements of mobile devices - implications (13)</vt:lpstr>
      <vt:lpstr>3.Requirements of mobile devices - implications (14)</vt:lpstr>
      <vt:lpstr>3.Requirements of mobile devices - implications (15)</vt:lpstr>
      <vt:lpstr>3.Requirements of mobile devices - implications (16)</vt:lpstr>
      <vt:lpstr>3.Requirements of mobile devices - implications (17)</vt:lpstr>
      <vt:lpstr>3.Requirements of mobile devices - implications (18)</vt:lpstr>
      <vt:lpstr>3.Requirements of mobile devices - implications (19)</vt:lpstr>
      <vt:lpstr>3.Requirements of mobile devices - implications (20)</vt:lpstr>
      <vt:lpstr>3.Requirements of mobile devices - implications (21)</vt:lpstr>
      <vt:lpstr>3.Requirements of mobile devices - implications (22)</vt:lpstr>
      <vt:lpstr>3.Requirements of mobile devices - implications (23)</vt:lpstr>
      <vt:lpstr>3. Requirements of mobile devices - implications (24)</vt:lpstr>
      <vt:lpstr>3.Requirements of mobile devices - implications (25)</vt:lpstr>
      <vt:lpstr>3.Requirements of mobile devices - implications (26)</vt:lpstr>
      <vt:lpstr>4. Conclusions (1)</vt:lpstr>
      <vt:lpstr>4. Conclusions (2)</vt:lpstr>
      <vt:lpstr>4. Conclusions (3)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195</cp:revision>
  <cp:lastPrinted>2014-05-06T09:38:07Z</cp:lastPrinted>
  <dcterms:created xsi:type="dcterms:W3CDTF">2013-08-31T03:20:32Z</dcterms:created>
  <dcterms:modified xsi:type="dcterms:W3CDTF">2014-05-07T05:35:45Z</dcterms:modified>
</cp:coreProperties>
</file>