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698" r:id="rId3"/>
  </p:sldMasterIdLst>
  <p:notesMasterIdLst>
    <p:notesMasterId r:id="rId309"/>
  </p:notesMasterIdLst>
  <p:sldIdLst>
    <p:sldId id="410" r:id="rId4"/>
    <p:sldId id="463" r:id="rId5"/>
    <p:sldId id="748" r:id="rId6"/>
    <p:sldId id="1003" r:id="rId7"/>
    <p:sldId id="1004" r:id="rId8"/>
    <p:sldId id="1005" r:id="rId9"/>
    <p:sldId id="1006" r:id="rId10"/>
    <p:sldId id="1030" r:id="rId11"/>
    <p:sldId id="1027" r:id="rId12"/>
    <p:sldId id="1028" r:id="rId13"/>
    <p:sldId id="1029" r:id="rId14"/>
    <p:sldId id="1031" r:id="rId15"/>
    <p:sldId id="1009" r:id="rId16"/>
    <p:sldId id="1010" r:id="rId17"/>
    <p:sldId id="1012" r:id="rId18"/>
    <p:sldId id="1058" r:id="rId19"/>
    <p:sldId id="1042" r:id="rId20"/>
    <p:sldId id="1014" r:id="rId21"/>
    <p:sldId id="1016" r:id="rId22"/>
    <p:sldId id="1032" r:id="rId23"/>
    <p:sldId id="1017" r:id="rId24"/>
    <p:sldId id="1033" r:id="rId25"/>
    <p:sldId id="1051" r:id="rId26"/>
    <p:sldId id="1018" r:id="rId27"/>
    <p:sldId id="1034" r:id="rId28"/>
    <p:sldId id="1035" r:id="rId29"/>
    <p:sldId id="1019" r:id="rId30"/>
    <p:sldId id="1020" r:id="rId31"/>
    <p:sldId id="1036" r:id="rId32"/>
    <p:sldId id="1021" r:id="rId33"/>
    <p:sldId id="257" r:id="rId34"/>
    <p:sldId id="749" r:id="rId35"/>
    <p:sldId id="258" r:id="rId36"/>
    <p:sldId id="961" r:id="rId37"/>
    <p:sldId id="969" r:id="rId38"/>
    <p:sldId id="750" r:id="rId39"/>
    <p:sldId id="260" r:id="rId40"/>
    <p:sldId id="262" r:id="rId41"/>
    <p:sldId id="263" r:id="rId42"/>
    <p:sldId id="264" r:id="rId43"/>
    <p:sldId id="970" r:id="rId44"/>
    <p:sldId id="980" r:id="rId45"/>
    <p:sldId id="971" r:id="rId46"/>
    <p:sldId id="972" r:id="rId47"/>
    <p:sldId id="981" r:id="rId48"/>
    <p:sldId id="982" r:id="rId49"/>
    <p:sldId id="973" r:id="rId50"/>
    <p:sldId id="978" r:id="rId51"/>
    <p:sldId id="979" r:id="rId52"/>
    <p:sldId id="977" r:id="rId53"/>
    <p:sldId id="274" r:id="rId54"/>
    <p:sldId id="275" r:id="rId55"/>
    <p:sldId id="276" r:id="rId56"/>
    <p:sldId id="277" r:id="rId57"/>
    <p:sldId id="278" r:id="rId58"/>
    <p:sldId id="279" r:id="rId59"/>
    <p:sldId id="289" r:id="rId60"/>
    <p:sldId id="290" r:id="rId61"/>
    <p:sldId id="291" r:id="rId62"/>
    <p:sldId id="292" r:id="rId63"/>
    <p:sldId id="988" r:id="rId64"/>
    <p:sldId id="989" r:id="rId65"/>
    <p:sldId id="990" r:id="rId66"/>
    <p:sldId id="991" r:id="rId67"/>
    <p:sldId id="992" r:id="rId68"/>
    <p:sldId id="993" r:id="rId69"/>
    <p:sldId id="751" r:id="rId70"/>
    <p:sldId id="293" r:id="rId71"/>
    <p:sldId id="752" r:id="rId72"/>
    <p:sldId id="294" r:id="rId73"/>
    <p:sldId id="295" r:id="rId74"/>
    <p:sldId id="753" r:id="rId75"/>
    <p:sldId id="296" r:id="rId76"/>
    <p:sldId id="995" r:id="rId77"/>
    <p:sldId id="298" r:id="rId78"/>
    <p:sldId id="299" r:id="rId79"/>
    <p:sldId id="754" r:id="rId80"/>
    <p:sldId id="474" r:id="rId81"/>
    <p:sldId id="489" r:id="rId82"/>
    <p:sldId id="476" r:id="rId83"/>
    <p:sldId id="477" r:id="rId84"/>
    <p:sldId id="478" r:id="rId85"/>
    <p:sldId id="479" r:id="rId86"/>
    <p:sldId id="480" r:id="rId87"/>
    <p:sldId id="481" r:id="rId88"/>
    <p:sldId id="482" r:id="rId89"/>
    <p:sldId id="502" r:id="rId90"/>
    <p:sldId id="1046" r:id="rId91"/>
    <p:sldId id="483" r:id="rId92"/>
    <p:sldId id="484" r:id="rId93"/>
    <p:sldId id="485" r:id="rId94"/>
    <p:sldId id="503" r:id="rId95"/>
    <p:sldId id="504" r:id="rId96"/>
    <p:sldId id="505" r:id="rId97"/>
    <p:sldId id="487" r:id="rId98"/>
    <p:sldId id="304" r:id="rId99"/>
    <p:sldId id="305" r:id="rId100"/>
    <p:sldId id="306" r:id="rId101"/>
    <p:sldId id="307" r:id="rId102"/>
    <p:sldId id="1062" r:id="rId103"/>
    <p:sldId id="1063" r:id="rId104"/>
    <p:sldId id="321" r:id="rId105"/>
    <p:sldId id="967" r:id="rId106"/>
    <p:sldId id="968" r:id="rId107"/>
    <p:sldId id="322" r:id="rId108"/>
    <p:sldId id="323" r:id="rId109"/>
    <p:sldId id="324" r:id="rId110"/>
    <p:sldId id="1047" r:id="rId111"/>
    <p:sldId id="326" r:id="rId112"/>
    <p:sldId id="1048" r:id="rId113"/>
    <p:sldId id="1049" r:id="rId114"/>
    <p:sldId id="1050" r:id="rId115"/>
    <p:sldId id="329" r:id="rId116"/>
    <p:sldId id="332" r:id="rId117"/>
    <p:sldId id="331" r:id="rId118"/>
    <p:sldId id="493" r:id="rId119"/>
    <p:sldId id="755" r:id="rId120"/>
    <p:sldId id="334" r:id="rId121"/>
    <p:sldId id="335" r:id="rId122"/>
    <p:sldId id="336" r:id="rId123"/>
    <p:sldId id="337" r:id="rId124"/>
    <p:sldId id="338" r:id="rId125"/>
    <p:sldId id="339" r:id="rId126"/>
    <p:sldId id="340" r:id="rId127"/>
    <p:sldId id="341" r:id="rId128"/>
    <p:sldId id="342" r:id="rId129"/>
    <p:sldId id="756" r:id="rId130"/>
    <p:sldId id="343" r:id="rId131"/>
    <p:sldId id="996" r:id="rId132"/>
    <p:sldId id="344" r:id="rId133"/>
    <p:sldId id="345" r:id="rId134"/>
    <p:sldId id="757" r:id="rId135"/>
    <p:sldId id="346" r:id="rId136"/>
    <p:sldId id="347" r:id="rId137"/>
    <p:sldId id="506" r:id="rId138"/>
    <p:sldId id="496" r:id="rId139"/>
    <p:sldId id="348" r:id="rId140"/>
    <p:sldId id="498" r:id="rId141"/>
    <p:sldId id="500" r:id="rId142"/>
    <p:sldId id="350" r:id="rId143"/>
    <p:sldId id="351" r:id="rId144"/>
    <p:sldId id="353" r:id="rId145"/>
    <p:sldId id="507" r:id="rId146"/>
    <p:sldId id="354" r:id="rId147"/>
    <p:sldId id="355" r:id="rId148"/>
    <p:sldId id="356" r:id="rId149"/>
    <p:sldId id="357" r:id="rId150"/>
    <p:sldId id="358" r:id="rId151"/>
    <p:sldId id="359" r:id="rId152"/>
    <p:sldId id="360" r:id="rId153"/>
    <p:sldId id="872" r:id="rId154"/>
    <p:sldId id="361" r:id="rId155"/>
    <p:sldId id="362" r:id="rId156"/>
    <p:sldId id="956" r:id="rId157"/>
    <p:sldId id="363" r:id="rId158"/>
    <p:sldId id="1056" r:id="rId159"/>
    <p:sldId id="365" r:id="rId160"/>
    <p:sldId id="366" r:id="rId161"/>
    <p:sldId id="758" r:id="rId162"/>
    <p:sldId id="367" r:id="rId163"/>
    <p:sldId id="765" r:id="rId164"/>
    <p:sldId id="760" r:id="rId165"/>
    <p:sldId id="372" r:id="rId166"/>
    <p:sldId id="997" r:id="rId167"/>
    <p:sldId id="596" r:id="rId168"/>
    <p:sldId id="599" r:id="rId169"/>
    <p:sldId id="1024" r:id="rId170"/>
    <p:sldId id="600" r:id="rId171"/>
    <p:sldId id="601" r:id="rId172"/>
    <p:sldId id="598" r:id="rId173"/>
    <p:sldId id="603" r:id="rId174"/>
    <p:sldId id="1022" r:id="rId175"/>
    <p:sldId id="677" r:id="rId176"/>
    <p:sldId id="761" r:id="rId177"/>
    <p:sldId id="508" r:id="rId178"/>
    <p:sldId id="511" r:id="rId179"/>
    <p:sldId id="509" r:id="rId180"/>
    <p:sldId id="510" r:id="rId181"/>
    <p:sldId id="513" r:id="rId182"/>
    <p:sldId id="376" r:id="rId183"/>
    <p:sldId id="377" r:id="rId184"/>
    <p:sldId id="378" r:id="rId185"/>
    <p:sldId id="473" r:id="rId186"/>
    <p:sldId id="852" r:id="rId187"/>
    <p:sldId id="884" r:id="rId188"/>
    <p:sldId id="885" r:id="rId189"/>
    <p:sldId id="886" r:id="rId190"/>
    <p:sldId id="887" r:id="rId191"/>
    <p:sldId id="890" r:id="rId192"/>
    <p:sldId id="891" r:id="rId193"/>
    <p:sldId id="860" r:id="rId194"/>
    <p:sldId id="861" r:id="rId195"/>
    <p:sldId id="864" r:id="rId196"/>
    <p:sldId id="865" r:id="rId197"/>
    <p:sldId id="762" r:id="rId198"/>
    <p:sldId id="678" r:id="rId199"/>
    <p:sldId id="388" r:id="rId200"/>
    <p:sldId id="389" r:id="rId201"/>
    <p:sldId id="390" r:id="rId202"/>
    <p:sldId id="391" r:id="rId203"/>
    <p:sldId id="608" r:id="rId204"/>
    <p:sldId id="453" r:id="rId205"/>
    <p:sldId id="516" r:id="rId206"/>
    <p:sldId id="456" r:id="rId207"/>
    <p:sldId id="457" r:id="rId208"/>
    <p:sldId id="458" r:id="rId209"/>
    <p:sldId id="459" r:id="rId210"/>
    <p:sldId id="460" r:id="rId211"/>
    <p:sldId id="518" r:id="rId212"/>
    <p:sldId id="525" r:id="rId213"/>
    <p:sldId id="606" r:id="rId214"/>
    <p:sldId id="607" r:id="rId215"/>
    <p:sldId id="464" r:id="rId216"/>
    <p:sldId id="1064" r:id="rId217"/>
    <p:sldId id="763" r:id="rId218"/>
    <p:sldId id="609" r:id="rId219"/>
    <p:sldId id="392" r:id="rId220"/>
    <p:sldId id="393" r:id="rId221"/>
    <p:sldId id="673" r:id="rId222"/>
    <p:sldId id="395" r:id="rId223"/>
    <p:sldId id="396" r:id="rId224"/>
    <p:sldId id="397" r:id="rId225"/>
    <p:sldId id="821" r:id="rId226"/>
    <p:sldId id="820" r:id="rId227"/>
    <p:sldId id="816" r:id="rId228"/>
    <p:sldId id="999" r:id="rId229"/>
    <p:sldId id="1045" r:id="rId230"/>
    <p:sldId id="1044" r:id="rId231"/>
    <p:sldId id="1038" r:id="rId232"/>
    <p:sldId id="1059" r:id="rId233"/>
    <p:sldId id="777" r:id="rId234"/>
    <p:sldId id="1061" r:id="rId235"/>
    <p:sldId id="822" r:id="rId236"/>
    <p:sldId id="811" r:id="rId237"/>
    <p:sldId id="778" r:id="rId238"/>
    <p:sldId id="960" r:id="rId239"/>
    <p:sldId id="910" r:id="rId240"/>
    <p:sldId id="843" r:id="rId241"/>
    <p:sldId id="912" r:id="rId242"/>
    <p:sldId id="836" r:id="rId243"/>
    <p:sldId id="844" r:id="rId244"/>
    <p:sldId id="845" r:id="rId245"/>
    <p:sldId id="833" r:id="rId246"/>
    <p:sldId id="834" r:id="rId247"/>
    <p:sldId id="1000" r:id="rId248"/>
    <p:sldId id="818" r:id="rId249"/>
    <p:sldId id="819" r:id="rId250"/>
    <p:sldId id="789" r:id="rId251"/>
    <p:sldId id="813" r:id="rId252"/>
    <p:sldId id="814" r:id="rId253"/>
    <p:sldId id="781" r:id="rId254"/>
    <p:sldId id="1068" r:id="rId255"/>
    <p:sldId id="1065" r:id="rId256"/>
    <p:sldId id="1069" r:id="rId257"/>
    <p:sldId id="916" r:id="rId258"/>
    <p:sldId id="917" r:id="rId259"/>
    <p:sldId id="918" r:id="rId260"/>
    <p:sldId id="919" r:id="rId261"/>
    <p:sldId id="920" r:id="rId262"/>
    <p:sldId id="938" r:id="rId263"/>
    <p:sldId id="939" r:id="rId264"/>
    <p:sldId id="940" r:id="rId265"/>
    <p:sldId id="941" r:id="rId266"/>
    <p:sldId id="942" r:id="rId267"/>
    <p:sldId id="957" r:id="rId268"/>
    <p:sldId id="944" r:id="rId269"/>
    <p:sldId id="718" r:id="rId270"/>
    <p:sldId id="738" r:id="rId271"/>
    <p:sldId id="943" r:id="rId272"/>
    <p:sldId id="948" r:id="rId273"/>
    <p:sldId id="951" r:id="rId274"/>
    <p:sldId id="838" r:id="rId275"/>
    <p:sldId id="1001" r:id="rId276"/>
    <p:sldId id="839" r:id="rId277"/>
    <p:sldId id="739" r:id="rId278"/>
    <p:sldId id="674" r:id="rId279"/>
    <p:sldId id="714" r:id="rId280"/>
    <p:sldId id="715" r:id="rId281"/>
    <p:sldId id="419" r:id="rId282"/>
    <p:sldId id="420" r:id="rId283"/>
    <p:sldId id="421" r:id="rId284"/>
    <p:sldId id="422" r:id="rId285"/>
    <p:sldId id="423" r:id="rId286"/>
    <p:sldId id="424" r:id="rId287"/>
    <p:sldId id="425" r:id="rId288"/>
    <p:sldId id="426" r:id="rId289"/>
    <p:sldId id="427" r:id="rId290"/>
    <p:sldId id="428" r:id="rId291"/>
    <p:sldId id="429" r:id="rId292"/>
    <p:sldId id="430" r:id="rId293"/>
    <p:sldId id="431" r:id="rId294"/>
    <p:sldId id="432" r:id="rId295"/>
    <p:sldId id="433" r:id="rId296"/>
    <p:sldId id="434" r:id="rId297"/>
    <p:sldId id="435" r:id="rId298"/>
    <p:sldId id="436" r:id="rId299"/>
    <p:sldId id="437" r:id="rId300"/>
    <p:sldId id="438" r:id="rId301"/>
    <p:sldId id="491" r:id="rId302"/>
    <p:sldId id="773" r:id="rId303"/>
    <p:sldId id="774" r:id="rId304"/>
    <p:sldId id="775" r:id="rId305"/>
    <p:sldId id="1002" r:id="rId306"/>
    <p:sldId id="1057" r:id="rId307"/>
    <p:sldId id="1052" r:id="rId308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">
          <p15:clr>
            <a:srgbClr val="A4A3A4"/>
          </p15:clr>
        </p15:guide>
        <p15:guide id="2" orient="horz" pos="3096" userDrawn="1">
          <p15:clr>
            <a:srgbClr val="A4A3A4"/>
          </p15:clr>
        </p15:guide>
        <p15:guide id="3" orient="horz" pos="828">
          <p15:clr>
            <a:srgbClr val="A4A3A4"/>
          </p15:clr>
        </p15:guide>
        <p15:guide id="4" pos="2001">
          <p15:clr>
            <a:srgbClr val="A4A3A4"/>
          </p15:clr>
        </p15:guide>
        <p15:guide id="5" pos="187">
          <p15:clr>
            <a:srgbClr val="A4A3A4"/>
          </p15:clr>
        </p15:guide>
        <p15:guide id="6" pos="3645">
          <p15:clr>
            <a:srgbClr val="A4A3A4"/>
          </p15:clr>
        </p15:guide>
        <p15:guide id="7" pos="924">
          <p15:clr>
            <a:srgbClr val="A4A3A4"/>
          </p15:clr>
        </p15:guide>
        <p15:guide id="8" pos="6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EB"/>
    <a:srgbClr val="0070C0"/>
    <a:srgbClr val="333399"/>
    <a:srgbClr val="6148F6"/>
    <a:srgbClr val="FFFFC9"/>
    <a:srgbClr val="0000FF"/>
    <a:srgbClr val="3366FF"/>
    <a:srgbClr val="CCECFF"/>
    <a:srgbClr val="FFEAD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6" autoAdjust="0"/>
    <p:restoredTop sz="99328" autoAdjust="0"/>
  </p:normalViewPr>
  <p:slideViewPr>
    <p:cSldViewPr snapToObjects="1" showGuides="1">
      <p:cViewPr varScale="1">
        <p:scale>
          <a:sx n="74" d="100"/>
          <a:sy n="74" d="100"/>
        </p:scale>
        <p:origin x="1170" y="72"/>
      </p:cViewPr>
      <p:guideLst>
        <p:guide orient="horz" pos="431"/>
        <p:guide orient="horz" pos="3096"/>
        <p:guide orient="horz" pos="828"/>
        <p:guide pos="2001"/>
        <p:guide pos="187"/>
        <p:guide pos="3645"/>
        <p:guide pos="924"/>
        <p:guide pos="6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99" Type="http://schemas.openxmlformats.org/officeDocument/2006/relationships/slide" Target="slides/slide296.xml"/><Relationship Id="rId21" Type="http://schemas.openxmlformats.org/officeDocument/2006/relationships/slide" Target="slides/slide18.xml"/><Relationship Id="rId63" Type="http://schemas.openxmlformats.org/officeDocument/2006/relationships/slide" Target="slides/slide60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226" Type="http://schemas.openxmlformats.org/officeDocument/2006/relationships/slide" Target="slides/slide223.xml"/><Relationship Id="rId268" Type="http://schemas.openxmlformats.org/officeDocument/2006/relationships/slide" Target="slides/slide265.xml"/><Relationship Id="rId32" Type="http://schemas.openxmlformats.org/officeDocument/2006/relationships/slide" Target="slides/slide29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181" Type="http://schemas.openxmlformats.org/officeDocument/2006/relationships/slide" Target="slides/slide178.xml"/><Relationship Id="rId237" Type="http://schemas.openxmlformats.org/officeDocument/2006/relationships/slide" Target="slides/slide234.xml"/><Relationship Id="rId279" Type="http://schemas.openxmlformats.org/officeDocument/2006/relationships/slide" Target="slides/slide276.xml"/><Relationship Id="rId43" Type="http://schemas.openxmlformats.org/officeDocument/2006/relationships/slide" Target="slides/slide40.xml"/><Relationship Id="rId139" Type="http://schemas.openxmlformats.org/officeDocument/2006/relationships/slide" Target="slides/slide136.xml"/><Relationship Id="rId290" Type="http://schemas.openxmlformats.org/officeDocument/2006/relationships/slide" Target="slides/slide287.xml"/><Relationship Id="rId304" Type="http://schemas.openxmlformats.org/officeDocument/2006/relationships/slide" Target="slides/slide301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48" Type="http://schemas.openxmlformats.org/officeDocument/2006/relationships/slide" Target="slides/slide245.xml"/><Relationship Id="rId12" Type="http://schemas.openxmlformats.org/officeDocument/2006/relationships/slide" Target="slides/slide9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96" Type="http://schemas.openxmlformats.org/officeDocument/2006/relationships/slide" Target="slides/slide93.xml"/><Relationship Id="rId161" Type="http://schemas.openxmlformats.org/officeDocument/2006/relationships/slide" Target="slides/slide158.xml"/><Relationship Id="rId217" Type="http://schemas.openxmlformats.org/officeDocument/2006/relationships/slide" Target="slides/slide214.xml"/><Relationship Id="rId259" Type="http://schemas.openxmlformats.org/officeDocument/2006/relationships/slide" Target="slides/slide256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270" Type="http://schemas.openxmlformats.org/officeDocument/2006/relationships/slide" Target="slides/slide267.xml"/><Relationship Id="rId65" Type="http://schemas.openxmlformats.org/officeDocument/2006/relationships/slide" Target="slides/slide62.xml"/><Relationship Id="rId130" Type="http://schemas.openxmlformats.org/officeDocument/2006/relationships/slide" Target="slides/slide127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slide" Target="slides/slide225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281" Type="http://schemas.openxmlformats.org/officeDocument/2006/relationships/slide" Target="slides/slide278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39" Type="http://schemas.openxmlformats.org/officeDocument/2006/relationships/slide" Target="slides/slide236.xml"/><Relationship Id="rId250" Type="http://schemas.openxmlformats.org/officeDocument/2006/relationships/slide" Target="slides/slide247.xml"/><Relationship Id="rId271" Type="http://schemas.openxmlformats.org/officeDocument/2006/relationships/slide" Target="slides/slide268.xml"/><Relationship Id="rId292" Type="http://schemas.openxmlformats.org/officeDocument/2006/relationships/slide" Target="slides/slide289.xml"/><Relationship Id="rId306" Type="http://schemas.openxmlformats.org/officeDocument/2006/relationships/slide" Target="slides/slide303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240" Type="http://schemas.openxmlformats.org/officeDocument/2006/relationships/slide" Target="slides/slide237.xml"/><Relationship Id="rId261" Type="http://schemas.openxmlformats.org/officeDocument/2006/relationships/slide" Target="slides/slide258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282" Type="http://schemas.openxmlformats.org/officeDocument/2006/relationships/slide" Target="slides/slide279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slide" Target="slides/slide227.xml"/><Relationship Id="rId251" Type="http://schemas.openxmlformats.org/officeDocument/2006/relationships/slide" Target="slides/slide248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72" Type="http://schemas.openxmlformats.org/officeDocument/2006/relationships/slide" Target="slides/slide269.xml"/><Relationship Id="rId293" Type="http://schemas.openxmlformats.org/officeDocument/2006/relationships/slide" Target="slides/slide290.xml"/><Relationship Id="rId307" Type="http://schemas.openxmlformats.org/officeDocument/2006/relationships/slide" Target="slides/slide304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220" Type="http://schemas.openxmlformats.org/officeDocument/2006/relationships/slide" Target="slides/slide217.xml"/><Relationship Id="rId241" Type="http://schemas.openxmlformats.org/officeDocument/2006/relationships/slide" Target="slides/slide23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262" Type="http://schemas.openxmlformats.org/officeDocument/2006/relationships/slide" Target="slides/slide259.xml"/><Relationship Id="rId283" Type="http://schemas.openxmlformats.org/officeDocument/2006/relationships/slide" Target="slides/slide280.xml"/><Relationship Id="rId78" Type="http://schemas.openxmlformats.org/officeDocument/2006/relationships/slide" Target="slides/slide75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64" Type="http://schemas.openxmlformats.org/officeDocument/2006/relationships/slide" Target="slides/slide161.xml"/><Relationship Id="rId185" Type="http://schemas.openxmlformats.org/officeDocument/2006/relationships/slide" Target="slides/slide182.xml"/><Relationship Id="rId9" Type="http://schemas.openxmlformats.org/officeDocument/2006/relationships/slide" Target="slides/slide6.xml"/><Relationship Id="rId210" Type="http://schemas.openxmlformats.org/officeDocument/2006/relationships/slide" Target="slides/slide207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273" Type="http://schemas.openxmlformats.org/officeDocument/2006/relationships/slide" Target="slides/slide270.xml"/><Relationship Id="rId294" Type="http://schemas.openxmlformats.org/officeDocument/2006/relationships/slide" Target="slides/slide291.xml"/><Relationship Id="rId308" Type="http://schemas.openxmlformats.org/officeDocument/2006/relationships/slide" Target="slides/slide305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slide" Target="slides/slide260.xml"/><Relationship Id="rId284" Type="http://schemas.openxmlformats.org/officeDocument/2006/relationships/slide" Target="slides/slide281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4" Type="http://schemas.openxmlformats.org/officeDocument/2006/relationships/slide" Target="slides/slide271.xml"/><Relationship Id="rId295" Type="http://schemas.openxmlformats.org/officeDocument/2006/relationships/slide" Target="slides/slide292.xml"/><Relationship Id="rId309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264" Type="http://schemas.openxmlformats.org/officeDocument/2006/relationships/slide" Target="slides/slide261.xml"/><Relationship Id="rId285" Type="http://schemas.openxmlformats.org/officeDocument/2006/relationships/slide" Target="slides/slide282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310" Type="http://schemas.openxmlformats.org/officeDocument/2006/relationships/presProps" Target="presProps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275" Type="http://schemas.openxmlformats.org/officeDocument/2006/relationships/slide" Target="slides/slide272.xml"/><Relationship Id="rId296" Type="http://schemas.openxmlformats.org/officeDocument/2006/relationships/slide" Target="slides/slide293.xml"/><Relationship Id="rId300" Type="http://schemas.openxmlformats.org/officeDocument/2006/relationships/slide" Target="slides/slide297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265" Type="http://schemas.openxmlformats.org/officeDocument/2006/relationships/slide" Target="slides/slide262.xml"/><Relationship Id="rId286" Type="http://schemas.openxmlformats.org/officeDocument/2006/relationships/slide" Target="slides/slide283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311" Type="http://schemas.openxmlformats.org/officeDocument/2006/relationships/viewProps" Target="viewProps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5" Type="http://schemas.openxmlformats.org/officeDocument/2006/relationships/slide" Target="slides/slide252.xml"/><Relationship Id="rId276" Type="http://schemas.openxmlformats.org/officeDocument/2006/relationships/slide" Target="slides/slide273.xml"/><Relationship Id="rId297" Type="http://schemas.openxmlformats.org/officeDocument/2006/relationships/slide" Target="slides/slide294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301" Type="http://schemas.openxmlformats.org/officeDocument/2006/relationships/slide" Target="slides/slide298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5" Type="http://schemas.openxmlformats.org/officeDocument/2006/relationships/slide" Target="slides/slide242.xml"/><Relationship Id="rId266" Type="http://schemas.openxmlformats.org/officeDocument/2006/relationships/slide" Target="slides/slide263.xml"/><Relationship Id="rId287" Type="http://schemas.openxmlformats.org/officeDocument/2006/relationships/slide" Target="slides/slide284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312" Type="http://schemas.openxmlformats.org/officeDocument/2006/relationships/theme" Target="theme/theme1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5" Type="http://schemas.openxmlformats.org/officeDocument/2006/relationships/slide" Target="slides/slide232.xml"/><Relationship Id="rId256" Type="http://schemas.openxmlformats.org/officeDocument/2006/relationships/slide" Target="slides/slide253.xml"/><Relationship Id="rId277" Type="http://schemas.openxmlformats.org/officeDocument/2006/relationships/slide" Target="slides/slide274.xml"/><Relationship Id="rId298" Type="http://schemas.openxmlformats.org/officeDocument/2006/relationships/slide" Target="slides/slide295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302" Type="http://schemas.openxmlformats.org/officeDocument/2006/relationships/slide" Target="slides/slide299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5" Type="http://schemas.openxmlformats.org/officeDocument/2006/relationships/slide" Target="slides/slide222.xml"/><Relationship Id="rId246" Type="http://schemas.openxmlformats.org/officeDocument/2006/relationships/slide" Target="slides/slide243.xml"/><Relationship Id="rId267" Type="http://schemas.openxmlformats.org/officeDocument/2006/relationships/slide" Target="slides/slide264.xml"/><Relationship Id="rId288" Type="http://schemas.openxmlformats.org/officeDocument/2006/relationships/slide" Target="slides/slide285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313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94" Type="http://schemas.openxmlformats.org/officeDocument/2006/relationships/slide" Target="slides/slide91.xml"/><Relationship Id="rId148" Type="http://schemas.openxmlformats.org/officeDocument/2006/relationships/slide" Target="slides/slide145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180" Type="http://schemas.openxmlformats.org/officeDocument/2006/relationships/slide" Target="slides/slide17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78" Type="http://schemas.openxmlformats.org/officeDocument/2006/relationships/slide" Target="slides/slide275.xml"/><Relationship Id="rId303" Type="http://schemas.openxmlformats.org/officeDocument/2006/relationships/slide" Target="slides/slide300.xml"/><Relationship Id="rId42" Type="http://schemas.openxmlformats.org/officeDocument/2006/relationships/slide" Target="slides/slide39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289" Type="http://schemas.openxmlformats.org/officeDocument/2006/relationships/slide" Target="slides/slide286.xml"/><Relationship Id="rId11" Type="http://schemas.openxmlformats.org/officeDocument/2006/relationships/slide" Target="slides/slide8.xml"/><Relationship Id="rId53" Type="http://schemas.openxmlformats.org/officeDocument/2006/relationships/slide" Target="slides/slide50.xml"/><Relationship Id="rId149" Type="http://schemas.openxmlformats.org/officeDocument/2006/relationships/slide" Target="slides/slide146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16" Type="http://schemas.openxmlformats.org/officeDocument/2006/relationships/slide" Target="slides/slide213.xml"/><Relationship Id="rId258" Type="http://schemas.openxmlformats.org/officeDocument/2006/relationships/slide" Target="slides/slide255.xml"/><Relationship Id="rId22" Type="http://schemas.openxmlformats.org/officeDocument/2006/relationships/slide" Target="slides/slide19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71" Type="http://schemas.openxmlformats.org/officeDocument/2006/relationships/slide" Target="slides/slide168.xml"/><Relationship Id="rId227" Type="http://schemas.openxmlformats.org/officeDocument/2006/relationships/slide" Target="slides/slide224.xml"/><Relationship Id="rId269" Type="http://schemas.openxmlformats.org/officeDocument/2006/relationships/slide" Target="slides/slide266.xml"/><Relationship Id="rId33" Type="http://schemas.openxmlformats.org/officeDocument/2006/relationships/slide" Target="slides/slide30.xml"/><Relationship Id="rId129" Type="http://schemas.openxmlformats.org/officeDocument/2006/relationships/slide" Target="slides/slide126.xml"/><Relationship Id="rId280" Type="http://schemas.openxmlformats.org/officeDocument/2006/relationships/slide" Target="slides/slide277.xml"/><Relationship Id="rId75" Type="http://schemas.openxmlformats.org/officeDocument/2006/relationships/slide" Target="slides/slide72.xml"/><Relationship Id="rId140" Type="http://schemas.openxmlformats.org/officeDocument/2006/relationships/slide" Target="slides/slide137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91" Type="http://schemas.openxmlformats.org/officeDocument/2006/relationships/slide" Target="slides/slide288.xml"/><Relationship Id="rId305" Type="http://schemas.openxmlformats.org/officeDocument/2006/relationships/slide" Target="slides/slide302.xml"/><Relationship Id="rId44" Type="http://schemas.openxmlformats.org/officeDocument/2006/relationships/slide" Target="slides/slide41.xml"/><Relationship Id="rId86" Type="http://schemas.openxmlformats.org/officeDocument/2006/relationships/slide" Target="slides/slide83.xml"/><Relationship Id="rId151" Type="http://schemas.openxmlformats.org/officeDocument/2006/relationships/slide" Target="slides/slide1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2/28/2016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2950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3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902379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229437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126559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790D69-5118-4FC1-BAFD-4260CAD2D70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41" y="4691063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14408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012351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881958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681883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C9C866E7-7C0D-4104-B125-964D6D5B2C3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68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132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058121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26394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06684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171172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162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75614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70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65A889-F606-48EE-BB0E-AC046D2DF1C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98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672265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195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195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56262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781832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70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65A889-F606-48EE-BB0E-AC046D2DF1C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3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714874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224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719926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233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176833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246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246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710742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00488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265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265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488813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275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275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4882819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21F2210-353C-4EEE-AD5D-835DD038648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279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235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87EF002-9472-48C1-84BF-37DCB1342D2A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279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1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6778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678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39373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98991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306162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39067D2F-1213-4786-B81B-971FB83748F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8947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18E86F-FC9E-4A52-9EFD-BCC27E07870B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8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37360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44.wmf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images.bit-tech.net/content_images/2011/01/intel-sandy-bridge-review/sandy-bridge-die-map.jpg" TargetMode="Externa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images.anandtech.com/doci/6993/Screen%20Shot%202013-05-31%20at%207.59.03%20PM.png" TargetMode="Externa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images.anandtech.com/doci/6993/Screen%20Shot%202013-05-31%20at%208.03.25%20PM.png" TargetMode="Externa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hyperlink" Target="http://cdn.wccftech.com/wp-content/uploads/2015/06/Intel-Kaby-Lake-Processor-SKU-Lineup.png" TargetMode="External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hyperlink" Target="http://tweakers.net/plan/crew/137" TargetMode="External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91940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Core family - TOCK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 to </a:t>
            </a:r>
            <a:r>
              <a:rPr lang="en-US" altLang="en-US" sz="3600" dirty="0" err="1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104555" y="6119388"/>
            <a:ext cx="288091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September 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454225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940" y="629165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By contrast: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515" y="996697"/>
            <a:ext cx="378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Intel’s and AMD’s recent processor 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530" y="1311732"/>
            <a:ext cx="5975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  <a:latin typeface="+mj-lt"/>
              </a:rPr>
              <a:t>aims at high </a:t>
            </a:r>
            <a:r>
              <a:rPr lang="en-US" sz="1400" dirty="0">
                <a:solidFill>
                  <a:srgbClr val="3333FF"/>
                </a:solidFill>
                <a:latin typeface="+mj-lt"/>
              </a:rPr>
              <a:t>performance/power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(in terms of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GFLOPS/Watt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)</a:t>
            </a:r>
            <a:r>
              <a:rPr lang="en-US" sz="1400" dirty="0" smtClean="0">
                <a:solidFill>
                  <a:srgbClr val="333399"/>
                </a:solidFill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857" y="1671772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accordingly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315" y="2100336"/>
            <a:ext cx="598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  <a:latin typeface="+mj-lt"/>
              </a:rPr>
              <a:t>have 4-wide </a:t>
            </a:r>
            <a:r>
              <a:rPr lang="en-US" sz="1400" dirty="0">
                <a:solidFill>
                  <a:srgbClr val="3333FF"/>
                </a:solidFill>
                <a:latin typeface="+mj-lt"/>
              </a:rPr>
              <a:t>microarchitectures</a:t>
            </a:r>
            <a:r>
              <a:rPr lang="en-US" sz="1400" dirty="0">
                <a:latin typeface="+mj-lt"/>
              </a:rPr>
              <a:t>, as the next example </a:t>
            </a:r>
            <a:r>
              <a:rPr lang="en-US" sz="1400" dirty="0" smtClean="0">
                <a:latin typeface="+mj-lt"/>
              </a:rPr>
              <a:t>shows:</a:t>
            </a:r>
            <a:endParaRPr lang="en-US" sz="1400" dirty="0">
              <a:latin typeface="+mj-lt"/>
            </a:endParaRPr>
          </a:p>
        </p:txBody>
      </p:sp>
      <p:pic>
        <p:nvPicPr>
          <p:cNvPr id="10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92643"/>
            <a:ext cx="7319825" cy="2301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2173" y="2547368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+mj-lt"/>
              </a:rPr>
              <a:t>64-bit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465" y="5409510"/>
            <a:ext cx="920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Example: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Width of Intel’s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Core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 to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Haswell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processors underlying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servers to laptops  [10]</a:t>
            </a:r>
            <a:endParaRPr lang="en-US" sz="1400" dirty="0"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08931" y="3169018"/>
            <a:ext cx="628132" cy="1665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7</a:t>
            </a:r>
            <a:r>
              <a:rPr lang="hu-HU" alt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4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</a:t>
            </a:r>
            <a:r>
              <a:rPr lang="hu-HU" altLang="en-US" dirty="0"/>
              <a:t>2.</a:t>
            </a:r>
            <a:r>
              <a:rPr lang="en-US" altLang="en-US" dirty="0"/>
              <a:t>3 New cache architecture </a:t>
            </a:r>
            <a:r>
              <a:rPr lang="en-US" altLang="en-US" dirty="0" smtClean="0"/>
              <a:t>(5)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66555" y="5679250"/>
            <a:ext cx="3749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It is guaranteed that data is not on die </a:t>
            </a:r>
            <a:endParaRPr lang="en-US" sz="1400" dirty="0">
              <a:latin typeface="+mj-lt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386535" y="1043735"/>
            <a:ext cx="8307042" cy="4320749"/>
            <a:chOff x="386535" y="1403775"/>
            <a:chExt cx="8307042" cy="4320749"/>
          </a:xfrm>
        </p:grpSpPr>
        <p:sp>
          <p:nvSpPr>
            <p:cNvPr id="7" name="Text Box 23"/>
            <p:cNvSpPr txBox="1">
              <a:spLocks noChangeArrowheads="1"/>
            </p:cNvSpPr>
            <p:nvPr/>
          </p:nvSpPr>
          <p:spPr bwMode="auto">
            <a:xfrm>
              <a:off x="4910770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24"/>
            <p:cNvSpPr txBox="1">
              <a:spLocks noChangeArrowheads="1"/>
            </p:cNvSpPr>
            <p:nvPr/>
          </p:nvSpPr>
          <p:spPr bwMode="auto">
            <a:xfrm>
              <a:off x="5914070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6759937" y="21292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6759937" y="25864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Rectangle 29"/>
            <p:cNvSpPr>
              <a:spLocks noChangeArrowheads="1"/>
            </p:cNvSpPr>
            <p:nvPr/>
          </p:nvSpPr>
          <p:spPr bwMode="auto">
            <a:xfrm>
              <a:off x="6759937" y="38818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>
              <a:off x="6912337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Rectangle 33"/>
            <p:cNvSpPr>
              <a:spLocks noChangeArrowheads="1"/>
            </p:cNvSpPr>
            <p:nvPr/>
          </p:nvSpPr>
          <p:spPr bwMode="auto">
            <a:xfrm>
              <a:off x="4752020" y="21546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15" name="Rectangle 34"/>
            <p:cNvSpPr>
              <a:spLocks noChangeArrowheads="1"/>
            </p:cNvSpPr>
            <p:nvPr/>
          </p:nvSpPr>
          <p:spPr bwMode="auto">
            <a:xfrm>
              <a:off x="5753732" y="21546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16" name="Rectangle 35"/>
            <p:cNvSpPr>
              <a:spLocks noChangeArrowheads="1"/>
            </p:cNvSpPr>
            <p:nvPr/>
          </p:nvSpPr>
          <p:spPr bwMode="auto">
            <a:xfrm>
              <a:off x="4752020" y="26118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Rectangle 36"/>
            <p:cNvSpPr>
              <a:spLocks noChangeArrowheads="1"/>
            </p:cNvSpPr>
            <p:nvPr/>
          </p:nvSpPr>
          <p:spPr bwMode="auto">
            <a:xfrm>
              <a:off x="5753732" y="26118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" name="Rectangle 37"/>
            <p:cNvSpPr>
              <a:spLocks noChangeArrowheads="1"/>
            </p:cNvSpPr>
            <p:nvPr/>
          </p:nvSpPr>
          <p:spPr bwMode="auto">
            <a:xfrm>
              <a:off x="4761545" y="3916815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19" name="Rectangle 38"/>
            <p:cNvSpPr>
              <a:spLocks noChangeArrowheads="1"/>
            </p:cNvSpPr>
            <p:nvPr/>
          </p:nvSpPr>
          <p:spPr bwMode="auto">
            <a:xfrm>
              <a:off x="5763257" y="3916815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20" name="AutoShape 39"/>
            <p:cNvSpPr>
              <a:spLocks noChangeArrowheads="1"/>
            </p:cNvSpPr>
            <p:nvPr/>
          </p:nvSpPr>
          <p:spPr bwMode="auto">
            <a:xfrm>
              <a:off x="4783770" y="4491490"/>
              <a:ext cx="3909807" cy="12330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99FF"/>
                </a:gs>
                <a:gs pos="50000">
                  <a:srgbClr val="184776"/>
                </a:gs>
                <a:gs pos="100000">
                  <a:srgbClr val="3399FF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4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L3 Cache</a:t>
              </a:r>
              <a:endParaRPr lang="hu-HU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7782352" y="21292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>
              <a:off x="7782352" y="25864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7782352" y="38818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7934752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545285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1548585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2394452" y="21292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2394452" y="25864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2394452" y="38818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2546852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386535" y="21546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1388247" y="21546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386535" y="26118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1388247" y="26118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5" name="Rectangle 37"/>
            <p:cNvSpPr>
              <a:spLocks noChangeArrowheads="1"/>
            </p:cNvSpPr>
            <p:nvPr/>
          </p:nvSpPr>
          <p:spPr bwMode="auto">
            <a:xfrm>
              <a:off x="396060" y="3916815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1397772" y="3916815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37" name="AutoShape 39"/>
            <p:cNvSpPr>
              <a:spLocks noChangeArrowheads="1"/>
            </p:cNvSpPr>
            <p:nvPr/>
          </p:nvSpPr>
          <p:spPr bwMode="auto">
            <a:xfrm>
              <a:off x="418285" y="4491489"/>
              <a:ext cx="3909807" cy="12330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99FF"/>
                </a:gs>
                <a:gs pos="50000">
                  <a:srgbClr val="184776"/>
                </a:gs>
                <a:gs pos="100000">
                  <a:srgbClr val="3399FF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40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L3 Cache</a:t>
              </a:r>
              <a:endParaRPr lang="hu-HU" altLang="en-US" sz="1400" b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8" name="Rectangle 27"/>
            <p:cNvSpPr>
              <a:spLocks noChangeArrowheads="1"/>
            </p:cNvSpPr>
            <p:nvPr/>
          </p:nvSpPr>
          <p:spPr bwMode="auto">
            <a:xfrm>
              <a:off x="3416867" y="21292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3416867" y="258649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3416867" y="388189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41" name="Text Box 30"/>
            <p:cNvSpPr txBox="1">
              <a:spLocks noChangeArrowheads="1"/>
            </p:cNvSpPr>
            <p:nvPr/>
          </p:nvSpPr>
          <p:spPr bwMode="auto">
            <a:xfrm>
              <a:off x="3569267" y="1824490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36716" y="1403775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Inclusive L3</a:t>
              </a:r>
              <a:endParaRPr lang="en-US" sz="16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57165" y="1412621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Exclusive L3</a:t>
              </a:r>
              <a:endParaRPr lang="en-US" sz="1600" b="1" dirty="0"/>
            </a:p>
          </p:txBody>
        </p:sp>
        <p:sp>
          <p:nvSpPr>
            <p:cNvPr id="44" name="Down Arrow 43"/>
            <p:cNvSpPr/>
            <p:nvPr/>
          </p:nvSpPr>
          <p:spPr bwMode="auto">
            <a:xfrm>
              <a:off x="851672" y="4294085"/>
              <a:ext cx="119928" cy="530070"/>
            </a:xfrm>
            <a:prstGeom prst="down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Explosion 1 47"/>
            <p:cNvSpPr/>
            <p:nvPr/>
          </p:nvSpPr>
          <p:spPr bwMode="auto">
            <a:xfrm>
              <a:off x="476545" y="4796290"/>
              <a:ext cx="1013233" cy="747945"/>
            </a:xfrm>
            <a:prstGeom prst="irregularSeal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</a:rPr>
                <a:t>Miss</a:t>
              </a:r>
            </a:p>
          </p:txBody>
        </p:sp>
        <p:sp>
          <p:nvSpPr>
            <p:cNvPr id="50" name="Down Arrow 49"/>
            <p:cNvSpPr/>
            <p:nvPr/>
          </p:nvSpPr>
          <p:spPr bwMode="auto">
            <a:xfrm>
              <a:off x="5232134" y="4284095"/>
              <a:ext cx="119928" cy="530070"/>
            </a:xfrm>
            <a:prstGeom prst="down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1" name="Explosion 1 50"/>
            <p:cNvSpPr/>
            <p:nvPr/>
          </p:nvSpPr>
          <p:spPr bwMode="auto">
            <a:xfrm>
              <a:off x="4857007" y="4786300"/>
              <a:ext cx="1013233" cy="747945"/>
            </a:xfrm>
            <a:prstGeom prst="irregularSeal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</a:rPr>
                <a:t>Miss</a:t>
              </a:r>
            </a:p>
          </p:txBody>
        </p:sp>
        <p:sp>
          <p:nvSpPr>
            <p:cNvPr id="54" name="Right Arrow 53"/>
            <p:cNvSpPr/>
            <p:nvPr/>
          </p:nvSpPr>
          <p:spPr bwMode="auto">
            <a:xfrm rot="18646219" flipV="1">
              <a:off x="5632362" y="4507038"/>
              <a:ext cx="792000" cy="1440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5" name="Right Arrow 54"/>
            <p:cNvSpPr/>
            <p:nvPr/>
          </p:nvSpPr>
          <p:spPr bwMode="auto">
            <a:xfrm rot="20106756">
              <a:off x="5693933" y="4515137"/>
              <a:ext cx="1476000" cy="1188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6" name="Right Arrow 55"/>
            <p:cNvSpPr/>
            <p:nvPr/>
          </p:nvSpPr>
          <p:spPr bwMode="auto">
            <a:xfrm rot="20721564">
              <a:off x="5756819" y="4476488"/>
              <a:ext cx="2448000" cy="1440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7" name="Right Arrow 56"/>
            <p:cNvSpPr/>
            <p:nvPr/>
          </p:nvSpPr>
          <p:spPr bwMode="auto">
            <a:xfrm rot="20155512">
              <a:off x="5724353" y="4491487"/>
              <a:ext cx="1382756" cy="150818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707015" y="5679250"/>
            <a:ext cx="413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All other cores must be </a:t>
            </a:r>
            <a:r>
              <a:rPr lang="en-US" sz="1400" dirty="0" smtClean="0">
                <a:latin typeface="+mj-lt"/>
              </a:rPr>
              <a:t>checked</a:t>
            </a:r>
            <a:r>
              <a:rPr lang="hu-HU" sz="1400" dirty="0" smtClean="0">
                <a:latin typeface="+mj-lt"/>
              </a:rPr>
              <a:t> (snooped)</a:t>
            </a:r>
            <a:r>
              <a:rPr lang="en-US" sz="1400" dirty="0" smtClean="0">
                <a:latin typeface="+mj-lt"/>
              </a:rPr>
              <a:t>!</a:t>
            </a:r>
            <a:endParaRPr lang="en-US" sz="1400" dirty="0"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1801" y="593685"/>
            <a:ext cx="4851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Benefit of inclusive L3 caches </a:t>
            </a:r>
            <a:r>
              <a:rPr lang="en-US" sz="1400" dirty="0" smtClean="0">
                <a:latin typeface="+mj-lt"/>
              </a:rPr>
              <a:t>(based on [209])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35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</a:t>
            </a:r>
            <a:r>
              <a:rPr lang="hu-HU" altLang="en-US" dirty="0"/>
              <a:t>2.</a:t>
            </a:r>
            <a:r>
              <a:rPr lang="en-US" altLang="en-US" dirty="0"/>
              <a:t>3 New cache architecture </a:t>
            </a:r>
            <a:r>
              <a:rPr lang="en-US" altLang="en-US" dirty="0" smtClean="0"/>
              <a:t>(6)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1801" y="593685"/>
            <a:ext cx="4851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Benefit of inclusive L3 caches </a:t>
            </a:r>
            <a:r>
              <a:rPr lang="en-US" sz="1400" dirty="0" smtClean="0">
                <a:latin typeface="+mj-lt"/>
              </a:rPr>
              <a:t>(based on [209])</a:t>
            </a:r>
            <a:endParaRPr lang="en-US" sz="1400" dirty="0">
              <a:latin typeface="+mj-lt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2238" y="1025151"/>
            <a:ext cx="8941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For higher core numbers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L2 snooping becomes a more demanding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task and overshadows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</a:t>
            </a:r>
            <a:endParaRPr lang="en-US" altLang="en-US" sz="1400" dirty="0" smtClean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benefits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arising from the more efficient cache use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of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explicit cache scheme.</a:t>
            </a:r>
          </a:p>
        </p:txBody>
      </p:sp>
    </p:spTree>
    <p:extLst>
      <p:ext uri="{BB962C8B-B14F-4D97-AF65-F5344CB8AC3E}">
        <p14:creationId xmlns:p14="http://schemas.microsoft.com/office/powerpoint/2010/main" val="13073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Picture 4"/>
          <p:cNvSpPr>
            <a:spLocks noChangeAspect="1" noChangeArrowheads="1"/>
          </p:cNvSpPr>
          <p:nvPr/>
        </p:nvSpPr>
        <p:spPr bwMode="auto">
          <a:xfrm>
            <a:off x="1019175" y="1178750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0531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28889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notion of “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Uncore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” [1]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0533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 </a:t>
            </a:r>
            <a:r>
              <a:rPr lang="en-US" altLang="en-US" sz="1800" kern="0" dirty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New cache architecture </a:t>
            </a:r>
            <a:r>
              <a:rPr lang="en-US" altLang="en-US" sz="1800" kern="0" dirty="0" smtClean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(57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50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242250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7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4 Simultaneous Multithreading (SMT) (1)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73163"/>
            <a:ext cx="323215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508625" y="5661025"/>
            <a:ext cx="719138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879600" y="6302375"/>
            <a:ext cx="623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Simultaneous Multithreading (SMT) of Nehalem [1]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4479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Simultaneous Multithreading (SMT)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296863" y="1084263"/>
            <a:ext cx="545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Two-way multithreaded ( two threads at the same time)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300038" y="1970088"/>
            <a:ext cx="53029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A 4-wide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core is fed more efficiently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(from 2 threads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300038" y="2324100"/>
            <a:ext cx="3209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Hides latency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a single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tread.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304800" y="2660650"/>
            <a:ext cx="5051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More performance with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low additional die area cost,</a:t>
            </a: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300038" y="3008313"/>
            <a:ext cx="478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May provide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significant performance increase 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dedicated applications.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223838" y="1538288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6803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2" grpId="0"/>
      <p:bldP spid="136203" grpId="0"/>
      <p:bldP spid="13620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78750"/>
            <a:ext cx="68675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5"/>
          <p:cNvSpPr txBox="1">
            <a:spLocks noChangeArrowheads="1"/>
          </p:cNvSpPr>
          <p:nvPr/>
        </p:nvSpPr>
        <p:spPr bwMode="auto">
          <a:xfrm>
            <a:off x="185738" y="646113"/>
            <a:ext cx="53174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gains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achieved by Nehalem’s SMT [1]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4 Simultaneous Multithreading (SMT)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86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(1)</a:t>
            </a:r>
          </a:p>
        </p:txBody>
      </p:sp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198438" y="646113"/>
            <a:ext cx="3813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3.2.5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Enhanced power management</a:t>
            </a:r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206375" y="1039813"/>
            <a:ext cx="167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Discussed issues</a:t>
            </a:r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317500" y="1358900"/>
            <a:ext cx="34353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Integrated power gates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Integrated Power Control Unit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Turbo </a:t>
            </a: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Boost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technology </a:t>
            </a:r>
          </a:p>
        </p:txBody>
      </p:sp>
    </p:spTree>
    <p:extLst>
      <p:ext uri="{BB962C8B-B14F-4D97-AF65-F5344CB8AC3E}">
        <p14:creationId xmlns:p14="http://schemas.microsoft.com/office/powerpoint/2010/main" val="723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3"/>
            <a:ext cx="91440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 Box 6"/>
          <p:cNvSpPr txBox="1">
            <a:spLocks noChangeArrowheads="1"/>
          </p:cNvSpPr>
          <p:nvPr/>
        </p:nvSpPr>
        <p:spPr bwMode="auto">
          <a:xfrm>
            <a:off x="7000875" y="191135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Power switches</a:t>
            </a:r>
          </a:p>
        </p:txBody>
      </p:sp>
      <p:sp>
        <p:nvSpPr>
          <p:cNvPr id="152581" name="Oval 7"/>
          <p:cNvSpPr>
            <a:spLocks noChangeArrowheads="1"/>
          </p:cNvSpPr>
          <p:nvPr/>
        </p:nvSpPr>
        <p:spPr bwMode="auto">
          <a:xfrm>
            <a:off x="115888" y="3519488"/>
            <a:ext cx="4545012" cy="24304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25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181" y="596531"/>
            <a:ext cx="3744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Use of integrated power gates [32]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8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68"/>
            <a:ext cx="91440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 Box 6"/>
          <p:cNvSpPr txBox="1">
            <a:spLocks noChangeArrowheads="1"/>
          </p:cNvSpPr>
          <p:nvPr/>
        </p:nvSpPr>
        <p:spPr bwMode="auto">
          <a:xfrm>
            <a:off x="5197475" y="1976555"/>
            <a:ext cx="38290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Allows to manage the power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of the whole chip as an entity.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Used also for the Turbo Boost Mode </a:t>
            </a:r>
          </a:p>
        </p:txBody>
      </p:sp>
      <p:sp>
        <p:nvSpPr>
          <p:cNvPr id="153604" name="Text Box 7"/>
          <p:cNvSpPr txBox="1">
            <a:spLocks noChangeArrowheads="1"/>
          </p:cNvSpPr>
          <p:nvPr/>
        </p:nvSpPr>
        <p:spPr bwMode="auto">
          <a:xfrm>
            <a:off x="209514" y="608397"/>
            <a:ext cx="4256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Power Control unit [32]</a:t>
            </a:r>
          </a:p>
        </p:txBody>
      </p:sp>
      <p:sp>
        <p:nvSpPr>
          <p:cNvPr id="153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5427095" y="3438565"/>
            <a:ext cx="2925325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877145" y="4329100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4586604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841655" y="4791676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ounded Rectangle 14"/>
          <p:cNvSpPr/>
          <p:nvPr/>
        </p:nvSpPr>
        <p:spPr bwMode="auto">
          <a:xfrm>
            <a:off x="6237185" y="2213865"/>
            <a:ext cx="2385265" cy="270030"/>
          </a:xfrm>
          <a:prstGeom prst="roundRect">
            <a:avLst/>
          </a:prstGeom>
          <a:noFill/>
          <a:ln w="19050" cap="flat" cmpd="sng" algn="ctr">
            <a:solidFill>
              <a:srgbClr val="004A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</a:t>
            </a:r>
            <a:r>
              <a:rPr lang="hu-HU" altLang="en-US" dirty="0"/>
              <a:t>2.5</a:t>
            </a:r>
            <a:r>
              <a:rPr lang="en-US" altLang="en-US" dirty="0"/>
              <a:t> Enhanced power management </a:t>
            </a:r>
            <a:r>
              <a:rPr lang="en-US" altLang="en-US" dirty="0" smtClean="0"/>
              <a:t>(4)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960983"/>
            <a:ext cx="6559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Forerunner of Nehalem’s Turbo Boost technology in the Penryn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41530" y="1338352"/>
            <a:ext cx="89514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Penryn core already introduced a less intricate technology for the same purpose,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termed as the (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EDAT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that increases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clock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frequency only for the mobile platform and in case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if one of the two cores is inactive. 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49467" y="2140040"/>
            <a:ext cx="8486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EDAT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considers a core “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active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 if it is in ACPI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C0 or C1 states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whereas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cores in the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C3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 to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C6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are considered as “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inactive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7325" y="636588"/>
            <a:ext cx="3693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Nehalem’s Turbo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Boost technology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3" r="75897"/>
          <a:stretch>
            <a:fillRect/>
          </a:stretch>
        </p:blipFill>
        <p:spPr bwMode="auto">
          <a:xfrm>
            <a:off x="217488" y="2016953"/>
            <a:ext cx="1690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21643"/>
          <a:stretch>
            <a:fillRect/>
          </a:stretch>
        </p:blipFill>
        <p:spPr bwMode="auto">
          <a:xfrm>
            <a:off x="2124075" y="1718810"/>
            <a:ext cx="6985000" cy="482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2" name="Text Box 6"/>
          <p:cNvSpPr txBox="1">
            <a:spLocks noChangeArrowheads="1"/>
          </p:cNvSpPr>
          <p:nvPr/>
        </p:nvSpPr>
        <p:spPr bwMode="auto">
          <a:xfrm>
            <a:off x="198438" y="636588"/>
            <a:ext cx="37433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ACPI states </a:t>
            </a:r>
            <a:r>
              <a:rPr lang="hu-HU" altLang="en-US" sz="1400" b="1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(underlying EDAT)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[26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5653" name="Text Box 9"/>
          <p:cNvSpPr txBox="1">
            <a:spLocks noChangeArrowheads="1"/>
          </p:cNvSpPr>
          <p:nvPr/>
        </p:nvSpPr>
        <p:spPr bwMode="auto">
          <a:xfrm>
            <a:off x="225425" y="5826953"/>
            <a:ext cx="19526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Intelligent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heuristics decides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when enter into.</a:t>
            </a:r>
          </a:p>
        </p:txBody>
      </p:sp>
      <p:sp>
        <p:nvSpPr>
          <p:cNvPr id="1556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5</a:t>
            </a:r>
            <a:r>
              <a:rPr lang="en-US" altLang="en-US" dirty="0" smtClean="0"/>
              <a:t>)</a:t>
            </a:r>
          </a:p>
        </p:txBody>
      </p:sp>
      <p:sp>
        <p:nvSpPr>
          <p:cNvPr id="155655" name="Rounded Rectangle 1"/>
          <p:cNvSpPr>
            <a:spLocks noChangeArrowheads="1"/>
          </p:cNvSpPr>
          <p:nvPr/>
        </p:nvSpPr>
        <p:spPr bwMode="auto">
          <a:xfrm>
            <a:off x="5516563" y="2383510"/>
            <a:ext cx="3627437" cy="406082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5656" name="TextBox 2"/>
          <p:cNvSpPr txBox="1">
            <a:spLocks noChangeArrowheads="1"/>
          </p:cNvSpPr>
          <p:nvPr/>
        </p:nvSpPr>
        <p:spPr bwMode="auto">
          <a:xfrm>
            <a:off x="7224713" y="2293178"/>
            <a:ext cx="12604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>
                <a:solidFill>
                  <a:srgbClr val="FFFFFF"/>
                </a:solidFill>
                <a:cs typeface="Arial" charset="0"/>
              </a:rPr>
              <a:t>Passive states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515" y="953725"/>
            <a:ext cx="4830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ACP</a:t>
            </a:r>
            <a:r>
              <a:rPr lang="en-US" sz="1400" dirty="0" smtClean="0">
                <a:latin typeface="+mj-lt"/>
              </a:rPr>
              <a:t>I: </a:t>
            </a:r>
            <a:r>
              <a:rPr lang="en-US" sz="1400" dirty="0">
                <a:latin typeface="+mj-lt"/>
              </a:rPr>
              <a:t>Advanced Configuration and Power Interface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1223755"/>
            <a:ext cx="7478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 </a:t>
            </a:r>
            <a:r>
              <a:rPr lang="en-US" sz="1400" dirty="0" smtClean="0">
                <a:solidFill>
                  <a:srgbClr val="0070C0"/>
                </a:solidFill>
              </a:rPr>
              <a:t>open standard </a:t>
            </a:r>
            <a:r>
              <a:rPr lang="en-US" sz="1400" dirty="0" smtClean="0"/>
              <a:t>for </a:t>
            </a:r>
            <a:r>
              <a:rPr lang="en-US" sz="1400" dirty="0" smtClean="0">
                <a:latin typeface="+mj-lt"/>
              </a:rPr>
              <a:t>operating system worked out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to enable power management</a:t>
            </a:r>
            <a:r>
              <a:rPr lang="en-US" sz="1400" dirty="0" smtClean="0">
                <a:latin typeface="+mj-lt"/>
              </a:rPr>
              <a:t>.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36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465" y="629165"/>
            <a:ext cx="3687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+mj-lt"/>
              </a:rPr>
              <a:t>Consequences for Intel and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AMD-1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8</a:t>
            </a:r>
            <a:r>
              <a:rPr lang="hu-HU" altLang="en-US" dirty="0" smtClean="0"/>
              <a:t>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87465" y="1088740"/>
            <a:ext cx="8945075" cy="545286"/>
            <a:chOff x="187465" y="2933945"/>
            <a:chExt cx="8945075" cy="545286"/>
          </a:xfrm>
        </p:grpSpPr>
        <p:sp>
          <p:nvSpPr>
            <p:cNvPr id="4" name="Rectangle 3"/>
            <p:cNvSpPr/>
            <p:nvPr/>
          </p:nvSpPr>
          <p:spPr>
            <a:xfrm>
              <a:off x="296863" y="2933945"/>
              <a:ext cx="8730633" cy="545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7465" y="3013502"/>
              <a:ext cx="89450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  <a:latin typeface="+mj-lt"/>
                </a:rPr>
                <a:t> </a:t>
              </a:r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Intel’s and AMD’s traditional microarchitectures are not suited for mobile devices. 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4562320" y="1763815"/>
            <a:ext cx="99859" cy="3715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1540" y="2303875"/>
            <a:ext cx="859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If they want to become competitive with ARM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designed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ones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, they need to design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new,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narrow </a:t>
            </a:r>
            <a:r>
              <a:rPr lang="en-US" sz="1400" dirty="0">
                <a:solidFill>
                  <a:srgbClr val="3333FF"/>
                </a:solidFill>
                <a:latin typeface="+mj-lt"/>
              </a:rPr>
              <a:t>(e.g. 2-wide)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low-power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microarchitectures.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510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</a:t>
            </a:r>
            <a:r>
              <a:rPr lang="hu-HU" altLang="en-US" dirty="0"/>
              <a:t>2.5</a:t>
            </a:r>
            <a:r>
              <a:rPr lang="en-US" altLang="en-US" dirty="0"/>
              <a:t> Enhanced power management </a:t>
            </a:r>
            <a:r>
              <a:rPr lang="en-US" altLang="en-US" dirty="0" smtClean="0"/>
              <a:t>(6)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6655" y="605768"/>
            <a:ext cx="6962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the operation of Nehalem’s Turbo Boost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technology</a:t>
            </a:r>
            <a:r>
              <a:rPr lang="hu-HU" sz="1400" b="1" dirty="0" smtClean="0">
                <a:solidFill>
                  <a:schemeClr val="accent6"/>
                </a:solidFill>
                <a:latin typeface="+mj-lt"/>
              </a:rPr>
              <a:t> (1)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98730"/>
            <a:ext cx="912416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Nehalem has already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PCU (Power Control Unit) </a:t>
            </a:r>
            <a:r>
              <a:rPr lang="en-US" sz="1400" dirty="0" smtClean="0">
                <a:latin typeface="+mj-lt"/>
              </a:rPr>
              <a:t>that is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aware of the full power dissipation 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of the whole package.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If the actual power dissipation is lower than a given limit, called TDP, the PCU increases the</a:t>
            </a:r>
          </a:p>
          <a:p>
            <a:pPr>
              <a:spcAft>
                <a:spcPts val="4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clock frequency of the active cores to raise the performance.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TDP (Thermal Design Power) </a:t>
            </a:r>
            <a:r>
              <a:rPr lang="en-US" sz="1400" dirty="0" smtClean="0">
                <a:latin typeface="+mj-lt"/>
              </a:rPr>
              <a:t>is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design value</a:t>
            </a:r>
            <a:r>
              <a:rPr lang="en-US" sz="1400" dirty="0" smtClean="0">
                <a:latin typeface="+mj-lt"/>
              </a:rPr>
              <a:t>, given in W,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for the cooling system </a:t>
            </a:r>
            <a:r>
              <a:rPr lang="en-US" sz="1400" dirty="0" smtClean="0">
                <a:latin typeface="+mj-lt"/>
              </a:rPr>
              <a:t>of the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platform.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en-US" altLang="en-US" sz="1400" dirty="0" smtClean="0">
                <a:solidFill>
                  <a:schemeClr val="accent6"/>
                </a:solidFill>
                <a:latin typeface="+mj-lt"/>
                <a:cs typeface="Arial" charset="0"/>
              </a:rPr>
              <a:t>TDP is chosen such  that it reflects the </a:t>
            </a:r>
            <a:r>
              <a:rPr lang="en-US" altLang="en-US" sz="1400" dirty="0">
                <a:solidFill>
                  <a:schemeClr val="accent6"/>
                </a:solidFill>
                <a:latin typeface="+mj-lt"/>
              </a:rPr>
              <a:t>maximum power consumed </a:t>
            </a:r>
            <a:r>
              <a:rPr lang="en-US" altLang="en-US" sz="1400" dirty="0" smtClean="0">
                <a:solidFill>
                  <a:schemeClr val="accent6"/>
                </a:solidFill>
                <a:latin typeface="+mj-lt"/>
              </a:rPr>
              <a:t>by </a:t>
            </a:r>
            <a:r>
              <a:rPr lang="en-US" altLang="en-US" sz="1400" dirty="0">
                <a:solidFill>
                  <a:schemeClr val="accent6"/>
                </a:solidFill>
                <a:latin typeface="+mj-lt"/>
              </a:rPr>
              <a:t>realistic </a:t>
            </a:r>
            <a:r>
              <a:rPr lang="en-US" altLang="en-US" sz="1400" dirty="0" smtClean="0">
                <a:solidFill>
                  <a:schemeClr val="accent6"/>
                </a:solidFill>
                <a:latin typeface="+mj-lt"/>
              </a:rPr>
              <a:t>power intensive 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chemeClr val="accent6"/>
                </a:solidFill>
                <a:latin typeface="+mj-lt"/>
              </a:rPr>
              <a:t>        applications</a:t>
            </a:r>
            <a:r>
              <a:rPr lang="en-US" altLang="en-US" sz="1400" dirty="0" smtClean="0">
                <a:solidFill>
                  <a:schemeClr val="accent6"/>
                </a:solidFill>
                <a:latin typeface="+mj-lt"/>
                <a:cs typeface="Arial" charset="0"/>
              </a:rPr>
              <a:t>.</a:t>
            </a:r>
            <a:endParaRPr lang="en-US" sz="1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cooling system </a:t>
            </a:r>
            <a:r>
              <a:rPr lang="en-US" sz="1400" dirty="0" smtClean="0">
                <a:latin typeface="+mj-lt"/>
              </a:rPr>
              <a:t>(called also thermal solution) has to assure that the chip, more precisely</a:t>
            </a:r>
          </a:p>
          <a:p>
            <a:r>
              <a:rPr lang="en-US" sz="1400" dirty="0" smtClean="0">
                <a:latin typeface="+mj-lt"/>
              </a:rPr>
              <a:t>     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junction temperature (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Tj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)  does not exceed a given limit</a:t>
            </a:r>
            <a:r>
              <a:rPr lang="en-US" sz="1400" dirty="0" smtClean="0">
                <a:latin typeface="+mj-lt"/>
              </a:rPr>
              <a:t> (</a:t>
            </a:r>
            <a:r>
              <a:rPr lang="en-US" sz="1400" dirty="0" err="1" smtClean="0">
                <a:latin typeface="+mj-lt"/>
              </a:rPr>
              <a:t>Tjmax</a:t>
            </a:r>
            <a:r>
              <a:rPr lang="en-US" sz="1400" dirty="0" smtClean="0">
                <a:latin typeface="+mj-lt"/>
              </a:rPr>
              <a:t>, e.g. 90 </a:t>
            </a:r>
            <a:r>
              <a:rPr lang="en-US" sz="1400" baseline="30000" dirty="0" err="1" smtClean="0">
                <a:latin typeface="+mj-lt"/>
              </a:rPr>
              <a:t>o</a:t>
            </a:r>
            <a:r>
              <a:rPr lang="en-US" sz="1400" dirty="0" err="1" smtClean="0">
                <a:latin typeface="+mj-lt"/>
              </a:rPr>
              <a:t>C</a:t>
            </a:r>
            <a:r>
              <a:rPr lang="en-US" sz="1400" baseline="30000" dirty="0" smtClean="0">
                <a:latin typeface="+mj-lt"/>
              </a:rPr>
              <a:t>)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9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>
            <a:fillRect/>
          </a:stretch>
        </p:blipFill>
        <p:spPr bwMode="auto">
          <a:xfrm>
            <a:off x="0" y="396875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71500" y="6446838"/>
            <a:ext cx="9274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Turbo mode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uses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headroom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given by the unused TDP limit of the proc. package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9748" name="Text Box 7"/>
          <p:cNvSpPr txBox="1">
            <a:spLocks noChangeArrowheads="1"/>
          </p:cNvSpPr>
          <p:nvPr/>
        </p:nvSpPr>
        <p:spPr bwMode="auto">
          <a:xfrm>
            <a:off x="180975" y="608535"/>
            <a:ext cx="471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Principle of </a:t>
            </a: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the operation of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Nehalem's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Turbo Boost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technology (2) [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(7)</a:t>
            </a:r>
          </a:p>
        </p:txBody>
      </p:sp>
    </p:spTree>
    <p:extLst>
      <p:ext uri="{BB962C8B-B14F-4D97-AF65-F5344CB8AC3E}">
        <p14:creationId xmlns:p14="http://schemas.microsoft.com/office/powerpoint/2010/main" val="4436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</a:t>
            </a:r>
            <a:r>
              <a:rPr lang="hu-HU" altLang="en-US" dirty="0"/>
              <a:t>2.5</a:t>
            </a:r>
            <a:r>
              <a:rPr lang="en-US" altLang="en-US" dirty="0"/>
              <a:t> Enhanced power management </a:t>
            </a:r>
            <a:r>
              <a:rPr lang="en-US" altLang="en-US" dirty="0" smtClean="0"/>
              <a:t>(8)</a:t>
            </a:r>
            <a:endParaRPr lang="en-US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6473" y="638690"/>
            <a:ext cx="8936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Note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that in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Nehalem’s turbo mode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all active cores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the processor will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operate at the same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fc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and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voltage.</a:t>
            </a:r>
          </a:p>
        </p:txBody>
      </p:sp>
    </p:spTree>
    <p:extLst>
      <p:ext uri="{BB962C8B-B14F-4D97-AF65-F5344CB8AC3E}">
        <p14:creationId xmlns:p14="http://schemas.microsoft.com/office/powerpoint/2010/main" val="1314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5"/>
          <p:cNvSpPr txBox="1">
            <a:spLocks noChangeArrowheads="1"/>
          </p:cNvSpPr>
          <p:nvPr/>
        </p:nvSpPr>
        <p:spPr bwMode="auto">
          <a:xfrm>
            <a:off x="182563" y="636588"/>
            <a:ext cx="66577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of</a:t>
            </a:r>
            <a:r>
              <a:rPr lang="hu-HU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the operation of Nehalem's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Turbo Boost technology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71011" name="Text Box 6"/>
          <p:cNvSpPr txBox="1">
            <a:spLocks noChangeArrowheads="1"/>
          </p:cNvSpPr>
          <p:nvPr/>
        </p:nvSpPr>
        <p:spPr bwMode="auto">
          <a:xfrm>
            <a:off x="201613" y="1008528"/>
            <a:ext cx="8567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buClr>
                <a:schemeClr val="tx1"/>
              </a:buClr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The operating system is responsible for the power management by measuring the actual 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workload and instructing the hardware to set fc and </a:t>
            </a:r>
            <a:r>
              <a:rPr lang="en-US" altLang="en-US" sz="1400" dirty="0" err="1" smtClean="0">
                <a:solidFill>
                  <a:srgbClr val="0070C0"/>
                </a:solidFill>
                <a:latin typeface="+mj-lt"/>
              </a:rPr>
              <a:t>Vc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accordingly.</a:t>
            </a:r>
          </a:p>
        </p:txBody>
      </p:sp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701570" y="2046371"/>
            <a:ext cx="179087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idle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 light workload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1013" name="Text Box 8"/>
          <p:cNvSpPr txBox="1">
            <a:spLocks noChangeArrowheads="1"/>
          </p:cNvSpPr>
          <p:nvPr/>
        </p:nvSpPr>
        <p:spPr bwMode="auto">
          <a:xfrm>
            <a:off x="455918" y="2618910"/>
            <a:ext cx="857478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will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increase the core frequency of the active cores e.g. in steps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of 133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MHz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long as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given limits, e.g. 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 consumption of the processor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package and the junction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temperatures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remain below the given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limits.</a:t>
            </a:r>
          </a:p>
        </p:txBody>
      </p:sp>
      <p:sp>
        <p:nvSpPr>
          <p:cNvPr id="1587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en-US" altLang="en-US" dirty="0"/>
              <a:t>9</a:t>
            </a:r>
            <a:r>
              <a:rPr lang="en-US" altLang="en-US" dirty="0" smtClean="0"/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6515" y="3383995"/>
            <a:ext cx="9390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When the PCU detects that the given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limits become exceeded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it will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step down clock frequency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   in steps of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e.g. 133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MHz.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453" y="1517158"/>
            <a:ext cx="8835047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If the OS requests the highest fc and the PCU recognizes that the actual power consumption</a:t>
            </a:r>
          </a:p>
          <a:p>
            <a:pPr lvl="0"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      of the package is less than the TDP, i.e. there is a power headroom available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1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/>
      <p:bldP spid="171012" grpId="0"/>
      <p:bldP spid="171013" grpId="0"/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5"/>
          <p:cNvSpPr txBox="1">
            <a:spLocks noChangeArrowheads="1"/>
          </p:cNvSpPr>
          <p:nvPr/>
        </p:nvSpPr>
        <p:spPr bwMode="auto">
          <a:xfrm>
            <a:off x="193675" y="978596"/>
            <a:ext cx="8987268" cy="149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control fc the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PCU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samples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current power consumption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and die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temperatures in 5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ms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endParaRPr lang="en-US" altLang="en-US" sz="1400" dirty="0" smtClean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intervals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 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Power consumption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is determined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by monitoring the processor current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 its input pin as well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associated voltage (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calculating the power consumption as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moving average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junction temperature of the cores are monitored by DTSs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(Digital Thermal Sensors)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an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error of ± 5 %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</p:txBody>
      </p:sp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193675" y="600771"/>
            <a:ext cx="7856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Assuring that power and temperature values do not exceed specified limits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(10)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6375" y="2478796"/>
            <a:ext cx="84961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When the power consumption of the processor or the junction temperature of any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exceeds the factory configured limits,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the</a:t>
            </a:r>
            <a:r>
              <a:rPr lang="hu-HU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PCU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automatically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steps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down</a:t>
            </a: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core frequency</a:t>
            </a:r>
            <a:endParaRPr lang="hu-HU" altLang="en-US" sz="1400" dirty="0" smtClean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increments of e.g. 133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4"/>
          <p:cNvSpPr txBox="1">
            <a:spLocks noChangeArrowheads="1"/>
          </p:cNvSpPr>
          <p:nvPr/>
        </p:nvSpPr>
        <p:spPr bwMode="auto">
          <a:xfrm>
            <a:off x="173038" y="1011238"/>
            <a:ext cx="8812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Maximum turbo frequencies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are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factory configured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kept in an internal register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(MSR 1ADH).</a:t>
            </a: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173038" y="1358770"/>
            <a:ext cx="92289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E.g. in case of the Core i7-920XM the basic core frequency is 2.0 GHz and the maximum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Turbo frequency is 3.2 GHz, which is 9 frequency bins (9 x 133 MHz) higher than the TDP limited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basic core frequency of 2.0 GHz.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3060" name="Text Box 10"/>
          <p:cNvSpPr txBox="1">
            <a:spLocks noChangeArrowheads="1"/>
          </p:cNvSpPr>
          <p:nvPr/>
        </p:nvSpPr>
        <p:spPr bwMode="auto">
          <a:xfrm>
            <a:off x="274638" y="26400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3" name="Text Box 18"/>
          <p:cNvSpPr txBox="1">
            <a:spLocks noChangeArrowheads="1"/>
          </p:cNvSpPr>
          <p:nvPr/>
        </p:nvSpPr>
        <p:spPr bwMode="auto">
          <a:xfrm>
            <a:off x="185738" y="641350"/>
            <a:ext cx="41746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maximum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Turbo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Boost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frequenc</a:t>
            </a:r>
            <a:r>
              <a:rPr lang="hu-HU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y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0774" name="Text Box 20"/>
          <p:cNvSpPr txBox="1">
            <a:spLocks noChangeArrowheads="1"/>
          </p:cNvSpPr>
          <p:nvPr/>
        </p:nvSpPr>
        <p:spPr bwMode="auto">
          <a:xfrm>
            <a:off x="735013" y="59436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(11)</a:t>
            </a:r>
          </a:p>
        </p:txBody>
      </p:sp>
    </p:spTree>
    <p:extLst>
      <p:ext uri="{BB962C8B-B14F-4D97-AF65-F5344CB8AC3E}">
        <p14:creationId xmlns:p14="http://schemas.microsoft.com/office/powerpoint/2010/main" val="4448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9"/>
          <a:stretch/>
        </p:blipFill>
        <p:spPr bwMode="auto">
          <a:xfrm>
            <a:off x="386535" y="953725"/>
            <a:ext cx="2552805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7861" y="4246265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LGA-775</a:t>
            </a:r>
          </a:p>
          <a:p>
            <a:pPr algn="ctr"/>
            <a:r>
              <a:rPr lang="en-US" sz="1200" b="1" dirty="0" smtClean="0">
                <a:latin typeface="+mj-lt"/>
              </a:rPr>
              <a:t>(Core 2)</a:t>
            </a:r>
            <a:endParaRPr lang="en-US" sz="1200" b="1" dirty="0">
              <a:latin typeface="+mj-lt"/>
            </a:endParaRPr>
          </a:p>
        </p:txBody>
      </p:sp>
      <p:pic>
        <p:nvPicPr>
          <p:cNvPr id="6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32715"/>
          <a:stretch/>
        </p:blipFill>
        <p:spPr bwMode="auto">
          <a:xfrm>
            <a:off x="3646271" y="953725"/>
            <a:ext cx="5156199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9825" y="4246265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LGA-1366</a:t>
            </a:r>
          </a:p>
          <a:p>
            <a:pPr algn="ctr"/>
            <a:r>
              <a:rPr lang="en-US" sz="1200" b="1" dirty="0" smtClean="0">
                <a:latin typeface="+mj-lt"/>
              </a:rPr>
              <a:t>(</a:t>
            </a:r>
            <a:r>
              <a:rPr lang="en-US" sz="1200" b="1" dirty="0" err="1" smtClean="0">
                <a:latin typeface="+mj-lt"/>
              </a:rPr>
              <a:t>Bloomfied</a:t>
            </a:r>
            <a:r>
              <a:rPr lang="en-US" sz="1200" b="1" dirty="0" smtClean="0">
                <a:latin typeface="+mj-lt"/>
              </a:rPr>
              <a:t>)</a:t>
            </a:r>
            <a:endParaRPr lang="en-US" sz="1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698" y="4246265"/>
            <a:ext cx="1148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LGA-1156</a:t>
            </a:r>
          </a:p>
          <a:p>
            <a:pPr algn="ctr"/>
            <a:r>
              <a:rPr lang="en-US" sz="1200" b="1" dirty="0" smtClean="0">
                <a:latin typeface="+mj-lt"/>
              </a:rPr>
              <a:t>(Lynnfield)</a:t>
            </a:r>
            <a:endParaRPr lang="en-US" sz="1200" b="1" dirty="0"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939340" y="2843935"/>
            <a:ext cx="648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2669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3.2.6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 </a:t>
            </a:r>
            <a:r>
              <a:rPr lang="hu-HU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socket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[167]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6 New sockets (1)</a:t>
            </a:r>
          </a:p>
        </p:txBody>
      </p:sp>
    </p:spTree>
    <p:extLst>
      <p:ext uri="{BB962C8B-B14F-4D97-AF65-F5344CB8AC3E}">
        <p14:creationId xmlns:p14="http://schemas.microsoft.com/office/powerpoint/2010/main" val="31425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2. generation Nehalem line (Lynnfield)</a:t>
            </a:r>
          </a:p>
        </p:txBody>
      </p:sp>
    </p:spTree>
    <p:extLst>
      <p:ext uri="{BB962C8B-B14F-4D97-AF65-F5344CB8AC3E}">
        <p14:creationId xmlns:p14="http://schemas.microsoft.com/office/powerpoint/2010/main" val="1884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3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4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5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6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7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8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9" name="AutoShape 11"/>
          <p:cNvSpPr>
            <a:spLocks noChangeArrowheads="1"/>
          </p:cNvSpPr>
          <p:nvPr/>
        </p:nvSpPr>
        <p:spPr bwMode="auto">
          <a:xfrm>
            <a:off x="3986213" y="1809750"/>
            <a:ext cx="538162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0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1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52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53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54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</a:t>
            </a:r>
            <a:r>
              <a:rPr lang="en-US" altLang="en-US" sz="1200" i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(Nehalem-EP) 4C 3/2009</a:t>
            </a:r>
          </a:p>
        </p:txBody>
      </p:sp>
      <p:sp>
        <p:nvSpPr>
          <p:cNvPr id="163855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63856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57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63858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59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63860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3861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62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63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64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65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63866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63867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68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63869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63870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71" name="Rounded Rectangle 1"/>
          <p:cNvSpPr>
            <a:spLocks noChangeArrowheads="1"/>
          </p:cNvSpPr>
          <p:nvPr/>
        </p:nvSpPr>
        <p:spPr bwMode="auto">
          <a:xfrm>
            <a:off x="4752975" y="1497013"/>
            <a:ext cx="4094163" cy="4406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7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(1)</a:t>
            </a:r>
          </a:p>
        </p:txBody>
      </p:sp>
    </p:spTree>
    <p:extLst>
      <p:ext uri="{BB962C8B-B14F-4D97-AF65-F5344CB8AC3E}">
        <p14:creationId xmlns:p14="http://schemas.microsoft.com/office/powerpoint/2010/main" val="23025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8" descr="P55-block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5" descr="x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6663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5" name="Oval 11"/>
          <p:cNvSpPr>
            <a:spLocks noChangeArrowheads="1"/>
          </p:cNvSpPr>
          <p:nvPr/>
        </p:nvSpPr>
        <p:spPr bwMode="auto">
          <a:xfrm>
            <a:off x="1331913" y="2266950"/>
            <a:ext cx="1871662" cy="32337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6446" name="Oval 12"/>
          <p:cNvSpPr>
            <a:spLocks noChangeArrowheads="1"/>
          </p:cNvSpPr>
          <p:nvPr/>
        </p:nvSpPr>
        <p:spPr bwMode="auto">
          <a:xfrm>
            <a:off x="6227763" y="2476500"/>
            <a:ext cx="1439862" cy="29527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0" name="Text Box 17"/>
          <p:cNvSpPr txBox="1">
            <a:spLocks noChangeArrowheads="1"/>
          </p:cNvSpPr>
          <p:nvPr/>
        </p:nvSpPr>
        <p:spPr bwMode="auto">
          <a:xfrm>
            <a:off x="201613" y="650875"/>
            <a:ext cx="784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(1)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  <a:endParaRPr lang="en-US" altLang="en-US" sz="14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4" name="Oval 21"/>
          <p:cNvSpPr>
            <a:spLocks noChangeArrowheads="1"/>
          </p:cNvSpPr>
          <p:nvPr/>
        </p:nvSpPr>
        <p:spPr bwMode="auto">
          <a:xfrm>
            <a:off x="6405563" y="3825875"/>
            <a:ext cx="9366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5" name="Oval 22"/>
          <p:cNvSpPr>
            <a:spLocks noChangeArrowheads="1"/>
          </p:cNvSpPr>
          <p:nvPr/>
        </p:nvSpPr>
        <p:spPr bwMode="auto">
          <a:xfrm>
            <a:off x="2171700" y="2930525"/>
            <a:ext cx="865188" cy="3587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3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423947" name="Text Box 16"/>
          <p:cNvSpPr txBox="1">
            <a:spLocks noChangeArrowheads="1"/>
          </p:cNvSpPr>
          <p:nvPr/>
        </p:nvSpPr>
        <p:spPr bwMode="auto">
          <a:xfrm>
            <a:off x="304800" y="1017588"/>
            <a:ext cx="8383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a)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major redesign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 resulting in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cheaper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more effective</a:t>
            </a: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two-chip system solution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instead of the previous three</a:t>
            </a: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chip</a:t>
            </a: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solution.</a:t>
            </a:r>
            <a:endParaRPr lang="hu-HU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23948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423949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423950" name="Text Box 19"/>
          <p:cNvSpPr txBox="1">
            <a:spLocks noChangeArrowheads="1"/>
          </p:cNvSpPr>
          <p:nvPr/>
        </p:nvSpPr>
        <p:spPr bwMode="auto">
          <a:xfrm>
            <a:off x="311150" y="1509713"/>
            <a:ext cx="896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b) Further on, whereas the Bloomfield chip is connected to the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X58 chipset via the QPI bus,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the Lynnfield chip is connected to the P55 PCH by a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DMI interface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,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like in previous solutions.</a:t>
            </a:r>
          </a:p>
        </p:txBody>
      </p:sp>
    </p:spTree>
    <p:extLst>
      <p:ext uri="{BB962C8B-B14F-4D97-AF65-F5344CB8AC3E}">
        <p14:creationId xmlns:p14="http://schemas.microsoft.com/office/powerpoint/2010/main" val="19868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5" grpId="0" animBg="1"/>
      <p:bldP spid="146446" grpId="0" animBg="1"/>
      <p:bldP spid="423944" grpId="0" animBg="1"/>
      <p:bldP spid="423945" grpId="0" animBg="1"/>
      <p:bldP spid="423947" grpId="0"/>
      <p:bldP spid="423948" grpId="0"/>
      <p:bldP spid="423949" grpId="0"/>
      <p:bldP spid="4239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171590" y="581338"/>
            <a:ext cx="7608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Emergence of Intel’s Atom line aiming for tablets and smartphones </a:t>
            </a:r>
            <a:r>
              <a:rPr lang="hu-HU" sz="1400" b="1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en-US" sz="1400" b="1" dirty="0" smtClean="0">
                <a:solidFill>
                  <a:srgbClr val="000000"/>
                </a:solidFill>
                <a:latin typeface="Verdana"/>
              </a:rPr>
              <a:t>2</a:t>
            </a:r>
            <a:r>
              <a:rPr lang="hu-HU" sz="1400" b="1" dirty="0" smtClean="0">
                <a:solidFill>
                  <a:srgbClr val="000000"/>
                </a:solidFill>
                <a:latin typeface="Verdana"/>
              </a:rPr>
              <a:t>]</a:t>
            </a:r>
            <a:endParaRPr lang="en-US" sz="14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75665"/>
            <a:ext cx="8810625" cy="490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9123" y="5399539"/>
            <a:ext cx="774571" cy="43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9522" y="570444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762" y="3719060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4-wide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4697" y="5694570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 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6959" y="5700078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9215" y="4509120"/>
            <a:ext cx="8576350" cy="164021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87335" y="5691950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9</a:t>
            </a:r>
            <a:r>
              <a:rPr lang="hu-HU" altLang="en-US" dirty="0" smtClean="0"/>
              <a:t>)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5" t="44089" r="2785" b="52551"/>
          <a:stretch/>
        </p:blipFill>
        <p:spPr bwMode="auto">
          <a:xfrm>
            <a:off x="7496612" y="3158970"/>
            <a:ext cx="1291138" cy="49505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3" name="Rounded Rectangle 2"/>
          <p:cNvSpPr/>
          <p:nvPr/>
        </p:nvSpPr>
        <p:spPr>
          <a:xfrm>
            <a:off x="7496611" y="3406497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42330" y="3146874"/>
            <a:ext cx="119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Broadwell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2360" y="3392168"/>
            <a:ext cx="7745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14 nm</a:t>
            </a:r>
            <a:endParaRPr lang="en-US" sz="13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4" t="91633"/>
          <a:stretch/>
        </p:blipFill>
        <p:spPr bwMode="auto">
          <a:xfrm>
            <a:off x="7496611" y="5499230"/>
            <a:ext cx="1480702" cy="27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96853" y="540835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3488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Oval 17"/>
          <p:cNvSpPr>
            <a:spLocks noChangeArrowheads="1"/>
          </p:cNvSpPr>
          <p:nvPr/>
        </p:nvSpPr>
        <p:spPr bwMode="auto">
          <a:xfrm>
            <a:off x="1403350" y="3198813"/>
            <a:ext cx="576263" cy="8651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3" name="Oval 18"/>
          <p:cNvSpPr>
            <a:spLocks noChangeArrowheads="1"/>
          </p:cNvSpPr>
          <p:nvPr/>
        </p:nvSpPr>
        <p:spPr bwMode="auto">
          <a:xfrm>
            <a:off x="5867400" y="2767013"/>
            <a:ext cx="649288" cy="12969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4" name="Rectangle 19"/>
          <p:cNvSpPr>
            <a:spLocks noChangeArrowheads="1"/>
          </p:cNvSpPr>
          <p:nvPr/>
        </p:nvSpPr>
        <p:spPr bwMode="auto">
          <a:xfrm>
            <a:off x="190500" y="649288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(2)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5895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5896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65897" name="Text Box 14"/>
          <p:cNvSpPr txBox="1">
            <a:spLocks noChangeArrowheads="1"/>
          </p:cNvSpPr>
          <p:nvPr/>
        </p:nvSpPr>
        <p:spPr bwMode="auto">
          <a:xfrm>
            <a:off x="293688" y="995363"/>
            <a:ext cx="848836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c) It provides only 16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PCIe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2.0 lanes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attach a graphics card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immediately to the processor 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rather than to the north bridge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done by 36 lanes in the previous solution.  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7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184150" y="647700"/>
            <a:ext cx="4767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providing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lanes for graphics</a:t>
            </a:r>
          </a:p>
        </p:txBody>
      </p:sp>
      <p:sp>
        <p:nvSpPr>
          <p:cNvPr id="166915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09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ChangeArrowheads="1"/>
          </p:cNvSpPr>
          <p:nvPr/>
        </p:nvSpPr>
        <p:spPr bwMode="auto">
          <a:xfrm>
            <a:off x="1857399" y="1540366"/>
            <a:ext cx="24574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1x x16 or 2x x8 lanes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(DTs)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39" name="Line 4"/>
          <p:cNvSpPr>
            <a:spLocks noChangeShapeType="1"/>
          </p:cNvSpPr>
          <p:nvPr/>
        </p:nvSpPr>
        <p:spPr bwMode="auto">
          <a:xfrm flipV="1">
            <a:off x="2875543" y="1192703"/>
            <a:ext cx="2173287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0" name="Line 5"/>
          <p:cNvSpPr>
            <a:spLocks noChangeShapeType="1"/>
          </p:cNvSpPr>
          <p:nvPr/>
        </p:nvSpPr>
        <p:spPr bwMode="auto">
          <a:xfrm flipH="1" flipV="1">
            <a:off x="5048830" y="1192703"/>
            <a:ext cx="2122488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1" name="Oval 12"/>
          <p:cNvSpPr>
            <a:spLocks noChangeArrowheads="1"/>
          </p:cNvSpPr>
          <p:nvPr/>
        </p:nvSpPr>
        <p:spPr bwMode="auto">
          <a:xfrm>
            <a:off x="7134805" y="139431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2" name="Oval 12"/>
          <p:cNvSpPr>
            <a:spLocks noChangeArrowheads="1"/>
          </p:cNvSpPr>
          <p:nvPr/>
        </p:nvSpPr>
        <p:spPr bwMode="auto">
          <a:xfrm>
            <a:off x="2816805" y="140225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3" name="Line 8"/>
          <p:cNvSpPr>
            <a:spLocks noChangeShapeType="1"/>
          </p:cNvSpPr>
          <p:nvPr/>
        </p:nvSpPr>
        <p:spPr bwMode="auto">
          <a:xfrm flipV="1">
            <a:off x="1187450" y="49418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4" name="Line 9"/>
          <p:cNvSpPr>
            <a:spLocks noChangeShapeType="1"/>
          </p:cNvSpPr>
          <p:nvPr/>
        </p:nvSpPr>
        <p:spPr bwMode="auto">
          <a:xfrm flipV="1">
            <a:off x="1187450" y="66690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5" name="Line 10"/>
          <p:cNvSpPr>
            <a:spLocks noChangeShapeType="1"/>
          </p:cNvSpPr>
          <p:nvPr/>
        </p:nvSpPr>
        <p:spPr bwMode="auto">
          <a:xfrm flipV="1">
            <a:off x="1187450" y="2219816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6" name="Line 11"/>
          <p:cNvSpPr>
            <a:spLocks noChangeShapeType="1"/>
          </p:cNvSpPr>
          <p:nvPr/>
        </p:nvSpPr>
        <p:spPr bwMode="auto">
          <a:xfrm flipH="1">
            <a:off x="5051425" y="2228897"/>
            <a:ext cx="1588" cy="446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7" name="Line 12"/>
          <p:cNvSpPr>
            <a:spLocks noChangeShapeType="1"/>
          </p:cNvSpPr>
          <p:nvPr/>
        </p:nvSpPr>
        <p:spPr bwMode="auto">
          <a:xfrm flipH="1">
            <a:off x="8956675" y="2228897"/>
            <a:ext cx="1588" cy="446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8" name="Rectangle 15"/>
          <p:cNvSpPr>
            <a:spLocks noChangeArrowheads="1"/>
          </p:cNvSpPr>
          <p:nvPr/>
        </p:nvSpPr>
        <p:spPr bwMode="auto">
          <a:xfrm>
            <a:off x="3431168" y="895841"/>
            <a:ext cx="3257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provided on the processor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9" name="Rectangle 16"/>
          <p:cNvSpPr>
            <a:spLocks noChangeArrowheads="1"/>
          </p:cNvSpPr>
          <p:nvPr/>
        </p:nvSpPr>
        <p:spPr bwMode="auto">
          <a:xfrm>
            <a:off x="5877145" y="1511791"/>
            <a:ext cx="2606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configurable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 (HEDs)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(e.g. 2x x16 + 1x x8 or 4x x8)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0" name="Line 18"/>
          <p:cNvSpPr>
            <a:spLocks noChangeShapeType="1"/>
          </p:cNvSpPr>
          <p:nvPr/>
        </p:nvSpPr>
        <p:spPr bwMode="auto">
          <a:xfrm flipV="1">
            <a:off x="1187450" y="299720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1" name="Rectangle 19"/>
          <p:cNvSpPr>
            <a:spLocks noChangeArrowheads="1"/>
          </p:cNvSpPr>
          <p:nvPr/>
        </p:nvSpPr>
        <p:spPr bwMode="auto">
          <a:xfrm rot="-5400000">
            <a:off x="307181" y="5803287"/>
            <a:ext cx="1235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 lanes</a:t>
            </a:r>
          </a:p>
        </p:txBody>
      </p:sp>
      <p:sp>
        <p:nvSpPr>
          <p:cNvPr id="167952" name="Rectangle 20"/>
          <p:cNvSpPr>
            <a:spLocks noChangeArrowheads="1"/>
          </p:cNvSpPr>
          <p:nvPr/>
        </p:nvSpPr>
        <p:spPr bwMode="auto">
          <a:xfrm rot="-5400000">
            <a:off x="217488" y="4014967"/>
            <a:ext cx="13922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3" name="Line 21"/>
          <p:cNvSpPr>
            <a:spLocks noChangeShapeType="1"/>
          </p:cNvSpPr>
          <p:nvPr/>
        </p:nvSpPr>
        <p:spPr bwMode="auto">
          <a:xfrm rot="16200000" flipV="1">
            <a:off x="-314325" y="4911905"/>
            <a:ext cx="1885950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4" name="Line 22"/>
          <p:cNvSpPr>
            <a:spLocks noChangeShapeType="1"/>
          </p:cNvSpPr>
          <p:nvPr/>
        </p:nvSpPr>
        <p:spPr bwMode="auto">
          <a:xfrm rot="-5400000" flipH="1" flipV="1">
            <a:off x="-123031" y="3222011"/>
            <a:ext cx="1503362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5" name="Oval 12"/>
          <p:cNvSpPr>
            <a:spLocks noChangeArrowheads="1"/>
          </p:cNvSpPr>
          <p:nvPr/>
        </p:nvSpPr>
        <p:spPr bwMode="auto">
          <a:xfrm rot="-5400000">
            <a:off x="669925" y="251636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6" name="Oval 12"/>
          <p:cNvSpPr>
            <a:spLocks noChangeArrowheads="1"/>
          </p:cNvSpPr>
          <p:nvPr/>
        </p:nvSpPr>
        <p:spPr bwMode="auto">
          <a:xfrm rot="-5400000">
            <a:off x="671513" y="588980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7" name="Text Box 25"/>
          <p:cNvSpPr txBox="1">
            <a:spLocks noChangeArrowheads="1"/>
          </p:cNvSpPr>
          <p:nvPr/>
        </p:nvSpPr>
        <p:spPr bwMode="auto">
          <a:xfrm rot="-5400000">
            <a:off x="-946944" y="3914161"/>
            <a:ext cx="2600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7958" name="Rectangle 26"/>
          <p:cNvSpPr>
            <a:spLocks noChangeArrowheads="1"/>
          </p:cNvSpPr>
          <p:nvPr/>
        </p:nvSpPr>
        <p:spPr bwMode="auto">
          <a:xfrm rot="-5400000">
            <a:off x="264319" y="2477474"/>
            <a:ext cx="13398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9" name="Line 27"/>
          <p:cNvSpPr>
            <a:spLocks noChangeShapeType="1"/>
          </p:cNvSpPr>
          <p:nvPr/>
        </p:nvSpPr>
        <p:spPr bwMode="auto">
          <a:xfrm>
            <a:off x="561975" y="4051480"/>
            <a:ext cx="1428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0" name="Oval 12"/>
          <p:cNvSpPr>
            <a:spLocks noChangeArrowheads="1"/>
          </p:cNvSpPr>
          <p:nvPr/>
        </p:nvSpPr>
        <p:spPr bwMode="auto">
          <a:xfrm rot="-5400000">
            <a:off x="663575" y="402766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1" name="Line 29"/>
          <p:cNvSpPr>
            <a:spLocks noChangeShapeType="1"/>
          </p:cNvSpPr>
          <p:nvPr/>
        </p:nvSpPr>
        <p:spPr bwMode="auto">
          <a:xfrm flipH="1">
            <a:off x="1179513" y="2229881"/>
            <a:ext cx="1587" cy="442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67962" name="Group 26"/>
          <p:cNvGrpSpPr>
            <a:grpSpLocks/>
          </p:cNvGrpSpPr>
          <p:nvPr/>
        </p:nvGrpSpPr>
        <p:grpSpPr bwMode="auto">
          <a:xfrm>
            <a:off x="1709738" y="3052763"/>
            <a:ext cx="2386012" cy="1092200"/>
            <a:chOff x="1042" y="2160"/>
            <a:chExt cx="1503" cy="688"/>
          </a:xfrm>
        </p:grpSpPr>
        <p:sp>
          <p:nvSpPr>
            <p:cNvPr id="168006" name="Rectangle 59"/>
            <p:cNvSpPr>
              <a:spLocks noChangeArrowheads="1"/>
            </p:cNvSpPr>
            <p:nvPr/>
          </p:nvSpPr>
          <p:spPr bwMode="auto">
            <a:xfrm>
              <a:off x="2174" y="2204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Mem.</a:t>
              </a:r>
            </a:p>
          </p:txBody>
        </p:sp>
        <p:sp>
          <p:nvSpPr>
            <p:cNvPr id="168007" name="Oval 33"/>
            <p:cNvSpPr>
              <a:spLocks noChangeArrowheads="1"/>
            </p:cNvSpPr>
            <p:nvPr/>
          </p:nvSpPr>
          <p:spPr bwMode="auto">
            <a:xfrm>
              <a:off x="1749" y="2206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</a:t>
              </a:r>
            </a:p>
          </p:txBody>
        </p:sp>
        <p:sp>
          <p:nvSpPr>
            <p:cNvPr id="168008" name="Rectangle 48"/>
            <p:cNvSpPr>
              <a:spLocks noChangeArrowheads="1"/>
            </p:cNvSpPr>
            <p:nvPr/>
          </p:nvSpPr>
          <p:spPr bwMode="auto">
            <a:xfrm>
              <a:off x="1537" y="2626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Periph. Contr.</a:t>
              </a:r>
            </a:p>
          </p:txBody>
        </p:sp>
        <p:sp>
          <p:nvSpPr>
            <p:cNvPr id="168009" name="Line 44"/>
            <p:cNvSpPr>
              <a:spLocks noChangeShapeType="1"/>
            </p:cNvSpPr>
            <p:nvPr/>
          </p:nvSpPr>
          <p:spPr bwMode="auto">
            <a:xfrm>
              <a:off x="1443" y="2313"/>
              <a:ext cx="317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0" name="Text Box 92"/>
            <p:cNvSpPr txBox="1">
              <a:spLocks noChangeArrowheads="1"/>
            </p:cNvSpPr>
            <p:nvPr/>
          </p:nvSpPr>
          <p:spPr bwMode="auto">
            <a:xfrm>
              <a:off x="1042" y="2225"/>
              <a:ext cx="35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PCIe</a:t>
              </a:r>
            </a:p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2.0 </a:t>
              </a:r>
            </a:p>
          </p:txBody>
        </p:sp>
        <p:sp>
          <p:nvSpPr>
            <p:cNvPr id="168011" name="Text Box 93"/>
            <p:cNvSpPr txBox="1">
              <a:spLocks noChangeArrowheads="1"/>
            </p:cNvSpPr>
            <p:nvPr/>
          </p:nvSpPr>
          <p:spPr bwMode="auto">
            <a:xfrm>
              <a:off x="1404" y="2160"/>
              <a:ext cx="3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X16</a:t>
              </a: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2x x8</a:t>
              </a: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8012" name="Line 50"/>
            <p:cNvSpPr>
              <a:spLocks noChangeShapeType="1"/>
            </p:cNvSpPr>
            <p:nvPr/>
          </p:nvSpPr>
          <p:spPr bwMode="auto">
            <a:xfrm>
              <a:off x="1864" y="2415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3" name="Line 50"/>
            <p:cNvSpPr>
              <a:spLocks noChangeShapeType="1"/>
            </p:cNvSpPr>
            <p:nvPr/>
          </p:nvSpPr>
          <p:spPr bwMode="auto">
            <a:xfrm>
              <a:off x="1982" y="2313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67963" name="Text Box 93"/>
          <p:cNvSpPr txBox="1">
            <a:spLocks noChangeArrowheads="1"/>
          </p:cNvSpPr>
          <p:nvPr/>
        </p:nvSpPr>
        <p:spPr bwMode="auto">
          <a:xfrm>
            <a:off x="2255838" y="5049180"/>
            <a:ext cx="6143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X16</a:t>
            </a: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2x x8</a:t>
            </a:r>
            <a:endParaRPr lang="en-US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4" name="Rectangle 59"/>
          <p:cNvSpPr>
            <a:spLocks noChangeArrowheads="1"/>
          </p:cNvSpPr>
          <p:nvPr/>
        </p:nvSpPr>
        <p:spPr bwMode="auto">
          <a:xfrm>
            <a:off x="3478213" y="5119030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65" name="Oval 33"/>
          <p:cNvSpPr>
            <a:spLocks noChangeArrowheads="1"/>
          </p:cNvSpPr>
          <p:nvPr/>
        </p:nvSpPr>
        <p:spPr bwMode="auto">
          <a:xfrm>
            <a:off x="2803525" y="5122205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66" name="Rectangle 48"/>
          <p:cNvSpPr>
            <a:spLocks noChangeArrowheads="1"/>
          </p:cNvSpPr>
          <p:nvPr/>
        </p:nvSpPr>
        <p:spPr bwMode="auto">
          <a:xfrm>
            <a:off x="2466975" y="5788955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67" name="Line 44"/>
          <p:cNvSpPr>
            <a:spLocks noChangeShapeType="1"/>
          </p:cNvSpPr>
          <p:nvPr/>
        </p:nvSpPr>
        <p:spPr bwMode="auto">
          <a:xfrm>
            <a:off x="2312988" y="5292067"/>
            <a:ext cx="5032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8" name="Text Box 92"/>
          <p:cNvSpPr txBox="1">
            <a:spLocks noChangeArrowheads="1"/>
          </p:cNvSpPr>
          <p:nvPr/>
        </p:nvSpPr>
        <p:spPr bwMode="auto">
          <a:xfrm>
            <a:off x="1704975" y="5144430"/>
            <a:ext cx="5667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 </a:t>
            </a:r>
          </a:p>
        </p:txBody>
      </p:sp>
      <p:sp>
        <p:nvSpPr>
          <p:cNvPr id="167969" name="Line 50"/>
          <p:cNvSpPr>
            <a:spLocks noChangeShapeType="1"/>
          </p:cNvSpPr>
          <p:nvPr/>
        </p:nvSpPr>
        <p:spPr bwMode="auto">
          <a:xfrm>
            <a:off x="2986088" y="5453992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0" name="Line 50"/>
          <p:cNvSpPr>
            <a:spLocks noChangeShapeType="1"/>
          </p:cNvSpPr>
          <p:nvPr/>
        </p:nvSpPr>
        <p:spPr bwMode="auto">
          <a:xfrm>
            <a:off x="3173413" y="5292067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1" name="Text Box 31"/>
          <p:cNvSpPr txBox="1">
            <a:spLocks noChangeArrowheads="1"/>
          </p:cNvSpPr>
          <p:nvPr/>
        </p:nvSpPr>
        <p:spPr bwMode="auto">
          <a:xfrm>
            <a:off x="5221288" y="5137150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</p:txBody>
      </p:sp>
      <p:sp>
        <p:nvSpPr>
          <p:cNvPr id="167972" name="Text Box 32"/>
          <p:cNvSpPr txBox="1">
            <a:spLocks noChangeArrowheads="1"/>
          </p:cNvSpPr>
          <p:nvPr/>
        </p:nvSpPr>
        <p:spPr bwMode="auto">
          <a:xfrm>
            <a:off x="6951663" y="48831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3" name="Line 56"/>
          <p:cNvSpPr>
            <a:spLocks noChangeShapeType="1"/>
          </p:cNvSpPr>
          <p:nvPr/>
        </p:nvSpPr>
        <p:spPr bwMode="auto">
          <a:xfrm>
            <a:off x="6883400" y="5051425"/>
            <a:ext cx="503238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4" name="Line 34"/>
          <p:cNvSpPr>
            <a:spLocks noChangeShapeType="1"/>
          </p:cNvSpPr>
          <p:nvPr/>
        </p:nvSpPr>
        <p:spPr bwMode="auto">
          <a:xfrm flipH="1">
            <a:off x="6873875" y="5305425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5" name="Text Box 40"/>
          <p:cNvSpPr txBox="1">
            <a:spLocks noChangeArrowheads="1"/>
          </p:cNvSpPr>
          <p:nvPr/>
        </p:nvSpPr>
        <p:spPr bwMode="auto">
          <a:xfrm>
            <a:off x="6951663" y="5389563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6" name="Szövegdoboz 137"/>
          <p:cNvSpPr txBox="1">
            <a:spLocks noChangeArrowheads="1"/>
          </p:cNvSpPr>
          <p:nvPr/>
        </p:nvSpPr>
        <p:spPr bwMode="auto">
          <a:xfrm>
            <a:off x="5921375" y="4972050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 rot="5400000" flipH="1" flipV="1">
            <a:off x="6875463" y="5248275"/>
            <a:ext cx="179388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78" name="Text Box 13"/>
          <p:cNvSpPr txBox="1">
            <a:spLocks noChangeArrowheads="1"/>
          </p:cNvSpPr>
          <p:nvPr/>
        </p:nvSpPr>
        <p:spPr bwMode="auto">
          <a:xfrm>
            <a:off x="1306513" y="4271963"/>
            <a:ext cx="35877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2. gen. Nehalem (Lynnfield) (4C), 2 MCh</a:t>
            </a:r>
          </a:p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with P55 (2009)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 (4C), 2 MCh with P67 (2011)</a:t>
            </a:r>
          </a:p>
        </p:txBody>
      </p:sp>
      <p:sp>
        <p:nvSpPr>
          <p:cNvPr id="167979" name="Text Box 14"/>
          <p:cNvSpPr txBox="1">
            <a:spLocks noChangeArrowheads="1"/>
          </p:cNvSpPr>
          <p:nvPr/>
        </p:nvSpPr>
        <p:spPr bwMode="auto">
          <a:xfrm>
            <a:off x="1086033" y="6231836"/>
            <a:ext cx="40334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Ivy Bridge (4C), 2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Z77 PCH (2012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to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(4C),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Z170 PCH (2015)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80" name="Text Box 52"/>
          <p:cNvSpPr txBox="1">
            <a:spLocks noChangeArrowheads="1"/>
          </p:cNvSpPr>
          <p:nvPr/>
        </p:nvSpPr>
        <p:spPr bwMode="auto">
          <a:xfrm>
            <a:off x="3598863" y="3810000"/>
            <a:ext cx="77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P55/P67</a:t>
            </a:r>
          </a:p>
        </p:txBody>
      </p:sp>
      <p:sp>
        <p:nvSpPr>
          <p:cNvPr id="167981" name="Text Box 53"/>
          <p:cNvSpPr txBox="1">
            <a:spLocks noChangeArrowheads="1"/>
          </p:cNvSpPr>
          <p:nvPr/>
        </p:nvSpPr>
        <p:spPr bwMode="auto">
          <a:xfrm>
            <a:off x="3582988" y="5871505"/>
            <a:ext cx="111601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Z77 to Z170 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82" name="Text Box 17"/>
          <p:cNvSpPr txBox="1">
            <a:spLocks noChangeArrowheads="1"/>
          </p:cNvSpPr>
          <p:nvPr/>
        </p:nvSpPr>
        <p:spPr bwMode="auto">
          <a:xfrm>
            <a:off x="5159375" y="6175375"/>
            <a:ext cx="3619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Bridge-E (6C),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X79 (201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Haswell-E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(8C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X79 (2014)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83" name="Text Box 55"/>
          <p:cNvSpPr txBox="1">
            <a:spLocks noChangeArrowheads="1"/>
          </p:cNvSpPr>
          <p:nvPr/>
        </p:nvSpPr>
        <p:spPr bwMode="auto">
          <a:xfrm>
            <a:off x="196850" y="504825"/>
            <a:ext cx="830103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Main options of providing </a:t>
            </a:r>
            <a:r>
              <a:rPr lang="en-US" altLang="en-US" sz="13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3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lanes on the processor for graphics cards in DT systems</a:t>
            </a:r>
          </a:p>
        </p:txBody>
      </p:sp>
      <p:sp>
        <p:nvSpPr>
          <p:cNvPr id="167984" name="Rectangle 59"/>
          <p:cNvSpPr>
            <a:spLocks noChangeArrowheads="1"/>
          </p:cNvSpPr>
          <p:nvPr/>
        </p:nvSpPr>
        <p:spPr bwMode="auto">
          <a:xfrm>
            <a:off x="8050213" y="5080000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85" name="Oval 33"/>
          <p:cNvSpPr>
            <a:spLocks noChangeArrowheads="1"/>
          </p:cNvSpPr>
          <p:nvPr/>
        </p:nvSpPr>
        <p:spPr bwMode="auto">
          <a:xfrm>
            <a:off x="7375525" y="5083175"/>
            <a:ext cx="368300" cy="338138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86" name="Rectangle 48"/>
          <p:cNvSpPr>
            <a:spLocks noChangeArrowheads="1"/>
          </p:cNvSpPr>
          <p:nvPr/>
        </p:nvSpPr>
        <p:spPr bwMode="auto">
          <a:xfrm>
            <a:off x="7038975" y="5749925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87" name="Line 50"/>
          <p:cNvSpPr>
            <a:spLocks noChangeShapeType="1"/>
          </p:cNvSpPr>
          <p:nvPr/>
        </p:nvSpPr>
        <p:spPr bwMode="auto">
          <a:xfrm>
            <a:off x="7558088" y="5414963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8" name="Line 50"/>
          <p:cNvSpPr>
            <a:spLocks noChangeShapeType="1"/>
          </p:cNvSpPr>
          <p:nvPr/>
        </p:nvSpPr>
        <p:spPr bwMode="auto">
          <a:xfrm>
            <a:off x="7745413" y="5253038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9" name="Text Box 61"/>
          <p:cNvSpPr txBox="1">
            <a:spLocks noChangeArrowheads="1"/>
          </p:cNvSpPr>
          <p:nvPr/>
        </p:nvSpPr>
        <p:spPr bwMode="auto">
          <a:xfrm>
            <a:off x="8154988" y="5832475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167990" name="Rectangle 62"/>
          <p:cNvSpPr>
            <a:spLocks noChangeArrowheads="1"/>
          </p:cNvSpPr>
          <p:nvPr/>
        </p:nvSpPr>
        <p:spPr bwMode="auto">
          <a:xfrm>
            <a:off x="1285875" y="3024188"/>
            <a:ext cx="3690938" cy="1670050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1" name="Text Box 31"/>
          <p:cNvSpPr txBox="1">
            <a:spLocks noChangeArrowheads="1"/>
          </p:cNvSpPr>
          <p:nvPr/>
        </p:nvSpPr>
        <p:spPr bwMode="auto">
          <a:xfrm>
            <a:off x="5373688" y="3322638"/>
            <a:ext cx="800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</a:t>
            </a:r>
          </a:p>
        </p:txBody>
      </p:sp>
      <p:sp>
        <p:nvSpPr>
          <p:cNvPr id="167992" name="Text Box 32"/>
          <p:cNvSpPr txBox="1">
            <a:spLocks noChangeArrowheads="1"/>
          </p:cNvSpPr>
          <p:nvPr/>
        </p:nvSpPr>
        <p:spPr bwMode="auto">
          <a:xfrm>
            <a:off x="7104063" y="306863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3" name="Line 56"/>
          <p:cNvSpPr>
            <a:spLocks noChangeShapeType="1"/>
          </p:cNvSpPr>
          <p:nvPr/>
        </p:nvSpPr>
        <p:spPr bwMode="auto">
          <a:xfrm>
            <a:off x="7035800" y="3236913"/>
            <a:ext cx="503238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4" name="Line 34"/>
          <p:cNvSpPr>
            <a:spLocks noChangeShapeType="1"/>
          </p:cNvSpPr>
          <p:nvPr/>
        </p:nvSpPr>
        <p:spPr bwMode="auto">
          <a:xfrm flipH="1">
            <a:off x="7026275" y="3490913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5" name="Text Box 40"/>
          <p:cNvSpPr txBox="1">
            <a:spLocks noChangeArrowheads="1"/>
          </p:cNvSpPr>
          <p:nvPr/>
        </p:nvSpPr>
        <p:spPr bwMode="auto">
          <a:xfrm>
            <a:off x="7104063" y="35750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6" name="Szövegdoboz 68"/>
          <p:cNvSpPr txBox="1">
            <a:spLocks noChangeArrowheads="1"/>
          </p:cNvSpPr>
          <p:nvPr/>
        </p:nvSpPr>
        <p:spPr bwMode="auto">
          <a:xfrm>
            <a:off x="6073775" y="3157538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70" name="Egyenes összekötő 69"/>
          <p:cNvCxnSpPr/>
          <p:nvPr/>
        </p:nvCxnSpPr>
        <p:spPr>
          <a:xfrm rot="5400000" flipH="1" flipV="1">
            <a:off x="7027863" y="3433763"/>
            <a:ext cx="179387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98" name="Text Box 17"/>
          <p:cNvSpPr txBox="1">
            <a:spLocks noChangeArrowheads="1"/>
          </p:cNvSpPr>
          <p:nvPr/>
        </p:nvSpPr>
        <p:spPr bwMode="auto">
          <a:xfrm>
            <a:off x="5208588" y="4360863"/>
            <a:ext cx="3825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Bridge-E (6C),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X79 (2011)</a:t>
            </a:r>
          </a:p>
        </p:txBody>
      </p:sp>
      <p:sp>
        <p:nvSpPr>
          <p:cNvPr id="167999" name="Rectangle 59"/>
          <p:cNvSpPr>
            <a:spLocks noChangeArrowheads="1"/>
          </p:cNvSpPr>
          <p:nvPr/>
        </p:nvSpPr>
        <p:spPr bwMode="auto">
          <a:xfrm>
            <a:off x="8202613" y="3265488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8000" name="Oval 33"/>
          <p:cNvSpPr>
            <a:spLocks noChangeArrowheads="1"/>
          </p:cNvSpPr>
          <p:nvPr/>
        </p:nvSpPr>
        <p:spPr bwMode="auto">
          <a:xfrm>
            <a:off x="7527925" y="3268663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8001" name="Rectangle 48"/>
          <p:cNvSpPr>
            <a:spLocks noChangeArrowheads="1"/>
          </p:cNvSpPr>
          <p:nvPr/>
        </p:nvSpPr>
        <p:spPr bwMode="auto">
          <a:xfrm>
            <a:off x="7191375" y="3935413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8002" name="Line 50"/>
          <p:cNvSpPr>
            <a:spLocks noChangeShapeType="1"/>
          </p:cNvSpPr>
          <p:nvPr/>
        </p:nvSpPr>
        <p:spPr bwMode="auto">
          <a:xfrm>
            <a:off x="7710488" y="3600450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3" name="Line 50"/>
          <p:cNvSpPr>
            <a:spLocks noChangeShapeType="1"/>
          </p:cNvSpPr>
          <p:nvPr/>
        </p:nvSpPr>
        <p:spPr bwMode="auto">
          <a:xfrm>
            <a:off x="7897813" y="343852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4" name="Text Box 61"/>
          <p:cNvSpPr txBox="1">
            <a:spLocks noChangeArrowheads="1"/>
          </p:cNvSpPr>
          <p:nvPr/>
        </p:nvSpPr>
        <p:spPr bwMode="auto">
          <a:xfrm>
            <a:off x="8307388" y="4017963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78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0388" y="6637055"/>
            <a:ext cx="17972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j-lt"/>
              </a:rPr>
              <a:t>MCh</a:t>
            </a:r>
            <a:r>
              <a:rPr lang="en-US" sz="1100" dirty="0" smtClean="0">
                <a:latin typeface="+mj-lt"/>
              </a:rPr>
              <a:t>: Memory Channel</a:t>
            </a:r>
            <a:endParaRPr lang="en-US" sz="11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6785" y="1853408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+mj-lt"/>
              </a:rPr>
              <a:t>(Desktops)</a:t>
            </a:r>
            <a:endParaRPr lang="en-US" sz="1200" dirty="0"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818975" y="1878422"/>
            <a:ext cx="2764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+mj-lt"/>
              </a:rPr>
              <a:t>(Extreme Performance Desktops)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26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 rot="-5400000">
            <a:off x="616744" y="5649314"/>
            <a:ext cx="728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 rot="-5400000">
            <a:off x="579438" y="4430907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rot="16200000" flipV="1">
            <a:off x="-48418" y="5080989"/>
            <a:ext cx="1296987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 rot="-5400000" flipH="1" flipV="1">
            <a:off x="-11112" y="3821308"/>
            <a:ext cx="1222375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6" name="Oval 12"/>
          <p:cNvSpPr>
            <a:spLocks noChangeArrowheads="1"/>
          </p:cNvSpPr>
          <p:nvPr/>
        </p:nvSpPr>
        <p:spPr bwMode="auto">
          <a:xfrm rot="-5400000">
            <a:off x="636588" y="323393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7" name="Oval 12"/>
          <p:cNvSpPr>
            <a:spLocks noChangeArrowheads="1"/>
          </p:cNvSpPr>
          <p:nvPr/>
        </p:nvSpPr>
        <p:spPr bwMode="auto">
          <a:xfrm rot="-5400000">
            <a:off x="647700" y="576282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 rot="-5400000">
            <a:off x="-983456" y="4371377"/>
            <a:ext cx="2600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 rot="-5400000">
            <a:off x="600076" y="3106932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0" name="Line 10"/>
          <p:cNvSpPr>
            <a:spLocks noChangeShapeType="1"/>
          </p:cNvSpPr>
          <p:nvPr/>
        </p:nvSpPr>
        <p:spPr bwMode="auto">
          <a:xfrm>
            <a:off x="525463" y="451822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1" name="Oval 12"/>
          <p:cNvSpPr>
            <a:spLocks noChangeArrowheads="1"/>
          </p:cNvSpPr>
          <p:nvPr/>
        </p:nvSpPr>
        <p:spPr bwMode="auto">
          <a:xfrm rot="-5400000">
            <a:off x="627063" y="44848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2" name="Line 12"/>
          <p:cNvSpPr>
            <a:spLocks noChangeShapeType="1"/>
          </p:cNvSpPr>
          <p:nvPr/>
        </p:nvSpPr>
        <p:spPr bwMode="auto">
          <a:xfrm>
            <a:off x="1331913" y="2644970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 flipV="1">
            <a:off x="1331913" y="5165920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4" name="Line 14"/>
          <p:cNvSpPr>
            <a:spLocks noChangeShapeType="1"/>
          </p:cNvSpPr>
          <p:nvPr/>
        </p:nvSpPr>
        <p:spPr bwMode="auto">
          <a:xfrm>
            <a:off x="1301750" y="6534345"/>
            <a:ext cx="774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5" name="Line 15"/>
          <p:cNvSpPr>
            <a:spLocks noChangeShapeType="1"/>
          </p:cNvSpPr>
          <p:nvPr/>
        </p:nvSpPr>
        <p:spPr bwMode="auto">
          <a:xfrm>
            <a:off x="1331913" y="2633858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6" name="Line 16"/>
          <p:cNvSpPr>
            <a:spLocks noChangeShapeType="1"/>
          </p:cNvSpPr>
          <p:nvPr/>
        </p:nvSpPr>
        <p:spPr bwMode="auto">
          <a:xfrm>
            <a:off x="1331913" y="3941958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3343275" y="2633858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8" name="Line 18"/>
          <p:cNvSpPr>
            <a:spLocks noChangeShapeType="1"/>
          </p:cNvSpPr>
          <p:nvPr/>
        </p:nvSpPr>
        <p:spPr bwMode="auto">
          <a:xfrm>
            <a:off x="9036050" y="2646558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9" name="Line 19"/>
          <p:cNvSpPr>
            <a:spLocks noChangeShapeType="1"/>
          </p:cNvSpPr>
          <p:nvPr/>
        </p:nvSpPr>
        <p:spPr bwMode="auto">
          <a:xfrm flipH="1">
            <a:off x="7088188" y="2590995"/>
            <a:ext cx="17462" cy="392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0" name="AutoShape 20"/>
          <p:cNvSpPr>
            <a:spLocks noChangeArrowheads="1"/>
          </p:cNvSpPr>
          <p:nvPr/>
        </p:nvSpPr>
        <p:spPr bwMode="auto">
          <a:xfrm rot="1649680">
            <a:off x="1476945" y="4250422"/>
            <a:ext cx="6157913" cy="576263"/>
          </a:xfrm>
          <a:prstGeom prst="rightArrow">
            <a:avLst>
              <a:gd name="adj1" fmla="val 50000"/>
              <a:gd name="adj2" fmla="val 267149"/>
            </a:avLst>
          </a:prstGeom>
          <a:solidFill>
            <a:srgbClr val="FF0000">
              <a:alpha val="1490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 rot="1514206">
            <a:off x="4911725" y="425152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66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184150" y="638175"/>
            <a:ext cx="79576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the topology and type of available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lanes for graphics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cards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3" name="Line 23"/>
          <p:cNvSpPr>
            <a:spLocks noChangeShapeType="1"/>
          </p:cNvSpPr>
          <p:nvPr/>
        </p:nvSpPr>
        <p:spPr bwMode="auto">
          <a:xfrm>
            <a:off x="5364163" y="1494033"/>
            <a:ext cx="86360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4" name="Line 24"/>
          <p:cNvSpPr>
            <a:spLocks noChangeShapeType="1"/>
          </p:cNvSpPr>
          <p:nvPr/>
        </p:nvSpPr>
        <p:spPr bwMode="auto">
          <a:xfrm flipV="1">
            <a:off x="2484438" y="1494033"/>
            <a:ext cx="2879725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5" name="Line 25"/>
          <p:cNvSpPr>
            <a:spLocks noChangeShapeType="1"/>
          </p:cNvSpPr>
          <p:nvPr/>
        </p:nvSpPr>
        <p:spPr bwMode="auto">
          <a:xfrm flipH="1" flipV="1">
            <a:off x="5364163" y="1494033"/>
            <a:ext cx="273685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6" name="Rectangle 26"/>
          <p:cNvSpPr>
            <a:spLocks noChangeArrowheads="1"/>
          </p:cNvSpPr>
          <p:nvPr/>
        </p:nvSpPr>
        <p:spPr bwMode="auto">
          <a:xfrm>
            <a:off x="2736850" y="1189233"/>
            <a:ext cx="4368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Topology of PCIe lanes provided for graphics cards</a:t>
            </a: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7" name="Oval 12"/>
          <p:cNvSpPr>
            <a:spLocks noChangeArrowheads="1"/>
          </p:cNvSpPr>
          <p:nvPr/>
        </p:nvSpPr>
        <p:spPr bwMode="auto">
          <a:xfrm>
            <a:off x="8029575" y="17543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8" name="Oval 12"/>
          <p:cNvSpPr>
            <a:spLocks noChangeArrowheads="1"/>
          </p:cNvSpPr>
          <p:nvPr/>
        </p:nvSpPr>
        <p:spPr bwMode="auto">
          <a:xfrm>
            <a:off x="6189663" y="17575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9" name="Oval 12"/>
          <p:cNvSpPr>
            <a:spLocks noChangeArrowheads="1"/>
          </p:cNvSpPr>
          <p:nvPr/>
        </p:nvSpPr>
        <p:spPr bwMode="auto">
          <a:xfrm>
            <a:off x="2424113" y="175597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1116013" y="1957583"/>
            <a:ext cx="2443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both the NB and the SB</a:t>
            </a:r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3851275" y="1971870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NB</a:t>
            </a:r>
          </a:p>
        </p:txBody>
      </p:sp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7272338" y="1971870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processor</a:t>
            </a:r>
          </a:p>
        </p:txBody>
      </p:sp>
      <p:sp>
        <p:nvSpPr>
          <p:cNvPr id="168993" name="Text Box 33"/>
          <p:cNvSpPr txBox="1">
            <a:spLocks noChangeArrowheads="1"/>
          </p:cNvSpPr>
          <p:nvPr/>
        </p:nvSpPr>
        <p:spPr bwMode="auto">
          <a:xfrm>
            <a:off x="5729288" y="1971870"/>
            <a:ext cx="1147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PCH</a:t>
            </a:r>
          </a:p>
        </p:txBody>
      </p:sp>
      <p:sp>
        <p:nvSpPr>
          <p:cNvPr id="168994" name="Oval 12"/>
          <p:cNvSpPr>
            <a:spLocks noChangeArrowheads="1"/>
          </p:cNvSpPr>
          <p:nvPr/>
        </p:nvSpPr>
        <p:spPr bwMode="auto">
          <a:xfrm>
            <a:off x="4381500" y="175597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5" name="Line 35"/>
          <p:cNvSpPr>
            <a:spLocks noChangeShapeType="1"/>
          </p:cNvSpPr>
          <p:nvPr/>
        </p:nvSpPr>
        <p:spPr bwMode="auto">
          <a:xfrm flipH="1">
            <a:off x="4427538" y="1494033"/>
            <a:ext cx="936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6" name="Line 36"/>
          <p:cNvSpPr>
            <a:spLocks noChangeShapeType="1"/>
          </p:cNvSpPr>
          <p:nvPr/>
        </p:nvSpPr>
        <p:spPr bwMode="auto">
          <a:xfrm>
            <a:off x="5300663" y="2644970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7" name="Rectangle 37"/>
          <p:cNvSpPr>
            <a:spLocks noChangeArrowheads="1"/>
          </p:cNvSpPr>
          <p:nvPr/>
        </p:nvSpPr>
        <p:spPr bwMode="auto">
          <a:xfrm>
            <a:off x="7055210" y="4264220"/>
            <a:ext cx="2026517" cy="79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G. Nehalem (Lynnfield)</a:t>
            </a:r>
          </a:p>
          <a:p>
            <a:pPr algn="ctr"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(2009)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 (2011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Bridge-E (2011)</a:t>
            </a:r>
          </a:p>
        </p:txBody>
      </p:sp>
      <p:sp>
        <p:nvSpPr>
          <p:cNvPr id="168998" name="Text Box 14"/>
          <p:cNvSpPr txBox="1">
            <a:spLocks noChangeArrowheads="1"/>
          </p:cNvSpPr>
          <p:nvPr/>
        </p:nvSpPr>
        <p:spPr bwMode="auto">
          <a:xfrm>
            <a:off x="7227888" y="5524237"/>
            <a:ext cx="162095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Bridge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(2012)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Ivy-Bridge-E (2013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 (2013)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Haswell-E (2014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tp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(2015)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0" name="Oval 40"/>
          <p:cNvSpPr>
            <a:spLocks noChangeArrowheads="1"/>
          </p:cNvSpPr>
          <p:nvPr/>
        </p:nvSpPr>
        <p:spPr bwMode="auto">
          <a:xfrm>
            <a:off x="7002463" y="4211833"/>
            <a:ext cx="2141537" cy="4492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1" name="AutoShape 42"/>
          <p:cNvSpPr>
            <a:spLocks noChangeArrowheads="1"/>
          </p:cNvSpPr>
          <p:nvPr/>
        </p:nvSpPr>
        <p:spPr bwMode="auto">
          <a:xfrm>
            <a:off x="8031163" y="5066760"/>
            <a:ext cx="88900" cy="360362"/>
          </a:xfrm>
          <a:prstGeom prst="downArrow">
            <a:avLst>
              <a:gd name="adj1" fmla="val 50000"/>
              <a:gd name="adj2" fmla="val 101339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6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70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8250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63850"/>
            <a:ext cx="4383087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0" name="Text Box 14"/>
          <p:cNvSpPr txBox="1">
            <a:spLocks noChangeArrowheads="1"/>
          </p:cNvSpPr>
          <p:nvPr/>
        </p:nvSpPr>
        <p:spPr bwMode="auto">
          <a:xfrm>
            <a:off x="255588" y="976313"/>
            <a:ext cx="85026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d) It supports only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two DDR3 memory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channels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instead of three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in the previous solution.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e) Its socket needs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less connections (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LGA-1156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) than the Bloomfield chip (LGA-1366).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All in all the Lynnfield chip is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cheaper and more effective successor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chip,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aiming primarily for mobiles and desktops.</a:t>
            </a:r>
          </a:p>
        </p:txBody>
      </p:sp>
      <p:sp>
        <p:nvSpPr>
          <p:cNvPr id="169989" name="Oval 15"/>
          <p:cNvSpPr>
            <a:spLocks noChangeArrowheads="1"/>
          </p:cNvSpPr>
          <p:nvPr/>
        </p:nvSpPr>
        <p:spPr bwMode="auto">
          <a:xfrm>
            <a:off x="2987675" y="2339975"/>
            <a:ext cx="1512888" cy="7921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0" name="Oval 16"/>
          <p:cNvSpPr>
            <a:spLocks noChangeArrowheads="1"/>
          </p:cNvSpPr>
          <p:nvPr/>
        </p:nvSpPr>
        <p:spPr bwMode="auto">
          <a:xfrm>
            <a:off x="7596188" y="2843213"/>
            <a:ext cx="1576387" cy="10810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1" name="Rectangle 17"/>
          <p:cNvSpPr>
            <a:spLocks noChangeArrowheads="1"/>
          </p:cNvSpPr>
          <p:nvPr/>
        </p:nvSpPr>
        <p:spPr bwMode="auto">
          <a:xfrm>
            <a:off x="187325" y="641350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</a:t>
            </a: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(3)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9992" name="Text Box 6"/>
          <p:cNvSpPr txBox="1">
            <a:spLocks noChangeArrowheads="1"/>
          </p:cNvSpPr>
          <p:nvPr/>
        </p:nvSpPr>
        <p:spPr bwMode="auto">
          <a:xfrm>
            <a:off x="-36513" y="6386513"/>
            <a:ext cx="4672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4837113" y="6367463"/>
            <a:ext cx="3838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7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26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5"/>
          <p:cNvSpPr txBox="1">
            <a:spLocks noChangeArrowheads="1"/>
          </p:cNvSpPr>
          <p:nvPr/>
        </p:nvSpPr>
        <p:spPr bwMode="auto">
          <a:xfrm>
            <a:off x="6950075" y="3548063"/>
            <a:ext cx="193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(desktop/DP server) []</a:t>
            </a:r>
          </a:p>
        </p:txBody>
      </p:sp>
      <p:pic>
        <p:nvPicPr>
          <p:cNvPr id="171011" name="Picture 6" descr="Lynn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602038"/>
            <a:ext cx="51466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-7938" y="6419850"/>
            <a:ext cx="440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Second generation: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(9/2009)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 nm, 296 mm</a:t>
            </a:r>
            <a:r>
              <a:rPr lang="en-US" altLang="en-US" sz="1200" baseline="30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774 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mtrs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LGA-1156)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5]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6]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8]</a:t>
            </a:r>
          </a:p>
        </p:txBody>
      </p:sp>
      <p:pic>
        <p:nvPicPr>
          <p:cNvPr id="1710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r="6180"/>
          <a:stretch>
            <a:fillRect/>
          </a:stretch>
        </p:blipFill>
        <p:spPr bwMode="auto">
          <a:xfrm>
            <a:off x="611188" y="1312863"/>
            <a:ext cx="29527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r="2983"/>
          <a:stretch>
            <a:fillRect/>
          </a:stretch>
        </p:blipFill>
        <p:spPr bwMode="auto">
          <a:xfrm>
            <a:off x="107950" y="3933825"/>
            <a:ext cx="37449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10" descr="Bloomfield die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8163"/>
            <a:ext cx="457041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6" name="Text Box 11"/>
          <p:cNvSpPr txBox="1">
            <a:spLocks noChangeArrowheads="1"/>
          </p:cNvSpPr>
          <p:nvPr/>
        </p:nvSpPr>
        <p:spPr bwMode="auto">
          <a:xfrm>
            <a:off x="179388" y="3213100"/>
            <a:ext cx="369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First generation: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(11/2008)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(45 nm, 263 mm</a:t>
            </a: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731 mtrs, LGA-1366)</a:t>
            </a:r>
          </a:p>
        </p:txBody>
      </p:sp>
      <p:sp>
        <p:nvSpPr>
          <p:cNvPr id="171017" name="Text Box 12"/>
          <p:cNvSpPr txBox="1">
            <a:spLocks noChangeArrowheads="1"/>
          </p:cNvSpPr>
          <p:nvPr/>
        </p:nvSpPr>
        <p:spPr bwMode="auto">
          <a:xfrm>
            <a:off x="184150" y="636588"/>
            <a:ext cx="334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photos of the 1. and 2. gen.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Nehalem desktop chips</a:t>
            </a:r>
          </a:p>
        </p:txBody>
      </p:sp>
      <p:sp>
        <p:nvSpPr>
          <p:cNvPr id="171018" name="Text Box 58"/>
          <p:cNvSpPr txBox="1">
            <a:spLocks noChangeArrowheads="1"/>
          </p:cNvSpPr>
          <p:nvPr/>
        </p:nvSpPr>
        <p:spPr bwMode="auto">
          <a:xfrm>
            <a:off x="1166813" y="35925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[46]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[47]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8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7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967587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cs typeface="Arial" charset="0"/>
              </a:rPr>
              <a:t>4.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The Sandy Bridge line</a:t>
            </a: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904212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1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Introduction</a:t>
              </a: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2359825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Major innovations of the Sandy Bridge line vs. </a:t>
              </a:r>
              <a:endParaRPr lang="hu-HU" altLang="en-US" sz="19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the 1. generation Nehalem line </a:t>
              </a: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4823" y="3068958"/>
            <a:ext cx="7281765" cy="592378"/>
            <a:chOff x="697" y="1638"/>
            <a:chExt cx="4450" cy="293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Example for a Sandy Bridge based desktop </a:t>
              </a:r>
              <a:endParaRPr lang="hu-HU" altLang="hu-HU" sz="19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9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platform with the H67 chipset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7" y="1670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7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279859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(1)</a:t>
            </a:r>
          </a:p>
        </p:txBody>
      </p:sp>
      <p:sp>
        <p:nvSpPr>
          <p:cNvPr id="192515" name="Text Box 4"/>
          <p:cNvSpPr txBox="1">
            <a:spLocks noChangeArrowheads="1"/>
          </p:cNvSpPr>
          <p:nvPr/>
        </p:nvSpPr>
        <p:spPr bwMode="auto">
          <a:xfrm>
            <a:off x="192088" y="1006475"/>
            <a:ext cx="710088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Sandy Bridge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is Intel’s next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new microarchitecture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32 nm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line width.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delivered in 1/2011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It is termed also as Intel’s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second generation Core processors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92516" name="Text Box 5"/>
          <p:cNvSpPr txBox="1">
            <a:spLocks noChangeArrowheads="1"/>
          </p:cNvSpPr>
          <p:nvPr/>
        </p:nvSpPr>
        <p:spPr bwMode="auto">
          <a:xfrm>
            <a:off x="195263" y="642938"/>
            <a:ext cx="1839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Introduction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743179" y="4734145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786" y="2168860"/>
            <a:ext cx="8964000" cy="2330753"/>
            <a:chOff x="14786" y="4510088"/>
            <a:chExt cx="8964000" cy="2330753"/>
          </a:xfrm>
        </p:grpSpPr>
        <p:sp>
          <p:nvSpPr>
            <p:cNvPr id="192517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8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9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1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2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3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4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5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6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7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38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9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0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41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2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43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4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5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6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7" name="TextBox 46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48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9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0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1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2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55" name="Oval 4"/>
          <p:cNvSpPr>
            <a:spLocks noChangeArrowheads="1"/>
          </p:cNvSpPr>
          <p:nvPr/>
        </p:nvSpPr>
        <p:spPr bwMode="auto">
          <a:xfrm>
            <a:off x="3941040" y="2248538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8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0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5910884" y="4663053"/>
            <a:ext cx="2860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5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6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2379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Sandy Bridge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2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5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1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2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3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4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6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7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8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9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0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3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4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6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7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79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1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2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Rectangle 48"/>
          <p:cNvSpPr>
            <a:spLocks noChangeArrowheads="1"/>
          </p:cNvSpPr>
          <p:nvPr/>
        </p:nvSpPr>
        <p:spPr bwMode="auto">
          <a:xfrm>
            <a:off x="6020415" y="4414320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8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9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0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1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2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3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4" name="Rounded Rectangle 93"/>
          <p:cNvSpPr/>
          <p:nvPr/>
        </p:nvSpPr>
        <p:spPr bwMode="auto">
          <a:xfrm>
            <a:off x="319088" y="4673719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5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4.1 Introduction </a:t>
            </a:r>
            <a:r>
              <a:rPr lang="en-US" altLang="en-US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15" y="593685"/>
            <a:ext cx="5466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Verdana"/>
              </a:rPr>
              <a:t>b) Low power CPUs need </a:t>
            </a:r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low base clock frequencies</a:t>
            </a:r>
            <a:endParaRPr lang="en-US" sz="1400" b="1" dirty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33" y="1529498"/>
            <a:ext cx="254588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2-4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881" y="1088740"/>
            <a:ext cx="164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6787" y="1088740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4331" y="1532995"/>
            <a:ext cx="322120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Relative low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1-2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671900" y="1539243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2303875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( D =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x fc x V</a:t>
            </a:r>
            <a:r>
              <a:rPr lang="en-US" sz="1400" baseline="30000" dirty="0">
                <a:solidFill>
                  <a:srgbClr val="000000"/>
                </a:solidFill>
                <a:latin typeface="Verdana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in addition higher fc requires higher V)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Box 1"/>
          <p:cNvSpPr txBox="1">
            <a:spLocks noChangeArrowheads="1"/>
          </p:cNvSpPr>
          <p:nvPr/>
        </p:nvSpPr>
        <p:spPr bwMode="auto">
          <a:xfrm>
            <a:off x="1141413" y="1792288"/>
            <a:ext cx="12382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Up to 4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(This Section)</a:t>
            </a:r>
          </a:p>
        </p:txBody>
      </p:sp>
      <p:sp>
        <p:nvSpPr>
          <p:cNvPr id="193539" name="TextBox 2"/>
          <p:cNvSpPr txBox="1">
            <a:spLocks noChangeArrowheads="1"/>
          </p:cNvSpPr>
          <p:nvPr/>
        </p:nvSpPr>
        <p:spPr bwMode="auto">
          <a:xfrm>
            <a:off x="3694321" y="1792288"/>
            <a:ext cx="1401346" cy="6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6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40" name="Text Box 16"/>
          <p:cNvSpPr txBox="1">
            <a:spLocks noChangeArrowheads="1"/>
          </p:cNvSpPr>
          <p:nvPr/>
        </p:nvSpPr>
        <p:spPr bwMode="auto">
          <a:xfrm>
            <a:off x="3109913" y="3798888"/>
            <a:ext cx="24526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i7-3960X EE,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i7-3930K,     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i7-3820,        4C, 11/2011</a:t>
            </a:r>
          </a:p>
        </p:txBody>
      </p:sp>
      <p:sp>
        <p:nvSpPr>
          <p:cNvPr id="193541" name="Text Box 4"/>
          <p:cNvSpPr txBox="1">
            <a:spLocks noChangeArrowheads="1"/>
          </p:cNvSpPr>
          <p:nvPr/>
        </p:nvSpPr>
        <p:spPr bwMode="auto">
          <a:xfrm>
            <a:off x="173038" y="3516313"/>
            <a:ext cx="9159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Desktops</a:t>
            </a:r>
          </a:p>
        </p:txBody>
      </p:sp>
      <p:sp>
        <p:nvSpPr>
          <p:cNvPr id="193542" name="Text Box 5"/>
          <p:cNvSpPr txBox="1">
            <a:spLocks noChangeArrowheads="1"/>
          </p:cNvSpPr>
          <p:nvPr/>
        </p:nvSpPr>
        <p:spPr bwMode="auto">
          <a:xfrm>
            <a:off x="193675" y="4748213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Servers</a:t>
            </a:r>
          </a:p>
        </p:txBody>
      </p:sp>
      <p:sp>
        <p:nvSpPr>
          <p:cNvPr id="193545" name="Text Box 11"/>
          <p:cNvSpPr txBox="1">
            <a:spLocks noChangeArrowheads="1"/>
          </p:cNvSpPr>
          <p:nvPr/>
        </p:nvSpPr>
        <p:spPr bwMode="auto">
          <a:xfrm>
            <a:off x="174625" y="2465388"/>
            <a:ext cx="7858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3505"/>
                </a:solidFill>
                <a:cs typeface="Arial" charset="0"/>
              </a:rPr>
              <a:t>Mobiles</a:t>
            </a:r>
          </a:p>
        </p:txBody>
      </p:sp>
      <p:sp>
        <p:nvSpPr>
          <p:cNvPr id="193546" name="Text Box 12"/>
          <p:cNvSpPr txBox="1">
            <a:spLocks noChangeArrowheads="1"/>
          </p:cNvSpPr>
          <p:nvPr/>
        </p:nvSpPr>
        <p:spPr bwMode="auto">
          <a:xfrm>
            <a:off x="463550" y="2751138"/>
            <a:ext cx="3560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i3-23xxM, 2C, 2/2011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i5-24xxM//25xxM,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i7-26xxQM/27xxQM/28xxQM, 4C, 1/2011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 Extreme-29xxXM , 4C, Q1 2011</a:t>
            </a:r>
          </a:p>
        </p:txBody>
      </p:sp>
      <p:sp>
        <p:nvSpPr>
          <p:cNvPr id="193547" name="Text Box 13"/>
          <p:cNvSpPr txBox="1">
            <a:spLocks noChangeArrowheads="1"/>
          </p:cNvSpPr>
          <p:nvPr/>
        </p:nvSpPr>
        <p:spPr bwMode="auto">
          <a:xfrm>
            <a:off x="444500" y="3802063"/>
            <a:ext cx="26384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i3-21xx,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i5-23xx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i5/24xx/25xx,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i7-2700K, 4C+G10/2011</a:t>
            </a:r>
          </a:p>
        </p:txBody>
      </p:sp>
      <p:sp>
        <p:nvSpPr>
          <p:cNvPr id="193548" name="Line 8"/>
          <p:cNvSpPr>
            <a:spLocks noChangeShapeType="1"/>
          </p:cNvSpPr>
          <p:nvPr/>
        </p:nvSpPr>
        <p:spPr bwMode="auto">
          <a:xfrm flipH="1">
            <a:off x="6994525" y="2355850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49" name="Line 10"/>
          <p:cNvSpPr>
            <a:spLocks noChangeShapeType="1"/>
          </p:cNvSpPr>
          <p:nvPr/>
        </p:nvSpPr>
        <p:spPr bwMode="auto">
          <a:xfrm flipV="1">
            <a:off x="6007100" y="2530475"/>
            <a:ext cx="199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0" name="Line 11"/>
          <p:cNvSpPr>
            <a:spLocks noChangeShapeType="1"/>
          </p:cNvSpPr>
          <p:nvPr/>
        </p:nvSpPr>
        <p:spPr bwMode="auto">
          <a:xfrm flipH="1">
            <a:off x="7986713" y="2530475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1" name="Line 13"/>
          <p:cNvSpPr>
            <a:spLocks noChangeShapeType="1"/>
          </p:cNvSpPr>
          <p:nvPr/>
        </p:nvSpPr>
        <p:spPr bwMode="auto">
          <a:xfrm flipH="1">
            <a:off x="6011863" y="2530475"/>
            <a:ext cx="7937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2" name="Text Box 4"/>
          <p:cNvSpPr txBox="1">
            <a:spLocks noChangeArrowheads="1"/>
          </p:cNvSpPr>
          <p:nvPr/>
        </p:nvSpPr>
        <p:spPr bwMode="auto">
          <a:xfrm>
            <a:off x="5959475" y="1806575"/>
            <a:ext cx="2076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Bridge-EN/EP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8 cores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3" name="Text Box 5"/>
          <p:cNvSpPr txBox="1">
            <a:spLocks noChangeArrowheads="1"/>
          </p:cNvSpPr>
          <p:nvPr/>
        </p:nvSpPr>
        <p:spPr bwMode="auto">
          <a:xfrm>
            <a:off x="6958013" y="2800350"/>
            <a:ext cx="20510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(Efficient Performance)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(Socket: LGA 2011)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5" name="Rectangle 33"/>
          <p:cNvSpPr>
            <a:spLocks noChangeArrowheads="1"/>
          </p:cNvSpPr>
          <p:nvPr/>
        </p:nvSpPr>
        <p:spPr bwMode="auto">
          <a:xfrm>
            <a:off x="5027613" y="6207553"/>
            <a:ext cx="193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E5-24xx 4/6/8C, 5/2012</a:t>
            </a:r>
          </a:p>
        </p:txBody>
      </p:sp>
      <p:sp>
        <p:nvSpPr>
          <p:cNvPr id="193556" name="Text Box 5"/>
          <p:cNvSpPr txBox="1">
            <a:spLocks noChangeArrowheads="1"/>
          </p:cNvSpPr>
          <p:nvPr/>
        </p:nvSpPr>
        <p:spPr bwMode="auto">
          <a:xfrm>
            <a:off x="5168900" y="2800350"/>
            <a:ext cx="1646238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Bridge-EN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(Entry</a:t>
            </a: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(Socket: LGA 1356) 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8" name="Rectangle 33"/>
          <p:cNvSpPr>
            <a:spLocks noChangeArrowheads="1"/>
          </p:cNvSpPr>
          <p:nvPr/>
        </p:nvSpPr>
        <p:spPr bwMode="auto">
          <a:xfrm>
            <a:off x="7015163" y="6205965"/>
            <a:ext cx="1933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E5-26xx 4/6/8C, 3/2012</a:t>
            </a:r>
          </a:p>
        </p:txBody>
      </p:sp>
      <p:sp>
        <p:nvSpPr>
          <p:cNvPr id="193559" name="Rectangle 34"/>
          <p:cNvSpPr>
            <a:spLocks noChangeArrowheads="1"/>
          </p:cNvSpPr>
          <p:nvPr/>
        </p:nvSpPr>
        <p:spPr bwMode="auto">
          <a:xfrm>
            <a:off x="7002270" y="6579350"/>
            <a:ext cx="19859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E5-46xx 4/6/8C, 5/2012</a:t>
            </a:r>
          </a:p>
        </p:txBody>
      </p:sp>
      <p:sp>
        <p:nvSpPr>
          <p:cNvPr id="193560" name="Text Box 16"/>
          <p:cNvSpPr txBox="1">
            <a:spLocks noChangeArrowheads="1"/>
          </p:cNvSpPr>
          <p:nvPr/>
        </p:nvSpPr>
        <p:spPr bwMode="auto">
          <a:xfrm>
            <a:off x="263525" y="6086503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DP-Servers</a:t>
            </a:r>
          </a:p>
        </p:txBody>
      </p:sp>
      <p:sp>
        <p:nvSpPr>
          <p:cNvPr id="193561" name="Text Box 25"/>
          <p:cNvSpPr txBox="1">
            <a:spLocks noChangeArrowheads="1"/>
          </p:cNvSpPr>
          <p:nvPr/>
        </p:nvSpPr>
        <p:spPr bwMode="auto">
          <a:xfrm>
            <a:off x="246063" y="6444335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MP-Servers</a:t>
            </a:r>
          </a:p>
        </p:txBody>
      </p:sp>
      <p:sp>
        <p:nvSpPr>
          <p:cNvPr id="193562" name="Oval 12"/>
          <p:cNvSpPr>
            <a:spLocks noChangeArrowheads="1"/>
          </p:cNvSpPr>
          <p:nvPr/>
        </p:nvSpPr>
        <p:spPr bwMode="auto">
          <a:xfrm>
            <a:off x="5980113" y="26638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3" name="Oval 7"/>
          <p:cNvSpPr>
            <a:spLocks noChangeArrowheads="1"/>
          </p:cNvSpPr>
          <p:nvPr/>
        </p:nvSpPr>
        <p:spPr bwMode="auto">
          <a:xfrm>
            <a:off x="7948613" y="26670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4" name="Line 8"/>
          <p:cNvSpPr>
            <a:spLocks noChangeShapeType="1"/>
          </p:cNvSpPr>
          <p:nvPr/>
        </p:nvSpPr>
        <p:spPr bwMode="auto">
          <a:xfrm>
            <a:off x="4391025" y="1346200"/>
            <a:ext cx="158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5" name="Line 10"/>
          <p:cNvSpPr>
            <a:spLocks noChangeShapeType="1"/>
          </p:cNvSpPr>
          <p:nvPr/>
        </p:nvSpPr>
        <p:spPr bwMode="auto">
          <a:xfrm flipV="1">
            <a:off x="1784350" y="1522413"/>
            <a:ext cx="52149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6" name="Line 11"/>
          <p:cNvSpPr>
            <a:spLocks noChangeShapeType="1"/>
          </p:cNvSpPr>
          <p:nvPr/>
        </p:nvSpPr>
        <p:spPr bwMode="auto">
          <a:xfrm flipH="1">
            <a:off x="6991350" y="1522413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7" name="Line 13"/>
          <p:cNvSpPr>
            <a:spLocks noChangeShapeType="1"/>
          </p:cNvSpPr>
          <p:nvPr/>
        </p:nvSpPr>
        <p:spPr bwMode="auto">
          <a:xfrm flipH="1">
            <a:off x="1781175" y="1522413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8" name="Oval 12"/>
          <p:cNvSpPr>
            <a:spLocks noChangeArrowheads="1"/>
          </p:cNvSpPr>
          <p:nvPr/>
        </p:nvSpPr>
        <p:spPr bwMode="auto">
          <a:xfrm>
            <a:off x="1741488" y="16557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9" name="Oval 7"/>
          <p:cNvSpPr>
            <a:spLocks noChangeArrowheads="1"/>
          </p:cNvSpPr>
          <p:nvPr/>
        </p:nvSpPr>
        <p:spPr bwMode="auto">
          <a:xfrm>
            <a:off x="6953250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0" name="TextBox 9"/>
          <p:cNvSpPr txBox="1">
            <a:spLocks noChangeArrowheads="1"/>
          </p:cNvSpPr>
          <p:nvPr/>
        </p:nvSpPr>
        <p:spPr bwMode="auto">
          <a:xfrm>
            <a:off x="3357563" y="1116013"/>
            <a:ext cx="21145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The Sandy Bridge family</a:t>
            </a:r>
          </a:p>
        </p:txBody>
      </p:sp>
      <p:sp>
        <p:nvSpPr>
          <p:cNvPr id="193571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865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Overview of the Sandy Bridge family</a:t>
            </a:r>
          </a:p>
        </p:txBody>
      </p:sp>
      <p:sp>
        <p:nvSpPr>
          <p:cNvPr id="193572" name="Line 11"/>
          <p:cNvSpPr>
            <a:spLocks noChangeShapeType="1"/>
          </p:cNvSpPr>
          <p:nvPr/>
        </p:nvSpPr>
        <p:spPr bwMode="auto">
          <a:xfrm flipH="1">
            <a:off x="4392613" y="1527175"/>
            <a:ext cx="0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73" name="Oval 7"/>
          <p:cNvSpPr>
            <a:spLocks noChangeArrowheads="1"/>
          </p:cNvSpPr>
          <p:nvPr/>
        </p:nvSpPr>
        <p:spPr bwMode="auto">
          <a:xfrm>
            <a:off x="4357688" y="167481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(3)</a:t>
            </a:r>
          </a:p>
        </p:txBody>
      </p:sp>
      <p:sp>
        <p:nvSpPr>
          <p:cNvPr id="193575" name="Rounded Rectangle 1"/>
          <p:cNvSpPr>
            <a:spLocks noChangeArrowheads="1"/>
          </p:cNvSpPr>
          <p:nvPr/>
        </p:nvSpPr>
        <p:spPr bwMode="auto">
          <a:xfrm>
            <a:off x="173038" y="1433513"/>
            <a:ext cx="3768725" cy="405729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6" name="Rectangle 19"/>
          <p:cNvSpPr>
            <a:spLocks noChangeArrowheads="1"/>
          </p:cNvSpPr>
          <p:nvPr/>
        </p:nvSpPr>
        <p:spPr bwMode="auto">
          <a:xfrm>
            <a:off x="2911153" y="6579350"/>
            <a:ext cx="2020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Based on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62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and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63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341530" y="4959170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err="1" smtClean="0">
                <a:solidFill>
                  <a:srgbClr val="004AEB"/>
                </a:solidFill>
                <a:cs typeface="Arial" charset="0"/>
              </a:rPr>
              <a:t>Microservers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791580" y="5191100"/>
            <a:ext cx="30604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1220L/1230L/1260L, 2C/4C, 4/2011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306388" y="5454225"/>
            <a:ext cx="9781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cs typeface="Arial" charset="0"/>
              </a:rPr>
              <a:t>UP-Servers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792163" y="5679250"/>
            <a:ext cx="19446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12x0, 4C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12x5,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</p:txBody>
      </p:sp>
      <p:sp>
        <p:nvSpPr>
          <p:cNvPr id="45" name="Rectangle 32"/>
          <p:cNvSpPr>
            <a:spLocks noChangeArrowheads="1"/>
          </p:cNvSpPr>
          <p:nvPr/>
        </p:nvSpPr>
        <p:spPr bwMode="auto">
          <a:xfrm>
            <a:off x="5132388" y="5680837"/>
            <a:ext cx="17795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E5-14xx 4/6C, 5/2012</a:t>
            </a:r>
          </a:p>
        </p:txBody>
      </p:sp>
      <p:sp>
        <p:nvSpPr>
          <p:cNvPr id="46" name="Rectangle 32"/>
          <p:cNvSpPr>
            <a:spLocks noChangeArrowheads="1"/>
          </p:cNvSpPr>
          <p:nvPr/>
        </p:nvSpPr>
        <p:spPr bwMode="auto">
          <a:xfrm>
            <a:off x="7047275" y="5679250"/>
            <a:ext cx="17795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E5-16xx 4/6C, 3/2012</a:t>
            </a:r>
          </a:p>
        </p:txBody>
      </p:sp>
    </p:spTree>
    <p:extLst>
      <p:ext uri="{BB962C8B-B14F-4D97-AF65-F5344CB8AC3E}">
        <p14:creationId xmlns:p14="http://schemas.microsoft.com/office/powerpoint/2010/main" val="13558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3" descr="Intel Sandy Bridge Re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344613"/>
            <a:ext cx="84709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Text Box 4"/>
          <p:cNvSpPr txBox="1">
            <a:spLocks noChangeArrowheads="1"/>
          </p:cNvSpPr>
          <p:nvPr/>
        </p:nvSpPr>
        <p:spPr bwMode="auto">
          <a:xfrm>
            <a:off x="2233613" y="2946400"/>
            <a:ext cx="14176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32K L1D (3 clk)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AVX 256 bit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4 Operands</a:t>
            </a:r>
          </a:p>
        </p:txBody>
      </p:sp>
      <p:sp>
        <p:nvSpPr>
          <p:cNvPr id="194564" name="Text Box 5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3538538" y="2770188"/>
            <a:ext cx="14541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Hyperthreading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AES Instr.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VMX Unrestrict.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20 nm</a:t>
            </a:r>
            <a:r>
              <a:rPr lang="en-US" altLang="en-US" sz="1300" b="1" baseline="3000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/ Core</a:t>
            </a:r>
          </a:p>
        </p:txBody>
      </p:sp>
      <p:sp>
        <p:nvSpPr>
          <p:cNvPr id="194566" name="Text Box 7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7" name="Text Box 8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8" name="Text Box 9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9" name="Text Box 10"/>
          <p:cNvSpPr txBox="1">
            <a:spLocks noChangeArrowheads="1"/>
          </p:cNvSpPr>
          <p:nvPr/>
        </p:nvSpPr>
        <p:spPr bwMode="auto">
          <a:xfrm>
            <a:off x="3732213" y="15748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0" name="Text Box 11"/>
          <p:cNvSpPr txBox="1">
            <a:spLocks noChangeArrowheads="1"/>
          </p:cNvSpPr>
          <p:nvPr/>
        </p:nvSpPr>
        <p:spPr bwMode="auto">
          <a:xfrm>
            <a:off x="5027613" y="15875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1" name="Text Box 12"/>
          <p:cNvSpPr txBox="1">
            <a:spLocks noChangeArrowheads="1"/>
          </p:cNvSpPr>
          <p:nvPr/>
        </p:nvSpPr>
        <p:spPr bwMode="auto">
          <a:xfrm>
            <a:off x="6323013" y="16129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2" name="Text Box 13"/>
          <p:cNvSpPr txBox="1">
            <a:spLocks noChangeArrowheads="1"/>
          </p:cNvSpPr>
          <p:nvPr/>
        </p:nvSpPr>
        <p:spPr bwMode="auto">
          <a:xfrm>
            <a:off x="7534275" y="4467225"/>
            <a:ext cx="103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PCIe 2.0</a:t>
            </a:r>
          </a:p>
        </p:txBody>
      </p:sp>
      <p:sp>
        <p:nvSpPr>
          <p:cNvPr id="194573" name="Text Box 14"/>
          <p:cNvSpPr txBox="1">
            <a:spLocks noChangeArrowheads="1"/>
          </p:cNvSpPr>
          <p:nvPr/>
        </p:nvSpPr>
        <p:spPr bwMode="auto">
          <a:xfrm>
            <a:off x="360363" y="4022725"/>
            <a:ext cx="19669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@ 1.0 1.4 GHz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(to L3 connected)</a:t>
            </a:r>
          </a:p>
        </p:txBody>
      </p:sp>
      <p:sp>
        <p:nvSpPr>
          <p:cNvPr id="194574" name="Text Box 15"/>
          <p:cNvSpPr txBox="1">
            <a:spLocks noChangeArrowheads="1"/>
          </p:cNvSpPr>
          <p:nvPr/>
        </p:nvSpPr>
        <p:spPr bwMode="auto">
          <a:xfrm>
            <a:off x="3486150" y="4549775"/>
            <a:ext cx="3182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256 b/cycle Ring Architecture</a:t>
            </a:r>
          </a:p>
        </p:txBody>
      </p:sp>
      <p:sp>
        <p:nvSpPr>
          <p:cNvPr id="194575" name="Text Box 16"/>
          <p:cNvSpPr txBox="1">
            <a:spLocks noChangeArrowheads="1"/>
          </p:cNvSpPr>
          <p:nvPr/>
        </p:nvSpPr>
        <p:spPr bwMode="auto">
          <a:xfrm>
            <a:off x="6107113" y="4219575"/>
            <a:ext cx="97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(25 clk)</a:t>
            </a:r>
          </a:p>
        </p:txBody>
      </p:sp>
      <p:sp>
        <p:nvSpPr>
          <p:cNvPr id="194576" name="Text Box 17"/>
          <p:cNvSpPr txBox="1">
            <a:spLocks noChangeArrowheads="1"/>
          </p:cNvSpPr>
          <p:nvPr/>
        </p:nvSpPr>
        <p:spPr bwMode="auto">
          <a:xfrm>
            <a:off x="3460750" y="5178425"/>
            <a:ext cx="133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DDR3-1600</a:t>
            </a:r>
          </a:p>
        </p:txBody>
      </p:sp>
      <p:sp>
        <p:nvSpPr>
          <p:cNvPr id="194577" name="Text Box 18"/>
          <p:cNvSpPr txBox="1">
            <a:spLocks noChangeArrowheads="1"/>
          </p:cNvSpPr>
          <p:nvPr/>
        </p:nvSpPr>
        <p:spPr bwMode="auto">
          <a:xfrm>
            <a:off x="7300913" y="5172075"/>
            <a:ext cx="1195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25.6 GB/s</a:t>
            </a:r>
          </a:p>
        </p:txBody>
      </p:sp>
      <p:sp>
        <p:nvSpPr>
          <p:cNvPr id="194578" name="Text Box 19"/>
          <p:cNvSpPr txBox="1">
            <a:spLocks noChangeArrowheads="1"/>
          </p:cNvSpPr>
          <p:nvPr/>
        </p:nvSpPr>
        <p:spPr bwMode="auto">
          <a:xfrm>
            <a:off x="192088" y="650875"/>
            <a:ext cx="441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Main functional units of Sandy Bridge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94579" name="Text Box 21"/>
          <p:cNvSpPr txBox="1">
            <a:spLocks noChangeArrowheads="1"/>
          </p:cNvSpPr>
          <p:nvPr/>
        </p:nvSpPr>
        <p:spPr bwMode="auto">
          <a:xfrm>
            <a:off x="1825186" y="5780088"/>
            <a:ext cx="5415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32 nm process / ~225 nm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die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size. 995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mtrs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85W TDP</a:t>
            </a:r>
          </a:p>
        </p:txBody>
      </p:sp>
      <p:sp>
        <p:nvSpPr>
          <p:cNvPr id="194580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(4)</a:t>
            </a:r>
          </a:p>
        </p:txBody>
      </p:sp>
      <p:sp>
        <p:nvSpPr>
          <p:cNvPr id="194581" name="Text Box 21"/>
          <p:cNvSpPr txBox="1">
            <a:spLocks noChangeArrowheads="1"/>
          </p:cNvSpPr>
          <p:nvPr/>
        </p:nvSpPr>
        <p:spPr bwMode="auto">
          <a:xfrm>
            <a:off x="4624388" y="3768725"/>
            <a:ext cx="814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8 MB</a:t>
            </a:r>
          </a:p>
        </p:txBody>
      </p:sp>
    </p:spTree>
    <p:extLst>
      <p:ext uri="{BB962C8B-B14F-4D97-AF65-F5344CB8AC3E}">
        <p14:creationId xmlns:p14="http://schemas.microsoft.com/office/powerpoint/2010/main" val="33791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Sandy Bridge line vs.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1. generation Nehalem line</a:t>
            </a:r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979488" y="2123855"/>
            <a:ext cx="7265987" cy="409575"/>
            <a:chOff x="707" y="1638"/>
            <a:chExt cx="4440" cy="306"/>
          </a:xfrm>
        </p:grpSpPr>
        <p:sp>
          <p:nvSpPr>
            <p:cNvPr id="13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4.2.1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979488" y="2579467"/>
            <a:ext cx="7275512" cy="619125"/>
            <a:chOff x="701" y="1638"/>
            <a:chExt cx="4446" cy="463"/>
          </a:xfrm>
        </p:grpSpPr>
        <p:sp>
          <p:nvSpPr>
            <p:cNvPr id="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Extension of the ISA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by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the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256-bit</a:t>
              </a:r>
              <a:endParaRPr lang="hu-HU" altLang="hu-HU" sz="19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            AVX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instruction set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701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971550" y="3258917"/>
            <a:ext cx="7285038" cy="409575"/>
            <a:chOff x="695" y="1625"/>
            <a:chExt cx="4452" cy="306"/>
          </a:xfrm>
        </p:grpSpPr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New microarchitecture of the cores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974725" y="3724055"/>
            <a:ext cx="7285038" cy="409575"/>
            <a:chOff x="695" y="1626"/>
            <a:chExt cx="4452" cy="305"/>
          </a:xfrm>
        </p:grpSpPr>
        <p:sp>
          <p:nvSpPr>
            <p:cNvPr id="22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4.2.4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On die ring interconnect bus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" name="Group 25"/>
          <p:cNvGrpSpPr>
            <a:grpSpLocks/>
          </p:cNvGrpSpPr>
          <p:nvPr/>
        </p:nvGrpSpPr>
        <p:grpSpPr bwMode="auto">
          <a:xfrm>
            <a:off x="968375" y="4184430"/>
            <a:ext cx="7285038" cy="409575"/>
            <a:chOff x="695" y="1625"/>
            <a:chExt cx="4452" cy="306"/>
          </a:xfrm>
        </p:grpSpPr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On die graphics unit </a:t>
              </a: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971550" y="4649567"/>
            <a:ext cx="7285038" cy="409575"/>
            <a:chOff x="695" y="1626"/>
            <a:chExt cx="4452" cy="305"/>
          </a:xfrm>
        </p:grpSpPr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4.2.6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Turbo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Boost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2.0 technology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06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7" t="27464" r="14845" b="12325"/>
          <a:stretch>
            <a:fillRect/>
          </a:stretch>
        </p:blipFill>
        <p:spPr bwMode="auto">
          <a:xfrm>
            <a:off x="5562600" y="1446213"/>
            <a:ext cx="3195638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2"/>
          <p:cNvSpPr>
            <a:spLocks noChangeArrowheads="1"/>
          </p:cNvSpPr>
          <p:nvPr/>
        </p:nvSpPr>
        <p:spPr bwMode="auto">
          <a:xfrm>
            <a:off x="5427663" y="5768975"/>
            <a:ext cx="674687" cy="103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5588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89646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innovations of the Sandy Bridge line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2. generation Nehalem line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4.</a:t>
            </a:r>
            <a:r>
              <a:rPr lang="hu-HU" altLang="en-US" kern="0" dirty="0" smtClean="0">
                <a:solidFill>
                  <a:srgbClr val="FFFFFF"/>
                </a:solidFill>
              </a:rPr>
              <a:t>2.</a:t>
            </a:r>
            <a:r>
              <a:rPr lang="en-US" altLang="en-US" kern="0" dirty="0" smtClean="0">
                <a:solidFill>
                  <a:srgbClr val="FFFFFF"/>
                </a:solidFill>
              </a:rPr>
              <a:t>1 Overview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1373188"/>
            <a:ext cx="3848554" cy="24519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Extension of the ISA by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256-bit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AVX instruction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set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New microarchitecture 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 die ring interconnect bus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2.4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On-die graphics unit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2.5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Turbo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Boost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technology 2.0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2.6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7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6316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Extension of the ISA by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256-bit AVX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instruction set</a:t>
            </a:r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6612" name="TextBox 3"/>
          <p:cNvSpPr txBox="1">
            <a:spLocks noChangeArrowheads="1"/>
          </p:cNvSpPr>
          <p:nvPr/>
        </p:nvSpPr>
        <p:spPr bwMode="auto">
          <a:xfrm>
            <a:off x="209550" y="998538"/>
            <a:ext cx="328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AVX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Advanced Vector Extensions</a:t>
            </a:r>
          </a:p>
        </p:txBody>
      </p:sp>
      <p:sp>
        <p:nvSpPr>
          <p:cNvPr id="196613" name="TextBox 4"/>
          <p:cNvSpPr txBox="1">
            <a:spLocks noChangeArrowheads="1"/>
          </p:cNvSpPr>
          <p:nvPr/>
        </p:nvSpPr>
        <p:spPr bwMode="auto">
          <a:xfrm>
            <a:off x="206375" y="1312863"/>
            <a:ext cx="8758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 the course of ISA extensions Intel expanded the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previous 128-bit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SSE SIMD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instruction set (introduced with the Pentium III in 1999)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by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256-bit AVX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SIMD instruction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set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as follows:  </a:t>
            </a:r>
          </a:p>
        </p:txBody>
      </p:sp>
    </p:spTree>
    <p:extLst>
      <p:ext uri="{BB962C8B-B14F-4D97-AF65-F5344CB8AC3E}">
        <p14:creationId xmlns:p14="http://schemas.microsoft.com/office/powerpoint/2010/main" val="34163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6308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Width of Intel’s subsequent SIMD extensions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1379264" y="1143000"/>
            <a:ext cx="6366040" cy="5661025"/>
            <a:chOff x="-1" y="232"/>
            <a:chExt cx="4263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hu-HU" altLang="en-US" kern="0" dirty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331640" y="6013450"/>
            <a:ext cx="5371610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2809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697804" y="268387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22829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4211960" y="2048350"/>
            <a:ext cx="2491290" cy="6355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2350" y="2267290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128-bit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7767355" y="1673805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64-bit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729255" y="6032385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256-bit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358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1500" y="646113"/>
            <a:ext cx="28761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256-bit AVX extension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960983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includes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850104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1"/>
              </a:buClr>
              <a:buAutoNum type="alphaLcParenR"/>
            </a:pP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>
                <a:solidFill>
                  <a:schemeClr val="accent6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of the 128-bit wide XMM [0, 15] SIMD </a:t>
            </a:r>
            <a:r>
              <a:rPr lang="en-US" sz="1400" dirty="0" smtClean="0">
                <a:solidFill>
                  <a:srgbClr val="FF0000"/>
                </a:solidFill>
              </a:rPr>
              <a:t>register set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to the 256-bit YMM [0, 15]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       register set.</a:t>
            </a:r>
          </a:p>
          <a:p>
            <a:r>
              <a:rPr lang="en-US" sz="1400" dirty="0" smtClean="0"/>
              <a:t>b) </a:t>
            </a: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/>
              <a:t> of the </a:t>
            </a:r>
            <a:r>
              <a:rPr lang="en-US" sz="1400" dirty="0" smtClean="0">
                <a:solidFill>
                  <a:srgbClr val="FF0000"/>
                </a:solidFill>
              </a:rPr>
              <a:t>128-bit SSE instruction set.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86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238125" y="1143000"/>
            <a:ext cx="8609013" cy="5661025"/>
            <a:chOff x="-1" y="232"/>
            <a:chExt cx="5765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6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MM registers (64-bit),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  aliased on the FP Stack registers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292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XMM registers (128-bit)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31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XMM registers (128-bit)</a:t>
              </a: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31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YMM registers (256-bit)</a:t>
              </a: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(4)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90500" y="6013450"/>
            <a:ext cx="8431213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670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56665" y="268387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81690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27195" y="1178750"/>
            <a:ext cx="1869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Available register set</a:t>
            </a:r>
            <a:endParaRPr lang="en-US" sz="1100" b="1" dirty="0"/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8678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Available SIMD register sets in Intel’s subsequent SIMD extensions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372" y="648625"/>
            <a:ext cx="809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AutoNum type="alphaLcParenR"/>
            </a:pPr>
            <a:r>
              <a:rPr lang="en-US" sz="1400" b="1" dirty="0" smtClean="0">
                <a:solidFill>
                  <a:schemeClr val="accent6"/>
                </a:solidFill>
              </a:rPr>
              <a:t>Extension </a:t>
            </a:r>
            <a:r>
              <a:rPr lang="en-US" sz="1400" b="1" dirty="0">
                <a:solidFill>
                  <a:schemeClr val="accent6"/>
                </a:solidFill>
              </a:rPr>
              <a:t>of the 128-bit wide XMM [0, 15] SIMD register set to the </a:t>
            </a:r>
            <a:r>
              <a:rPr lang="en-US" sz="1400" b="1" dirty="0" smtClean="0">
                <a:solidFill>
                  <a:schemeClr val="accent6"/>
                </a:solidFill>
              </a:rPr>
              <a:t>256-bit</a:t>
            </a:r>
          </a:p>
          <a:p>
            <a:pPr lvl="0"/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      </a:t>
            </a:r>
            <a:r>
              <a:rPr lang="en-US" sz="1400" b="1" dirty="0">
                <a:solidFill>
                  <a:schemeClr val="accent6"/>
                </a:solidFill>
              </a:rPr>
              <a:t>YMM [0, 15</a:t>
            </a:r>
            <a:r>
              <a:rPr lang="en-US" sz="1400" b="1" dirty="0" smtClean="0">
                <a:solidFill>
                  <a:schemeClr val="accent6"/>
                </a:solidFill>
              </a:rPr>
              <a:t>] </a:t>
            </a:r>
            <a:r>
              <a:rPr lang="en-US" sz="1400" b="1" dirty="0">
                <a:solidFill>
                  <a:schemeClr val="accent6"/>
                </a:solidFill>
              </a:rPr>
              <a:t>register </a:t>
            </a:r>
            <a:r>
              <a:rPr lang="en-US" sz="1400" b="1" dirty="0" smtClean="0">
                <a:solidFill>
                  <a:schemeClr val="accent6"/>
                </a:solidFill>
              </a:rPr>
              <a:t>set </a:t>
            </a:r>
            <a:r>
              <a:rPr lang="en-US" sz="1400" dirty="0" smtClean="0"/>
              <a:t>[97], [168]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22744" y="1264075"/>
            <a:ext cx="3679426" cy="3586709"/>
            <a:chOff x="2107709" y="1912521"/>
            <a:chExt cx="3679426" cy="35867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9"/>
            <a:stretch/>
          </p:blipFill>
          <p:spPr bwMode="auto">
            <a:xfrm>
              <a:off x="2332891" y="1912521"/>
              <a:ext cx="3454244" cy="310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1" t="53712" r="29717" b="37009"/>
            <a:stretch/>
          </p:blipFill>
          <p:spPr bwMode="auto">
            <a:xfrm>
              <a:off x="2107709" y="5092830"/>
              <a:ext cx="3454401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62670" b="-1527"/>
          <a:stretch/>
        </p:blipFill>
        <p:spPr bwMode="auto">
          <a:xfrm>
            <a:off x="1790699" y="4959170"/>
            <a:ext cx="5796635" cy="1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(5)</a:t>
            </a:r>
          </a:p>
        </p:txBody>
      </p:sp>
    </p:spTree>
    <p:extLst>
      <p:ext uri="{BB962C8B-B14F-4D97-AF65-F5344CB8AC3E}">
        <p14:creationId xmlns:p14="http://schemas.microsoft.com/office/powerpoint/2010/main" val="29116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7610" y="654010"/>
            <a:ext cx="6696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b) Extension of the 128-bit SSE instruction set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5" y="1531590"/>
            <a:ext cx="86010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085" y="1046355"/>
            <a:ext cx="2763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Supported data types </a:t>
            </a:r>
            <a:r>
              <a:rPr lang="en-US" sz="1400" dirty="0" smtClean="0"/>
              <a:t>[168] </a:t>
            </a:r>
            <a:endParaRPr lang="en-US" sz="1400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41877" y="2194196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258913" y="5222231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8494340" y="2638515"/>
            <a:ext cx="315035" cy="1800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3975" y="3390900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30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754559"/>
              </p:ext>
            </p:extLst>
          </p:nvPr>
        </p:nvGraphicFramePr>
        <p:xfrm>
          <a:off x="476546" y="1448780"/>
          <a:ext cx="796588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48"/>
                <a:gridCol w="1327648"/>
                <a:gridCol w="1327648"/>
                <a:gridCol w="1327648"/>
                <a:gridCol w="1327648"/>
                <a:gridCol w="1327648"/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510" y="638690"/>
            <a:ext cx="8800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Example: The max. base frequency of </a:t>
            </a:r>
            <a:r>
              <a:rPr lang="en-US" sz="1400" b="1" dirty="0" err="1" smtClean="0">
                <a:solidFill>
                  <a:srgbClr val="2D2D8A"/>
                </a:solidFill>
                <a:latin typeface="+mj-lt"/>
              </a:rPr>
              <a:t>Skylake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models resulting in different TDPs and </a:t>
            </a:r>
          </a:p>
          <a:p>
            <a:r>
              <a:rPr lang="en-US" sz="1400" b="1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configurations </a:t>
            </a:r>
            <a:r>
              <a:rPr lang="en-US" sz="1400" dirty="0" smtClean="0">
                <a:latin typeface="+mj-lt"/>
              </a:rPr>
              <a:t>(Based on data from [202]) 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5409220"/>
            <a:ext cx="826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>
                <a:solidFill>
                  <a:srgbClr val="000000"/>
                </a:solidFill>
              </a:rPr>
              <a:t> that low TDP can be achieved first of all </a:t>
            </a:r>
            <a:r>
              <a:rPr lang="en-US" sz="14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400" dirty="0" smtClean="0">
                <a:solidFill>
                  <a:srgbClr val="000000"/>
                </a:solidFill>
              </a:rPr>
              <a:t>and limiting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the computer resources (cores, GPU EUs) provided.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92280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1145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584325"/>
            <a:ext cx="6672262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Box 1"/>
          <p:cNvSpPr txBox="1">
            <a:spLocks noChangeArrowheads="1"/>
          </p:cNvSpPr>
          <p:nvPr/>
        </p:nvSpPr>
        <p:spPr bwMode="auto">
          <a:xfrm>
            <a:off x="180560" y="641310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199684" name="TextBox 4"/>
          <p:cNvSpPr txBox="1">
            <a:spLocks noChangeArrowheads="1"/>
          </p:cNvSpPr>
          <p:nvPr/>
        </p:nvSpPr>
        <p:spPr bwMode="auto">
          <a:xfrm>
            <a:off x="180560" y="957223"/>
            <a:ext cx="674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AVX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doubled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only FP vector width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in the Figure below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[97]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(7)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566444" y="1718810"/>
            <a:ext cx="3515946" cy="153017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2311133"/>
            <a:ext cx="2845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AVX doubled FP vector width </a:t>
            </a:r>
          </a:p>
          <a:p>
            <a:pPr algn="ctr"/>
            <a:r>
              <a:rPr lang="en-US" sz="1400" dirty="0" smtClean="0">
                <a:latin typeface="+mj-lt"/>
              </a:rPr>
              <a:t>and register file width</a:t>
            </a:r>
            <a:endParaRPr lang="en-US" sz="1400" dirty="0">
              <a:latin typeface="+mj-lt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080078" y="3076218"/>
            <a:ext cx="54006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0148" y="2941203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Doubling peak FLPOPS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24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Box 2"/>
          <p:cNvSpPr txBox="1">
            <a:spLocks noChangeArrowheads="1"/>
          </p:cNvSpPr>
          <p:nvPr/>
        </p:nvSpPr>
        <p:spPr bwMode="auto">
          <a:xfrm>
            <a:off x="196865" y="636588"/>
            <a:ext cx="2823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 -1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200707" name="TextBox 3"/>
          <p:cNvSpPr txBox="1">
            <a:spLocks noChangeArrowheads="1"/>
          </p:cNvSpPr>
          <p:nvPr/>
        </p:nvSpPr>
        <p:spPr bwMode="auto">
          <a:xfrm>
            <a:off x="196865" y="1008063"/>
            <a:ext cx="8991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 implement 256-bit FP operations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Intel did not widen related data paths and FP execution units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to 256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bit,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instead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designers made use of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two 128-bit data paths and two 128-bit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  FP execution units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 the same time, as indicated in the previous Figure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(8)</a:t>
            </a:r>
          </a:p>
        </p:txBody>
      </p:sp>
    </p:spTree>
    <p:extLst>
      <p:ext uri="{BB962C8B-B14F-4D97-AF65-F5344CB8AC3E}">
        <p14:creationId xmlns:p14="http://schemas.microsoft.com/office/powerpoint/2010/main" val="9371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196990" y="992188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redesigned large parts of the microarchitecture of the cores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4.2.2.1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151619" y="4741050"/>
            <a:ext cx="2475275" cy="31503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95200" y="627063"/>
            <a:ext cx="2823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 -2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(9)</a:t>
            </a:r>
          </a:p>
        </p:txBody>
      </p:sp>
    </p:spTree>
    <p:extLst>
      <p:ext uri="{BB962C8B-B14F-4D97-AF65-F5344CB8AC3E}">
        <p14:creationId xmlns:p14="http://schemas.microsoft.com/office/powerpoint/2010/main" val="251225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(1)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2756" name="TextBox 1"/>
          <p:cNvSpPr txBox="1">
            <a:spLocks noChangeArrowheads="1"/>
          </p:cNvSpPr>
          <p:nvPr/>
        </p:nvSpPr>
        <p:spPr bwMode="auto">
          <a:xfrm>
            <a:off x="180975" y="647700"/>
            <a:ext cx="438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New microarchitecture of the cores </a:t>
            </a:r>
          </a:p>
        </p:txBody>
      </p:sp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201613" y="963613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redesigned large parts of the microarchitecture of the cores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4.2.3.1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Box 4"/>
          <p:cNvSpPr txBox="1">
            <a:spLocks noChangeArrowheads="1"/>
          </p:cNvSpPr>
          <p:nvPr/>
        </p:nvSpPr>
        <p:spPr bwMode="auto">
          <a:xfrm>
            <a:off x="184487" y="640033"/>
            <a:ext cx="8672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Here we do not want to go into details of the microarchitecture, but refer to two very detailed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descriptions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],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</a:t>
            </a:r>
            <a:r>
              <a:rPr lang="hu-HU" altLang="en-US" kern="0" dirty="0" smtClean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(1)</a:t>
            </a: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>
            <a:fillRect/>
          </a:stretch>
        </p:blipFill>
        <p:spPr bwMode="auto">
          <a:xfrm>
            <a:off x="2492375" y="1268413"/>
            <a:ext cx="49593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5"/>
          <p:cNvSpPr txBox="1">
            <a:spLocks noChangeArrowheads="1"/>
          </p:cNvSpPr>
          <p:nvPr/>
        </p:nvSpPr>
        <p:spPr bwMode="auto">
          <a:xfrm>
            <a:off x="6130925" y="61706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4805" name="Text Box 7"/>
          <p:cNvSpPr txBox="1">
            <a:spLocks noChangeArrowheads="1"/>
          </p:cNvSpPr>
          <p:nvPr/>
        </p:nvSpPr>
        <p:spPr bwMode="auto">
          <a:xfrm>
            <a:off x="190500" y="654050"/>
            <a:ext cx="407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2.4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ring interconnect bus</a:t>
            </a: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[66]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6" name="Text Box 8"/>
          <p:cNvSpPr txBox="1">
            <a:spLocks noChangeArrowheads="1"/>
          </p:cNvSpPr>
          <p:nvPr/>
        </p:nvSpPr>
        <p:spPr bwMode="auto">
          <a:xfrm>
            <a:off x="206515" y="2201165"/>
            <a:ext cx="2964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ring has six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bus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stops for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interconnecting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7" name="Text Box 9"/>
          <p:cNvSpPr txBox="1">
            <a:spLocks noChangeArrowheads="1"/>
          </p:cNvSpPr>
          <p:nvPr/>
        </p:nvSpPr>
        <p:spPr bwMode="auto">
          <a:xfrm>
            <a:off x="323850" y="3766570"/>
            <a:ext cx="25314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four cores and the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L3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slices share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same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interfaces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555" y="2719516"/>
            <a:ext cx="2089611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cores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L3 slices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GPU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System Agent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452320" y="1681063"/>
            <a:ext cx="144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System Agent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68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Box 2"/>
          <p:cNvSpPr txBox="1">
            <a:spLocks noChangeArrowheads="1"/>
          </p:cNvSpPr>
          <p:nvPr/>
        </p:nvSpPr>
        <p:spPr bwMode="auto">
          <a:xfrm>
            <a:off x="180975" y="654050"/>
            <a:ext cx="511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feature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of the on-die interconnect bus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61335"/>
          <a:stretch/>
        </p:blipFill>
        <p:spPr bwMode="auto">
          <a:xfrm>
            <a:off x="161925" y="2033845"/>
            <a:ext cx="6403975" cy="67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9" name="Rectangle 7"/>
          <p:cNvSpPr>
            <a:spLocks noChangeArrowheads="1"/>
          </p:cNvSpPr>
          <p:nvPr/>
        </p:nvSpPr>
        <p:spPr bwMode="auto">
          <a:xfrm>
            <a:off x="4886325" y="2303463"/>
            <a:ext cx="1841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8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3" t="30797" b="8978"/>
          <a:stretch>
            <a:fillRect/>
          </a:stretch>
        </p:blipFill>
        <p:spPr bwMode="auto">
          <a:xfrm>
            <a:off x="6302375" y="1042988"/>
            <a:ext cx="21399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525" y="2708920"/>
            <a:ext cx="4671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•   It operates at core frequency (One stop/clock)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79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06851" name="TextBox 2"/>
          <p:cNvSpPr txBox="1">
            <a:spLocks noChangeArrowheads="1"/>
          </p:cNvSpPr>
          <p:nvPr/>
        </p:nvSpPr>
        <p:spPr bwMode="auto">
          <a:xfrm>
            <a:off x="198438" y="909638"/>
            <a:ext cx="7705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Evolution of graphics implementation from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Westmere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to Sandy Bridge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493838"/>
            <a:ext cx="68389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ight Arrow 9"/>
          <p:cNvSpPr>
            <a:spLocks noChangeArrowheads="1"/>
          </p:cNvSpPr>
          <p:nvPr/>
        </p:nvSpPr>
        <p:spPr bwMode="auto">
          <a:xfrm>
            <a:off x="4392613" y="1677988"/>
            <a:ext cx="539750" cy="88900"/>
          </a:xfrm>
          <a:prstGeom prst="rightArrow">
            <a:avLst>
              <a:gd name="adj1" fmla="val 50000"/>
              <a:gd name="adj2" fmla="val 50595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6854" name="Text Box 7"/>
          <p:cNvSpPr txBox="1">
            <a:spLocks noChangeArrowheads="1"/>
          </p:cNvSpPr>
          <p:nvPr/>
        </p:nvSpPr>
        <p:spPr bwMode="auto">
          <a:xfrm>
            <a:off x="192088" y="646113"/>
            <a:ext cx="324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2.5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graphics unit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94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757"/>
          <a:stretch>
            <a:fillRect/>
          </a:stretch>
        </p:blipFill>
        <p:spPr bwMode="auto">
          <a:xfrm>
            <a:off x="366713" y="1179513"/>
            <a:ext cx="8410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extBox 2"/>
          <p:cNvSpPr txBox="1">
            <a:spLocks noChangeArrowheads="1"/>
          </p:cNvSpPr>
          <p:nvPr/>
        </p:nvSpPr>
        <p:spPr bwMode="auto">
          <a:xfrm>
            <a:off x="190500" y="647700"/>
            <a:ext cx="747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Support of both media and graphics processing by the graphics unit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7876" name="Rectangle 3"/>
          <p:cNvSpPr>
            <a:spLocks noChangeArrowheads="1"/>
          </p:cNvSpPr>
          <p:nvPr/>
        </p:nvSpPr>
        <p:spPr bwMode="auto">
          <a:xfrm>
            <a:off x="8062913" y="5722938"/>
            <a:ext cx="70167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78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3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7"/>
          <p:cNvSpPr txBox="1">
            <a:spLocks noChangeArrowheads="1"/>
          </p:cNvSpPr>
          <p:nvPr/>
        </p:nvSpPr>
        <p:spPr bwMode="auto">
          <a:xfrm>
            <a:off x="195263" y="646113"/>
            <a:ext cx="4725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Main features of the on die graphics unit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8899" name="Text Box 9"/>
          <p:cNvSpPr txBox="1">
            <a:spLocks noChangeArrowheads="1"/>
          </p:cNvSpPr>
          <p:nvPr/>
        </p:nvSpPr>
        <p:spPr bwMode="auto">
          <a:xfrm>
            <a:off x="6096000" y="4705350"/>
            <a:ext cx="771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12 EUs</a:t>
            </a:r>
          </a:p>
        </p:txBody>
      </p:sp>
      <p:pic>
        <p:nvPicPr>
          <p:cNvPr id="2089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r="1155"/>
          <a:stretch>
            <a:fillRect/>
          </a:stretch>
        </p:blipFill>
        <p:spPr bwMode="auto">
          <a:xfrm>
            <a:off x="400050" y="1179513"/>
            <a:ext cx="82470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903" name="Straight Connector 7"/>
          <p:cNvCxnSpPr>
            <a:cxnSpLocks noChangeShapeType="1"/>
          </p:cNvCxnSpPr>
          <p:nvPr/>
        </p:nvCxnSpPr>
        <p:spPr bwMode="auto">
          <a:xfrm>
            <a:off x="1016000" y="2414588"/>
            <a:ext cx="25654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904" name="Straight Connector 9"/>
          <p:cNvCxnSpPr>
            <a:cxnSpLocks noChangeShapeType="1"/>
          </p:cNvCxnSpPr>
          <p:nvPr/>
        </p:nvCxnSpPr>
        <p:spPr bwMode="auto">
          <a:xfrm>
            <a:off x="1016000" y="3643313"/>
            <a:ext cx="333057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8906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38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12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46775" y="1170584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2138" y="65289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37267" y="2541719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110" y="3377301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382647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08513" y="3127972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3850" y="2419947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3700" y="2438997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665538" y="2456459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90963" y="2621559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36600" y="2464397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23850" y="1794472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93700" y="1805584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665538" y="175795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798888" y="1975447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36600" y="1797647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4063" y="1864322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23850" y="1094384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93700" y="10832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665538" y="1092797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36600" y="110867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 rot="-5400000">
            <a:off x="215901" y="2653309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5400000">
            <a:off x="211138" y="19722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-5400000">
            <a:off x="201613" y="12864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23850" y="3154959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393700" y="31533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665538" y="3150197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878263" y="3326409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736600" y="315337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6125" y="3159722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54063" y="3461347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 rot="-5400000">
            <a:off x="215901" y="33438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6460442" y="1348886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253214" y="1926700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338263" y="2035772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754063" y="1211859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736600" y="2562822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411288" y="2648547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411288" y="1353147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4622800" y="3464870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643438" y="413127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5889295" y="4720234"/>
            <a:ext cx="2860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641850" y="1291234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654550" y="1957984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654550" y="2597747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683171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683040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Line 57"/>
          <p:cNvSpPr>
            <a:spLocks noChangeShapeType="1"/>
          </p:cNvSpPr>
          <p:nvPr/>
        </p:nvSpPr>
        <p:spPr bwMode="auto">
          <a:xfrm>
            <a:off x="361950" y="3100984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58"/>
          <p:cNvSpPr txBox="1">
            <a:spLocks noChangeArrowheads="1"/>
          </p:cNvSpPr>
          <p:nvPr/>
        </p:nvSpPr>
        <p:spPr bwMode="auto">
          <a:xfrm>
            <a:off x="4643438" y="481072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4643438" y="448052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23850" y="4477347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393700" y="447893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65538" y="4461472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865743" y="4663084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323850" y="3786784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393700" y="3797897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Oval 24"/>
          <p:cNvSpPr>
            <a:spLocks noChangeArrowheads="1"/>
          </p:cNvSpPr>
          <p:nvPr/>
        </p:nvSpPr>
        <p:spPr bwMode="auto">
          <a:xfrm>
            <a:off x="3665538" y="380265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3876675" y="3978872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 rot="-5400000">
            <a:off x="211138" y="4656734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 rot="-5400000">
            <a:off x="201613" y="3961409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Rectangle 31"/>
          <p:cNvSpPr>
            <a:spLocks noChangeArrowheads="1"/>
          </p:cNvSpPr>
          <p:nvPr/>
        </p:nvSpPr>
        <p:spPr bwMode="auto">
          <a:xfrm>
            <a:off x="323850" y="5153622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393700" y="5140922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3665538" y="515358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Text Box 34"/>
          <p:cNvSpPr txBox="1">
            <a:spLocks noChangeArrowheads="1"/>
          </p:cNvSpPr>
          <p:nvPr/>
        </p:nvSpPr>
        <p:spPr bwMode="auto">
          <a:xfrm>
            <a:off x="3870325" y="5344122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 rot="-5400000">
            <a:off x="215901" y="535682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380265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3809009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129684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4466234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4474172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46125" y="4793259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36600" y="5144097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46125" y="5175847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54063" y="5483822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3438" y="517884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24288" y="1308697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5755466" y="5391747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649788" y="5498805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25975" y="5855297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185627" y="5843796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Text Box 58"/>
          <p:cNvSpPr txBox="1">
            <a:spLocks noChangeArrowheads="1"/>
          </p:cNvSpPr>
          <p:nvPr/>
        </p:nvSpPr>
        <p:spPr bwMode="auto">
          <a:xfrm>
            <a:off x="4535488" y="6161684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5727710" y="6072680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020415" y="4496553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349250" y="5821959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419100" y="58076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Oval 33"/>
          <p:cNvSpPr>
            <a:spLocks noChangeArrowheads="1"/>
          </p:cNvSpPr>
          <p:nvPr/>
        </p:nvSpPr>
        <p:spPr bwMode="auto">
          <a:xfrm>
            <a:off x="3690938" y="5815782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886955" y="6001347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 rot="-5400000">
            <a:off x="241301" y="60235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3" name="Rectangle 35"/>
          <p:cNvSpPr>
            <a:spLocks noChangeArrowheads="1"/>
          </p:cNvSpPr>
          <p:nvPr/>
        </p:nvSpPr>
        <p:spPr bwMode="auto">
          <a:xfrm>
            <a:off x="762000" y="5828100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" name="Text Box 36"/>
          <p:cNvSpPr txBox="1">
            <a:spLocks noChangeArrowheads="1"/>
          </p:cNvSpPr>
          <p:nvPr/>
        </p:nvSpPr>
        <p:spPr bwMode="auto">
          <a:xfrm>
            <a:off x="771525" y="5842597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779463" y="6152159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609161" y="4034934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153988" y="610301"/>
            <a:ext cx="51571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Tick-Tock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model for the P4 and Core lines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0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6" grpId="0"/>
      <p:bldP spid="37" grpId="0"/>
      <p:bldP spid="45" grpId="0"/>
      <p:bldP spid="81" grpId="0"/>
      <p:bldP spid="84" grpId="0"/>
      <p:bldP spid="86" grpId="0"/>
      <p:bldP spid="87" grpId="0"/>
      <p:bldP spid="97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3"/>
          <p:cNvGrpSpPr>
            <a:grpSpLocks/>
          </p:cNvGrpSpPr>
          <p:nvPr/>
        </p:nvGrpSpPr>
        <p:grpSpPr bwMode="auto">
          <a:xfrm>
            <a:off x="0" y="1397000"/>
            <a:ext cx="9145588" cy="2743200"/>
            <a:chOff x="0" y="1632"/>
            <a:chExt cx="5761" cy="1728"/>
          </a:xfrm>
        </p:grpSpPr>
        <p:pic>
          <p:nvPicPr>
            <p:cNvPr id="20993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45563" r="2563" b="26863"/>
            <a:stretch>
              <a:fillRect/>
            </a:stretch>
          </p:blipFill>
          <p:spPr bwMode="auto">
            <a:xfrm>
              <a:off x="0" y="2213"/>
              <a:ext cx="5760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72343" r="2563" b="12895"/>
            <a:stretch>
              <a:fillRect/>
            </a:stretch>
          </p:blipFill>
          <p:spPr bwMode="auto">
            <a:xfrm>
              <a:off x="1" y="1632"/>
              <a:ext cx="57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9923" name="Text Box 8"/>
          <p:cNvSpPr txBox="1">
            <a:spLocks noChangeArrowheads="1"/>
          </p:cNvSpPr>
          <p:nvPr/>
        </p:nvSpPr>
        <p:spPr bwMode="auto">
          <a:xfrm>
            <a:off x="196850" y="654050"/>
            <a:ext cx="6661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Specification data of the HD 2000 and HD 3000 graphics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00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en-US" sz="1400" b="1" dirty="0">
                <a:solidFill>
                  <a:srgbClr val="0046CC"/>
                </a:solidFill>
                <a:cs typeface="Arial" charset="0"/>
              </a:rPr>
              <a:t> </a:t>
            </a:r>
          </a:p>
        </p:txBody>
      </p:sp>
      <p:sp>
        <p:nvSpPr>
          <p:cNvPr id="209924" name="Oval 9"/>
          <p:cNvSpPr>
            <a:spLocks noChangeArrowheads="1"/>
          </p:cNvSpPr>
          <p:nvPr/>
        </p:nvSpPr>
        <p:spPr bwMode="auto">
          <a:xfrm>
            <a:off x="4445000" y="2371725"/>
            <a:ext cx="482600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5" name="Oval 10"/>
          <p:cNvSpPr>
            <a:spLocks noChangeArrowheads="1"/>
          </p:cNvSpPr>
          <p:nvPr/>
        </p:nvSpPr>
        <p:spPr bwMode="auto">
          <a:xfrm>
            <a:off x="5765800" y="2371725"/>
            <a:ext cx="409575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6" name="Oval 11"/>
          <p:cNvSpPr>
            <a:spLocks noChangeArrowheads="1"/>
          </p:cNvSpPr>
          <p:nvPr/>
        </p:nvSpPr>
        <p:spPr bwMode="auto">
          <a:xfrm>
            <a:off x="6718300" y="2357438"/>
            <a:ext cx="317500" cy="15033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7" name="Text Box 12"/>
          <p:cNvSpPr txBox="1">
            <a:spLocks noChangeArrowheads="1"/>
          </p:cNvSpPr>
          <p:nvPr/>
        </p:nvSpPr>
        <p:spPr bwMode="auto">
          <a:xfrm>
            <a:off x="6743700" y="2957513"/>
            <a:ext cx="317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-</a:t>
            </a:r>
          </a:p>
        </p:txBody>
      </p:sp>
      <p:sp>
        <p:nvSpPr>
          <p:cNvPr id="209928" name="Oval 9"/>
          <p:cNvSpPr>
            <a:spLocks noChangeArrowheads="1"/>
          </p:cNvSpPr>
          <p:nvPr/>
        </p:nvSpPr>
        <p:spPr bwMode="auto">
          <a:xfrm>
            <a:off x="6350" y="2349500"/>
            <a:ext cx="554038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9930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(4)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80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4.2.5 </a:t>
            </a:r>
            <a:r>
              <a:rPr lang="en-US" altLang="en-US" dirty="0"/>
              <a:t>On die graphics unit </a:t>
            </a:r>
            <a:r>
              <a:rPr lang="hu-HU" altLang="en-US" dirty="0" smtClean="0"/>
              <a:t>(</a:t>
            </a:r>
            <a:r>
              <a:rPr lang="en-US" altLang="en-US" dirty="0" smtClean="0"/>
              <a:t>5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225" y="593685"/>
            <a:ext cx="6532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Execution units (EU) of the graphics unit in Sandy Bridge </a:t>
            </a:r>
            <a:r>
              <a:rPr lang="en-US" sz="1400" dirty="0" smtClean="0"/>
              <a:t>[</a:t>
            </a:r>
            <a:r>
              <a:rPr lang="hu-HU" sz="1400" dirty="0" smtClean="0"/>
              <a:t>197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09879" y="908720"/>
            <a:ext cx="8769260" cy="1703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is basically a </a:t>
            </a:r>
            <a:r>
              <a:rPr lang="en-US" sz="1400" dirty="0" smtClean="0">
                <a:solidFill>
                  <a:srgbClr val="FF0000"/>
                </a:solidFill>
              </a:rPr>
              <a:t>4-wide SP FP </a:t>
            </a:r>
            <a:r>
              <a:rPr lang="en-US" sz="1400" dirty="0">
                <a:solidFill>
                  <a:srgbClr val="FF0000"/>
                </a:solidFill>
              </a:rPr>
              <a:t>SIMD </a:t>
            </a:r>
            <a:r>
              <a:rPr lang="en-US" sz="1400" dirty="0"/>
              <a:t>unit intended </a:t>
            </a:r>
            <a:r>
              <a:rPr lang="en-US" sz="1400" dirty="0" smtClean="0"/>
              <a:t>to operate on </a:t>
            </a:r>
            <a:r>
              <a:rPr lang="en-US" sz="1400" dirty="0"/>
              <a:t>4-component </a:t>
            </a:r>
            <a:r>
              <a:rPr lang="en-US" sz="1400" dirty="0" smtClean="0"/>
              <a:t>data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/>
              <a:t>(</a:t>
            </a:r>
            <a:r>
              <a:rPr lang="en-US" sz="1400" dirty="0" smtClean="0"/>
              <a:t>RGBA), capable of executing 2-operation MAD instructions and also FX instructions.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EUs are </a:t>
            </a:r>
            <a:r>
              <a:rPr lang="en-US" sz="1400" dirty="0" smtClean="0">
                <a:solidFill>
                  <a:srgbClr val="FF0000"/>
                </a:solidFill>
              </a:rPr>
              <a:t>5-way multithreaded </a:t>
            </a:r>
            <a:r>
              <a:rPr lang="en-US" sz="1400" dirty="0" smtClean="0">
                <a:solidFill>
                  <a:srgbClr val="0070C0"/>
                </a:solidFill>
              </a:rPr>
              <a:t>for GT2 </a:t>
            </a:r>
            <a:r>
              <a:rPr lang="en-US" sz="1400" dirty="0" smtClean="0"/>
              <a:t>graphics and </a:t>
            </a:r>
            <a:r>
              <a:rPr lang="en-US" sz="1400" dirty="0" smtClean="0">
                <a:solidFill>
                  <a:srgbClr val="FF0000"/>
                </a:solidFill>
              </a:rPr>
              <a:t>4-way multithreaded</a:t>
            </a:r>
            <a:r>
              <a:rPr lang="en-US" sz="1400" dirty="0" smtClean="0"/>
              <a:t> for </a:t>
            </a:r>
            <a:r>
              <a:rPr lang="en-US" sz="1400" dirty="0" smtClean="0">
                <a:solidFill>
                  <a:srgbClr val="0070C0"/>
                </a:solidFill>
              </a:rPr>
              <a:t>GT1 </a:t>
            </a:r>
            <a:r>
              <a:rPr lang="en-US" sz="1400" dirty="0" smtClean="0"/>
              <a:t>graphics.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</a:t>
            </a:r>
            <a:r>
              <a:rPr lang="en-US" sz="1400" dirty="0" smtClean="0"/>
              <a:t>has a register set of </a:t>
            </a:r>
            <a:r>
              <a:rPr lang="en-US" sz="1400" dirty="0" smtClean="0">
                <a:solidFill>
                  <a:srgbClr val="FF0000"/>
                </a:solidFill>
              </a:rPr>
              <a:t>120 32 B registers</a:t>
            </a:r>
            <a:r>
              <a:rPr lang="en-US" sz="1400" dirty="0" smtClean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There is also a </a:t>
            </a:r>
            <a:r>
              <a:rPr lang="en-US" sz="1400" dirty="0" smtClean="0">
                <a:solidFill>
                  <a:srgbClr val="FF0000"/>
                </a:solidFill>
              </a:rPr>
              <a:t>fixed function Math Box </a:t>
            </a:r>
            <a:r>
              <a:rPr lang="en-US" sz="1400" dirty="0" smtClean="0"/>
              <a:t>for executing</a:t>
            </a:r>
            <a:r>
              <a:rPr lang="en-US" sz="1400" dirty="0" smtClean="0">
                <a:solidFill>
                  <a:srgbClr val="0070C0"/>
                </a:solidFill>
              </a:rPr>
              <a:t> transcendental, e.g. trigonometric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 instructions and also FP divide.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EUs do not support DP FP operations. </a:t>
            </a:r>
            <a:endParaRPr lang="en-US" sz="1400" dirty="0"/>
          </a:p>
        </p:txBody>
      </p:sp>
      <p:pic>
        <p:nvPicPr>
          <p:cNvPr id="8" name="Picture 2" descr="http://www.realworldtech.com/includes/images/articles/snbgpu-6.png?2f4df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" r="74372" b="54332"/>
          <a:stretch/>
        </p:blipFill>
        <p:spPr bwMode="auto">
          <a:xfrm>
            <a:off x="3653502" y="2751643"/>
            <a:ext cx="1818598" cy="36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8753" y="6496598"/>
            <a:ext cx="6383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Block diagram of an EU of the graphics unit of Sandy Bridge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922150" y="5949280"/>
            <a:ext cx="2670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RGBA: RGB Alpha (opacity)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978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 descr="World of War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357313"/>
            <a:ext cx="66929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 Box 4"/>
          <p:cNvSpPr txBox="1">
            <a:spLocks noChangeArrowheads="1"/>
          </p:cNvSpPr>
          <p:nvPr/>
        </p:nvSpPr>
        <p:spPr bwMode="auto">
          <a:xfrm>
            <a:off x="7164388" y="6286500"/>
            <a:ext cx="1508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frames per sec</a:t>
            </a:r>
          </a:p>
        </p:txBody>
      </p:sp>
      <p:sp>
        <p:nvSpPr>
          <p:cNvPr id="210948" name="Text Box 6"/>
          <p:cNvSpPr txBox="1">
            <a:spLocks noChangeArrowheads="1"/>
          </p:cNvSpPr>
          <p:nvPr/>
        </p:nvSpPr>
        <p:spPr bwMode="auto">
          <a:xfrm>
            <a:off x="7191375" y="2673350"/>
            <a:ext cx="16668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i5/i7 2xxx/3xxx: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Sandy Bridge</a:t>
            </a:r>
          </a:p>
        </p:txBody>
      </p:sp>
      <p:sp>
        <p:nvSpPr>
          <p:cNvPr id="210949" name="Text Box 9"/>
          <p:cNvSpPr txBox="1">
            <a:spLocks noChangeArrowheads="1"/>
          </p:cNvSpPr>
          <p:nvPr/>
        </p:nvSpPr>
        <p:spPr bwMode="auto">
          <a:xfrm>
            <a:off x="7451725" y="5594350"/>
            <a:ext cx="10509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 6xx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Arrandale</a:t>
            </a:r>
          </a:p>
        </p:txBody>
      </p:sp>
      <p:sp>
        <p:nvSpPr>
          <p:cNvPr id="210950" name="Oval 10"/>
          <p:cNvSpPr>
            <a:spLocks noChangeArrowheads="1"/>
          </p:cNvSpPr>
          <p:nvPr/>
        </p:nvSpPr>
        <p:spPr bwMode="auto">
          <a:xfrm>
            <a:off x="609600" y="2063750"/>
            <a:ext cx="6554788" cy="510156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0951" name="Text Box 11"/>
          <p:cNvSpPr txBox="1">
            <a:spLocks noChangeArrowheads="1"/>
          </p:cNvSpPr>
          <p:nvPr/>
        </p:nvSpPr>
        <p:spPr bwMode="auto">
          <a:xfrm>
            <a:off x="7440613" y="2114550"/>
            <a:ext cx="1036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HD 5570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400 ALUs</a:t>
            </a:r>
          </a:p>
        </p:txBody>
      </p:sp>
      <p:sp>
        <p:nvSpPr>
          <p:cNvPr id="210952" name="Text Box 10"/>
          <p:cNvSpPr txBox="1">
            <a:spLocks noChangeArrowheads="1"/>
          </p:cNvSpPr>
          <p:nvPr/>
        </p:nvSpPr>
        <p:spPr bwMode="auto">
          <a:xfrm>
            <a:off x="182563" y="647700"/>
            <a:ext cx="7575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Performance comparison of the Sandy Bridge’s graphics: gaming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01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10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</a:t>
            </a:r>
            <a:r>
              <a:rPr lang="en-US" altLang="en-US" dirty="0" smtClean="0"/>
              <a:t>9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82563" y="3699030"/>
            <a:ext cx="5424552" cy="49505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4.2.6</a:t>
            </a:r>
            <a:r>
              <a:rPr lang="en-US" altLang="en-US" dirty="0" smtClean="0"/>
              <a:t> Turbo Boost technology 2.0 (1)</a:t>
            </a:r>
          </a:p>
        </p:txBody>
      </p:sp>
      <p:pic>
        <p:nvPicPr>
          <p:cNvPr id="211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>
            <a:fillRect/>
          </a:stretch>
        </p:blipFill>
        <p:spPr bwMode="auto">
          <a:xfrm>
            <a:off x="814388" y="2185988"/>
            <a:ext cx="714216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7"/>
          <p:cNvSpPr txBox="1">
            <a:spLocks noChangeArrowheads="1"/>
          </p:cNvSpPr>
          <p:nvPr/>
        </p:nvSpPr>
        <p:spPr bwMode="auto">
          <a:xfrm>
            <a:off x="4140200" y="4090988"/>
            <a:ext cx="733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Cooler</a:t>
            </a:r>
          </a:p>
        </p:txBody>
      </p:sp>
      <p:sp>
        <p:nvSpPr>
          <p:cNvPr id="211973" name="Text Box 8"/>
          <p:cNvSpPr txBox="1">
            <a:spLocks noChangeArrowheads="1"/>
          </p:cNvSpPr>
          <p:nvPr/>
        </p:nvSpPr>
        <p:spPr bwMode="auto">
          <a:xfrm>
            <a:off x="190500" y="954088"/>
            <a:ext cx="5799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Designated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2.0 generation Turbo Boost technology.</a:t>
            </a:r>
          </a:p>
        </p:txBody>
      </p:sp>
      <p:sp>
        <p:nvSpPr>
          <p:cNvPr id="211974" name="Text Box 9"/>
          <p:cNvSpPr txBox="1">
            <a:spLocks noChangeArrowheads="1"/>
          </p:cNvSpPr>
          <p:nvPr/>
        </p:nvSpPr>
        <p:spPr bwMode="auto">
          <a:xfrm>
            <a:off x="6300788" y="4005263"/>
            <a:ext cx="224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Thermal capacitance</a:t>
            </a:r>
          </a:p>
        </p:txBody>
      </p:sp>
      <p:sp>
        <p:nvSpPr>
          <p:cNvPr id="211975" name="Text Box 10"/>
          <p:cNvSpPr txBox="1">
            <a:spLocks noChangeArrowheads="1"/>
          </p:cNvSpPr>
          <p:nvPr/>
        </p:nvSpPr>
        <p:spPr bwMode="auto">
          <a:xfrm>
            <a:off x="190500" y="1223963"/>
            <a:ext cx="7705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concept utilizes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real temperature response of processors to power changes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in order to increase the extent of overclocking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211976" name="Text Box 11"/>
          <p:cNvSpPr txBox="1">
            <a:spLocks noChangeArrowheads="1"/>
          </p:cNvSpPr>
          <p:nvPr/>
        </p:nvSpPr>
        <p:spPr bwMode="auto">
          <a:xfrm>
            <a:off x="195263" y="650875"/>
            <a:ext cx="39853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2.6 Turbo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Boost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2.0 technology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[64]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7" name="Rectangle 1"/>
          <p:cNvSpPr>
            <a:spLocks noChangeArrowheads="1"/>
          </p:cNvSpPr>
          <p:nvPr/>
        </p:nvSpPr>
        <p:spPr bwMode="auto">
          <a:xfrm>
            <a:off x="7424738" y="6084888"/>
            <a:ext cx="531812" cy="728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8" name="Rectangle 2"/>
          <p:cNvSpPr>
            <a:spLocks noChangeArrowheads="1"/>
          </p:cNvSpPr>
          <p:nvPr/>
        </p:nvSpPr>
        <p:spPr bwMode="auto">
          <a:xfrm>
            <a:off x="6686550" y="6648450"/>
            <a:ext cx="900113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4.2.6</a:t>
            </a:r>
            <a:r>
              <a:rPr lang="en-US" altLang="en-US" dirty="0"/>
              <a:t> </a:t>
            </a:r>
            <a:r>
              <a:rPr lang="en-US" altLang="en-US" dirty="0" smtClean="0"/>
              <a:t>Turbo </a:t>
            </a:r>
            <a:r>
              <a:rPr lang="en-US" altLang="en-US" dirty="0"/>
              <a:t>Boost technology </a:t>
            </a:r>
            <a:r>
              <a:rPr lang="en-US" altLang="en-US" dirty="0" smtClean="0"/>
              <a:t>2.0 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225" y="602810"/>
            <a:ext cx="5977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Main aspects of Intel’s Turbo Boost Technology 2.0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133350" y="998730"/>
            <a:ext cx="8877300" cy="3187700"/>
            <a:chOff x="133350" y="1178750"/>
            <a:chExt cx="8877300" cy="3187700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75" b="19943"/>
            <a:stretch/>
          </p:blipFill>
          <p:spPr bwMode="auto">
            <a:xfrm>
              <a:off x="133350" y="1178750"/>
              <a:ext cx="8877300" cy="318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7002270" y="1628800"/>
              <a:ext cx="135015" cy="27003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1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/>
          <a:stretch>
            <a:fillRect/>
          </a:stretch>
        </p:blipFill>
        <p:spPr bwMode="auto">
          <a:xfrm>
            <a:off x="323850" y="1225550"/>
            <a:ext cx="8131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6"/>
          <p:cNvSpPr txBox="1">
            <a:spLocks noChangeArrowheads="1"/>
          </p:cNvSpPr>
          <p:nvPr/>
        </p:nvSpPr>
        <p:spPr bwMode="auto">
          <a:xfrm>
            <a:off x="185738" y="649288"/>
            <a:ext cx="9388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Based on the real temperature response the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thermal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energy budget accumulated during idle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periods can be utilized to push the core beyond the TDP for short periods of time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(e.g. for 20 sec).</a:t>
            </a:r>
          </a:p>
        </p:txBody>
      </p:sp>
      <p:sp>
        <p:nvSpPr>
          <p:cNvPr id="212996" name="Text Box 7"/>
          <p:cNvSpPr txBox="1">
            <a:spLocks noChangeArrowheads="1"/>
          </p:cNvSpPr>
          <p:nvPr/>
        </p:nvSpPr>
        <p:spPr bwMode="auto">
          <a:xfrm>
            <a:off x="735013" y="6437313"/>
            <a:ext cx="7402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Multiple algorithms manage in parallel current, power and die temperature.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[64]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Boost technology 2.0 (3)</a:t>
            </a:r>
          </a:p>
        </p:txBody>
      </p:sp>
    </p:spTree>
    <p:extLst>
      <p:ext uri="{BB962C8B-B14F-4D97-AF65-F5344CB8AC3E}">
        <p14:creationId xmlns:p14="http://schemas.microsoft.com/office/powerpoint/2010/main" val="3230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Text Box 6"/>
          <p:cNvSpPr txBox="1">
            <a:spLocks noChangeArrowheads="1"/>
          </p:cNvSpPr>
          <p:nvPr/>
        </p:nvSpPr>
        <p:spPr bwMode="auto">
          <a:xfrm>
            <a:off x="214313" y="654050"/>
            <a:ext cx="791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Intelligent power sharing between the cores and the integrated graphics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(4)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69"/>
          <a:stretch/>
        </p:blipFill>
        <p:spPr bwMode="auto">
          <a:xfrm>
            <a:off x="1107753" y="1245015"/>
            <a:ext cx="6929632" cy="105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7163" y="6264315"/>
            <a:ext cx="4891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Power sharing between CPU and GPU [207] 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47713" y="2559013"/>
            <a:ext cx="7648575" cy="3501361"/>
            <a:chOff x="747713" y="2559013"/>
            <a:chExt cx="7648575" cy="35013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19"/>
            <a:stretch/>
          </p:blipFill>
          <p:spPr bwMode="auto">
            <a:xfrm>
              <a:off x="747713" y="2559013"/>
              <a:ext cx="7648575" cy="350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46" r="86193" b="5727"/>
            <a:stretch/>
          </p:blipFill>
          <p:spPr bwMode="auto">
            <a:xfrm>
              <a:off x="747713" y="5761974"/>
              <a:ext cx="1056035" cy="2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330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2209" r="13971" b="5000"/>
          <a:stretch>
            <a:fillRect/>
          </a:stretch>
        </p:blipFill>
        <p:spPr bwMode="auto">
          <a:xfrm>
            <a:off x="433388" y="549275"/>
            <a:ext cx="85312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5"/>
          <p:cNvSpPr txBox="1">
            <a:spLocks noChangeArrowheads="1"/>
          </p:cNvSpPr>
          <p:nvPr/>
        </p:nvSpPr>
        <p:spPr bwMode="auto">
          <a:xfrm>
            <a:off x="8547100" y="709613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[61]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26291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72000" y="1671638"/>
            <a:ext cx="730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WSM/D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574895" y="1341438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11413" y="1671638"/>
            <a:ext cx="71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NHM/D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en-US" altLang="en-US" kern="0" dirty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56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190500" y="649288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Remark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6068" name="Text Box 7"/>
          <p:cNvSpPr txBox="1">
            <a:spLocks noChangeArrowheads="1"/>
          </p:cNvSpPr>
          <p:nvPr/>
        </p:nvSpPr>
        <p:spPr bwMode="auto">
          <a:xfrm>
            <a:off x="249238" y="967290"/>
            <a:ext cx="87677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cores may run at different frequencies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but all cores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share the same power plane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cores may be shut down if idle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by power gates.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(6)</a:t>
            </a:r>
          </a:p>
        </p:txBody>
      </p:sp>
    </p:spTree>
    <p:extLst>
      <p:ext uri="{BB962C8B-B14F-4D97-AF65-F5344CB8AC3E}">
        <p14:creationId xmlns:p14="http://schemas.microsoft.com/office/powerpoint/2010/main" val="28237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8"/>
            <a:ext cx="7404100" cy="657251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Example for a Sandy Bridge based desktop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platform with the H67 chipset</a:t>
            </a:r>
          </a:p>
        </p:txBody>
      </p:sp>
    </p:spTree>
    <p:extLst>
      <p:ext uri="{BB962C8B-B14F-4D97-AF65-F5344CB8AC3E}">
        <p14:creationId xmlns:p14="http://schemas.microsoft.com/office/powerpoint/2010/main" val="29933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12a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46775" y="1170584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2138" y="65289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110" y="3281459"/>
            <a:ext cx="36937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Clock gating,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PECI,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latin typeface="Verdana" pitchFamily="34" charset="0"/>
                <a:cs typeface="Arial" charset="0"/>
              </a:rPr>
              <a:t>Platform Thermal </a:t>
            </a:r>
            <a:r>
              <a:rPr lang="en-US" altLang="en-US" sz="1200" b="1" dirty="0" smtClean="0">
                <a:latin typeface="Verdana" pitchFamily="34" charset="0"/>
                <a:cs typeface="Arial" charset="0"/>
              </a:rPr>
              <a:t>Control by 3. party controller</a:t>
            </a:r>
            <a:endParaRPr lang="en-US" altLang="en-US" sz="1200" b="1" dirty="0"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382647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08513" y="3127972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3850" y="2419947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3700" y="2438997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665538" y="2456459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90963" y="2621559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36600" y="2464397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23850" y="1794472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93700" y="1805584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665538" y="175795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798888" y="1975447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36600" y="1797647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4063" y="1864322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23850" y="1094384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93700" y="10832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665538" y="1092797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36600" y="110867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 rot="-5400000">
            <a:off x="215901" y="2653309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5400000">
            <a:off x="211138" y="19722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-5400000">
            <a:off x="201613" y="12864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23850" y="3154959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393700" y="31533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665538" y="3150197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878263" y="3326409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736600" y="315337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6125" y="3159722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54063" y="3461347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 rot="-5400000">
            <a:off x="215901" y="33438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338263" y="2035772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754063" y="1211859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736600" y="2562822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411288" y="2648547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411288" y="1353147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4622800" y="3489922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643438" y="411874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6373147" y="4795390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 2.0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641850" y="1291234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654550" y="1957984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654550" y="2597747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6225056" y="683171"/>
            <a:ext cx="2129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683695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Line 57"/>
          <p:cNvSpPr>
            <a:spLocks noChangeShapeType="1"/>
          </p:cNvSpPr>
          <p:nvPr/>
        </p:nvSpPr>
        <p:spPr bwMode="auto">
          <a:xfrm>
            <a:off x="361950" y="3100984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58"/>
          <p:cNvSpPr txBox="1">
            <a:spLocks noChangeArrowheads="1"/>
          </p:cNvSpPr>
          <p:nvPr/>
        </p:nvSpPr>
        <p:spPr bwMode="auto">
          <a:xfrm>
            <a:off x="4643438" y="479819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4643438" y="448052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23850" y="4477347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393700" y="447893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65538" y="4461472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865743" y="4663084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323850" y="3786784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393700" y="3797897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Oval 24"/>
          <p:cNvSpPr>
            <a:spLocks noChangeArrowheads="1"/>
          </p:cNvSpPr>
          <p:nvPr/>
        </p:nvSpPr>
        <p:spPr bwMode="auto">
          <a:xfrm>
            <a:off x="3665538" y="380265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3876675" y="3978872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 rot="-5400000">
            <a:off x="211138" y="4656734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 rot="-5400000">
            <a:off x="201613" y="3961409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Rectangle 31"/>
          <p:cNvSpPr>
            <a:spLocks noChangeArrowheads="1"/>
          </p:cNvSpPr>
          <p:nvPr/>
        </p:nvSpPr>
        <p:spPr bwMode="auto">
          <a:xfrm>
            <a:off x="323850" y="5153622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393700" y="5140922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3665538" y="515358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Text Box 34"/>
          <p:cNvSpPr txBox="1">
            <a:spLocks noChangeArrowheads="1"/>
          </p:cNvSpPr>
          <p:nvPr/>
        </p:nvSpPr>
        <p:spPr bwMode="auto">
          <a:xfrm>
            <a:off x="3870325" y="5344122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 rot="-5400000">
            <a:off x="215901" y="535682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380265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3809009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129684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4466234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4474172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46125" y="4793259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36600" y="5144097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46125" y="5175847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54063" y="5483822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3438" y="5166322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24288" y="1308697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6997793" y="5494131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649788" y="5486279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25975" y="5855297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5" name="Text Box 58"/>
          <p:cNvSpPr txBox="1">
            <a:spLocks noChangeArrowheads="1"/>
          </p:cNvSpPr>
          <p:nvPr/>
        </p:nvSpPr>
        <p:spPr bwMode="auto">
          <a:xfrm>
            <a:off x="4535488" y="6161684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5970569" y="6072680"/>
            <a:ext cx="26340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Speed Shift Technology,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Duty Cycle control,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349250" y="5821959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419100" y="58076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Oval 33"/>
          <p:cNvSpPr>
            <a:spLocks noChangeArrowheads="1"/>
          </p:cNvSpPr>
          <p:nvPr/>
        </p:nvSpPr>
        <p:spPr bwMode="auto">
          <a:xfrm>
            <a:off x="3690938" y="5815782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886955" y="6001347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 rot="-5400000">
            <a:off x="241301" y="60235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3" name="Rectangle 35"/>
          <p:cNvSpPr>
            <a:spLocks noChangeArrowheads="1"/>
          </p:cNvSpPr>
          <p:nvPr/>
        </p:nvSpPr>
        <p:spPr bwMode="auto">
          <a:xfrm>
            <a:off x="762000" y="5828100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" name="Text Box 36"/>
          <p:cNvSpPr txBox="1">
            <a:spLocks noChangeArrowheads="1"/>
          </p:cNvSpPr>
          <p:nvPr/>
        </p:nvSpPr>
        <p:spPr bwMode="auto">
          <a:xfrm>
            <a:off x="771525" y="5842597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779463" y="6152159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930571" y="3994112"/>
            <a:ext cx="2829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Power Gates, PCU,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153988" y="610301"/>
            <a:ext cx="51571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Tick-Tock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model for the P4 and Core lines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989215" y="3814092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EDAT</a:t>
            </a:r>
            <a:endParaRPr lang="en-US" sz="1200" b="1" dirty="0">
              <a:latin typeface="+mj-lt"/>
            </a:endParaRPr>
          </a:p>
        </p:txBody>
      </p:sp>
      <p:sp>
        <p:nvSpPr>
          <p:cNvPr id="99" name="Rectangle 48"/>
          <p:cNvSpPr>
            <a:spLocks noChangeArrowheads="1"/>
          </p:cNvSpPr>
          <p:nvPr/>
        </p:nvSpPr>
        <p:spPr bwMode="auto">
          <a:xfrm>
            <a:off x="6679267" y="5814265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2. gen.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563300" y="1309663"/>
            <a:ext cx="12490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Clock gating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39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static.techspot.com/articles-info/353/images/H67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762" r="2316" b="19783"/>
          <a:stretch>
            <a:fillRect/>
          </a:stretch>
        </p:blipFill>
        <p:spPr bwMode="auto">
          <a:xfrm>
            <a:off x="700088" y="1268413"/>
            <a:ext cx="7237412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4.3 </a:t>
            </a:r>
            <a:r>
              <a:rPr lang="en-US" altLang="en-US" sz="1700" dirty="0" smtClean="0"/>
              <a:t>Example for a Sandy Bridge based desktop platform with the H67 chipset </a:t>
            </a:r>
            <a:r>
              <a:rPr lang="hu-HU" altLang="en-US" sz="1700" dirty="0" smtClean="0"/>
              <a:t>(1)</a:t>
            </a:r>
            <a:endParaRPr lang="en-US" altLang="en-US" sz="1700" dirty="0" smtClean="0"/>
          </a:p>
        </p:txBody>
      </p:sp>
      <p:sp>
        <p:nvSpPr>
          <p:cNvPr id="217092" name="TextBox 3"/>
          <p:cNvSpPr txBox="1">
            <a:spLocks noChangeArrowheads="1"/>
          </p:cNvSpPr>
          <p:nvPr/>
        </p:nvSpPr>
        <p:spPr bwMode="auto">
          <a:xfrm>
            <a:off x="195263" y="650875"/>
            <a:ext cx="8515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Example for a Sandy Bridge based desktop platform with the H67 chipset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829680" y="3191275"/>
            <a:ext cx="2250250" cy="7650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967587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5. The </a:t>
            </a:r>
            <a:r>
              <a:rPr lang="en-US" altLang="en-US" sz="1900" dirty="0" err="1" smtClean="0">
                <a:solidFill>
                  <a:srgbClr val="FFFFFF"/>
                </a:solidFill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line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904212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5.1 Introduction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2369350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5.2 Major enhancements of the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line vs.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     the Sandy Bridge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4823" y="3031976"/>
            <a:ext cx="7281765" cy="438723"/>
            <a:chOff x="697" y="1615"/>
            <a:chExt cx="4450" cy="217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19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Major innovations of the </a:t>
              </a:r>
              <a:r>
                <a:rPr lang="en-US" altLang="hu-HU" sz="19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7" y="1615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500" name="Group 25"/>
          <p:cNvGrpSpPr>
            <a:grpSpLocks/>
          </p:cNvGrpSpPr>
          <p:nvPr/>
        </p:nvGrpSpPr>
        <p:grpSpPr bwMode="auto">
          <a:xfrm>
            <a:off x="974725" y="3554490"/>
            <a:ext cx="7285038" cy="407987"/>
            <a:chOff x="695" y="1626"/>
            <a:chExt cx="4452" cy="305"/>
          </a:xfrm>
        </p:grpSpPr>
        <p:sp>
          <p:nvSpPr>
            <p:cNvPr id="19150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5.4 </a:t>
              </a:r>
              <a:r>
                <a:rPr lang="en-US" altLang="hu-HU" sz="19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based mobile and desktop processors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2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387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39224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(1)</a:t>
            </a:r>
          </a:p>
        </p:txBody>
      </p:sp>
      <p:sp>
        <p:nvSpPr>
          <p:cNvPr id="247811" name="Text Box 4"/>
          <p:cNvSpPr txBox="1">
            <a:spLocks noChangeArrowheads="1"/>
          </p:cNvSpPr>
          <p:nvPr/>
        </p:nvSpPr>
        <p:spPr bwMode="auto">
          <a:xfrm>
            <a:off x="187325" y="4696200"/>
            <a:ext cx="31273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Launched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6/2013</a:t>
            </a:r>
            <a:r>
              <a:rPr lang="en-US" altLang="en-US" sz="1400" dirty="0">
                <a:solidFill>
                  <a:srgbClr val="0046CC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at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Computex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47813" name="Text Box 37"/>
          <p:cNvSpPr txBox="1">
            <a:spLocks noChangeArrowheads="1"/>
          </p:cNvSpPr>
          <p:nvPr/>
        </p:nvSpPr>
        <p:spPr bwMode="auto">
          <a:xfrm>
            <a:off x="188913" y="638175"/>
            <a:ext cx="19014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5.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Introduction</a:t>
            </a:r>
            <a:endParaRPr lang="en-US" altLang="en-US" sz="1400" b="1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247814" name="Rectangle 2"/>
          <p:cNvSpPr>
            <a:spLocks noChangeArrowheads="1"/>
          </p:cNvSpPr>
          <p:nvPr/>
        </p:nvSpPr>
        <p:spPr bwMode="auto">
          <a:xfrm>
            <a:off x="198438" y="998538"/>
            <a:ext cx="8897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Haswell processors are termed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4. gen. Intel Core processors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below. 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743179" y="4110722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786" y="1545437"/>
            <a:ext cx="8964000" cy="2330753"/>
            <a:chOff x="14786" y="4510088"/>
            <a:chExt cx="8964000" cy="2330753"/>
          </a:xfrm>
        </p:grpSpPr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9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40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1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2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3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4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9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0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1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2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3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4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5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6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9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0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1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2" name="TextBox 61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63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4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65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6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67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68" name="Oval 4"/>
          <p:cNvSpPr>
            <a:spLocks noChangeArrowheads="1"/>
          </p:cNvSpPr>
          <p:nvPr/>
        </p:nvSpPr>
        <p:spPr bwMode="auto">
          <a:xfrm>
            <a:off x="5856650" y="1625115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5.1</a:t>
            </a:r>
            <a:r>
              <a:rPr lang="en-US" altLang="en-US" dirty="0"/>
              <a:t> Introduction </a:t>
            </a:r>
            <a:r>
              <a:rPr lang="en-US" altLang="en-US" dirty="0" smtClean="0"/>
              <a:t>(2)</a:t>
            </a:r>
            <a:endParaRPr lang="en-US" dirty="0"/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5907850" y="4663053"/>
            <a:ext cx="2860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020415" y="4439372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3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319088" y="5364215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120" y="2970142"/>
            <a:ext cx="752603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 smtClean="0">
                <a:solidFill>
                  <a:schemeClr val="accent6"/>
                </a:solidFill>
              </a:rPr>
              <a:t>DP/MP servers (Haswell-EP, Haswell-EX)</a:t>
            </a:r>
          </a:p>
          <a:p>
            <a:r>
              <a:rPr lang="en-US" sz="1400" dirty="0" smtClean="0"/>
              <a:t>They were launched later, in </a:t>
            </a:r>
            <a:r>
              <a:rPr lang="en-US" sz="1400" dirty="0" smtClean="0">
                <a:solidFill>
                  <a:srgbClr val="0070C0"/>
                </a:solidFill>
              </a:rPr>
              <a:t>09/2014</a:t>
            </a:r>
            <a:r>
              <a:rPr lang="en-US" sz="1400" dirty="0" smtClean="0"/>
              <a:t> and</a:t>
            </a:r>
            <a:r>
              <a:rPr lang="en-US" sz="1400" dirty="0" smtClean="0">
                <a:solidFill>
                  <a:srgbClr val="0070C0"/>
                </a:solidFill>
              </a:rPr>
              <a:t> 05/2014, </a:t>
            </a:r>
            <a:r>
              <a:rPr lang="en-US" sz="1400" dirty="0" smtClean="0"/>
              <a:t>as indicated subsequently.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41868" y="1737692"/>
            <a:ext cx="8955657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 </a:t>
            </a:r>
            <a:r>
              <a:rPr lang="en-US" sz="1400" dirty="0" smtClean="0">
                <a:solidFill>
                  <a:srgbClr val="0070C0"/>
                </a:solidFill>
              </a:rPr>
              <a:t>second wave </a:t>
            </a:r>
            <a:r>
              <a:rPr lang="en-US" sz="1400" dirty="0" smtClean="0"/>
              <a:t>of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processors, called the </a:t>
            </a:r>
            <a:r>
              <a:rPr lang="en-US" sz="1400" dirty="0" err="1" smtClean="0">
                <a:solidFill>
                  <a:srgbClr val="FF0000"/>
                </a:solidFill>
              </a:rPr>
              <a:t>Haswell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refresh </a:t>
            </a:r>
            <a:r>
              <a:rPr lang="en-US" sz="1400" dirty="0"/>
              <a:t>processors </a:t>
            </a:r>
            <a:r>
              <a:rPr lang="en-US" sz="1400" dirty="0" smtClean="0"/>
              <a:t>launched in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 smtClean="0">
                <a:solidFill>
                  <a:srgbClr val="0070C0"/>
                </a:solidFill>
              </a:rPr>
              <a:t>5/2014.</a:t>
            </a:r>
            <a:r>
              <a:rPr lang="en-US" sz="1400" dirty="0" smtClean="0"/>
              <a:t>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They do not provide any significant changes vs. the first release processors.</a:t>
            </a:r>
          </a:p>
          <a:p>
            <a:r>
              <a:rPr lang="en-US" sz="1400" dirty="0" smtClean="0"/>
              <a:t>     Actually, the manufacturing process could be made more efficient and this resulted in slight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improvements in clock speeds.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25565" y="1422657"/>
            <a:ext cx="3914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Haswell refresh processors</a:t>
            </a:r>
            <a:r>
              <a:rPr lang="hu-HU" sz="1400" b="1" dirty="0" smtClean="0">
                <a:solidFill>
                  <a:schemeClr val="accent6"/>
                </a:solidFill>
              </a:rPr>
              <a:t> </a:t>
            </a:r>
            <a:r>
              <a:rPr lang="hu-HU" sz="1400" dirty="0" smtClean="0"/>
              <a:t>[176]</a:t>
            </a:r>
            <a:endParaRPr lang="en-US" sz="14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233" y="606211"/>
            <a:ext cx="186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</a:t>
            </a:r>
            <a:r>
              <a:rPr lang="en-US" sz="1400" b="1" dirty="0">
                <a:solidFill>
                  <a:schemeClr val="accent6"/>
                </a:solidFill>
              </a:rPr>
              <a:t> Haswell </a:t>
            </a:r>
            <a:r>
              <a:rPr lang="en-US" sz="1400" b="1" dirty="0" smtClean="0">
                <a:solidFill>
                  <a:schemeClr val="accent6"/>
                </a:solidFill>
              </a:rPr>
              <a:t>line</a:t>
            </a:r>
            <a:r>
              <a:rPr lang="hu-HU" sz="1400" b="1" dirty="0" smtClean="0">
                <a:solidFill>
                  <a:schemeClr val="accent6"/>
                </a:solidFill>
              </a:rPr>
              <a:t>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853782"/>
            <a:ext cx="2135521" cy="633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Launched in </a:t>
            </a:r>
            <a:r>
              <a:rPr lang="en-US" sz="1400" dirty="0" smtClean="0">
                <a:solidFill>
                  <a:srgbClr val="0070C0"/>
                </a:solidFill>
              </a:rPr>
              <a:t>06/2013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22 nm </a:t>
            </a:r>
            <a:r>
              <a:rPr lang="en-US" sz="1400" dirty="0" smtClean="0"/>
              <a:t>IC technology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73038" y="3897473"/>
            <a:ext cx="21210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 smtClean="0">
                <a:solidFill>
                  <a:srgbClr val="FF3505"/>
                </a:solidFill>
                <a:latin typeface="Verdana" pitchFamily="34" charset="0"/>
              </a:rPr>
              <a:t>Desktops </a:t>
            </a:r>
            <a:r>
              <a:rPr lang="en-US" altLang="en-US" sz="1100" i="1" dirty="0" smtClean="0">
                <a:latin typeface="Verdana" pitchFamily="34" charset="0"/>
              </a:rPr>
              <a:t>(2-chip designs)</a:t>
            </a:r>
            <a:endParaRPr lang="en-US" altLang="en-US" sz="1100" i="1" dirty="0">
              <a:latin typeface="Verdana" pitchFamily="34" charset="0"/>
            </a:endParaRP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193675" y="5111025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>
                <a:solidFill>
                  <a:srgbClr val="FF3505"/>
                </a:solidFill>
                <a:latin typeface="Verdana" pitchFamily="34" charset="0"/>
              </a:rPr>
              <a:t>Servers</a:t>
            </a:r>
          </a:p>
        </p:txBody>
      </p:sp>
      <p:sp>
        <p:nvSpPr>
          <p:cNvPr id="206865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5397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Overview of the </a:t>
            </a:r>
            <a:r>
              <a:rPr lang="en-US" altLang="hu-HU" sz="1400" b="1" dirty="0" err="1" smtClean="0">
                <a:solidFill>
                  <a:srgbClr val="2D2D8A"/>
                </a:solidFill>
                <a:latin typeface="Verdana" pitchFamily="34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family-1</a:t>
            </a:r>
          </a:p>
        </p:txBody>
      </p:sp>
      <p:sp>
        <p:nvSpPr>
          <p:cNvPr id="206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5</a:t>
            </a:r>
            <a:r>
              <a:rPr lang="en-US" altLang="en-US" dirty="0" smtClean="0"/>
              <a:t>.1 Introduction (</a:t>
            </a:r>
            <a:r>
              <a:rPr lang="hu-HU" altLang="en-US" dirty="0"/>
              <a:t>4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525" y="3077380"/>
            <a:ext cx="5145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i7-49xx/48xx/472x/471x/470x,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i7-46xx/45xx, 2C+G, HT, 5/2013 and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6/2014 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i5-43xx/42xx U/Y, 2C+G,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i3-41xx/40xx, 2C+G, HT, 6/2013 and 5/2014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4157500"/>
            <a:ext cx="468910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i7-479x/478x/477x,476x, 4C+G, HT, 6/2013 and 5/2014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i5-46xx/45xx/44xx, 4C+G,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i3-43xx/41xx, 2C+G, HT, 6/2013, 5/2014 and 3/2015</a:t>
            </a:r>
          </a:p>
          <a:p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2366755" y="4866395"/>
            <a:ext cx="3029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i7-5960X/5930K/5820K,  6/8 C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8/2014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7950" y="5327630"/>
            <a:ext cx="13099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(See next slide)</a:t>
            </a:r>
            <a:endParaRPr lang="en-US" sz="1100" dirty="0"/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916503" y="1792288"/>
            <a:ext cx="1173718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2771800" y="1792288"/>
            <a:ext cx="1659429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067055" y="1795081"/>
            <a:ext cx="1557790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59" y="2840760"/>
            <a:ext cx="13147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 smtClean="0">
                <a:solidFill>
                  <a:srgbClr val="FF0000"/>
                </a:solidFill>
                <a:cs typeface="Arial" charset="0"/>
              </a:rPr>
              <a:t>Mobiles </a:t>
            </a:r>
            <a:r>
              <a:rPr lang="en-US" altLang="en-US" sz="1100" i="1" dirty="0" smtClean="0">
                <a:cs typeface="Arial" charset="0"/>
              </a:rPr>
              <a:t>(</a:t>
            </a:r>
            <a:r>
              <a:rPr lang="en-US" altLang="en-US" sz="1100" i="1" dirty="0" err="1" smtClean="0">
                <a:cs typeface="Arial" charset="0"/>
              </a:rPr>
              <a:t>SoCs</a:t>
            </a:r>
            <a:r>
              <a:rPr lang="en-US" altLang="en-US" sz="1100" i="1" dirty="0" smtClean="0">
                <a:cs typeface="Arial" charset="0"/>
              </a:rPr>
              <a:t>)</a:t>
            </a:r>
            <a:endParaRPr lang="en-US" altLang="en-US" sz="1100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3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5.1 Introduction </a:t>
            </a:r>
            <a:r>
              <a:rPr lang="en-US" altLang="en-US" dirty="0" smtClean="0"/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1540" y="1178750"/>
            <a:ext cx="43924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</a:t>
            </a:r>
            <a:r>
              <a:rPr lang="en-US" sz="1400" dirty="0"/>
              <a:t> – mobile processor (Socket </a:t>
            </a:r>
            <a:r>
              <a:rPr lang="en-US" sz="1400" dirty="0" smtClean="0"/>
              <a:t>G3</a:t>
            </a:r>
            <a:endParaRPr lang="en-US" sz="1400" dirty="0"/>
          </a:p>
          <a:p>
            <a:r>
              <a:rPr lang="en-US" sz="1400" dirty="0"/>
              <a:t>Q – quad-core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U – ultra-low power (</a:t>
            </a:r>
            <a:r>
              <a:rPr lang="en-US" sz="1400" dirty="0" smtClean="0">
                <a:solidFill>
                  <a:srgbClr val="0070C0"/>
                </a:solidFill>
              </a:rPr>
              <a:t>BGA 1168 </a:t>
            </a:r>
            <a:r>
              <a:rPr lang="en-US" sz="1400" dirty="0">
                <a:solidFill>
                  <a:srgbClr val="0070C0"/>
                </a:solidFill>
              </a:rPr>
              <a:t>packaging)</a:t>
            </a:r>
          </a:p>
          <a:p>
            <a:r>
              <a:rPr lang="en-US" sz="1400" dirty="0"/>
              <a:t>X – "extreme"</a:t>
            </a:r>
          </a:p>
          <a:p>
            <a:r>
              <a:rPr lang="en-US" sz="1400" dirty="0">
                <a:solidFill>
                  <a:srgbClr val="0070C0"/>
                </a:solidFill>
              </a:rPr>
              <a:t>Y – extreme low-power (</a:t>
            </a:r>
            <a:r>
              <a:rPr lang="en-US" sz="1400" dirty="0" smtClean="0">
                <a:solidFill>
                  <a:srgbClr val="0070C0"/>
                </a:solidFill>
              </a:rPr>
              <a:t>BGA 1168 </a:t>
            </a:r>
            <a:r>
              <a:rPr lang="en-US" sz="1400" dirty="0">
                <a:solidFill>
                  <a:srgbClr val="0070C0"/>
                </a:solidFill>
              </a:rPr>
              <a:t>packaging)</a:t>
            </a:r>
          </a:p>
          <a:p>
            <a:r>
              <a:rPr lang="en-US" sz="1400" dirty="0"/>
              <a:t>E / H – </a:t>
            </a:r>
            <a:r>
              <a:rPr lang="en-US" sz="1400" dirty="0" smtClean="0"/>
              <a:t>BGA 1364 packaging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386535" y="2892131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</a:rPr>
              <a:t>K – unlocked (adjustable CPU multiplier up to 63x)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S – performance-optimized lifestyle (low power with 65 W TDP)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T – power-optimized lifestyle (ultra low power with 35–45 W TDP)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R – BGA packaging / High-performance GPU (currently Iris Pro 5200 (GT3e))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X – extreme performance (adjustable CPU ratio with no ratio limit)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889115"/>
            <a:ext cx="3447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Interpretation of the </a:t>
            </a:r>
            <a:r>
              <a:rPr lang="en-US" sz="1400" dirty="0" smtClean="0">
                <a:solidFill>
                  <a:srgbClr val="FF0000"/>
                </a:solidFill>
              </a:rPr>
              <a:t>mobile suffixes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515" y="2633426"/>
            <a:ext cx="3555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Interpretation of the </a:t>
            </a:r>
            <a:r>
              <a:rPr lang="en-US" sz="1400" dirty="0" smtClean="0">
                <a:solidFill>
                  <a:srgbClr val="FF0000"/>
                </a:solidFill>
              </a:rPr>
              <a:t>desktop suffixes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910" y="606385"/>
            <a:ext cx="4451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Interpretation of the model suffixes [205]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863" y="4606388"/>
            <a:ext cx="437196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/>
              <a:t>BGA packaging (Ball Grid Array): for soldering</a:t>
            </a:r>
          </a:p>
          <a:p>
            <a:r>
              <a:rPr lang="en-US" sz="1400" dirty="0" smtClean="0"/>
              <a:t>LGA packaging (Land Grid Array): removable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88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916503" y="1792288"/>
            <a:ext cx="1173718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771800" y="1792288"/>
            <a:ext cx="1659429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32040" y="1795081"/>
            <a:ext cx="1763897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2059" y="2717340"/>
            <a:ext cx="7873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6309" y="2942365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err="1">
                <a:solidFill>
                  <a:srgbClr val="0000FF"/>
                </a:solidFill>
                <a:cs typeface="Arial" charset="0"/>
              </a:rPr>
              <a:t>Microservers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82034" y="3205490"/>
            <a:ext cx="44149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E3-1275L/1265L v3, 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E3-1240L/1230L/1220L v3, 2C/4C,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6/2013 and 5/2014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11759" y="3620310"/>
            <a:ext cx="9637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FF"/>
                </a:solidFill>
                <a:cs typeface="Arial" charset="0"/>
              </a:rPr>
              <a:t>UP Servers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68909" y="3861628"/>
            <a:ext cx="38555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E3-12x5/12x6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E3-12x0/12x1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4C,     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4572000" y="4498508"/>
            <a:ext cx="22589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91829" y="4382525"/>
            <a:ext cx="1111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FF"/>
                </a:solidFill>
                <a:cs typeface="Arial" charset="0"/>
              </a:rPr>
              <a:t>Workstations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09356" y="4742565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latin typeface="Verdana" pitchFamily="34" charset="0"/>
              </a:rPr>
              <a:t>DP-Servers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04594" y="5455740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latin typeface="Verdana" pitchFamily="34" charset="0"/>
              </a:rPr>
              <a:t>MP-Servers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1940" y="4956638"/>
            <a:ext cx="3475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E5-26xx v3,  4/6/8/10/12/14/16/18C,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4164368" y="5687670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E5-46xx v3,  6/10/12/14/16/18C, 6/2015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6417205" y="5912695"/>
            <a:ext cx="2680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E7-48xx v3,  8/10/12/14,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5/2015</a:t>
            </a:r>
          </a:p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E7-88xx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 4/10/16/18C,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5/2015</a:t>
            </a:r>
            <a:endParaRPr lang="en-US" sz="1100" dirty="0"/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5397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Overview of the </a:t>
            </a:r>
            <a:r>
              <a:rPr lang="en-US" altLang="hu-HU" sz="1400" b="1" dirty="0" err="1" smtClean="0">
                <a:solidFill>
                  <a:srgbClr val="2D2D8A"/>
                </a:solidFill>
                <a:latin typeface="Verdana" pitchFamily="34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 family-2</a:t>
            </a:r>
            <a:endParaRPr lang="en-US" altLang="hu-HU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(6)</a:t>
            </a:r>
          </a:p>
        </p:txBody>
      </p:sp>
    </p:spTree>
    <p:extLst>
      <p:ext uri="{BB962C8B-B14F-4D97-AF65-F5344CB8AC3E}">
        <p14:creationId xmlns:p14="http://schemas.microsoft.com/office/powerpoint/2010/main" val="379338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38" y="635115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93" y="956345"/>
            <a:ext cx="7159332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Mobiles, desktops, </a:t>
            </a:r>
            <a:r>
              <a:rPr lang="en-US" sz="1400" dirty="0" err="1" smtClean="0">
                <a:solidFill>
                  <a:srgbClr val="0070C0"/>
                </a:solidFill>
              </a:rPr>
              <a:t>microservers</a:t>
            </a:r>
            <a:r>
              <a:rPr lang="en-US" sz="1400" dirty="0" smtClean="0">
                <a:solidFill>
                  <a:srgbClr val="0070C0"/>
                </a:solidFill>
              </a:rPr>
              <a:t> and UP servers </a:t>
            </a:r>
            <a:r>
              <a:rPr lang="en-US" sz="1400" dirty="0" smtClean="0"/>
              <a:t>include </a:t>
            </a:r>
            <a:r>
              <a:rPr lang="en-US" sz="1400" dirty="0" smtClean="0">
                <a:solidFill>
                  <a:srgbClr val="FF0000"/>
                </a:solidFill>
              </a:rPr>
              <a:t>two or four cores</a:t>
            </a:r>
            <a:r>
              <a:rPr lang="en-US" sz="1400" dirty="0" smtClean="0"/>
              <a:t>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high-end desktops  </a:t>
            </a:r>
            <a:r>
              <a:rPr lang="en-US" sz="1400" dirty="0" smtClean="0"/>
              <a:t>(E-series) </a:t>
            </a:r>
            <a:r>
              <a:rPr lang="en-US" sz="1400" dirty="0" smtClean="0">
                <a:solidFill>
                  <a:srgbClr val="FF0000"/>
                </a:solidFill>
              </a:rPr>
              <a:t>6 to 8 cores </a:t>
            </a:r>
            <a:r>
              <a:rPr lang="en-US" sz="1400" dirty="0" smtClean="0"/>
              <a:t>whereas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workstations, DP and MP servers </a:t>
            </a:r>
            <a:r>
              <a:rPr lang="en-US" sz="1400" dirty="0" smtClean="0"/>
              <a:t>typically more,</a:t>
            </a:r>
            <a:r>
              <a:rPr lang="en-US" sz="1400" dirty="0" smtClean="0">
                <a:solidFill>
                  <a:srgbClr val="FF0000"/>
                </a:solidFill>
              </a:rPr>
              <a:t> up to 18 cores, </a:t>
            </a:r>
          </a:p>
          <a:p>
            <a:pPr>
              <a:spcAft>
                <a:spcPts val="300"/>
              </a:spcAft>
            </a:pPr>
            <a:r>
              <a:rPr lang="en-US" sz="1400" dirty="0" smtClean="0"/>
              <a:t>    as indicated in the above overviews. 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en-US" altLang="en-US" dirty="0"/>
              <a:t>7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59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(</a:t>
            </a:r>
            <a:r>
              <a:rPr lang="en-US" altLang="en-US" dirty="0" smtClean="0"/>
              <a:t>13</a:t>
            </a:r>
            <a:r>
              <a:rPr lang="hu-HU" altLang="en-US" dirty="0" smtClean="0"/>
              <a:t>)</a:t>
            </a:r>
            <a:endParaRPr lang="hu-HU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22375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Per </a:t>
                </a:r>
                <a:r>
                  <a:rPr lang="hu-HU" sz="1200" dirty="0" err="1" smtClean="0"/>
                  <a:t>Generation</a:t>
                </a:r>
                <a:endParaRPr lang="hu-HU" sz="1200" dirty="0"/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/>
                  <a:t>Cumulative</a:t>
                </a:r>
                <a:endParaRPr lang="hu-HU" sz="1200" dirty="0"/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Pentium M</a:t>
              </a:r>
              <a:br>
                <a:rPr lang="hu-HU" sz="1050" dirty="0" smtClean="0"/>
              </a:br>
              <a:r>
                <a:rPr lang="hu-HU" sz="1050" dirty="0" err="1" smtClean="0"/>
                <a:t>Dothan</a:t>
              </a:r>
              <a:endParaRPr lang="hu-HU" sz="1050" dirty="0"/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Core</a:t>
              </a:r>
              <a:r>
                <a:rPr lang="hu-HU" sz="1050" dirty="0" smtClean="0"/>
                <a:t> 2</a:t>
              </a:r>
              <a:endParaRPr lang="hu-HU" sz="1050" dirty="0"/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Penryn</a:t>
              </a:r>
              <a:endParaRPr lang="hu-HU" sz="1050" dirty="0"/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NHM </a:t>
              </a:r>
              <a:br>
                <a:rPr lang="hu-HU" sz="1050" dirty="0" smtClean="0"/>
              </a:br>
              <a:r>
                <a:rPr lang="hu-HU" sz="1050" dirty="0" smtClean="0"/>
                <a:t>(w/o SMT)</a:t>
              </a:r>
              <a:endParaRPr lang="hu-HU" sz="1050" dirty="0"/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WSM</a:t>
              </a:r>
              <a:endParaRPr lang="hu-HU" sz="1050" dirty="0"/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SNB</a:t>
              </a:r>
              <a:endParaRPr lang="hu-HU" sz="1050" dirty="0"/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IVB</a:t>
              </a:r>
              <a:endParaRPr lang="hu-HU" sz="1050" dirty="0"/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HSW</a:t>
              </a:r>
              <a:endParaRPr lang="hu-HU" sz="1050" dirty="0"/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BRW</a:t>
              </a:r>
              <a:endParaRPr lang="hu-HU" sz="1050" dirty="0"/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1.8</a:t>
                </a:r>
                <a:endParaRPr lang="hu-HU" sz="1200" dirty="0"/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1.7</a:t>
                </a:r>
                <a:endParaRPr lang="hu-HU" sz="1200" dirty="0"/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1.6</a:t>
                </a:r>
                <a:endParaRPr lang="hu-HU" sz="1200" dirty="0"/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1.5</a:t>
                </a:r>
                <a:endParaRPr lang="hu-HU" sz="1200" dirty="0"/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1.4</a:t>
                </a:r>
                <a:endParaRPr lang="hu-HU" sz="1200" dirty="0"/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1.3</a:t>
                </a:r>
                <a:endParaRPr lang="hu-HU" sz="1200" dirty="0"/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1.1</a:t>
                </a:r>
                <a:endParaRPr lang="hu-HU" sz="1200" dirty="0"/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1.2</a:t>
                </a:r>
                <a:endParaRPr lang="hu-HU" sz="1200" dirty="0"/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</a:t>
                </a:r>
                <a:endParaRPr lang="hu-HU" sz="1200" dirty="0"/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</a:t>
                </a:r>
                <a:endParaRPr lang="hu-HU" sz="1200" dirty="0"/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1.9</a:t>
                </a:r>
                <a:endParaRPr lang="hu-HU" sz="1200" dirty="0"/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20%</a:t>
                </a:r>
                <a:endParaRPr lang="hu-HU" sz="1200" dirty="0"/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18%</a:t>
                </a:r>
                <a:endParaRPr lang="hu-HU" sz="1200" dirty="0"/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16%</a:t>
                </a:r>
                <a:endParaRPr lang="hu-HU" sz="1200" dirty="0"/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14%</a:t>
                </a:r>
                <a:endParaRPr lang="hu-HU" sz="1200" dirty="0"/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12%</a:t>
                </a:r>
                <a:endParaRPr lang="hu-HU" sz="1200" dirty="0"/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1</a:t>
                </a:r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8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6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4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2%</a:t>
                </a:r>
                <a:endParaRPr lang="hu-HU" sz="1200" dirty="0"/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24%</a:t>
                </a:r>
                <a:endParaRPr lang="hu-HU" sz="1200" dirty="0"/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22%</a:t>
                </a:r>
                <a:endParaRPr lang="hu-HU" sz="1200" dirty="0"/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SKL</a:t>
              </a:r>
              <a:endParaRPr lang="hu-HU" sz="1050" dirty="0"/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174625" y="632895"/>
            <a:ext cx="670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</a:rPr>
              <a:t>Single thread IPC in Intel’s basic architectures </a:t>
            </a:r>
            <a:r>
              <a:rPr lang="en-US" sz="1400" dirty="0"/>
              <a:t>(Based on </a:t>
            </a:r>
            <a:r>
              <a:rPr lang="en-US" sz="1400" dirty="0" smtClean="0"/>
              <a:t>[195])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69862" y="6399330"/>
            <a:ext cx="8722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Intel raised IPC in the Core family </a:t>
            </a:r>
            <a:r>
              <a:rPr lang="en-US" sz="1400" dirty="0" smtClean="0">
                <a:solidFill>
                  <a:srgbClr val="0070C0"/>
                </a:solidFill>
              </a:rPr>
              <a:t>only less then 2-times  in about 10 years. 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tel sets Haswell launch for June 4th, backs up claims about allday battery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53" y="1313765"/>
            <a:ext cx="6998832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7325" y="646113"/>
            <a:ext cx="49327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Die plot of 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quad core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7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264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tel-5th-Gen-Core-Ser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5" r="56860" b="45462"/>
          <a:stretch/>
        </p:blipFill>
        <p:spPr bwMode="auto">
          <a:xfrm>
            <a:off x="1459895" y="1313765"/>
            <a:ext cx="6172445" cy="28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7325" y="646113"/>
            <a:ext cx="4868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Die plot of 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dual core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177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(9)</a:t>
            </a:r>
          </a:p>
        </p:txBody>
      </p:sp>
    </p:spTree>
    <p:extLst>
      <p:ext uri="{BB962C8B-B14F-4D97-AF65-F5344CB8AC3E}">
        <p14:creationId xmlns:p14="http://schemas.microsoft.com/office/powerpoint/2010/main" val="41732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223755"/>
            <a:ext cx="83439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181" y="596531"/>
            <a:ext cx="6617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 package integrated CPU and PCH for mobile processors [204]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816806" y="4310125"/>
            <a:ext cx="1980220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932213" y="4747649"/>
            <a:ext cx="148516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6824" y="6221821"/>
            <a:ext cx="23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BGA: Ball Grid Array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816805" y="3455030"/>
            <a:ext cx="1980220" cy="85509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3599" y="6244024"/>
            <a:ext cx="2197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PGA: Pin Grid array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81590" y="2753925"/>
            <a:ext cx="310534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4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625" y="632895"/>
            <a:ext cx="553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Single thread IPC in Intel’s basic architectures </a:t>
            </a:r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195</a:t>
            </a:r>
            <a:r>
              <a:rPr lang="en-US" sz="1400" dirty="0" smtClean="0">
                <a:latin typeface="+mj-lt"/>
              </a:rPr>
              <a:t>]</a:t>
            </a:r>
            <a:endParaRPr lang="en-US" sz="1400" dirty="0">
              <a:latin typeface="+mj-lt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</a:t>
            </a:r>
            <a:r>
              <a:rPr lang="en-US" altLang="en-US" dirty="0"/>
              <a:t>1</a:t>
            </a:r>
            <a:r>
              <a:rPr lang="en-US" altLang="en-US" dirty="0" smtClean="0"/>
              <a:t>)</a:t>
            </a:r>
          </a:p>
        </p:txBody>
      </p:sp>
      <p:grpSp>
        <p:nvGrpSpPr>
          <p:cNvPr id="7" name="Group 2"/>
          <p:cNvGrpSpPr/>
          <p:nvPr/>
        </p:nvGrpSpPr>
        <p:grpSpPr>
          <a:xfrm>
            <a:off x="1712740" y="1268760"/>
            <a:ext cx="5638184" cy="4737248"/>
            <a:chOff x="1077336" y="1088740"/>
            <a:chExt cx="5638184" cy="4737248"/>
          </a:xfrm>
        </p:grpSpPr>
        <p:sp>
          <p:nvSpPr>
            <p:cNvPr id="8" name="Téglalap 7"/>
            <p:cNvSpPr/>
            <p:nvPr/>
          </p:nvSpPr>
          <p:spPr bwMode="auto">
            <a:xfrm>
              <a:off x="1662652" y="1242629"/>
              <a:ext cx="4565532" cy="37836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cxnSp>
          <p:nvCxnSpPr>
            <p:cNvPr id="9" name="Egyenes összekötő 8"/>
            <p:cNvCxnSpPr/>
            <p:nvPr/>
          </p:nvCxnSpPr>
          <p:spPr bwMode="auto">
            <a:xfrm>
              <a:off x="1619672" y="5026162"/>
              <a:ext cx="468052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Csoportba foglalás 9"/>
            <p:cNvGrpSpPr/>
            <p:nvPr/>
          </p:nvGrpSpPr>
          <p:grpSpPr>
            <a:xfrm>
              <a:off x="6156176" y="1209288"/>
              <a:ext cx="144016" cy="3888207"/>
              <a:chOff x="6156176" y="1196752"/>
              <a:chExt cx="144016" cy="3888207"/>
            </a:xfrm>
          </p:grpSpPr>
          <p:cxnSp>
            <p:nvCxnSpPr>
              <p:cNvPr id="94" name="Egyenes összekötő 93"/>
              <p:cNvCxnSpPr/>
              <p:nvPr/>
            </p:nvCxnSpPr>
            <p:spPr bwMode="auto">
              <a:xfrm>
                <a:off x="6228184" y="1196752"/>
                <a:ext cx="0" cy="3888207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Egyenes összekötő 94"/>
              <p:cNvCxnSpPr/>
              <p:nvPr/>
            </p:nvCxnSpPr>
            <p:spPr bwMode="auto">
              <a:xfrm>
                <a:off x="6156176" y="170849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Egyenes összekötő 95"/>
              <p:cNvCxnSpPr/>
              <p:nvPr/>
            </p:nvCxnSpPr>
            <p:spPr bwMode="auto">
              <a:xfrm>
                <a:off x="6156176" y="12380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Egyenes összekötő 96"/>
              <p:cNvCxnSpPr/>
              <p:nvPr/>
            </p:nvCxnSpPr>
            <p:spPr bwMode="auto">
              <a:xfrm>
                <a:off x="6156176" y="265228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Egyenes összekötő 97"/>
              <p:cNvCxnSpPr/>
              <p:nvPr/>
            </p:nvCxnSpPr>
            <p:spPr bwMode="auto">
              <a:xfrm>
                <a:off x="6156176" y="21818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Egyenes összekötő 98"/>
              <p:cNvCxnSpPr/>
              <p:nvPr/>
            </p:nvCxnSpPr>
            <p:spPr bwMode="auto">
              <a:xfrm>
                <a:off x="6156176" y="358838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Egyenes összekötő 99"/>
              <p:cNvCxnSpPr/>
              <p:nvPr/>
            </p:nvCxnSpPr>
            <p:spPr bwMode="auto">
              <a:xfrm>
                <a:off x="6156176" y="311791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Egyenes összekötő 100"/>
              <p:cNvCxnSpPr/>
              <p:nvPr/>
            </p:nvCxnSpPr>
            <p:spPr bwMode="auto">
              <a:xfrm>
                <a:off x="6156176" y="453217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Egyenes összekötő 101"/>
              <p:cNvCxnSpPr/>
              <p:nvPr/>
            </p:nvCxnSpPr>
            <p:spPr bwMode="auto">
              <a:xfrm>
                <a:off x="6156176" y="406170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Csoportba foglalás 10"/>
            <p:cNvGrpSpPr/>
            <p:nvPr/>
          </p:nvGrpSpPr>
          <p:grpSpPr>
            <a:xfrm>
              <a:off x="1590644" y="1242629"/>
              <a:ext cx="144016" cy="3400060"/>
              <a:chOff x="1590644" y="1230093"/>
              <a:chExt cx="144016" cy="3400060"/>
            </a:xfrm>
          </p:grpSpPr>
          <p:cxnSp>
            <p:nvCxnSpPr>
              <p:cNvPr id="84" name="Egyenes összekötő 83"/>
              <p:cNvCxnSpPr/>
              <p:nvPr/>
            </p:nvCxnSpPr>
            <p:spPr bwMode="auto">
              <a:xfrm>
                <a:off x="1590644" y="236849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Egyenes összekötő 84"/>
              <p:cNvCxnSpPr/>
              <p:nvPr/>
            </p:nvCxnSpPr>
            <p:spPr bwMode="auto">
              <a:xfrm>
                <a:off x="1590644" y="197455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Egyenes összekötő 85"/>
              <p:cNvCxnSpPr/>
              <p:nvPr/>
            </p:nvCxnSpPr>
            <p:spPr bwMode="auto">
              <a:xfrm>
                <a:off x="1590644" y="311239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Egyenes összekötő 86"/>
              <p:cNvCxnSpPr/>
              <p:nvPr/>
            </p:nvCxnSpPr>
            <p:spPr bwMode="auto">
              <a:xfrm>
                <a:off x="1590644" y="273806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Egyenes összekötő 87"/>
              <p:cNvCxnSpPr/>
              <p:nvPr/>
            </p:nvCxnSpPr>
            <p:spPr bwMode="auto">
              <a:xfrm>
                <a:off x="1590644" y="386104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Egyenes összekötő 88"/>
              <p:cNvCxnSpPr/>
              <p:nvPr/>
            </p:nvCxnSpPr>
            <p:spPr bwMode="auto">
              <a:xfrm>
                <a:off x="1590644" y="349624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Egyenes összekötő 89"/>
              <p:cNvCxnSpPr/>
              <p:nvPr/>
            </p:nvCxnSpPr>
            <p:spPr bwMode="auto">
              <a:xfrm>
                <a:off x="1590644" y="463015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Egyenes összekötő 90"/>
              <p:cNvCxnSpPr/>
              <p:nvPr/>
            </p:nvCxnSpPr>
            <p:spPr bwMode="auto">
              <a:xfrm>
                <a:off x="1590644" y="42502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Egyenes összekötő 91"/>
              <p:cNvCxnSpPr/>
              <p:nvPr/>
            </p:nvCxnSpPr>
            <p:spPr bwMode="auto">
              <a:xfrm>
                <a:off x="1590644" y="160974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Egyenes összekötő 92"/>
              <p:cNvCxnSpPr/>
              <p:nvPr/>
            </p:nvCxnSpPr>
            <p:spPr bwMode="auto">
              <a:xfrm>
                <a:off x="1590644" y="12300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" name="Egyenes összekötő 11"/>
            <p:cNvCxnSpPr/>
            <p:nvPr/>
          </p:nvCxnSpPr>
          <p:spPr bwMode="auto">
            <a:xfrm rot="5400000">
              <a:off x="2123728" y="502548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Egyenes összekötő 12"/>
            <p:cNvCxnSpPr/>
            <p:nvPr/>
          </p:nvCxnSpPr>
          <p:spPr bwMode="auto">
            <a:xfrm rot="5400000">
              <a:off x="2627784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Egyenes összekötő 13"/>
            <p:cNvCxnSpPr/>
            <p:nvPr/>
          </p:nvCxnSpPr>
          <p:spPr bwMode="auto">
            <a:xfrm rot="5400000">
              <a:off x="3122314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Egyenes összekötő 14"/>
            <p:cNvCxnSpPr/>
            <p:nvPr/>
          </p:nvCxnSpPr>
          <p:spPr bwMode="auto">
            <a:xfrm rot="5400000">
              <a:off x="3626370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Egyenes összekötő 15"/>
            <p:cNvCxnSpPr/>
            <p:nvPr/>
          </p:nvCxnSpPr>
          <p:spPr bwMode="auto">
            <a:xfrm rot="5400000">
              <a:off x="4149478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Egyenes összekötő 16"/>
            <p:cNvCxnSpPr/>
            <p:nvPr/>
          </p:nvCxnSpPr>
          <p:spPr bwMode="auto">
            <a:xfrm rot="5400000">
              <a:off x="4653534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Egyenes összekötő 17"/>
            <p:cNvCxnSpPr/>
            <p:nvPr/>
          </p:nvCxnSpPr>
          <p:spPr bwMode="auto">
            <a:xfrm rot="5400000">
              <a:off x="5148064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Egyenes összekötő 18"/>
            <p:cNvCxnSpPr/>
            <p:nvPr/>
          </p:nvCxnSpPr>
          <p:spPr bwMode="auto">
            <a:xfrm rot="5400000">
              <a:off x="5652120" y="502616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" name="Csoportba foglalás 19"/>
            <p:cNvGrpSpPr/>
            <p:nvPr/>
          </p:nvGrpSpPr>
          <p:grpSpPr>
            <a:xfrm>
              <a:off x="2317366" y="2195023"/>
              <a:ext cx="3766802" cy="2835036"/>
              <a:chOff x="2317366" y="2182487"/>
              <a:chExt cx="3766802" cy="2835036"/>
            </a:xfrm>
          </p:grpSpPr>
          <p:sp>
            <p:nvSpPr>
              <p:cNvPr id="77" name="Téglalap 76"/>
              <p:cNvSpPr/>
              <p:nvPr/>
            </p:nvSpPr>
            <p:spPr bwMode="auto">
              <a:xfrm>
                <a:off x="3347864" y="2738061"/>
                <a:ext cx="216024" cy="2274890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Téglalap 77"/>
              <p:cNvSpPr/>
              <p:nvPr/>
            </p:nvSpPr>
            <p:spPr bwMode="auto">
              <a:xfrm>
                <a:off x="2317366" y="2182487"/>
                <a:ext cx="216024" cy="2831139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Téglalap 78"/>
              <p:cNvSpPr/>
              <p:nvPr/>
            </p:nvSpPr>
            <p:spPr bwMode="auto">
              <a:xfrm>
                <a:off x="4355976" y="3112389"/>
                <a:ext cx="216024" cy="1900561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Téglalap 79"/>
              <p:cNvSpPr/>
              <p:nvPr/>
            </p:nvSpPr>
            <p:spPr bwMode="auto">
              <a:xfrm>
                <a:off x="5364088" y="3113153"/>
                <a:ext cx="216024" cy="1900561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Téglalap 80"/>
              <p:cNvSpPr/>
              <p:nvPr/>
            </p:nvSpPr>
            <p:spPr bwMode="auto">
              <a:xfrm>
                <a:off x="4853682" y="4072959"/>
                <a:ext cx="216024" cy="943788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Téglalap 81"/>
              <p:cNvSpPr/>
              <p:nvPr/>
            </p:nvSpPr>
            <p:spPr bwMode="auto">
              <a:xfrm>
                <a:off x="2843808" y="4643610"/>
                <a:ext cx="216024" cy="373913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Téglalap 82"/>
              <p:cNvSpPr/>
              <p:nvPr/>
            </p:nvSpPr>
            <p:spPr bwMode="auto">
              <a:xfrm>
                <a:off x="5868144" y="4072958"/>
                <a:ext cx="216024" cy="943789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1" name="Egyenes összekötő 20"/>
            <p:cNvCxnSpPr>
              <a:stCxn id="39" idx="3"/>
              <a:endCxn id="38" idx="7"/>
            </p:cNvCxnSpPr>
            <p:nvPr/>
          </p:nvCxnSpPr>
          <p:spPr bwMode="auto">
            <a:xfrm flipV="1">
              <a:off x="1988928" y="433079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Egyenes összekötő 21"/>
            <p:cNvCxnSpPr>
              <a:stCxn id="38" idx="3"/>
              <a:endCxn id="37" idx="7"/>
            </p:cNvCxnSpPr>
            <p:nvPr/>
          </p:nvCxnSpPr>
          <p:spPr bwMode="auto">
            <a:xfrm flipV="1">
              <a:off x="2518880" y="421713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Egyenes összekötő 22"/>
            <p:cNvCxnSpPr>
              <a:stCxn id="37" idx="3"/>
              <a:endCxn id="36" idx="7"/>
            </p:cNvCxnSpPr>
            <p:nvPr/>
          </p:nvCxnSpPr>
          <p:spPr bwMode="auto">
            <a:xfrm flipV="1">
              <a:off x="3011840" y="355281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Egyenes összekötő 23"/>
            <p:cNvCxnSpPr>
              <a:stCxn id="36" idx="4"/>
            </p:cNvCxnSpPr>
            <p:nvPr/>
          </p:nvCxnSpPr>
          <p:spPr bwMode="auto">
            <a:xfrm flipV="1">
              <a:off x="3531704" y="353031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Egyenes összekötő 24"/>
            <p:cNvCxnSpPr>
              <a:endCxn id="34" idx="7"/>
            </p:cNvCxnSpPr>
            <p:nvPr/>
          </p:nvCxnSpPr>
          <p:spPr bwMode="auto">
            <a:xfrm flipV="1">
              <a:off x="4021336" y="294086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Egyenes összekötő 25"/>
            <p:cNvCxnSpPr>
              <a:stCxn id="34" idx="3"/>
              <a:endCxn id="33" idx="7"/>
            </p:cNvCxnSpPr>
            <p:nvPr/>
          </p:nvCxnSpPr>
          <p:spPr bwMode="auto">
            <a:xfrm flipV="1">
              <a:off x="4507930" y="259994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Egyenes összekötő 26"/>
            <p:cNvCxnSpPr>
              <a:stCxn id="33" idx="3"/>
              <a:endCxn id="32" idx="7"/>
            </p:cNvCxnSpPr>
            <p:nvPr/>
          </p:nvCxnSpPr>
          <p:spPr bwMode="auto">
            <a:xfrm flipV="1">
              <a:off x="5017460" y="188109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Egyenes összekötő 27"/>
            <p:cNvCxnSpPr>
              <a:stCxn id="32" idx="3"/>
              <a:endCxn id="31" idx="7"/>
            </p:cNvCxnSpPr>
            <p:nvPr/>
          </p:nvCxnSpPr>
          <p:spPr bwMode="auto">
            <a:xfrm flipV="1">
              <a:off x="5519416" y="152987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9" name="Csoportba foglalás 28"/>
            <p:cNvGrpSpPr/>
            <p:nvPr/>
          </p:nvGrpSpPr>
          <p:grpSpPr>
            <a:xfrm>
              <a:off x="1101281" y="1088740"/>
              <a:ext cx="561371" cy="4009430"/>
              <a:chOff x="1101281" y="1076204"/>
              <a:chExt cx="561371" cy="4009430"/>
            </a:xfrm>
          </p:grpSpPr>
          <p:cxnSp>
            <p:nvCxnSpPr>
              <p:cNvPr id="65" name="Egyenes összekötő 64"/>
              <p:cNvCxnSpPr/>
              <p:nvPr/>
            </p:nvCxnSpPr>
            <p:spPr bwMode="auto">
              <a:xfrm>
                <a:off x="1662652" y="1223754"/>
                <a:ext cx="0" cy="386188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6" name="Szövegdoboz 65"/>
              <p:cNvSpPr txBox="1"/>
              <p:nvPr/>
            </p:nvSpPr>
            <p:spPr>
              <a:xfrm>
                <a:off x="1101281" y="107620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20%</a:t>
                </a:r>
              </a:p>
            </p:txBody>
          </p:sp>
          <p:sp>
            <p:nvSpPr>
              <p:cNvPr id="67" name="Szövegdoboz 66"/>
              <p:cNvSpPr txBox="1"/>
              <p:nvPr/>
            </p:nvSpPr>
            <p:spPr>
              <a:xfrm>
                <a:off x="1101281" y="146103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18%</a:t>
                </a:r>
              </a:p>
            </p:txBody>
          </p:sp>
          <p:sp>
            <p:nvSpPr>
              <p:cNvPr id="68" name="Szövegdoboz 67"/>
              <p:cNvSpPr txBox="1"/>
              <p:nvPr/>
            </p:nvSpPr>
            <p:spPr>
              <a:xfrm>
                <a:off x="1101281" y="182066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16%</a:t>
                </a:r>
              </a:p>
            </p:txBody>
          </p:sp>
          <p:sp>
            <p:nvSpPr>
              <p:cNvPr id="69" name="Szövegdoboz 68"/>
              <p:cNvSpPr txBox="1"/>
              <p:nvPr/>
            </p:nvSpPr>
            <p:spPr>
              <a:xfrm>
                <a:off x="1101281" y="221956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14%</a:t>
                </a:r>
              </a:p>
            </p:txBody>
          </p:sp>
          <p:sp>
            <p:nvSpPr>
              <p:cNvPr id="70" name="Szövegdoboz 69"/>
              <p:cNvSpPr txBox="1"/>
              <p:nvPr/>
            </p:nvSpPr>
            <p:spPr>
              <a:xfrm>
                <a:off x="1101281" y="260440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12%</a:t>
                </a:r>
              </a:p>
            </p:txBody>
          </p:sp>
          <p:sp>
            <p:nvSpPr>
              <p:cNvPr id="71" name="Szövegdoboz 70"/>
              <p:cNvSpPr txBox="1"/>
              <p:nvPr/>
            </p:nvSpPr>
            <p:spPr>
              <a:xfrm>
                <a:off x="1101281" y="296402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10%</a:t>
                </a:r>
              </a:p>
            </p:txBody>
          </p:sp>
          <p:sp>
            <p:nvSpPr>
              <p:cNvPr id="72" name="Szövegdoboz 71"/>
              <p:cNvSpPr txBox="1"/>
              <p:nvPr/>
            </p:nvSpPr>
            <p:spPr>
              <a:xfrm>
                <a:off x="1215094" y="335006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8%</a:t>
                </a:r>
              </a:p>
            </p:txBody>
          </p:sp>
          <p:sp>
            <p:nvSpPr>
              <p:cNvPr id="73" name="Szövegdoboz 72"/>
              <p:cNvSpPr txBox="1"/>
              <p:nvPr/>
            </p:nvSpPr>
            <p:spPr>
              <a:xfrm>
                <a:off x="1215094" y="373489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6%</a:t>
                </a:r>
              </a:p>
            </p:txBody>
          </p:sp>
          <p:sp>
            <p:nvSpPr>
              <p:cNvPr id="74" name="Szövegdoboz 73"/>
              <p:cNvSpPr txBox="1"/>
              <p:nvPr/>
            </p:nvSpPr>
            <p:spPr>
              <a:xfrm>
                <a:off x="1215094" y="409452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4%</a:t>
                </a:r>
              </a:p>
            </p:txBody>
          </p:sp>
          <p:sp>
            <p:nvSpPr>
              <p:cNvPr id="75" name="Szövegdoboz 74"/>
              <p:cNvSpPr txBox="1"/>
              <p:nvPr/>
            </p:nvSpPr>
            <p:spPr>
              <a:xfrm>
                <a:off x="1215094" y="443711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2%</a:t>
                </a:r>
              </a:p>
            </p:txBody>
          </p:sp>
          <p:sp>
            <p:nvSpPr>
              <p:cNvPr id="76" name="Szövegdoboz 75"/>
              <p:cNvSpPr txBox="1"/>
              <p:nvPr/>
            </p:nvSpPr>
            <p:spPr>
              <a:xfrm>
                <a:off x="1215094" y="479673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0%</a:t>
                </a:r>
              </a:p>
            </p:txBody>
          </p:sp>
        </p:grpSp>
        <p:grpSp>
          <p:nvGrpSpPr>
            <p:cNvPr id="30" name="Csoportba foglalás 29"/>
            <p:cNvGrpSpPr/>
            <p:nvPr/>
          </p:nvGrpSpPr>
          <p:grpSpPr>
            <a:xfrm>
              <a:off x="6272634" y="1096671"/>
              <a:ext cx="442886" cy="4046172"/>
              <a:chOff x="6272634" y="1084135"/>
              <a:chExt cx="442886" cy="4046172"/>
            </a:xfrm>
          </p:grpSpPr>
          <p:sp>
            <p:nvSpPr>
              <p:cNvPr id="56" name="Szövegdoboz 55"/>
              <p:cNvSpPr txBox="1"/>
              <p:nvPr/>
            </p:nvSpPr>
            <p:spPr>
              <a:xfrm>
                <a:off x="6272634" y="108413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1.8</a:t>
                </a:r>
              </a:p>
            </p:txBody>
          </p:sp>
          <p:sp>
            <p:nvSpPr>
              <p:cNvPr id="57" name="Szövegdoboz 56"/>
              <p:cNvSpPr txBox="1"/>
              <p:nvPr/>
            </p:nvSpPr>
            <p:spPr>
              <a:xfrm>
                <a:off x="6272634" y="155355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1.7</a:t>
                </a:r>
              </a:p>
            </p:txBody>
          </p:sp>
          <p:sp>
            <p:nvSpPr>
              <p:cNvPr id="58" name="Szövegdoboz 57"/>
              <p:cNvSpPr txBox="1"/>
              <p:nvPr/>
            </p:nvSpPr>
            <p:spPr>
              <a:xfrm>
                <a:off x="6272634" y="205366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1.6</a:t>
                </a:r>
              </a:p>
            </p:txBody>
          </p:sp>
          <p:sp>
            <p:nvSpPr>
              <p:cNvPr id="59" name="Szövegdoboz 58"/>
              <p:cNvSpPr txBox="1"/>
              <p:nvPr/>
            </p:nvSpPr>
            <p:spPr>
              <a:xfrm>
                <a:off x="6279182" y="252682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1.5</a:t>
                </a:r>
              </a:p>
            </p:txBody>
          </p:sp>
          <p:sp>
            <p:nvSpPr>
              <p:cNvPr id="60" name="Szövegdoboz 59"/>
              <p:cNvSpPr txBox="1"/>
              <p:nvPr/>
            </p:nvSpPr>
            <p:spPr>
              <a:xfrm>
                <a:off x="6279182" y="298307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1.4</a:t>
                </a:r>
              </a:p>
            </p:txBody>
          </p:sp>
          <p:sp>
            <p:nvSpPr>
              <p:cNvPr id="61" name="Szövegdoboz 60"/>
              <p:cNvSpPr txBox="1"/>
              <p:nvPr/>
            </p:nvSpPr>
            <p:spPr>
              <a:xfrm>
                <a:off x="6279182" y="343897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1.3</a:t>
                </a:r>
              </a:p>
            </p:txBody>
          </p:sp>
          <p:sp>
            <p:nvSpPr>
              <p:cNvPr id="62" name="Szövegdoboz 61"/>
              <p:cNvSpPr txBox="1"/>
              <p:nvPr/>
            </p:nvSpPr>
            <p:spPr>
              <a:xfrm>
                <a:off x="6279182" y="43699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1.1</a:t>
                </a:r>
              </a:p>
            </p:txBody>
          </p:sp>
          <p:sp>
            <p:nvSpPr>
              <p:cNvPr id="63" name="Szövegdoboz 62"/>
              <p:cNvSpPr txBox="1"/>
              <p:nvPr/>
            </p:nvSpPr>
            <p:spPr>
              <a:xfrm>
                <a:off x="6279182" y="392497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1.2</a:t>
                </a:r>
              </a:p>
            </p:txBody>
          </p:sp>
          <p:sp>
            <p:nvSpPr>
              <p:cNvPr id="64" name="Szövegdoboz 63"/>
              <p:cNvSpPr txBox="1"/>
              <p:nvPr/>
            </p:nvSpPr>
            <p:spPr>
              <a:xfrm>
                <a:off x="6288608" y="485330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</p:grpSp>
        <p:sp>
          <p:nvSpPr>
            <p:cNvPr id="31" name="Folyamatábra: Döntés 110"/>
            <p:cNvSpPr/>
            <p:nvPr/>
          </p:nvSpPr>
          <p:spPr bwMode="auto">
            <a:xfrm>
              <a:off x="5976156" y="147772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2" name="Folyamatábra: Döntés 110"/>
            <p:cNvSpPr/>
            <p:nvPr/>
          </p:nvSpPr>
          <p:spPr bwMode="auto">
            <a:xfrm>
              <a:off x="5465754" y="182894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3" name="Folyamatábra: Döntés 110"/>
            <p:cNvSpPr/>
            <p:nvPr/>
          </p:nvSpPr>
          <p:spPr bwMode="auto">
            <a:xfrm>
              <a:off x="4963798" y="254779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4" name="Folyamatábra: Döntés 110"/>
            <p:cNvSpPr/>
            <p:nvPr/>
          </p:nvSpPr>
          <p:spPr bwMode="auto">
            <a:xfrm>
              <a:off x="4454268" y="288871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5" name="Folyamatábra: Döntés 110"/>
            <p:cNvSpPr/>
            <p:nvPr/>
          </p:nvSpPr>
          <p:spPr bwMode="auto">
            <a:xfrm>
              <a:off x="3955678" y="348548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6" name="Folyamatábra: Döntés 110"/>
            <p:cNvSpPr/>
            <p:nvPr/>
          </p:nvSpPr>
          <p:spPr bwMode="auto">
            <a:xfrm>
              <a:off x="3459704" y="350066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7" name="Folyamatábra: Döntés 110"/>
            <p:cNvSpPr/>
            <p:nvPr/>
          </p:nvSpPr>
          <p:spPr bwMode="auto">
            <a:xfrm>
              <a:off x="2958178" y="416498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8" name="Folyamatábra: Döntés 110"/>
            <p:cNvSpPr/>
            <p:nvPr/>
          </p:nvSpPr>
          <p:spPr bwMode="auto">
            <a:xfrm>
              <a:off x="2465218" y="42786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9" name="Folyamatábra: Döntés 110"/>
            <p:cNvSpPr/>
            <p:nvPr/>
          </p:nvSpPr>
          <p:spPr bwMode="auto">
            <a:xfrm>
              <a:off x="1935266" y="498621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grpSp>
          <p:nvGrpSpPr>
            <p:cNvPr id="40" name="Csoportba foglalás 39"/>
            <p:cNvGrpSpPr/>
            <p:nvPr/>
          </p:nvGrpSpPr>
          <p:grpSpPr>
            <a:xfrm>
              <a:off x="1835696" y="1088740"/>
              <a:ext cx="2304256" cy="692608"/>
              <a:chOff x="1835696" y="1076204"/>
              <a:chExt cx="2304256" cy="692608"/>
            </a:xfrm>
          </p:grpSpPr>
          <p:sp>
            <p:nvSpPr>
              <p:cNvPr id="50" name="Téglalap 49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Szövegdoboz 50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Per </a:t>
                </a:r>
                <a:r>
                  <a:rPr lang="hu-HU" sz="1200" dirty="0" err="1">
                    <a:solidFill>
                      <a:srgbClr val="000000"/>
                    </a:solidFill>
                  </a:rPr>
                  <a:t>Generation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Szövegdoboz 51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>
                    <a:solidFill>
                      <a:srgbClr val="000000"/>
                    </a:solidFill>
                  </a:rPr>
                  <a:t>Cumulative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Téglalap 52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5" name="Egyenes összekötő 54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Szövegdoboz 40"/>
            <p:cNvSpPr txBox="1"/>
            <p:nvPr/>
          </p:nvSpPr>
          <p:spPr>
            <a:xfrm rot="18900000">
              <a:off x="1077336" y="5364323"/>
              <a:ext cx="996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Pentium M</a:t>
              </a:r>
            </a:p>
            <a:p>
              <a:pPr algn="ctr"/>
              <a:r>
                <a:rPr lang="hu-HU" sz="1200" dirty="0" err="1">
                  <a:solidFill>
                    <a:srgbClr val="000000"/>
                  </a:solidFill>
                </a:rPr>
                <a:t>Dothan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2" name="Szövegdoboz 41"/>
            <p:cNvSpPr txBox="1"/>
            <p:nvPr/>
          </p:nvSpPr>
          <p:spPr>
            <a:xfrm rot="18900000">
              <a:off x="1957015" y="5309921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Core 2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3" name="Szövegdoboz 42"/>
            <p:cNvSpPr txBox="1"/>
            <p:nvPr/>
          </p:nvSpPr>
          <p:spPr>
            <a:xfrm rot="-2700000">
              <a:off x="2450401" y="5308013"/>
              <a:ext cx="717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err="1">
                  <a:solidFill>
                    <a:srgbClr val="000000"/>
                  </a:solidFill>
                </a:rPr>
                <a:t>Penryn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4" name="Szövegdoboz 43"/>
            <p:cNvSpPr txBox="1"/>
            <p:nvPr/>
          </p:nvSpPr>
          <p:spPr>
            <a:xfrm rot="18900000">
              <a:off x="2370331" y="5512296"/>
              <a:ext cx="14157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NHM</a:t>
              </a:r>
              <a:r>
                <a:rPr lang="hu-HU" sz="1200" dirty="0">
                  <a:solidFill>
                    <a:srgbClr val="000000"/>
                  </a:solidFill>
                </a:rPr>
                <a:t> (w/o SMT)</a:t>
              </a:r>
            </a:p>
          </p:txBody>
        </p:sp>
        <p:sp>
          <p:nvSpPr>
            <p:cNvPr id="45" name="Szövegdoboz 44"/>
            <p:cNvSpPr txBox="1"/>
            <p:nvPr/>
          </p:nvSpPr>
          <p:spPr>
            <a:xfrm rot="-2700000">
              <a:off x="3553280" y="5256644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WSM</a:t>
              </a:r>
            </a:p>
          </p:txBody>
        </p:sp>
        <p:sp>
          <p:nvSpPr>
            <p:cNvPr id="46" name="Szövegdoboz 45"/>
            <p:cNvSpPr txBox="1"/>
            <p:nvPr/>
          </p:nvSpPr>
          <p:spPr>
            <a:xfrm rot="-2700000">
              <a:off x="4162951" y="5238061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SNB</a:t>
              </a:r>
            </a:p>
          </p:txBody>
        </p:sp>
        <p:sp>
          <p:nvSpPr>
            <p:cNvPr id="47" name="Szövegdoboz 46"/>
            <p:cNvSpPr txBox="1"/>
            <p:nvPr/>
          </p:nvSpPr>
          <p:spPr>
            <a:xfrm rot="-2700000">
              <a:off x="4674521" y="5202572"/>
              <a:ext cx="460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IVB</a:t>
              </a:r>
            </a:p>
          </p:txBody>
        </p:sp>
        <p:sp>
          <p:nvSpPr>
            <p:cNvPr id="48" name="Szövegdoboz 47"/>
            <p:cNvSpPr txBox="1"/>
            <p:nvPr/>
          </p:nvSpPr>
          <p:spPr>
            <a:xfrm rot="-2700000">
              <a:off x="5085005" y="5238061"/>
              <a:ext cx="5581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HSW</a:t>
              </a:r>
            </a:p>
          </p:txBody>
        </p:sp>
        <p:sp>
          <p:nvSpPr>
            <p:cNvPr id="49" name="Szövegdoboz 48"/>
            <p:cNvSpPr txBox="1"/>
            <p:nvPr/>
          </p:nvSpPr>
          <p:spPr>
            <a:xfrm rot="-2700000">
              <a:off x="5597478" y="5251663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BRW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7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enhancements of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 vs.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Sandy Bridge line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25069" y="2110133"/>
            <a:ext cx="7272679" cy="396190"/>
            <a:chOff x="716" y="1638"/>
            <a:chExt cx="4200" cy="296"/>
          </a:xfrm>
        </p:grpSpPr>
        <p:sp>
          <p:nvSpPr>
            <p:cNvPr id="4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3965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.2.1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716" y="1647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002591" y="3184357"/>
            <a:ext cx="7291681" cy="409575"/>
            <a:chOff x="704" y="1625"/>
            <a:chExt cx="4218" cy="306"/>
          </a:xfrm>
        </p:grpSpPr>
        <p:sp>
          <p:nvSpPr>
            <p:cNvPr id="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.2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 Enhanced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microarchitecture for the cores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005759" y="3649495"/>
            <a:ext cx="7292131" cy="409575"/>
            <a:chOff x="704" y="1626"/>
            <a:chExt cx="4220" cy="305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.2.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4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Enhanced graphics</a:t>
              </a: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1015397" y="2544876"/>
            <a:ext cx="7281886" cy="619125"/>
            <a:chOff x="710" y="1638"/>
            <a:chExt cx="4211" cy="463"/>
          </a:xfrm>
        </p:grpSpPr>
        <p:sp>
          <p:nvSpPr>
            <p:cNvPr id="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3970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2.2 </a:t>
              </a:r>
              <a:r>
                <a:rPr lang="en-US" sz="1900" dirty="0">
                  <a:solidFill>
                    <a:srgbClr val="FFFFFF"/>
                  </a:solidFill>
                  <a:cs typeface="Arial" charset="0"/>
                </a:rPr>
                <a:t>ISA extension (of the cores) by the AVX2 </a:t>
              </a:r>
              <a:endParaRPr lang="en-US" sz="19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1900" dirty="0" smtClean="0">
                  <a:solidFill>
                    <a:srgbClr val="FFFFFF"/>
                  </a:solidFill>
                  <a:cs typeface="Arial" charset="0"/>
                </a:rPr>
                <a:t>           instruction </a:t>
              </a:r>
              <a:r>
                <a:rPr lang="en-US" sz="1900" dirty="0">
                  <a:solidFill>
                    <a:srgbClr val="FFFFFF"/>
                  </a:solidFill>
                  <a:cs typeface="Arial" charset="0"/>
                </a:rPr>
                <a:t>set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710" y="1707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7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5.2.1 Overview (1)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25" y="1448780"/>
            <a:ext cx="29146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7407797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enhanchements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r>
              <a:rPr lang="en-US" altLang="en-US" sz="1400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Sandy Bridge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1373188"/>
            <a:ext cx="4349268" cy="12721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ISA extension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by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AVX2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instruction set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Enhanced microarchitecture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2.3)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</a:pPr>
            <a:r>
              <a:rPr lang="en-US" altLang="hu-HU" sz="1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hu-HU" sz="1400" dirty="0">
                <a:cs typeface="Arial" charset="0"/>
              </a:rPr>
              <a:t>Enhanced graphics (Section </a:t>
            </a:r>
            <a:r>
              <a:rPr lang="hu-HU" altLang="hu-HU" sz="1400" dirty="0" smtClean="0">
                <a:cs typeface="Arial" charset="0"/>
              </a:rPr>
              <a:t>5.</a:t>
            </a:r>
            <a:r>
              <a:rPr lang="en-US" altLang="hu-HU" sz="1400" dirty="0" smtClean="0">
                <a:cs typeface="Arial" charset="0"/>
              </a:rPr>
              <a:t>2.4)</a:t>
            </a:r>
            <a:endParaRPr lang="en-US" altLang="hu-HU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/>
          <a:stretch>
            <a:fillRect/>
          </a:stretch>
        </p:blipFill>
        <p:spPr bwMode="auto">
          <a:xfrm>
            <a:off x="1265238" y="1268413"/>
            <a:ext cx="6592887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2" name="Rectangle 3"/>
          <p:cNvSpPr>
            <a:spLocks noChangeArrowheads="1"/>
          </p:cNvSpPr>
          <p:nvPr/>
        </p:nvSpPr>
        <p:spPr bwMode="auto">
          <a:xfrm>
            <a:off x="4751388" y="2941638"/>
            <a:ext cx="3106737" cy="161925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8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</a:t>
            </a:r>
            <a:r>
              <a:rPr lang="en-US" altLang="en-US" dirty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78848" y="638690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5.2.2 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by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 -1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[97]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717080" y="3409156"/>
            <a:ext cx="1395155" cy="13641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7045" y="6039290"/>
            <a:ext cx="2487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FMA: Fused Multiply-Add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46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1735" r="14429" b="15826"/>
          <a:stretch>
            <a:fillRect/>
          </a:stretch>
        </p:blipFill>
        <p:spPr bwMode="auto">
          <a:xfrm>
            <a:off x="566738" y="1179513"/>
            <a:ext cx="7750175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4" name="TextBox 1"/>
          <p:cNvSpPr txBox="1">
            <a:spLocks noChangeArrowheads="1"/>
          </p:cNvSpPr>
          <p:nvPr/>
        </p:nvSpPr>
        <p:spPr bwMode="auto">
          <a:xfrm>
            <a:off x="197898" y="636588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by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 -2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(2)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196625" y="1808820"/>
            <a:ext cx="2385265" cy="4950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2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3"/>
          <a:stretch>
            <a:fillRect/>
          </a:stretch>
        </p:blipFill>
        <p:spPr bwMode="auto">
          <a:xfrm>
            <a:off x="481013" y="1268760"/>
            <a:ext cx="81819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TextBox 1"/>
          <p:cNvSpPr txBox="1">
            <a:spLocks noChangeArrowheads="1"/>
          </p:cNvSpPr>
          <p:nvPr/>
        </p:nvSpPr>
        <p:spPr bwMode="auto">
          <a:xfrm>
            <a:off x="184150" y="654050"/>
            <a:ext cx="4288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Evolution of the AVX ISA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extensions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(3)</a:t>
            </a:r>
          </a:p>
        </p:txBody>
      </p:sp>
    </p:spTree>
    <p:extLst>
      <p:ext uri="{BB962C8B-B14F-4D97-AF65-F5344CB8AC3E}">
        <p14:creationId xmlns:p14="http://schemas.microsoft.com/office/powerpoint/2010/main" val="38135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image.slidesharecdn.com/hpcupdateistep2014-140603143214-phpapp02/95/intel-technologies-for-high-performance-computing-23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8885" r="10653" b="10598"/>
          <a:stretch/>
        </p:blipFill>
        <p:spPr bwMode="auto">
          <a:xfrm>
            <a:off x="746578" y="1078542"/>
            <a:ext cx="7785862" cy="52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2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3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" name="TextBox 1023"/>
          <p:cNvSpPr txBox="1"/>
          <p:nvPr/>
        </p:nvSpPr>
        <p:spPr>
          <a:xfrm>
            <a:off x="180975" y="638690"/>
            <a:ext cx="4166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future evolution of AVX </a:t>
            </a:r>
            <a:r>
              <a:rPr lang="en-US" sz="1400" dirty="0" smtClean="0"/>
              <a:t>[165]</a:t>
            </a:r>
            <a:endParaRPr lang="en-US" sz="1400" dirty="0"/>
          </a:p>
        </p:txBody>
      </p:sp>
      <p:sp>
        <p:nvSpPr>
          <p:cNvPr id="1031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AutoShape 5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AutoShape 5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AutoShape 5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AutoShape 6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AutoShape 6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AutoShape 6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AutoShape 6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AutoShape 6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2" name="AutoShape 6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3" name="AutoShape 6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AutoShape 6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" name="AutoShape 6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AutoShape 6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7" name="AutoShape 7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AutoShape 7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" name="AutoShape 7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AutoShape 7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1" name="AutoShape 7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AutoShape 7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3" name="AutoShape 7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AutoShape 7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" name="AutoShape 7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AutoShape 7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7" name="AutoShape 8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AutoShape 8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9" name="AutoShape 8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0" name="AutoShape 8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1" name="AutoShape 8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2" name="AutoShape 8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3" name="AutoShape 8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AutoShape 8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AutoShape 8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(4)</a:t>
            </a:r>
          </a:p>
        </p:txBody>
      </p:sp>
    </p:spTree>
    <p:extLst>
      <p:ext uri="{BB962C8B-B14F-4D97-AF65-F5344CB8AC3E}">
        <p14:creationId xmlns:p14="http://schemas.microsoft.com/office/powerpoint/2010/main" val="25726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3707" y="2033380"/>
            <a:ext cx="2173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Servers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7813057" y="192543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612657" y="150950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V="1">
            <a:off x="1393207" y="1738105"/>
            <a:ext cx="645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7851157" y="1733343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1361457" y="193813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1394795" y="173810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644157" y="1223755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Recent main product categories of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Intel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658945" y="2034968"/>
            <a:ext cx="2368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Smartphones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758707" y="2009568"/>
            <a:ext cx="1927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Tablets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649295" y="190796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301592" y="2488432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Atom lines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643010" y="2450396"/>
            <a:ext cx="13019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Xeon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(X86/Itanium)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410795" y="2034968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Desktops/Laptops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(Client computing)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458545" y="193971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3491882" y="173969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562329" y="2451984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Core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(Basic architectures)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5690570" y="172858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754287" y="2453571"/>
            <a:ext cx="170270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Atom lines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(+ LP Core models)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9225" y="600590"/>
            <a:ext cx="7420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Recent main product categories of Intel and underlying processor lines </a:t>
            </a:r>
            <a:endParaRPr lang="en-US" sz="1400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(1)</a:t>
            </a:r>
          </a:p>
        </p:txBody>
      </p:sp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2058" r="14557" b="5000"/>
          <a:stretch>
            <a:fillRect/>
          </a:stretch>
        </p:blipFill>
        <p:spPr bwMode="auto">
          <a:xfrm>
            <a:off x="874713" y="1223963"/>
            <a:ext cx="78009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8" name="TextBox 1"/>
          <p:cNvSpPr txBox="1">
            <a:spLocks noChangeArrowheads="1"/>
          </p:cNvSpPr>
          <p:nvPr/>
        </p:nvSpPr>
        <p:spPr bwMode="auto">
          <a:xfrm>
            <a:off x="177799" y="650875"/>
            <a:ext cx="56093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5.2.3 Enhanced microarchitecture for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cores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[80]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31433" r="14557" b="5000"/>
          <a:stretch>
            <a:fillRect/>
          </a:stretch>
        </p:blipFill>
        <p:spPr bwMode="auto">
          <a:xfrm>
            <a:off x="1044575" y="2085975"/>
            <a:ext cx="7343775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0464" r="14557" b="68567"/>
          <a:stretch>
            <a:fillRect/>
          </a:stretch>
        </p:blipFill>
        <p:spPr bwMode="auto">
          <a:xfrm>
            <a:off x="2024063" y="1284288"/>
            <a:ext cx="51133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2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6832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Buffer sizes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Core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(2)</a:t>
            </a:r>
          </a:p>
        </p:txBody>
      </p:sp>
    </p:spTree>
    <p:extLst>
      <p:ext uri="{BB962C8B-B14F-4D97-AF65-F5344CB8AC3E}">
        <p14:creationId xmlns:p14="http://schemas.microsoft.com/office/powerpoint/2010/main" val="23465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Content Placeholder 2"/>
          <p:cNvSpPr>
            <a:spLocks noGrp="1"/>
          </p:cNvSpPr>
          <p:nvPr>
            <p:ph idx="1"/>
          </p:nvPr>
        </p:nvSpPr>
        <p:spPr>
          <a:xfrm>
            <a:off x="457200" y="1509985"/>
            <a:ext cx="8229600" cy="452596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2539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/>
          <a:stretch>
            <a:fillRect/>
          </a:stretch>
        </p:blipFill>
        <p:spPr bwMode="auto">
          <a:xfrm>
            <a:off x="498475" y="1246460"/>
            <a:ext cx="81692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848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Cache sizes, latencies and bandwidth values of subsequent Core generations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53958" name="Rounded Rectangle 1"/>
          <p:cNvSpPr>
            <a:spLocks noChangeArrowheads="1"/>
          </p:cNvSpPr>
          <p:nvPr/>
        </p:nvSpPr>
        <p:spPr bwMode="auto">
          <a:xfrm>
            <a:off x="457200" y="2752998"/>
            <a:ext cx="8075613" cy="4064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(3)</a:t>
            </a:r>
          </a:p>
        </p:txBody>
      </p:sp>
    </p:spTree>
    <p:extLst>
      <p:ext uri="{BB962C8B-B14F-4D97-AF65-F5344CB8AC3E}">
        <p14:creationId xmlns:p14="http://schemas.microsoft.com/office/powerpoint/2010/main" val="15326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slidesharecdn.com/hpcupdateistep2014-140603143214-phpapp02/95/intel-technologies-for-high-performance-computing-24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14666" r="7813" b="12004"/>
          <a:stretch/>
        </p:blipFill>
        <p:spPr bwMode="auto">
          <a:xfrm>
            <a:off x="154249" y="1223755"/>
            <a:ext cx="8738231" cy="52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6375" y="638175"/>
            <a:ext cx="6595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Issue rate and execution unit enhancements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[165]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3010" y="6457214"/>
            <a:ext cx="34388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FMA: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Fused Multiply-Add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(a x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b+c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11560" y="6264315"/>
            <a:ext cx="1260140" cy="23999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(4)</a:t>
            </a:r>
          </a:p>
        </p:txBody>
      </p:sp>
    </p:spTree>
    <p:extLst>
      <p:ext uri="{BB962C8B-B14F-4D97-AF65-F5344CB8AC3E}">
        <p14:creationId xmlns:p14="http://schemas.microsoft.com/office/powerpoint/2010/main" val="2063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2</a:t>
            </a:r>
            <a:r>
              <a:rPr lang="hu-HU" altLang="hu-HU" kern="0" dirty="0" smtClean="0"/>
              <a:t>.</a:t>
            </a:r>
            <a:r>
              <a:rPr lang="en-US" altLang="hu-HU" kern="0" dirty="0" smtClean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smtClean="0"/>
              <a:t>Enhanced graphics </a:t>
            </a:r>
            <a:r>
              <a:rPr lang="hu-HU" altLang="hu-HU" kern="0" dirty="0" smtClean="0"/>
              <a:t>(1)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92088" y="638175"/>
            <a:ext cx="2658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2.4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Enhanced graphics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88" y="959901"/>
            <a:ext cx="88953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To compete with AMD’s advanced graphics solutions </a:t>
            </a:r>
            <a:r>
              <a:rPr lang="en-US" sz="1400" dirty="0">
                <a:solidFill>
                  <a:srgbClr val="0070C0"/>
                </a:solidFill>
              </a:rPr>
              <a:t>Intel put a great emphasis on enhancing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70C0"/>
                </a:solidFill>
              </a:rPr>
              <a:t>       Haswell’s integrated graphics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580" y="1718810"/>
            <a:ext cx="511075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200"/>
              </a:spcAft>
              <a:buAutoNum type="alphaLcParenR"/>
            </a:pPr>
            <a:r>
              <a:rPr lang="en-US" sz="1400" dirty="0" smtClean="0">
                <a:solidFill>
                  <a:srgbClr val="FF0000"/>
                </a:solidFill>
              </a:rPr>
              <a:t>Sliced graphics architecture </a:t>
            </a:r>
            <a:r>
              <a:rPr lang="en-US" sz="1400" dirty="0" smtClean="0"/>
              <a:t>to allow scaling of EUs</a:t>
            </a:r>
          </a:p>
          <a:p>
            <a:pPr marL="342900" indent="-342900">
              <a:spcAft>
                <a:spcPts val="200"/>
              </a:spcAft>
              <a:buAutoNum type="alphaLcParenR"/>
            </a:pPr>
            <a:r>
              <a:rPr lang="en-US" sz="1400" dirty="0" smtClean="0"/>
              <a:t>Inclusion of </a:t>
            </a:r>
            <a:r>
              <a:rPr lang="en-US" sz="1400" dirty="0" err="1" smtClean="0">
                <a:solidFill>
                  <a:srgbClr val="FF0000"/>
                </a:solidFill>
              </a:rPr>
              <a:t>eDRAM</a:t>
            </a:r>
            <a:r>
              <a:rPr lang="en-US" sz="1400" dirty="0" smtClean="0"/>
              <a:t> in high-end units.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86535" y="1469639"/>
            <a:ext cx="7861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Main features of the new graphics units: are termed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as Iris Pro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Iris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graphics. </a:t>
            </a:r>
          </a:p>
        </p:txBody>
      </p:sp>
    </p:spTree>
    <p:extLst>
      <p:ext uri="{BB962C8B-B14F-4D97-AF65-F5344CB8AC3E}">
        <p14:creationId xmlns:p14="http://schemas.microsoft.com/office/powerpoint/2010/main" val="19730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2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672" y="606135"/>
            <a:ext cx="484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a) Introduction of sliced graphics architecture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67" y="908720"/>
            <a:ext cx="8990853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new graphics architecture of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is </a:t>
            </a:r>
            <a:r>
              <a:rPr lang="en-US" sz="1400" dirty="0" smtClean="0">
                <a:solidFill>
                  <a:srgbClr val="FF0000"/>
                </a:solidFill>
              </a:rPr>
              <a:t>sliced</a:t>
            </a:r>
            <a:r>
              <a:rPr lang="en-US" sz="1400" dirty="0" smtClean="0"/>
              <a:t>, to allow </a:t>
            </a:r>
            <a:r>
              <a:rPr lang="en-US" sz="1400" dirty="0" smtClean="0">
                <a:solidFill>
                  <a:srgbClr val="0070C0"/>
                </a:solidFill>
              </a:rPr>
              <a:t>scaling of EUs </a:t>
            </a:r>
            <a:r>
              <a:rPr lang="en-US" sz="1400" dirty="0" smtClean="0"/>
              <a:t>by using </a:t>
            </a:r>
            <a:r>
              <a:rPr lang="en-US" sz="1400" dirty="0" smtClean="0">
                <a:solidFill>
                  <a:srgbClr val="0070C0"/>
                </a:solidFill>
              </a:rPr>
              <a:t>one or two slices/unit</a:t>
            </a:r>
            <a:r>
              <a:rPr lang="en-US" sz="1400" dirty="0" smtClean="0"/>
              <a:t>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</a:t>
            </a:r>
            <a:r>
              <a:rPr lang="en-US" sz="1400" dirty="0" smtClean="0">
                <a:solidFill>
                  <a:srgbClr val="FF0000"/>
                </a:solidFill>
              </a:rPr>
              <a:t>slice</a:t>
            </a:r>
            <a:r>
              <a:rPr lang="en-US" sz="1400" dirty="0" smtClean="0">
                <a:solidFill>
                  <a:srgbClr val="0070C0"/>
                </a:solidFill>
              </a:rPr>
              <a:t> has </a:t>
            </a:r>
            <a:r>
              <a:rPr lang="en-US" sz="1400" dirty="0" smtClean="0">
                <a:solidFill>
                  <a:srgbClr val="FF0000"/>
                </a:solidFill>
              </a:rPr>
              <a:t>two sub-slices</a:t>
            </a:r>
            <a:r>
              <a:rPr lang="en-US" sz="1400" dirty="0" smtClean="0">
                <a:solidFill>
                  <a:srgbClr val="0070C0"/>
                </a:solidFill>
              </a:rPr>
              <a:t>, with up to 10 EUs/sub-slice</a:t>
            </a:r>
            <a:r>
              <a:rPr lang="en-US" sz="1400" dirty="0" smtClean="0"/>
              <a:t>, as indicated in the Figure below. 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0"/>
          <a:stretch/>
        </p:blipFill>
        <p:spPr bwMode="auto">
          <a:xfrm>
            <a:off x="1743316" y="1943835"/>
            <a:ext cx="3816252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2100" y="6011975"/>
            <a:ext cx="3491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A sub-slice with 10 EUs </a:t>
            </a:r>
          </a:p>
          <a:p>
            <a:r>
              <a:rPr lang="en-US" sz="1400" dirty="0" smtClean="0"/>
              <a:t>of the graphics unit of </a:t>
            </a:r>
            <a:r>
              <a:rPr lang="en-US" sz="1400" dirty="0" err="1" smtClean="0"/>
              <a:t>Haswell</a:t>
            </a:r>
            <a:r>
              <a:rPr lang="hu-HU" sz="1400" dirty="0" smtClean="0"/>
              <a:t> [199]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51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3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8085" b="9821"/>
          <a:stretch/>
        </p:blipFill>
        <p:spPr bwMode="auto">
          <a:xfrm>
            <a:off x="2141730" y="1133745"/>
            <a:ext cx="4950550" cy="55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25" y="593685"/>
            <a:ext cx="835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 slice of the graphics unit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including two sub-slices with 20 </a:t>
            </a:r>
            <a:r>
              <a:rPr lang="en-US" sz="1400" b="1" dirty="0" err="1" smtClean="0">
                <a:solidFill>
                  <a:schemeClr val="accent6"/>
                </a:solidFill>
              </a:rPr>
              <a:t>Eus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40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4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1"/>
          <a:stretch/>
        </p:blipFill>
        <p:spPr bwMode="auto">
          <a:xfrm>
            <a:off x="1156050" y="1252996"/>
            <a:ext cx="679132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25" y="593685"/>
            <a:ext cx="9185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architecture of a GT3 graphics unit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including two slices with </a:t>
            </a:r>
            <a:r>
              <a:rPr lang="en-US" sz="1400" b="1" dirty="0">
                <a:solidFill>
                  <a:schemeClr val="accent6"/>
                </a:solidFill>
              </a:rPr>
              <a:t>4</a:t>
            </a:r>
            <a:r>
              <a:rPr lang="en-US" sz="1400" b="1" dirty="0" smtClean="0">
                <a:solidFill>
                  <a:schemeClr val="accent6"/>
                </a:solidFill>
              </a:rPr>
              <a:t>0 EUs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69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5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601670" y="1185424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225" y="595148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-1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05481" y="4966428"/>
            <a:ext cx="3603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has </a:t>
            </a:r>
            <a:r>
              <a:rPr lang="en-US" sz="1400" dirty="0" smtClean="0">
                <a:solidFill>
                  <a:srgbClr val="0070C0"/>
                </a:solidFill>
              </a:rPr>
              <a:t>four functional units</a:t>
            </a:r>
            <a:r>
              <a:rPr lang="en-US" sz="1400" dirty="0" smtClean="0"/>
              <a:t>: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46236" y="5281463"/>
            <a:ext cx="3135795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Two 4-way SIMD FPU </a:t>
            </a:r>
            <a:r>
              <a:rPr lang="en-US" sz="1400" dirty="0" smtClean="0"/>
              <a:t>units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Send unit (Load/Store)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Branch unit.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5481" y="6091553"/>
            <a:ext cx="6426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 EU issues </a:t>
            </a:r>
            <a:r>
              <a:rPr lang="en-US" sz="1400" dirty="0" smtClean="0">
                <a:solidFill>
                  <a:srgbClr val="0070C0"/>
                </a:solidFill>
              </a:rPr>
              <a:t>up to 4 instructions per cycle </a:t>
            </a:r>
            <a:r>
              <a:rPr lang="en-US" sz="1400" dirty="0" smtClean="0"/>
              <a:t>to the functional units.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53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6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601670" y="1133745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225" y="595148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-2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0825" y="4959170"/>
            <a:ext cx="77568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Each </a:t>
            </a:r>
            <a:r>
              <a:rPr lang="en-US" sz="1400" dirty="0" smtClean="0">
                <a:solidFill>
                  <a:srgbClr val="FF0000"/>
                </a:solidFill>
              </a:rPr>
              <a:t>SIMD FPUs </a:t>
            </a:r>
            <a:r>
              <a:rPr lang="en-US" sz="1400" dirty="0" smtClean="0"/>
              <a:t>can execute </a:t>
            </a:r>
            <a:r>
              <a:rPr lang="en-US" sz="1400" dirty="0" smtClean="0">
                <a:solidFill>
                  <a:srgbClr val="0070C0"/>
                </a:solidFill>
              </a:rPr>
              <a:t>4 SP FP </a:t>
            </a:r>
            <a:r>
              <a:rPr lang="en-US" sz="1400" dirty="0" smtClean="0"/>
              <a:t>or </a:t>
            </a:r>
            <a:r>
              <a:rPr lang="en-US" sz="1400" dirty="0" smtClean="0">
                <a:solidFill>
                  <a:srgbClr val="0070C0"/>
                </a:solidFill>
              </a:rPr>
              <a:t>1/2/4/8/16/32 bit wide FX operations.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They can execute </a:t>
            </a:r>
            <a:r>
              <a:rPr lang="en-US" sz="1400" dirty="0" smtClean="0">
                <a:solidFill>
                  <a:srgbClr val="0070C0"/>
                </a:solidFill>
              </a:rPr>
              <a:t>MAD</a:t>
            </a:r>
            <a:r>
              <a:rPr lang="en-US" sz="1400" dirty="0" smtClean="0"/>
              <a:t> instructions (Multiply-Add) per 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Thus an </a:t>
            </a:r>
            <a:r>
              <a:rPr lang="en-US" sz="1400" dirty="0" smtClean="0">
                <a:solidFill>
                  <a:srgbClr val="FF0000"/>
                </a:solidFill>
              </a:rPr>
              <a:t>EU</a:t>
            </a:r>
            <a:r>
              <a:rPr lang="en-US" sz="1400" dirty="0" smtClean="0"/>
              <a:t> can execute 2 FPU x SIMD4 x 2 (MAD) = 16 SP FP operations/cycle.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EU is </a:t>
            </a:r>
            <a:r>
              <a:rPr lang="en-US" sz="1400" dirty="0" smtClean="0">
                <a:solidFill>
                  <a:srgbClr val="0070C0"/>
                </a:solidFill>
              </a:rPr>
              <a:t>7-way multithreaded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has 128 32 B registers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supports </a:t>
            </a:r>
            <a:r>
              <a:rPr lang="en-US" sz="1400" dirty="0" smtClean="0">
                <a:solidFill>
                  <a:srgbClr val="0070C0"/>
                </a:solidFill>
              </a:rPr>
              <a:t>FX operations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 </a:t>
            </a:r>
            <a:r>
              <a:rPr lang="en-US" sz="1400" dirty="0" smtClean="0">
                <a:solidFill>
                  <a:srgbClr val="0070C0"/>
                </a:solidFill>
              </a:rPr>
              <a:t>transcendental math functions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214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29460"/>
              </p:ext>
            </p:extLst>
          </p:nvPr>
        </p:nvGraphicFramePr>
        <p:xfrm>
          <a:off x="50800" y="1223755"/>
          <a:ext cx="9027495" cy="5433260"/>
        </p:xfrm>
        <a:graphic>
          <a:graphicData uri="http://schemas.openxmlformats.org/drawingml/2006/table">
            <a:tbl>
              <a:tblPr firstRow="1" firstCol="1" bandRow="1"/>
              <a:tblGrid>
                <a:gridCol w="1098703"/>
                <a:gridCol w="679771"/>
                <a:gridCol w="1010655"/>
                <a:gridCol w="906063"/>
                <a:gridCol w="841467"/>
                <a:gridCol w="1008147"/>
                <a:gridCol w="824847"/>
                <a:gridCol w="1082330"/>
                <a:gridCol w="843827"/>
                <a:gridCol w="731685"/>
              </a:tblGrid>
              <a:tr h="800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grade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(n</a:t>
                      </a:r>
                      <a:r>
                        <a:rPr lang="en-US" sz="900" b="1" baseline="-25000">
                          <a:effectLst/>
                          <a:latin typeface="Verdana"/>
                          <a:ea typeface="Calibri"/>
                          <a:cs typeface="Calibri"/>
                        </a:rPr>
                        <a:t>M</a:t>
                      </a: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808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5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7233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54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523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8/2015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510" y="638690"/>
            <a:ext cx="4735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Intel’s Core-based mainstream DT platforms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7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225" y="606385"/>
            <a:ext cx="8230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Interpretation of the notions Graphics Technology (GT) for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line and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subsequent lines 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703" y="1178750"/>
            <a:ext cx="880356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GT1 </a:t>
            </a:r>
            <a:r>
              <a:rPr lang="en-US" sz="1400" dirty="0" smtClean="0"/>
              <a:t>designates graphics with a </a:t>
            </a:r>
            <a:r>
              <a:rPr lang="en-US" sz="1400" dirty="0" smtClean="0">
                <a:solidFill>
                  <a:srgbClr val="0070C0"/>
                </a:solidFill>
              </a:rPr>
              <a:t>single slice and reduces execution resources </a:t>
            </a:r>
            <a:r>
              <a:rPr lang="en-US" sz="1400" dirty="0" smtClean="0"/>
              <a:t>(less sub-slices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or less EUs per sub-slice)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GT2</a:t>
            </a:r>
            <a:r>
              <a:rPr lang="en-US" sz="1400" dirty="0" smtClean="0"/>
              <a:t> designates graphics with a </a:t>
            </a:r>
            <a:r>
              <a:rPr lang="en-US" sz="1400" dirty="0" smtClean="0">
                <a:solidFill>
                  <a:srgbClr val="0070C0"/>
                </a:solidFill>
              </a:rPr>
              <a:t>single slice </a:t>
            </a:r>
            <a:r>
              <a:rPr lang="en-US" sz="1400" dirty="0" smtClean="0"/>
              <a:t>(e.g. 20 EUs in the Haswell line)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GT3</a:t>
            </a:r>
            <a:r>
              <a:rPr lang="en-US" sz="1400" dirty="0" smtClean="0"/>
              <a:t> </a:t>
            </a:r>
            <a:r>
              <a:rPr lang="en-US" sz="1400" dirty="0"/>
              <a:t>designates graphics with </a:t>
            </a:r>
            <a:r>
              <a:rPr lang="en-US" sz="1400" dirty="0" smtClean="0">
                <a:solidFill>
                  <a:srgbClr val="0070C0"/>
                </a:solidFill>
              </a:rPr>
              <a:t>dual slices </a:t>
            </a:r>
            <a:r>
              <a:rPr lang="en-US" sz="1400" dirty="0" smtClean="0"/>
              <a:t>(e.g. 40 EUs in the Haswell line)</a:t>
            </a:r>
            <a:endParaRPr lang="en-US" sz="1400" dirty="0"/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GT4</a:t>
            </a:r>
            <a:r>
              <a:rPr lang="en-US" sz="1400" dirty="0" smtClean="0"/>
              <a:t> </a:t>
            </a:r>
            <a:r>
              <a:rPr lang="en-US" sz="1400" dirty="0"/>
              <a:t>designates graphics with </a:t>
            </a:r>
            <a:r>
              <a:rPr lang="en-US" sz="1400" dirty="0" smtClean="0">
                <a:solidFill>
                  <a:srgbClr val="0070C0"/>
                </a:solidFill>
              </a:rPr>
              <a:t>triple slices.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131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8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0757" y="600590"/>
            <a:ext cx="4862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Introducing the notions Iris/Iris Pro graphics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922883"/>
            <a:ext cx="2111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Intel designates their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31540" y="1230660"/>
            <a:ext cx="7810280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high-end</a:t>
            </a:r>
            <a:r>
              <a:rPr lang="en-US" sz="1400" dirty="0" smtClean="0"/>
              <a:t> </a:t>
            </a:r>
            <a:r>
              <a:rPr lang="en-US" sz="1400" dirty="0"/>
              <a:t>graphics as </a:t>
            </a:r>
            <a:r>
              <a:rPr lang="en-US" sz="1400" dirty="0">
                <a:solidFill>
                  <a:srgbClr val="FF0000"/>
                </a:solidFill>
              </a:rPr>
              <a:t>Iris</a:t>
            </a:r>
            <a:r>
              <a:rPr lang="en-US" sz="1400" dirty="0"/>
              <a:t> graphics and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high-end graphics enhanced with embedded DRAM (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/>
              <a:t>) as </a:t>
            </a:r>
            <a:r>
              <a:rPr lang="en-US" sz="1400" dirty="0" smtClean="0">
                <a:solidFill>
                  <a:srgbClr val="FF0000"/>
                </a:solidFill>
              </a:rPr>
              <a:t>Iris Pro</a:t>
            </a:r>
            <a:r>
              <a:rPr lang="en-US" sz="1400" dirty="0" smtClean="0"/>
              <a:t> graphics.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50825" y="1860730"/>
            <a:ext cx="8970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inclusion of 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/>
              <a:t>will be indicated also in the GT naming by supplementing the GT level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by the letter </a:t>
            </a:r>
            <a:r>
              <a:rPr lang="en-US" sz="1400" dirty="0" smtClean="0">
                <a:solidFill>
                  <a:srgbClr val="FF0000"/>
                </a:solidFill>
              </a:rPr>
              <a:t>“e”</a:t>
            </a:r>
            <a:r>
              <a:rPr lang="en-US" sz="1400" dirty="0" smtClean="0"/>
              <a:t>, so GT3e designates GT3 level with </a:t>
            </a:r>
            <a:r>
              <a:rPr lang="en-US" sz="1400" dirty="0" err="1" smtClean="0"/>
              <a:t>eDRAM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30980" y="3656102"/>
            <a:ext cx="14890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graphics unit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794980" y="3643402"/>
            <a:ext cx="1836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Pro graphics unit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2458055" y="3138577"/>
            <a:ext cx="2087562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 flipV="1">
            <a:off x="4545617" y="3138577"/>
            <a:ext cx="2160588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538910" y="2625815"/>
            <a:ext cx="4073744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cs typeface="Arial" charset="0"/>
              </a:rPr>
              <a:t>Haswell’s</a:t>
            </a:r>
            <a:r>
              <a:rPr lang="en-US" altLang="en-US" sz="1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cs typeface="Arial" charset="0"/>
              </a:rPr>
              <a:t>Iris graphics </a:t>
            </a:r>
            <a:r>
              <a:rPr lang="en-US" altLang="en-US" sz="1200" b="1" dirty="0">
                <a:solidFill>
                  <a:srgbClr val="000000"/>
                </a:solidFill>
                <a:cs typeface="Arial" charset="0"/>
              </a:rPr>
              <a:t>unit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(They incorporate two slices with altogether 40 EUs</a:t>
            </a:r>
            <a:endParaRPr lang="hu-HU" alt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674455" y="34719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2426305" y="347354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5129817" y="4018052"/>
            <a:ext cx="3176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enhanced by a 128 MB sized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1016605" y="4062502"/>
            <a:ext cx="2909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not enhanced by 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</p:spTree>
    <p:extLst>
      <p:ext uri="{BB962C8B-B14F-4D97-AF65-F5344CB8AC3E}">
        <p14:creationId xmlns:p14="http://schemas.microsoft.com/office/powerpoint/2010/main" val="15013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9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1509" y="593685"/>
            <a:ext cx="5445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 smtClean="0">
                <a:solidFill>
                  <a:schemeClr val="accent6"/>
                </a:solidFill>
              </a:rPr>
              <a:t>b)Inclusion </a:t>
            </a:r>
            <a:r>
              <a:rPr lang="en-US" sz="1400" b="1" dirty="0">
                <a:solidFill>
                  <a:schemeClr val="accent6"/>
                </a:solidFill>
              </a:rPr>
              <a:t>of </a:t>
            </a:r>
            <a:r>
              <a:rPr lang="en-US" sz="1400" b="1" dirty="0" err="1">
                <a:solidFill>
                  <a:schemeClr val="accent6"/>
                </a:solidFill>
              </a:rPr>
              <a:t>eDRAM</a:t>
            </a:r>
            <a:r>
              <a:rPr lang="en-US" sz="1400" b="1" dirty="0">
                <a:solidFill>
                  <a:schemeClr val="accent6"/>
                </a:solidFill>
              </a:rPr>
              <a:t> in high-end </a:t>
            </a:r>
            <a:r>
              <a:rPr lang="en-US" sz="1400" b="1" dirty="0" smtClean="0">
                <a:solidFill>
                  <a:schemeClr val="accent6"/>
                </a:solidFill>
              </a:rPr>
              <a:t>graphics units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953725"/>
            <a:ext cx="3474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will be discussed in Section 5.3.1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55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843966"/>
              </p:ext>
            </p:extLst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/>
                <a:gridCol w="990110"/>
                <a:gridCol w="1080120"/>
                <a:gridCol w="1080120"/>
                <a:gridCol w="945105"/>
                <a:gridCol w="720080"/>
                <a:gridCol w="900100"/>
                <a:gridCol w="765085"/>
                <a:gridCol w="720080"/>
                <a:gridCol w="675076"/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/>
              <a:t>(</a:t>
            </a:r>
            <a:r>
              <a:rPr lang="hu-HU" altLang="hu-HU" dirty="0" smtClean="0"/>
              <a:t>1</a:t>
            </a:r>
            <a:r>
              <a:rPr lang="en-US" altLang="hu-HU" dirty="0" smtClean="0"/>
              <a:t>0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6675" y="591830"/>
            <a:ext cx="560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Evolution of main features of Intel’s graphics families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4600" y="3068960"/>
            <a:ext cx="8920770" cy="10801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4"/>
          <p:cNvGrpSpPr>
            <a:grpSpLocks/>
          </p:cNvGrpSpPr>
          <p:nvPr/>
        </p:nvGrpSpPr>
        <p:grpSpPr bwMode="auto">
          <a:xfrm>
            <a:off x="784225" y="1268760"/>
            <a:ext cx="7313613" cy="4778375"/>
            <a:chOff x="746575" y="1520138"/>
            <a:chExt cx="7313045" cy="4778288"/>
          </a:xfrm>
        </p:grpSpPr>
        <p:pic>
          <p:nvPicPr>
            <p:cNvPr id="263173" name="Picture 4" descr="http://images.anandtech.com/doci/6993/Screen%20Shot%202013-05-31%20at%207.59.03%20PM_575px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75" y="1520138"/>
              <a:ext cx="7313045" cy="47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174" name="TextBox 3"/>
            <p:cNvSpPr txBox="1">
              <a:spLocks noChangeArrowheads="1"/>
            </p:cNvSpPr>
            <p:nvPr/>
          </p:nvSpPr>
          <p:spPr bwMode="auto">
            <a:xfrm>
              <a:off x="5824850" y="2658294"/>
              <a:ext cx="978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Haswell</a:t>
              </a:r>
            </a:p>
          </p:txBody>
        </p:sp>
        <p:sp>
          <p:nvSpPr>
            <p:cNvPr id="263175" name="TextBox 7"/>
            <p:cNvSpPr txBox="1">
              <a:spLocks noChangeArrowheads="1"/>
            </p:cNvSpPr>
            <p:nvPr/>
          </p:nvSpPr>
          <p:spPr bwMode="auto">
            <a:xfrm>
              <a:off x="3561785" y="4490620"/>
              <a:ext cx="15199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Sandy Bridge</a:t>
              </a:r>
            </a:p>
          </p:txBody>
        </p:sp>
        <p:sp>
          <p:nvSpPr>
            <p:cNvPr id="263176" name="TextBox 8"/>
            <p:cNvSpPr txBox="1">
              <a:spLocks noChangeArrowheads="1"/>
            </p:cNvSpPr>
            <p:nvPr/>
          </p:nvSpPr>
          <p:spPr bwMode="auto">
            <a:xfrm>
              <a:off x="4573352" y="3950560"/>
              <a:ext cx="12330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Ivy Bridge</a:t>
              </a:r>
            </a:p>
          </p:txBody>
        </p:sp>
      </p:grpSp>
      <p:sp>
        <p:nvSpPr>
          <p:cNvPr id="263171" name="TextBox 1"/>
          <p:cNvSpPr txBox="1">
            <a:spLocks noChangeArrowheads="1"/>
          </p:cNvSpPr>
          <p:nvPr/>
        </p:nvSpPr>
        <p:spPr bwMode="auto">
          <a:xfrm>
            <a:off x="196850" y="638175"/>
            <a:ext cx="715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dirty="0" smtClean="0"/>
              <a:t>5.</a:t>
            </a:r>
            <a:r>
              <a:rPr lang="en-US" altLang="hu-HU" dirty="0" smtClean="0"/>
              <a:t>2</a:t>
            </a:r>
            <a:r>
              <a:rPr lang="hu-HU" altLang="hu-HU" dirty="0" smtClean="0"/>
              <a:t>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11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37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5.3 Major innovations of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002591" y="1988840"/>
            <a:ext cx="7291681" cy="409575"/>
            <a:chOff x="704" y="1625"/>
            <a:chExt cx="4218" cy="306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5.3.1 On-package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eDRAM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cache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005759" y="2453978"/>
            <a:ext cx="7292131" cy="409575"/>
            <a:chOff x="704" y="1626"/>
            <a:chExt cx="4220" cy="305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5.3.2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FIVR (Fully Integrated Voltage Regulator)</a:t>
              </a:r>
              <a:endParaRPr lang="en-US" altLang="hu-HU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1016605" y="2913654"/>
            <a:ext cx="7292131" cy="409575"/>
            <a:chOff x="704" y="1626"/>
            <a:chExt cx="4220" cy="305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5.3.3 TSX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 (Transactional Synchronization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Extensions)      </a:t>
              </a:r>
              <a:endParaRPr lang="en-US" altLang="hu-HU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86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5.3 </a:t>
            </a:r>
            <a:r>
              <a:rPr lang="en-US" dirty="0" smtClean="0"/>
              <a:t>Major innovations of the </a:t>
            </a:r>
            <a:r>
              <a:rPr lang="en-US" dirty="0" err="1" smtClean="0"/>
              <a:t>Haswell</a:t>
            </a:r>
            <a:r>
              <a:rPr lang="en-US" dirty="0" smtClean="0"/>
              <a:t> line (1)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4314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3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innovations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40" y="953725"/>
            <a:ext cx="6022546" cy="841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On-package e-DRAM cache (Section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5.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3.1)</a:t>
            </a:r>
          </a:p>
          <a:p>
            <a:pPr marL="285750" lvl="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FIVR (Fully Integrated Voltage Regulator) (Section 5.3.2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lvl="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TSX (Transactional Synchronization Extensions) </a:t>
            </a:r>
            <a:r>
              <a:rPr lang="en-US" sz="1400" dirty="0" smtClean="0"/>
              <a:t>(Section 5.3)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59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3.1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641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64196" name="Picture 4" descr="http://images.anandtech.com/doci/6993/Screen%20Shot%202013-05-31%20at%208.03.25%20PM_575px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318775"/>
            <a:ext cx="781208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7" name="Rectangle 3"/>
          <p:cNvSpPr>
            <a:spLocks noChangeArrowheads="1"/>
          </p:cNvSpPr>
          <p:nvPr/>
        </p:nvSpPr>
        <p:spPr bwMode="auto">
          <a:xfrm>
            <a:off x="0" y="4743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4198" name="TextBox 1"/>
          <p:cNvSpPr txBox="1">
            <a:spLocks noChangeArrowheads="1"/>
          </p:cNvSpPr>
          <p:nvPr/>
        </p:nvSpPr>
        <p:spPr bwMode="auto">
          <a:xfrm>
            <a:off x="184150" y="650875"/>
            <a:ext cx="40735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3.1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cache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623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Box 5"/>
          <p:cNvSpPr txBox="1">
            <a:spLocks noChangeArrowheads="1"/>
          </p:cNvSpPr>
          <p:nvPr/>
        </p:nvSpPr>
        <p:spPr bwMode="auto">
          <a:xfrm>
            <a:off x="187325" y="646113"/>
            <a:ext cx="292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Principle of operation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863" y="1027113"/>
            <a:ext cx="8955087" cy="3735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on package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designated also as </a:t>
            </a:r>
            <a:r>
              <a:rPr lang="en-US" sz="1400" dirty="0" err="1">
                <a:solidFill>
                  <a:srgbClr val="FF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it operates as a </a:t>
            </a:r>
            <a:r>
              <a:rPr lang="en-US" sz="1400" dirty="0">
                <a:solidFill>
                  <a:srgbClr val="0070C0"/>
                </a:solidFill>
              </a:rPr>
              <a:t>true 4</a:t>
            </a:r>
            <a:r>
              <a:rPr lang="en-US" sz="1400" baseline="30000" dirty="0">
                <a:solidFill>
                  <a:srgbClr val="0070C0"/>
                </a:solidFill>
              </a:rPr>
              <a:t>th</a:t>
            </a:r>
            <a:r>
              <a:rPr lang="en-US" sz="1400" dirty="0">
                <a:solidFill>
                  <a:srgbClr val="0070C0"/>
                </a:solidFill>
              </a:rPr>
              <a:t> level cache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of the memory hierarchy.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It acts as a </a:t>
            </a:r>
            <a:r>
              <a:rPr lang="en-US" sz="1400" dirty="0">
                <a:solidFill>
                  <a:srgbClr val="0070C0"/>
                </a:solidFill>
              </a:rPr>
              <a:t>victim buffer to the L3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in the sense that </a:t>
            </a:r>
            <a:r>
              <a:rPr lang="en-US" sz="1400" dirty="0">
                <a:solidFill>
                  <a:srgbClr val="0070C0"/>
                </a:solidFill>
                <a:cs typeface="Arial" charset="0"/>
              </a:rPr>
              <a:t>anything evicted from the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70C0"/>
                </a:solidFill>
                <a:cs typeface="Arial" charset="0"/>
              </a:rPr>
              <a:t>       L3 cache immediately goes into the L4 cache.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Both CPU and GPU requests are cached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70C0"/>
                </a:solidFill>
              </a:rPr>
              <a:t>cache partitioning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between CPU and GPU </a:t>
            </a:r>
            <a:r>
              <a:rPr lang="en-US" sz="1400" dirty="0">
                <a:solidFill>
                  <a:srgbClr val="0070C0"/>
                </a:solidFill>
              </a:rPr>
              <a:t>is dynamic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If the GPU is not in use the whole L4 cache may be devoted the CPU, in this case the CPU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has a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128 MB L4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Access latency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after an L3 miss is </a:t>
            </a:r>
            <a:r>
              <a:rPr lang="en-US" sz="1400" dirty="0">
                <a:solidFill>
                  <a:srgbClr val="0070C0"/>
                </a:solidFill>
              </a:rPr>
              <a:t>30 – 32 ns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L4 cache is capable of delivering </a:t>
            </a:r>
            <a:r>
              <a:rPr lang="en-US" sz="1400" dirty="0">
                <a:solidFill>
                  <a:srgbClr val="0070C0"/>
                </a:solidFill>
              </a:rPr>
              <a:t>50 GB/s in each direction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die consumes between 0.5 and 1.0 W if idle and between 3.5 and 4.5 W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under full load.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PCU (Power Control Unit) of the processor takes over the power management of the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beyond the power management of the CPU cores, GPU, L3 cache etc.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</a:t>
            </a:r>
            <a:r>
              <a:rPr lang="hu-HU" altLang="en-US" dirty="0" smtClean="0"/>
              <a:t>.</a:t>
            </a:r>
            <a:r>
              <a:rPr lang="en-US" altLang="en-US" dirty="0" smtClean="0"/>
              <a:t>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0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file2.engineering.com/june-2013/int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493838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TextBox 2"/>
          <p:cNvSpPr txBox="1">
            <a:spLocks noChangeArrowheads="1"/>
          </p:cNvSpPr>
          <p:nvPr/>
        </p:nvSpPr>
        <p:spPr bwMode="auto">
          <a:xfrm>
            <a:off x="192088" y="646113"/>
            <a:ext cx="411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Implemented on-package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6244" name="TextBox 3"/>
          <p:cNvSpPr txBox="1">
            <a:spLocks noChangeArrowheads="1"/>
          </p:cNvSpPr>
          <p:nvPr/>
        </p:nvSpPr>
        <p:spPr bwMode="auto">
          <a:xfrm>
            <a:off x="4408488" y="998538"/>
            <a:ext cx="1214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200" b="1">
                <a:solidFill>
                  <a:srgbClr val="000000"/>
                </a:solidFill>
                <a:cs typeface="Arial" charset="0"/>
              </a:rPr>
              <a:t>eDRAM chip</a:t>
            </a:r>
          </a:p>
        </p:txBody>
      </p:sp>
      <p:cxnSp>
        <p:nvCxnSpPr>
          <p:cNvPr id="266245" name="Straight Arrow Connector 5"/>
          <p:cNvCxnSpPr>
            <a:cxnSpLocks noChangeShapeType="1"/>
            <a:stCxn id="266244" idx="2"/>
          </p:cNvCxnSpPr>
          <p:nvPr/>
        </p:nvCxnSpPr>
        <p:spPr bwMode="auto">
          <a:xfrm>
            <a:off x="5016500" y="1276350"/>
            <a:ext cx="22225" cy="21526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</a:t>
            </a:r>
            <a:r>
              <a:rPr lang="hu-HU" altLang="en-US" dirty="0" smtClean="0"/>
              <a:t>.</a:t>
            </a:r>
            <a:r>
              <a:rPr lang="en-US" altLang="en-US" dirty="0" smtClean="0"/>
              <a:t>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45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  <a:cs typeface="Arial" charset="0"/>
              </a:rPr>
              <a:t>Contents</a:t>
            </a:r>
            <a:endParaRPr lang="en-US" altLang="en-US" sz="24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49300" y="1538790"/>
            <a:ext cx="7350125" cy="504825"/>
            <a:chOff x="472" y="2160"/>
            <a:chExt cx="4630" cy="31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49300" y="2108112"/>
            <a:ext cx="7350125" cy="504825"/>
            <a:chOff x="472" y="2160"/>
            <a:chExt cx="4630" cy="31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</a:t>
              </a: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The </a:t>
              </a:r>
              <a:r>
                <a:rPr lang="en-US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 2</a:t>
              </a: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49300" y="2680481"/>
            <a:ext cx="7350125" cy="504825"/>
            <a:chOff x="472" y="2160"/>
            <a:chExt cx="4630" cy="31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Nehalem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50888" y="3237807"/>
            <a:ext cx="7350125" cy="504825"/>
            <a:chOff x="472" y="2160"/>
            <a:chExt cx="4630" cy="31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Sandy Bridge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47713" y="3794405"/>
            <a:ext cx="7350125" cy="504825"/>
            <a:chOff x="472" y="2160"/>
            <a:chExt cx="4630" cy="31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5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Haswell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736017" y="4361405"/>
            <a:ext cx="7350125" cy="504825"/>
            <a:chOff x="472" y="2160"/>
            <a:chExt cx="4630" cy="318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Skylake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737605" y="4918731"/>
            <a:ext cx="7350125" cy="504825"/>
            <a:chOff x="472" y="2160"/>
            <a:chExt cx="4630" cy="318"/>
          </a:xfrm>
        </p:grpSpPr>
        <p:sp>
          <p:nvSpPr>
            <p:cNvPr id="22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7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Kaby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Lake line</a:t>
              </a: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472" y="2201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593685"/>
            <a:ext cx="798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Core-based mainstream DT platforms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752" y="908720"/>
            <a:ext cx="9178218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Their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count </a:t>
            </a:r>
            <a:r>
              <a:rPr lang="en-US" sz="1400" dirty="0" smtClean="0">
                <a:latin typeface="+mj-lt"/>
              </a:rPr>
              <a:t>rose soon (already in 2007) to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400" dirty="0" smtClean="0">
                <a:latin typeface="+mj-lt"/>
              </a:rPr>
              <a:t> and remain at this figure.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Two memory channels </a:t>
            </a:r>
            <a:r>
              <a:rPr lang="en-US" sz="1400" dirty="0" smtClean="0">
                <a:latin typeface="+mj-lt"/>
              </a:rPr>
              <a:t>are used to connect memory.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is connected up to the Penryn via the MCH thereafter immediately via the processor.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a 10 year period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speed rose about three times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10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67267" name="Picture 2" descr="http://images.anandtech.com/doci/6993/latenc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96950"/>
            <a:ext cx="8247062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8" name="TextBox 3"/>
          <p:cNvSpPr txBox="1">
            <a:spLocks noChangeArrowheads="1"/>
          </p:cNvSpPr>
          <p:nvPr/>
        </p:nvSpPr>
        <p:spPr bwMode="auto">
          <a:xfrm>
            <a:off x="1939925" y="513873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L1</a:t>
            </a:r>
          </a:p>
        </p:txBody>
      </p:sp>
      <p:sp>
        <p:nvSpPr>
          <p:cNvPr id="267269" name="TextBox 5"/>
          <p:cNvSpPr txBox="1">
            <a:spLocks noChangeArrowheads="1"/>
          </p:cNvSpPr>
          <p:nvPr/>
        </p:nvSpPr>
        <p:spPr bwMode="auto">
          <a:xfrm>
            <a:off x="3627438" y="4876800"/>
            <a:ext cx="42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L2</a:t>
            </a:r>
          </a:p>
        </p:txBody>
      </p:sp>
      <p:sp>
        <p:nvSpPr>
          <p:cNvPr id="267270" name="TextBox 6"/>
          <p:cNvSpPr txBox="1">
            <a:spLocks noChangeArrowheads="1"/>
          </p:cNvSpPr>
          <p:nvPr/>
        </p:nvSpPr>
        <p:spPr bwMode="auto">
          <a:xfrm>
            <a:off x="5045075" y="456088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L3</a:t>
            </a:r>
          </a:p>
        </p:txBody>
      </p:sp>
      <p:sp>
        <p:nvSpPr>
          <p:cNvPr id="267271" name="TextBox 7"/>
          <p:cNvSpPr txBox="1">
            <a:spLocks noChangeArrowheads="1"/>
          </p:cNvSpPr>
          <p:nvPr/>
        </p:nvSpPr>
        <p:spPr bwMode="auto">
          <a:xfrm>
            <a:off x="6891338" y="3302000"/>
            <a:ext cx="4254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L4</a:t>
            </a:r>
          </a:p>
        </p:txBody>
      </p:sp>
      <p:sp>
        <p:nvSpPr>
          <p:cNvPr id="267272" name="TextBox 4"/>
          <p:cNvSpPr txBox="1">
            <a:spLocks noChangeArrowheads="1"/>
          </p:cNvSpPr>
          <p:nvPr/>
        </p:nvSpPr>
        <p:spPr bwMode="auto">
          <a:xfrm>
            <a:off x="7223125" y="1230313"/>
            <a:ext cx="993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Memory</a:t>
            </a:r>
          </a:p>
        </p:txBody>
      </p:sp>
      <p:sp>
        <p:nvSpPr>
          <p:cNvPr id="267273" name="TextBox 1"/>
          <p:cNvSpPr txBox="1">
            <a:spLocks noChangeArrowheads="1"/>
          </p:cNvSpPr>
          <p:nvPr/>
        </p:nvSpPr>
        <p:spPr bwMode="auto">
          <a:xfrm>
            <a:off x="195263" y="638175"/>
            <a:ext cx="865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Memory latency vs. access range in a memory system with eDRAM cache (L4)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7275" name="TextBox 1"/>
          <p:cNvSpPr txBox="1">
            <a:spLocks noChangeArrowheads="1"/>
          </p:cNvSpPr>
          <p:nvPr/>
        </p:nvSpPr>
        <p:spPr bwMode="auto">
          <a:xfrm>
            <a:off x="1646238" y="6173788"/>
            <a:ext cx="8112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Bridge</a:t>
            </a:r>
          </a:p>
        </p:txBody>
      </p:sp>
      <p:sp>
        <p:nvSpPr>
          <p:cNvPr id="267276" name="TextBox 11"/>
          <p:cNvSpPr txBox="1">
            <a:spLocks noChangeArrowheads="1"/>
          </p:cNvSpPr>
          <p:nvPr/>
        </p:nvSpPr>
        <p:spPr bwMode="auto">
          <a:xfrm>
            <a:off x="3627438" y="6183313"/>
            <a:ext cx="2022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Ivy </a:t>
            </a:r>
            <a:r>
              <a:rPr lang="en-US" altLang="en-US" sz="11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Haswel</a:t>
            </a:r>
            <a:r>
              <a:rPr lang="en-US" alt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Chrystallwelll</a:t>
            </a:r>
            <a:endParaRPr lang="en-US" altLang="en-US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7277" name="TextBox 12"/>
          <p:cNvSpPr txBox="1">
            <a:spLocks noChangeArrowheads="1"/>
          </p:cNvSpPr>
          <p:nvPr/>
        </p:nvSpPr>
        <p:spPr bwMode="auto">
          <a:xfrm>
            <a:off x="6146800" y="6173788"/>
            <a:ext cx="1762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Haswell without CRW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3.1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67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9599" r="14125" b="7925"/>
          <a:stretch/>
        </p:blipFill>
        <p:spPr bwMode="auto">
          <a:xfrm>
            <a:off x="391420" y="1538790"/>
            <a:ext cx="7333605" cy="48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675" y="1088740"/>
            <a:ext cx="6607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Voltage planes in desktop and mobile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processors </a:t>
            </a:r>
            <a:r>
              <a:rPr lang="en-US" sz="1400" dirty="0" smtClean="0"/>
              <a:t>[173]</a:t>
            </a:r>
            <a:endParaRPr lang="en-US" sz="1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87325" y="636070"/>
            <a:ext cx="5671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5.3.2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FIVR (Fully Integrated Voltage Regulator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(2)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9863" y="638690"/>
            <a:ext cx="83121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Implementation of the voltage planes in Ivy Bridge and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platforms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grpSp>
        <p:nvGrpSpPr>
          <p:cNvPr id="278532" name="Group 6"/>
          <p:cNvGrpSpPr>
            <a:grpSpLocks/>
          </p:cNvGrpSpPr>
          <p:nvPr/>
        </p:nvGrpSpPr>
        <p:grpSpPr bwMode="auto">
          <a:xfrm>
            <a:off x="385763" y="1200665"/>
            <a:ext cx="8288337" cy="5130800"/>
            <a:chOff x="333407" y="1329417"/>
            <a:chExt cx="8449458" cy="5294938"/>
          </a:xfrm>
        </p:grpSpPr>
        <p:pic>
          <p:nvPicPr>
            <p:cNvPr id="2785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5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8888" b="12399"/>
          <a:stretch/>
        </p:blipFill>
        <p:spPr bwMode="auto">
          <a:xfrm>
            <a:off x="4948575" y="1122363"/>
            <a:ext cx="38989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38175"/>
            <a:ext cx="654377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Functional partitioning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4680" y="5859270"/>
            <a:ext cx="19177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Functional partitioning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(3)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96525" y="1448780"/>
            <a:ext cx="477053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first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of the voltage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regulator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converts  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from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PSU or battery voltage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12V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      to approximately 1.8V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is distributed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across the microprocessor die.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second conversion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is comprised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between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8 and 31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(depending on the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product)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FIVRs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are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140MHz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synchronous multiphase buck converters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with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up to 16 phases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263" y="1050993"/>
            <a:ext cx="289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FIVR is built up of two stages.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3415190"/>
            <a:ext cx="510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 V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787135" y="549226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First stage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69100" y="548653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Second stage</a:t>
            </a:r>
            <a:endParaRPr lang="en-US" sz="1200" b="1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6898025" y="5454225"/>
            <a:ext cx="374275" cy="146539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1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39763"/>
            <a:ext cx="4602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Partitioning of the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4127500" y="1133745"/>
            <a:ext cx="501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863" y="1372232"/>
            <a:ext cx="3735387" cy="45037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first stage is on the 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    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motherboard.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inductors and the </a:t>
            </a:r>
            <a:r>
              <a:rPr lang="en-US" sz="1400" dirty="0" err="1" smtClean="0">
                <a:solidFill>
                  <a:srgbClr val="0066CC"/>
                </a:solidFill>
                <a:cs typeface="Arial" charset="0"/>
              </a:rPr>
              <a:t>midfrequency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decoupling capacitors are placed on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package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power FETs, control circuitry and high frequency decoupling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are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on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die.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Each FIVR is independently programmable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to achieve optimal operation given the requirements of the domain it is powering.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settings are optimized by the Power Control Unit (PCU)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specifies the input voltage, output voltage, number of operating phases, and a variety of other settings to minimize the total power consumption of the die.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(4)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14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6963" y="3262313"/>
            <a:ext cx="47467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Block diagram of the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151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263" y="631825"/>
            <a:ext cx="52339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Principle of operation of the Buck converter </a:t>
            </a:r>
            <a:r>
              <a:rPr lang="en-US" sz="1400" dirty="0">
                <a:cs typeface="Arial" charset="0"/>
              </a:rPr>
              <a:t>[151]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66963" y="6451600"/>
            <a:ext cx="435080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Operation of the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151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Q: MOSFET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Drive circuit: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E.g. PWM modulated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(Pulse Width Modulated)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(5)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34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279525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55762" y="4824413"/>
            <a:ext cx="6156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Fig. 9: Principle of a synchronous </a:t>
            </a:r>
            <a:r>
              <a:rPr lang="en-US" sz="1400" i="1" dirty="0">
                <a:solidFill>
                  <a:srgbClr val="000000"/>
                </a:solidFill>
                <a:cs typeface="Arial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-phase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[152]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631825"/>
            <a:ext cx="9242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Enhancing the buck converter to synchronous n-phase buck design to reduce ripple </a:t>
            </a:r>
            <a:r>
              <a:rPr lang="en-US" sz="1400" dirty="0">
                <a:cs typeface="Arial" charset="0"/>
              </a:rPr>
              <a:t>[152]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(6)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45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223963"/>
            <a:ext cx="857885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5263" y="631825"/>
            <a:ext cx="88820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Simplified block diagram of a single voltage plane in the FIVR domain 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(7)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56565" y="5499230"/>
            <a:ext cx="326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VID: Parallel Voltage Identification code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545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67347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913" y="644525"/>
            <a:ext cx="82867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Board space saving with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vs. Ivy Bridge’s voltage regulator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(8)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3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343" y="586040"/>
            <a:ext cx="1445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 </a:t>
            </a:r>
            <a:r>
              <a:rPr lang="en-US" sz="1400" dirty="0" smtClean="0"/>
              <a:t>[171]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5690" y="898855"/>
            <a:ext cx="7564122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availability of the FIVR solution allows a </a:t>
            </a:r>
            <a:r>
              <a:rPr lang="en-US" sz="1400" dirty="0" smtClean="0">
                <a:solidFill>
                  <a:srgbClr val="FF0000"/>
                </a:solidFill>
              </a:rPr>
              <a:t>per-core P-state control </a:t>
            </a:r>
            <a:r>
              <a:rPr lang="en-US" sz="1400" dirty="0" smtClean="0"/>
              <a:t>of the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clock frequency and core voltage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Despite this possibility </a:t>
            </a:r>
            <a:r>
              <a:rPr lang="en-US" sz="1400" dirty="0" smtClean="0">
                <a:solidFill>
                  <a:srgbClr val="0070C0"/>
                </a:solidFill>
              </a:rPr>
              <a:t>only the server/workstation class processors make use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of this </a:t>
            </a:r>
            <a:r>
              <a:rPr lang="en-US" sz="1400" dirty="0" smtClean="0"/>
              <a:t>feature in the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family</a:t>
            </a:r>
            <a:r>
              <a:rPr lang="en-US" sz="1400" dirty="0" smtClean="0">
                <a:solidFill>
                  <a:srgbClr val="0070C0"/>
                </a:solidFill>
              </a:rPr>
              <a:t>,</a:t>
            </a:r>
            <a:r>
              <a:rPr lang="en-US" sz="1400" dirty="0" smtClean="0"/>
              <a:t> but desktop or mobile focused products no.</a:t>
            </a:r>
            <a:endParaRPr lang="en-US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(9)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69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925" y="638690"/>
            <a:ext cx="6244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Intel’s Core based Extreme Edition (E-Series) DT platforms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080845"/>
              </p:ext>
            </p:extLst>
          </p:nvPr>
        </p:nvGraphicFramePr>
        <p:xfrm>
          <a:off x="116506" y="1223755"/>
          <a:ext cx="8865983" cy="2880010"/>
        </p:xfrm>
        <a:graphic>
          <a:graphicData uri="http://schemas.openxmlformats.org/drawingml/2006/table">
            <a:tbl>
              <a:tblPr firstRow="1" firstCol="1" bandRow="1"/>
              <a:tblGrid>
                <a:gridCol w="1202743"/>
                <a:gridCol w="700171"/>
                <a:gridCol w="882642"/>
                <a:gridCol w="833607"/>
                <a:gridCol w="833607"/>
                <a:gridCol w="833607"/>
                <a:gridCol w="833607"/>
                <a:gridCol w="833607"/>
                <a:gridCol w="833607"/>
                <a:gridCol w="1078785"/>
              </a:tblGrid>
              <a:tr h="629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speed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1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461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X58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3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-EE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5300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Bridge-E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 the die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98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Bridge-E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 the 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456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3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724" y="641865"/>
            <a:ext cx="9247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Per Core P-State (PCPS) management in Intel’s i5-2600v3 (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-EP) </a:t>
            </a:r>
            <a:r>
              <a:rPr lang="en-US" sz="1400" dirty="0">
                <a:cs typeface="Arial" charset="0"/>
              </a:rPr>
              <a:t>[172]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(10)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403425" y="1313765"/>
            <a:ext cx="8354040" cy="4788914"/>
            <a:chOff x="80964" y="1223755"/>
            <a:chExt cx="9063036" cy="5052287"/>
          </a:xfrm>
        </p:grpSpPr>
        <p:grpSp>
          <p:nvGrpSpPr>
            <p:cNvPr id="6" name="Group 5"/>
            <p:cNvGrpSpPr/>
            <p:nvPr/>
          </p:nvGrpSpPr>
          <p:grpSpPr>
            <a:xfrm>
              <a:off x="80964" y="1223755"/>
              <a:ext cx="9063036" cy="5052287"/>
              <a:chOff x="80964" y="1004388"/>
              <a:chExt cx="9063036" cy="50522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8" r="902" b="3669"/>
              <a:stretch/>
            </p:blipFill>
            <p:spPr bwMode="auto">
              <a:xfrm>
                <a:off x="80964" y="1004388"/>
                <a:ext cx="8901112" cy="4710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 bwMode="auto">
              <a:xfrm>
                <a:off x="1331640" y="5589240"/>
                <a:ext cx="675075" cy="3150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7992380" y="5589240"/>
                <a:ext cx="1151620" cy="4674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 bwMode="auto">
            <a:xfrm>
              <a:off x="6544794" y="2573905"/>
              <a:ext cx="1890210" cy="22502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 bwMode="auto">
            <a:xfrm>
              <a:off x="431540" y="1223755"/>
              <a:ext cx="6345705" cy="67507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t="858" r="24550" b="85849"/>
            <a:stretch/>
          </p:blipFill>
          <p:spPr bwMode="auto">
            <a:xfrm>
              <a:off x="2631250" y="1487128"/>
              <a:ext cx="3875965" cy="39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20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423" y="640910"/>
            <a:ext cx="2199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Assessment of FIVR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pic>
        <p:nvPicPr>
          <p:cNvPr id="5" name="Picture 2" descr="Intel to Bring back Fully integrated Voltage regulator after Skylake and Kaby Lake CPU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1505145"/>
            <a:ext cx="69723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085" y="908720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Benefits of FIVR </a:t>
            </a:r>
            <a:r>
              <a:rPr lang="en-US" sz="1400" dirty="0" smtClean="0"/>
              <a:t>[</a:t>
            </a:r>
            <a:r>
              <a:rPr lang="hu-HU" sz="1400" dirty="0" smtClean="0"/>
              <a:t>178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03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225" y="635515"/>
            <a:ext cx="2452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Drawbacks of FIVR </a:t>
            </a:r>
            <a:r>
              <a:rPr lang="en-US" sz="1400" dirty="0" smtClean="0"/>
              <a:t>[</a:t>
            </a:r>
            <a:r>
              <a:rPr lang="hu-HU" sz="1400" dirty="0" smtClean="0"/>
              <a:t>178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1510" y="963250"/>
            <a:ext cx="8959760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Hot running </a:t>
            </a:r>
            <a:r>
              <a:rPr lang="en-US" sz="1400" dirty="0" smtClean="0">
                <a:solidFill>
                  <a:srgbClr val="FF0000"/>
                </a:solidFill>
              </a:rPr>
              <a:t>FIVR increases die temperature </a:t>
            </a:r>
            <a:r>
              <a:rPr lang="en-US" sz="1400" dirty="0" smtClean="0"/>
              <a:t>and thus it has a limiting effect on </a:t>
            </a:r>
            <a:r>
              <a:rPr lang="en-US" sz="1400" dirty="0" err="1" smtClean="0"/>
              <a:t>overclcking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As a consequence, after using FIVR in </a:t>
            </a:r>
            <a:r>
              <a:rPr lang="en-US" sz="1400" dirty="0" err="1" smtClean="0"/>
              <a:t>Broadwell</a:t>
            </a:r>
            <a:r>
              <a:rPr lang="en-US" sz="1400" dirty="0" smtClean="0"/>
              <a:t>, Intel decided </a:t>
            </a:r>
            <a:r>
              <a:rPr lang="en-US" sz="1400" dirty="0" smtClean="0">
                <a:solidFill>
                  <a:srgbClr val="0070C0"/>
                </a:solidFill>
              </a:rPr>
              <a:t>to remove it in their upcoming</a:t>
            </a:r>
          </a:p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0070C0"/>
                </a:solidFill>
              </a:rPr>
              <a:t>      </a:t>
            </a:r>
            <a:r>
              <a:rPr lang="en-US" sz="1400" dirty="0" err="1" smtClean="0">
                <a:solidFill>
                  <a:srgbClr val="0070C0"/>
                </a:solidFill>
              </a:rPr>
              <a:t>Skylake</a:t>
            </a:r>
            <a:r>
              <a:rPr lang="en-US" sz="1400" dirty="0" smtClean="0">
                <a:solidFill>
                  <a:srgbClr val="0070C0"/>
                </a:solidFill>
              </a:rPr>
              <a:t> and  </a:t>
            </a:r>
            <a:r>
              <a:rPr lang="en-US" sz="1400" dirty="0" err="1" smtClean="0">
                <a:solidFill>
                  <a:srgbClr val="0070C0"/>
                </a:solidFill>
              </a:rPr>
              <a:t>Kaby</a:t>
            </a:r>
            <a:r>
              <a:rPr lang="en-US" sz="1400" dirty="0" smtClean="0">
                <a:solidFill>
                  <a:srgbClr val="0070C0"/>
                </a:solidFill>
              </a:rPr>
              <a:t> Lake processors.</a:t>
            </a:r>
          </a:p>
          <a:p>
            <a:pPr>
              <a:spcAft>
                <a:spcPts val="200"/>
              </a:spcAft>
            </a:pPr>
            <a:r>
              <a:rPr lang="en-US" sz="1400" dirty="0" smtClean="0"/>
              <a:t>     Accordingly, related motherboards need to provide appropriate power delivery.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Nevertheless, sources state that </a:t>
            </a:r>
            <a:r>
              <a:rPr lang="en-US" sz="1400" dirty="0" smtClean="0">
                <a:solidFill>
                  <a:srgbClr val="0070C0"/>
                </a:solidFill>
              </a:rPr>
              <a:t>in the subsequent 10 nm </a:t>
            </a:r>
            <a:r>
              <a:rPr lang="en-US" sz="1400" dirty="0" err="1" smtClean="0">
                <a:solidFill>
                  <a:srgbClr val="0070C0"/>
                </a:solidFill>
              </a:rPr>
              <a:t>Cannonlake</a:t>
            </a:r>
            <a:r>
              <a:rPr lang="en-US" sz="1400" dirty="0" smtClean="0">
                <a:solidFill>
                  <a:srgbClr val="0070C0"/>
                </a:solidFill>
              </a:rPr>
              <a:t> processors</a:t>
            </a:r>
            <a:r>
              <a:rPr lang="en-US" sz="1400" dirty="0" smtClean="0"/>
              <a:t>, due to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in 2017, </a:t>
            </a:r>
            <a:r>
              <a:rPr lang="en-US" sz="1400" dirty="0" smtClean="0">
                <a:solidFill>
                  <a:srgbClr val="0070C0"/>
                </a:solidFill>
              </a:rPr>
              <a:t>Intel will make use again of the FIVR technology </a:t>
            </a:r>
            <a:r>
              <a:rPr lang="en-US" sz="1400" dirty="0" smtClean="0"/>
              <a:t>probably to achieve higher CPU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efficiency or due to the fact that thermal issues could be amended. </a:t>
            </a:r>
            <a:endParaRPr lang="en-US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73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/>
          <a:stretch>
            <a:fillRect/>
          </a:stretch>
        </p:blipFill>
        <p:spPr bwMode="auto">
          <a:xfrm>
            <a:off x="195263" y="1515315"/>
            <a:ext cx="8753475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865" y="956345"/>
            <a:ext cx="87495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j-lt"/>
              </a:rPr>
              <a:t>In their subsequent </a:t>
            </a:r>
            <a:r>
              <a:rPr lang="en-US" sz="1400" dirty="0" err="1" smtClean="0">
                <a:latin typeface="+mj-lt"/>
              </a:rPr>
              <a:t>Broadwell</a:t>
            </a:r>
            <a:r>
              <a:rPr lang="en-US" sz="1400" dirty="0" smtClean="0">
                <a:latin typeface="+mj-lt"/>
              </a:rPr>
              <a:t> family (2014) Intel introduced the 2</a:t>
            </a:r>
            <a:r>
              <a:rPr lang="en-US" sz="1400" baseline="30000" dirty="0" smtClean="0">
                <a:latin typeface="+mj-lt"/>
              </a:rPr>
              <a:t>nd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generation FIVR </a:t>
            </a:r>
            <a:r>
              <a:rPr lang="en-US" sz="1400" dirty="0" smtClean="0">
                <a:latin typeface="+mj-lt"/>
              </a:rPr>
              <a:t>with 3DL</a:t>
            </a:r>
          </a:p>
          <a:p>
            <a:pPr>
              <a:defRPr/>
            </a:pP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design [155]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75" y="5506290"/>
            <a:ext cx="176381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3DL: </a:t>
            </a:r>
            <a:r>
              <a:rPr lang="en-US" sz="1400" dirty="0" smtClean="0">
                <a:latin typeface="+mj-lt"/>
              </a:rPr>
              <a:t>3D Layering</a:t>
            </a:r>
            <a:endParaRPr lang="en-US" sz="1400" dirty="0">
              <a:latin typeface="+mj-lt"/>
            </a:endParaRPr>
          </a:p>
        </p:txBody>
      </p:sp>
      <p:sp>
        <p:nvSpPr>
          <p:cNvPr id="297989" name="Rounded Rectangle 8"/>
          <p:cNvSpPr>
            <a:spLocks noChangeArrowheads="1"/>
          </p:cNvSpPr>
          <p:nvPr/>
        </p:nvSpPr>
        <p:spPr bwMode="auto">
          <a:xfrm>
            <a:off x="296863" y="3579065"/>
            <a:ext cx="4814887" cy="89217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</p:txBody>
      </p:sp>
      <p:sp>
        <p:nvSpPr>
          <p:cNvPr id="2" name="TextBox 1"/>
          <p:cNvSpPr txBox="1"/>
          <p:nvPr/>
        </p:nvSpPr>
        <p:spPr>
          <a:xfrm>
            <a:off x="184481" y="641310"/>
            <a:ext cx="797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60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6224" y="593685"/>
            <a:ext cx="5735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5.3.3 TSX (Transactional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Synchronization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Extensions)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08720"/>
            <a:ext cx="898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Haswell also introduced a further new feature, called the </a:t>
            </a:r>
            <a:r>
              <a:rPr lang="en-US" sz="1400" dirty="0" smtClean="0">
                <a:solidFill>
                  <a:srgbClr val="FF0000"/>
                </a:solidFill>
              </a:rPr>
              <a:t>Transactional </a:t>
            </a:r>
            <a:r>
              <a:rPr lang="en-US" sz="1400" dirty="0">
                <a:solidFill>
                  <a:srgbClr val="FF0000"/>
                </a:solidFill>
              </a:rPr>
              <a:t>Synchronization </a:t>
            </a:r>
            <a:r>
              <a:rPr lang="en-US" sz="1400" dirty="0" smtClean="0">
                <a:solidFill>
                  <a:srgbClr val="FF0000"/>
                </a:solidFill>
              </a:rPr>
              <a:t>Extensions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sz="1400" dirty="0">
                <a:solidFill>
                  <a:srgbClr val="FF0000"/>
                </a:solidFill>
              </a:rPr>
              <a:t>(TSX</a:t>
            </a:r>
            <a:r>
              <a:rPr lang="en-US" sz="1400" dirty="0" smtClean="0"/>
              <a:t>) that was debuted on selected Haswell models (SKUs)..</a:t>
            </a:r>
            <a:endParaRPr lang="en-US" sz="1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1403775"/>
            <a:ext cx="9033820" cy="1728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TSX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supports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Transactional Memory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hardware </a:t>
            </a:r>
            <a:r>
              <a:rPr lang="en-US" sz="1400" dirty="0" smtClean="0">
                <a:latin typeface="+mj-lt"/>
              </a:rPr>
              <a:t>(to be discussed later in the Chapter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high end MP servers).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Nevertheless,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August 2014 Intel announced a bug </a:t>
            </a:r>
            <a:r>
              <a:rPr lang="en-US" sz="1400" dirty="0">
                <a:latin typeface="+mj-lt"/>
              </a:rPr>
              <a:t>in the TSX implementation on </a:t>
            </a:r>
            <a:r>
              <a:rPr lang="en-US" sz="1400" dirty="0" smtClean="0">
                <a:latin typeface="+mj-lt"/>
              </a:rPr>
              <a:t>all current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</a:t>
            </a:r>
            <a:r>
              <a:rPr lang="en-US" sz="1400" dirty="0" err="1" smtClean="0">
                <a:latin typeface="+mj-lt"/>
              </a:rPr>
              <a:t>steppings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of </a:t>
            </a:r>
            <a:r>
              <a:rPr lang="en-US" sz="1400" dirty="0" smtClean="0">
                <a:latin typeface="+mj-lt"/>
              </a:rPr>
              <a:t>all Haswell models an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disabled the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TSX feature </a:t>
            </a:r>
            <a:r>
              <a:rPr lang="en-US" sz="1400" dirty="0">
                <a:latin typeface="+mj-lt"/>
              </a:rPr>
              <a:t>on affected CPUs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via a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microcode</a:t>
            </a:r>
          </a:p>
          <a:p>
            <a:pPr>
              <a:spcAft>
                <a:spcPts val="4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update.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Subsequently, TSX became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enabled</a:t>
            </a:r>
            <a:r>
              <a:rPr lang="en-US" sz="1400" dirty="0" smtClean="0">
                <a:latin typeface="+mj-lt"/>
              </a:rPr>
              <a:t> first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 a Broadwell model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dirty="0"/>
              <a:t>Core </a:t>
            </a:r>
            <a:r>
              <a:rPr lang="en-US" sz="1400" dirty="0" smtClean="0"/>
              <a:t>M-5Y70) </a:t>
            </a:r>
            <a:r>
              <a:rPr lang="en-US" sz="1400" dirty="0" smtClean="0">
                <a:solidFill>
                  <a:srgbClr val="0070C0"/>
                </a:solidFill>
              </a:rPr>
              <a:t>in 11/2014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then on the </a:t>
            </a:r>
            <a:r>
              <a:rPr lang="en-US" sz="1400" dirty="0" smtClean="0">
                <a:solidFill>
                  <a:srgbClr val="0070C0"/>
                </a:solidFill>
              </a:rPr>
              <a:t>Haswell-EX in 5/2015</a:t>
            </a:r>
            <a:r>
              <a:rPr lang="en-US" sz="1400" dirty="0" smtClean="0"/>
              <a:t>.</a:t>
            </a:r>
            <a:r>
              <a:rPr lang="en-US" sz="1400" dirty="0" smtClean="0">
                <a:latin typeface="+mj-lt"/>
              </a:rPr>
              <a:t>       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721" y="6246940"/>
            <a:ext cx="242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SKU: Stock Keeping Unit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996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based mobile and desktop processors</a:t>
            </a:r>
          </a:p>
        </p:txBody>
      </p:sp>
    </p:spTree>
    <p:extLst>
      <p:ext uri="{BB962C8B-B14F-4D97-AF65-F5344CB8AC3E}">
        <p14:creationId xmlns:p14="http://schemas.microsoft.com/office/powerpoint/2010/main" val="18317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73038" y="3942478"/>
            <a:ext cx="16433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 smtClean="0">
                <a:solidFill>
                  <a:srgbClr val="FF3505"/>
                </a:solidFill>
                <a:latin typeface="Verdana" pitchFamily="34" charset="0"/>
              </a:rPr>
              <a:t>Desktops  </a:t>
            </a:r>
            <a:r>
              <a:rPr lang="en-US" altLang="en-US" sz="1100" i="1" dirty="0" smtClean="0">
                <a:latin typeface="Verdana" pitchFamily="34" charset="0"/>
              </a:rPr>
              <a:t>(2 chips)</a:t>
            </a:r>
            <a:endParaRPr lang="en-US" altLang="en-US" sz="1100" i="1" dirty="0">
              <a:latin typeface="Verdana" pitchFamily="34" charset="0"/>
            </a:endParaRP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193675" y="5156030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>
                <a:solidFill>
                  <a:srgbClr val="FF3505"/>
                </a:solidFill>
                <a:latin typeface="Verdana" pitchFamily="34" charset="0"/>
              </a:rPr>
              <a:t>Servers</a:t>
            </a:r>
          </a:p>
        </p:txBody>
      </p:sp>
      <p:sp>
        <p:nvSpPr>
          <p:cNvPr id="206865" name="TextBox 11"/>
          <p:cNvSpPr txBox="1">
            <a:spLocks noChangeArrowheads="1"/>
          </p:cNvSpPr>
          <p:nvPr/>
        </p:nvSpPr>
        <p:spPr bwMode="auto">
          <a:xfrm>
            <a:off x="180975" y="638175"/>
            <a:ext cx="53270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5.4 </a:t>
            </a:r>
            <a:r>
              <a:rPr lang="en-US" altLang="hu-HU" sz="1400" b="1" dirty="0" err="1" smtClean="0">
                <a:solidFill>
                  <a:srgbClr val="2D2D8A"/>
                </a:solidFill>
                <a:latin typeface="Verdana" pitchFamily="34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based mobile and desktop processors </a:t>
            </a:r>
          </a:p>
        </p:txBody>
      </p:sp>
      <p:sp>
        <p:nvSpPr>
          <p:cNvPr id="206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5.4 </a:t>
            </a:r>
            <a:r>
              <a:rPr lang="en-US" altLang="hu-HU" dirty="0" err="1"/>
              <a:t>Haswell</a:t>
            </a:r>
            <a:r>
              <a:rPr lang="en-US" altLang="hu-HU" dirty="0"/>
              <a:t> based mobile and desktop processors </a:t>
            </a:r>
            <a:r>
              <a:rPr lang="en-US" altLang="hu-HU" dirty="0" smtClean="0"/>
              <a:t>(1</a:t>
            </a:r>
            <a:r>
              <a:rPr lang="hu-HU" altLang="hu-HU" dirty="0" smtClean="0"/>
              <a:t>) 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96525" y="3122385"/>
            <a:ext cx="5145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i7-49xx/48xx/472x/471x/470x,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i7-46xx/45xx, 2C+G, HT, 5/2013 and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6/2014 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i5-43xx/42xx U/Y, 2C+G,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i3-41xx/40xx, 2C+G, HT, 6/2013 and 5/2014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4202505"/>
            <a:ext cx="468910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i7-479x/478x/477x,476x, 4C+G, HT, 6/2013 and 5/2014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i5-46xx/45xx/44xx, 4C+G,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i3-43xx/41xx, 2C+G, HT, 6/2013, 5/2014 and 3/2015</a:t>
            </a:r>
          </a:p>
          <a:p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2366755" y="4967590"/>
            <a:ext cx="3029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i7-5960X/5930K/5820K,  6/8 C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8/2014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7950" y="5372635"/>
            <a:ext cx="13099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(See next slide)</a:t>
            </a:r>
            <a:endParaRPr lang="en-US" sz="1100" dirty="0"/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916503" y="1792288"/>
            <a:ext cx="1173718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2771800" y="1792288"/>
            <a:ext cx="1659429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067055" y="1795081"/>
            <a:ext cx="1557790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59" y="2822265"/>
            <a:ext cx="13147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 smtClean="0">
                <a:solidFill>
                  <a:srgbClr val="FF0000"/>
                </a:solidFill>
                <a:cs typeface="Arial" charset="0"/>
              </a:rPr>
              <a:t>Mobiles </a:t>
            </a:r>
            <a:r>
              <a:rPr lang="en-US" altLang="en-US" sz="1100" i="1" dirty="0" smtClean="0">
                <a:cs typeface="Arial" charset="0"/>
              </a:rPr>
              <a:t>(</a:t>
            </a:r>
            <a:r>
              <a:rPr lang="en-US" altLang="en-US" sz="1100" i="1" dirty="0" err="1" smtClean="0">
                <a:cs typeface="Arial" charset="0"/>
              </a:rPr>
              <a:t>SoCs</a:t>
            </a:r>
            <a:r>
              <a:rPr lang="en-US" altLang="en-US" sz="1100" i="1" dirty="0" smtClean="0">
                <a:cs typeface="Arial" charset="0"/>
              </a:rPr>
              <a:t>)</a:t>
            </a:r>
            <a:endParaRPr lang="en-US" altLang="en-US" sz="1100" i="1" dirty="0">
              <a:cs typeface="Arial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123825" y="2714299"/>
            <a:ext cx="5280561" cy="219710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8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741305"/>
              </p:ext>
            </p:extLst>
          </p:nvPr>
        </p:nvGraphicFramePr>
        <p:xfrm>
          <a:off x="1061610" y="1268760"/>
          <a:ext cx="7110413" cy="4815535"/>
        </p:xfrm>
        <a:graphic>
          <a:graphicData uri="http://schemas.openxmlformats.org/drawingml/2006/table">
            <a:tbl>
              <a:tblPr/>
              <a:tblGrid>
                <a:gridCol w="1890110"/>
                <a:gridCol w="1035060"/>
                <a:gridCol w="1080063"/>
                <a:gridCol w="990057"/>
                <a:gridCol w="1080063"/>
                <a:gridCol w="1035060"/>
              </a:tblGrid>
              <a:tr h="396265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M-Series Mobile </a:t>
                      </a:r>
                      <a:r>
                        <a:rPr lang="en-US" sz="1400" b="1" dirty="0" smtClean="0"/>
                        <a:t>Processors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i7-4930MX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i7-4800MQ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i7-4702MQ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0666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Cores/Threads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CPU Base </a:t>
                      </a:r>
                      <a:r>
                        <a:rPr lang="en-US" sz="1200" b="1" dirty="0" err="1"/>
                        <a:t>Freq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SC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DC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QC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0937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TDP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9133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HD Graphics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38622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GPU Clock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400-1350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93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L3 Cache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8717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DDR3/DDR3L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vPro</a:t>
                      </a:r>
                      <a:r>
                        <a:rPr lang="en-US" sz="1200" b="1" dirty="0"/>
                        <a:t>/TXT/VT-d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Intel SBA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Price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$1096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$568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268378" name="TextBox 5"/>
          <p:cNvSpPr txBox="1">
            <a:spLocks noChangeArrowheads="1"/>
          </p:cNvSpPr>
          <p:nvPr/>
        </p:nvSpPr>
        <p:spPr bwMode="auto">
          <a:xfrm>
            <a:off x="176213" y="642343"/>
            <a:ext cx="92143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first introduced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mobile Core i7 M-Series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(2</a:t>
            </a:r>
            <a:r>
              <a:rPr lang="hu-HU" altLang="hu-HU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708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93191"/>
              </p:ext>
            </p:extLst>
          </p:nvPr>
        </p:nvGraphicFramePr>
        <p:xfrm>
          <a:off x="522288" y="1217573"/>
          <a:ext cx="7515224" cy="4686702"/>
        </p:xfrm>
        <a:graphic>
          <a:graphicData uri="http://schemas.openxmlformats.org/drawingml/2006/table">
            <a:tbl>
              <a:tblPr/>
              <a:tblGrid>
                <a:gridCol w="1966150"/>
                <a:gridCol w="923591"/>
                <a:gridCol w="923591"/>
                <a:gridCol w="923591"/>
                <a:gridCol w="923591"/>
                <a:gridCol w="923591"/>
                <a:gridCol w="931119"/>
              </a:tblGrid>
              <a:tr h="396262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Desktop </a:t>
                      </a:r>
                      <a:r>
                        <a:rPr lang="en-US" sz="1400" b="1" dirty="0" smtClean="0"/>
                        <a:t>Processors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i7-4765T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489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Cores/Threads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CPU Base </a:t>
                      </a:r>
                      <a:r>
                        <a:rPr lang="en-US" sz="1200" b="1" dirty="0" err="1"/>
                        <a:t>Freq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 (Unlocked)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3401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Test TDP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HD Graphics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Iris Pro 5200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5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GPU Max Clock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L3 Cache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DDR3 Support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vPro</a:t>
                      </a:r>
                      <a:r>
                        <a:rPr lang="en-US" sz="1200" b="1" dirty="0"/>
                        <a:t>/TXT/VT-d/SIPP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Package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BGA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Price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269401" name="TextBox 5"/>
          <p:cNvSpPr txBox="1">
            <a:spLocks noChangeArrowheads="1"/>
          </p:cNvSpPr>
          <p:nvPr/>
        </p:nvSpPr>
        <p:spPr bwMode="auto">
          <a:xfrm>
            <a:off x="171450" y="641310"/>
            <a:ext cx="7830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first issued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Core i7 desktop 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(3</a:t>
            </a:r>
            <a:r>
              <a:rPr lang="hu-HU" altLang="hu-HU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579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1357" r="17768" b="6143"/>
          <a:stretch/>
        </p:blipFill>
        <p:spPr bwMode="auto">
          <a:xfrm>
            <a:off x="1069648" y="980625"/>
            <a:ext cx="7057747" cy="588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1"/>
          <p:cNvSpPr>
            <a:spLocks noChangeArrowheads="1"/>
          </p:cNvSpPr>
          <p:nvPr/>
        </p:nvSpPr>
        <p:spPr bwMode="auto">
          <a:xfrm>
            <a:off x="1016000" y="2843213"/>
            <a:ext cx="2070100" cy="585787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5375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Example of a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desktop platform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[145]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4) </a:t>
            </a:r>
          </a:p>
        </p:txBody>
      </p:sp>
    </p:spTree>
    <p:extLst>
      <p:ext uri="{BB962C8B-B14F-4D97-AF65-F5344CB8AC3E}">
        <p14:creationId xmlns:p14="http://schemas.microsoft.com/office/powerpoint/2010/main" val="416086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515" y="925560"/>
            <a:ext cx="838883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Extreme Edition lines (E-lines)</a:t>
            </a:r>
            <a:r>
              <a:rPr lang="en-US" sz="1400" dirty="0" smtClean="0">
                <a:latin typeface="+mj-lt"/>
              </a:rPr>
              <a:t> aim at</a:t>
            </a:r>
            <a:r>
              <a:rPr lang="en-US" altLang="en-US" sz="1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+mj-lt"/>
                <a:cs typeface="Arial" pitchFamily="34" charset="0"/>
              </a:rPr>
              <a:t>high performance desktops for hardcore </a:t>
            </a:r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gamers</a:t>
            </a:r>
          </a:p>
          <a:p>
            <a:pPr>
              <a:spcAft>
                <a:spcPts val="300"/>
              </a:spcAft>
            </a:pPr>
            <a:r>
              <a:rPr lang="en-US" altLang="en-US" sz="1400" dirty="0">
                <a:solidFill>
                  <a:srgbClr val="0000FF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+mj-lt"/>
                <a:cs typeface="Arial" pitchFamily="34" charset="0"/>
              </a:rPr>
              <a:t>and graphics </a:t>
            </a:r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enthusiasts.</a:t>
            </a:r>
          </a:p>
          <a:p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Key features of Intel’s Extreme Edition lines (E-lines):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540" y="1628800"/>
            <a:ext cx="2513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</a:t>
            </a:r>
            <a:r>
              <a:rPr lang="en-US" sz="1400" dirty="0" smtClean="0">
                <a:latin typeface="+mj-lt"/>
              </a:rPr>
              <a:t>hey provide typically </a:t>
            </a:r>
            <a:endParaRPr lang="en-US" sz="1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8135" y="1918435"/>
            <a:ext cx="745428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more cores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more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lanes </a:t>
            </a:r>
            <a:r>
              <a:rPr lang="en-US" sz="1400" dirty="0" smtClean="0">
                <a:latin typeface="+mj-lt"/>
              </a:rPr>
              <a:t>(either on the PCH or on the die)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more memory channels </a:t>
            </a:r>
            <a:r>
              <a:rPr lang="en-US" sz="1400" dirty="0" smtClean="0">
                <a:latin typeface="+mj-lt"/>
              </a:rPr>
              <a:t>(to appropriately service more processing resources)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268" y="2708920"/>
            <a:ext cx="3526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than the standard desktop platform, 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006" y="3293985"/>
            <a:ext cx="8435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they do not provide integrated graphics</a:t>
            </a:r>
            <a:r>
              <a:rPr lang="en-US" sz="1400" dirty="0" smtClean="0">
                <a:latin typeface="+mj-lt"/>
              </a:rPr>
              <a:t>, as it is assumed that the installation is intended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to provide high quality graphics by attaching multiple discrete graphics cards. </a:t>
            </a:r>
            <a:endParaRPr 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155" y="3031213"/>
            <a:ext cx="3363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they are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unlocked,</a:t>
            </a:r>
            <a:r>
              <a:rPr lang="en-US" sz="1400" dirty="0" smtClean="0">
                <a:latin typeface="+mj-lt"/>
              </a:rPr>
              <a:t> nevertheless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923" y="3789040"/>
            <a:ext cx="5428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They have a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high power consumption of 130 to 150 W.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510" y="593685"/>
            <a:ext cx="6840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Intel’s Core-based Extreme Edition lines (E-lines)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56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3" name="Picture 2" descr="Intel Core i7-4770K Processor Memory Bandwid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268760"/>
            <a:ext cx="544512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Box 2"/>
          <p:cNvSpPr txBox="1">
            <a:spLocks noChangeArrowheads="1"/>
          </p:cNvSpPr>
          <p:nvPr/>
        </p:nvSpPr>
        <p:spPr bwMode="auto">
          <a:xfrm>
            <a:off x="183085" y="638690"/>
            <a:ext cx="87447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Integer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and FP performance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desktop processors</a:t>
            </a:r>
            <a:r>
              <a:rPr lang="en-US" altLang="hu-HU" sz="1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50" y="4913660"/>
            <a:ext cx="12382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575" y="3737323"/>
            <a:ext cx="10096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638" y="2521298"/>
            <a:ext cx="8080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5) </a:t>
            </a:r>
          </a:p>
        </p:txBody>
      </p:sp>
    </p:spTree>
    <p:extLst>
      <p:ext uri="{BB962C8B-B14F-4D97-AF65-F5344CB8AC3E}">
        <p14:creationId xmlns:p14="http://schemas.microsoft.com/office/powerpoint/2010/main" val="26948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Box 3"/>
          <p:cNvSpPr txBox="1">
            <a:spLocks noChangeArrowheads="1"/>
          </p:cNvSpPr>
          <p:nvPr/>
        </p:nvSpPr>
        <p:spPr bwMode="auto">
          <a:xfrm>
            <a:off x="187325" y="636588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272387" name="TextBox 4"/>
          <p:cNvSpPr txBox="1">
            <a:spLocks noChangeArrowheads="1"/>
          </p:cNvSpPr>
          <p:nvPr/>
        </p:nvSpPr>
        <p:spPr bwMode="auto">
          <a:xfrm>
            <a:off x="206374" y="954088"/>
            <a:ext cx="8937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As 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AVX2 extension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of the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processors  introduces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256-bit FX operations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this line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has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considerable higher integer performance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than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previous Core generations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6) </a:t>
            </a:r>
          </a:p>
        </p:txBody>
      </p:sp>
    </p:spTree>
    <p:extLst>
      <p:ext uri="{BB962C8B-B14F-4D97-AF65-F5344CB8AC3E}">
        <p14:creationId xmlns:p14="http://schemas.microsoft.com/office/powerpoint/2010/main" val="1080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1" name="Picture 2" descr="Intel Core i7-4770K Processor Gaming Perform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358900"/>
            <a:ext cx="61658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TextBox 4"/>
          <p:cNvSpPr txBox="1">
            <a:spLocks noChangeArrowheads="1"/>
          </p:cNvSpPr>
          <p:nvPr/>
        </p:nvSpPr>
        <p:spPr bwMode="auto">
          <a:xfrm>
            <a:off x="182563" y="638175"/>
            <a:ext cx="818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Graphics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performance of subsequent generations of </a:t>
            </a: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desktop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processors </a:t>
            </a:r>
            <a:r>
              <a:rPr lang="en-US" altLang="hu-HU" sz="1400" dirty="0">
                <a:cs typeface="Arial" charset="0"/>
              </a:rPr>
              <a:t>[</a:t>
            </a:r>
            <a:r>
              <a:rPr lang="hu-HU" altLang="hu-HU" sz="1400" dirty="0">
                <a:cs typeface="Arial" charset="0"/>
              </a:rPr>
              <a:t>127</a:t>
            </a:r>
            <a:r>
              <a:rPr lang="en-US" altLang="hu-HU" sz="1400" dirty="0">
                <a:cs typeface="Arial" charset="0"/>
              </a:rPr>
              <a:t>]</a:t>
            </a:r>
            <a:r>
              <a:rPr lang="en-US" altLang="hu-HU" sz="1400" b="1" dirty="0">
                <a:cs typeface="Arial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25" y="4741863"/>
            <a:ext cx="1236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0" y="3654425"/>
            <a:ext cx="10096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725" y="2611438"/>
            <a:ext cx="8080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7) </a:t>
            </a:r>
          </a:p>
        </p:txBody>
      </p:sp>
    </p:spTree>
    <p:extLst>
      <p:ext uri="{BB962C8B-B14F-4D97-AF65-F5344CB8AC3E}">
        <p14:creationId xmlns:p14="http://schemas.microsoft.com/office/powerpoint/2010/main" val="40278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967587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6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. The </a:t>
            </a:r>
            <a:r>
              <a:rPr lang="en-US" altLang="en-US" sz="1900" dirty="0" err="1" smtClean="0">
                <a:solidFill>
                  <a:srgbClr val="FFFFFF"/>
                </a:solidFill>
                <a:cs typeface="Arial" charset="0"/>
              </a:rPr>
              <a:t>Skylake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line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904212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.1 Introduction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2369350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.2 Major enhancements of the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Skylake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line vs.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     the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Broadwell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4823" y="3031976"/>
            <a:ext cx="7281765" cy="438723"/>
            <a:chOff x="697" y="1615"/>
            <a:chExt cx="4450" cy="217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19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Major innovations of the </a:t>
              </a:r>
              <a:r>
                <a:rPr lang="en-US" altLang="hu-HU" sz="1900" dirty="0" err="1" smtClean="0">
                  <a:solidFill>
                    <a:srgbClr val="FFFFFF"/>
                  </a:solidFill>
                  <a:cs typeface="Arial" charset="0"/>
                </a:rPr>
                <a:t>Skylake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7" y="1615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500" name="Group 25"/>
          <p:cNvGrpSpPr>
            <a:grpSpLocks/>
          </p:cNvGrpSpPr>
          <p:nvPr/>
        </p:nvGrpSpPr>
        <p:grpSpPr bwMode="auto">
          <a:xfrm>
            <a:off x="974725" y="3554490"/>
            <a:ext cx="7285038" cy="407987"/>
            <a:chOff x="695" y="1626"/>
            <a:chExt cx="4452" cy="305"/>
          </a:xfrm>
        </p:grpSpPr>
        <p:sp>
          <p:nvSpPr>
            <p:cNvPr id="19150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.4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Skylake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based processor lines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2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8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40261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kern="0" smtClean="0"/>
              <a:t>5.1</a:t>
            </a:r>
            <a:r>
              <a:rPr lang="en-US" altLang="en-US" kern="0" smtClean="0"/>
              <a:t> Introduction (1)</a:t>
            </a:r>
            <a:endParaRPr lang="en-US" altLang="en-US" kern="0" dirty="0" smtClean="0"/>
          </a:p>
        </p:txBody>
      </p:sp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163513" y="587375"/>
            <a:ext cx="18405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6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Introduction</a:t>
            </a:r>
            <a:endParaRPr lang="en-US" altLang="en-US" sz="1400" b="1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438" y="1724961"/>
            <a:ext cx="88979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processors are termed also as the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6.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gen. Intel Core processors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below.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.1 Introduction (1)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43179" y="4606388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sp>
        <p:nvSpPr>
          <p:cNvPr id="7" name="Téglalap 3"/>
          <p:cNvSpPr/>
          <p:nvPr/>
        </p:nvSpPr>
        <p:spPr bwMode="auto">
          <a:xfrm>
            <a:off x="14786" y="2204501"/>
            <a:ext cx="8964000" cy="22510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8" name="Téglalap 4"/>
          <p:cNvSpPr/>
          <p:nvPr/>
        </p:nvSpPr>
        <p:spPr bwMode="auto">
          <a:xfrm>
            <a:off x="155205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5"/>
          <p:cNvSpPr/>
          <p:nvPr/>
        </p:nvSpPr>
        <p:spPr bwMode="auto">
          <a:xfrm>
            <a:off x="1135890" y="2616440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Téglalap 11"/>
          <p:cNvSpPr/>
          <p:nvPr/>
        </p:nvSpPr>
        <p:spPr bwMode="auto">
          <a:xfrm>
            <a:off x="2089819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1" name="Téglalap 12"/>
          <p:cNvSpPr/>
          <p:nvPr/>
        </p:nvSpPr>
        <p:spPr bwMode="auto">
          <a:xfrm>
            <a:off x="3073025" y="2617104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2" name="Téglalap 13"/>
          <p:cNvSpPr/>
          <p:nvPr/>
        </p:nvSpPr>
        <p:spPr bwMode="auto">
          <a:xfrm>
            <a:off x="4043375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3" name="Téglalap 14"/>
          <p:cNvSpPr/>
          <p:nvPr/>
        </p:nvSpPr>
        <p:spPr bwMode="auto">
          <a:xfrm>
            <a:off x="5031408" y="2613787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4" name="Téglalap 15"/>
          <p:cNvSpPr/>
          <p:nvPr/>
        </p:nvSpPr>
        <p:spPr bwMode="auto">
          <a:xfrm>
            <a:off x="5991637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5" name="Szövegdoboz 16"/>
          <p:cNvSpPr txBox="1">
            <a:spLocks noChangeArrowheads="1"/>
          </p:cNvSpPr>
          <p:nvPr/>
        </p:nvSpPr>
        <p:spPr bwMode="auto">
          <a:xfrm>
            <a:off x="296954" y="4036783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6" name="Szövegdoboz 17"/>
          <p:cNvSpPr txBox="1">
            <a:spLocks noChangeArrowheads="1"/>
          </p:cNvSpPr>
          <p:nvPr/>
        </p:nvSpPr>
        <p:spPr bwMode="auto">
          <a:xfrm>
            <a:off x="1333209" y="4038649"/>
            <a:ext cx="506608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7" name="Szövegdoboz 18"/>
          <p:cNvSpPr txBox="1">
            <a:spLocks noChangeArrowheads="1"/>
          </p:cNvSpPr>
          <p:nvPr/>
        </p:nvSpPr>
        <p:spPr bwMode="auto">
          <a:xfrm>
            <a:off x="2311954" y="4037259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8" name="Szövegdoboz 19"/>
          <p:cNvSpPr txBox="1">
            <a:spLocks noChangeArrowheads="1"/>
          </p:cNvSpPr>
          <p:nvPr/>
        </p:nvSpPr>
        <p:spPr bwMode="auto">
          <a:xfrm>
            <a:off x="3295430" y="4039125"/>
            <a:ext cx="506608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9" name="Szövegdoboz 20"/>
          <p:cNvSpPr txBox="1">
            <a:spLocks noChangeArrowheads="1"/>
          </p:cNvSpPr>
          <p:nvPr/>
        </p:nvSpPr>
        <p:spPr bwMode="auto">
          <a:xfrm>
            <a:off x="4223700" y="4039125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20" name="Szövegdoboz 21"/>
          <p:cNvSpPr txBox="1">
            <a:spLocks noChangeArrowheads="1"/>
          </p:cNvSpPr>
          <p:nvPr/>
        </p:nvSpPr>
        <p:spPr bwMode="auto">
          <a:xfrm>
            <a:off x="5271201" y="4040991"/>
            <a:ext cx="506608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21" name="Szövegdoboz 22"/>
          <p:cNvSpPr txBox="1">
            <a:spLocks noChangeArrowheads="1"/>
          </p:cNvSpPr>
          <p:nvPr/>
        </p:nvSpPr>
        <p:spPr bwMode="auto">
          <a:xfrm>
            <a:off x="6174378" y="4039600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22" name="Szövegdoboz 25"/>
          <p:cNvSpPr txBox="1"/>
          <p:nvPr/>
        </p:nvSpPr>
        <p:spPr bwMode="auto">
          <a:xfrm>
            <a:off x="339090" y="2291813"/>
            <a:ext cx="647836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3" name="Szövegdoboz 26"/>
          <p:cNvSpPr txBox="1"/>
          <p:nvPr/>
        </p:nvSpPr>
        <p:spPr bwMode="auto">
          <a:xfrm>
            <a:off x="4199401" y="2294988"/>
            <a:ext cx="64783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4" name="Szövegdoboz 27"/>
          <p:cNvSpPr txBox="1"/>
          <p:nvPr/>
        </p:nvSpPr>
        <p:spPr bwMode="auto">
          <a:xfrm>
            <a:off x="5220572" y="2296576"/>
            <a:ext cx="646431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5" name="Szövegdoboz 28"/>
          <p:cNvSpPr txBox="1"/>
          <p:nvPr/>
        </p:nvSpPr>
        <p:spPr bwMode="auto">
          <a:xfrm>
            <a:off x="6153680" y="2294988"/>
            <a:ext cx="647836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7124419" y="2310863"/>
            <a:ext cx="645026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gen.</a:t>
            </a:r>
          </a:p>
        </p:txBody>
      </p:sp>
      <p:sp>
        <p:nvSpPr>
          <p:cNvPr id="27" name="Téglalap 14"/>
          <p:cNvSpPr/>
          <p:nvPr/>
        </p:nvSpPr>
        <p:spPr bwMode="auto">
          <a:xfrm>
            <a:off x="6968491" y="2613778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8" name="Szövegdoboz 21"/>
          <p:cNvSpPr txBox="1">
            <a:spLocks noChangeArrowheads="1"/>
          </p:cNvSpPr>
          <p:nvPr/>
        </p:nvSpPr>
        <p:spPr bwMode="auto">
          <a:xfrm>
            <a:off x="7185398" y="4034333"/>
            <a:ext cx="50538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29" name="Téglalap 15"/>
          <p:cNvSpPr/>
          <p:nvPr/>
        </p:nvSpPr>
        <p:spPr bwMode="auto">
          <a:xfrm>
            <a:off x="7949055" y="261797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30" name="Szövegdoboz 22"/>
          <p:cNvSpPr txBox="1">
            <a:spLocks noChangeArrowheads="1"/>
          </p:cNvSpPr>
          <p:nvPr/>
        </p:nvSpPr>
        <p:spPr bwMode="auto">
          <a:xfrm>
            <a:off x="8138045" y="4042130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31" name="Szövegdoboz 28"/>
          <p:cNvSpPr txBox="1"/>
          <p:nvPr/>
        </p:nvSpPr>
        <p:spPr bwMode="auto">
          <a:xfrm>
            <a:off x="8093206" y="2297518"/>
            <a:ext cx="704039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hu-HU" sz="105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2470" y="998730"/>
            <a:ext cx="464024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line is </a:t>
            </a:r>
            <a:r>
              <a:rPr lang="en-US" sz="1400" dirty="0" smtClean="0">
                <a:solidFill>
                  <a:srgbClr val="0070C0"/>
                </a:solidFill>
              </a:rPr>
              <a:t>built on 14 nm </a:t>
            </a:r>
            <a:r>
              <a:rPr lang="en-US" sz="1400" dirty="0" smtClean="0"/>
              <a:t>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Launched:  </a:t>
            </a:r>
            <a:r>
              <a:rPr lang="en-US" sz="1400" dirty="0" smtClean="0">
                <a:solidFill>
                  <a:srgbClr val="0070C0"/>
                </a:solidFill>
              </a:rPr>
              <a:t>08/2015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4" name="Oval 4"/>
          <p:cNvSpPr>
            <a:spLocks noChangeArrowheads="1"/>
          </p:cNvSpPr>
          <p:nvPr/>
        </p:nvSpPr>
        <p:spPr bwMode="auto">
          <a:xfrm>
            <a:off x="7902370" y="2204501"/>
            <a:ext cx="1074638" cy="2271546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.1 </a:t>
            </a:r>
            <a:r>
              <a:rPr lang="en-US" dirty="0"/>
              <a:t>Introduction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Rectangle 46"/>
          <p:cNvSpPr>
            <a:spLocks noChangeArrowheads="1"/>
          </p:cNvSpPr>
          <p:nvPr/>
        </p:nvSpPr>
        <p:spPr bwMode="auto">
          <a:xfrm>
            <a:off x="2546775" y="1074376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62138" y="65162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437267" y="2445511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38813" y="3281093"/>
            <a:ext cx="3081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4-wide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core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128-bit SIMD, no h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yperthr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eading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643438" y="373026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608513" y="3031764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23850" y="2323739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93700" y="2342789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3665538" y="236025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890963" y="2525351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36600" y="236818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23850" y="1698264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393700" y="1709376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3665538" y="166175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798888" y="1879239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36600" y="1701439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754063" y="1768114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323850" y="998176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393700" y="98706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3665538" y="996589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736600" y="1012464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 rot="-5400000">
            <a:off x="215901" y="255710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 rot="-5400000">
            <a:off x="211138" y="18760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 rot="-5400000">
            <a:off x="201613" y="11902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323850" y="3058751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8" name="AutoShape 32"/>
          <p:cNvSpPr>
            <a:spLocks noChangeArrowheads="1"/>
          </p:cNvSpPr>
          <p:nvPr/>
        </p:nvSpPr>
        <p:spPr bwMode="auto">
          <a:xfrm>
            <a:off x="393700" y="305716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Oval 33"/>
          <p:cNvSpPr>
            <a:spLocks noChangeArrowheads="1"/>
          </p:cNvSpPr>
          <p:nvPr/>
        </p:nvSpPr>
        <p:spPr bwMode="auto">
          <a:xfrm>
            <a:off x="3665538" y="305398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3878263" y="3230201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736600" y="3057164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746125" y="3063514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754063" y="3365139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 rot="-5400000">
            <a:off x="215901" y="32476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6460442" y="1252678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6464811" y="1830492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1338263" y="1939564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754063" y="1115651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736600" y="2466614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1411288" y="2552339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1411288" y="1256939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4622800" y="3393714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4643438" y="403506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4" name="Rectangle 48"/>
          <p:cNvSpPr>
            <a:spLocks noChangeArrowheads="1"/>
          </p:cNvSpPr>
          <p:nvPr/>
        </p:nvSpPr>
        <p:spPr bwMode="auto">
          <a:xfrm>
            <a:off x="5914089" y="4624026"/>
            <a:ext cx="2855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256-bit AVX, 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49"/>
          <p:cNvSpPr txBox="1">
            <a:spLocks noChangeArrowheads="1"/>
          </p:cNvSpPr>
          <p:nvPr/>
        </p:nvSpPr>
        <p:spPr bwMode="auto">
          <a:xfrm>
            <a:off x="4641850" y="1195026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4654550" y="1861776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4654550" y="2501539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8293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Line 57"/>
          <p:cNvSpPr>
            <a:spLocks noChangeShapeType="1"/>
          </p:cNvSpPr>
          <p:nvPr/>
        </p:nvSpPr>
        <p:spPr bwMode="auto">
          <a:xfrm>
            <a:off x="361950" y="3004776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" name="Text Box 58"/>
          <p:cNvSpPr txBox="1">
            <a:spLocks noChangeArrowheads="1"/>
          </p:cNvSpPr>
          <p:nvPr/>
        </p:nvSpPr>
        <p:spPr bwMode="auto">
          <a:xfrm>
            <a:off x="4643438" y="471451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1" name="Text Box 61"/>
          <p:cNvSpPr txBox="1">
            <a:spLocks noChangeArrowheads="1"/>
          </p:cNvSpPr>
          <p:nvPr/>
        </p:nvSpPr>
        <p:spPr bwMode="auto">
          <a:xfrm>
            <a:off x="4643438" y="438431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323850" y="4381139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" name="AutoShape 17"/>
          <p:cNvSpPr>
            <a:spLocks noChangeArrowheads="1"/>
          </p:cNvSpPr>
          <p:nvPr/>
        </p:nvSpPr>
        <p:spPr bwMode="auto">
          <a:xfrm>
            <a:off x="393700" y="438272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" name="Oval 18"/>
          <p:cNvSpPr>
            <a:spLocks noChangeArrowheads="1"/>
          </p:cNvSpPr>
          <p:nvPr/>
        </p:nvSpPr>
        <p:spPr bwMode="auto">
          <a:xfrm>
            <a:off x="3665538" y="436526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3865743" y="4566876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6" name="Rectangle 22"/>
          <p:cNvSpPr>
            <a:spLocks noChangeArrowheads="1"/>
          </p:cNvSpPr>
          <p:nvPr/>
        </p:nvSpPr>
        <p:spPr bwMode="auto">
          <a:xfrm>
            <a:off x="323850" y="3690576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AutoShape 23"/>
          <p:cNvSpPr>
            <a:spLocks noChangeArrowheads="1"/>
          </p:cNvSpPr>
          <p:nvPr/>
        </p:nvSpPr>
        <p:spPr bwMode="auto">
          <a:xfrm>
            <a:off x="393700" y="3701689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Oval 24"/>
          <p:cNvSpPr>
            <a:spLocks noChangeArrowheads="1"/>
          </p:cNvSpPr>
          <p:nvPr/>
        </p:nvSpPr>
        <p:spPr bwMode="auto">
          <a:xfrm>
            <a:off x="3665538" y="370645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" name="Text Box 25"/>
          <p:cNvSpPr txBox="1">
            <a:spLocks noChangeArrowheads="1"/>
          </p:cNvSpPr>
          <p:nvPr/>
        </p:nvSpPr>
        <p:spPr bwMode="auto">
          <a:xfrm>
            <a:off x="3876675" y="3882664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0" name="Text Box 29"/>
          <p:cNvSpPr txBox="1">
            <a:spLocks noChangeArrowheads="1"/>
          </p:cNvSpPr>
          <p:nvPr/>
        </p:nvSpPr>
        <p:spPr bwMode="auto">
          <a:xfrm rot="-5400000">
            <a:off x="211138" y="4560526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 rot="-5400000">
            <a:off x="201613" y="386520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2" name="Rectangle 31"/>
          <p:cNvSpPr>
            <a:spLocks noChangeArrowheads="1"/>
          </p:cNvSpPr>
          <p:nvPr/>
        </p:nvSpPr>
        <p:spPr bwMode="auto">
          <a:xfrm>
            <a:off x="323850" y="5057414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AutoShape 32"/>
          <p:cNvSpPr>
            <a:spLocks noChangeArrowheads="1"/>
          </p:cNvSpPr>
          <p:nvPr/>
        </p:nvSpPr>
        <p:spPr bwMode="auto">
          <a:xfrm>
            <a:off x="393700" y="5044714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4" name="Oval 33"/>
          <p:cNvSpPr>
            <a:spLocks noChangeArrowheads="1"/>
          </p:cNvSpPr>
          <p:nvPr/>
        </p:nvSpPr>
        <p:spPr bwMode="auto">
          <a:xfrm>
            <a:off x="3665538" y="5057377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" name="Text Box 34"/>
          <p:cNvSpPr txBox="1">
            <a:spLocks noChangeArrowheads="1"/>
          </p:cNvSpPr>
          <p:nvPr/>
        </p:nvSpPr>
        <p:spPr bwMode="auto">
          <a:xfrm>
            <a:off x="3870325" y="5247914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6" name="Text Box 38"/>
          <p:cNvSpPr txBox="1">
            <a:spLocks noChangeArrowheads="1"/>
          </p:cNvSpPr>
          <p:nvPr/>
        </p:nvSpPr>
        <p:spPr bwMode="auto">
          <a:xfrm rot="-5400000">
            <a:off x="215901" y="526061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7" name="Rectangle 35"/>
          <p:cNvSpPr>
            <a:spLocks noChangeArrowheads="1"/>
          </p:cNvSpPr>
          <p:nvPr/>
        </p:nvSpPr>
        <p:spPr bwMode="auto">
          <a:xfrm>
            <a:off x="736600" y="370645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46125" y="3712801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69" name="Text Box 37"/>
          <p:cNvSpPr txBox="1">
            <a:spLocks noChangeArrowheads="1"/>
          </p:cNvSpPr>
          <p:nvPr/>
        </p:nvSpPr>
        <p:spPr bwMode="auto">
          <a:xfrm>
            <a:off x="746125" y="4033476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437002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4377964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697051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5047889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5079639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54063" y="5387614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6" name="Text Box 58"/>
          <p:cNvSpPr txBox="1">
            <a:spLocks noChangeArrowheads="1"/>
          </p:cNvSpPr>
          <p:nvPr/>
        </p:nvSpPr>
        <p:spPr bwMode="auto">
          <a:xfrm>
            <a:off x="4643438" y="5070114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7" name="Text Box 25"/>
          <p:cNvSpPr txBox="1">
            <a:spLocks noChangeArrowheads="1"/>
          </p:cNvSpPr>
          <p:nvPr/>
        </p:nvSpPr>
        <p:spPr bwMode="auto">
          <a:xfrm>
            <a:off x="3824288" y="1212489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78" name="Rectangle 48"/>
          <p:cNvSpPr>
            <a:spLocks noChangeArrowheads="1"/>
          </p:cNvSpPr>
          <p:nvPr/>
        </p:nvSpPr>
        <p:spPr bwMode="auto">
          <a:xfrm>
            <a:off x="5755466" y="5286905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9788" y="545270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25975" y="57590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6185627" y="5734888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535488" y="6065476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3" name="Rectangle 48"/>
          <p:cNvSpPr>
            <a:spLocks noChangeArrowheads="1"/>
          </p:cNvSpPr>
          <p:nvPr/>
        </p:nvSpPr>
        <p:spPr bwMode="auto">
          <a:xfrm>
            <a:off x="5727710" y="5976472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020415" y="4400345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Rectangle 31"/>
          <p:cNvSpPr>
            <a:spLocks noChangeArrowheads="1"/>
          </p:cNvSpPr>
          <p:nvPr/>
        </p:nvSpPr>
        <p:spPr bwMode="auto">
          <a:xfrm>
            <a:off x="349250" y="5725751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6" name="AutoShape 32"/>
          <p:cNvSpPr>
            <a:spLocks noChangeArrowheads="1"/>
          </p:cNvSpPr>
          <p:nvPr/>
        </p:nvSpPr>
        <p:spPr bwMode="auto">
          <a:xfrm>
            <a:off x="419100" y="571146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" name="Oval 33"/>
          <p:cNvSpPr>
            <a:spLocks noChangeArrowheads="1"/>
          </p:cNvSpPr>
          <p:nvPr/>
        </p:nvSpPr>
        <p:spPr bwMode="auto">
          <a:xfrm>
            <a:off x="3690938" y="5719574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8" name="Text Box 34"/>
          <p:cNvSpPr txBox="1">
            <a:spLocks noChangeArrowheads="1"/>
          </p:cNvSpPr>
          <p:nvPr/>
        </p:nvSpPr>
        <p:spPr bwMode="auto">
          <a:xfrm>
            <a:off x="3886955" y="5905139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 rot="-5400000">
            <a:off x="241301" y="59273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0" name="Rectangle 35"/>
          <p:cNvSpPr>
            <a:spLocks noChangeArrowheads="1"/>
          </p:cNvSpPr>
          <p:nvPr/>
        </p:nvSpPr>
        <p:spPr bwMode="auto">
          <a:xfrm>
            <a:off x="762000" y="573189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" name="Text Box 36"/>
          <p:cNvSpPr txBox="1">
            <a:spLocks noChangeArrowheads="1"/>
          </p:cNvSpPr>
          <p:nvPr/>
        </p:nvSpPr>
        <p:spPr bwMode="auto">
          <a:xfrm>
            <a:off x="771525" y="5746389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2" name="Text Box 37"/>
          <p:cNvSpPr txBox="1">
            <a:spLocks noChangeArrowheads="1"/>
          </p:cNvSpPr>
          <p:nvPr/>
        </p:nvSpPr>
        <p:spPr bwMode="auto">
          <a:xfrm>
            <a:off x="779463" y="6055951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3" name="Rounded Rectangle 92"/>
          <p:cNvSpPr/>
          <p:nvPr/>
        </p:nvSpPr>
        <p:spPr bwMode="auto">
          <a:xfrm>
            <a:off x="319088" y="5985769"/>
            <a:ext cx="8582025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4" name="Text Box 53"/>
          <p:cNvSpPr txBox="1">
            <a:spLocks noChangeArrowheads="1"/>
          </p:cNvSpPr>
          <p:nvPr/>
        </p:nvSpPr>
        <p:spPr bwMode="auto">
          <a:xfrm>
            <a:off x="5957354" y="653543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" name="Rectangle 54"/>
          <p:cNvSpPr>
            <a:spLocks noChangeArrowheads="1"/>
          </p:cNvSpPr>
          <p:nvPr/>
        </p:nvSpPr>
        <p:spPr bwMode="auto">
          <a:xfrm>
            <a:off x="5820671" y="666112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5620383" y="3926110"/>
            <a:ext cx="3449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998730"/>
            <a:ext cx="8640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According to </a:t>
            </a:r>
            <a:r>
              <a:rPr lang="en-US" sz="1400" dirty="0" smtClean="0"/>
              <a:t>sources quoting Intel’s statements [206] </a:t>
            </a:r>
            <a:r>
              <a:rPr lang="en-US" sz="1400" dirty="0"/>
              <a:t>on average, </a:t>
            </a:r>
            <a:r>
              <a:rPr lang="en-US" sz="1400" dirty="0" err="1" smtClean="0">
                <a:solidFill>
                  <a:srgbClr val="FF0000"/>
                </a:solidFill>
              </a:rPr>
              <a:t>Skylake</a:t>
            </a:r>
            <a:r>
              <a:rPr lang="en-US" sz="1400" dirty="0" smtClean="0"/>
              <a:t> has  </a:t>
            </a:r>
            <a:r>
              <a:rPr lang="en-US" sz="1400" dirty="0" smtClean="0">
                <a:solidFill>
                  <a:srgbClr val="0070C0"/>
                </a:solidFill>
              </a:rPr>
              <a:t>10</a:t>
            </a:r>
            <a:r>
              <a:rPr lang="en-US" sz="1400" dirty="0">
                <a:solidFill>
                  <a:srgbClr val="0070C0"/>
                </a:solidFill>
              </a:rPr>
              <a:t>% better </a:t>
            </a:r>
            <a:endParaRPr lang="en-US" sz="1400" dirty="0" smtClean="0">
              <a:solidFill>
                <a:srgbClr val="0070C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</a:rPr>
              <a:t> performance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smtClean="0">
                <a:solidFill>
                  <a:srgbClr val="0070C0"/>
                </a:solidFill>
              </a:rPr>
              <a:t>30</a:t>
            </a:r>
            <a:r>
              <a:rPr lang="en-US" sz="1400" dirty="0">
                <a:solidFill>
                  <a:srgbClr val="0070C0"/>
                </a:solidFill>
              </a:rPr>
              <a:t>% better graphics </a:t>
            </a:r>
            <a:r>
              <a:rPr lang="en-US" sz="1400" dirty="0" smtClean="0">
                <a:solidFill>
                  <a:srgbClr val="0070C0"/>
                </a:solidFill>
              </a:rPr>
              <a:t>performance.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515" y="638690"/>
            <a:ext cx="5083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Performance improvements provided by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</a:t>
            </a:r>
            <a:r>
              <a:rPr lang="en-US" dirty="0" smtClean="0"/>
              <a:t>(4)</a:t>
            </a:r>
            <a:endParaRPr lang="hu-HU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22375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Per </a:t>
                </a:r>
                <a:r>
                  <a:rPr lang="hu-HU" sz="1200" dirty="0" err="1" smtClean="0"/>
                  <a:t>Generation</a:t>
                </a:r>
                <a:endParaRPr lang="hu-HU" sz="1200" dirty="0"/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/>
                  <a:t>Cumulative</a:t>
                </a:r>
                <a:endParaRPr lang="hu-HU" sz="1200" dirty="0"/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Pentium M</a:t>
              </a:r>
              <a:br>
                <a:rPr lang="hu-HU" sz="1050" dirty="0" smtClean="0"/>
              </a:br>
              <a:r>
                <a:rPr lang="hu-HU" sz="1050" dirty="0" err="1" smtClean="0"/>
                <a:t>Dothan</a:t>
              </a:r>
              <a:endParaRPr lang="hu-HU" sz="1050" dirty="0"/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Core</a:t>
              </a:r>
              <a:r>
                <a:rPr lang="hu-HU" sz="1050" dirty="0" smtClean="0"/>
                <a:t> 2</a:t>
              </a:r>
              <a:endParaRPr lang="hu-HU" sz="1050" dirty="0"/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Penryn</a:t>
              </a:r>
              <a:endParaRPr lang="hu-HU" sz="1050" dirty="0"/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NHM </a:t>
              </a:r>
              <a:br>
                <a:rPr lang="hu-HU" sz="1050" dirty="0" smtClean="0"/>
              </a:br>
              <a:r>
                <a:rPr lang="hu-HU" sz="1050" dirty="0" smtClean="0"/>
                <a:t>(w/o SMT)</a:t>
              </a:r>
              <a:endParaRPr lang="hu-HU" sz="1050" dirty="0"/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WSM</a:t>
              </a:r>
              <a:endParaRPr lang="hu-HU" sz="1050" dirty="0"/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SNB</a:t>
              </a:r>
              <a:endParaRPr lang="hu-HU" sz="1050" dirty="0"/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IVB</a:t>
              </a:r>
              <a:endParaRPr lang="hu-HU" sz="1050" dirty="0"/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HSW</a:t>
              </a:r>
              <a:endParaRPr lang="hu-HU" sz="1050" dirty="0"/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BRW</a:t>
              </a:r>
              <a:endParaRPr lang="hu-HU" sz="1050" dirty="0"/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1.8</a:t>
                </a:r>
                <a:endParaRPr lang="hu-HU" sz="1200" dirty="0"/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1.7</a:t>
                </a:r>
                <a:endParaRPr lang="hu-HU" sz="1200" dirty="0"/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1.6</a:t>
                </a:r>
                <a:endParaRPr lang="hu-HU" sz="1200" dirty="0"/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1.5</a:t>
                </a:r>
                <a:endParaRPr lang="hu-HU" sz="1200" dirty="0"/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1.4</a:t>
                </a:r>
                <a:endParaRPr lang="hu-HU" sz="1200" dirty="0"/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1.3</a:t>
                </a:r>
                <a:endParaRPr lang="hu-HU" sz="1200" dirty="0"/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1.1</a:t>
                </a:r>
                <a:endParaRPr lang="hu-HU" sz="1200" dirty="0"/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1.2</a:t>
                </a:r>
                <a:endParaRPr lang="hu-HU" sz="1200" dirty="0"/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</a:t>
                </a:r>
                <a:endParaRPr lang="hu-HU" sz="1200" dirty="0"/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</a:t>
                </a:r>
                <a:endParaRPr lang="hu-HU" sz="1200" dirty="0"/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1.9</a:t>
                </a:r>
                <a:endParaRPr lang="hu-HU" sz="1200" dirty="0"/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20%</a:t>
                </a:r>
                <a:endParaRPr lang="hu-HU" sz="1200" dirty="0"/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18%</a:t>
                </a:r>
                <a:endParaRPr lang="hu-HU" sz="1200" dirty="0"/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16%</a:t>
                </a:r>
                <a:endParaRPr lang="hu-HU" sz="1200" dirty="0"/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14%</a:t>
                </a:r>
                <a:endParaRPr lang="hu-HU" sz="1200" dirty="0"/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12%</a:t>
                </a:r>
                <a:endParaRPr lang="hu-HU" sz="1200" dirty="0"/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1</a:t>
                </a:r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8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6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4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2%</a:t>
                </a:r>
                <a:endParaRPr lang="hu-HU" sz="1200" dirty="0"/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24%</a:t>
                </a:r>
                <a:endParaRPr lang="hu-HU" sz="1200" dirty="0"/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22%</a:t>
                </a:r>
                <a:endParaRPr lang="hu-HU" sz="1200" dirty="0"/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SKL</a:t>
              </a:r>
              <a:endParaRPr lang="hu-HU" sz="1050" dirty="0"/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174625" y="632895"/>
            <a:ext cx="670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</a:rPr>
              <a:t>Single thread IPC in Intel’s basic architectures </a:t>
            </a:r>
            <a:r>
              <a:rPr lang="en-US" sz="1400" dirty="0"/>
              <a:t>(Based on </a:t>
            </a:r>
            <a:r>
              <a:rPr lang="en-US" sz="1400" dirty="0" smtClean="0"/>
              <a:t>[195])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69862" y="6399330"/>
            <a:ext cx="8722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Intel raised IPC in the Core family </a:t>
            </a:r>
            <a:r>
              <a:rPr lang="en-US" sz="1400" dirty="0" smtClean="0">
                <a:solidFill>
                  <a:srgbClr val="0070C0"/>
                </a:solidFill>
              </a:rPr>
              <a:t>only less then 2-times  in about 10 years. 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</a:t>
            </a:r>
            <a:r>
              <a:rPr lang="en-US" dirty="0" smtClean="0"/>
              <a:t>(5)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96525" y="1358771"/>
            <a:ext cx="8505824" cy="5310589"/>
            <a:chOff x="656565" y="1538790"/>
            <a:chExt cx="7620000" cy="4905545"/>
          </a:xfrm>
        </p:grpSpPr>
        <p:pic>
          <p:nvPicPr>
            <p:cNvPr id="4" name="Picture 6" descr="Intel's New Skylake Processors: What You Need To Kno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565" y="1538790"/>
              <a:ext cx="7620000" cy="451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86635" y="6129300"/>
              <a:ext cx="718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4.5 W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89170" y="61293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15/28 W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58679" y="6129300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45 W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15222" y="6136558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65/91 W</a:t>
              </a:r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1126" y="639763"/>
            <a:ext cx="2494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Series -1 </a:t>
            </a:r>
            <a:r>
              <a:rPr lang="en-US" sz="1400" dirty="0" smtClean="0"/>
              <a:t>[206]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086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85750" y="674688"/>
            <a:ext cx="773609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platforms classified according to the number of processors supported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81250" y="3526351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DP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(2S)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396" name="Oval 7"/>
          <p:cNvSpPr>
            <a:spLocks noChangeArrowheads="1"/>
          </p:cNvSpPr>
          <p:nvPr/>
        </p:nvSpPr>
        <p:spPr bwMode="auto">
          <a:xfrm>
            <a:off x="7969250" y="343745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810000" y="157372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789626"/>
            <a:ext cx="435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 flipH="1">
            <a:off x="8007350" y="3251714"/>
            <a:ext cx="317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98965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78962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2781300" y="1230826"/>
            <a:ext cx="2063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Server platforms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889213" y="3502539"/>
            <a:ext cx="20923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     Platforms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for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more than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four servers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2209800" y="4043876"/>
            <a:ext cx="251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2- 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(2-socket server platforms)</a:t>
            </a: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4821238" y="3527939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MP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(4S)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 server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platforms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6" name="Oval 12"/>
          <p:cNvSpPr>
            <a:spLocks noChangeArrowheads="1"/>
          </p:cNvSpPr>
          <p:nvPr/>
        </p:nvSpPr>
        <p:spPr bwMode="auto">
          <a:xfrm>
            <a:off x="5881688" y="34326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5908675" y="32326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8" name="Text Box 17"/>
          <p:cNvSpPr txBox="1">
            <a:spLocks noChangeArrowheads="1"/>
          </p:cNvSpPr>
          <p:nvPr/>
        </p:nvSpPr>
        <p:spPr bwMode="auto">
          <a:xfrm>
            <a:off x="4687888" y="4045464"/>
            <a:ext cx="2405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4-processor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(4-socket server platforms)</a:t>
            </a:r>
          </a:p>
        </p:txBody>
      </p:sp>
      <p:sp>
        <p:nvSpPr>
          <p:cNvPr id="59409" name="Text Box 18"/>
          <p:cNvSpPr txBox="1">
            <a:spLocks noChangeArrowheads="1"/>
          </p:cNvSpPr>
          <p:nvPr/>
        </p:nvSpPr>
        <p:spPr bwMode="auto">
          <a:xfrm>
            <a:off x="6959600" y="4047051"/>
            <a:ext cx="2089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(Server platforms for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more than four sockets)</a:t>
            </a:r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2064264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(UP-server platforms)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565914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2" name="Oval 12"/>
          <p:cNvSpPr>
            <a:spLocks noChangeArrowheads="1"/>
          </p:cNvSpPr>
          <p:nvPr/>
        </p:nvSpPr>
        <p:spPr bwMode="auto">
          <a:xfrm>
            <a:off x="3443288" y="34580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476625" y="32580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868988" y="19848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902325" y="17848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2065851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Multiprocessor server platforms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561151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907088" y="3029464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476625" y="3250126"/>
            <a:ext cx="453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4687888" y="3366014"/>
            <a:ext cx="2405062" cy="163816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56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  <p:bldP spid="59399" grpId="0" animBg="1"/>
      <p:bldP spid="59403" grpId="0"/>
      <p:bldP spid="59404" grpId="0"/>
      <p:bldP spid="59405" grpId="0"/>
      <p:bldP spid="59406" grpId="0" animBg="1"/>
      <p:bldP spid="59407" grpId="0" animBg="1"/>
      <p:bldP spid="59408" grpId="0"/>
      <p:bldP spid="59409" grpId="0"/>
      <p:bldP spid="59412" grpId="0" animBg="1"/>
      <p:bldP spid="59413" grpId="0" animBg="1"/>
      <p:bldP spid="59417" grpId="0"/>
      <p:bldP spid="59418" grpId="0" animBg="1"/>
      <p:bldP spid="59419" grpId="0" animBg="1"/>
      <p:bldP spid="2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(6)</a:t>
            </a:r>
          </a:p>
        </p:txBody>
      </p:sp>
      <p:pic>
        <p:nvPicPr>
          <p:cNvPr id="1026" name="Picture 2" descr="http://images.anandtech.com/doci/9582/9%20-%20Sca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27482" r="9534" b="6261"/>
          <a:stretch/>
        </p:blipFill>
        <p:spPr bwMode="auto">
          <a:xfrm>
            <a:off x="82010" y="1244751"/>
            <a:ext cx="9004300" cy="420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126" y="639763"/>
            <a:ext cx="2494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Series -2 </a:t>
            </a:r>
            <a:r>
              <a:rPr lang="en-US" sz="1400" dirty="0" smtClean="0"/>
              <a:t>[202]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5859270"/>
            <a:ext cx="3658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BGA: Ball Grid Array (to be soldered)</a:t>
            </a:r>
          </a:p>
          <a:p>
            <a:r>
              <a:rPr lang="en-US" sz="1400" dirty="0" smtClean="0"/>
              <a:t>LGA: Land Grid Array (to be socketed)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46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.1 </a:t>
            </a:r>
            <a:r>
              <a:rPr lang="en-US" dirty="0"/>
              <a:t>Introduction </a:t>
            </a: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12419"/>
          <a:stretch/>
        </p:blipFill>
        <p:spPr bwMode="auto">
          <a:xfrm>
            <a:off x="296526" y="1268760"/>
            <a:ext cx="8640959" cy="468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753" y="6236150"/>
            <a:ext cx="8231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This diagram shows a kind of "superset" of </a:t>
            </a:r>
            <a:r>
              <a:rPr lang="en-US" sz="1400" dirty="0" err="1"/>
              <a:t>Skylake</a:t>
            </a:r>
            <a:r>
              <a:rPr lang="en-US" sz="1400" dirty="0"/>
              <a:t>. Different versions will not include </a:t>
            </a:r>
            <a:r>
              <a:rPr lang="en-US" sz="1400" dirty="0" smtClean="0"/>
              <a:t>all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/>
              <a:t>of these parts, </a:t>
            </a:r>
            <a:r>
              <a:rPr lang="en-US" sz="1400" dirty="0" smtClean="0"/>
              <a:t>but </a:t>
            </a:r>
            <a:r>
              <a:rPr lang="en-US" sz="1400" dirty="0"/>
              <a:t>these are all the different components that can be included.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515" y="629398"/>
            <a:ext cx="819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Main enhancements and innovations of Intel’s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microarchitecture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327195" y="1448780"/>
            <a:ext cx="2520280" cy="6750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327195" y="3924055"/>
            <a:ext cx="2610290" cy="15751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3" name="Picture 1" descr="http://www.techpowerup.com/img/15-08-18/7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1263662"/>
            <a:ext cx="7361405" cy="50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263" y="600590"/>
            <a:ext cx="2406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die [208]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7" y="1135931"/>
            <a:ext cx="7615897" cy="52223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enhancements of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959569" y="1977304"/>
            <a:ext cx="7527865" cy="396190"/>
            <a:chOff x="720" y="1638"/>
            <a:chExt cx="4196" cy="296"/>
          </a:xfrm>
        </p:grpSpPr>
        <p:sp>
          <p:nvSpPr>
            <p:cNvPr id="4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3965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.2.1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More advanced microarchitecture of the cores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720" y="1647"/>
              <a:ext cx="224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949887" y="2412046"/>
            <a:ext cx="7537547" cy="442031"/>
            <a:chOff x="714" y="1638"/>
            <a:chExt cx="4207" cy="529"/>
          </a:xfrm>
        </p:grpSpPr>
        <p:sp>
          <p:nvSpPr>
            <p:cNvPr id="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3970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.2.2 Enhanced graphics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714" y="1707"/>
              <a:ext cx="225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31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 </a:t>
            </a:r>
            <a:r>
              <a:rPr lang="en-US" dirty="0"/>
              <a:t>Major enhancements of the </a:t>
            </a:r>
            <a:r>
              <a:rPr lang="en-US" dirty="0" err="1"/>
              <a:t>Skylake</a:t>
            </a:r>
            <a:r>
              <a:rPr lang="en-US" dirty="0"/>
              <a:t> </a:t>
            </a:r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9863" y="619125"/>
            <a:ext cx="46009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6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enhancements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Skylake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415" y="953725"/>
            <a:ext cx="7071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hu-HU" sz="1400" b="1" dirty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.2.1 More advanced microarchitecture of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cores </a:t>
            </a:r>
          </a:p>
        </p:txBody>
      </p:sp>
    </p:spTree>
    <p:extLst>
      <p:ext uri="{BB962C8B-B14F-4D97-AF65-F5344CB8AC3E}">
        <p14:creationId xmlns:p14="http://schemas.microsoft.com/office/powerpoint/2010/main" val="1778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.2.1 </a:t>
            </a:r>
            <a:r>
              <a:rPr lang="en-US" dirty="0"/>
              <a:t>More advanced microarchitecture of the </a:t>
            </a:r>
            <a:r>
              <a:rPr lang="en-US" dirty="0" smtClean="0"/>
              <a:t>cores</a:t>
            </a:r>
            <a:r>
              <a:rPr lang="hu-HU" dirty="0" smtClean="0"/>
              <a:t> (1)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17357"/>
          <a:stretch/>
        </p:blipFill>
        <p:spPr bwMode="auto">
          <a:xfrm>
            <a:off x="611560" y="1133745"/>
            <a:ext cx="7875874" cy="34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811" y="618737"/>
            <a:ext cx="8832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Instruction window (ROB), buffer and register sizes of subsequent generations of the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Core 2 family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32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</a:t>
            </a:r>
            <a:r>
              <a:rPr lang="en-US" dirty="0" smtClean="0"/>
              <a:t>graphics (1)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81590" y="1448780"/>
            <a:ext cx="7580095" cy="4505228"/>
            <a:chOff x="1398968" y="1583795"/>
            <a:chExt cx="7580095" cy="4505228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9400" r="16108" b="7409"/>
            <a:stretch/>
          </p:blipFill>
          <p:spPr bwMode="auto">
            <a:xfrm>
              <a:off x="1398968" y="1583795"/>
              <a:ext cx="6323382" cy="4505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587335" y="2851193"/>
              <a:ext cx="888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Skylake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44184" y="3481263"/>
              <a:ext cx="1067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Broadwell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87335" y="4021323"/>
              <a:ext cx="873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Haswell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87335" y="4381363"/>
              <a:ext cx="11160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Ivy Bridge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87335" y="4741403"/>
              <a:ext cx="1391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Sandy Bridge</a:t>
              </a:r>
              <a:endParaRPr lang="en-US" sz="1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1925" y="605768"/>
            <a:ext cx="669285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hu-HU" sz="1400" b="1" dirty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.2.2 Enhanced graphics</a:t>
            </a:r>
          </a:p>
          <a:p>
            <a:r>
              <a:rPr lang="en-US" sz="1400" b="1" dirty="0" smtClean="0">
                <a:solidFill>
                  <a:schemeClr val="accent6"/>
                </a:solidFill>
              </a:rPr>
              <a:t>Performance increase of Intel’s graphics over generations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014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59251"/>
              </p:ext>
            </p:extLst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/>
                <a:gridCol w="990110"/>
                <a:gridCol w="1080120"/>
                <a:gridCol w="1080120"/>
                <a:gridCol w="945105"/>
                <a:gridCol w="720080"/>
                <a:gridCol w="900100"/>
                <a:gridCol w="765085"/>
                <a:gridCol w="720080"/>
                <a:gridCol w="675076"/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6675" y="591830"/>
            <a:ext cx="560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Evolution of main features of Intel’s graphics families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4600" y="5409219"/>
            <a:ext cx="8920770" cy="131467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roprocesado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15213" b="34488"/>
          <a:stretch/>
        </p:blipFill>
        <p:spPr bwMode="auto">
          <a:xfrm>
            <a:off x="478220" y="1178750"/>
            <a:ext cx="7739185" cy="47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475" y="585788"/>
            <a:ext cx="5129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main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line </a:t>
            </a:r>
            <a:r>
              <a:rPr lang="en-US" sz="1400" dirty="0" smtClean="0"/>
              <a:t>[</a:t>
            </a:r>
            <a:r>
              <a:rPr lang="hu-HU" sz="1400" dirty="0" smtClean="0"/>
              <a:t>190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(3)</a:t>
            </a:r>
            <a:endParaRPr lang="hu-HU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661664" y="3183579"/>
            <a:ext cx="7290810" cy="13951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(4)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16388" b="7266"/>
          <a:stretch/>
        </p:blipFill>
        <p:spPr bwMode="auto">
          <a:xfrm>
            <a:off x="116504" y="1188366"/>
            <a:ext cx="8865985" cy="43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605" y="593685"/>
            <a:ext cx="5450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/Gen9 graphics architecture overview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456765" y="2213865"/>
            <a:ext cx="2745305" cy="13501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9663" y="3571273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GT2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6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80874"/>
              </p:ext>
            </p:extLst>
          </p:nvPr>
        </p:nvGraphicFramePr>
        <p:xfrm>
          <a:off x="251519" y="1223755"/>
          <a:ext cx="8685966" cy="5392793"/>
        </p:xfrm>
        <a:graphic>
          <a:graphicData uri="http://schemas.openxmlformats.org/drawingml/2006/table">
            <a:tbl>
              <a:tblPr firstRow="1" firstCol="1" bandRow="1"/>
              <a:tblGrid>
                <a:gridCol w="891629"/>
                <a:gridCol w="998582"/>
                <a:gridCol w="810090"/>
                <a:gridCol w="1341086"/>
                <a:gridCol w="999174"/>
                <a:gridCol w="855095"/>
                <a:gridCol w="1350150"/>
                <a:gridCol w="1440160"/>
              </a:tblGrid>
              <a:tr h="794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Platform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Platform topology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Date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of intro.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Processor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Technology</a:t>
                      </a:r>
                      <a:endParaRPr lang="en-US" sz="95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Core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count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up to)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No. </a:t>
                      </a: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and speed of memory channels/socket</a:t>
                      </a: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Kind of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connecting memory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Socket</a:t>
                      </a:r>
                      <a:endParaRPr lang="en-US" sz="95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47886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Truland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w/dual FSBs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3/2005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Pentium 4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(Potomac)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DDR2-400/socket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 channels (IMI) via MCH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604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11/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2005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7000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Paxville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2x1C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2006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7100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Tulsa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52463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Caneland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w/Quad FSBs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7200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Tigerton DC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(Core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DDR2-667/socket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(FB-DIMM)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</a:t>
                      </a:r>
                      <a:r>
                        <a:rPr lang="en-US" sz="950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 FB-DIMM channels via MCH</a:t>
                      </a: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604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429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7300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Tigerton QC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(Core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2x2C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24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9/2008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7400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Dunnington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Penryn)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6C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2463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Boxboro-EX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NUMA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fully connect.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3/2010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Nehalem-EX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(Xeon 7500/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Beckton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 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8C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DDR3-1067/socket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 channels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(SMI) /processor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1567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4/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2011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Westmere-EX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E7-4800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32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10C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9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Brickland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NUMA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fully connect.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2014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Ivy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Bridge-EX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(E7-4800 v2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22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15C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DDR3-1600/socket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parallel channels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(SMI2)/processor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LGA-2011-1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5/2015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Haswell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(E7-4800 v3)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22 nm 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(14C)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18C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DDR4-1866/socket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1510" y="638690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Intel’s Core-based MP platforms 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(5)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r="26846"/>
          <a:stretch/>
        </p:blipFill>
        <p:spPr bwMode="auto">
          <a:xfrm>
            <a:off x="0" y="1088740"/>
            <a:ext cx="9027495" cy="504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244" y="600590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scalability -1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475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(6)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15497" b="14262"/>
          <a:stretch/>
        </p:blipFill>
        <p:spPr bwMode="auto">
          <a:xfrm>
            <a:off x="-1" y="1133745"/>
            <a:ext cx="9144001" cy="392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4244" y="587890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scalability -2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184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179"/>
          <a:stretch/>
        </p:blipFill>
        <p:spPr bwMode="auto">
          <a:xfrm>
            <a:off x="1826695" y="1583795"/>
            <a:ext cx="5448822" cy="402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1860" y="1141003"/>
            <a:ext cx="3741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Scaling for GT 1.5 to reduce power 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4244" y="600590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scalability -3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83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925" y="586780"/>
            <a:ext cx="447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Codec support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], [</a:t>
            </a:r>
            <a:r>
              <a:rPr lang="hu-HU" sz="1400" dirty="0" smtClean="0"/>
              <a:t>201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061610" y="1160166"/>
            <a:ext cx="7200800" cy="3825425"/>
            <a:chOff x="836585" y="1088740"/>
            <a:chExt cx="7831165" cy="4320480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2" t="10880"/>
            <a:stretch/>
          </p:blipFill>
          <p:spPr bwMode="auto">
            <a:xfrm>
              <a:off x="836585" y="1088740"/>
              <a:ext cx="7560840" cy="4039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7632340" y="4689140"/>
              <a:ext cx="1035410" cy="72008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1510" y="4940586"/>
            <a:ext cx="89595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With the new hardware accelerated codec solution watching a movie or video conferencing</a:t>
            </a:r>
          </a:p>
          <a:p>
            <a:r>
              <a:rPr lang="en-US" sz="1400" dirty="0" smtClean="0"/>
              <a:t>   can be done by </a:t>
            </a:r>
            <a:r>
              <a:rPr lang="en-US" sz="1400" dirty="0" smtClean="0">
                <a:solidFill>
                  <a:srgbClr val="0070C0"/>
                </a:solidFill>
              </a:rPr>
              <a:t>highly efficient fixed-function circuits rather than by using more flexible, but 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   more power hungry CPU and GPU cores </a:t>
            </a:r>
            <a:r>
              <a:rPr lang="en-US" sz="1400" dirty="0" smtClean="0"/>
              <a:t>[</a:t>
            </a:r>
            <a:r>
              <a:rPr lang="hu-HU" sz="1400" dirty="0" smtClean="0"/>
              <a:t>201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44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(9)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7"/>
          <a:stretch/>
        </p:blipFill>
        <p:spPr bwMode="auto">
          <a:xfrm>
            <a:off x="319088" y="1133745"/>
            <a:ext cx="8505825" cy="386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143" y="606211"/>
            <a:ext cx="3884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display support </a:t>
            </a:r>
            <a:r>
              <a:rPr lang="en-US" sz="1400" dirty="0" smtClean="0"/>
              <a:t>[</a:t>
            </a:r>
            <a:r>
              <a:rPr lang="hu-HU" sz="1400" dirty="0" smtClean="0"/>
              <a:t>201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61510" y="5184195"/>
            <a:ext cx="2932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It supports </a:t>
            </a:r>
            <a:r>
              <a:rPr lang="en-US" sz="1400" dirty="0" smtClean="0">
                <a:solidFill>
                  <a:srgbClr val="0070C0"/>
                </a:solidFill>
              </a:rPr>
              <a:t>3 display pipes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63143" y="5499230"/>
            <a:ext cx="878868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WiDi</a:t>
            </a:r>
            <a:r>
              <a:rPr lang="en-US" sz="1400" dirty="0" smtClean="0"/>
              <a:t> is Intel’s </a:t>
            </a:r>
            <a:r>
              <a:rPr lang="en-US" sz="1400" b="1" dirty="0" smtClean="0">
                <a:solidFill>
                  <a:srgbClr val="0070C0"/>
                </a:solidFill>
              </a:rPr>
              <a:t>W</a:t>
            </a:r>
            <a:r>
              <a:rPr lang="en-US" sz="1400" dirty="0" smtClean="0">
                <a:solidFill>
                  <a:srgbClr val="0070C0"/>
                </a:solidFill>
              </a:rPr>
              <a:t>ireless </a:t>
            </a:r>
            <a:r>
              <a:rPr lang="en-US" sz="1400" b="1" dirty="0" smtClean="0">
                <a:solidFill>
                  <a:srgbClr val="0070C0"/>
                </a:solidFill>
              </a:rPr>
              <a:t>D</a:t>
            </a:r>
            <a:r>
              <a:rPr lang="en-US" sz="1400" dirty="0" smtClean="0">
                <a:solidFill>
                  <a:srgbClr val="0070C0"/>
                </a:solidFill>
              </a:rPr>
              <a:t>isplay technology </a:t>
            </a:r>
            <a:r>
              <a:rPr lang="en-US" sz="1400" dirty="0" smtClean="0"/>
              <a:t>to transmit music, videos, movies, photos etc. </a:t>
            </a:r>
          </a:p>
          <a:p>
            <a:pPr>
              <a:spcAft>
                <a:spcPts val="300"/>
              </a:spcAft>
            </a:pPr>
            <a:r>
              <a:rPr lang="en-US" sz="1400" dirty="0" smtClean="0"/>
              <a:t>       from a </a:t>
            </a:r>
            <a:r>
              <a:rPr lang="en-US" sz="1400" dirty="0" err="1" smtClean="0"/>
              <a:t>WiDi</a:t>
            </a:r>
            <a:r>
              <a:rPr lang="en-US" sz="1400" dirty="0" smtClean="0"/>
              <a:t> compatible computer </a:t>
            </a:r>
            <a:r>
              <a:rPr lang="en-US" sz="1400" dirty="0" smtClean="0">
                <a:solidFill>
                  <a:srgbClr val="0070C0"/>
                </a:solidFill>
              </a:rPr>
              <a:t>to a compatible HDTV</a:t>
            </a:r>
            <a:r>
              <a:rPr lang="en-US" sz="1400" dirty="0" smtClean="0"/>
              <a:t>. </a:t>
            </a:r>
          </a:p>
          <a:p>
            <a:r>
              <a:rPr lang="en-US" sz="1400" dirty="0" smtClean="0"/>
              <a:t>    The initial version of </a:t>
            </a:r>
            <a:r>
              <a:rPr lang="en-US" sz="1400" dirty="0" err="1" smtClean="0"/>
              <a:t>WiDi</a:t>
            </a:r>
            <a:r>
              <a:rPr lang="en-US" sz="1400" dirty="0" smtClean="0"/>
              <a:t> supported only a low resolution of 720p,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provides already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HD quality with a resolution of 1080.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Miracast</a:t>
            </a:r>
            <a:r>
              <a:rPr lang="en-US" sz="1400" dirty="0" smtClean="0"/>
              <a:t> is a </a:t>
            </a:r>
            <a:r>
              <a:rPr lang="en-US" sz="1400" dirty="0" err="1" smtClean="0"/>
              <a:t>WiDi</a:t>
            </a:r>
            <a:r>
              <a:rPr lang="en-US" sz="1400" dirty="0" smtClean="0"/>
              <a:t> standard of the Wi-Fi Alliance providing HD quality.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458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(</a:t>
            </a:r>
            <a:r>
              <a:rPr lang="en-US" dirty="0" smtClean="0"/>
              <a:t>10)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250" y="594912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415" y="857746"/>
            <a:ext cx="8887113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/>
              <a:t>Skylake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does not make use of the FIVR technology</a:t>
            </a:r>
            <a:r>
              <a:rPr lang="en-US" sz="1400" dirty="0" smtClean="0"/>
              <a:t>, as indicated in the Figure below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reason for omitting FIVR in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(and probably also is the subsequent </a:t>
            </a:r>
            <a:r>
              <a:rPr lang="en-US" sz="1400" dirty="0" err="1" smtClean="0"/>
              <a:t>Cannonlake</a:t>
            </a:r>
            <a:r>
              <a:rPr lang="en-US" sz="1400" dirty="0" smtClean="0"/>
              <a:t>) is</a:t>
            </a:r>
          </a:p>
          <a:p>
            <a:r>
              <a:rPr lang="en-US" sz="1400" dirty="0" smtClean="0"/>
              <a:t>      that </a:t>
            </a:r>
            <a:r>
              <a:rPr lang="en-US" sz="1400" dirty="0" smtClean="0">
                <a:solidFill>
                  <a:srgbClr val="0070C0"/>
                </a:solidFill>
              </a:rPr>
              <a:t>it increases unduly the die temperature and limits overclocking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8983" r="70009" b="8579"/>
          <a:stretch/>
        </p:blipFill>
        <p:spPr bwMode="auto">
          <a:xfrm>
            <a:off x="1466655" y="1798301"/>
            <a:ext cx="2732507" cy="445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1630" y="6444335"/>
            <a:ext cx="395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Voltage domains of </a:t>
            </a:r>
            <a:r>
              <a:rPr lang="en-US" sz="1400" dirty="0" err="1" smtClean="0"/>
              <a:t>Skylake</a:t>
            </a:r>
            <a:r>
              <a:rPr lang="hu-HU" sz="1400" dirty="0" smtClean="0"/>
              <a:t> [200]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41994" y="3715870"/>
            <a:ext cx="402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 that all cores </a:t>
            </a:r>
            <a:r>
              <a:rPr lang="en-US" sz="1400" dirty="0" smtClean="0">
                <a:solidFill>
                  <a:srgbClr val="0070C0"/>
                </a:solidFill>
              </a:rPr>
              <a:t>share the same voltage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  and even the same frequency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562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.3 Major innovations of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002591" y="1988840"/>
            <a:ext cx="7291681" cy="409575"/>
            <a:chOff x="704" y="1625"/>
            <a:chExt cx="4218" cy="306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.3.1 Integrated ISP (Image Signal Processing)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005759" y="2453978"/>
            <a:ext cx="7292131" cy="409575"/>
            <a:chOff x="704" y="1626"/>
            <a:chExt cx="4220" cy="305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.3.2 Memory Side Cache</a:t>
              </a:r>
              <a:endParaRPr lang="en-US" altLang="hu-HU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1012116" y="2901819"/>
            <a:ext cx="7291681" cy="409575"/>
            <a:chOff x="704" y="1625"/>
            <a:chExt cx="4218" cy="306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.3.3 Innovations in power management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6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.3.1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Integrated ISP (Image Signal Processing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)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(1)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4305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.3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innovations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Skylake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505" y="960983"/>
            <a:ext cx="5715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hu-HU" sz="1400" b="1" dirty="0" smtClean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.3.1 </a:t>
            </a:r>
            <a:r>
              <a:rPr lang="en-US" sz="1400" b="1" dirty="0">
                <a:solidFill>
                  <a:schemeClr val="accent6"/>
                </a:solidFill>
              </a:rPr>
              <a:t>Integrated ISP (Image Signal Processing</a:t>
            </a:r>
            <a:r>
              <a:rPr lang="en-US" sz="1400" b="1" dirty="0" smtClean="0">
                <a:solidFill>
                  <a:schemeClr val="accent6"/>
                </a:solidFill>
              </a:rPr>
              <a:t>)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1"/>
          <a:stretch/>
        </p:blipFill>
        <p:spPr bwMode="auto">
          <a:xfrm>
            <a:off x="1" y="1478326"/>
            <a:ext cx="9144000" cy="44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87035" y="5808458"/>
            <a:ext cx="1505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BOM: Bill of Material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401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.3.2 </a:t>
            </a:r>
            <a:r>
              <a:rPr lang="en-US" dirty="0"/>
              <a:t>Memory Side Cache (MSC</a:t>
            </a:r>
            <a:r>
              <a:rPr lang="en-US" dirty="0" smtClean="0"/>
              <a:t>) (1)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13509" r="1121"/>
          <a:stretch/>
        </p:blipFill>
        <p:spPr bwMode="auto">
          <a:xfrm>
            <a:off x="296864" y="1501876"/>
            <a:ext cx="8595616" cy="435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515" y="944433"/>
            <a:ext cx="3945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eDRAM</a:t>
            </a:r>
            <a:r>
              <a:rPr lang="en-US" sz="1400" b="1" dirty="0" smtClean="0">
                <a:solidFill>
                  <a:schemeClr val="accent6"/>
                </a:solidFill>
              </a:rPr>
              <a:t> cache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Broadwell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82564" y="600943"/>
            <a:ext cx="3409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.3.2 Memory Side Cache (MSC)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340" y="6103168"/>
            <a:ext cx="6819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Note: The L4 </a:t>
            </a:r>
            <a:r>
              <a:rPr lang="en-US" sz="1400" dirty="0" err="1" smtClean="0"/>
              <a:t>eDRAM</a:t>
            </a:r>
            <a:r>
              <a:rPr lang="en-US" sz="1400" dirty="0" smtClean="0"/>
              <a:t> cache operates as a victim cache to the L3 (LLC).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31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.3.2 </a:t>
            </a:r>
            <a:r>
              <a:rPr lang="en-US" dirty="0"/>
              <a:t>Memory Side Cache (MSC) </a:t>
            </a:r>
            <a:r>
              <a:rPr lang="en-US" dirty="0" smtClean="0"/>
              <a:t>(2)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6"/>
          <a:stretch/>
        </p:blipFill>
        <p:spPr bwMode="auto">
          <a:xfrm>
            <a:off x="47625" y="1280160"/>
            <a:ext cx="8844855" cy="45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6556" y="5904275"/>
            <a:ext cx="2505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MS$: Memory Side Cache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68415" y="603998"/>
            <a:ext cx="4349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Memory Side Cache of the </a:t>
            </a:r>
            <a:r>
              <a:rPr lang="en-US" sz="1400" b="1" dirty="0" err="1">
                <a:solidFill>
                  <a:schemeClr val="accent6"/>
                </a:solidFill>
              </a:rPr>
              <a:t>S</a:t>
            </a:r>
            <a:r>
              <a:rPr lang="en-US" sz="1400" b="1" dirty="0" err="1" smtClean="0">
                <a:solidFill>
                  <a:schemeClr val="accent6"/>
                </a:solidFill>
              </a:rPr>
              <a:t>kylake</a:t>
            </a:r>
            <a:r>
              <a:rPr lang="en-US" sz="1400" b="1" dirty="0" smtClean="0">
                <a:solidFill>
                  <a:schemeClr val="accent6"/>
                </a:solidFill>
              </a:rPr>
              <a:t> 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393535" y="6139833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CTL: Control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37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593685"/>
            <a:ext cx="6622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Core-based MP platforms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795" y="908720"/>
            <a:ext cx="8794715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Their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count raises</a:t>
            </a:r>
            <a:r>
              <a:rPr lang="en-US" sz="1400" dirty="0" smtClean="0">
                <a:latin typeface="+mj-lt"/>
              </a:rPr>
              <a:t> more or less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according to Moore’s rule </a:t>
            </a:r>
            <a:r>
              <a:rPr lang="en-US" sz="1400" dirty="0" smtClean="0">
                <a:latin typeface="+mj-lt"/>
              </a:rPr>
              <a:t>(with a noticeable slow down 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      recently).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number of memory channels rose rapidly </a:t>
            </a:r>
            <a:r>
              <a:rPr lang="en-US" sz="1400" dirty="0" smtClean="0">
                <a:latin typeface="+mj-lt"/>
              </a:rPr>
              <a:t>from 1 per socket to 8 per socket to provide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      enough memory bandwidth for the increasing number of cores.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     Here we note that n cores need n-times higher memory bandwidth.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speed </a:t>
            </a:r>
            <a:r>
              <a:rPr lang="en-US" sz="1400" dirty="0" smtClean="0">
                <a:latin typeface="+mj-lt"/>
              </a:rPr>
              <a:t>rose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about 4 times in a period of 10 years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With the Nehalem basic architecture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platform topology </a:t>
            </a:r>
            <a:r>
              <a:rPr lang="en-US" sz="1400" dirty="0" smtClean="0">
                <a:latin typeface="+mj-lt"/>
              </a:rPr>
              <a:t>has changed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from SMP to NUMA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19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.3.2 </a:t>
            </a:r>
            <a:r>
              <a:rPr lang="en-US" dirty="0"/>
              <a:t>Memory Side Cache (MSC)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225" y="615510"/>
            <a:ext cx="5012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Benefits of the Memory Side Cache (MSC)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3430" y="908720"/>
            <a:ext cx="85509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Verdana" panose="020B0604030504040204" pitchFamily="34" charset="0"/>
              <a:buChar char="•"/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</a:t>
            </a:r>
            <a:r>
              <a:rPr lang="en-US" sz="1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 coherent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Available for use by I/O devices and the Display engine as well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622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 </a:t>
            </a:r>
            <a:r>
              <a:rPr lang="en-US" dirty="0"/>
              <a:t>Innovations in power management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505" y="59368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en-US" sz="1400" b="1" dirty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hu-HU" altLang="en-US" sz="1400" b="1" dirty="0" smtClean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.3.3 </a:t>
            </a:r>
            <a:r>
              <a:rPr lang="en-US" altLang="en-US" sz="1400" b="1" dirty="0">
                <a:solidFill>
                  <a:schemeClr val="accent6"/>
                </a:solidFill>
                <a:cs typeface="Arial" charset="0"/>
              </a:rPr>
              <a:t>Innovations in power management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525" y="932093"/>
            <a:ext cx="4572000" cy="5745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en-US" sz="1400" b="1" dirty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hu-HU" altLang="en-US" sz="1400" b="1" dirty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.3.3.1 </a:t>
            </a:r>
            <a:r>
              <a:rPr lang="en-US" altLang="en-US" sz="1400" b="1" dirty="0" err="1" smtClean="0">
                <a:solidFill>
                  <a:schemeClr val="accent6"/>
                </a:solidFill>
                <a:cs typeface="Arial" charset="0"/>
              </a:rPr>
              <a:t>SpeedShift</a:t>
            </a:r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 Technology</a:t>
            </a:r>
          </a:p>
          <a:p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hu-HU" altLang="en-US" sz="1400" b="1" dirty="0" smtClean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.3.3.2 Duty cycle control of the cores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2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1925" y="595313"/>
            <a:ext cx="3956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1400" b="1" dirty="0">
                <a:solidFill>
                  <a:srgbClr val="2D2D8A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.3.3.1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Speed Shift 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Technology </a:t>
            </a:r>
            <a:r>
              <a:rPr lang="en-US" altLang="en-US" sz="1400" dirty="0" smtClean="0">
                <a:cs typeface="Arial" charset="0"/>
              </a:rPr>
              <a:t>[</a:t>
            </a:r>
            <a:r>
              <a:rPr lang="hu-HU" altLang="en-US" sz="1400" dirty="0" smtClean="0">
                <a:cs typeface="Arial" charset="0"/>
              </a:rPr>
              <a:t>198</a:t>
            </a:r>
            <a:r>
              <a:rPr lang="en-US" altLang="en-US" sz="1400" dirty="0" smtClean="0">
                <a:cs typeface="Arial" charset="0"/>
              </a:rPr>
              <a:t>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1510" y="863715"/>
            <a:ext cx="8505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legacy power management technology, called the DVFS (Dynamic Voltage and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Frequency Scaling) -1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863" y="1436583"/>
            <a:ext cx="900066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Intel’s DVFS </a:t>
            </a:r>
            <a:r>
              <a:rPr lang="en-US" sz="1400" dirty="0" smtClean="0"/>
              <a:t>implementation is termed as the </a:t>
            </a:r>
            <a:r>
              <a:rPr lang="en-US" sz="1400" dirty="0" err="1" smtClean="0">
                <a:solidFill>
                  <a:srgbClr val="FF0000"/>
                </a:solidFill>
              </a:rPr>
              <a:t>SpeedStep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technology, introduced with the</a:t>
            </a:r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sz="1400" dirty="0"/>
              <a:t> </a:t>
            </a:r>
            <a:r>
              <a:rPr lang="en-US" sz="1400" dirty="0" smtClean="0"/>
              <a:t>      mobile Pentium III (~2000).</a:t>
            </a:r>
          </a:p>
          <a:p>
            <a:r>
              <a:rPr lang="en-US" sz="1400" dirty="0" smtClean="0"/>
              <a:t>     It is </a:t>
            </a:r>
            <a:r>
              <a:rPr lang="en-US" sz="1400" dirty="0" smtClean="0">
                <a:solidFill>
                  <a:srgbClr val="0070C0"/>
                </a:solidFill>
              </a:rPr>
              <a:t>demand based</a:t>
            </a:r>
            <a:r>
              <a:rPr lang="en-US" sz="1400" dirty="0" smtClean="0"/>
              <a:t>, i.e. first the </a:t>
            </a:r>
            <a:r>
              <a:rPr lang="en-US" sz="1400" dirty="0" smtClean="0">
                <a:solidFill>
                  <a:srgbClr val="0070C0"/>
                </a:solidFill>
              </a:rPr>
              <a:t>OS determines the actual core or processor utilization grade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 </a:t>
            </a:r>
            <a:r>
              <a:rPr lang="en-US" sz="1400" dirty="0" smtClean="0"/>
              <a:t>based on the current workload, then it selects the appropriate working point, called </a:t>
            </a:r>
            <a:r>
              <a:rPr lang="en-US" sz="1400" dirty="0" smtClean="0">
                <a:solidFill>
                  <a:srgbClr val="FF0000"/>
                </a:solidFill>
              </a:rPr>
              <a:t>P point</a:t>
            </a:r>
            <a:r>
              <a:rPr lang="en-US" sz="1400" dirty="0" smtClean="0"/>
              <a:t>, </a:t>
            </a:r>
          </a:p>
          <a:p>
            <a:pPr>
              <a:spcAft>
                <a:spcPts val="4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of the core or of the processor.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highest performance P point is termed as the P1 point, as seen in the Figure.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t="17250" r="8726" b="26415"/>
          <a:stretch/>
        </p:blipFill>
        <p:spPr bwMode="auto">
          <a:xfrm>
            <a:off x="1769712" y="3454752"/>
            <a:ext cx="5908475" cy="285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5363" y="6309320"/>
            <a:ext cx="884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Example: Intel’s </a:t>
            </a:r>
            <a:r>
              <a:rPr lang="en-US" sz="1400" dirty="0" err="1"/>
              <a:t>SpeedStep</a:t>
            </a:r>
            <a:r>
              <a:rPr lang="en-US" sz="1400" dirty="0"/>
              <a:t> technology used in their Pentium M processors (~2000</a:t>
            </a:r>
            <a:r>
              <a:rPr lang="en-US" sz="1400" dirty="0" smtClean="0"/>
              <a:t>) [</a:t>
            </a:r>
            <a:r>
              <a:rPr lang="en-US" sz="1400" dirty="0"/>
              <a:t>210]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2888940"/>
            <a:ext cx="556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Each Pi point </a:t>
            </a:r>
            <a:r>
              <a:rPr lang="en-US" sz="1400" dirty="0">
                <a:solidFill>
                  <a:srgbClr val="000000"/>
                </a:solidFill>
              </a:rPr>
              <a:t>is set up of the operating </a:t>
            </a:r>
            <a:r>
              <a:rPr lang="en-US" sz="1400" dirty="0">
                <a:solidFill>
                  <a:srgbClr val="0070C0"/>
                </a:solidFill>
              </a:rPr>
              <a:t>{</a:t>
            </a:r>
            <a:r>
              <a:rPr lang="en-US" sz="1400" dirty="0" err="1">
                <a:solidFill>
                  <a:srgbClr val="0070C0"/>
                </a:solidFill>
              </a:rPr>
              <a:t>fci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err="1">
                <a:solidFill>
                  <a:srgbClr val="0070C0"/>
                </a:solidFill>
              </a:rPr>
              <a:t>Vci</a:t>
            </a:r>
            <a:r>
              <a:rPr lang="en-US" sz="1400" dirty="0">
                <a:solidFill>
                  <a:srgbClr val="0070C0"/>
                </a:solidFill>
              </a:rPr>
              <a:t>} </a:t>
            </a:r>
            <a:r>
              <a:rPr lang="en-US" sz="1400" dirty="0">
                <a:solidFill>
                  <a:srgbClr val="000000"/>
                </a:solidFill>
              </a:rPr>
              <a:t>values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27506" y="3347410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P1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7145" y="3826111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P2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8647" y="4450232"/>
            <a:ext cx="388248" cy="216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P6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1" grpId="0"/>
      <p:bldP spid="12" grpId="0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.3.3.1 Speed Shift Technology </a:t>
            </a:r>
            <a:r>
              <a:rPr lang="en-US" dirty="0" smtClean="0"/>
              <a:t>(1a)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t="17250" r="8726" b="26415"/>
          <a:stretch/>
        </p:blipFill>
        <p:spPr bwMode="auto">
          <a:xfrm>
            <a:off x="954631" y="1192901"/>
            <a:ext cx="6677709" cy="322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363" y="4329100"/>
            <a:ext cx="884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Example: Intel’s </a:t>
            </a:r>
            <a:r>
              <a:rPr lang="en-US" sz="1400" dirty="0" err="1"/>
              <a:t>SpeedStep</a:t>
            </a:r>
            <a:r>
              <a:rPr lang="en-US" sz="1400" dirty="0"/>
              <a:t> technology used in their Pentium M processors (~2000</a:t>
            </a:r>
            <a:r>
              <a:rPr lang="en-US" sz="1400" dirty="0" smtClean="0"/>
              <a:t>) [</a:t>
            </a:r>
            <a:r>
              <a:rPr lang="en-US" sz="1400" dirty="0"/>
              <a:t>210]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863" y="4734145"/>
            <a:ext cx="8775637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The OS selects the appropriate Pi point </a:t>
            </a:r>
            <a:r>
              <a:rPr lang="en-US" sz="1400" dirty="0"/>
              <a:t>from the given set </a:t>
            </a:r>
            <a:r>
              <a:rPr lang="en-US" sz="1400" dirty="0" smtClean="0"/>
              <a:t>of available </a:t>
            </a:r>
            <a:r>
              <a:rPr lang="en-US" sz="1400" dirty="0"/>
              <a:t>Pi </a:t>
            </a:r>
            <a:r>
              <a:rPr lang="en-US" sz="1400" dirty="0" smtClean="0"/>
              <a:t>while </a:t>
            </a:r>
            <a:r>
              <a:rPr lang="en-US" sz="1400" dirty="0"/>
              <a:t>taking </a:t>
            </a:r>
            <a:r>
              <a:rPr lang="en-US" sz="1400" dirty="0" smtClean="0"/>
              <a:t>into</a:t>
            </a:r>
          </a:p>
          <a:p>
            <a:pPr>
              <a:buClr>
                <a:schemeClr val="tx1"/>
              </a:buClr>
            </a:pPr>
            <a:r>
              <a:rPr lang="en-US" sz="1400" dirty="0"/>
              <a:t> </a:t>
            </a:r>
            <a:r>
              <a:rPr lang="en-US" sz="1400" dirty="0" smtClean="0"/>
              <a:t>     account </a:t>
            </a:r>
            <a:r>
              <a:rPr lang="en-US" sz="1400" dirty="0"/>
              <a:t>both </a:t>
            </a:r>
            <a:r>
              <a:rPr lang="en-US" sz="1400" dirty="0" smtClean="0"/>
              <a:t>the </a:t>
            </a:r>
            <a:r>
              <a:rPr lang="en-US" sz="1400" dirty="0">
                <a:solidFill>
                  <a:srgbClr val="0070C0"/>
                </a:solidFill>
              </a:rPr>
              <a:t>workload demand </a:t>
            </a:r>
            <a:r>
              <a:rPr lang="en-US" sz="1400" dirty="0" smtClean="0"/>
              <a:t>and the </a:t>
            </a:r>
            <a:r>
              <a:rPr lang="en-US" sz="1400" dirty="0">
                <a:solidFill>
                  <a:srgbClr val="0070C0"/>
                </a:solidFill>
              </a:rPr>
              <a:t>user specified power management policy </a:t>
            </a:r>
            <a:r>
              <a:rPr lang="en-US" sz="1400" dirty="0" smtClean="0"/>
              <a:t>that</a:t>
            </a:r>
          </a:p>
          <a:p>
            <a:pPr>
              <a:buClr>
                <a:schemeClr val="tx1"/>
              </a:buClr>
            </a:pPr>
            <a:r>
              <a:rPr lang="en-US" sz="1400" dirty="0"/>
              <a:t> </a:t>
            </a:r>
            <a:r>
              <a:rPr lang="en-US" sz="1400" dirty="0" smtClean="0"/>
              <a:t>     specifies the </a:t>
            </a:r>
            <a:r>
              <a:rPr lang="en-US" sz="1400" dirty="0"/>
              <a:t>user’s power management priority (such as max</a:t>
            </a:r>
            <a:r>
              <a:rPr lang="en-US" sz="1400" dirty="0" smtClean="0"/>
              <a:t>. performance</a:t>
            </a:r>
            <a:r>
              <a:rPr lang="en-US" sz="1400" dirty="0"/>
              <a:t>, longest </a:t>
            </a:r>
            <a:endParaRPr lang="en-US" sz="1400" dirty="0" smtClean="0"/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sz="1400" dirty="0"/>
              <a:t> </a:t>
            </a:r>
            <a:r>
              <a:rPr lang="en-US" sz="1400" dirty="0" smtClean="0"/>
              <a:t>     battery </a:t>
            </a:r>
            <a:r>
              <a:rPr lang="en-US" sz="1400" dirty="0"/>
              <a:t>life or </a:t>
            </a:r>
            <a:r>
              <a:rPr lang="en-US" sz="1400" dirty="0" smtClean="0"/>
              <a:t>balanced</a:t>
            </a:r>
            <a:r>
              <a:rPr lang="en-US" sz="1400" dirty="0"/>
              <a:t>).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The selected </a:t>
            </a:r>
            <a:r>
              <a:rPr lang="en-US" sz="1400" dirty="0" err="1">
                <a:solidFill>
                  <a:srgbClr val="0070C0"/>
                </a:solidFill>
              </a:rPr>
              <a:t>fci</a:t>
            </a:r>
            <a:r>
              <a:rPr lang="en-US" sz="1400" dirty="0">
                <a:solidFill>
                  <a:srgbClr val="0070C0"/>
                </a:solidFill>
              </a:rPr>
              <a:t>/</a:t>
            </a:r>
            <a:r>
              <a:rPr lang="en-US" sz="1400" dirty="0" err="1">
                <a:solidFill>
                  <a:srgbClr val="0070C0"/>
                </a:solidFill>
              </a:rPr>
              <a:t>Vci</a:t>
            </a:r>
            <a:r>
              <a:rPr lang="en-US" sz="1400" dirty="0">
                <a:solidFill>
                  <a:srgbClr val="0070C0"/>
                </a:solidFill>
              </a:rPr>
              <a:t> value will be communicated to </a:t>
            </a:r>
            <a:r>
              <a:rPr lang="en-US" sz="1400" dirty="0" smtClean="0">
                <a:solidFill>
                  <a:srgbClr val="0070C0"/>
                </a:solidFill>
              </a:rPr>
              <a:t>the hardware </a:t>
            </a:r>
            <a:r>
              <a:rPr lang="en-US" sz="1400" dirty="0"/>
              <a:t>(PLL, voltage regulator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98007" y="593685"/>
            <a:ext cx="8505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The legacy power management technology, called the DVFS (Dynamic Voltage and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 Frequency Scaling) </a:t>
            </a:r>
            <a:r>
              <a:rPr lang="en-US" sz="1400" b="1" dirty="0" smtClean="0">
                <a:solidFill>
                  <a:schemeClr val="accent6"/>
                </a:solidFill>
              </a:rPr>
              <a:t>-2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064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(1)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 r="68818" b="3554"/>
          <a:stretch/>
        </p:blipFill>
        <p:spPr bwMode="auto">
          <a:xfrm>
            <a:off x="66951" y="863715"/>
            <a:ext cx="2794859" cy="364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510" y="613976"/>
            <a:ext cx="8505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legacy power management technology, called the DVFS (Dynamic Voltage and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Frequency Scaling) -1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6815" y="1240448"/>
            <a:ext cx="5850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On the other hand, </a:t>
            </a:r>
            <a:r>
              <a:rPr lang="en-US" sz="1400" dirty="0" smtClean="0">
                <a:solidFill>
                  <a:srgbClr val="0070C0"/>
                </a:solidFill>
              </a:rPr>
              <a:t>when the workload demands a higher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      operating point than P1, the processor can take over the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control over the power management by activating the 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rgbClr val="0070C0"/>
                </a:solidFill>
              </a:rPr>
              <a:t>      turbo technology.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6815" y="3985900"/>
            <a:ext cx="5335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Lower than </a:t>
            </a:r>
            <a:r>
              <a:rPr lang="en-US" sz="1400" dirty="0" err="1">
                <a:solidFill>
                  <a:srgbClr val="0070C0"/>
                </a:solidFill>
              </a:rPr>
              <a:t>Pn</a:t>
            </a:r>
            <a:r>
              <a:rPr lang="en-US" sz="1400" dirty="0">
                <a:solidFill>
                  <a:srgbClr val="0070C0"/>
                </a:solidFill>
              </a:rPr>
              <a:t> states are used only to manage critical</a:t>
            </a:r>
          </a:p>
          <a:p>
            <a:pPr lvl="0"/>
            <a:r>
              <a:rPr lang="en-US" sz="1400" dirty="0">
                <a:solidFill>
                  <a:srgbClr val="0070C0"/>
                </a:solidFill>
              </a:rPr>
              <a:t>       conditions</a:t>
            </a:r>
            <a:r>
              <a:rPr lang="en-US" sz="1400" dirty="0">
                <a:solidFill>
                  <a:srgbClr val="000000"/>
                </a:solidFill>
              </a:rPr>
              <a:t>, like overheating the die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4549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drawback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SpeedStep</a:t>
            </a:r>
            <a:r>
              <a:rPr lang="en-US" sz="1400" b="1" dirty="0" smtClean="0">
                <a:solidFill>
                  <a:schemeClr val="accent6"/>
                </a:solidFill>
              </a:rPr>
              <a:t> technology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05" y="908720"/>
            <a:ext cx="8752909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basic drawback </a:t>
            </a:r>
            <a:r>
              <a:rPr lang="en-US" sz="1400" dirty="0" smtClean="0"/>
              <a:t>is </a:t>
            </a:r>
            <a:r>
              <a:rPr lang="en-US" sz="1400" dirty="0">
                <a:solidFill>
                  <a:srgbClr val="FF0000"/>
                </a:solidFill>
              </a:rPr>
              <a:t>slow </a:t>
            </a:r>
            <a:r>
              <a:rPr lang="en-US" sz="1400" dirty="0" smtClean="0">
                <a:solidFill>
                  <a:srgbClr val="FF0000"/>
                </a:solidFill>
              </a:rPr>
              <a:t>responsiveness</a:t>
            </a:r>
            <a:r>
              <a:rPr lang="en-US" sz="1400" dirty="0" smtClean="0"/>
              <a:t>, e.g. 30 </a:t>
            </a:r>
            <a:r>
              <a:rPr lang="en-US" sz="1400" dirty="0" err="1" smtClean="0"/>
              <a:t>ms</a:t>
            </a:r>
            <a:r>
              <a:rPr lang="en-US" sz="1400" dirty="0" smtClean="0"/>
              <a:t> responsiveness, needed until the OS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recognizes the change of operating conditions (e.g. workload) and responds by resetting the</a:t>
            </a:r>
          </a:p>
          <a:p>
            <a:pPr>
              <a:spcAft>
                <a:spcPts val="300"/>
              </a:spcAft>
            </a:pPr>
            <a:r>
              <a:rPr lang="en-US" sz="1400" dirty="0" smtClean="0"/>
              <a:t>   operating point [</a:t>
            </a:r>
            <a:r>
              <a:rPr lang="hu-HU" sz="1400" dirty="0" smtClean="0"/>
              <a:t>201</a:t>
            </a:r>
            <a:r>
              <a:rPr lang="en-US" sz="1400" dirty="0" smtClean="0"/>
              <a:t>]. </a:t>
            </a:r>
          </a:p>
          <a:p>
            <a:r>
              <a:rPr lang="en-US" sz="1400" dirty="0" smtClean="0"/>
              <a:t>This is unfavorable for low residency workloads, like quickly changing video recording.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74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4140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Principle of the Speed Shift Technology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25" y="906298"/>
            <a:ext cx="9125575" cy="1487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OS passes the control over power management to the processor, more precisely to the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       PCU </a:t>
            </a:r>
            <a:r>
              <a:rPr lang="en-US" sz="1400" dirty="0" smtClean="0"/>
              <a:t>(Power Control Unit) of the processor,  along with hints about the user preference</a:t>
            </a:r>
          </a:p>
          <a:p>
            <a:pPr>
              <a:spcAft>
                <a:spcPts val="4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concerning power management (like max. performance, max. battery life etc.).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PCU performs the actual P-state control</a:t>
            </a:r>
            <a:r>
              <a:rPr lang="en-US" sz="1400" dirty="0" smtClean="0"/>
              <a:t>, called the </a:t>
            </a:r>
            <a:r>
              <a:rPr lang="en-US" sz="1400" dirty="0" smtClean="0">
                <a:solidFill>
                  <a:srgbClr val="FF0000"/>
                </a:solidFill>
              </a:rPr>
              <a:t>Autonomous Control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Autonomous control </a:t>
            </a:r>
            <a:r>
              <a:rPr lang="en-US" sz="1400" dirty="0" smtClean="0">
                <a:solidFill>
                  <a:srgbClr val="0070C0"/>
                </a:solidFill>
              </a:rPr>
              <a:t>can cover all P-states or a subset of the P-states</a:t>
            </a:r>
            <a:r>
              <a:rPr lang="en-US" sz="1400" dirty="0" smtClean="0"/>
              <a:t>, as indicated in the</a:t>
            </a:r>
          </a:p>
          <a:p>
            <a:r>
              <a:rPr lang="en-US" sz="1400" dirty="0" smtClean="0"/>
              <a:t>       next Figures.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424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510" y="593685"/>
            <a:ext cx="7124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Passing power management control for all P-states to the CPU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3" r="69749"/>
          <a:stretch/>
        </p:blipFill>
        <p:spPr bwMode="auto">
          <a:xfrm>
            <a:off x="2911914" y="863715"/>
            <a:ext cx="2769004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83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798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Passing power management control for a subset of P-states to the CPU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16941" r="65531"/>
          <a:stretch/>
        </p:blipFill>
        <p:spPr bwMode="auto">
          <a:xfrm>
            <a:off x="3129402" y="886449"/>
            <a:ext cx="2985294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8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6525" y="606385"/>
            <a:ext cx="3978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Benefit of the Speed Shift Technology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915978"/>
            <a:ext cx="840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reduces the </a:t>
            </a:r>
            <a:r>
              <a:rPr lang="en-US" sz="1400" dirty="0" smtClean="0">
                <a:solidFill>
                  <a:srgbClr val="0070C0"/>
                </a:solidFill>
              </a:rPr>
              <a:t>responsiveness </a:t>
            </a:r>
            <a:r>
              <a:rPr lang="en-US" sz="1400" dirty="0" smtClean="0"/>
              <a:t>of the power management from 30 </a:t>
            </a:r>
            <a:r>
              <a:rPr lang="en-US" sz="1400" dirty="0" err="1" smtClean="0"/>
              <a:t>ms</a:t>
            </a:r>
            <a:r>
              <a:rPr lang="en-US" sz="1400" dirty="0" smtClean="0"/>
              <a:t> to </a:t>
            </a:r>
            <a:r>
              <a:rPr lang="en-US" sz="1400" dirty="0" smtClean="0">
                <a:solidFill>
                  <a:srgbClr val="0070C0"/>
                </a:solidFill>
              </a:rPr>
              <a:t>about 1 </a:t>
            </a:r>
            <a:r>
              <a:rPr lang="en-US" sz="1400" dirty="0" err="1" smtClean="0">
                <a:solidFill>
                  <a:srgbClr val="0070C0"/>
                </a:solidFill>
              </a:rPr>
              <a:t>ms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/>
              <a:t>[</a:t>
            </a:r>
            <a:r>
              <a:rPr lang="hu-HU" sz="1400" dirty="0" smtClean="0"/>
              <a:t>201</a:t>
            </a:r>
            <a:r>
              <a:rPr lang="en-US" sz="1400" dirty="0" smtClean="0"/>
              <a:t>].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36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71500" y="674688"/>
            <a:ext cx="948977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Remark: Classification of multiprocessor platforms according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to their memory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architecture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20923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SMPs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(S</a:t>
            </a:r>
            <a:r>
              <a:rPr lang="en-US" altLang="en-US" sz="1200">
                <a:latin typeface="Verdana" pitchFamily="34" charset="0"/>
              </a:rPr>
              <a:t>ymmetrical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ulti</a:t>
            </a:r>
            <a:r>
              <a:rPr lang="en-US" altLang="en-US" sz="1200" b="1">
                <a:latin typeface="Verdana" pitchFamily="34" charset="0"/>
              </a:rPr>
              <a:t>P</a:t>
            </a:r>
            <a:r>
              <a:rPr lang="en-US" altLang="en-US" sz="1200">
                <a:latin typeface="Verdana" pitchFamily="34" charset="0"/>
              </a:rPr>
              <a:t>rocessor)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5684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8034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997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797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1841500" y="1130300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Multiprocessor </a:t>
            </a:r>
            <a:r>
              <a:rPr lang="en-US" altLang="en-US" sz="1200" b="1" dirty="0" smtClean="0">
                <a:latin typeface="Verdana" pitchFamily="34" charset="0"/>
              </a:rPr>
              <a:t>platforms</a:t>
            </a:r>
            <a:endParaRPr lang="en-US" altLang="en-US" sz="1200" b="1" dirty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 classified according to their memory architecture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6091238" y="20939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NUMAs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998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7986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624138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with </a:t>
            </a:r>
            <a:r>
              <a:rPr lang="en-US" altLang="en-US" sz="1200" b="1">
                <a:latin typeface="Verdana" pitchFamily="34" charset="0"/>
              </a:rPr>
              <a:t>N</a:t>
            </a:r>
            <a:r>
              <a:rPr lang="en-US" altLang="en-US" sz="1200">
                <a:latin typeface="Verdana" pitchFamily="34" charset="0"/>
              </a:rPr>
              <a:t>on-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niform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emory </a:t>
            </a:r>
            <a:r>
              <a:rPr lang="en-US" altLang="en-US" sz="1200" b="1">
                <a:latin typeface="Verdana" pitchFamily="34" charset="0"/>
              </a:rPr>
              <a:t>A</a:t>
            </a:r>
            <a:r>
              <a:rPr lang="en-US" altLang="en-US" sz="1200">
                <a:latin typeface="Verdana" pitchFamily="34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655888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with </a:t>
            </a:r>
            <a:r>
              <a:rPr lang="en-US" altLang="en-US" sz="1200" b="1" dirty="0">
                <a:latin typeface="Verdana" pitchFamily="34" charset="0"/>
              </a:rPr>
              <a:t>U</a:t>
            </a:r>
            <a:r>
              <a:rPr lang="en-US" altLang="en-US" sz="1200" dirty="0">
                <a:latin typeface="Verdana" pitchFamily="34" charset="0"/>
              </a:rPr>
              <a:t>niform </a:t>
            </a:r>
            <a:r>
              <a:rPr lang="en-US" altLang="en-US" sz="1200" b="1" dirty="0">
                <a:latin typeface="Verdana" pitchFamily="34" charset="0"/>
              </a:rPr>
              <a:t>M</a:t>
            </a:r>
            <a:r>
              <a:rPr lang="en-US" altLang="en-US" sz="1200" dirty="0">
                <a:latin typeface="Verdana" pitchFamily="34" charset="0"/>
              </a:rPr>
              <a:t>emory </a:t>
            </a:r>
            <a:r>
              <a:rPr lang="en-US" altLang="en-US" sz="1200" b="1" dirty="0">
                <a:latin typeface="Verdana" pitchFamily="34" charset="0"/>
              </a:rPr>
              <a:t>A</a:t>
            </a:r>
            <a:r>
              <a:rPr lang="en-US" altLang="en-US" sz="1200" dirty="0">
                <a:latin typeface="Verdana" pitchFamily="34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684588"/>
            <a:ext cx="13144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Typical examples</a:t>
            </a: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4060825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395413" y="5264150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497013" y="5087938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1761332" y="5976144"/>
            <a:ext cx="38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169025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I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725613" y="4964113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4060825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766469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765675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4913313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461000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600700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156200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156200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56577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56577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54225" y="5084763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4913313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3054350" y="5418138"/>
            <a:ext cx="1147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92300" y="5886450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4032250" y="5083175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37150" y="4076700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4989513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IOH</a:t>
            </a:r>
            <a:r>
              <a:rPr lang="en-US" altLang="en-US" sz="1000" baseline="3000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hu-HU" altLang="en-US" sz="1000" baseline="30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73750" y="4684713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cxnSp>
        <p:nvCxnSpPr>
          <p:cNvPr id="58" name="Egyenes összekötő 57"/>
          <p:cNvCxnSpPr>
            <a:stCxn id="60431" idx="3"/>
          </p:cNvCxnSpPr>
          <p:nvPr/>
        </p:nvCxnSpPr>
        <p:spPr>
          <a:xfrm>
            <a:off x="6486525" y="4357688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61125" y="4122738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3898900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2068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346575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1640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164013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805363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6307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630738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63708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4672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40520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1671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71951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6323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3886200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1941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333875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41513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4151313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70522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705225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799013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6180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618038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61803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4545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40393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1544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706813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6196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6440487" y="5700713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5895975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19875" y="5580063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595813"/>
            <a:ext cx="0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595813"/>
            <a:ext cx="0" cy="379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81825" y="4664075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921625" y="5113338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5938" y="4065588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171450" y="3176588"/>
            <a:ext cx="40751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All processors access main memory by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mechanism, (e.g. by individual FSBs and an MCH).</a:t>
            </a: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31051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0499" name="Text Box 107"/>
          <p:cNvSpPr txBox="1">
            <a:spLocks noChangeArrowheads="1"/>
          </p:cNvSpPr>
          <p:nvPr/>
        </p:nvSpPr>
        <p:spPr bwMode="auto">
          <a:xfrm>
            <a:off x="4406900" y="3163888"/>
            <a:ext cx="4616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 particular part of the main memory can be accessed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  by each processor immediately, other parts remotely.    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658100" y="6313488"/>
            <a:ext cx="893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aseline="30000">
                <a:latin typeface="Verdana" pitchFamily="34" charset="0"/>
              </a:rPr>
              <a:t>1</a:t>
            </a:r>
            <a:r>
              <a:rPr lang="en-US" altLang="en-US" sz="1000">
                <a:latin typeface="Verdana" pitchFamily="34" charset="0"/>
              </a:rPr>
              <a:t>ICH: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6858000" y="6489700"/>
            <a:ext cx="2125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ESI: Enterprise System 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32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510" y="890225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While running applications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81590" y="1250265"/>
            <a:ext cx="768992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dynamic dissipation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~ f</a:t>
            </a:r>
            <a:r>
              <a:rPr lang="en-US" sz="1400" baseline="30000" dirty="0" smtClean="0">
                <a:solidFill>
                  <a:srgbClr val="0070C0"/>
                </a:solidFill>
              </a:rPr>
              <a:t>3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runtime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~ 1/f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        </a:t>
            </a:r>
            <a:r>
              <a:rPr lang="en-US" sz="1400" dirty="0" smtClean="0">
                <a:solidFill>
                  <a:srgbClr val="FF0000"/>
                </a:solidFill>
              </a:rPr>
              <a:t>total energy consumption originating from the dynamic dissipation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~ f</a:t>
            </a:r>
            <a:r>
              <a:rPr lang="en-US" sz="1400" baseline="30000" dirty="0" smtClean="0">
                <a:solidFill>
                  <a:srgbClr val="0070C0"/>
                </a:solidFill>
              </a:rPr>
              <a:t>2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0229" y="2078850"/>
            <a:ext cx="341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with f denoting the clock frequency.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06515" y="2438890"/>
            <a:ext cx="837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 the </a:t>
            </a:r>
            <a:r>
              <a:rPr lang="en-US" sz="1400" dirty="0" smtClean="0">
                <a:solidFill>
                  <a:srgbClr val="FF0000"/>
                </a:solidFill>
              </a:rPr>
              <a:t>performance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~ f, </a:t>
            </a:r>
            <a:r>
              <a:rPr lang="en-US" sz="1400" dirty="0" smtClean="0"/>
              <a:t>the energy consumption originating from the dynamic dissipation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depends on the performance as shown below. </a:t>
            </a:r>
            <a:endParaRPr lang="en-US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9685" r="17102" b="36221"/>
          <a:stretch/>
        </p:blipFill>
        <p:spPr bwMode="auto">
          <a:xfrm>
            <a:off x="1343628" y="3158970"/>
            <a:ext cx="6248400" cy="22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5403" y="5431610"/>
            <a:ext cx="857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Figure: Dependence of energy </a:t>
            </a:r>
            <a:r>
              <a:rPr lang="en-US" sz="1400" dirty="0"/>
              <a:t>consumption originating from the dynamic </a:t>
            </a:r>
            <a:r>
              <a:rPr lang="en-US" sz="1400" dirty="0" smtClean="0"/>
              <a:t>dissipation</a:t>
            </a:r>
          </a:p>
          <a:p>
            <a:pPr algn="ctr"/>
            <a:r>
              <a:rPr lang="en-US" sz="1400" dirty="0"/>
              <a:t> </a:t>
            </a:r>
            <a:r>
              <a:rPr lang="en-US" sz="1400" dirty="0" smtClean="0"/>
              <a:t> (designated as Compute energy in the Figure) on the performance (~ f) </a:t>
            </a:r>
            <a:endParaRPr lang="en-US" sz="1400" dirty="0"/>
          </a:p>
        </p:txBody>
      </p:sp>
      <p:sp>
        <p:nvSpPr>
          <p:cNvPr id="17" name="Right Arrow 16"/>
          <p:cNvSpPr/>
          <p:nvPr/>
        </p:nvSpPr>
        <p:spPr bwMode="auto">
          <a:xfrm>
            <a:off x="1304529" y="1879225"/>
            <a:ext cx="315035" cy="45719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2500" y="620713"/>
            <a:ext cx="3411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altLang="en-US" sz="1400" b="1" dirty="0">
                <a:solidFill>
                  <a:srgbClr val="2D2D8A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.3.3.2 Duty cycle control </a:t>
            </a:r>
            <a:r>
              <a:rPr lang="en-US" altLang="en-US" sz="1400" dirty="0" smtClean="0">
                <a:cs typeface="Arial" charset="0"/>
              </a:rPr>
              <a:t>[</a:t>
            </a:r>
            <a:r>
              <a:rPr lang="hu-HU" altLang="en-US" sz="1400" dirty="0" smtClean="0">
                <a:cs typeface="Arial" charset="0"/>
              </a:rPr>
              <a:t>198</a:t>
            </a:r>
            <a:r>
              <a:rPr lang="en-US" altLang="en-US" sz="1400" dirty="0" smtClean="0">
                <a:cs typeface="Arial" charset="0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75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7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325" y="600590"/>
            <a:ext cx="184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On the other hand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33485" y="908720"/>
            <a:ext cx="875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total energy consumption originating from static dissipation and system power depends</a:t>
            </a:r>
          </a:p>
          <a:p>
            <a:r>
              <a:rPr lang="en-US" sz="1400" dirty="0" smtClean="0"/>
              <a:t>      on the runtime, i.e.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41530" y="1403775"/>
            <a:ext cx="8393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</a:t>
            </a:r>
            <a:r>
              <a:rPr lang="en-US" sz="1400" dirty="0" smtClean="0">
                <a:solidFill>
                  <a:srgbClr val="FF0000"/>
                </a:solidFill>
              </a:rPr>
              <a:t>the </a:t>
            </a:r>
            <a:r>
              <a:rPr lang="en-US" sz="1400" dirty="0">
                <a:solidFill>
                  <a:srgbClr val="FF0000"/>
                </a:solidFill>
              </a:rPr>
              <a:t>total energy consumption originating from static dissipation and system </a:t>
            </a:r>
            <a:r>
              <a:rPr lang="en-US" sz="1400" dirty="0" smtClean="0">
                <a:solidFill>
                  <a:srgbClr val="FF0000"/>
                </a:solidFill>
              </a:rPr>
              <a:t>power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1/f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as indicated in the Figure below.</a:t>
            </a:r>
            <a:endParaRPr lang="en-US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 r="9845" b="37506"/>
          <a:stretch/>
        </p:blipFill>
        <p:spPr bwMode="auto">
          <a:xfrm>
            <a:off x="476250" y="2184440"/>
            <a:ext cx="7385050" cy="218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5403" y="4570965"/>
            <a:ext cx="8577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Figure: Dependence of energy </a:t>
            </a:r>
            <a:r>
              <a:rPr lang="en-US" sz="1400" dirty="0"/>
              <a:t>consumption originating from the </a:t>
            </a:r>
            <a:r>
              <a:rPr lang="en-US" sz="1400" dirty="0" smtClean="0"/>
              <a:t>static dissipation</a:t>
            </a:r>
          </a:p>
          <a:p>
            <a:pPr algn="ctr"/>
            <a:r>
              <a:rPr lang="en-US" sz="1400" dirty="0"/>
              <a:t> </a:t>
            </a:r>
            <a:r>
              <a:rPr lang="en-US" sz="1400" dirty="0" smtClean="0"/>
              <a:t>  and system power (designated as </a:t>
            </a:r>
            <a:r>
              <a:rPr lang="en-US" sz="1400" dirty="0" err="1" smtClean="0"/>
              <a:t>SoC</a:t>
            </a:r>
            <a:r>
              <a:rPr lang="en-US" sz="1400" dirty="0" smtClean="0"/>
              <a:t> and system energy in the Figure) on the performance (~ f) </a:t>
            </a:r>
            <a:r>
              <a:rPr lang="hu-HU" sz="1400" dirty="0" smtClean="0"/>
              <a:t>[198]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06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4625" y="606385"/>
            <a:ext cx="7144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 a consequence, the </a:t>
            </a:r>
            <a:r>
              <a:rPr lang="en-US" sz="1400" dirty="0" smtClean="0">
                <a:solidFill>
                  <a:srgbClr val="0070C0"/>
                </a:solidFill>
              </a:rPr>
              <a:t>total energy consumption </a:t>
            </a:r>
            <a:r>
              <a:rPr lang="en-US" sz="1400" dirty="0" smtClean="0"/>
              <a:t>originating from both the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76545" y="908720"/>
            <a:ext cx="546014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dynamic dissipation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static dissipation as well as system power consumption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61510" y="1493785"/>
            <a:ext cx="464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has a minimum</a:t>
            </a:r>
            <a:r>
              <a:rPr lang="en-US" sz="1400" dirty="0" smtClean="0"/>
              <a:t>, as indicated in the Figure below.</a:t>
            </a:r>
            <a:endParaRPr lang="en-US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 r="15482" b="36635"/>
          <a:stretch/>
        </p:blipFill>
        <p:spPr bwMode="auto">
          <a:xfrm>
            <a:off x="285750" y="1943835"/>
            <a:ext cx="7245350" cy="22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6545" y="4374105"/>
            <a:ext cx="8577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Figure: Dependence of energy </a:t>
            </a:r>
            <a:r>
              <a:rPr lang="en-US" sz="1400" dirty="0"/>
              <a:t>consumption originating from </a:t>
            </a:r>
            <a:r>
              <a:rPr lang="en-US" sz="1400" dirty="0" smtClean="0"/>
              <a:t>both the dynamic dissipation (designated as the Compute energy in the Figure) and the static dissipation and system power (designated as </a:t>
            </a:r>
            <a:r>
              <a:rPr lang="en-US" sz="1400" dirty="0" err="1" smtClean="0"/>
              <a:t>SoC</a:t>
            </a:r>
            <a:r>
              <a:rPr lang="en-US" sz="1400" dirty="0" smtClean="0"/>
              <a:t> and system energy in the Figure) on the performance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85750" y="5201035"/>
            <a:ext cx="885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Obviously, the </a:t>
            </a:r>
            <a:r>
              <a:rPr lang="en-US" sz="1400" dirty="0" smtClean="0">
                <a:solidFill>
                  <a:srgbClr val="FF0000"/>
                </a:solidFill>
              </a:rPr>
              <a:t>min. energy consumption point (</a:t>
            </a:r>
            <a:r>
              <a:rPr lang="en-US" sz="1400" dirty="0" err="1" smtClean="0">
                <a:solidFill>
                  <a:srgbClr val="FF0000"/>
                </a:solidFill>
              </a:rPr>
              <a:t>Pe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is the </a:t>
            </a:r>
            <a:r>
              <a:rPr lang="en-US" sz="1400" dirty="0" smtClean="0">
                <a:solidFill>
                  <a:srgbClr val="0070C0"/>
                </a:solidFill>
              </a:rPr>
              <a:t>most efficient working point </a:t>
            </a:r>
            <a:r>
              <a:rPr lang="en-US" sz="1400" dirty="0" smtClean="0"/>
              <a:t>of a core </a:t>
            </a:r>
          </a:p>
          <a:p>
            <a:r>
              <a:rPr lang="en-US" sz="1400" dirty="0" smtClean="0"/>
              <a:t>  of the processor.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959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(4)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6574" b="48760"/>
          <a:stretch/>
        </p:blipFill>
        <p:spPr bwMode="auto">
          <a:xfrm>
            <a:off x="1212295" y="2708920"/>
            <a:ext cx="6735080" cy="22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763" y="606385"/>
            <a:ext cx="903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Power management with taking into account the most efficient </a:t>
            </a:r>
            <a:r>
              <a:rPr lang="en-US" sz="1400" b="1" dirty="0" err="1" smtClean="0">
                <a:solidFill>
                  <a:schemeClr val="accent6"/>
                </a:solidFill>
              </a:rPr>
              <a:t>Pe</a:t>
            </a:r>
            <a:r>
              <a:rPr lang="en-US" sz="1400" b="1" dirty="0" smtClean="0">
                <a:solidFill>
                  <a:schemeClr val="accent6"/>
                </a:solidFill>
              </a:rPr>
              <a:t> working point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96863" y="908720"/>
            <a:ext cx="878868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Frequency will be lowered as far as possible until the </a:t>
            </a: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>
                <a:solidFill>
                  <a:srgbClr val="0070C0"/>
                </a:solidFill>
              </a:rPr>
              <a:t> working point </a:t>
            </a:r>
            <a:r>
              <a:rPr lang="en-US" sz="1400" dirty="0" smtClean="0"/>
              <a:t>is reached.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>
                <a:solidFill>
                  <a:srgbClr val="0070C0"/>
                </a:solidFill>
              </a:rPr>
              <a:t> will be calculated every </a:t>
            </a:r>
            <a:r>
              <a:rPr lang="en-US" sz="1400" dirty="0" err="1" smtClean="0">
                <a:solidFill>
                  <a:srgbClr val="0070C0"/>
                </a:solidFill>
              </a:rPr>
              <a:t>ms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/>
              <a:t>based on the workload and system characteristics.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There is no benefit when the system is clocked below the </a:t>
            </a:r>
            <a:r>
              <a:rPr lang="en-US" sz="1400" dirty="0" err="1" smtClean="0"/>
              <a:t>Pe</a:t>
            </a:r>
            <a:r>
              <a:rPr lang="en-US" sz="1400" dirty="0" smtClean="0"/>
              <a:t> point, as it would increase 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the energy consumption.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Therefore, a so called </a:t>
            </a:r>
            <a:r>
              <a:rPr lang="en-US" sz="1400" dirty="0" err="1" smtClean="0">
                <a:solidFill>
                  <a:srgbClr val="0070C0"/>
                </a:solidFill>
              </a:rPr>
              <a:t>EARtH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</a:rPr>
              <a:t>algoritm</a:t>
            </a:r>
            <a:r>
              <a:rPr lang="en-US" sz="1400" dirty="0" smtClean="0">
                <a:solidFill>
                  <a:srgbClr val="0070C0"/>
                </a:solidFill>
              </a:rPr>
              <a:t> overrides lower P requests and sets f according to </a:t>
            </a: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     The </a:t>
            </a:r>
            <a:r>
              <a:rPr lang="en-US" sz="1400" dirty="0" err="1" smtClean="0"/>
              <a:t>EARtH</a:t>
            </a:r>
            <a:r>
              <a:rPr lang="en-US" sz="1400" dirty="0" smtClean="0"/>
              <a:t> algorithm is activated only if it is possible to enter the package sleep state.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76545" y="5049180"/>
            <a:ext cx="8828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Figure: Power management with taking into account the most efficient </a:t>
            </a:r>
            <a:r>
              <a:rPr lang="en-US" sz="1400" dirty="0" err="1"/>
              <a:t>Pe</a:t>
            </a:r>
            <a:r>
              <a:rPr lang="en-US" sz="1400" dirty="0"/>
              <a:t> working point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11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606385"/>
            <a:ext cx="2066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Duty cycling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48652"/>
          <a:stretch/>
        </p:blipFill>
        <p:spPr bwMode="auto">
          <a:xfrm>
            <a:off x="347663" y="1977355"/>
            <a:ext cx="8448675" cy="18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9160" y="908720"/>
            <a:ext cx="8288295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While managing power </a:t>
            </a:r>
            <a:r>
              <a:rPr lang="en-US" sz="1400" dirty="0" smtClean="0">
                <a:solidFill>
                  <a:srgbClr val="0070C0"/>
                </a:solidFill>
              </a:rPr>
              <a:t>going below </a:t>
            </a: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>
                <a:solidFill>
                  <a:srgbClr val="0070C0"/>
                </a:solidFill>
              </a:rPr>
              <a:t> would reduce energy consumption inefficiently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due to the fixed power components.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this region </a:t>
            </a:r>
            <a:r>
              <a:rPr lang="en-US" sz="1400" dirty="0" smtClean="0">
                <a:solidFill>
                  <a:srgbClr val="0070C0"/>
                </a:solidFill>
              </a:rPr>
              <a:t>turning the package on and off</a:t>
            </a:r>
            <a:r>
              <a:rPr lang="en-US" sz="1400" dirty="0" smtClean="0"/>
              <a:t>, called </a:t>
            </a:r>
            <a:r>
              <a:rPr lang="en-US" sz="1400" dirty="0" smtClean="0">
                <a:solidFill>
                  <a:srgbClr val="FF0000"/>
                </a:solidFill>
              </a:rPr>
              <a:t>duty cycling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0070C0"/>
                </a:solidFill>
              </a:rPr>
              <a:t>reduces power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proportionally to run time</a:t>
            </a:r>
            <a:r>
              <a:rPr lang="en-US" sz="1400" dirty="0" smtClean="0"/>
              <a:t>, as shown in the Figure below.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50825" y="4480955"/>
            <a:ext cx="873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Duty cycling is more </a:t>
            </a:r>
            <a:r>
              <a:rPr lang="en-US" sz="1400" dirty="0"/>
              <a:t>effective </a:t>
            </a:r>
            <a:r>
              <a:rPr lang="en-US" sz="1400" dirty="0" smtClean="0"/>
              <a:t>technique </a:t>
            </a:r>
            <a:r>
              <a:rPr lang="en-US" sz="1400" dirty="0"/>
              <a:t>to reduce </a:t>
            </a:r>
            <a:r>
              <a:rPr lang="en-US" sz="1400" dirty="0" smtClean="0"/>
              <a:t>power </a:t>
            </a:r>
            <a:r>
              <a:rPr lang="en-US" sz="1400" dirty="0"/>
              <a:t>for low </a:t>
            </a:r>
            <a:r>
              <a:rPr lang="en-US" sz="1400" dirty="0" smtClean="0"/>
              <a:t>computing demand in the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region below </a:t>
            </a:r>
            <a:r>
              <a:rPr lang="en-US" sz="1400" dirty="0" err="1" smtClean="0"/>
              <a:t>Pe</a:t>
            </a:r>
            <a:r>
              <a:rPr lang="en-US" sz="1400" dirty="0" smtClean="0"/>
              <a:t> than reducing frequency below the value associated with </a:t>
            </a:r>
            <a:r>
              <a:rPr lang="en-US" sz="1400" dirty="0" err="1" smtClean="0"/>
              <a:t>Pe</a:t>
            </a:r>
            <a:r>
              <a:rPr lang="en-US" sz="1400" dirty="0" smtClean="0"/>
              <a:t>..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21550" y="3969060"/>
            <a:ext cx="8346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Principle of duty cycling used to reduce energy consumption in the region below </a:t>
            </a:r>
            <a:r>
              <a:rPr lang="en-US" sz="1400" dirty="0" err="1" smtClean="0"/>
              <a:t>Pe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89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</a:t>
            </a:r>
          </a:p>
        </p:txBody>
      </p:sp>
    </p:spTree>
    <p:extLst>
      <p:ext uri="{BB962C8B-B14F-4D97-AF65-F5344CB8AC3E}">
        <p14:creationId xmlns:p14="http://schemas.microsoft.com/office/powerpoint/2010/main" val="19025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lines (1)</a:t>
            </a:r>
            <a:endParaRPr lang="en-US" dirty="0"/>
          </a:p>
        </p:txBody>
      </p:sp>
      <p:pic>
        <p:nvPicPr>
          <p:cNvPr id="81922" name="Picture 2" descr="http://images.anandtech.com/doci/9582/9%20-%20Sca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26671" r="8825" b="6429"/>
          <a:stretch/>
        </p:blipFill>
        <p:spPr bwMode="auto">
          <a:xfrm>
            <a:off x="15356" y="1313765"/>
            <a:ext cx="9111711" cy="425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3850" y="915978"/>
            <a:ext cx="4330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lines -1 </a:t>
            </a:r>
            <a:r>
              <a:rPr lang="en-US" sz="1400" dirty="0" smtClean="0"/>
              <a:t>[</a:t>
            </a:r>
            <a:r>
              <a:rPr lang="hu-HU" sz="1400" dirty="0" smtClean="0"/>
              <a:t>202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86889" y="5814265"/>
            <a:ext cx="7486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Dies</a:t>
            </a:r>
            <a:r>
              <a:rPr lang="en-US" sz="1400" dirty="0" smtClean="0"/>
              <a:t>: No. of cores  and GT levels, e.g. 2+2 means: 2 cores +GT 2 graphics, etc.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1510" y="593685"/>
            <a:ext cx="4020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.4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based processor lines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567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roprocesado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15213" b="34488"/>
          <a:stretch/>
        </p:blipFill>
        <p:spPr bwMode="auto">
          <a:xfrm>
            <a:off x="478220" y="1244151"/>
            <a:ext cx="7739185" cy="47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575" y="649288"/>
            <a:ext cx="4224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line -2 </a:t>
            </a:r>
            <a:r>
              <a:rPr lang="en-US" sz="1400" dirty="0" smtClean="0"/>
              <a:t>[</a:t>
            </a:r>
            <a:r>
              <a:rPr lang="hu-HU" sz="1400" dirty="0" smtClean="0"/>
              <a:t>190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3627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http://www.kitguru.net/wp-content/uploads/2015/05/intel_skylake_rts_schedu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0" y="1223755"/>
            <a:ext cx="8939200" cy="331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575" y="636588"/>
            <a:ext cx="5373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launch dates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Skylakes</a:t>
            </a:r>
            <a:r>
              <a:rPr lang="en-US" sz="1400" b="1" dirty="0" smtClean="0">
                <a:solidFill>
                  <a:schemeClr val="accent6"/>
                </a:solidFill>
              </a:rPr>
              <a:t> Series </a:t>
            </a:r>
            <a:r>
              <a:rPr lang="en-US" sz="1400" dirty="0" smtClean="0"/>
              <a:t>[</a:t>
            </a:r>
            <a:r>
              <a:rPr lang="hu-HU" sz="1400" dirty="0" smtClean="0"/>
              <a:t>192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026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54608" y="998730"/>
            <a:ext cx="2274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FF0000"/>
                </a:solidFill>
                <a:cs typeface="Arial" charset="0"/>
              </a:rPr>
              <a:t>Mobiles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(</a:t>
            </a:r>
            <a:r>
              <a:rPr lang="en-US" altLang="en-US" sz="1400" dirty="0" err="1" smtClean="0">
                <a:solidFill>
                  <a:srgbClr val="0070C0"/>
                </a:solidFill>
                <a:cs typeface="Arial" charset="0"/>
              </a:rPr>
              <a:t>SoC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 designs)</a:t>
            </a:r>
            <a:endParaRPr lang="en-US" altLang="en-US" sz="14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635" y="1295270"/>
            <a:ext cx="3723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4.5 W Core M-line (Y-line) (BGA1515)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301" y="1636058"/>
            <a:ext cx="3860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Core m7-6Y7x, 2C+HD 515, HT, 9/2015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>
                <a:solidFill>
                  <a:srgbClr val="FFFFFF"/>
                </a:solidFill>
              </a:rPr>
              <a:t>1. </a:t>
            </a:r>
            <a:r>
              <a:rPr lang="en-US" altLang="en-US" kern="0" smtClean="0">
                <a:solidFill>
                  <a:srgbClr val="FFFFFF"/>
                </a:solidFill>
              </a:rPr>
              <a:t>Introduction</a:t>
            </a:r>
            <a:r>
              <a:rPr lang="hu-HU" altLang="en-US" kern="0" smtClean="0">
                <a:solidFill>
                  <a:srgbClr val="FFFFFF"/>
                </a:solidFill>
              </a:rPr>
              <a:t> (2)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2222" y="614147"/>
            <a:ext cx="6296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The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</a:rPr>
              <a:t>Skylake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 (6</a:t>
            </a:r>
            <a:r>
              <a:rPr lang="en-US" altLang="en-US" sz="1400" b="1" baseline="30000" dirty="0" smtClean="0">
                <a:solidFill>
                  <a:srgbClr val="2D2D8A"/>
                </a:solidFill>
                <a:latin typeface="Verdana" pitchFamily="34" charset="0"/>
              </a:rPr>
              <a:t>th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 Gen) mobile and desktop lines - Overview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1560" y="1886135"/>
            <a:ext cx="3892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Core m5-6Y5x, 2C+HD 515, HT, 9/2015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560" y="2131113"/>
            <a:ext cx="3892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Core m3-6Y3x, 2C+HD 515, HT, 9/2015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499095" y="2843935"/>
            <a:ext cx="47307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i7-66x0U/65x0U, 2C+HD 515,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i5-63x0U/62x0U, 2C+HD 515,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Core i3-6100U,            2C+HD 515,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6525" y="2528900"/>
            <a:ext cx="2316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15 W U-line (BGA1356)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544100" y="3905471"/>
            <a:ext cx="40350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i7-65x7U, 2C+HD 550,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9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i5-62x7U, 2C+HD 550,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Core i3-61x7U, 2C+HD 550,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530" y="3590436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28 W U-line (</a:t>
            </a:r>
            <a:r>
              <a:rPr lang="en-US" sz="1400" dirty="0" err="1" smtClean="0">
                <a:solidFill>
                  <a:srgbClr val="0070C0"/>
                </a:solidFill>
              </a:rPr>
              <a:t>SoC</a:t>
            </a:r>
            <a:r>
              <a:rPr lang="en-US" sz="1400" dirty="0" smtClean="0">
                <a:solidFill>
                  <a:srgbClr val="0070C0"/>
                </a:solidFill>
              </a:rPr>
              <a:t>, BGA1356)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/>
          <p:cNvGrpSpPr/>
          <p:nvPr/>
        </p:nvGrpSpPr>
        <p:grpSpPr>
          <a:xfrm>
            <a:off x="264220" y="1088740"/>
            <a:ext cx="8618149" cy="4857236"/>
            <a:chOff x="264220" y="1178750"/>
            <a:chExt cx="8618149" cy="4857236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962576" y="378413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607175" y="310108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294394" y="365304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091685" y="270351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64220" y="1178750"/>
              <a:ext cx="1101487" cy="40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 err="1">
                  <a:solidFill>
                    <a:srgbClr val="000000"/>
                  </a:solidFill>
                  <a:ea typeface="Times New Roman"/>
                  <a:cs typeface="Times New Roman"/>
                </a:rPr>
                <a:t>Transfer</a:t>
              </a:r>
              <a: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> </a:t>
              </a:r>
              <a:r>
                <a:rPr lang="hu-HU" sz="1000" b="1" dirty="0" err="1">
                  <a:solidFill>
                    <a:srgbClr val="000000"/>
                  </a:solidFill>
                  <a:ea typeface="Times New Roman"/>
                  <a:cs typeface="Times New Roman"/>
                </a:rPr>
                <a:t>rate</a:t>
              </a:r>
              <a: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/>
              </a:r>
              <a:b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>(MT/s)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15" name="Line 7"/>
            <p:cNvCxnSpPr/>
            <p:nvPr/>
          </p:nvCxnSpPr>
          <p:spPr bwMode="auto">
            <a:xfrm flipV="1">
              <a:off x="817262" y="1628800"/>
              <a:ext cx="0" cy="4068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26537" y="5192033"/>
              <a:ext cx="31628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</a:t>
              </a:r>
              <a:endParaRPr lang="en-US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47251" y="4687373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73678" y="3399353"/>
              <a:ext cx="330427" cy="31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8532440" y="5589391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Year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217832" y="5792699"/>
              <a:ext cx="320956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075681" y="5792699"/>
              <a:ext cx="31913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330740" y="5803830"/>
              <a:ext cx="453773" cy="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762064" y="5792699"/>
              <a:ext cx="319058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616566" y="5792699"/>
              <a:ext cx="319101" cy="2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539639" y="5792699"/>
              <a:ext cx="2551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022013" y="5786173"/>
              <a:ext cx="24102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484761" y="5792699"/>
              <a:ext cx="2250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08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94389" y="2876344"/>
              <a:ext cx="396499" cy="20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25271" y="1989955"/>
              <a:ext cx="409714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</a:t>
              </a:r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60476" y="4118709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22486" y="2307288"/>
              <a:ext cx="40971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32" name="Line 3"/>
            <p:cNvCxnSpPr/>
            <p:nvPr/>
          </p:nvCxnSpPr>
          <p:spPr bwMode="auto">
            <a:xfrm>
              <a:off x="676551" y="2955072"/>
              <a:ext cx="78021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58"/>
            <p:cNvCxnSpPr/>
            <p:nvPr/>
          </p:nvCxnSpPr>
          <p:spPr bwMode="auto">
            <a:xfrm>
              <a:off x="737974" y="3493600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59"/>
            <p:cNvCxnSpPr/>
            <p:nvPr/>
          </p:nvCxnSpPr>
          <p:spPr bwMode="auto">
            <a:xfrm flipV="1">
              <a:off x="737974" y="2070940"/>
              <a:ext cx="7746140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61"/>
            <p:cNvCxnSpPr/>
            <p:nvPr/>
          </p:nvCxnSpPr>
          <p:spPr bwMode="auto">
            <a:xfrm flipV="1">
              <a:off x="737974" y="4777781"/>
              <a:ext cx="7763249" cy="27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62"/>
            <p:cNvCxnSpPr/>
            <p:nvPr/>
          </p:nvCxnSpPr>
          <p:spPr bwMode="auto">
            <a:xfrm>
              <a:off x="751188" y="5316309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63"/>
            <p:cNvCxnSpPr/>
            <p:nvPr/>
          </p:nvCxnSpPr>
          <p:spPr bwMode="auto">
            <a:xfrm>
              <a:off x="737974" y="4218541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64"/>
            <p:cNvCxnSpPr/>
            <p:nvPr/>
          </p:nvCxnSpPr>
          <p:spPr bwMode="auto">
            <a:xfrm>
              <a:off x="724759" y="2395832"/>
              <a:ext cx="7753916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9" name="Csoportba foglalás 2"/>
            <p:cNvGrpSpPr/>
            <p:nvPr/>
          </p:nvGrpSpPr>
          <p:grpSpPr>
            <a:xfrm>
              <a:off x="1736685" y="2521999"/>
              <a:ext cx="1076752" cy="366940"/>
              <a:chOff x="3608153" y="489026"/>
              <a:chExt cx="1063968" cy="209550"/>
            </a:xfrm>
          </p:grpSpPr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3608153" y="489026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3811928" y="541431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2*/4 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444876" y="3028556"/>
              <a:ext cx="566474" cy="400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919091" y="2843935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317346" y="2650105"/>
              <a:ext cx="624584" cy="411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b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6057165" y="211957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990815" y="5792699"/>
              <a:ext cx="248921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09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5917514" y="5813412"/>
              <a:ext cx="217939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5408689" y="5792814"/>
              <a:ext cx="350496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2010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6440109" y="5792699"/>
              <a:ext cx="229436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6930513" y="5792699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7891846" y="5792699"/>
              <a:ext cx="235549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5030889" y="306896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71765" y="5792699"/>
              <a:ext cx="384862" cy="24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6" name="Szövegdoboz 79"/>
            <p:cNvSpPr txBox="1"/>
            <p:nvPr/>
          </p:nvSpPr>
          <p:spPr>
            <a:xfrm>
              <a:off x="764403" y="5378447"/>
              <a:ext cx="130357" cy="215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r>
                <a:rPr lang="hu-HU" sz="700">
                  <a:solidFill>
                    <a:srgbClr val="000000"/>
                  </a:solidFill>
                  <a:ea typeface="Verdana"/>
                  <a:cs typeface="Verdana"/>
                  <a:sym typeface="Symbol"/>
                </a:rPr>
                <a:t>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63" name="Line 15"/>
            <p:cNvCxnSpPr/>
            <p:nvPr/>
          </p:nvCxnSpPr>
          <p:spPr bwMode="auto">
            <a:xfrm flipV="1">
              <a:off x="294341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8"/>
            <p:cNvCxnSpPr/>
            <p:nvPr/>
          </p:nvCxnSpPr>
          <p:spPr bwMode="auto">
            <a:xfrm flipV="1">
              <a:off x="338357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Line 19"/>
            <p:cNvCxnSpPr/>
            <p:nvPr/>
          </p:nvCxnSpPr>
          <p:spPr bwMode="auto">
            <a:xfrm flipV="1">
              <a:off x="3867746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Line 20"/>
            <p:cNvCxnSpPr/>
            <p:nvPr/>
          </p:nvCxnSpPr>
          <p:spPr bwMode="auto">
            <a:xfrm flipV="1">
              <a:off x="160826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Line 22"/>
            <p:cNvCxnSpPr/>
            <p:nvPr/>
          </p:nvCxnSpPr>
          <p:spPr bwMode="auto">
            <a:xfrm flipV="1">
              <a:off x="2048423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23"/>
            <p:cNvCxnSpPr/>
            <p:nvPr/>
          </p:nvCxnSpPr>
          <p:spPr bwMode="auto">
            <a:xfrm flipV="1">
              <a:off x="248858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Line 66"/>
            <p:cNvCxnSpPr/>
            <p:nvPr/>
          </p:nvCxnSpPr>
          <p:spPr bwMode="auto">
            <a:xfrm flipV="1">
              <a:off x="435192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Line 67"/>
            <p:cNvCxnSpPr/>
            <p:nvPr/>
          </p:nvCxnSpPr>
          <p:spPr bwMode="auto">
            <a:xfrm flipV="1">
              <a:off x="4850767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8"/>
            <p:cNvCxnSpPr/>
            <p:nvPr/>
          </p:nvCxnSpPr>
          <p:spPr bwMode="auto">
            <a:xfrm flipV="1">
              <a:off x="529092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Line 19"/>
            <p:cNvCxnSpPr/>
            <p:nvPr/>
          </p:nvCxnSpPr>
          <p:spPr bwMode="auto">
            <a:xfrm flipV="1">
              <a:off x="5789771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Line 66"/>
            <p:cNvCxnSpPr/>
            <p:nvPr/>
          </p:nvCxnSpPr>
          <p:spPr bwMode="auto">
            <a:xfrm flipV="1">
              <a:off x="627394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Line 67"/>
            <p:cNvCxnSpPr/>
            <p:nvPr/>
          </p:nvCxnSpPr>
          <p:spPr bwMode="auto">
            <a:xfrm flipV="1">
              <a:off x="6772792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Line 18"/>
            <p:cNvCxnSpPr/>
            <p:nvPr/>
          </p:nvCxnSpPr>
          <p:spPr bwMode="auto">
            <a:xfrm flipV="1">
              <a:off x="7256967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Line 19"/>
            <p:cNvCxnSpPr/>
            <p:nvPr/>
          </p:nvCxnSpPr>
          <p:spPr bwMode="auto">
            <a:xfrm flipV="1">
              <a:off x="775581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Line 59"/>
            <p:cNvCxnSpPr/>
            <p:nvPr/>
          </p:nvCxnSpPr>
          <p:spPr bwMode="auto">
            <a:xfrm flipV="1">
              <a:off x="817262" y="5668423"/>
              <a:ext cx="7625168" cy="20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Line 19"/>
            <p:cNvCxnSpPr/>
            <p:nvPr/>
          </p:nvCxnSpPr>
          <p:spPr bwMode="auto">
            <a:xfrm flipV="1">
              <a:off x="8231617" y="5682450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Line 19"/>
            <p:cNvCxnSpPr/>
            <p:nvPr/>
          </p:nvCxnSpPr>
          <p:spPr bwMode="auto">
            <a:xfrm flipV="1">
              <a:off x="1195396" y="568895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7421085" y="5785935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102030" y="3236583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4097900" y="2886929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4760859" y="236793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7970236" y="244004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7620396" y="195860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DDR4/2133</a:t>
              </a:r>
              <a:endParaRPr lang="en-US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/</a:t>
              </a:r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6436331" y="256343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706555" y="343259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8039485" y="2340316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167" name="Straight Connector 166"/>
            <p:cNvCxnSpPr/>
            <p:nvPr/>
          </p:nvCxnSpPr>
          <p:spPr>
            <a:xfrm flipV="1">
              <a:off x="4127141" y="2393820"/>
              <a:ext cx="3941585" cy="5466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736685" y="3328696"/>
              <a:ext cx="503154" cy="460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grpSp>
          <p:nvGrpSpPr>
            <p:cNvPr id="173" name="Csoportba foglalás 2"/>
            <p:cNvGrpSpPr/>
            <p:nvPr/>
          </p:nvGrpSpPr>
          <p:grpSpPr>
            <a:xfrm>
              <a:off x="5967157" y="2978945"/>
              <a:ext cx="1065627" cy="366939"/>
              <a:chOff x="4097336" y="1285770"/>
              <a:chExt cx="1052975" cy="209550"/>
            </a:xfrm>
          </p:grpSpPr>
          <p:sp>
            <p:nvSpPr>
              <p:cNvPr id="174" name="Rectangle 173"/>
              <p:cNvSpPr>
                <a:spLocks noChangeArrowheads="1"/>
              </p:cNvSpPr>
              <p:nvPr/>
            </p:nvSpPr>
            <p:spPr bwMode="auto">
              <a:xfrm>
                <a:off x="4097336" y="1285770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Rectangle 174"/>
              <p:cNvSpPr>
                <a:spLocks noChangeArrowheads="1"/>
              </p:cNvSpPr>
              <p:nvPr/>
            </p:nvSpPr>
            <p:spPr bwMode="auto">
              <a:xfrm>
                <a:off x="4259966" y="1334237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</a:t>
                </a:r>
                <a:r>
                  <a:rPr lang="hu-HU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*/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8 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</p:grpSp>
      </p:grpSp>
      <p:sp>
        <p:nvSpPr>
          <p:cNvPr id="180" name="Rectangle 179"/>
          <p:cNvSpPr>
            <a:spLocks noChangeArrowheads="1"/>
          </p:cNvSpPr>
          <p:nvPr/>
        </p:nvSpPr>
        <p:spPr bwMode="auto">
          <a:xfrm>
            <a:off x="1329909" y="3383995"/>
            <a:ext cx="548696" cy="492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4157446" y="1696030"/>
            <a:ext cx="2484784" cy="112466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1510" y="638690"/>
            <a:ext cx="777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Historical increase of memory transfer rates in Intel’s DT and MP platforms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5598" y="3510555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100070" y="3113965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98775" y="2744400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267645" y="2395581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821155" y="2303432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60000" flipV="1">
            <a:off x="3038460" y="2836733"/>
            <a:ext cx="2260315" cy="7737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292080" y="2405822"/>
            <a:ext cx="2628000" cy="442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330749" y="1997177"/>
            <a:ext cx="2490406" cy="8495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1616769" y="3882702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2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2645984" y="3658310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3954206" y="3328696"/>
            <a:ext cx="572789" cy="4603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DDR2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6990326" y="2610806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7677345" y="2478655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1947461" y="3102814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34" name="Rectangle 133"/>
          <p:cNvSpPr>
            <a:spLocks noChangeArrowheads="1"/>
          </p:cNvSpPr>
          <p:nvPr/>
        </p:nvSpPr>
        <p:spPr bwMode="auto">
          <a:xfrm>
            <a:off x="3761910" y="2362553"/>
            <a:ext cx="711241" cy="5263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 rot="120000" flipV="1">
            <a:off x="1642357" y="2796919"/>
            <a:ext cx="2484784" cy="11246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221680" y="3834045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BBE0E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DT </a:t>
            </a:r>
            <a:endParaRPr lang="en-US" sz="1200" b="1" dirty="0">
              <a:solidFill>
                <a:srgbClr val="BBE0E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366755" y="3647056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MP </a:t>
            </a:r>
            <a:endParaRPr lang="en-US" sz="12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23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8984" y="638690"/>
            <a:ext cx="44390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FF0000"/>
                </a:solidFill>
                <a:cs typeface="Arial" charset="0"/>
              </a:rPr>
              <a:t>Desktops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(2-chip designs, 100 Series chipset)</a:t>
            </a:r>
            <a:endParaRPr lang="en-US" altLang="en-US" sz="14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74063" y="1203839"/>
            <a:ext cx="53431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i7-6700T                       4C+HD 530, HT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i5-6600T/6500T/6400T,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i3-6300T/6100T,           2C+HD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530, 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530" y="960983"/>
            <a:ext cx="2438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35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S-lines (LGA 1151)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74063" y="4239090"/>
            <a:ext cx="38491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i7-6700K/6600K, 4C,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8/2015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1530" y="3976318"/>
            <a:ext cx="3307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91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S-lines, unlocked (LGA1151)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61510" y="4554125"/>
            <a:ext cx="1540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 smtClean="0">
                <a:solidFill>
                  <a:srgbClr val="FF0000"/>
                </a:solidFill>
                <a:cs typeface="Arial" charset="0"/>
              </a:rPr>
              <a:t>Microservers</a:t>
            </a:r>
            <a:r>
              <a:rPr lang="en-US" altLang="en-US" sz="1400" b="1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en-US" altLang="en-US" sz="14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820" y="4876418"/>
            <a:ext cx="20425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45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v5-lines </a:t>
            </a:r>
            <a:r>
              <a:rPr lang="en-US" sz="1400" dirty="0">
                <a:solidFill>
                  <a:srgbClr val="0070C0"/>
                </a:solidFill>
              </a:rPr>
              <a:t>(</a:t>
            </a:r>
            <a:r>
              <a:rPr lang="en-US" sz="1400" dirty="0" smtClean="0">
                <a:solidFill>
                  <a:srgbClr val="0070C0"/>
                </a:solidFill>
              </a:rPr>
              <a:t>BGA)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5065" y="51464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Xeon E3-15x5M v5, 4C+HD 530, HT, 9/2015 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74063" y="2208803"/>
            <a:ext cx="56733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i7-6920HQ/6820HQ/6700HQ,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i5-6440HQ/6300HQ,             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i3-6100H,                             2C+HD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530, 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1530" y="1946163"/>
            <a:ext cx="2770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45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HQ/H-lines </a:t>
            </a:r>
            <a:r>
              <a:rPr lang="en-US" sz="1400" dirty="0">
                <a:solidFill>
                  <a:srgbClr val="0070C0"/>
                </a:solidFill>
              </a:rPr>
              <a:t>(</a:t>
            </a:r>
            <a:r>
              <a:rPr lang="en-US" sz="1400" dirty="0" smtClean="0">
                <a:solidFill>
                  <a:srgbClr val="0070C0"/>
                </a:solidFill>
              </a:rPr>
              <a:t>BGA1440)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74063" y="3230396"/>
            <a:ext cx="49087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i7-6700,                 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i5-6600/6500/6400 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i3-6320/6300/6100, 2C+HD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530, 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1530" y="2986208"/>
            <a:ext cx="2438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65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S-lines (LGA 1151)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pic>
        <p:nvPicPr>
          <p:cNvPr id="114690" name="Picture 2" descr="http://images.anandtech.com/galleries/4533/110%20-%20SKL-Y%20Core%20m7m5m3_575p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7941" r="3927" b="11980"/>
          <a:stretch/>
        </p:blipFill>
        <p:spPr bwMode="auto">
          <a:xfrm>
            <a:off x="71500" y="1223755"/>
            <a:ext cx="9012534" cy="463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143" y="601112"/>
            <a:ext cx="772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Example 1: Main features of the models of the 4.5 W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m-line </a:t>
            </a:r>
            <a:r>
              <a:rPr lang="en-US" sz="1400" dirty="0" smtClean="0"/>
              <a:t>[</a:t>
            </a:r>
            <a:r>
              <a:rPr lang="hu-HU" sz="1400" dirty="0" smtClean="0"/>
              <a:t>202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483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pic>
        <p:nvPicPr>
          <p:cNvPr id="45058" name="Picture 2" descr="http://static.trustedreviews.com/94/000034390/4ad1/Sklayke-6700K-and-6600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53041" r="4108" b="9353"/>
          <a:stretch/>
        </p:blipFill>
        <p:spPr bwMode="auto">
          <a:xfrm>
            <a:off x="71500" y="1297248"/>
            <a:ext cx="8982075" cy="204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3143" y="601112"/>
            <a:ext cx="8573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Example 2: Main features of the models of the 91 W unlocked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S-line </a:t>
            </a:r>
            <a:r>
              <a:rPr lang="en-US" sz="1400" dirty="0" smtClean="0"/>
              <a:t>[</a:t>
            </a:r>
            <a:r>
              <a:rPr lang="hu-HU" sz="1400" dirty="0" smtClean="0"/>
              <a:t>202</a:t>
            </a:r>
            <a:r>
              <a:rPr lang="en-US" sz="1400" dirty="0" smtClean="0"/>
              <a:t>]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75669" y="3609020"/>
            <a:ext cx="8930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 </a:t>
            </a:r>
            <a:r>
              <a:rPr lang="en-US" sz="1400" dirty="0" smtClean="0"/>
              <a:t>that the 91 W unlocked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S-line </a:t>
            </a:r>
            <a:r>
              <a:rPr lang="en-US" sz="1400" dirty="0" smtClean="0">
                <a:solidFill>
                  <a:srgbClr val="0070C0"/>
                </a:solidFill>
              </a:rPr>
              <a:t>does not include integrated graphics</a:t>
            </a:r>
            <a:r>
              <a:rPr lang="en-US" sz="1400" dirty="0" smtClean="0"/>
              <a:t>, as most users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of this high-end processor will attach discrete graphics cards.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306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481747"/>
              </p:ext>
            </p:extLst>
          </p:nvPr>
        </p:nvGraphicFramePr>
        <p:xfrm>
          <a:off x="476546" y="1448780"/>
          <a:ext cx="796588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48"/>
                <a:gridCol w="1327648"/>
                <a:gridCol w="1327648"/>
                <a:gridCol w="1327648"/>
                <a:gridCol w="1327648"/>
                <a:gridCol w="1327648"/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510" y="638690"/>
            <a:ext cx="875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max. base frequency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models with different TDPs and configurations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dirty="0" smtClean="0"/>
              <a:t>(Based on data from [</a:t>
            </a:r>
            <a:r>
              <a:rPr lang="hu-HU" sz="1400" dirty="0" smtClean="0"/>
              <a:t>202</a:t>
            </a:r>
            <a:r>
              <a:rPr lang="en-US" sz="1400" dirty="0" smtClean="0"/>
              <a:t>])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1510" y="5409220"/>
            <a:ext cx="826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low TDP can be achieved first of all </a:t>
            </a:r>
            <a:r>
              <a:rPr lang="en-US" sz="14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400" dirty="0" smtClean="0"/>
              <a:t>and limiting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the computer resources (cores, GPU EUs) provided.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56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pic>
        <p:nvPicPr>
          <p:cNvPr id="46082" name="Picture 2" descr="http://static.trustedreviews.com/94/00003438a/8d2e/skylake-platfo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9" t="4075"/>
          <a:stretch/>
        </p:blipFill>
        <p:spPr bwMode="auto">
          <a:xfrm>
            <a:off x="251717" y="1223755"/>
            <a:ext cx="8640763" cy="55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25" y="638690"/>
            <a:ext cx="5660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Intel Core i7-6700K desktop processor platform </a:t>
            </a:r>
            <a:r>
              <a:rPr lang="en-US" sz="1400" dirty="0"/>
              <a:t>[</a:t>
            </a:r>
            <a:r>
              <a:rPr lang="hu-HU" sz="1400" dirty="0"/>
              <a:t>203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637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746575" y="892421"/>
            <a:ext cx="783113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7</a:t>
            </a:r>
            <a:r>
              <a:rPr lang="hu-HU" altLang="en-US" sz="1900" dirty="0" smtClean="0">
                <a:solidFill>
                  <a:srgbClr val="FFFFFF"/>
                </a:solidFill>
                <a:cs typeface="Arial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The </a:t>
            </a:r>
            <a:r>
              <a:rPr lang="en-US" altLang="en-US" sz="1900" dirty="0" err="1" smtClean="0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Lake line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7</a:t>
            </a:r>
            <a:r>
              <a:rPr lang="hu-HU" dirty="0" smtClean="0"/>
              <a:t>. The </a:t>
            </a:r>
            <a:r>
              <a:rPr lang="hu-HU" dirty="0" err="1" smtClean="0"/>
              <a:t>Kaby</a:t>
            </a:r>
            <a:r>
              <a:rPr lang="hu-HU" dirty="0" smtClean="0"/>
              <a:t> Lake line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638690"/>
            <a:ext cx="5791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Preliminary information about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Kaby</a:t>
            </a:r>
            <a:r>
              <a:rPr lang="en-US" sz="1400" b="1" dirty="0" smtClean="0">
                <a:solidFill>
                  <a:schemeClr val="accent6"/>
                </a:solidFill>
              </a:rPr>
              <a:t> Lake line </a:t>
            </a:r>
            <a:r>
              <a:rPr lang="en-US" sz="1400" dirty="0" smtClean="0"/>
              <a:t>[</a:t>
            </a:r>
            <a:r>
              <a:rPr lang="hu-HU" sz="1400" dirty="0" smtClean="0"/>
              <a:t>179</a:t>
            </a:r>
            <a:r>
              <a:rPr lang="en-US" sz="1400" dirty="0" smtClean="0"/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037" y="953725"/>
            <a:ext cx="8993488" cy="1995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It is actually a </a:t>
            </a:r>
            <a:r>
              <a:rPr lang="en-US" sz="1400" dirty="0" err="1" smtClean="0">
                <a:solidFill>
                  <a:srgbClr val="FF0000"/>
                </a:solidFill>
              </a:rPr>
              <a:t>Skylake</a:t>
            </a:r>
            <a:r>
              <a:rPr lang="en-US" sz="1400" dirty="0" smtClean="0">
                <a:solidFill>
                  <a:srgbClr val="FF0000"/>
                </a:solidFill>
              </a:rPr>
              <a:t> refresh </a:t>
            </a:r>
            <a:r>
              <a:rPr lang="en-US" sz="1400" dirty="0" smtClean="0"/>
              <a:t>line manufacture on the </a:t>
            </a:r>
            <a:r>
              <a:rPr lang="en-US" sz="1400" dirty="0" smtClean="0">
                <a:solidFill>
                  <a:srgbClr val="0070C0"/>
                </a:solidFill>
              </a:rPr>
              <a:t>14 nm </a:t>
            </a:r>
            <a:r>
              <a:rPr lang="en-US" sz="1400" dirty="0" smtClean="0"/>
              <a:t>technology.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Announced</a:t>
            </a:r>
            <a:r>
              <a:rPr lang="en-US" sz="1400" dirty="0" smtClean="0"/>
              <a:t> on Intel’s </a:t>
            </a:r>
            <a:r>
              <a:rPr lang="en-US" sz="1400" dirty="0" smtClean="0">
                <a:solidFill>
                  <a:srgbClr val="0070C0"/>
                </a:solidFill>
              </a:rPr>
              <a:t>Q2 2015 </a:t>
            </a:r>
            <a:r>
              <a:rPr lang="en-US" sz="1400" dirty="0" smtClean="0"/>
              <a:t>conference call.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Expected launch date: 2H 2016</a:t>
            </a:r>
            <a:r>
              <a:rPr lang="en-US" sz="1400" dirty="0" smtClean="0"/>
              <a:t>, it will be </a:t>
            </a:r>
            <a:r>
              <a:rPr lang="en-US" sz="1400" dirty="0" smtClean="0">
                <a:solidFill>
                  <a:srgbClr val="0070C0"/>
                </a:solidFill>
              </a:rPr>
              <a:t>followed by the 10 nm </a:t>
            </a:r>
            <a:r>
              <a:rPr lang="en-US" sz="1400" dirty="0" err="1" smtClean="0">
                <a:solidFill>
                  <a:srgbClr val="0070C0"/>
                </a:solidFill>
              </a:rPr>
              <a:t>Cannonlake</a:t>
            </a:r>
            <a:r>
              <a:rPr lang="en-US" sz="1400" dirty="0" smtClean="0">
                <a:solidFill>
                  <a:srgbClr val="0070C0"/>
                </a:solidFill>
              </a:rPr>
              <a:t> in 2H 2017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This means that the </a:t>
            </a:r>
            <a:r>
              <a:rPr lang="en-US" sz="1400" dirty="0" smtClean="0">
                <a:solidFill>
                  <a:srgbClr val="FF0000"/>
                </a:solidFill>
              </a:rPr>
              <a:t>cadence of Intel’s technology transitions slowed down to about 2.5 years</a:t>
            </a:r>
            <a:r>
              <a:rPr lang="en-US" sz="1400" dirty="0" smtClean="0"/>
              <a:t>,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smtClean="0"/>
              <a:t> as </a:t>
            </a:r>
            <a:r>
              <a:rPr lang="en-US" sz="1400" dirty="0" err="1" smtClean="0"/>
              <a:t>Kranich</a:t>
            </a:r>
            <a:r>
              <a:rPr lang="en-US" sz="1400" dirty="0" smtClean="0"/>
              <a:t>, Intel’s CEO formulated: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last two technology transitions have signaled that our cadence today is closer to </a:t>
            </a:r>
            <a:endParaRPr lang="en-US" sz="1400" dirty="0" smtClean="0"/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2.5 </a:t>
            </a:r>
            <a:r>
              <a:rPr lang="en-US" sz="1400" dirty="0"/>
              <a:t>years than two."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02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9076381" y="128572"/>
            <a:ext cx="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6564480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Helvetica Neue"/>
                <a:cs typeface="Arial" pitchFamily="34" charset="0"/>
                <a:hlinkClick r:id="rId2"/>
              </a:rPr>
              <a:t>  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Helvetica Neue"/>
                <a:cs typeface="Arial" pitchFamily="34" charset="0"/>
              </a:rPr>
              <a:t>IMAGE</a:t>
            </a:r>
            <a:endParaRPr kumimoji="0" lang="en-US" altLang="en-US" sz="294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Helvetica Neue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779913"/>
              </p:ext>
            </p:extLst>
          </p:nvPr>
        </p:nvGraphicFramePr>
        <p:xfrm>
          <a:off x="188575" y="1196938"/>
          <a:ext cx="8812962" cy="3876677"/>
        </p:xfrm>
        <a:graphic>
          <a:graphicData uri="http://schemas.openxmlformats.org/drawingml/2006/table">
            <a:tbl>
              <a:tblPr/>
              <a:tblGrid>
                <a:gridCol w="1468827"/>
                <a:gridCol w="1468827"/>
                <a:gridCol w="1468827"/>
                <a:gridCol w="1468827"/>
                <a:gridCol w="1468827"/>
                <a:gridCol w="1468827"/>
              </a:tblGrid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Variant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KBL-Y (BGA)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KBL-U (BGA)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KBL-H (BGA)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KBL-S (LGA)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KBL-S (LGA)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6279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Cores Configurations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2/2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2/4/4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Graphic Configurations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GT2/GT3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GT2/GT4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GT2/GT2/GT4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GT0/GT2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eDRAM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N/A / 64 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N/A / 256 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 / N/A/ 64 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SOC Design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 - External 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 - External 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 - External 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466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TDP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4.5W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15W / 28W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 / 45W / TBD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 / 65W / 91W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25W / 45W / 80W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575" y="639763"/>
            <a:ext cx="5378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main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Kaby</a:t>
            </a:r>
            <a:r>
              <a:rPr lang="en-US" sz="1400" b="1" dirty="0" smtClean="0">
                <a:solidFill>
                  <a:schemeClr val="accent6"/>
                </a:solidFill>
              </a:rPr>
              <a:t> Lake line </a:t>
            </a:r>
            <a:r>
              <a:rPr lang="en-US" sz="1400" dirty="0" smtClean="0"/>
              <a:t>[</a:t>
            </a:r>
            <a:r>
              <a:rPr lang="hu-HU" sz="1400" dirty="0" smtClean="0"/>
              <a:t>194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7</a:t>
            </a:r>
            <a:r>
              <a:rPr lang="hu-HU" dirty="0" smtClean="0"/>
              <a:t>. The </a:t>
            </a:r>
            <a:r>
              <a:rPr lang="hu-HU" dirty="0" err="1" smtClean="0"/>
              <a:t>Kaby</a:t>
            </a:r>
            <a:r>
              <a:rPr lang="hu-HU" dirty="0" smtClean="0"/>
              <a:t> Lake line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 descr="intel-kaby-lake-u-series-processors-y-series-h-serie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4225" r="35227" b="12182"/>
          <a:stretch/>
        </p:blipFill>
        <p:spPr bwMode="auto">
          <a:xfrm>
            <a:off x="1556665" y="1223755"/>
            <a:ext cx="5985665" cy="53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180" y="636423"/>
            <a:ext cx="784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system architecture of a U or Y-Series  </a:t>
            </a:r>
            <a:r>
              <a:rPr lang="en-US" sz="1400" b="1" dirty="0" err="1" smtClean="0">
                <a:solidFill>
                  <a:schemeClr val="accent6"/>
                </a:solidFill>
              </a:rPr>
              <a:t>Kaby</a:t>
            </a:r>
            <a:r>
              <a:rPr lang="en-US" sz="1400" b="1" dirty="0" smtClean="0">
                <a:solidFill>
                  <a:schemeClr val="accent6"/>
                </a:solidFill>
              </a:rPr>
              <a:t> Lake processor </a:t>
            </a:r>
            <a:r>
              <a:rPr lang="en-US" sz="1400" dirty="0" smtClean="0"/>
              <a:t>[</a:t>
            </a:r>
            <a:r>
              <a:rPr lang="hu-HU" sz="1400" dirty="0" smtClean="0"/>
              <a:t>194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7</a:t>
            </a:r>
            <a:r>
              <a:rPr lang="hu-HU" dirty="0" smtClean="0"/>
              <a:t>. The </a:t>
            </a:r>
            <a:r>
              <a:rPr lang="hu-HU" dirty="0" err="1" smtClean="0"/>
              <a:t>Kaby</a:t>
            </a:r>
            <a:r>
              <a:rPr lang="hu-HU" dirty="0" smtClean="0"/>
              <a:t> Lake line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4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AutoShape 3"/>
          <p:cNvSpPr>
            <a:spLocks noChangeArrowheads="1"/>
          </p:cNvSpPr>
          <p:nvPr/>
        </p:nvSpPr>
        <p:spPr bwMode="auto">
          <a:xfrm>
            <a:off x="971550" y="108902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8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.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2571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604456"/>
              </p:ext>
            </p:extLst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/>
                <a:gridCol w="990110"/>
                <a:gridCol w="1080120"/>
                <a:gridCol w="1080120"/>
                <a:gridCol w="945105"/>
                <a:gridCol w="720080"/>
                <a:gridCol w="900100"/>
                <a:gridCol w="765085"/>
                <a:gridCol w="720080"/>
                <a:gridCol w="675076"/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6675" y="591830"/>
            <a:ext cx="7406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(based on [174])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24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82563" y="638175"/>
            <a:ext cx="88979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R., 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Next Generation Intel Microarchitecture (Nehalem) Family: Architecture Insight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and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Power Management, IDF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Taipeh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 Oct. 2008, http://intel.wingateweb.com/taiwan08/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published/sessions/TPTS001/FA08%20IDFTaipei_TPTS001_100.pdf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82563" y="1468438"/>
            <a:ext cx="81867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[2]: Bryant D., 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Intel Hitting on All Cylinders,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UBS Conf., Nov.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http://files.shareholder.com/downloads/INTC/0x0x191011/e2b3bcc5-0a37-4d06-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aa5a-0c46e8a1a76d/UBSConfNov2007Bryant.pdf 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87325" y="2238375"/>
            <a:ext cx="866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[3]: Fisher S., “Technical Overview of the 45 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(Penryn),” IDF 2007, ITPS001, http://isdlibrary.intel-dispatch.com/isd/89/45nm.pdf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82563" y="2817813"/>
            <a:ext cx="7850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[4]: De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Gelas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“Intel Core versus AMD’s K8 architecture,”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Ma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http://www.anandtech.com/cpuchipsets/intel/showdoc.aspx?i=2748&amp;p=1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77800" y="3406775"/>
            <a:ext cx="764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Carmean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D., “Inside the Pentium 4 Processor Micro-architecture,” Aug. 2000,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http://people.virginia.edu/~zl4j/CS854/pda_s01_cd.pdf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182563" y="3975100"/>
            <a:ext cx="80089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[6]: Shimpi A. L. &amp; Clark J., “AMD Opteron 248 vs. Intel Xeon 2.8: 2-way Web Servers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go Head to Head,” AnandTech, Dec. 17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http://www.anandtech.com/showdoc.aspx?i=1935&amp;p=1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71450" y="4767263"/>
            <a:ext cx="83867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[7]: Völkel F., “Duel of the Titans: Opteron vs. Xeon : Hammer Time: AMD On The Attack,”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Tom’s hardware, Apr. 22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http://www.tomshardware.com/reviews/duel-titans,620.html</a:t>
            </a: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182563" y="5575300"/>
            <a:ext cx="85820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[8]: De Gelas J., “Intel Woodcrest, AMD's Opteron and Sun's UltraSparc T1: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Server CPU Shoot-out,”  AnandTech, June 17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http://www.anandtech.com/IT/showdoc.aspx?i=2772&amp;p=1</a:t>
            </a:r>
          </a:p>
        </p:txBody>
      </p:sp>
    </p:spTree>
    <p:extLst>
      <p:ext uri="{BB962C8B-B14F-4D97-AF65-F5344CB8AC3E}">
        <p14:creationId xmlns:p14="http://schemas.microsoft.com/office/powerpoint/2010/main" val="13861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(2)</a:t>
            </a:r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192088" y="1223963"/>
            <a:ext cx="7513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[10]: Wechsler O., “Inside Intel Core Microarchitecture,” White Paper, Intel, 2006</a:t>
            </a:r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192088" y="1609725"/>
            <a:ext cx="885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[11]: Lee V., “Inside the Intel Core Microarchitecture,” IDF, May 2006, Shenzhen,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://www.prcidf.com.cn/sz/systems_conf/track_sz/SMC/Intel%20Core%20uArch.pdf </a:t>
            </a:r>
          </a:p>
        </p:txBody>
      </p:sp>
      <p:sp>
        <p:nvSpPr>
          <p:cNvPr id="315397" name="Text Box 5"/>
          <p:cNvSpPr txBox="1">
            <a:spLocks noChangeArrowheads="1"/>
          </p:cNvSpPr>
          <p:nvPr/>
        </p:nvSpPr>
        <p:spPr bwMode="auto">
          <a:xfrm>
            <a:off x="192088" y="2201863"/>
            <a:ext cx="696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[12]: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“Inside Intel Core Microarchitecture,” Hot Chips 18,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http://www.hotchips.org/archives/hc18/</a:t>
            </a: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180975" y="2770188"/>
            <a:ext cx="85931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[13]: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Gruen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H., “Intel’s new Core Microarchitecture,” Develop Brighton, AMD Technical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Day, July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http://ati.amd.com/developer/brighton/03%20Intel%20MicroArchitecture.pdf </a:t>
            </a:r>
          </a:p>
        </p:txBody>
      </p:sp>
      <p:sp>
        <p:nvSpPr>
          <p:cNvPr id="315399" name="Text Box 7"/>
          <p:cNvSpPr txBox="1">
            <a:spLocks noChangeArrowheads="1"/>
          </p:cNvSpPr>
          <p:nvPr/>
        </p:nvSpPr>
        <p:spPr bwMode="auto">
          <a:xfrm>
            <a:off x="180975" y="3562350"/>
            <a:ext cx="87058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“Intel Smart Memory access: Minimizing Latency on Intel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Microarchitecture, ” Technology @ intel Magazine, Sept. 2006, pp. 1-7,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ftp://download.intel.com/corporate/pressroom/emea/deu/fotos/06-10-Strategie_Tag/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Intel/Intel_Core2_Prozessoren/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Texte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/ENG-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Smart_Memory_Access_Technology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@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Intel_Magazine_Article.pdf </a:t>
            </a: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201613" y="4764088"/>
            <a:ext cx="8345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Sima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D., Fountain T.,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Kacsuk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Advanced Computer Architectures, Addison Wesley,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Harlow etc., 1997</a:t>
            </a:r>
          </a:p>
        </p:txBody>
      </p:sp>
      <p:sp>
        <p:nvSpPr>
          <p:cNvPr id="315401" name="Text Box 9"/>
          <p:cNvSpPr txBox="1">
            <a:spLocks noChangeArrowheads="1"/>
          </p:cNvSpPr>
          <p:nvPr/>
        </p:nvSpPr>
        <p:spPr bwMode="auto">
          <a:xfrm>
            <a:off x="192088" y="5332413"/>
            <a:ext cx="872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Jafarjead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B., “Intel Core Duo Processor,” Intel,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http://masih0111.persiangig.com/document/peresentation/behrooz%20jafarnejad.ppt</a:t>
            </a:r>
          </a:p>
        </p:txBody>
      </p:sp>
      <p:sp>
        <p:nvSpPr>
          <p:cNvPr id="315402" name="Text Box 11"/>
          <p:cNvSpPr txBox="1">
            <a:spLocks noChangeArrowheads="1"/>
          </p:cNvSpPr>
          <p:nvPr/>
        </p:nvSpPr>
        <p:spPr bwMode="auto">
          <a:xfrm>
            <a:off x="192088" y="5916613"/>
            <a:ext cx="7866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[17]: Pawlowski S. &amp; Wechsler O., “Intel Core Microarchitecture,” IDF Spring, 2006,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http://www.intel.com/pressroom/kits/core2duo/pdf/ICM_tech_overview.pdf</a:t>
            </a:r>
          </a:p>
        </p:txBody>
      </p:sp>
      <p:sp>
        <p:nvSpPr>
          <p:cNvPr id="315403" name="Text Box 14"/>
          <p:cNvSpPr txBox="1">
            <a:spLocks noChangeArrowheads="1"/>
          </p:cNvSpPr>
          <p:nvPr/>
        </p:nvSpPr>
        <p:spPr bwMode="auto">
          <a:xfrm>
            <a:off x="192088" y="642938"/>
            <a:ext cx="852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[9]: Hinton G. &amp; al., “The Microarchitecture of the Pentium 4 Processor,”  Intel Technology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Journal, Q1 2001, pp. 1-13 </a:t>
            </a:r>
          </a:p>
        </p:txBody>
      </p:sp>
    </p:spTree>
    <p:extLst>
      <p:ext uri="{BB962C8B-B14F-4D97-AF65-F5344CB8AC3E}">
        <p14:creationId xmlns:p14="http://schemas.microsoft.com/office/powerpoint/2010/main" val="27155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(3)</a:t>
            </a:r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196850" y="2201863"/>
            <a:ext cx="80089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[21]: Kim N. S. et al., „Leakage Current: Moore’s Law Meets Static Power”, Computer,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Dec. 2003, pp. 68-75.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174625" y="2776538"/>
            <a:ext cx="7842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[22]: Ng P. K., “High End Desktop Platform Design Overview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 Microarchitecture (Nehalem) Processor,” IDF Taipei, TDPS001,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http://intel.wingateweb.com/taiwan08/published/sessions/TDPS001/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FA08%20IDF-Taipei_TDPS001_100.pdf</a:t>
            </a: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185738" y="3763963"/>
            <a:ext cx="80232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[23]: Bohr M., Mistry K., Smith S., “Intel Demonstrates High-k + Metal Gate Transistor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Breakthrough in 45 nm Microprocessors,”, Intel, Jan.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http://download.intel.com/pressroom/kits/45nm/Press45nm107_FINAL.pdf</a:t>
            </a:r>
          </a:p>
        </p:txBody>
      </p:sp>
      <p:sp>
        <p:nvSpPr>
          <p:cNvPr id="316422" name="Text Box 6"/>
          <p:cNvSpPr txBox="1">
            <a:spLocks noChangeArrowheads="1"/>
          </p:cNvSpPr>
          <p:nvPr/>
        </p:nvSpPr>
        <p:spPr bwMode="auto">
          <a:xfrm>
            <a:off x="176213" y="4543425"/>
            <a:ext cx="73993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[24]: Scott D. S., “Toward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Petascale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Beyond,” APAC Conference, Oct.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http://www.apac.edu.au/apac07/pages/program/presentations/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Tuesday%20Harbour%20A%20B/David_Scott.pdf </a:t>
            </a:r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187325" y="5329238"/>
            <a:ext cx="8742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[25]: Smith S. L., “45 nm Product Press Briefing,” IDF Fall,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http://download.intel.com/pressroom/kits/events/idffall_2007/BriefingSmith45nm.pdf </a:t>
            </a:r>
          </a:p>
        </p:txBody>
      </p:sp>
      <p:sp>
        <p:nvSpPr>
          <p:cNvPr id="316424" name="Text Box 8"/>
          <p:cNvSpPr txBox="1">
            <a:spLocks noChangeArrowheads="1"/>
          </p:cNvSpPr>
          <p:nvPr/>
        </p:nvSpPr>
        <p:spPr bwMode="auto">
          <a:xfrm>
            <a:off x="185738" y="5895975"/>
            <a:ext cx="8878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[26]: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(Penryn),” IPTS001, Fall IDF 2007, http://isdlibrary.intel-dispatch.com/isd/89/45nm.pdf</a:t>
            </a:r>
          </a:p>
        </p:txBody>
      </p:sp>
      <p:sp>
        <p:nvSpPr>
          <p:cNvPr id="316425" name="Text Box 17"/>
          <p:cNvSpPr txBox="1">
            <a:spLocks noChangeArrowheads="1"/>
          </p:cNvSpPr>
          <p:nvPr/>
        </p:nvSpPr>
        <p:spPr bwMode="auto">
          <a:xfrm>
            <a:off x="185738" y="1233488"/>
            <a:ext cx="8250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[19]: SIMD Instruction Sets, http://softpixel.com/~cwright/programming/simd/index.php</a:t>
            </a:r>
          </a:p>
        </p:txBody>
      </p:sp>
      <p:sp>
        <p:nvSpPr>
          <p:cNvPr id="316426" name="Text Box 18"/>
          <p:cNvSpPr txBox="1">
            <a:spLocks noChangeArrowheads="1"/>
          </p:cNvSpPr>
          <p:nvPr/>
        </p:nvSpPr>
        <p:spPr bwMode="auto">
          <a:xfrm>
            <a:off x="185738" y="1601788"/>
            <a:ext cx="7210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[20]: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Platform Environment Control Interface,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http://en.wikipedia.org/wiki/Platform_Environment_Control_Interface</a:t>
            </a:r>
          </a:p>
        </p:txBody>
      </p:sp>
      <p:sp>
        <p:nvSpPr>
          <p:cNvPr id="316427" name="Text Box 19"/>
          <p:cNvSpPr txBox="1">
            <a:spLocks noChangeArrowheads="1"/>
          </p:cNvSpPr>
          <p:nvPr/>
        </p:nvSpPr>
        <p:spPr bwMode="auto">
          <a:xfrm>
            <a:off x="187325" y="646113"/>
            <a:ext cx="85613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[18]: Goto H., Larrrabee architecture can be integrated into CPU”, PC Watch, Oct. 6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http://pc.watch.impress.co.jp/docs/2008/1006/kaigai470.htm</a:t>
            </a:r>
          </a:p>
        </p:txBody>
      </p:sp>
    </p:spTree>
    <p:extLst>
      <p:ext uri="{BB962C8B-B14F-4D97-AF65-F5344CB8AC3E}">
        <p14:creationId xmlns:p14="http://schemas.microsoft.com/office/powerpoint/2010/main" val="269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(4)</a:t>
            </a: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171450" y="3076575"/>
            <a:ext cx="7807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Gelsinger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P., “Intel Architecture, Press Briefing, March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http://www.slideshare.net/angsikod/gelsinger-briefing-on-intel-architecture</a:t>
            </a:r>
          </a:p>
        </p:txBody>
      </p:sp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174625" y="3640138"/>
            <a:ext cx="8683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[32]: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Gelsinger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http://download.intel.com/pressroom/kits/events/idffall_2008/PatGelsinger_day1.pdf</a:t>
            </a: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174625" y="4222750"/>
            <a:ext cx="81137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[33]: Brayton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J.,”Nehalem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Talk of the Tock, Intel Next Generation Microprocessor,” IDF,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2008, Shanghai,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http://inteldeveloperforum.com.edgesuite.net/shanghai_2008/ti/TCH001/f.htm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168275" y="5040313"/>
            <a:ext cx="8666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[34]: Intel Timna Microprocessor Family, CPU World, http://www.cpu-world.com/CPUs/Timna/</a:t>
            </a: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174625" y="5437188"/>
            <a:ext cx="80708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[35]: Smith T.,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- Intel's first system-on-a-chip, Before '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Tolapai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', before '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Banias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'.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Register Hardware,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. 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http://www.reghardware.co.uk/2007/02/06/forgotten_tech_intel_timna/</a:t>
            </a:r>
          </a:p>
        </p:txBody>
      </p:sp>
      <p:sp>
        <p:nvSpPr>
          <p:cNvPr id="317448" name="Rectangle 14"/>
          <p:cNvSpPr>
            <a:spLocks noChangeArrowheads="1"/>
          </p:cNvSpPr>
          <p:nvPr/>
        </p:nvSpPr>
        <p:spPr bwMode="auto">
          <a:xfrm>
            <a:off x="179388" y="1263650"/>
            <a:ext cx="792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[28]: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Foxton Technology, http://en.wikipedia.org/wiki/Foxton_Technology</a:t>
            </a:r>
          </a:p>
        </p:txBody>
      </p:sp>
      <p:sp>
        <p:nvSpPr>
          <p:cNvPr id="317449" name="Text Box 15"/>
          <p:cNvSpPr txBox="1">
            <a:spLocks noChangeArrowheads="1"/>
          </p:cNvSpPr>
          <p:nvPr/>
        </p:nvSpPr>
        <p:spPr bwMode="auto">
          <a:xfrm>
            <a:off x="185738" y="1644650"/>
            <a:ext cx="8540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[29]: Coke J. &amp; al., “Improvements in the Intel Core Penryn Processor Family Architecture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and Microarchitecture,”  Intel Technology Journal, Vol. 12, No. 3, 2008, pp. 179-192 </a:t>
            </a:r>
          </a:p>
        </p:txBody>
      </p:sp>
      <p:sp>
        <p:nvSpPr>
          <p:cNvPr id="317450" name="Text Box 16"/>
          <p:cNvSpPr txBox="1">
            <a:spLocks noChangeArrowheads="1"/>
          </p:cNvSpPr>
          <p:nvPr/>
        </p:nvSpPr>
        <p:spPr bwMode="auto">
          <a:xfrm>
            <a:off x="185738" y="2259013"/>
            <a:ext cx="8718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[30]: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(Penryn),” BMA S004, IDF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http://my.ocworkbench.com/bbs/attachment.php?attachmentid=318&amp;d=1176911500</a:t>
            </a:r>
          </a:p>
        </p:txBody>
      </p:sp>
      <p:sp>
        <p:nvSpPr>
          <p:cNvPr id="317451" name="Text Box 17"/>
          <p:cNvSpPr txBox="1">
            <a:spLocks noChangeArrowheads="1"/>
          </p:cNvSpPr>
          <p:nvPr/>
        </p:nvSpPr>
        <p:spPr bwMode="auto">
          <a:xfrm>
            <a:off x="185738" y="646113"/>
            <a:ext cx="8616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[27]: George V., 45nm Next Generation Intel Core Microarchitecture (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Penryn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),” Hot Chips 19,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2007, http://www.hotchips.org/archives/hc19/3_Tues/HC19.08/HC19.08.01.pdf</a:t>
            </a:r>
          </a:p>
        </p:txBody>
      </p:sp>
    </p:spTree>
    <p:extLst>
      <p:ext uri="{BB962C8B-B14F-4D97-AF65-F5344CB8AC3E}">
        <p14:creationId xmlns:p14="http://schemas.microsoft.com/office/powerpoint/2010/main" val="19179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4"/>
          <p:cNvSpPr txBox="1">
            <a:spLocks noChangeArrowheads="1"/>
          </p:cNvSpPr>
          <p:nvPr/>
        </p:nvSpPr>
        <p:spPr bwMode="auto">
          <a:xfrm>
            <a:off x="174625" y="1617663"/>
            <a:ext cx="719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[38]: Strong B., “A Look Inside Intel: The Core (Nehalem) Microarchitecture,”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http://www.cs.utexas.edu/users/cart/arch/beeman.ppt</a:t>
            </a:r>
          </a:p>
        </p:txBody>
      </p:sp>
      <p:sp>
        <p:nvSpPr>
          <p:cNvPr id="318467" name="Text Box 5"/>
          <p:cNvSpPr txBox="1">
            <a:spLocks noChangeArrowheads="1"/>
          </p:cNvSpPr>
          <p:nvPr/>
        </p:nvSpPr>
        <p:spPr bwMode="auto">
          <a:xfrm>
            <a:off x="174625" y="2206625"/>
            <a:ext cx="81676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[39]: Valles A. C., Ansari Z.,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Mehrotra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P.: “Tuning Your Software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 Microarchitecture (Nehalem) Family,” IDF 2008, NGMS002,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http://www.benchmark.rs/tests/editorial/Nehalem_munich/presentations/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Software-Tuning_for_Nehalem.pdf</a:t>
            </a:r>
          </a:p>
        </p:txBody>
      </p:sp>
      <p:sp>
        <p:nvSpPr>
          <p:cNvPr id="318468" name="Text Box 6"/>
          <p:cNvSpPr txBox="1">
            <a:spLocks noChangeArrowheads="1"/>
          </p:cNvSpPr>
          <p:nvPr/>
        </p:nvSpPr>
        <p:spPr bwMode="auto">
          <a:xfrm>
            <a:off x="165274" y="3198813"/>
            <a:ext cx="640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[40]: The low cost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Tymna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CPU, Tom’s hardware,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25 2000,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http://www.tomshardware.com/reviews/idf-2000,166-3.html</a:t>
            </a:r>
          </a:p>
        </p:txBody>
      </p:sp>
      <p:sp>
        <p:nvSpPr>
          <p:cNvPr id="318469" name="Text Box 7"/>
          <p:cNvSpPr txBox="1">
            <a:spLocks noChangeArrowheads="1"/>
          </p:cNvSpPr>
          <p:nvPr/>
        </p:nvSpPr>
        <p:spPr bwMode="auto">
          <a:xfrm>
            <a:off x="165448" y="3762375"/>
            <a:ext cx="7446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[41]: Intel® Virtualization Technology, Special issue, Vol. 10 No. 03  Aug. 2006,</a:t>
            </a:r>
            <a:br>
              <a:rPr lang="en-US" altLang="en-US" sz="1400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http://www.intel.com/technology/itj/2006/v10i3/ </a:t>
            </a:r>
          </a:p>
        </p:txBody>
      </p:sp>
      <p:sp>
        <p:nvSpPr>
          <p:cNvPr id="318470" name="Text Box 8"/>
          <p:cNvSpPr txBox="1">
            <a:spLocks noChangeArrowheads="1"/>
          </p:cNvSpPr>
          <p:nvPr/>
        </p:nvSpPr>
        <p:spPr bwMode="auto">
          <a:xfrm>
            <a:off x="174625" y="1252538"/>
            <a:ext cx="8045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 Intel’s i7,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Podtech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http://www.podtech.net/home/5436/intels-core-i7</a:t>
            </a:r>
          </a:p>
        </p:txBody>
      </p:sp>
      <p:sp>
        <p:nvSpPr>
          <p:cNvPr id="318471" name="Text Box 9"/>
          <p:cNvSpPr txBox="1">
            <a:spLocks noChangeArrowheads="1"/>
          </p:cNvSpPr>
          <p:nvPr/>
        </p:nvSpPr>
        <p:spPr bwMode="auto">
          <a:xfrm>
            <a:off x="180975" y="638175"/>
            <a:ext cx="810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[36]: Images,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Xtreview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http://xtreview.com/images/K10%20processor%2045nm%20architec%203.jpg</a:t>
            </a:r>
          </a:p>
        </p:txBody>
      </p:sp>
      <p:sp>
        <p:nvSpPr>
          <p:cNvPr id="318472" name="Rectangle 11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</a:t>
            </a:r>
            <a:r>
              <a:rPr lang="en-US" altLang="en-US" smtClean="0"/>
              <a:t>5</a:t>
            </a:r>
            <a:r>
              <a:rPr lang="hu-HU" altLang="en-US" smtClean="0"/>
              <a:t>)</a:t>
            </a:r>
          </a:p>
        </p:txBody>
      </p:sp>
      <p:sp>
        <p:nvSpPr>
          <p:cNvPr id="318473" name="Text Box 12"/>
          <p:cNvSpPr txBox="1">
            <a:spLocks noChangeArrowheads="1"/>
          </p:cNvSpPr>
          <p:nvPr/>
        </p:nvSpPr>
        <p:spPr bwMode="auto">
          <a:xfrm>
            <a:off x="176213" y="4352925"/>
            <a:ext cx="795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[42]: Intel Core 2 Duo Processor E8000 and E7000 Series Datasheet, Intel, Jan. 2009 </a:t>
            </a:r>
          </a:p>
        </p:txBody>
      </p:sp>
      <p:sp>
        <p:nvSpPr>
          <p:cNvPr id="318474" name="Text Box 14"/>
          <p:cNvSpPr txBox="1">
            <a:spLocks noChangeArrowheads="1"/>
          </p:cNvSpPr>
          <p:nvPr/>
        </p:nvSpPr>
        <p:spPr bwMode="auto">
          <a:xfrm>
            <a:off x="176213" y="4746625"/>
            <a:ext cx="6961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[43]: Wikipedia: List of Intel Core 2 microprocessors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http://en.wikipedia.org/wiki/List_of_Intel_Core_2_microprocessors</a:t>
            </a:r>
          </a:p>
        </p:txBody>
      </p:sp>
      <p:sp>
        <p:nvSpPr>
          <p:cNvPr id="318475" name="Text Box 16"/>
          <p:cNvSpPr txBox="1">
            <a:spLocks noChangeArrowheads="1"/>
          </p:cNvSpPr>
          <p:nvPr/>
        </p:nvSpPr>
        <p:spPr bwMode="auto">
          <a:xfrm>
            <a:off x="176213" y="5343525"/>
            <a:ext cx="621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[44]: Wikipedia: Nehalem (microarchitecture)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http://en.wikipedia.org/wiki/Nehalem_(microarchitecture)</a:t>
            </a:r>
          </a:p>
        </p:txBody>
      </p:sp>
      <p:sp>
        <p:nvSpPr>
          <p:cNvPr id="318476" name="Text Box 17"/>
          <p:cNvSpPr txBox="1">
            <a:spLocks noChangeArrowheads="1"/>
          </p:cNvSpPr>
          <p:nvPr/>
        </p:nvSpPr>
        <p:spPr bwMode="auto">
          <a:xfrm>
            <a:off x="176213" y="5978525"/>
            <a:ext cx="8339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[45]: Glaskowsky P.: Investigating Intel's Lynnfield mysteries, cnet News, Sept. 21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http://news.cnet.com/8301-13512_3-10357328-23.html</a:t>
            </a:r>
          </a:p>
        </p:txBody>
      </p:sp>
    </p:spTree>
    <p:extLst>
      <p:ext uri="{BB962C8B-B14F-4D97-AF65-F5344CB8AC3E}">
        <p14:creationId xmlns:p14="http://schemas.microsoft.com/office/powerpoint/2010/main" val="6114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180975" y="1814513"/>
            <a:ext cx="79517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[48]: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en-US" altLang="en-US" sz="1400" baseline="30000" dirty="0" err="1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i7-800 and i5-700 Desktop Processor Series Datasheet – Volume 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July 2010, http://download.intel.com/design/processor/datashts/322164.pdf</a:t>
            </a:r>
          </a:p>
        </p:txBody>
      </p:sp>
      <p:sp>
        <p:nvSpPr>
          <p:cNvPr id="319491" name="Text Box 4"/>
          <p:cNvSpPr txBox="1">
            <a:spLocks noChangeArrowheads="1"/>
          </p:cNvSpPr>
          <p:nvPr/>
        </p:nvSpPr>
        <p:spPr bwMode="auto">
          <a:xfrm>
            <a:off x="184150" y="2978150"/>
            <a:ext cx="81930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[50]: Intel Core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319492" name="Text Box 5"/>
          <p:cNvSpPr txBox="1">
            <a:spLocks noChangeArrowheads="1"/>
          </p:cNvSpPr>
          <p:nvPr/>
        </p:nvSpPr>
        <p:spPr bwMode="auto">
          <a:xfrm>
            <a:off x="184150" y="3770313"/>
            <a:ext cx="8024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[51]: Intel Turbo Boost Technology in Intel CoreTM 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319493" name="Text Box 6"/>
          <p:cNvSpPr txBox="1">
            <a:spLocks noChangeArrowheads="1"/>
          </p:cNvSpPr>
          <p:nvPr/>
        </p:nvSpPr>
        <p:spPr bwMode="auto">
          <a:xfrm>
            <a:off x="180975" y="1235075"/>
            <a:ext cx="7777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[47]: Intel Xeon Processor C5500/C3500 Series, Datasheet – Volume 1, Febr.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http://download.intel.com/embedded/processor/datasheet/323103.pdf</a:t>
            </a:r>
          </a:p>
        </p:txBody>
      </p:sp>
      <p:sp>
        <p:nvSpPr>
          <p:cNvPr id="319494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8355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[46]: Shimpi A. L.: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Intel's Core i7 870 &amp; i5 750, Lynnfield: Harder, Better, Faster Stronger,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AnandTech, Sept. 8 2009, http://www.anandtech.com/show/2832</a:t>
            </a: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9495" name="Rectangle 8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(6)</a:t>
            </a:r>
          </a:p>
        </p:txBody>
      </p:sp>
      <p:sp>
        <p:nvSpPr>
          <p:cNvPr id="319496" name="Text Box 10"/>
          <p:cNvSpPr txBox="1">
            <a:spLocks noChangeArrowheads="1"/>
          </p:cNvSpPr>
          <p:nvPr/>
        </p:nvSpPr>
        <p:spPr bwMode="auto">
          <a:xfrm>
            <a:off x="182563" y="4525963"/>
            <a:ext cx="8345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[52]: Power Management in Intel Architecture Servers, White Paper, April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http://download.intel.com/support/motherboards/server/sb/power_management_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of_intel_architecture_servers.pdf</a:t>
            </a:r>
          </a:p>
        </p:txBody>
      </p:sp>
      <p:sp>
        <p:nvSpPr>
          <p:cNvPr id="319497" name="Text Box 12"/>
          <p:cNvSpPr txBox="1">
            <a:spLocks noChangeArrowheads="1"/>
          </p:cNvSpPr>
          <p:nvPr/>
        </p:nvSpPr>
        <p:spPr bwMode="auto">
          <a:xfrm>
            <a:off x="187325" y="5338763"/>
            <a:ext cx="8442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[53]: Glaskowsky P.: Explaining Intel’s Turbo Boost technology, cnet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http://news.cnet.com/8301-13512_3-10362882-23.html</a:t>
            </a:r>
          </a:p>
        </p:txBody>
      </p:sp>
      <p:sp>
        <p:nvSpPr>
          <p:cNvPr id="319498" name="Text Box 13"/>
          <p:cNvSpPr txBox="1">
            <a:spLocks noChangeArrowheads="1"/>
          </p:cNvSpPr>
          <p:nvPr/>
        </p:nvSpPr>
        <p:spPr bwMode="auto">
          <a:xfrm>
            <a:off x="182563" y="2405063"/>
            <a:ext cx="7737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Glaskowsky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P.: Intel's Lynnfield mysteries solved,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cnet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http://news.cnet.com/8301-13512_3-10362512-23.html</a:t>
            </a:r>
          </a:p>
        </p:txBody>
      </p:sp>
      <p:sp>
        <p:nvSpPr>
          <p:cNvPr id="319499" name="Text Box 14"/>
          <p:cNvSpPr txBox="1">
            <a:spLocks noChangeArrowheads="1"/>
          </p:cNvSpPr>
          <p:nvPr/>
        </p:nvSpPr>
        <p:spPr bwMode="auto">
          <a:xfrm>
            <a:off x="182563" y="5942013"/>
            <a:ext cx="7031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[54]: Intel Xeon Processor 7500 Series, Datasheet – Volume 2, March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http://www.intel.com/Assets/PDF/datasheet/323341.pdf</a:t>
            </a:r>
          </a:p>
        </p:txBody>
      </p:sp>
    </p:spTree>
    <p:extLst>
      <p:ext uri="{BB962C8B-B14F-4D97-AF65-F5344CB8AC3E}">
        <p14:creationId xmlns:p14="http://schemas.microsoft.com/office/powerpoint/2010/main" val="6791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3"/>
          <p:cNvSpPr txBox="1">
            <a:spLocks noChangeArrowheads="1"/>
          </p:cNvSpPr>
          <p:nvPr/>
        </p:nvSpPr>
        <p:spPr bwMode="auto">
          <a:xfrm>
            <a:off x="190500" y="2546350"/>
            <a:ext cx="8669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[58]: Hill D., Chowdhury M.: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Xeon-56xx „Tick”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3333CC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http://www.hotchips.org/uploads/archive22/HC22.24.620-Hill-Intel-WSM-EP-print.pdf</a:t>
            </a:r>
          </a:p>
        </p:txBody>
      </p:sp>
      <p:sp>
        <p:nvSpPr>
          <p:cNvPr id="320515" name="Text Box 4"/>
          <p:cNvSpPr txBox="1">
            <a:spLocks noChangeArrowheads="1"/>
          </p:cNvSpPr>
          <p:nvPr/>
        </p:nvSpPr>
        <p:spPr bwMode="auto">
          <a:xfrm>
            <a:off x="190500" y="3109913"/>
            <a:ext cx="84915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[59]: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CoreTM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i7-600, i5-500, i5-400 and i3-300 Mobile Processor Series, Datasheet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Vol.1, Jan. 2010, http://download.intel.com/design/processor/datashts/322812.pdf</a:t>
            </a:r>
          </a:p>
        </p:txBody>
      </p:sp>
      <p:sp>
        <p:nvSpPr>
          <p:cNvPr id="320516" name="Text Box 5"/>
          <p:cNvSpPr txBox="1">
            <a:spLocks noChangeArrowheads="1"/>
          </p:cNvSpPr>
          <p:nvPr/>
        </p:nvSpPr>
        <p:spPr bwMode="auto">
          <a:xfrm>
            <a:off x="187325" y="1235075"/>
            <a:ext cx="86026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Kottapalli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S., Baxter J.: Nehalem-EX CPU Architecture, Hot Chips 2009, Sept. 10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http://www.hotchips.org/archives/hc21/2_mon/HC21.24.100.ServerSystemsI-Epub/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HC21.24.122-Kottapalli-Intel-NHM-EX.pdf</a:t>
            </a:r>
          </a:p>
        </p:txBody>
      </p:sp>
      <p:sp>
        <p:nvSpPr>
          <p:cNvPr id="320517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8562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[55]: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Pawlowski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S.: Intelligent and Expandable High- End Intel Server Platform, Codenamed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Nehalem-EX,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IDF 2009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0518" name="Rectangle 7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(7)</a:t>
            </a:r>
          </a:p>
        </p:txBody>
      </p:sp>
      <p:sp>
        <p:nvSpPr>
          <p:cNvPr id="320519" name="Text Box 8"/>
          <p:cNvSpPr txBox="1">
            <a:spLocks noChangeArrowheads="1"/>
          </p:cNvSpPr>
          <p:nvPr/>
        </p:nvSpPr>
        <p:spPr bwMode="auto">
          <a:xfrm>
            <a:off x="201613" y="3662363"/>
            <a:ext cx="8647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[60]: Nagaraj D.,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Kottapalli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-EX: A 20 thread server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300" dirty="0">
                <a:solidFill>
                  <a:srgbClr val="000000"/>
                </a:solidFill>
                <a:cs typeface="Arial" charset="0"/>
              </a:rPr>
              <a:t>http://www.hotchips.org/uploads/archive22/HC22.24.610-Nagara-Intel-6-Westmere-EX.pdf</a:t>
            </a:r>
          </a:p>
        </p:txBody>
      </p:sp>
      <p:sp>
        <p:nvSpPr>
          <p:cNvPr id="320520" name="Text Box 10"/>
          <p:cNvSpPr txBox="1">
            <a:spLocks noChangeArrowheads="1"/>
          </p:cNvSpPr>
          <p:nvPr/>
        </p:nvSpPr>
        <p:spPr bwMode="auto">
          <a:xfrm>
            <a:off x="188913" y="1985963"/>
            <a:ext cx="86566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[57]: Kurd N. A. &amp; all: A Family of 32 nm IA Processors, IEEE Journal of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Solide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-State Circuits,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Vol. 46, Issue 1., Jan. 2011, pp. 119-130</a:t>
            </a:r>
          </a:p>
        </p:txBody>
      </p:sp>
      <p:sp>
        <p:nvSpPr>
          <p:cNvPr id="320521" name="Text Box 13"/>
          <p:cNvSpPr txBox="1">
            <a:spLocks noChangeArrowheads="1"/>
          </p:cNvSpPr>
          <p:nvPr/>
        </p:nvSpPr>
        <p:spPr bwMode="auto">
          <a:xfrm>
            <a:off x="188913" y="4217988"/>
            <a:ext cx="84502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[61]: Kahn O., Piazza T., Valentine B.: Technology Insight: Intel Next Generation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 Codename Sandy Bridge, IDF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extreme.pcgameshardware.de/.../281270d1288260884-bonusmaterial-pc- games-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hardware-12-2010-sf10_spcs001_100.pdf</a:t>
            </a:r>
          </a:p>
        </p:txBody>
      </p:sp>
      <p:sp>
        <p:nvSpPr>
          <p:cNvPr id="320522" name="Text Box 14"/>
          <p:cNvSpPr txBox="1">
            <a:spLocks noChangeArrowheads="1"/>
          </p:cNvSpPr>
          <p:nvPr/>
        </p:nvSpPr>
        <p:spPr bwMode="auto">
          <a:xfrm>
            <a:off x="188913" y="5195888"/>
            <a:ext cx="6884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[62]: Wikipedia: Sandy Bridge, http://en.wikipedia.org/wiki/Sandy_Bridge</a:t>
            </a:r>
          </a:p>
        </p:txBody>
      </p:sp>
      <p:sp>
        <p:nvSpPr>
          <p:cNvPr id="320523" name="Text Box 16"/>
          <p:cNvSpPr txBox="1">
            <a:spLocks noChangeArrowheads="1"/>
          </p:cNvSpPr>
          <p:nvPr/>
        </p:nvSpPr>
        <p:spPr bwMode="auto">
          <a:xfrm>
            <a:off x="188913" y="5519522"/>
            <a:ext cx="249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[63]: http://ark.intel.com</a:t>
            </a:r>
          </a:p>
        </p:txBody>
      </p:sp>
      <p:sp>
        <p:nvSpPr>
          <p:cNvPr id="320524" name="Text Box 17"/>
          <p:cNvSpPr txBox="1">
            <a:spLocks noChangeArrowheads="1"/>
          </p:cNvSpPr>
          <p:nvPr/>
        </p:nvSpPr>
        <p:spPr bwMode="auto">
          <a:xfrm>
            <a:off x="188913" y="5814265"/>
            <a:ext cx="8732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[64]: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6424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5"/>
          <p:cNvSpPr txBox="1">
            <a:spLocks noChangeArrowheads="1"/>
          </p:cNvSpPr>
          <p:nvPr/>
        </p:nvSpPr>
        <p:spPr bwMode="auto">
          <a:xfrm>
            <a:off x="188913" y="646113"/>
            <a:ext cx="7502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[65]: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Shimpi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A. L.: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Pentium 4 1.4GHz &amp; 1.5GHz,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Nov. 20 2000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http://www.anandtech.com/show/661/5 </a:t>
            </a:r>
          </a:p>
        </p:txBody>
      </p:sp>
      <p:sp>
        <p:nvSpPr>
          <p:cNvPr id="321539" name="Rectangle 6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(8)</a:t>
            </a:r>
          </a:p>
        </p:txBody>
      </p:sp>
      <p:sp>
        <p:nvSpPr>
          <p:cNvPr id="321540" name="Text Box 13"/>
          <p:cNvSpPr txBox="1">
            <a:spLocks noChangeArrowheads="1"/>
          </p:cNvSpPr>
          <p:nvPr/>
        </p:nvSpPr>
        <p:spPr bwMode="auto">
          <a:xfrm>
            <a:off x="188913" y="1204913"/>
            <a:ext cx="8550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[66]: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Yuffe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M., Knoll E.,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Mehalel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M., Shor J.,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Kurts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T.</a:t>
            </a:r>
            <a:r>
              <a:rPr lang="en-US" altLang="en-US" sz="1600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 fully integrated multi-CPU, GPU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memory controller 32nm processor, ISSCC,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20-24 2011, pp. 264-266</a:t>
            </a:r>
          </a:p>
        </p:txBody>
      </p:sp>
      <p:sp>
        <p:nvSpPr>
          <p:cNvPr id="321541" name="Text Box 15"/>
          <p:cNvSpPr txBox="1">
            <a:spLocks noChangeArrowheads="1"/>
          </p:cNvSpPr>
          <p:nvPr/>
        </p:nvSpPr>
        <p:spPr bwMode="auto">
          <a:xfrm>
            <a:off x="180975" y="1830388"/>
            <a:ext cx="8464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[67]: Intel Xeon Processor 7500/6500 Series, Public Gold Presentation, Data Center Group,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March 30. 2010, http://cache-www.intel.com/cd/00/00/44/64/446456_446456.pdf</a:t>
            </a:r>
          </a:p>
        </p:txBody>
      </p:sp>
      <p:sp>
        <p:nvSpPr>
          <p:cNvPr id="321542" name="Text Box 17"/>
          <p:cNvSpPr txBox="1">
            <a:spLocks noChangeArrowheads="1"/>
          </p:cNvSpPr>
          <p:nvPr/>
        </p:nvSpPr>
        <p:spPr bwMode="auto">
          <a:xfrm>
            <a:off x="190500" y="2397125"/>
            <a:ext cx="8624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[68]: Tang H., Cheng H.: Intel Xeon Processor E3 Family Based Servers: A Smart Investment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for Managing Your Small Business, IDF 2011</a:t>
            </a:r>
          </a:p>
        </p:txBody>
      </p:sp>
      <p:sp>
        <p:nvSpPr>
          <p:cNvPr id="321543" name="Text Box 21"/>
          <p:cNvSpPr txBox="1">
            <a:spLocks noChangeArrowheads="1"/>
          </p:cNvSpPr>
          <p:nvPr/>
        </p:nvSpPr>
        <p:spPr bwMode="auto">
          <a:xfrm>
            <a:off x="184150" y="2981325"/>
            <a:ext cx="8761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Thomadakis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M. E. PhD: The Architecture of the Nehalem Processor and Nehalem-EP SMP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Platforms, Texas A&amp;M University, March 17 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http://alphamike.tamu.edu/web_home/papers/perf_nehalem.pdf</a:t>
            </a:r>
          </a:p>
        </p:txBody>
      </p:sp>
      <p:sp>
        <p:nvSpPr>
          <p:cNvPr id="321544" name="Text Box 15"/>
          <p:cNvSpPr txBox="1">
            <a:spLocks noChangeArrowheads="1"/>
          </p:cNvSpPr>
          <p:nvPr/>
        </p:nvSpPr>
        <p:spPr bwMode="auto">
          <a:xfrm>
            <a:off x="184150" y="3756025"/>
            <a:ext cx="81105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[70]: Intel Xeon Processor E7-8800/4800/2800 Product Families, Datasheet Vol. 1 of 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2011, http://www.intel.com/Assets/PDF/datasheet/325119.pdf</a:t>
            </a:r>
          </a:p>
        </p:txBody>
      </p:sp>
      <p:sp>
        <p:nvSpPr>
          <p:cNvPr id="321545" name="Text Box 14"/>
          <p:cNvSpPr txBox="1">
            <a:spLocks noChangeArrowheads="1"/>
          </p:cNvSpPr>
          <p:nvPr/>
        </p:nvSpPr>
        <p:spPr bwMode="auto">
          <a:xfrm>
            <a:off x="188913" y="4321175"/>
            <a:ext cx="7242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[71]: Mitchell D., Intel Nehalem-EX review,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PCPro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http://www.pcpro.co.uk/reviews/processors/357709/intel-nehalem-ex</a:t>
            </a:r>
          </a:p>
        </p:txBody>
      </p:sp>
      <p:sp>
        <p:nvSpPr>
          <p:cNvPr id="321546" name="Text Box 15"/>
          <p:cNvSpPr txBox="1">
            <a:spLocks noChangeArrowheads="1"/>
          </p:cNvSpPr>
          <p:nvPr/>
        </p:nvSpPr>
        <p:spPr bwMode="auto">
          <a:xfrm>
            <a:off x="261938" y="4913313"/>
            <a:ext cx="88265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[72]: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Rusu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&amp; al.: A 45 nm 8-Core Enterprise Xeon Processor, IEEE journal of Solid State Circuits,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Vol. 45, No. 1, Jan. 2010, pp. 7-14 </a:t>
            </a:r>
          </a:p>
        </p:txBody>
      </p:sp>
      <p:sp>
        <p:nvSpPr>
          <p:cNvPr id="321547" name="Text Box 16"/>
          <p:cNvSpPr txBox="1">
            <a:spLocks noChangeArrowheads="1"/>
          </p:cNvSpPr>
          <p:nvPr/>
        </p:nvSpPr>
        <p:spPr bwMode="auto">
          <a:xfrm>
            <a:off x="187325" y="5430838"/>
            <a:ext cx="9043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[73]: Wechsler O., Multicore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Archtecture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Challenges and Opportunities, Intel’s Annual Symposium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on VLSI CAD and Validation, Keynote presentation, July 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http://www3.ee.technion.ac.il/sites/Workshop/upload/Events/ACRC%20-%20Intel/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Ofri-Wechsler%20Keynotes%20Speech.pdf</a:t>
            </a:r>
          </a:p>
        </p:txBody>
      </p:sp>
    </p:spTree>
    <p:extLst>
      <p:ext uri="{BB962C8B-B14F-4D97-AF65-F5344CB8AC3E}">
        <p14:creationId xmlns:p14="http://schemas.microsoft.com/office/powerpoint/2010/main" val="7445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22563" name="Text Box 5"/>
          <p:cNvSpPr txBox="1">
            <a:spLocks noChangeArrowheads="1"/>
          </p:cNvSpPr>
          <p:nvPr/>
        </p:nvSpPr>
        <p:spPr bwMode="auto">
          <a:xfrm>
            <a:off x="193675" y="646113"/>
            <a:ext cx="74914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[74]: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Razin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A., Core, Nehalem,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Gesher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Intel: New Architecture Every Two Years,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Xbit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Laboratories, April 28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http://www.xbitlabs.com/news/cpu/display/20060428162855.html </a:t>
            </a:r>
          </a:p>
        </p:txBody>
      </p:sp>
      <p:sp>
        <p:nvSpPr>
          <p:cNvPr id="322564" name="Text Box 7"/>
          <p:cNvSpPr txBox="1">
            <a:spLocks noChangeArrowheads="1"/>
          </p:cNvSpPr>
          <p:nvPr/>
        </p:nvSpPr>
        <p:spPr bwMode="auto">
          <a:xfrm>
            <a:off x="193675" y="1430338"/>
            <a:ext cx="84264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Har_Even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B., Justin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Rattner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Keynote? Trusted Reviews</a:t>
            </a: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April 17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http://www.trustedreviews.com/news/IDF-Spring-2007-Day-One-Opening-Keynote</a:t>
            </a:r>
          </a:p>
        </p:txBody>
      </p:sp>
      <p:sp>
        <p:nvSpPr>
          <p:cNvPr id="322565" name="Text Box 6"/>
          <p:cNvSpPr txBox="1">
            <a:spLocks noChangeArrowheads="1"/>
          </p:cNvSpPr>
          <p:nvPr/>
        </p:nvSpPr>
        <p:spPr bwMode="auto">
          <a:xfrm>
            <a:off x="193675" y="2028825"/>
            <a:ext cx="8442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Weatherstone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R., Intel Core i7-3960X Extreme Edition Processor (Sandy Bridge-E)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Review, Nov. 14 2011,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Vortez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http://www.vortez.net/articles_pages/intel_core_i7_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3960x_extreme_edition_processor_sandy_bridge_e,2.html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196850" y="2860675"/>
            <a:ext cx="8858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A. L., Intel Core i7 3960X (Sandy Bridge E) Review: Keeping the High End Alive,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Nov. 14 2011,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http://www.anandtech.com/show/5091/intel-core-i7-3960x-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sandy-bridge-e-review-keeping-the-high-end-alive/4</a:t>
            </a:r>
          </a:p>
        </p:txBody>
      </p:sp>
      <p:sp>
        <p:nvSpPr>
          <p:cNvPr id="322567" name="Text Box 6"/>
          <p:cNvSpPr txBox="1">
            <a:spLocks noChangeArrowheads="1"/>
          </p:cNvSpPr>
          <p:nvPr/>
        </p:nvSpPr>
        <p:spPr bwMode="auto">
          <a:xfrm>
            <a:off x="187325" y="3648075"/>
            <a:ext cx="807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[78]: Intel® X79 Express Chipset, http://www.intel.com/content/www/us/en/chipsets/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performance-chipsets/x79-express-chipset.html</a:t>
            </a:r>
          </a:p>
        </p:txBody>
      </p:sp>
      <p:sp>
        <p:nvSpPr>
          <p:cNvPr id="322568" name="Text Box 6"/>
          <p:cNvSpPr txBox="1">
            <a:spLocks noChangeArrowheads="1"/>
          </p:cNvSpPr>
          <p:nvPr/>
        </p:nvSpPr>
        <p:spPr bwMode="auto">
          <a:xfrm>
            <a:off x="192088" y="4246563"/>
            <a:ext cx="8396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[79]: Intel® Desktop Board DX79SI Extreme Series, 2011, http://www.intel.com/content/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dam/doc/product-brief/desktop-board-dx79si-extreme-brief.pdf</a:t>
            </a:r>
          </a:p>
        </p:txBody>
      </p:sp>
      <p:sp>
        <p:nvSpPr>
          <p:cNvPr id="322569" name="Text Box 6"/>
          <p:cNvSpPr txBox="1">
            <a:spLocks noChangeArrowheads="1"/>
          </p:cNvSpPr>
          <p:nvPr/>
        </p:nvSpPr>
        <p:spPr bwMode="auto">
          <a:xfrm>
            <a:off x="174625" y="5432425"/>
            <a:ext cx="7696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Olivera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régóta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várt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Intel Ivy Bridge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tesztje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Prohardware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April 13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http://prohardver.hu/teszt/intel_ivy_bridge_teszt/az_ivy_bridge.html</a:t>
            </a:r>
          </a:p>
        </p:txBody>
      </p:sp>
      <p:sp>
        <p:nvSpPr>
          <p:cNvPr id="322570" name="Text Box 17"/>
          <p:cNvSpPr txBox="1">
            <a:spLocks noChangeArrowheads="1"/>
          </p:cNvSpPr>
          <p:nvPr/>
        </p:nvSpPr>
        <p:spPr bwMode="auto">
          <a:xfrm>
            <a:off x="190500" y="4852988"/>
            <a:ext cx="9029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[80]: Chappell R., Toll B.,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R.: Intel Next Generation Microarchitecture Codename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New Processor Innovations, IDF 2012</a:t>
            </a:r>
          </a:p>
        </p:txBody>
      </p:sp>
    </p:spTree>
    <p:extLst>
      <p:ext uri="{BB962C8B-B14F-4D97-AF65-F5344CB8AC3E}">
        <p14:creationId xmlns:p14="http://schemas.microsoft.com/office/powerpoint/2010/main" val="25787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6090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[82]: Bohr M., Mistry K.: Intel’s Revolutionary 22 nm transistor technology, May 2011,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http://download.intel.com/newsroom/kits/22nm/pdfs/22nm-Details_Presentation.pdf</a:t>
            </a:r>
          </a:p>
        </p:txBody>
      </p:sp>
      <p:sp>
        <p:nvSpPr>
          <p:cNvPr id="323587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832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[83]: George V., Piazza T., Jiang H.: Technology Insight: Intel Next Generation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Codename Ivy Bridge, IDF 2011</a:t>
            </a:r>
          </a:p>
        </p:txBody>
      </p:sp>
      <p:sp>
        <p:nvSpPr>
          <p:cNvPr id="323588" name="Rectangle 9"/>
          <p:cNvSpPr>
            <a:spLocks noChangeArrowheads="1"/>
          </p:cNvSpPr>
          <p:nvPr/>
        </p:nvSpPr>
        <p:spPr bwMode="auto">
          <a:xfrm>
            <a:off x="187325" y="1849438"/>
            <a:ext cx="91455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[84]: 3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rd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Generation Intel Core Processor Family Quad Core Launch Product Information,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23 2012, http://download.intel.com/newsroom/kits/core/3rdgen/pdfs/3rd_Generation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_Intel_Core_Product_Information.pdf</a:t>
            </a:r>
          </a:p>
        </p:txBody>
      </p:sp>
      <p:sp>
        <p:nvSpPr>
          <p:cNvPr id="323589" name="Rectangle 10"/>
          <p:cNvSpPr>
            <a:spLocks noChangeArrowheads="1"/>
          </p:cNvSpPr>
          <p:nvPr/>
        </p:nvSpPr>
        <p:spPr bwMode="auto">
          <a:xfrm>
            <a:off x="192088" y="2609850"/>
            <a:ext cx="92725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[85]: Ivy Bridge and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die configurations (estimates included),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March 21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http://forums.anandtech.com/showthread.php?t=2234017</a:t>
            </a:r>
          </a:p>
        </p:txBody>
      </p:sp>
      <p:sp>
        <p:nvSpPr>
          <p:cNvPr id="323590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748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[86]: Piazza T., Jiang H.,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R.: Technology Insight: Intel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 Codename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IDF 2012 SPCS001</a:t>
            </a:r>
          </a:p>
        </p:txBody>
      </p:sp>
      <p:sp>
        <p:nvSpPr>
          <p:cNvPr id="323591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657383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[87]: Haynes D.: 2012 Socket Guide, Aug. 4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http://www.ocmodshop.com/cpu-socket-guide-2012/lga2011/</a:t>
            </a:r>
          </a:p>
        </p:txBody>
      </p:sp>
      <p:sp>
        <p:nvSpPr>
          <p:cNvPr id="323592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741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88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O’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Shea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Thermal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management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solutions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include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support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platform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environmental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control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interface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EE Times,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Oct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. 17 2006,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http://www.eetimes.com/document.asp?doc_id=1301982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3593" name="Text Box 6"/>
          <p:cNvSpPr txBox="1">
            <a:spLocks noChangeArrowheads="1"/>
          </p:cNvSpPr>
          <p:nvPr/>
        </p:nvSpPr>
        <p:spPr bwMode="auto">
          <a:xfrm>
            <a:off x="184150" y="5811838"/>
            <a:ext cx="786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A. L., The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i3 530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- Great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Overclockers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Gamers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Jan. 22 2010, http://www.anandtech.com/show/2921</a:t>
            </a:r>
          </a:p>
        </p:txBody>
      </p:sp>
      <p:sp>
        <p:nvSpPr>
          <p:cNvPr id="323594" name="Text Box 17"/>
          <p:cNvSpPr txBox="1">
            <a:spLocks noChangeArrowheads="1"/>
          </p:cNvSpPr>
          <p:nvPr/>
        </p:nvSpPr>
        <p:spPr bwMode="auto">
          <a:xfrm>
            <a:off x="180975" y="5232400"/>
            <a:ext cx="9142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Altavilla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D.,  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Arrandale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Core i5 and Core i3 Mobile Unveiled, Hot Hardware,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Jan. 4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http://hothardware.com/Reviews/Intel-Arrandale-Core-i5-and-Core-i3-Mobile-Unveiled/</a:t>
            </a:r>
          </a:p>
        </p:txBody>
      </p:sp>
      <p:sp>
        <p:nvSpPr>
          <p:cNvPr id="323595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(10)</a:t>
            </a:r>
          </a:p>
        </p:txBody>
      </p:sp>
    </p:spTree>
    <p:extLst>
      <p:ext uri="{BB962C8B-B14F-4D97-AF65-F5344CB8AC3E}">
        <p14:creationId xmlns:p14="http://schemas.microsoft.com/office/powerpoint/2010/main" val="30374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6909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integrated graphics families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906" y="953725"/>
            <a:ext cx="532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Intel’s graphics implementations are subdivided into 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91580" y="1268760"/>
            <a:ext cx="3950184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graphics generations </a:t>
            </a:r>
            <a:r>
              <a:rPr lang="en-US" sz="1400" dirty="0" smtClean="0"/>
              <a:t>(5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to 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graphics technology levels </a:t>
            </a:r>
            <a:r>
              <a:rPr lang="en-US" sz="1400" dirty="0" smtClean="0"/>
              <a:t>(GT1-GT4).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05625" y="1815725"/>
            <a:ext cx="8106835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/>
              <a:t>Graphics generations are bound to the basic architectures.</a:t>
            </a:r>
          </a:p>
          <a:p>
            <a:r>
              <a:rPr lang="en-US" sz="1400" dirty="0" smtClean="0"/>
              <a:t>The graphics technology levels indicate the number of graphics slices (replicable sets of</a:t>
            </a:r>
          </a:p>
          <a:p>
            <a:r>
              <a:rPr lang="en-US" sz="1400" dirty="0" smtClean="0"/>
              <a:t> graphics EUs)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1530" y="2626168"/>
            <a:ext cx="7720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number of graphics EUs is increasing more or less according to Moore’s rule</a:t>
            </a:r>
          </a:p>
          <a:p>
            <a:r>
              <a:rPr lang="en-US" sz="1400" dirty="0" smtClean="0"/>
              <a:t>       (from 12 in 2010 to 72 in 2015)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41530" y="3166228"/>
            <a:ext cx="8098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With the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basic architecture graphics became 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>
                <a:solidFill>
                  <a:srgbClr val="0070C0"/>
                </a:solidFill>
              </a:rPr>
              <a:t> support </a:t>
            </a:r>
            <a:r>
              <a:rPr lang="en-US" sz="1400" dirty="0" smtClean="0"/>
              <a:t>(first 64 MB</a:t>
            </a:r>
          </a:p>
          <a:p>
            <a:r>
              <a:rPr lang="en-US" sz="1400" dirty="0" smtClean="0"/>
              <a:t>       then 128 MB) 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41530" y="3706288"/>
            <a:ext cx="761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There is continuous </a:t>
            </a:r>
            <a:r>
              <a:rPr lang="en-US" sz="1400" dirty="0" smtClean="0">
                <a:solidFill>
                  <a:srgbClr val="0070C0"/>
                </a:solidFill>
              </a:rPr>
              <a:t>support of newer versions of graphics APIs and of </a:t>
            </a:r>
            <a:r>
              <a:rPr lang="en-US" sz="1400" dirty="0" err="1" smtClean="0">
                <a:solidFill>
                  <a:srgbClr val="0070C0"/>
                </a:solidFill>
              </a:rPr>
              <a:t>OpenCL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837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104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Chiappet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t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 M., Intel Clarkdale Core i5 Desktop Processor Debuts, Hot Hardware,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Jan. 3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http://hothardware.com/Articles/Intel-Clarkdale-Core-i5-Desktop-Processor-Debuts/</a:t>
            </a:r>
          </a:p>
        </p:txBody>
      </p:sp>
      <p:sp>
        <p:nvSpPr>
          <p:cNvPr id="324611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593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Thomas S. L., Desktop Platform Design Overview for Intel Microarchitecture (Nehalem)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Based Platform, Presentation ARCS001, IDF 2009</a:t>
            </a:r>
          </a:p>
        </p:txBody>
      </p:sp>
      <p:sp>
        <p:nvSpPr>
          <p:cNvPr id="324612" name="Rectangle 9"/>
          <p:cNvSpPr>
            <a:spLocks noChangeArrowheads="1"/>
          </p:cNvSpPr>
          <p:nvPr/>
        </p:nvSpPr>
        <p:spPr bwMode="auto">
          <a:xfrm>
            <a:off x="187325" y="1849438"/>
            <a:ext cx="87106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Kirsch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Core i7-980X Six-Core Processor Extreme Edition Review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Legit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Reviews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11 2010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http://www.legitreviews.com/intel-core-i7-980x-six-core-processor-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extreme-edition-review_1245</a:t>
            </a:r>
          </a:p>
        </p:txBody>
      </p:sp>
      <p:sp>
        <p:nvSpPr>
          <p:cNvPr id="324613" name="Rectangle 10"/>
          <p:cNvSpPr>
            <a:spLocks noChangeArrowheads="1"/>
          </p:cNvSpPr>
          <p:nvPr/>
        </p:nvSpPr>
        <p:spPr bwMode="auto">
          <a:xfrm>
            <a:off x="192088" y="2609850"/>
            <a:ext cx="639921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Arrives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Real World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17 2010,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http://www.realworldtech.com/westmere/2/</a:t>
            </a:r>
          </a:p>
        </p:txBody>
      </p:sp>
      <p:sp>
        <p:nvSpPr>
          <p:cNvPr id="324614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988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Hruska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J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fr-FR" altLang="hu-HU" sz="1400" dirty="0">
                <a:solidFill>
                  <a:srgbClr val="000000"/>
                </a:solidFill>
                <a:cs typeface="Arial" charset="0"/>
              </a:rPr>
              <a:t>Intel Unveils 10-Core Xeons, Mission-Critical Servers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Hot Hardware,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Apr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5 2011,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http://hothardware.com/Reviews/Intel-Unveils-10Core-Xeons-MissionCritical-Servers/</a:t>
            </a:r>
          </a:p>
        </p:txBody>
      </p:sp>
      <p:sp>
        <p:nvSpPr>
          <p:cNvPr id="324615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82264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Sandy Bridge Review, Bit-tech, Jan. 3 2011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http://www.bit-tech.net/hardware/cpus/2011/01/03/intel-sandy-bridge-review/1</a:t>
            </a:r>
          </a:p>
        </p:txBody>
      </p:sp>
      <p:sp>
        <p:nvSpPr>
          <p:cNvPr id="324616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20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Toll B., Locktyukhin M., Girkar M., Intel Advanced Vector Extensions 2 and Bit Manipulation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New Instructions, IDF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4617" name="Text Box 6"/>
          <p:cNvSpPr txBox="1">
            <a:spLocks noChangeArrowheads="1"/>
          </p:cNvSpPr>
          <p:nvPr/>
        </p:nvSpPr>
        <p:spPr bwMode="auto">
          <a:xfrm>
            <a:off x="184150" y="5629275"/>
            <a:ext cx="7635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Piazza T., Dr. Jiang H.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Microarchitecture Codename Sandy Bridge: Processor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Presentation ARCS002, IDF San Francisco, Sept. 2010</a:t>
            </a:r>
          </a:p>
        </p:txBody>
      </p:sp>
      <p:sp>
        <p:nvSpPr>
          <p:cNvPr id="324618" name="Text Box 17"/>
          <p:cNvSpPr txBox="1">
            <a:spLocks noChangeArrowheads="1"/>
          </p:cNvSpPr>
          <p:nvPr/>
        </p:nvSpPr>
        <p:spPr bwMode="auto">
          <a:xfrm>
            <a:off x="180975" y="5040313"/>
            <a:ext cx="915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Torres G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Inside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Sandy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Hardware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Secrets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Dec. 30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300" dirty="0">
                <a:solidFill>
                  <a:srgbClr val="000000"/>
                </a:solidFill>
                <a:cs typeface="Arial" charset="0"/>
              </a:rPr>
              <a:t>http://www.hardwaresecrets.com/article/Inside-the-Intel-Sandy-Bridge-Microarchitecture/1161/2</a:t>
            </a:r>
          </a:p>
        </p:txBody>
      </p:sp>
      <p:sp>
        <p:nvSpPr>
          <p:cNvPr id="32461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(11)</a:t>
            </a:r>
          </a:p>
        </p:txBody>
      </p:sp>
    </p:spTree>
    <p:extLst>
      <p:ext uri="{BB962C8B-B14F-4D97-AF65-F5344CB8AC3E}">
        <p14:creationId xmlns:p14="http://schemas.microsoft.com/office/powerpoint/2010/main" val="7710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701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 Intel GMA, 2011, http://en.wikipedia.org/wiki/Intel_GMA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5" name="Text Box 17"/>
          <p:cNvSpPr txBox="1">
            <a:spLocks noChangeArrowheads="1"/>
          </p:cNvSpPr>
          <p:nvPr/>
        </p:nvSpPr>
        <p:spPr bwMode="auto">
          <a:xfrm>
            <a:off x="192088" y="1023938"/>
            <a:ext cx="89423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 L., The Sandy Bridge Review: Intel Core i7-2600K, i5-2500K and Core i3-2100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Tested, AnandTech, Jan. 3 2011,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http://www.anandtech.com/show/4083/the-sandy-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bridge-review-intel-core-i7-600k-i5-2500k-core-i3-2100-tested/11</a:t>
            </a:r>
          </a:p>
        </p:txBody>
      </p:sp>
      <p:sp>
        <p:nvSpPr>
          <p:cNvPr id="325636" name="Rectangle 9"/>
          <p:cNvSpPr>
            <a:spLocks noChangeArrowheads="1"/>
          </p:cNvSpPr>
          <p:nvPr/>
        </p:nvSpPr>
        <p:spPr bwMode="auto">
          <a:xfrm>
            <a:off x="187325" y="1817688"/>
            <a:ext cx="814546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Intel® Q67 Express Chipset, http://www.intel.com/content/www/us/en/chipsets/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mainstream-chipsets/q67-express-chipset.html</a:t>
            </a:r>
          </a:p>
        </p:txBody>
      </p:sp>
      <p:sp>
        <p:nvSpPr>
          <p:cNvPr id="325637" name="Rectangle 10"/>
          <p:cNvSpPr>
            <a:spLocks noChangeArrowheads="1"/>
          </p:cNvSpPr>
          <p:nvPr/>
        </p:nvSpPr>
        <p:spPr bwMode="auto">
          <a:xfrm>
            <a:off x="192088" y="2403475"/>
            <a:ext cx="82216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Rodolf K.,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Small and Medium Business Server Solutions from Intel, Sept. 20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8" name="Text Box 17"/>
          <p:cNvSpPr txBox="1">
            <a:spLocks noChangeArrowheads="1"/>
          </p:cNvSpPr>
          <p:nvPr/>
        </p:nvSpPr>
        <p:spPr bwMode="auto">
          <a:xfrm>
            <a:off x="179388" y="2779713"/>
            <a:ext cx="89233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LGA-2011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Socket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Datasheet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Vol.1, Nov. 2012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http://www.intel.com/content/www/us/en/processors/core/core-i7-lga-2011-datasheet-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vol-1.html</a:t>
            </a: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3576638"/>
            <a:ext cx="94186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Crijns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K.,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nVidia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GeForce GTX 680 Quad-SLI review, Hardware.info, March 23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http://nl.hardware.info/reviews/2641/nvidia-geforce-gtx-680-quad-sli-review-english-version</a:t>
            </a:r>
            <a:endParaRPr lang="en-US" altLang="en-US" sz="135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2563" y="4165600"/>
            <a:ext cx="9502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Wikipedia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List of Intel Xeon microprocessors</a:t>
            </a:r>
            <a:r>
              <a:rPr lang="hu-HU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,</a:t>
            </a:r>
            <a:endParaRPr lang="en-US" alt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  </a:t>
            </a:r>
            <a:r>
              <a:rPr lang="hu-HU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http://en.wikipedia.org/wiki/List_of_Intel_Xeon_microprocessors#Sandy_Bridge-based_Xeons</a:t>
            </a:r>
            <a:endParaRPr lang="en-US" altLang="en-US" sz="135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5641" name="Text Box 6"/>
          <p:cNvSpPr txBox="1">
            <a:spLocks noChangeArrowheads="1"/>
          </p:cNvSpPr>
          <p:nvPr/>
        </p:nvSpPr>
        <p:spPr bwMode="auto">
          <a:xfrm>
            <a:off x="184150" y="5570538"/>
            <a:ext cx="8807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E5-2690 001, CPU, Tom’s Hardware,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http://www.tomshardware.com/gallery/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Intel-Xeon-E5-2690-001,0101-320460-0-2-3-1-jpg-.html</a:t>
            </a:r>
          </a:p>
        </p:txBody>
      </p:sp>
      <p:sp>
        <p:nvSpPr>
          <p:cNvPr id="325642" name="Text Box 17"/>
          <p:cNvSpPr txBox="1">
            <a:spLocks noChangeArrowheads="1"/>
          </p:cNvSpPr>
          <p:nvPr/>
        </p:nvSpPr>
        <p:spPr bwMode="auto">
          <a:xfrm>
            <a:off x="180975" y="4768850"/>
            <a:ext cx="8785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Morgan T.P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., Intel plugs both your sockets with '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Jaketown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' Xeon E5-2600s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Register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6 2012, http://www.theregister.co.uk/2012/03/06/intel_xeon_2600_server_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chip_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launch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43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(12)</a:t>
            </a:r>
          </a:p>
        </p:txBody>
      </p:sp>
    </p:spTree>
    <p:extLst>
      <p:ext uri="{BB962C8B-B14F-4D97-AF65-F5344CB8AC3E}">
        <p14:creationId xmlns:p14="http://schemas.microsoft.com/office/powerpoint/2010/main" val="36005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066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System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and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Configuration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Oct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http://www.qdpma.com/systemarchitecture/SystemArchitecture_2012Q4.html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9010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E5-1600/E5-2600/E5-4600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Families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Datasheet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Vol.1,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May 2012, http://www.intel.la/content/www/xl/es/processors/xeon/xeon-e5-1600-2600-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vol-1-datasheet.html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2035175"/>
            <a:ext cx="77978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Bolaria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Romley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Revamps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Server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Platforms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Linley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Group,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2 2012,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http://www.linleygroup.com/mpr/article.php?id=10879</a:t>
            </a: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613025"/>
            <a:ext cx="92170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Angelini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Xeon E5-2600: Doing Damage With Two Eight-Core CPUs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Tom’s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6 2012, http://www.tomshardware.com/reviews/xeon-e5-2687w-benchmark-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,3149-10.html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413125"/>
            <a:ext cx="87010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Ulvr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Fait F.,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Built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Scale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Introducing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E5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2012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http://www-05.ibm.com/cz/events/truck2012/bp/pdf/system_x_cast/Intel_Xeon_E5_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obchodni.pdf</a:t>
            </a: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4210050"/>
            <a:ext cx="91090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Panagiotidis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N.G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Enabling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Performing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Flexible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Energy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efficient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Cloud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Infrastructure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http://www.cisco.com/web/GR/connect2013/pdfs/007_intel_nikos_panagiotidis.pdf</a:t>
            </a: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624513"/>
            <a:ext cx="828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Vilches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Ivy Bridge: everything you need to know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TechSpot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8 2012,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http://www.techspot.com/guides/502-intel-ivy-bridge/page3.html</a:t>
            </a: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5021263"/>
            <a:ext cx="70786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http://en.wikipedia.org/wiki/Ivy_Bridge_%28microarchitecture%29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(13)</a:t>
            </a:r>
          </a:p>
        </p:txBody>
      </p:sp>
    </p:spTree>
    <p:extLst>
      <p:ext uri="{BB962C8B-B14F-4D97-AF65-F5344CB8AC3E}">
        <p14:creationId xmlns:p14="http://schemas.microsoft.com/office/powerpoint/2010/main" val="27221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26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A.L.,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Iris Pro 5200 Graphics Review: Core i7-4950HQ Tested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1 2013, http://www.anandtech.com/show/6993/intel-iris-pro-5200-graphics-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review-core-i74950hq-tested</a:t>
            </a:r>
          </a:p>
        </p:txBody>
      </p:sp>
      <p:sp>
        <p:nvSpPr>
          <p:cNvPr id="327683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767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Product Brief Intel Xeon Processor E3-1200 v2 Product Family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http://software.intel.com/sites/products/vcsource/files/xeon-e3-1200v2-brief__2_.pdf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4" name="Rectangle 9"/>
          <p:cNvSpPr>
            <a:spLocks noChangeArrowheads="1"/>
          </p:cNvSpPr>
          <p:nvPr/>
        </p:nvSpPr>
        <p:spPr bwMode="auto">
          <a:xfrm>
            <a:off x="187325" y="2014538"/>
            <a:ext cx="88598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Leberecht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Expanding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Flexibility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Data Center,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20 2013,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http://www.worldhostingdays.com/downloads/2013/hStag2a1.pdf</a:t>
            </a:r>
          </a:p>
        </p:txBody>
      </p:sp>
      <p:sp>
        <p:nvSpPr>
          <p:cNvPr id="327685" name="Rectangle 10"/>
          <p:cNvSpPr>
            <a:spLocks noChangeArrowheads="1"/>
          </p:cNvSpPr>
          <p:nvPr/>
        </p:nvSpPr>
        <p:spPr bwMode="auto">
          <a:xfrm>
            <a:off x="192088" y="2592388"/>
            <a:ext cx="67865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http://en.wikipedia.org/wiki/Haswell_%28microarchitecture%29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6" name="Text Box 17"/>
          <p:cNvSpPr txBox="1">
            <a:spLocks noChangeArrowheads="1"/>
          </p:cNvSpPr>
          <p:nvPr/>
        </p:nvSpPr>
        <p:spPr bwMode="auto">
          <a:xfrm>
            <a:off x="179388" y="3190875"/>
            <a:ext cx="89185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Von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Holzbauer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F., Kugler A.,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Neue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Intel-Architektur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mit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Grafik-Fokus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Chip Online,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 2013, http://www.chip.de/artikel/Intel-Haswell-Neue-CPUs-fuer-Notebooks-und-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PCs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_62209040.html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7" name="Text Box 12"/>
          <p:cNvSpPr txBox="1">
            <a:spLocks noChangeArrowheads="1"/>
          </p:cNvSpPr>
          <p:nvPr/>
        </p:nvSpPr>
        <p:spPr bwMode="auto">
          <a:xfrm>
            <a:off x="185738" y="3986213"/>
            <a:ext cx="88439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Valentine B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Next Generation Microarchitecture Codename Haswell: New Processor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Innovations, 2012, http://ftp.software-sources.co.il/Processor_Architecture_Update-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Bob_Valentine.pdf</a:t>
            </a:r>
          </a:p>
        </p:txBody>
      </p:sp>
      <p:sp>
        <p:nvSpPr>
          <p:cNvPr id="327688" name="Text Box 6"/>
          <p:cNvSpPr txBox="1">
            <a:spLocks noChangeArrowheads="1"/>
          </p:cNvSpPr>
          <p:nvPr/>
        </p:nvSpPr>
        <p:spPr bwMode="auto">
          <a:xfrm>
            <a:off x="184150" y="5402263"/>
            <a:ext cx="917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Scansen D.,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Launches Next Generation of Microprocessors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Engineering, June 10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http://www.engineering.com/ElectronicsDesign/ElectronicsDesignArticles/ArticleID/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5838/Intel-Launches-Next-Generation-of-Microprocessors.aspx</a:t>
            </a:r>
          </a:p>
        </p:txBody>
      </p:sp>
      <p:sp>
        <p:nvSpPr>
          <p:cNvPr id="327689" name="Text Box 17"/>
          <p:cNvSpPr txBox="1">
            <a:spLocks noChangeArrowheads="1"/>
          </p:cNvSpPr>
          <p:nvPr/>
        </p:nvSpPr>
        <p:spPr bwMode="auto">
          <a:xfrm>
            <a:off x="180975" y="4797425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Brown M.,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lifts the veil on Haswell 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PC World, May 2 2013,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http://www.pcworld.com/article/2037063/intel-lifts-the-veil-on-haswell-graphics.html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90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(14)</a:t>
            </a:r>
          </a:p>
        </p:txBody>
      </p:sp>
    </p:spTree>
    <p:extLst>
      <p:ext uri="{BB962C8B-B14F-4D97-AF65-F5344CB8AC3E}">
        <p14:creationId xmlns:p14="http://schemas.microsoft.com/office/powerpoint/2010/main" val="20131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99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Hit the Road, Jack: Intel’s Mobile Quad-Core Haswell SKUs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June 1 2013, http://www.anandtech.com/show/7002/hit-the-road-jack-intels-mobile-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quadcore-haswell-skus</a:t>
            </a:r>
          </a:p>
        </p:txBody>
      </p:sp>
      <p:sp>
        <p:nvSpPr>
          <p:cNvPr id="328707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97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Intel’s Haswell: Quad-Core Desktop Processor SKUs, AnandTech, June 1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http://www.anandtech.com/show/7001/intels-haswell-quadcore-desktop-processor-skus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08" name="Rectangle 9"/>
          <p:cNvSpPr>
            <a:spLocks noChangeArrowheads="1"/>
          </p:cNvSpPr>
          <p:nvPr/>
        </p:nvSpPr>
        <p:spPr bwMode="auto">
          <a:xfrm>
            <a:off x="187325" y="2014538"/>
            <a:ext cx="921543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Kirsch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i7-4770K Haswell Processor Performance Review Posted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Legit Reviews,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March 18 2013, http://www.legitreviews.com/intel-core-i7-4770k-haswell-processor-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performance-review-posted_15286</a:t>
            </a:r>
          </a:p>
        </p:txBody>
      </p:sp>
      <p:sp>
        <p:nvSpPr>
          <p:cNvPr id="328709" name="Rectangle 10"/>
          <p:cNvSpPr>
            <a:spLocks noChangeArrowheads="1"/>
          </p:cNvSpPr>
          <p:nvPr/>
        </p:nvSpPr>
        <p:spPr bwMode="auto">
          <a:xfrm>
            <a:off x="192088" y="2825750"/>
            <a:ext cx="9029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E3-1200 V3 Series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Value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Comparison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STH,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13 2013,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http://www.servethehome.com/intel-xeon-e3-1200-v3-series-compute-comparison/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0" name="Text Box 17"/>
          <p:cNvSpPr txBox="1">
            <a:spLocks noChangeArrowheads="1"/>
          </p:cNvSpPr>
          <p:nvPr/>
        </p:nvSpPr>
        <p:spPr bwMode="auto">
          <a:xfrm>
            <a:off x="179388" y="3424238"/>
            <a:ext cx="86455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Leaked Intel Xeon E3-1200 V3 Series and Comparison to V1 and V2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STH,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3 2013, http://www.servethehome.com/leaked-intel-xeon-e3-1200-v3-series-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comparison-v1-v2/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4219575"/>
            <a:ext cx="89185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Intel® Xeon® Processor E3-1200 v3 Product Family with Intel® HD Graphics P4600 and 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Intel® C226 Chipset: Block Diagram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http://www.intel.com/content/www/us/en/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intelligent-systems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denlow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/xeon-e3-1200-v3-c266-chipset-ibd.html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4150" y="5843588"/>
            <a:ext cx="826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High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End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Desktop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Socket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LGA-2011, Aug. 2013,</a:t>
            </a:r>
          </a:p>
        </p:txBody>
      </p:sp>
      <p:sp>
        <p:nvSpPr>
          <p:cNvPr id="328713" name="Text Box 17"/>
          <p:cNvSpPr txBox="1">
            <a:spLocks noChangeArrowheads="1"/>
          </p:cNvSpPr>
          <p:nvPr/>
        </p:nvSpPr>
        <p:spPr bwMode="auto">
          <a:xfrm>
            <a:off x="180975" y="5030788"/>
            <a:ext cx="86820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Chiappetta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i7-4960X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Bridge-E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CPU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Hot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 http://hothardware.com/Reviews/Intel-Core-i74690X-Extreme-Edition-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Ivy-Bridge-E-CPU-Review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/?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page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=2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4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(15)</a:t>
            </a:r>
          </a:p>
        </p:txBody>
      </p:sp>
    </p:spTree>
    <p:extLst>
      <p:ext uri="{BB962C8B-B14F-4D97-AF65-F5344CB8AC3E}">
        <p14:creationId xmlns:p14="http://schemas.microsoft.com/office/powerpoint/2010/main" val="9906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918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Pop S.,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Releases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Extreme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Central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Processing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Units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Softpedia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9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http://news.softpedia.com/news/Intel-Releases-Core-i7-Extreme-Central-Processing-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Units-381369.shtml</a:t>
            </a:r>
          </a:p>
        </p:txBody>
      </p:sp>
      <p:sp>
        <p:nvSpPr>
          <p:cNvPr id="329731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25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A.L.,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Core i7 4960X (Ivy Bridge E) 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http://www.anandtech.com/show/7255/intel-core-i7-4960x-ivy-bridge-e-review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2" name="Rectangle 9"/>
          <p:cNvSpPr>
            <a:spLocks noChangeArrowheads="1"/>
          </p:cNvSpPr>
          <p:nvPr/>
        </p:nvSpPr>
        <p:spPr bwMode="auto">
          <a:xfrm>
            <a:off x="187325" y="2014538"/>
            <a:ext cx="90598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Hruska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Core i7-4960X Ivy Bridge-E review: Intel’s Great Limp Forward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ExtremeTech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 http://www.extremetech.com/gaming/165498-core-i7-4960x-ivy-bridge-e-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review-intels-great-limp-forward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3" name="Rectangle 10"/>
          <p:cNvSpPr>
            <a:spLocks noChangeArrowheads="1"/>
          </p:cNvSpPr>
          <p:nvPr/>
        </p:nvSpPr>
        <p:spPr bwMode="auto">
          <a:xfrm>
            <a:off x="192088" y="2798763"/>
            <a:ext cx="8890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Novakovic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Xeon 2013 update – A bit later, but a bit better too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VR-Zone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9 2013, http://vr-zone.com/articles/intel-xeon-2013-update--a-bit-later-but-a-bit-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better-too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/19581.html?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source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feedburner&amp;utm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medium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feed&amp;utm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campaign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Feed%3A+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TheTomorrowTimes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+%28The+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Tomorrow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+Times%29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4" name="Text Box 12"/>
          <p:cNvSpPr txBox="1">
            <a:spLocks noChangeArrowheads="1"/>
          </p:cNvSpPr>
          <p:nvPr/>
        </p:nvSpPr>
        <p:spPr bwMode="auto">
          <a:xfrm>
            <a:off x="185738" y="3814763"/>
            <a:ext cx="89090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De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Gelas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E5-2600 V2: 12-core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EP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Servers,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17 2013, http://www.anandtech.com/show/7285/intel-xeon-e5-2600-v2-12-core-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ivy-bridge-ep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5" name="Text Box 6"/>
          <p:cNvSpPr txBox="1">
            <a:spLocks noChangeArrowheads="1"/>
          </p:cNvSpPr>
          <p:nvPr/>
        </p:nvSpPr>
        <p:spPr bwMode="auto">
          <a:xfrm>
            <a:off x="184150" y="5438775"/>
            <a:ext cx="84883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Eshelman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E5-2600v2 “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”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Microway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10 2013, http://www.microway.com/hpc-tech-tips/intel-xeon-e5-2600v2-ivy-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bridge-processor-review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</a:p>
        </p:txBody>
      </p:sp>
      <p:sp>
        <p:nvSpPr>
          <p:cNvPr id="329736" name="Text Box 17"/>
          <p:cNvSpPr txBox="1">
            <a:spLocks noChangeArrowheads="1"/>
          </p:cNvSpPr>
          <p:nvPr/>
        </p:nvSpPr>
        <p:spPr bwMode="auto">
          <a:xfrm>
            <a:off x="180975" y="4625975"/>
            <a:ext cx="87233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Morgan T.P.,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carves up Xeon E5-2600 v2 chips for two-socket boxes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Register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10 2013, http://www.theregister.co.uk/2013/09/10/intel_ivy_bridge_xeon_e5_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2600_v2_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launch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(16)</a:t>
            </a:r>
          </a:p>
        </p:txBody>
      </p:sp>
    </p:spTree>
    <p:extLst>
      <p:ext uri="{BB962C8B-B14F-4D97-AF65-F5344CB8AC3E}">
        <p14:creationId xmlns:p14="http://schemas.microsoft.com/office/powerpoint/2010/main" val="39984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340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[140]: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Shvets A., Intel Xeon E5-1600 v2 and E5-2600 v2 CPUs launched, CPU World,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Sept. 14 2013, http://www.cpu-world.com/news_2013/2013091401_Intel_Xeon_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E5-1600_v2_and_E5-2600_v2_CPUs_launched.html</a:t>
            </a:r>
          </a:p>
        </p:txBody>
      </p:sp>
      <p:sp>
        <p:nvSpPr>
          <p:cNvPr id="330755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52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Ivy Bridge-EX Confirmed To Feature 15 Cores – Arrives in 2H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WCCF Tech, 2013, http://wccftech.com/intel-ivy-bridge-ex-feature-15-cores/</a:t>
            </a:r>
          </a:p>
        </p:txBody>
      </p:sp>
      <p:sp>
        <p:nvSpPr>
          <p:cNvPr id="330756" name="Rectangle 9"/>
          <p:cNvSpPr>
            <a:spLocks noChangeArrowheads="1"/>
          </p:cNvSpPr>
          <p:nvPr/>
        </p:nvSpPr>
        <p:spPr bwMode="auto">
          <a:xfrm>
            <a:off x="187325" y="2014538"/>
            <a:ext cx="86836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[142]: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Shvets G., Some details of upcoming Intel Xeon E5 v2 and E7 v2 CPUs, CPU World,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April 2 2013, http://www.cpu-world.com/news_2013/2013040201_Some_details_of_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upcoming_Intel_Xeon_E5_v2_and_E7_v2_CPUs.html</a:t>
            </a:r>
          </a:p>
        </p:txBody>
      </p:sp>
      <p:sp>
        <p:nvSpPr>
          <p:cNvPr id="330757" name="Rectangle 10"/>
          <p:cNvSpPr>
            <a:spLocks noChangeArrowheads="1"/>
          </p:cNvSpPr>
          <p:nvPr/>
        </p:nvSpPr>
        <p:spPr bwMode="auto">
          <a:xfrm>
            <a:off x="192088" y="2808288"/>
            <a:ext cx="86423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[143]: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Mouthaan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-E slides published; DDR4 and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octa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-cores, Hardware Info,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June 16 2013, http://us.hardware.info/news/35581/intel-haswell-e-slides-published-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ddr4-and-octa-cores</a:t>
            </a:r>
          </a:p>
        </p:txBody>
      </p:sp>
      <p:sp>
        <p:nvSpPr>
          <p:cNvPr id="330758" name="Text Box 12"/>
          <p:cNvSpPr txBox="1">
            <a:spLocks noChangeArrowheads="1"/>
          </p:cNvSpPr>
          <p:nvPr/>
        </p:nvSpPr>
        <p:spPr bwMode="auto">
          <a:xfrm>
            <a:off x="173038" y="3589338"/>
            <a:ext cx="8737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[144]: Introducing the 4th Generation Intel Core Processor (code-named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 2013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http://software.intel.com/sites/default/files/introduction-to-intel-4th-generation-core-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processor.pdf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075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(17)</a:t>
            </a:r>
          </a:p>
        </p:txBody>
      </p:sp>
      <p:sp>
        <p:nvSpPr>
          <p:cNvPr id="330760" name="Text Box 12"/>
          <p:cNvSpPr txBox="1">
            <a:spLocks noChangeArrowheads="1"/>
          </p:cNvSpPr>
          <p:nvPr/>
        </p:nvSpPr>
        <p:spPr bwMode="auto">
          <a:xfrm>
            <a:off x="187325" y="4383088"/>
            <a:ext cx="86534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[145]: Unparalleled Performance and Responsiveness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Product Brief, Intel Z87 Chipset,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http://www.intel.com/content/dam/www/public/us/en/documents/product-briefs/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z87-chipset-brief.pdf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625" y="5156200"/>
            <a:ext cx="884555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146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Haas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J. &amp;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Vogt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Fully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buffered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DIMM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Moves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Enterprise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Platforms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Level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,”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Magazine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2005, pp. 1-7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450" y="5724525"/>
            <a:ext cx="8291437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Intel Xeon processor E3-1200 v3 Product Family and the Emergence of Graphics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 Cloud, June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http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://www.yumpu.com/en/document/view/18758369/cover-slide-title-intel-newsroom</a:t>
            </a:r>
          </a:p>
        </p:txBody>
      </p:sp>
      <p:sp>
        <p:nvSpPr>
          <p:cNvPr id="330763" name="Rectangle 4"/>
          <p:cNvSpPr>
            <a:spLocks noChangeArrowheads="1"/>
          </p:cNvSpPr>
          <p:nvPr/>
        </p:nvSpPr>
        <p:spPr bwMode="auto">
          <a:xfrm>
            <a:off x="174625" y="5724525"/>
            <a:ext cx="833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147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]: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90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[148]: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Gasior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G., Leaked slides expose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Haswell's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integrated voltage regulator, May 13, 2013,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http://techreport.com/news/24802/leaked-slides-expose-haswell-integrated-voltage-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regulator</a:t>
            </a:r>
          </a:p>
        </p:txBody>
      </p:sp>
      <p:sp>
        <p:nvSpPr>
          <p:cNvPr id="33177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8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625" y="1541335"/>
            <a:ext cx="88455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&amp; al.,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 The Fourth Generation Intel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Processor, IEEE MICRO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March/April 2014, pp. 6-20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1781" name="Rectangle 6"/>
          <p:cNvSpPr>
            <a:spLocks noChangeArrowheads="1"/>
          </p:cNvSpPr>
          <p:nvPr/>
        </p:nvSpPr>
        <p:spPr bwMode="auto">
          <a:xfrm>
            <a:off x="180975" y="2130760"/>
            <a:ext cx="8845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[150]: Burton E.A. &amp; al., FIVR – Fully Integrated Voltage Regulators on 4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th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Generation Intel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Core™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SoCs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Proc. Twenty-Ninth Annual IEEE Applied Power Electronics Conference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Exposition (APEC), 2014, pp. </a:t>
            </a: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432 - 439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31782" name="Rectangle 7"/>
          <p:cNvSpPr>
            <a:spLocks noChangeArrowheads="1"/>
          </p:cNvSpPr>
          <p:nvPr/>
        </p:nvSpPr>
        <p:spPr bwMode="auto">
          <a:xfrm>
            <a:off x="180975" y="2938968"/>
            <a:ext cx="8845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[151]: Application Note: Atmel AT04204: Design a Buck Converter with XMEGA E, Atmel Corp.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2013, http://www.atmel.com/Images/Atmel-42183-Design-a-Buck-Converter-with-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XMEGA-E_AP-Note_AT04204.pdf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863" y="3737130"/>
            <a:ext cx="6321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[152]: Buck converter, http://en.wikipedia.org/wiki/Buck_converter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25" y="4113240"/>
            <a:ext cx="8461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[153]: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Borkar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R., A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Multy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Year Journey,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275" y="4702203"/>
            <a:ext cx="846296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[154]: Bohr M., 14 nm Technology Announcement,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25" y="5295928"/>
            <a:ext cx="8726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[155]: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Jourdan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Microarchitecture Disclosure,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275" y="5886478"/>
            <a:ext cx="8921750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[156]: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Chennupaty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Jiang H.,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Sreenivas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A., Technology insight: Intel’s Next Generation 14 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Microarchitecture for Client and Server, IDF 2014 SPCS002, San Francisco, 2014,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https://intel.activeevents.com/sf14/connect/sessionDetail.ww?SESSION_ID=1204</a:t>
            </a:r>
          </a:p>
        </p:txBody>
      </p:sp>
    </p:spTree>
    <p:extLst>
      <p:ext uri="{BB962C8B-B14F-4D97-AF65-F5344CB8AC3E}">
        <p14:creationId xmlns:p14="http://schemas.microsoft.com/office/powerpoint/2010/main" val="38254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78813" y="1458305"/>
            <a:ext cx="9204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[158]: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Smith S.L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Strategy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Update,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Barclays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Capital Global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Conf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.,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Dec. 2011, http://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files.shareholder.com/downloads/INTC/1576180143x0x526852/c9868a</a:t>
            </a:r>
            <a:endParaRPr lang="hu-HU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3a-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494e-4506-bcc6-a631aca1fd75/Steve%20Smith%20Barclays%20Dec%202011.pdf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73655" y="2262262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159]: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Intel’s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merom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Unveiled, Real World Technologies, March 9,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://www.realworldtech.com/merom/6/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73655" y="2842100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160]: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sz="1400" dirty="0"/>
              <a:t>Inside Barcelona: AMD's Next Generation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, Real World Technologies, May 9, 2007,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http://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www.hypertransport.org/docs/news/rwtech_inside_barcelona_05-16-07.pdf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73655" y="3427575"/>
            <a:ext cx="9204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161]: - </a:t>
            </a:r>
            <a:r>
              <a:rPr lang="en-US" sz="1400" dirty="0" smtClean="0"/>
              <a:t>Intel 64 </a:t>
            </a:r>
            <a:r>
              <a:rPr lang="en-US" sz="1400" dirty="0"/>
              <a:t>and IA-32 </a:t>
            </a:r>
            <a:r>
              <a:rPr lang="en-US" sz="1400" dirty="0" smtClean="0"/>
              <a:t>Architectures Software </a:t>
            </a:r>
            <a:r>
              <a:rPr lang="en-US" sz="1400" dirty="0"/>
              <a:t>Developer’s </a:t>
            </a:r>
            <a:r>
              <a:rPr lang="en-US" sz="1400" dirty="0" smtClean="0"/>
              <a:t>Manual Combined </a:t>
            </a:r>
            <a:r>
              <a:rPr lang="en-US" sz="1400" dirty="0"/>
              <a:t>Volumes:</a:t>
            </a:r>
          </a:p>
          <a:p>
            <a:r>
              <a:rPr lang="en-US" sz="1400" dirty="0" smtClean="0"/>
              <a:t>            1</a:t>
            </a:r>
            <a:r>
              <a:rPr lang="en-US" sz="1400" dirty="0"/>
              <a:t>, 2A, 2B, 2C, 3A, 3B and </a:t>
            </a:r>
            <a:r>
              <a:rPr lang="en-US" sz="1400" dirty="0" smtClean="0"/>
              <a:t>3, Intel, </a:t>
            </a:r>
            <a:r>
              <a:rPr lang="en-US" sz="1400" dirty="0"/>
              <a:t>Order Number: </a:t>
            </a:r>
            <a:r>
              <a:rPr lang="en-US" sz="1400" dirty="0" smtClean="0"/>
              <a:t>325462-052US, September 2014,</a:t>
            </a:r>
          </a:p>
          <a:p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www.intel.com/content/dam/www/public/us/en/documents/manuals/64-ia-32-</a:t>
            </a:r>
          </a:p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architectures-software-developer-manual-325462.pdf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73655" y="4448993"/>
            <a:ext cx="920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162]: - SSE, The Free Dictionary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http://encyclopedia2.thefreedictionary.com/Supplemental+SSE3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77940" y="4830363"/>
            <a:ext cx="87808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163]: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J., Inside Intel Core Microarchitecture, Hot Chips 18,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www.hotchips.org/wp-content/uploads/hc_archives/hc18/3_Tues/HC18.S9/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     HC18.S9T4.pdf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77815" y="564156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[164]: </a:t>
            </a:r>
            <a:r>
              <a:rPr lang="en-US" sz="1400" dirty="0" err="1"/>
              <a:t>Goto</a:t>
            </a:r>
            <a:r>
              <a:rPr lang="en-US" sz="1400" dirty="0"/>
              <a:t> H., ARM Cortex – A Family Architecture, 2010,</a:t>
            </a:r>
          </a:p>
          <a:p>
            <a:r>
              <a:rPr lang="en-US" sz="1400" dirty="0" smtClean="0"/>
              <a:t>            http://pc.watch.impress.co.jp/video/pcw/docs/423/409/p1.pdf</a:t>
            </a:r>
            <a:endParaRPr lang="en-US" sz="1400" dirty="0"/>
          </a:p>
        </p:txBody>
      </p:sp>
      <p:sp>
        <p:nvSpPr>
          <p:cNvPr id="16" name="AutoShape 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1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" name="AutoShape 2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" name="AutoShape 2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AutoShape 2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2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9" name="AutoShape 2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2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1" name="AutoShape 2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AutoShape 2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3" name="AutoShape 2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AutoShape 2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5" name="AutoShape 3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AutoShape 3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7" name="AutoShape 3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8" name="AutoShape 3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9" name="AutoShape 3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0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1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2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3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4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5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6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7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8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9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0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1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2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3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4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5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0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1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3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4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5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6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1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173038" y="650823"/>
            <a:ext cx="9093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Junkins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S., The Compute Architecture of Intel Processor Graphics Gen8, IDF 2014,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https://software.intel.com/sites/default/files/managed/71/a2/Compute%20Architecture%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20of%20Intel%20Processor%20Graphics%20Gen8.pdf</a:t>
            </a:r>
          </a:p>
        </p:txBody>
      </p:sp>
    </p:spTree>
    <p:extLst>
      <p:ext uri="{BB962C8B-B14F-4D97-AF65-F5344CB8AC3E}">
        <p14:creationId xmlns:p14="http://schemas.microsoft.com/office/powerpoint/2010/main" val="38215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530" y="1818345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167]: </a:t>
            </a:r>
            <a:r>
              <a:rPr lang="en-US" sz="1400" dirty="0" err="1" smtClean="0">
                <a:solidFill>
                  <a:srgbClr val="000000"/>
                </a:solidFill>
              </a:rPr>
              <a:t>Shimpi</a:t>
            </a:r>
            <a:r>
              <a:rPr lang="en-US" sz="1400" dirty="0" smtClean="0">
                <a:solidFill>
                  <a:srgbClr val="000000"/>
                </a:solidFill>
              </a:rPr>
              <a:t> A. L., Intel’s Core i7 870 C i5 750 Lynnfield: Harder, Better, Faster, Stronger,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 Sept. 8, 2009</a:t>
            </a:r>
            <a:r>
              <a:rPr lang="en-US" sz="1400" dirty="0">
                <a:solidFill>
                  <a:srgbClr val="000000"/>
                </a:solidFill>
              </a:rPr>
              <a:t>, http://www.anandtech.com/show/2832/2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References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20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530" y="240644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168]: </a:t>
            </a:r>
            <a:r>
              <a:rPr lang="en-US" sz="1400" dirty="0" err="1" smtClean="0">
                <a:solidFill>
                  <a:srgbClr val="000000"/>
                </a:solidFill>
              </a:rPr>
              <a:t>Lomont</a:t>
            </a:r>
            <a:r>
              <a:rPr lang="en-US" sz="1400" dirty="0" smtClean="0">
                <a:solidFill>
                  <a:srgbClr val="000000"/>
                </a:solidFill>
              </a:rPr>
              <a:t> C</a:t>
            </a:r>
            <a:r>
              <a:rPr lang="en-US" sz="1400" dirty="0">
                <a:solidFill>
                  <a:srgbClr val="000000"/>
                </a:solidFill>
              </a:rPr>
              <a:t>., Introduction to Intel® Advanced Vector </a:t>
            </a:r>
            <a:r>
              <a:rPr lang="en-US" sz="1400" dirty="0" smtClean="0">
                <a:solidFill>
                  <a:srgbClr val="000000"/>
                </a:solidFill>
              </a:rPr>
              <a:t>Extensions, Intel, 23 May 2011,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software.intel.com/sites/default/files/m/d/4/1/d/8/Intro_to_Intel_AVX.pdf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005" y="2958235"/>
            <a:ext cx="9425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169]: Intel </a:t>
            </a:r>
            <a:r>
              <a:rPr lang="en-US" sz="1400" dirty="0" err="1" smtClean="0">
                <a:solidFill>
                  <a:srgbClr val="000000"/>
                </a:solidFill>
              </a:rPr>
              <a:t>QuickPath</a:t>
            </a:r>
            <a:r>
              <a:rPr lang="en-US" sz="1400" dirty="0" smtClean="0">
                <a:solidFill>
                  <a:srgbClr val="000000"/>
                </a:solidFill>
              </a:rPr>
              <a:t> Interconnect Electrical Architecture Overview, Intel, 2010,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http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jamesstovalldesign.files.wordpress.com/2012/08/pages-from-intel_qpied_final_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 03-18-10.pdf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480" y="3759423"/>
            <a:ext cx="9425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[170</a:t>
            </a:r>
            <a:r>
              <a:rPr lang="en-US" sz="1400" dirty="0" smtClean="0">
                <a:solidFill>
                  <a:srgbClr val="000000"/>
                </a:solidFill>
              </a:rPr>
              <a:t>]:</a:t>
            </a:r>
            <a:r>
              <a:rPr lang="en-US" altLang="en-US" sz="1400" dirty="0" smtClean="0"/>
              <a:t> </a:t>
            </a:r>
            <a:r>
              <a:rPr lang="hu-HU" altLang="en-US" sz="1400" dirty="0"/>
              <a:t>Davis L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 smtClean="0"/>
              <a:t> </a:t>
            </a:r>
            <a:r>
              <a:rPr lang="hu-HU" altLang="en-US" sz="1400" dirty="0"/>
              <a:t>PCI Express </a:t>
            </a:r>
            <a:r>
              <a:rPr lang="hu-HU" altLang="en-US" sz="1400" dirty="0" err="1"/>
              <a:t>Bus</a:t>
            </a:r>
            <a:r>
              <a:rPr lang="en-US" altLang="en-US" sz="1400" dirty="0"/>
              <a:t>, </a:t>
            </a:r>
            <a:endParaRPr lang="hu-HU" altLang="en-US" sz="1400" dirty="0"/>
          </a:p>
          <a:p>
            <a:r>
              <a:rPr lang="hu-HU" altLang="en-US" sz="1400" dirty="0"/>
              <a:t>         </a:t>
            </a:r>
            <a:r>
              <a:rPr lang="en-US" altLang="en-US" sz="1400" dirty="0" smtClean="0"/>
              <a:t>   http</a:t>
            </a:r>
            <a:r>
              <a:rPr lang="en-US" altLang="en-US" sz="1400" dirty="0"/>
              <a:t>://www.interfacebus.com/PCI-Express-Bus-PCIe-Description.html</a:t>
            </a:r>
          </a:p>
        </p:txBody>
      </p:sp>
      <p:sp>
        <p:nvSpPr>
          <p:cNvPr id="4" name="Rectangle 3"/>
          <p:cNvSpPr/>
          <p:nvPr/>
        </p:nvSpPr>
        <p:spPr>
          <a:xfrm>
            <a:off x="177800" y="4361972"/>
            <a:ext cx="8866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[171]:</a:t>
            </a:r>
            <a:r>
              <a:rPr lang="en-US" altLang="en-US" sz="1400" dirty="0" smtClean="0"/>
              <a:t> Wasson S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/>
              <a:t> Intel's </a:t>
            </a:r>
            <a:r>
              <a:rPr lang="hu-HU" altLang="en-US" sz="1400" dirty="0" err="1"/>
              <a:t>Xeon</a:t>
            </a:r>
            <a:r>
              <a:rPr lang="hu-HU" altLang="en-US" sz="1400" dirty="0"/>
              <a:t> E5-2687W v3 </a:t>
            </a:r>
            <a:r>
              <a:rPr lang="hu-HU" altLang="en-US" sz="1400" dirty="0" err="1"/>
              <a:t>processor</a:t>
            </a:r>
            <a:r>
              <a:rPr lang="hu-HU" altLang="en-US" sz="1400" dirty="0"/>
              <a:t> </a:t>
            </a:r>
            <a:r>
              <a:rPr lang="hu-HU" altLang="en-US" sz="1400" dirty="0" err="1" smtClean="0"/>
              <a:t>reviewed</a:t>
            </a:r>
            <a:r>
              <a:rPr lang="en-US" altLang="en-US" sz="1400" dirty="0" smtClean="0"/>
              <a:t>, </a:t>
            </a:r>
            <a:r>
              <a:rPr lang="en-US" altLang="en-US" sz="1400" dirty="0" err="1" smtClean="0"/>
              <a:t>TechReport</a:t>
            </a:r>
            <a:r>
              <a:rPr lang="en-US" altLang="en-US" sz="1400" dirty="0" smtClean="0"/>
              <a:t>, Sept. 8 2014,</a:t>
            </a:r>
          </a:p>
          <a:p>
            <a:r>
              <a:rPr lang="en-US" altLang="en-US" sz="1400" dirty="0" smtClean="0"/>
              <a:t>             </a:t>
            </a:r>
            <a:r>
              <a:rPr lang="hu-HU" altLang="en-US" sz="1400" dirty="0" smtClean="0"/>
              <a:t>http</a:t>
            </a:r>
            <a:r>
              <a:rPr lang="hu-HU" altLang="en-US" sz="1400" dirty="0"/>
              <a:t>://techreport.com/review/27018/intel-xeon-e5-2687w-v3-processor-reviewed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980" y="4965893"/>
            <a:ext cx="91645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[172]: </a:t>
            </a:r>
            <a:r>
              <a:rPr lang="en-US" sz="1400" dirty="0" err="1" smtClean="0"/>
              <a:t>Klemm</a:t>
            </a:r>
            <a:r>
              <a:rPr lang="en-US" sz="1400" dirty="0" smtClean="0"/>
              <a:t> M., The Intel </a:t>
            </a:r>
            <a:r>
              <a:rPr lang="en-US" sz="1400" dirty="0"/>
              <a:t>Platform for High Performance </a:t>
            </a:r>
            <a:r>
              <a:rPr lang="en-US" sz="1400" dirty="0" smtClean="0"/>
              <a:t>Computing, Intel, Oct. 07 2014</a:t>
            </a:r>
          </a:p>
          <a:p>
            <a:r>
              <a:rPr lang="en-US" sz="1400" dirty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sharepoint.campus.rwth-aachen.de/units/rz/HPC/public/Shared%20Documents/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2014-10-07_aiXcelerate-01_Intel_Architecture-Haswell+Xeon_Phi.pdf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3655" y="5762909"/>
            <a:ext cx="8989449" cy="610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[173]: Moen M., Ragland D., Guerrero JJ., Overclocking Unlocked Intel Core Processors for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High Performance Gaming and Content Creation, IDF 2013, San Francisco, Sept. 1 2013,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AIOS001</a:t>
            </a:r>
            <a:endParaRPr lang="en-US" sz="1400" dirty="0"/>
          </a:p>
        </p:txBody>
      </p:sp>
      <p:sp>
        <p:nvSpPr>
          <p:cNvPr id="11" name="Rectangle 13"/>
          <p:cNvSpPr/>
          <p:nvPr/>
        </p:nvSpPr>
        <p:spPr>
          <a:xfrm>
            <a:off x="174010" y="645595"/>
            <a:ext cx="9033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165]: Borges L., Intel Technologies for High Performance Computing, Intel Software Solution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Conference 2014 Brazil, May 2014,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http</a:t>
            </a:r>
            <a:r>
              <a:rPr lang="en-US" sz="1400" dirty="0">
                <a:solidFill>
                  <a:srgbClr val="000000"/>
                </a:solidFill>
              </a:rPr>
              <a:t>://www.slideshare.net/IntelSoftwareBR/hpc-update-istep2014</a:t>
            </a:r>
          </a:p>
        </p:txBody>
      </p:sp>
      <p:sp>
        <p:nvSpPr>
          <p:cNvPr id="13" name="Rectangle 332809"/>
          <p:cNvSpPr/>
          <p:nvPr/>
        </p:nvSpPr>
        <p:spPr>
          <a:xfrm>
            <a:off x="178750" y="1446513"/>
            <a:ext cx="891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[166]: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2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Duo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www.intel.com/pressroom/kits/core2duo/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 </a:t>
            </a:r>
            <a:endParaRPr lang="en-US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96850" y="638175"/>
            <a:ext cx="7157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[196]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6565" y="1358769"/>
            <a:ext cx="8055895" cy="5085565"/>
            <a:chOff x="521550" y="1358769"/>
            <a:chExt cx="8055895" cy="5085565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9400" r="16108" b="7409"/>
            <a:stretch/>
          </p:blipFill>
          <p:spPr bwMode="auto">
            <a:xfrm>
              <a:off x="521550" y="1358769"/>
              <a:ext cx="6623731" cy="508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119613" y="2753925"/>
              <a:ext cx="930446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Skylake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79162" y="3500658"/>
              <a:ext cx="1118645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Broadwell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19613" y="4072184"/>
              <a:ext cx="915468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Haswell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9613" y="4491303"/>
              <a:ext cx="1169019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Ivy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19613" y="4914165"/>
              <a:ext cx="1457832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Sandy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43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6204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1400" dirty="0"/>
              <a:t>Intel HD and Iris </a:t>
            </a:r>
            <a:r>
              <a:rPr lang="en-US" sz="1400" dirty="0" smtClean="0"/>
              <a:t>Graphics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https://en.wikipedia.org/wiki/Intel_HD_and_Iris_Graphics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178750"/>
            <a:ext cx="6825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E3-1200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Brief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2011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490956"/>
            <a:ext cx="8865569" cy="8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Refresh Review: Core i7-4790, i5-4690 and i3-4360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Tested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May 11 2014,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www.anandtech.com/show/7963/the-intel-haswell-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refresh-review-core-i7-4790-i5-4690-and-i3-4360-tested/2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346243"/>
            <a:ext cx="89878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177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Altavilla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5th Gen Core Series Mobile Processors A Huge Deal For Thin And Light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Notebooks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Forbes, Jan. 8 2015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http://www.forbes.com/sites/davealtavilla/2015/01/08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intel-5th-gen-core-series-mobile-processors-a-huge-deal-for-thin-and-light-notebooks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146581"/>
            <a:ext cx="87774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Campbell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to Bring back FIVR after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Lake CPUs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Overclock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3D,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13 2015, http://www.overclock3d.net/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articles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cpu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mainboard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intel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bring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back_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fivr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after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_and_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kaby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cpus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/1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3943506"/>
            <a:ext cx="909261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Howse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B., Smith R.,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Tick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Tock On The Rocks: Intel Delays 10nm, Adds 3rd Gen 14nm Core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Product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"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Lake„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July 16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2015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http://www.anandtech.com/show/9447/intel-10nm-and-kaby-lake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599578"/>
            <a:ext cx="90125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Desktop Review: Core i7-5775C and Core i5-5675C Tested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Part 1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2 2015,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://www.anandtech.com/show/9320/intel-broadwell-review-i7-5775c-i5-5675c</a:t>
            </a: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4754719"/>
            <a:ext cx="88796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Intel's (INTC) CEO Brian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Krzanich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on Q2 2015 Results - Earnings Call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Transcript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Seeking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Alpha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15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seekingalpha.com/article/3329035-intels-intc-ceo-brian-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krzanich-on-q2-2015-results-earnings-call-transcript?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page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=2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(21)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73517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Johnson H.,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Voltage-Regulator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Droop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Signal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Consulting,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 14 2006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http://www.sigcon.com/Pubs/edn/VoltageRegulatorDroop.htm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772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Chennupaty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Jiang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H., Intel’s 14 nm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), IDF15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635705"/>
            <a:ext cx="8308813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Hux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A, 5th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Gen8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IDF15, GVCS001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263155"/>
            <a:ext cx="83851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Woligroski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Core M Processor: New Details, SKUs and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Specifics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Tom’s Hardware,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. 5 2014,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://www.tomshardware.com/news/intel-broadwell-core-m,27596.html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063493"/>
            <a:ext cx="91669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14nm Core M Series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-Y” Processors With 4.5W TDP Detailed –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Powers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Fanless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2 in 1 Mobility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Devices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WCCF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2014,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http://wccftech.com/intel-14nm-core-m-broadwell-y-processors-detailed/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3860418"/>
            <a:ext cx="90558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Releases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-U: New SKUs, up to 48 EUs and Iris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6100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Jan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5 2015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www.anandtech.com/show/8814/intel-releases-broadwell-u-new-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skus-up-to-48-eus-and-iris-6100/4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274205"/>
            <a:ext cx="8894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189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Z97 Chipset Platform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Diagram,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://www.intel.com/content/www/us/en/chipsets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performance-chipsets/z97-chipset-diagram.html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4671631"/>
            <a:ext cx="88041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Launches Five 47W Laptop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SKUs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2 2015,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://www.anandtech.com/show/9326/intel-launches-five-47w-laptop-broadwell-skus</a:t>
            </a: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(22)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1035" y="5866585"/>
            <a:ext cx="83095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s-ES" altLang="en-US" sz="1400" dirty="0">
                <a:solidFill>
                  <a:srgbClr val="000000"/>
                </a:solidFill>
                <a:cs typeface="Arial" charset="0"/>
              </a:rPr>
              <a:t>Detalles de los procesadores Intel “Skylake-S” (6° Gen</a:t>
            </a:r>
            <a:r>
              <a:rPr lang="es-ES" altLang="en-US" sz="1400" dirty="0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Taringa,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2 2015,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www.taringa.net/posts/info/18522818/Detalles-de-los-procesadores-Intel-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Skylake-S-6-Gen.html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0950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Nguyen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expected to bring stamina and speed to your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laptop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Techradar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2015, </a:t>
            </a:r>
            <a:r>
              <a:rPr lang="en-US" sz="1400" dirty="0"/>
              <a:t>http://www.techradar.com/news/computing-components/processors</a:t>
            </a:r>
            <a:r>
              <a:rPr lang="en-US" sz="1400" dirty="0" smtClean="0"/>
              <a:t>/</a:t>
            </a:r>
            <a:endParaRPr lang="hu-HU" sz="14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intel-s-skylake-processors-expected-to-bring-stamina-and-speed-to-your-laptop-1300173</a:t>
            </a:r>
            <a:endParaRPr lang="en-US" sz="1400" dirty="0"/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458305"/>
            <a:ext cx="866359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Shilov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A.,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‘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’ launch schedule revealed: CPUs to arrive in August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Kit Guru,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May 21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www.kitguru.net/components/cpu/anton-shilov/complete-intel-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skylake-launch-schedule-revealed-chips-to-be-showcased-in-august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308570"/>
            <a:ext cx="90654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Novakovic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2015 Roadmap Conundrum: Tick-Tock is Not a Swiss Clock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VR World,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May 31 2015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www.vrworld.com/2015/05/31/intels-2015-roadmap-conundrum-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tick-tock-is-not-a-swiss-clock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108908"/>
            <a:ext cx="89441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14nm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Lake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Refresh” Platform Detailed – Launching in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2H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2016, 256 MB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H-Series and 91W K-Series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Unveiled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WCCF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2015,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wccftech.com/intel-14nm-kaby-lake-haswell-refresh-platform-detailed-launching-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2h-2016-256-mb-edram-hseries-91w-kseries-unveiled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/#ixzz3hczeTsOH</a:t>
            </a: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(23)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4150" y="4743670"/>
            <a:ext cx="8509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Blythe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Insight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SPCS003,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80975" y="4141096"/>
            <a:ext cx="8409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Gianos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sz="1400" dirty="0" smtClean="0">
                <a:solidFill>
                  <a:srgbClr val="000000"/>
                </a:solidFill>
              </a:rPr>
              <a:t>Intel Xeon </a:t>
            </a:r>
            <a:r>
              <a:rPr lang="en-US" sz="1400" dirty="0">
                <a:solidFill>
                  <a:srgbClr val="000000"/>
                </a:solidFill>
              </a:rPr>
              <a:t>Processor E5-2600 v3 Product </a:t>
            </a:r>
            <a:r>
              <a:rPr lang="en-US" sz="1400" dirty="0" smtClean="0">
                <a:solidFill>
                  <a:srgbClr val="000000"/>
                </a:solidFill>
              </a:rPr>
              <a:t>Family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Architectural </a:t>
            </a:r>
            <a:r>
              <a:rPr lang="en-US" sz="1400" dirty="0">
                <a:solidFill>
                  <a:srgbClr val="000000"/>
                </a:solidFill>
              </a:rPr>
              <a:t>Overview 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Nov. 16 2014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1035" y="5336050"/>
            <a:ext cx="9076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197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Ivy Bridge Graphics 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Real World Technologies,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22 2012,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http://www.realworldtech.com/ivy-bridge-gpu/2/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76253" y="5940165"/>
            <a:ext cx="9222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Rotem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E.,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Deep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Dive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A New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Manage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Power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Performance and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Energy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Efficiency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4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0074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199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Junkins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S., The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of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Gen7.5, Aug. 1 2014,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://software.intel.com/sites/default/files/managed/f3/13/Compute_Architecture_of</a:t>
            </a:r>
            <a:r>
              <a:rPr lang="en-US" sz="1400" dirty="0" smtClean="0">
                <a:solidFill>
                  <a:srgbClr val="000000"/>
                </a:solidFill>
              </a:rPr>
              <a:t>_</a:t>
            </a:r>
            <a:endParaRPr lang="hu-HU" sz="1400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Intel_Processor_Graphics_Gen7dot5_Aug2014.pdf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458305"/>
            <a:ext cx="8858451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Mandelblat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Insight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Intel’s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80560" y="2104805"/>
            <a:ext cx="90628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Bright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many tricks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uses to go faster and use less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power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Ars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Technica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Aug.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19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arstechnica.com/information-technology/2015/08/the-many-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tricks-intel-skylake-uses-to-go-faster-and-use-less-power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2905143"/>
            <a:ext cx="89130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Mobile and Desktop Launch, with Architecture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Analysis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 2015, 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www.anandtech.com/show/9582/intel-skylake-mobile-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desktop-launch-architecture-analysis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(24)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80975" y="3720290"/>
            <a:ext cx="92485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Chester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E., </a:t>
            </a:r>
            <a:r>
              <a:rPr lang="en-US" sz="1400" dirty="0"/>
              <a:t>Intel </a:t>
            </a:r>
            <a:r>
              <a:rPr lang="en-US" sz="1400" dirty="0" err="1"/>
              <a:t>Skylake</a:t>
            </a:r>
            <a:r>
              <a:rPr lang="en-US" sz="1400" dirty="0"/>
              <a:t> review: Core i7-6700K and Core i5-6600K </a:t>
            </a:r>
            <a:r>
              <a:rPr lang="en-US" sz="1400" dirty="0" smtClean="0"/>
              <a:t>review</a:t>
            </a:r>
            <a:r>
              <a:rPr lang="hu-HU" sz="1400" dirty="0" smtClean="0"/>
              <a:t>, </a:t>
            </a:r>
            <a:r>
              <a:rPr lang="hu-HU" sz="1400" dirty="0" err="1" smtClean="0"/>
              <a:t>Trusted</a:t>
            </a:r>
            <a:r>
              <a:rPr lang="hu-HU" sz="1400" dirty="0" smtClean="0"/>
              <a:t> </a:t>
            </a:r>
            <a:r>
              <a:rPr lang="hu-HU" sz="1400" dirty="0" err="1" smtClean="0"/>
              <a:t>Reviews</a:t>
            </a:r>
            <a:r>
              <a:rPr lang="hu-HU" sz="1400" dirty="0" smtClean="0"/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Aug. </a:t>
            </a:r>
            <a:r>
              <a:rPr lang="hu-HU" sz="1400" dirty="0"/>
              <a:t>5 2015, http://</a:t>
            </a:r>
            <a:r>
              <a:rPr lang="hu-HU" sz="1400" dirty="0" smtClean="0"/>
              <a:t>www.trustedreviews.com/intel-skylake-review-core-i7-6700k-and-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core-i5-6600k-review#O6vSUh2MV2ptOwqm.99</a:t>
            </a:r>
            <a:endParaRPr lang="en-US" sz="1400" dirty="0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74210" y="4554125"/>
            <a:ext cx="81018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4]: Torres 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en-US" sz="1400" dirty="0" smtClean="0"/>
              <a:t>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Generation Intel Core Processor Family, Press Briefing, Spring 2013</a:t>
            </a:r>
            <a:endParaRPr lang="en-US" sz="1400" dirty="0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74210" y="4959170"/>
            <a:ext cx="6324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Wikipedia,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(microarchitecture),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://en.wikipedia.org/wiki/Haswell_(microarchitecture</a:t>
            </a:r>
            <a:r>
              <a:rPr lang="en-US" sz="1400" dirty="0" smtClean="0"/>
              <a:t>)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endParaRPr lang="en-US" sz="1400" dirty="0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86562" y="5568502"/>
            <a:ext cx="86521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Hollister S., Intel’s New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Processors: What You Need To Know, Gizmodo,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sz="1400" dirty="0" smtClean="0"/>
              <a:t>Sept. 5 2015</a:t>
            </a:r>
            <a:r>
              <a:rPr lang="en-US" sz="1400" dirty="0"/>
              <a:t>, http://</a:t>
            </a:r>
            <a:r>
              <a:rPr lang="en-US" sz="1400" dirty="0" smtClean="0"/>
              <a:t>gizmodo.com/intels-new-skylake-processors-what-you-need-to-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    know-1728020921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30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erUp</a:t>
            </a:r>
            <a:r>
              <a:rPr lang="en-US" dirty="0" smtClean="0"/>
              <a:t>,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638690"/>
            <a:ext cx="89559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[207]: </a:t>
            </a:r>
            <a:r>
              <a:rPr lang="en-US" sz="1400" dirty="0" err="1"/>
              <a:t>Rotem</a:t>
            </a:r>
            <a:r>
              <a:rPr lang="en-US" sz="1400" dirty="0"/>
              <a:t> E., </a:t>
            </a:r>
            <a:r>
              <a:rPr lang="en-US" sz="1400" dirty="0" err="1"/>
              <a:t>Naveh</a:t>
            </a:r>
            <a:r>
              <a:rPr lang="en-US" sz="1400" dirty="0"/>
              <a:t> A., </a:t>
            </a:r>
            <a:r>
              <a:rPr lang="en-US" sz="1400" dirty="0" err="1"/>
              <a:t>Rajwan</a:t>
            </a:r>
            <a:r>
              <a:rPr lang="en-US" sz="1400" dirty="0"/>
              <a:t> D., </a:t>
            </a:r>
            <a:r>
              <a:rPr lang="en-US" sz="1400" dirty="0" err="1"/>
              <a:t>Ananthakrishnan</a:t>
            </a:r>
            <a:r>
              <a:rPr lang="en-US" sz="1400" dirty="0"/>
              <a:t> A. &amp; </a:t>
            </a:r>
            <a:r>
              <a:rPr lang="en-US" sz="1400" dirty="0" err="1"/>
              <a:t>Weissmann</a:t>
            </a:r>
            <a:r>
              <a:rPr lang="en-US" sz="1400" dirty="0"/>
              <a:t> E., Power </a:t>
            </a:r>
            <a:r>
              <a:rPr lang="en-US" sz="1400" dirty="0" smtClean="0"/>
              <a:t>management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architecture </a:t>
            </a:r>
            <a:r>
              <a:rPr lang="en-US" sz="1400" dirty="0"/>
              <a:t>of </a:t>
            </a:r>
            <a:r>
              <a:rPr lang="en-US" sz="1400" dirty="0" smtClean="0"/>
              <a:t>the 2nd </a:t>
            </a:r>
            <a:r>
              <a:rPr lang="en-US" sz="1400" dirty="0"/>
              <a:t>generation Intel® </a:t>
            </a:r>
            <a:r>
              <a:rPr lang="en-US" sz="1400" dirty="0" smtClean="0"/>
              <a:t>Core microarchitecture</a:t>
            </a:r>
            <a:r>
              <a:rPr lang="en-US" sz="1400" dirty="0"/>
              <a:t>, </a:t>
            </a:r>
            <a:r>
              <a:rPr lang="en-US" sz="1400" dirty="0" smtClean="0"/>
              <a:t>formerly codenamed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Sandy Bridge, Hot Chips, Aug. 2011,</a:t>
            </a:r>
          </a:p>
          <a:p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www.hotchips.org/wp-content/uploads/hc_archives/hc23/HC23.19.9-Desktop-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CPUs/HC23.19.921.SandyBridge_Power_10-Rotem-Intel.pdf</a:t>
            </a:r>
            <a:endParaRPr lang="en-US" sz="1400" dirty="0"/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93815" y="1808820"/>
            <a:ext cx="790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[208</a:t>
            </a:r>
            <a:r>
              <a:rPr lang="en-US" sz="1400" dirty="0"/>
              <a:t>] </a:t>
            </a:r>
            <a:r>
              <a:rPr lang="en-US" sz="1400" dirty="0" smtClean="0"/>
              <a:t>- Intel </a:t>
            </a:r>
            <a:r>
              <a:rPr lang="en-US" sz="1400" dirty="0"/>
              <a:t>"</a:t>
            </a:r>
            <a:r>
              <a:rPr lang="en-US" sz="1400" dirty="0" err="1"/>
              <a:t>Skylake</a:t>
            </a:r>
            <a:r>
              <a:rPr lang="en-US" sz="1400" dirty="0"/>
              <a:t>" Die Layout </a:t>
            </a:r>
            <a:r>
              <a:rPr lang="en-US" sz="1400" dirty="0" smtClean="0"/>
              <a:t>Detailed, </a:t>
            </a:r>
            <a:r>
              <a:rPr lang="en-US" sz="1400" dirty="0" err="1" smtClean="0"/>
              <a:t>TechPowerUp</a:t>
            </a:r>
            <a:r>
              <a:rPr lang="en-US" sz="1400" dirty="0" smtClean="0"/>
              <a:t>, 18.08.2015,</a:t>
            </a:r>
          </a:p>
          <a:p>
            <a:r>
              <a:rPr lang="en-US" sz="1400" dirty="0" smtClean="0"/>
              <a:t>            http</a:t>
            </a:r>
            <a:r>
              <a:rPr lang="en-US" sz="1400" dirty="0"/>
              <a:t>://www.techpowerup.com/215333/intel-skylake-die-layout-detailed.html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510" y="2348880"/>
            <a:ext cx="9025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[209]  </a:t>
            </a:r>
            <a:r>
              <a:rPr lang="en-US" altLang="en-US" sz="1400" dirty="0" err="1" smtClean="0">
                <a:solidFill>
                  <a:srgbClr val="000000"/>
                </a:solidFill>
                <a:cs typeface="Times New Roman" pitchFamily="18" charset="0"/>
              </a:rPr>
              <a:t>Singhal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R., Next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Generation Intel Microarchitecture (Nehalem) Family: Architecture Insight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and Power 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Management, </a:t>
            </a:r>
            <a:r>
              <a:rPr lang="en-US" sz="1400" dirty="0" smtClean="0"/>
              <a:t>IDF </a:t>
            </a:r>
            <a:r>
              <a:rPr lang="en-US" sz="1400" dirty="0" err="1"/>
              <a:t>Taipeh</a:t>
            </a:r>
            <a:r>
              <a:rPr lang="en-US" sz="1400" dirty="0"/>
              <a:t>, Oct. </a:t>
            </a:r>
            <a:r>
              <a:rPr lang="en-US" sz="1400" dirty="0" smtClean="0"/>
              <a:t>2008,</a:t>
            </a:r>
          </a:p>
          <a:p>
            <a:r>
              <a:rPr lang="en-US" altLang="en-US" sz="1400" dirty="0" smtClean="0"/>
              <a:t>           http</a:t>
            </a:r>
            <a:r>
              <a:rPr lang="en-US" altLang="en-US" sz="1400" dirty="0"/>
              <a:t>://intel.wingateweb.com/taiwan08/published/sessions/TPTS001/FA08%20IDF </a:t>
            </a:r>
          </a:p>
          <a:p>
            <a:r>
              <a:rPr lang="en-US" altLang="en-US" sz="1400" dirty="0"/>
              <a:t>           -</a:t>
            </a:r>
            <a:r>
              <a:rPr lang="en-US" altLang="en-US" sz="1400" dirty="0" smtClean="0"/>
              <a:t>Taipei_TPTS001_100.pdf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81800" y="3383995"/>
            <a:ext cx="911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[</a:t>
            </a:r>
            <a:r>
              <a:rPr lang="en-US" sz="1400" smtClean="0"/>
              <a:t>210</a:t>
            </a:r>
            <a:r>
              <a:rPr lang="en-US" sz="1400" dirty="0"/>
              <a:t>]: Enhanced Intel® </a:t>
            </a:r>
            <a:r>
              <a:rPr lang="en-US" sz="1400" dirty="0" err="1" smtClean="0"/>
              <a:t>SpeedStep</a:t>
            </a:r>
            <a:r>
              <a:rPr lang="en-US" sz="1400" dirty="0" smtClean="0"/>
              <a:t> Technology </a:t>
            </a:r>
            <a:r>
              <a:rPr lang="en-US" sz="1400" dirty="0"/>
              <a:t>for the Intel® </a:t>
            </a:r>
            <a:r>
              <a:rPr lang="en-US" sz="1400" dirty="0" smtClean="0"/>
              <a:t>Pentium M Processor, White Paper,</a:t>
            </a:r>
            <a:endParaRPr lang="en-US" sz="1400" dirty="0"/>
          </a:p>
          <a:p>
            <a:r>
              <a:rPr lang="en-US" sz="1400" dirty="0"/>
              <a:t>            March 2004, http://download.intel.com/design/network/papers/30117401.pdf</a:t>
            </a:r>
          </a:p>
        </p:txBody>
      </p:sp>
    </p:spTree>
    <p:extLst>
      <p:ext uri="{BB962C8B-B14F-4D97-AF65-F5344CB8AC3E}">
        <p14:creationId xmlns:p14="http://schemas.microsoft.com/office/powerpoint/2010/main" val="10746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rrett begs for forgive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20" y="1891861"/>
            <a:ext cx="5430180" cy="40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6655" y="6084295"/>
            <a:ext cx="6825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Oct. 2004 Intel's </a:t>
            </a:r>
            <a:r>
              <a:rPr lang="en-US" sz="1200" dirty="0"/>
              <a:t>then-CEO on his knees to apologize for not achieving the 4GHz 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505" y="6399330"/>
            <a:ext cx="8946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Server duel: Xeon Woodcrest vs. Opteron Socket </a:t>
            </a:r>
            <a:r>
              <a:rPr lang="en-US" sz="1200" b="1" dirty="0" smtClean="0"/>
              <a:t>F </a:t>
            </a:r>
            <a:r>
              <a:rPr lang="en-US" sz="1200" dirty="0" smtClean="0"/>
              <a:t>Door </a:t>
            </a:r>
            <a:r>
              <a:rPr lang="en-US" sz="1200" dirty="0" err="1">
                <a:hlinkClick r:id="rId3"/>
              </a:rPr>
              <a:t>Redactie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Tweakers</a:t>
            </a:r>
            <a:r>
              <a:rPr lang="en-US" sz="1200" dirty="0"/>
              <a:t>, </a:t>
            </a:r>
            <a:r>
              <a:rPr lang="en-US" sz="1200" dirty="0" smtClean="0"/>
              <a:t>7 </a:t>
            </a:r>
            <a:r>
              <a:rPr lang="en-US" sz="1200" dirty="0" err="1"/>
              <a:t>september</a:t>
            </a:r>
            <a:r>
              <a:rPr lang="en-US" sz="1200" dirty="0"/>
              <a:t> </a:t>
            </a:r>
            <a:r>
              <a:rPr lang="en-US" sz="1200" dirty="0" smtClean="0"/>
              <a:t>2006</a:t>
            </a:r>
          </a:p>
          <a:p>
            <a:r>
              <a:rPr lang="en-US" sz="1200" dirty="0" smtClean="0"/>
              <a:t>http</a:t>
            </a:r>
            <a:r>
              <a:rPr lang="en-US" sz="1200" dirty="0"/>
              <a:t>://tweakers.net/reviews/646/2/server-duel-xeon-woodcrest-vs-opteron-socket-f-post-mortem-netburst.html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594264"/>
            <a:ext cx="912275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Intel’s Chief Executive Officer Craig Barrett at Gartner Group’s Fall Symposium/IT Expo in Orlando.</a:t>
            </a:r>
          </a:p>
          <a:p>
            <a:r>
              <a:rPr lang="en-US" sz="1400" dirty="0" smtClean="0"/>
              <a:t>During an interview on stage with </a:t>
            </a:r>
            <a:r>
              <a:rPr lang="en-US" sz="1400" dirty="0" err="1" smtClean="0"/>
              <a:t>Garther</a:t>
            </a:r>
            <a:r>
              <a:rPr lang="en-US" sz="1400" dirty="0" smtClean="0"/>
              <a:t> analyst Martin Reynolds, Barrett got down on his knees.</a:t>
            </a:r>
          </a:p>
          <a:p>
            <a:r>
              <a:rPr lang="en-US" sz="1400" dirty="0" smtClean="0"/>
              <a:t>In front of an audience of about 7000  information-technology professionals, Barrett asked their</a:t>
            </a:r>
          </a:p>
          <a:p>
            <a:r>
              <a:rPr lang="en-US" sz="1400" dirty="0" smtClean="0"/>
              <a:t>forgiveness for the Santa Clara company latest product slip up, the cancellation of its 4 GHz </a:t>
            </a:r>
          </a:p>
          <a:p>
            <a:r>
              <a:rPr lang="en-US" sz="1400" dirty="0" smtClean="0"/>
              <a:t>Pentium 4 chip.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249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>
                <a:solidFill>
                  <a:srgbClr val="FFFFFF"/>
                </a:solidFill>
                <a:cs typeface="Arial" charset="0"/>
              </a:rPr>
              <a:t>2</a:t>
            </a:r>
            <a:r>
              <a:rPr lang="en-US" altLang="en-US" sz="1900">
                <a:solidFill>
                  <a:srgbClr val="FFFFFF"/>
                </a:solidFill>
                <a:cs typeface="Arial" charset="0"/>
              </a:rPr>
              <a:t>. The Core 2 line</a:t>
            </a: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003300" y="1908175"/>
            <a:ext cx="7285038" cy="409575"/>
            <a:chOff x="695" y="1638"/>
            <a:chExt cx="4452" cy="306"/>
          </a:xfrm>
        </p:grpSpPr>
        <p:sp>
          <p:nvSpPr>
            <p:cNvPr id="6761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2.1 Introduction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3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8" name="Group 7"/>
          <p:cNvGrpSpPr>
            <a:grpSpLocks/>
          </p:cNvGrpSpPr>
          <p:nvPr/>
        </p:nvGrpSpPr>
        <p:grpSpPr bwMode="auto">
          <a:xfrm>
            <a:off x="1000125" y="2354263"/>
            <a:ext cx="7285038" cy="401637"/>
            <a:chOff x="695" y="1631"/>
            <a:chExt cx="4452" cy="300"/>
          </a:xfrm>
        </p:grpSpPr>
        <p:sp>
          <p:nvSpPr>
            <p:cNvPr id="676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 Major innovations of the Core 2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9" name="Group 13"/>
          <p:cNvGrpSpPr>
            <a:grpSpLocks/>
          </p:cNvGrpSpPr>
          <p:nvPr/>
        </p:nvGrpSpPr>
        <p:grpSpPr bwMode="auto">
          <a:xfrm>
            <a:off x="995363" y="3448605"/>
            <a:ext cx="7285037" cy="409575"/>
            <a:chOff x="695" y="1638"/>
            <a:chExt cx="4452" cy="306"/>
          </a:xfrm>
        </p:grpSpPr>
        <p:sp>
          <p:nvSpPr>
            <p:cNvPr id="67608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2.4 Die plot of the Core 2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09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0" name="Group 22"/>
          <p:cNvGrpSpPr>
            <a:grpSpLocks/>
          </p:cNvGrpSpPr>
          <p:nvPr/>
        </p:nvGrpSpPr>
        <p:grpSpPr bwMode="auto">
          <a:xfrm>
            <a:off x="1004888" y="3913743"/>
            <a:ext cx="7285037" cy="409575"/>
            <a:chOff x="695" y="1638"/>
            <a:chExt cx="4452" cy="306"/>
          </a:xfrm>
        </p:grpSpPr>
        <p:sp>
          <p:nvSpPr>
            <p:cNvPr id="6760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2.5 Overview of Core 2 based processor lines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0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1025651" y="2811628"/>
            <a:ext cx="7281764" cy="589124"/>
            <a:chOff x="697" y="1638"/>
            <a:chExt cx="4450" cy="292"/>
          </a:xfrm>
        </p:grpSpPr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2.3 Performance leadership change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between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      Intel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and AMD achieved by the Core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697" y="1647"/>
              <a:ext cx="246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0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2.1 Introduction (1)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184150" y="647700"/>
            <a:ext cx="2055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34467" y="3564763"/>
            <a:ext cx="854650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next 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became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based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primarily on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M</a:t>
            </a:r>
            <a:r>
              <a:rPr lang="en-US" altLang="en-US" sz="1400" dirty="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– Intel’s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mobile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since for its designs dissipation reduction was a key issue.   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(The Pentium M line was a 32-bit line with 3 subsequent cores, designed at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Intel’s Haifa Research and Development Center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thus the Core 2 was developed also there.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101725" y="1178750"/>
            <a:ext cx="74977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was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cancelled due to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unmanageable high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dissipation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figures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of its third core (the 90 nm Prescott core)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(caused primarily by the design philosophy of the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that preferred clock frequency over core efficiency for increasing performance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1941513" y="4799838"/>
            <a:ext cx="53383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Haifa team had no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multithreading.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1763713" y="5652325"/>
            <a:ext cx="5684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microarchitecture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does not support multithreading.</a:t>
            </a: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539750" y="2694813"/>
            <a:ext cx="81759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the development of the next processor line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dissipation became the key design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issue.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>
            <a:off x="4572000" y="2259838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9" name="Line 16"/>
          <p:cNvSpPr>
            <a:spLocks noChangeShapeType="1"/>
          </p:cNvSpPr>
          <p:nvPr/>
        </p:nvSpPr>
        <p:spPr bwMode="auto">
          <a:xfrm>
            <a:off x="4572000" y="3132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>
            <a:off x="4572000" y="5164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  <p:bldP spid="12295" grpId="0"/>
      <p:bldP spid="12296" grpId="0"/>
      <p:bldP spid="12297" grpId="0"/>
      <p:bldP spid="12298" grpId="0" animBg="1"/>
      <p:bldP spid="12299" grpId="0" animBg="1"/>
      <p:bldP spid="1230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2.1 Introduction </a:t>
            </a:r>
            <a:r>
              <a:rPr lang="en-US" altLang="en-US" dirty="0" smtClean="0"/>
              <a:t>(2)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43179" y="4509120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86" y="1943835"/>
            <a:ext cx="8964000" cy="2330753"/>
            <a:chOff x="14786" y="4510088"/>
            <a:chExt cx="8964000" cy="2330753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9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0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1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2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3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4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5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6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7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8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0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1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2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3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4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5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27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8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1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45210" y="2023513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92088" y="1006475"/>
            <a:ext cx="81455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Core 2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is Intel’s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1. generation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new microarchitecture, </a:t>
            </a:r>
            <a:r>
              <a:rPr lang="en-US" altLang="en-US" sz="1400" dirty="0" smtClean="0">
                <a:latin typeface="+mj-lt"/>
              </a:rPr>
              <a:t>it is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65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nm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line width.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delivered in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6/2006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. </a:t>
            </a:r>
            <a:endParaRPr lang="en-US" altLang="en-US" sz="14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58750" y="609600"/>
            <a:ext cx="2055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2.1 Introduction (3)</a:t>
            </a:r>
            <a:endParaRPr lang="en-US" dirty="0"/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5907850" y="4663053"/>
            <a:ext cx="2860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6946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Core 2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020415" y="4439372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3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319088" y="3351690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Core 2 line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003300" y="1908175"/>
            <a:ext cx="7285038" cy="409575"/>
            <a:chOff x="695" y="1638"/>
            <a:chExt cx="4452" cy="306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2.2.1 4-wide core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000125" y="2779325"/>
            <a:ext cx="7285038" cy="401637"/>
            <a:chOff x="695" y="1631"/>
            <a:chExt cx="4452" cy="300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2.2.3 Smart L2 cache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996950" y="3203975"/>
            <a:ext cx="7285038" cy="398463"/>
            <a:chOff x="695" y="1633"/>
            <a:chExt cx="4452" cy="298"/>
          </a:xfrm>
        </p:grpSpPr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2.2.4 Innovations in power management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1003905" y="2348880"/>
            <a:ext cx="7285038" cy="409575"/>
            <a:chOff x="695" y="1638"/>
            <a:chExt cx="4452" cy="306"/>
          </a:xfrm>
        </p:grpSpPr>
        <p:sp>
          <p:nvSpPr>
            <p:cNvPr id="2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2.2.2 128-bit SIMD and FP units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3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(1)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161925" y="596900"/>
            <a:ext cx="4171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 Major innovations of the Core 2 line</a:t>
            </a:r>
            <a:endParaRPr lang="hu-HU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4-wide core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15888" y="1578878"/>
            <a:ext cx="7400126" cy="1200852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82563" y="1637615"/>
            <a:ext cx="4084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is the key benefit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family.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8" y="1997978"/>
            <a:ext cx="7392793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contrast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both Intel’s previous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Pentium 4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family and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AMD’s K8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have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3-wide cores,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as the next Figures show.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8275" y="1212165"/>
            <a:ext cx="39772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latin typeface="Verdana" pitchFamily="34" charset="0"/>
                <a:cs typeface="Arial" charset="0"/>
              </a:rPr>
              <a:t>It means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4-wide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front end and retire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8696325" y="593725"/>
            <a:ext cx="40005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Core 2 microarchitecture [4] </a:t>
            </a:r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(2)</a:t>
            </a:r>
          </a:p>
        </p:txBody>
      </p:sp>
      <p:pic>
        <p:nvPicPr>
          <p:cNvPr id="6" name="Picture 1" descr="http://images.anandtech.com/reviews/cpu/intel/core-vs-k8/CoreArch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2" y="683695"/>
            <a:ext cx="7951533" cy="60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761910" y="1673805"/>
            <a:ext cx="2610315" cy="184520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0" y="1095657"/>
            <a:ext cx="7317305" cy="558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Oval 6"/>
          <p:cNvSpPr>
            <a:spLocks noChangeArrowheads="1"/>
          </p:cNvSpPr>
          <p:nvPr/>
        </p:nvSpPr>
        <p:spPr bwMode="auto">
          <a:xfrm>
            <a:off x="3554490" y="3696426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8616950" y="358775"/>
            <a:ext cx="40005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Pentium 4 microarchitecture [5]</a:t>
            </a: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431540" y="6039290"/>
            <a:ext cx="2574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Retire width: 3 instr./cycle</a:t>
            </a:r>
          </a:p>
        </p:txBody>
      </p:sp>
      <p:sp>
        <p:nvSpPr>
          <p:cNvPr id="737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(3)</a:t>
            </a:r>
          </a:p>
        </p:txBody>
      </p:sp>
    </p:spTree>
    <p:extLst>
      <p:ext uri="{BB962C8B-B14F-4D97-AF65-F5344CB8AC3E}">
        <p14:creationId xmlns:p14="http://schemas.microsoft.com/office/powerpoint/2010/main" val="15459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 </a:t>
            </a:r>
            <a:r>
              <a:rPr lang="en-US" altLang="en-US" dirty="0" smtClean="0"/>
              <a:t>Introduction</a:t>
            </a:r>
            <a:r>
              <a:rPr lang="hu-HU" altLang="en-US" dirty="0" smtClean="0"/>
              <a:t> (1)</a:t>
            </a:r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309567" y="901815"/>
            <a:ext cx="44230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evolution of Intel’s 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 family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597025" y="3879965"/>
            <a:ext cx="593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279" y="631785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1. Introduction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75" y="1478078"/>
            <a:ext cx="8964000" cy="2251075"/>
            <a:chOff x="53975" y="1478078"/>
            <a:chExt cx="8964000" cy="2251075"/>
          </a:xfrm>
        </p:grpSpPr>
        <p:sp>
          <p:nvSpPr>
            <p:cNvPr id="36" name="Téglalap 3"/>
            <p:cNvSpPr/>
            <p:nvPr/>
          </p:nvSpPr>
          <p:spPr bwMode="auto">
            <a:xfrm>
              <a:off x="53975" y="1478078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7" name="Téglalap 4"/>
            <p:cNvSpPr/>
            <p:nvPr/>
          </p:nvSpPr>
          <p:spPr bwMode="auto">
            <a:xfrm>
              <a:off x="155205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8" name="Téglalap 5"/>
            <p:cNvSpPr/>
            <p:nvPr/>
          </p:nvSpPr>
          <p:spPr bwMode="auto">
            <a:xfrm>
              <a:off x="1135890" y="1890017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3" name="Téglalap 11"/>
            <p:cNvSpPr/>
            <p:nvPr/>
          </p:nvSpPr>
          <p:spPr bwMode="auto">
            <a:xfrm>
              <a:off x="2089819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4" name="Téglalap 12"/>
            <p:cNvSpPr/>
            <p:nvPr/>
          </p:nvSpPr>
          <p:spPr bwMode="auto">
            <a:xfrm>
              <a:off x="3073025" y="1890681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5" name="Téglalap 13"/>
            <p:cNvSpPr/>
            <p:nvPr/>
          </p:nvSpPr>
          <p:spPr bwMode="auto">
            <a:xfrm>
              <a:off x="4043375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6" name="Téglalap 14"/>
            <p:cNvSpPr/>
            <p:nvPr/>
          </p:nvSpPr>
          <p:spPr bwMode="auto">
            <a:xfrm>
              <a:off x="5031408" y="1887364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7" name="Téglalap 15"/>
            <p:cNvSpPr/>
            <p:nvPr/>
          </p:nvSpPr>
          <p:spPr bwMode="auto">
            <a:xfrm>
              <a:off x="5991637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72" name="Szövegdoboz 16"/>
            <p:cNvSpPr txBox="1">
              <a:spLocks noChangeArrowheads="1"/>
            </p:cNvSpPr>
            <p:nvPr/>
          </p:nvSpPr>
          <p:spPr bwMode="auto">
            <a:xfrm>
              <a:off x="296954" y="331036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3" name="Szövegdoboz 17"/>
            <p:cNvSpPr txBox="1">
              <a:spLocks noChangeArrowheads="1"/>
            </p:cNvSpPr>
            <p:nvPr/>
          </p:nvSpPr>
          <p:spPr bwMode="auto">
            <a:xfrm>
              <a:off x="1333209" y="331222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4" name="Szövegdoboz 18"/>
            <p:cNvSpPr txBox="1">
              <a:spLocks noChangeArrowheads="1"/>
            </p:cNvSpPr>
            <p:nvPr/>
          </p:nvSpPr>
          <p:spPr bwMode="auto">
            <a:xfrm>
              <a:off x="2311954" y="3310836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5" name="Szövegdoboz 19"/>
            <p:cNvSpPr txBox="1">
              <a:spLocks noChangeArrowheads="1"/>
            </p:cNvSpPr>
            <p:nvPr/>
          </p:nvSpPr>
          <p:spPr bwMode="auto">
            <a:xfrm>
              <a:off x="3295430" y="3312702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6" name="Szövegdoboz 20"/>
            <p:cNvSpPr txBox="1">
              <a:spLocks noChangeArrowheads="1"/>
            </p:cNvSpPr>
            <p:nvPr/>
          </p:nvSpPr>
          <p:spPr bwMode="auto">
            <a:xfrm>
              <a:off x="4223700" y="3312702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7" name="Szövegdoboz 21"/>
            <p:cNvSpPr txBox="1">
              <a:spLocks noChangeArrowheads="1"/>
            </p:cNvSpPr>
            <p:nvPr/>
          </p:nvSpPr>
          <p:spPr bwMode="auto">
            <a:xfrm>
              <a:off x="5271201" y="3314568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8" name="Szövegdoboz 22"/>
            <p:cNvSpPr txBox="1">
              <a:spLocks noChangeArrowheads="1"/>
            </p:cNvSpPr>
            <p:nvPr/>
          </p:nvSpPr>
          <p:spPr bwMode="auto">
            <a:xfrm>
              <a:off x="6174378" y="3313177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5" name="Szövegdoboz 25"/>
            <p:cNvSpPr txBox="1"/>
            <p:nvPr/>
          </p:nvSpPr>
          <p:spPr bwMode="auto">
            <a:xfrm>
              <a:off x="339090" y="1565390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6" name="Szövegdoboz 26"/>
            <p:cNvSpPr txBox="1"/>
            <p:nvPr/>
          </p:nvSpPr>
          <p:spPr bwMode="auto">
            <a:xfrm>
              <a:off x="4199401" y="1568565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7" name="Szövegdoboz 27"/>
            <p:cNvSpPr txBox="1"/>
            <p:nvPr/>
          </p:nvSpPr>
          <p:spPr bwMode="auto">
            <a:xfrm>
              <a:off x="5220572" y="1570153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8" name="Szövegdoboz 28"/>
            <p:cNvSpPr txBox="1"/>
            <p:nvPr/>
          </p:nvSpPr>
          <p:spPr bwMode="auto">
            <a:xfrm>
              <a:off x="6153680" y="1568565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7124419" y="1584440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60" name="Téglalap 14"/>
            <p:cNvSpPr/>
            <p:nvPr/>
          </p:nvSpPr>
          <p:spPr bwMode="auto">
            <a:xfrm>
              <a:off x="6968491" y="188735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87" name="Szövegdoboz 21"/>
            <p:cNvSpPr txBox="1">
              <a:spLocks noChangeArrowheads="1"/>
            </p:cNvSpPr>
            <p:nvPr/>
          </p:nvSpPr>
          <p:spPr bwMode="auto">
            <a:xfrm>
              <a:off x="7185398" y="3307910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Téglalap 15"/>
            <p:cNvSpPr/>
            <p:nvPr/>
          </p:nvSpPr>
          <p:spPr bwMode="auto">
            <a:xfrm>
              <a:off x="7949055" y="189155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Szövegdoboz 22"/>
            <p:cNvSpPr txBox="1">
              <a:spLocks noChangeArrowheads="1"/>
            </p:cNvSpPr>
            <p:nvPr/>
          </p:nvSpPr>
          <p:spPr bwMode="auto">
            <a:xfrm>
              <a:off x="8138045" y="3315707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1" name="Szövegdoboz 28"/>
            <p:cNvSpPr txBox="1"/>
            <p:nvPr/>
          </p:nvSpPr>
          <p:spPr bwMode="auto">
            <a:xfrm>
              <a:off x="8093206" y="1571095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66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796280"/>
            <a:ext cx="8080802" cy="60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8709025" y="728663"/>
            <a:ext cx="4000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AMD’s K8 microarchitecture[4] </a:t>
            </a:r>
          </a:p>
        </p:txBody>
      </p:sp>
      <p:sp>
        <p:nvSpPr>
          <p:cNvPr id="74756" name="Oval 5"/>
          <p:cNvSpPr>
            <a:spLocks noChangeArrowheads="1"/>
          </p:cNvSpPr>
          <p:nvPr/>
        </p:nvSpPr>
        <p:spPr bwMode="auto">
          <a:xfrm>
            <a:off x="4572000" y="1628775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(4)</a:t>
            </a:r>
          </a:p>
        </p:txBody>
      </p:sp>
    </p:spTree>
    <p:extLst>
      <p:ext uri="{BB962C8B-B14F-4D97-AF65-F5344CB8AC3E}">
        <p14:creationId xmlns:p14="http://schemas.microsoft.com/office/powerpoint/2010/main" val="14574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188888" y="886495"/>
            <a:ext cx="66271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a) 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x86 ISA extensions in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processor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lines</a:t>
            </a:r>
            <a:endParaRPr lang="en-US" altLang="en-US" sz="1400" b="1" dirty="0">
              <a:solidFill>
                <a:schemeClr val="accent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</a:t>
            </a:r>
            <a:r>
              <a:rPr lang="en-US" altLang="en-US" dirty="0" smtClean="0"/>
              <a:t>2 128-bit wide SIMD and FP units (1)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510" y="593685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2.2.2 128-bit wide SIMD and FP units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515" y="1223755"/>
            <a:ext cx="4521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They aim at providing enhanced media support.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9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7192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431395" y="5776230"/>
            <a:ext cx="2606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Advanced Encryption Standard</a:t>
            </a:r>
          </a:p>
        </p:txBody>
      </p:sp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6473825" y="6058805"/>
            <a:ext cx="227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Advanced Vector Extension</a:t>
            </a:r>
          </a:p>
        </p:txBody>
      </p:sp>
      <p:sp>
        <p:nvSpPr>
          <p:cNvPr id="96261" name="Text Box 7"/>
          <p:cNvSpPr txBox="1">
            <a:spLocks noChangeArrowheads="1"/>
          </p:cNvSpPr>
          <p:nvPr/>
        </p:nvSpPr>
        <p:spPr bwMode="auto">
          <a:xfrm>
            <a:off x="6469063" y="6391457"/>
            <a:ext cx="215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Fused Multiply-Add instr. </a:t>
            </a:r>
          </a:p>
        </p:txBody>
      </p:sp>
      <p:sp>
        <p:nvSpPr>
          <p:cNvPr id="96262" name="Text Box 8"/>
          <p:cNvSpPr txBox="1">
            <a:spLocks noChangeArrowheads="1"/>
          </p:cNvSpPr>
          <p:nvPr/>
        </p:nvSpPr>
        <p:spPr bwMode="auto">
          <a:xfrm>
            <a:off x="6516688" y="1769380"/>
            <a:ext cx="2324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Streaming SIMD Extensions</a:t>
            </a:r>
          </a:p>
        </p:txBody>
      </p:sp>
      <p:sp>
        <p:nvSpPr>
          <p:cNvPr id="96263" name="Text Box 9"/>
          <p:cNvSpPr txBox="1">
            <a:spLocks noChangeArrowheads="1"/>
          </p:cNvSpPr>
          <p:nvPr/>
        </p:nvSpPr>
        <p:spPr bwMode="auto">
          <a:xfrm>
            <a:off x="6567488" y="1120092"/>
            <a:ext cx="1885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MultiMedia eXtensions</a:t>
            </a:r>
          </a:p>
        </p:txBody>
      </p:sp>
      <p:sp>
        <p:nvSpPr>
          <p:cNvPr id="96265" name="Rectangle 12"/>
          <p:cNvSpPr>
            <a:spLocks noChangeArrowheads="1"/>
          </p:cNvSpPr>
          <p:nvPr/>
        </p:nvSpPr>
        <p:spPr bwMode="auto">
          <a:xfrm>
            <a:off x="1370013" y="3355292"/>
            <a:ext cx="1439862" cy="215900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6266" name="Rectangle 14"/>
          <p:cNvSpPr>
            <a:spLocks noChangeArrowheads="1"/>
          </p:cNvSpPr>
          <p:nvPr/>
        </p:nvSpPr>
        <p:spPr bwMode="auto">
          <a:xfrm>
            <a:off x="1365250" y="6501717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7" name="Text Box 15"/>
          <p:cNvSpPr txBox="1">
            <a:spLocks noChangeArrowheads="1"/>
          </p:cNvSpPr>
          <p:nvPr/>
        </p:nvSpPr>
        <p:spPr bwMode="auto">
          <a:xfrm>
            <a:off x="1600200" y="6460442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6268" name="Oval 14"/>
          <p:cNvSpPr>
            <a:spLocks noChangeArrowheads="1"/>
          </p:cNvSpPr>
          <p:nvPr/>
        </p:nvSpPr>
        <p:spPr bwMode="auto">
          <a:xfrm>
            <a:off x="746125" y="4377642"/>
            <a:ext cx="5130800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1144850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65" y="24950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685" y="440250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67305" y="453030"/>
            <a:ext cx="58015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Intel’s x86 ISA extensions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[18])</a:t>
            </a:r>
          </a:p>
        </p:txBody>
      </p:sp>
    </p:spTree>
    <p:extLst>
      <p:ext uri="{BB962C8B-B14F-4D97-AF65-F5344CB8AC3E}">
        <p14:creationId xmlns:p14="http://schemas.microsoft.com/office/powerpoint/2010/main" val="37000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84097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1671638" y="3436810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397000" y="3484435"/>
            <a:ext cx="1439863" cy="306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pic>
        <p:nvPicPr>
          <p:cNvPr id="167943" name="Picture 7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84097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1403350" y="3328860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6516688" y="1207960"/>
            <a:ext cx="26336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MM registers (64-bit),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aliased on the FP Stack registers</a:t>
            </a:r>
          </a:p>
        </p:txBody>
      </p:sp>
      <p:sp>
        <p:nvSpPr>
          <p:cNvPr id="94216" name="Rectangle 11"/>
          <p:cNvSpPr>
            <a:spLocks noChangeArrowheads="1"/>
          </p:cNvSpPr>
          <p:nvPr/>
        </p:nvSpPr>
        <p:spPr bwMode="auto">
          <a:xfrm>
            <a:off x="6516688" y="1757235"/>
            <a:ext cx="2051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XMM registers (128-bit)</a:t>
            </a:r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6516688" y="2493977"/>
            <a:ext cx="20907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XMM registers (128-bit)</a:t>
            </a:r>
          </a:p>
        </p:txBody>
      </p:sp>
      <p:sp>
        <p:nvSpPr>
          <p:cNvPr id="94218" name="Text Box 13"/>
          <p:cNvSpPr txBox="1">
            <a:spLocks noChangeArrowheads="1"/>
          </p:cNvSpPr>
          <p:nvPr/>
        </p:nvSpPr>
        <p:spPr bwMode="auto">
          <a:xfrm>
            <a:off x="6443663" y="6032372"/>
            <a:ext cx="20812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YMM registers (256-bit)</a:t>
            </a:r>
          </a:p>
        </p:txBody>
      </p:sp>
      <p:sp>
        <p:nvSpPr>
          <p:cNvPr id="94220" name="Rectangle 16"/>
          <p:cNvSpPr>
            <a:spLocks noChangeArrowheads="1"/>
          </p:cNvSpPr>
          <p:nvPr/>
        </p:nvSpPr>
        <p:spPr bwMode="auto">
          <a:xfrm>
            <a:off x="1365250" y="6508622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221" name="Text Box 17"/>
          <p:cNvSpPr txBox="1">
            <a:spLocks noChangeArrowheads="1"/>
          </p:cNvSpPr>
          <p:nvPr/>
        </p:nvSpPr>
        <p:spPr bwMode="auto">
          <a:xfrm>
            <a:off x="1600200" y="6467347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4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6645" y="1151755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MMX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6665" y="250190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6685" y="440941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6665" y="1794351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47638" y="444860"/>
            <a:ext cx="7553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Register spaces provided by 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x86 ISA extensions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(based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on [18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])  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img.tfd.com/cde/MMXS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95" y="1043735"/>
            <a:ext cx="4188845" cy="5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272" y="611023"/>
            <a:ext cx="834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Illustration of the available SIMD register spaces of the MMX to SSE3/SSSE3 ISA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extensions in 32- and 64-bit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I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SAs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[162]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7732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0287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9"/>
          <p:cNvSpPr txBox="1">
            <a:spLocks noChangeArrowheads="1"/>
          </p:cNvSpPr>
          <p:nvPr/>
        </p:nvSpPr>
        <p:spPr bwMode="auto">
          <a:xfrm>
            <a:off x="1671638" y="3423000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7285" name="Rectangle 10"/>
          <p:cNvSpPr>
            <a:spLocks noChangeArrowheads="1"/>
          </p:cNvSpPr>
          <p:nvPr/>
        </p:nvSpPr>
        <p:spPr bwMode="auto">
          <a:xfrm>
            <a:off x="1397000" y="3356325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7286" name="Text Box 11"/>
          <p:cNvSpPr txBox="1">
            <a:spLocks noChangeArrowheads="1"/>
          </p:cNvSpPr>
          <p:nvPr/>
        </p:nvSpPr>
        <p:spPr bwMode="auto">
          <a:xfrm>
            <a:off x="6450013" y="1908525"/>
            <a:ext cx="24542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 32/16/8-bit FX, 32-bit FP ops</a:t>
            </a: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MM/3D</a:t>
            </a:r>
          </a:p>
        </p:txBody>
      </p:sp>
      <p:sp>
        <p:nvSpPr>
          <p:cNvPr id="97287" name="Text Box 13"/>
          <p:cNvSpPr txBox="1">
            <a:spLocks noChangeArrowheads="1"/>
          </p:cNvSpPr>
          <p:nvPr/>
        </p:nvSpPr>
        <p:spPr bwMode="auto">
          <a:xfrm>
            <a:off x="6510338" y="3759550"/>
            <a:ext cx="2454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DSP-oriented FP enhancements,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enhanced thread manipulation</a:t>
            </a:r>
          </a:p>
        </p:txBody>
      </p:sp>
      <p:sp>
        <p:nvSpPr>
          <p:cNvPr id="97288" name="Text Box 14"/>
          <p:cNvSpPr txBox="1">
            <a:spLocks noChangeArrowheads="1"/>
          </p:cNvSpPr>
          <p:nvPr/>
        </p:nvSpPr>
        <p:spPr bwMode="auto">
          <a:xfrm>
            <a:off x="6516688" y="4407250"/>
            <a:ext cx="2547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Diverse arithmetic enhancements</a:t>
            </a:r>
          </a:p>
        </p:txBody>
      </p:sp>
      <p:sp>
        <p:nvSpPr>
          <p:cNvPr id="97289" name="Text Box 18"/>
          <p:cNvSpPr txBox="1">
            <a:spLocks noChangeArrowheads="1"/>
          </p:cNvSpPr>
          <p:nvPr/>
        </p:nvSpPr>
        <p:spPr bwMode="auto">
          <a:xfrm>
            <a:off x="6516688" y="1167162"/>
            <a:ext cx="221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64-bit FX SIMD with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32/16/8-bit operands (ops)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</a:t>
            </a:r>
          </a:p>
        </p:txBody>
      </p:sp>
      <p:sp>
        <p:nvSpPr>
          <p:cNvPr id="97290" name="Text Box 20"/>
          <p:cNvSpPr txBox="1">
            <a:spLocks noChangeArrowheads="1"/>
          </p:cNvSpPr>
          <p:nvPr/>
        </p:nvSpPr>
        <p:spPr bwMode="auto">
          <a:xfrm>
            <a:off x="6516688" y="2607025"/>
            <a:ext cx="25939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FP,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for MPEG-2, video, MP3</a:t>
            </a:r>
          </a:p>
        </p:txBody>
      </p:sp>
      <p:sp>
        <p:nvSpPr>
          <p:cNvPr id="97291" name="Text Box 21"/>
          <p:cNvSpPr txBox="1">
            <a:spLocks noChangeArrowheads="1"/>
          </p:cNvSpPr>
          <p:nvPr/>
        </p:nvSpPr>
        <p:spPr bwMode="auto">
          <a:xfrm>
            <a:off x="6516688" y="4839050"/>
            <a:ext cx="24209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Media acceleration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(video encoding, MM, gaming)</a:t>
            </a:r>
          </a:p>
        </p:txBody>
      </p:sp>
      <p:sp>
        <p:nvSpPr>
          <p:cNvPr id="97292" name="Text Box 22"/>
          <p:cNvSpPr txBox="1">
            <a:spLocks noChangeArrowheads="1"/>
          </p:cNvSpPr>
          <p:nvPr/>
        </p:nvSpPr>
        <p:spPr bwMode="auto">
          <a:xfrm>
            <a:off x="6516688" y="5301012"/>
            <a:ext cx="23764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string/text manip.,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appl. targeted acceleration</a:t>
            </a:r>
          </a:p>
        </p:txBody>
      </p:sp>
      <p:sp>
        <p:nvSpPr>
          <p:cNvPr id="97293" name="Text Box 23"/>
          <p:cNvSpPr txBox="1">
            <a:spLocks noChangeArrowheads="1"/>
          </p:cNvSpPr>
          <p:nvPr/>
        </p:nvSpPr>
        <p:spPr bwMode="auto">
          <a:xfrm>
            <a:off x="6516688" y="5732812"/>
            <a:ext cx="25320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encription operations</a:t>
            </a:r>
          </a:p>
        </p:txBody>
      </p:sp>
      <p:sp>
        <p:nvSpPr>
          <p:cNvPr id="97294" name="Text Box 24"/>
          <p:cNvSpPr txBox="1">
            <a:spLocks noChangeArrowheads="1"/>
          </p:cNvSpPr>
          <p:nvPr/>
        </p:nvSpPr>
        <p:spPr bwMode="auto">
          <a:xfrm>
            <a:off x="6515100" y="6042375"/>
            <a:ext cx="26180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256-bit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</a:t>
            </a:r>
            <a:r>
              <a:rPr lang="en-US" altLang="en-US" sz="11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FP</a:t>
            </a:r>
            <a:endParaRPr lang="en-US" altLang="en-US" sz="11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5" name="Oval 25"/>
          <p:cNvSpPr>
            <a:spLocks noChangeArrowheads="1"/>
          </p:cNvSpPr>
          <p:nvPr/>
        </p:nvSpPr>
        <p:spPr bwMode="auto">
          <a:xfrm>
            <a:off x="0" y="4264375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6" name="Rectangle 26"/>
          <p:cNvSpPr>
            <a:spLocks noChangeArrowheads="1"/>
          </p:cNvSpPr>
          <p:nvPr/>
        </p:nvSpPr>
        <p:spPr bwMode="auto">
          <a:xfrm>
            <a:off x="1365250" y="6494812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7" name="Text Box 27"/>
          <p:cNvSpPr txBox="1">
            <a:spLocks noChangeArrowheads="1"/>
          </p:cNvSpPr>
          <p:nvPr/>
        </p:nvSpPr>
        <p:spPr bwMode="auto">
          <a:xfrm>
            <a:off x="1600200" y="6453537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1120" y="1137945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6665" y="248809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6685" y="439560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4605" y="458670"/>
            <a:ext cx="7353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x86 ISA extensions - the operations introduced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18])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385" y="1153746"/>
            <a:ext cx="889248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SSSE3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provide 32 instructions (represented by 14 mnemonics) to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accelerate computations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on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packed integers.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These include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: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410" y="601430"/>
            <a:ext cx="867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Overview of the Supplemental Streaming SIMD Extension (SSSE3) of the Core 2 ISA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[161]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405" y="1995779"/>
            <a:ext cx="8361675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Twelve instructions that perform horizontal addition or subtraction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operations (operations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on adjacent numbers.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• Six instructions that evaluate absolute values.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perform multiply and add operations and speed up the evaluation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of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dot products.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accelerate packed-integer multiply operations and produce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integer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values with scaling.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perform a byte-wise, in-place shuffle according to the second </a:t>
            </a:r>
            <a:endParaRPr lang="en-US" sz="1400" dirty="0" smtClean="0">
              <a:solidFill>
                <a:srgbClr val="000000"/>
              </a:solidFill>
              <a:latin typeface="Verdana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shuffle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control operand.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Six instructions that negate packed integers in the destination operand if the signs of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corresponding element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in the source operand is less than zero.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align data from the composite of two operands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1719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842835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6"/>
          <p:cNvSpPr>
            <a:spLocks noChangeArrowheads="1"/>
          </p:cNvSpPr>
          <p:nvPr/>
        </p:nvSpPr>
        <p:spPr bwMode="auto">
          <a:xfrm>
            <a:off x="1397000" y="3335210"/>
            <a:ext cx="1439863" cy="306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6469063" y="2608135"/>
            <a:ext cx="267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 full + 1 simple (moves/stores)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64-bit FP/SSE EUs  </a:t>
            </a: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6545515" y="4533605"/>
            <a:ext cx="1806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 128-bit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FP EUs 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 x 128-bit SSE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EUs</a:t>
            </a: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6499225" y="6050268"/>
            <a:ext cx="1443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256-bit SSE EUs</a:t>
            </a: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6496050" y="1330198"/>
            <a:ext cx="1997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FX MMX EUs </a:t>
            </a:r>
          </a:p>
        </p:txBody>
      </p:sp>
      <p:sp>
        <p:nvSpPr>
          <p:cNvPr id="95241" name="Text Box 13"/>
          <p:cNvSpPr txBox="1">
            <a:spLocks noChangeArrowheads="1"/>
          </p:cNvSpPr>
          <p:nvPr/>
        </p:nvSpPr>
        <p:spPr bwMode="auto">
          <a:xfrm>
            <a:off x="6496050" y="1906460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MMX,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SSE EUs</a:t>
            </a:r>
          </a:p>
        </p:txBody>
      </p:sp>
      <p:sp>
        <p:nvSpPr>
          <p:cNvPr id="95242" name="Oval 15"/>
          <p:cNvSpPr>
            <a:spLocks noChangeArrowheads="1"/>
          </p:cNvSpPr>
          <p:nvPr/>
        </p:nvSpPr>
        <p:spPr bwMode="auto">
          <a:xfrm>
            <a:off x="0" y="4433908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3" name="Rectangle 16"/>
          <p:cNvSpPr>
            <a:spLocks noChangeArrowheads="1"/>
          </p:cNvSpPr>
          <p:nvPr/>
        </p:nvSpPr>
        <p:spPr bwMode="auto">
          <a:xfrm>
            <a:off x="1365250" y="6567360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4" name="Text Box 17"/>
          <p:cNvSpPr txBox="1">
            <a:spLocks noChangeArrowheads="1"/>
          </p:cNvSpPr>
          <p:nvPr/>
        </p:nvSpPr>
        <p:spPr bwMode="auto">
          <a:xfrm>
            <a:off x="1600200" y="6526085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5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121049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65" y="2560643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685" y="442658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48810" y="465575"/>
            <a:ext cx="7196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SIMD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execution resources in Intel’s basic processors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[18])</a:t>
            </a:r>
          </a:p>
        </p:txBody>
      </p:sp>
    </p:spTree>
    <p:extLst>
      <p:ext uri="{BB962C8B-B14F-4D97-AF65-F5344CB8AC3E}">
        <p14:creationId xmlns:p14="http://schemas.microsoft.com/office/powerpoint/2010/main" val="15231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80962" y="1270986"/>
            <a:ext cx="8991537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Core 2 has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128-bit wide and more FP and SSE execution units than Pentium 4 or AMD’s K8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  as detailed below.</a:t>
            </a:r>
            <a:r>
              <a:rPr lang="en-US" altLang="en-US" sz="1400" dirty="0" smtClean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    </a:t>
            </a:r>
            <a:endParaRPr lang="en-US" altLang="en-US" sz="1400" dirty="0">
              <a:solidFill>
                <a:srgbClr val="0066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79" name="Text Box 8"/>
          <p:cNvSpPr txBox="1">
            <a:spLocks noChangeArrowheads="1"/>
          </p:cNvSpPr>
          <p:nvPr/>
        </p:nvSpPr>
        <p:spPr bwMode="auto">
          <a:xfrm>
            <a:off x="149225" y="595313"/>
            <a:ext cx="9171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Contrasting the number of 128-bit wide execution units in Intel’s Pentium 4, 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and AMD’s K8 -1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(8)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510" y="4831413"/>
            <a:ext cx="3145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next Figure demonstrates it.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16" y="1816078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Core 2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300" y="2131113"/>
            <a:ext cx="259205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128-bit FP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three 128-bit SSE units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916" y="2851193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300" y="3166228"/>
            <a:ext cx="328481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unit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single 64-bit FP/SSE move </a:t>
            </a:r>
            <a:r>
              <a:rPr lang="en-US" sz="1400" dirty="0" smtClean="0">
                <a:latin typeface="+mj-lt"/>
              </a:rPr>
              <a:t>unit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189" y="3864676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AMD K8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573" y="4179711"/>
            <a:ext cx="335534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64-bit FP/SSE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move unit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87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8546" b="55505"/>
          <a:stretch/>
        </p:blipFill>
        <p:spPr bwMode="auto">
          <a:xfrm>
            <a:off x="313508" y="1196709"/>
            <a:ext cx="4650377" cy="2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44715"/>
          <a:stretch/>
        </p:blipFill>
        <p:spPr bwMode="auto">
          <a:xfrm>
            <a:off x="5112060" y="1095419"/>
            <a:ext cx="3603534" cy="3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0175" y="4637915"/>
            <a:ext cx="6343650" cy="2076450"/>
            <a:chOff x="1400175" y="4187865"/>
            <a:chExt cx="6343650" cy="20764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4187865"/>
              <a:ext cx="6343650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8" t="65891" r="33934" b="30583"/>
            <a:stretch/>
          </p:blipFill>
          <p:spPr bwMode="auto">
            <a:xfrm>
              <a:off x="2906815" y="6010925"/>
              <a:ext cx="533400" cy="1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59044" y="5947305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C2C"/>
                  </a:solidFill>
                </a:rPr>
                <a:t>FP/SSE</a:t>
              </a:r>
              <a:endParaRPr lang="en-US" sz="1200" dirty="0">
                <a:solidFill>
                  <a:srgbClr val="2C2C2C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161248" y="4278653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K8 Execution Units</a:t>
            </a:r>
            <a:endParaRPr lang="en-US" sz="1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112060" y="6219310"/>
            <a:ext cx="675075" cy="45504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(9)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4625" y="603620"/>
            <a:ext cx="8917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Contrasting the number of 128-bit wide execution units in Intel’s Pentium 4, 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and AMD’s K8 -2 </a:t>
            </a:r>
            <a:r>
              <a:rPr lang="en-US" sz="1400" dirty="0">
                <a:latin typeface="+mj-lt"/>
              </a:rPr>
              <a:t>[159], [160</a:t>
            </a:r>
            <a:r>
              <a:rPr lang="en-US" sz="1400" dirty="0" smtClean="0">
                <a:latin typeface="+mj-lt"/>
              </a:rPr>
              <a:t>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573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607870"/>
              </p:ext>
            </p:extLst>
          </p:nvPr>
        </p:nvGraphicFramePr>
        <p:xfrm>
          <a:off x="1258888" y="1681163"/>
          <a:ext cx="6705600" cy="4457195"/>
        </p:xfrm>
        <a:graphic>
          <a:graphicData uri="http://schemas.openxmlformats.org/drawingml/2006/table">
            <a:tbl>
              <a:tblPr/>
              <a:tblGrid>
                <a:gridCol w="2057400"/>
                <a:gridCol w="4648200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architecture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their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shrink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b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(Prescott)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2005 	90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2007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2008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2010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2011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2012 	22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2015   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?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Kaby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Lake</a:t>
                      </a: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?      10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Cannonlake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</a:tbl>
          </a:graphicData>
        </a:graphic>
      </p:graphicFrame>
      <p:sp>
        <p:nvSpPr>
          <p:cNvPr id="6044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445" name="Text Box 23"/>
          <p:cNvSpPr txBox="1">
            <a:spLocks noChangeArrowheads="1"/>
          </p:cNvSpPr>
          <p:nvPr/>
        </p:nvSpPr>
        <p:spPr bwMode="auto">
          <a:xfrm>
            <a:off x="180975" y="646113"/>
            <a:ext cx="5230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their related shrinks</a:t>
            </a:r>
          </a:p>
        </p:txBody>
      </p:sp>
      <p:sp>
        <p:nvSpPr>
          <p:cNvPr id="60446" name="Text Box 24"/>
          <p:cNvSpPr txBox="1">
            <a:spLocks noChangeArrowheads="1"/>
          </p:cNvSpPr>
          <p:nvPr/>
        </p:nvSpPr>
        <p:spPr bwMode="auto">
          <a:xfrm>
            <a:off x="280988" y="1042988"/>
            <a:ext cx="680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from the Pentium 4 Prescott (the third core of Pentium 4) on.</a:t>
            </a:r>
          </a:p>
        </p:txBody>
      </p:sp>
    </p:spTree>
    <p:extLst>
      <p:ext uri="{BB962C8B-B14F-4D97-AF65-F5344CB8AC3E}">
        <p14:creationId xmlns:p14="http://schemas.microsoft.com/office/powerpoint/2010/main" val="17398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275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7"/>
          <p:cNvSpPr txBox="1">
            <a:spLocks noChangeArrowheads="1"/>
          </p:cNvSpPr>
          <p:nvPr/>
        </p:nvSpPr>
        <p:spPr bwMode="auto">
          <a:xfrm>
            <a:off x="157163" y="611188"/>
            <a:ext cx="8778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 2’s achieved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boost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gaming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apps vs. AMD’s Athlon 64 FX60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[13]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(</a:t>
            </a:r>
            <a:r>
              <a:rPr lang="en-US" altLang="en-US" dirty="0" smtClean="0"/>
              <a:t>10)</a:t>
            </a:r>
          </a:p>
        </p:txBody>
      </p:sp>
    </p:spTree>
    <p:extLst>
      <p:ext uri="{BB962C8B-B14F-4D97-AF65-F5344CB8AC3E}">
        <p14:creationId xmlns:p14="http://schemas.microsoft.com/office/powerpoint/2010/main" val="20777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Shared L2 cache (1)</a:t>
            </a: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260475" y="4543528"/>
            <a:ext cx="2112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4-based DCs</a:t>
            </a: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5922150" y="4540785"/>
            <a:ext cx="179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2-based DCs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138113" y="620713"/>
            <a:ext cx="2411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Shared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grpSp>
        <p:nvGrpSpPr>
          <p:cNvPr id="37895" name="Group 11"/>
          <p:cNvGrpSpPr>
            <a:grpSpLocks/>
          </p:cNvGrpSpPr>
          <p:nvPr/>
        </p:nvGrpSpPr>
        <p:grpSpPr bwMode="auto">
          <a:xfrm>
            <a:off x="4213225" y="3192565"/>
            <a:ext cx="871538" cy="147638"/>
            <a:chOff x="2919" y="3612"/>
            <a:chExt cx="1095" cy="248"/>
          </a:xfrm>
        </p:grpSpPr>
        <p:sp>
          <p:nvSpPr>
            <p:cNvPr id="85017" name="Line 12"/>
            <p:cNvSpPr>
              <a:spLocks noChangeShapeType="1"/>
            </p:cNvSpPr>
            <p:nvPr/>
          </p:nvSpPr>
          <p:spPr bwMode="auto">
            <a:xfrm>
              <a:off x="2919" y="3666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8" name="Line 13"/>
            <p:cNvSpPr>
              <a:spLocks noChangeShapeType="1"/>
            </p:cNvSpPr>
            <p:nvPr/>
          </p:nvSpPr>
          <p:spPr bwMode="auto">
            <a:xfrm>
              <a:off x="3552" y="3612"/>
              <a:ext cx="462" cy="1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9" name="Line 14"/>
            <p:cNvSpPr>
              <a:spLocks noChangeShapeType="1"/>
            </p:cNvSpPr>
            <p:nvPr/>
          </p:nvSpPr>
          <p:spPr bwMode="auto">
            <a:xfrm flipH="1">
              <a:off x="2925" y="3805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20" name="Line 15"/>
            <p:cNvSpPr>
              <a:spLocks noChangeShapeType="1"/>
            </p:cNvSpPr>
            <p:nvPr/>
          </p:nvSpPr>
          <p:spPr bwMode="auto">
            <a:xfrm flipV="1">
              <a:off x="3552" y="3740"/>
              <a:ext cx="462" cy="1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7896" name="Freeform 16"/>
          <p:cNvSpPr>
            <a:spLocks/>
          </p:cNvSpPr>
          <p:nvPr/>
        </p:nvSpPr>
        <p:spPr bwMode="auto">
          <a:xfrm>
            <a:off x="4214813" y="3211615"/>
            <a:ext cx="866775" cy="87313"/>
          </a:xfrm>
          <a:custGeom>
            <a:avLst/>
            <a:gdLst>
              <a:gd name="T0" fmla="*/ 0 w 542"/>
              <a:gd name="T1" fmla="*/ 0 h 54"/>
              <a:gd name="T2" fmla="*/ 2147483647 w 542"/>
              <a:gd name="T3" fmla="*/ 2147483647 h 54"/>
              <a:gd name="T4" fmla="*/ 2147483647 w 542"/>
              <a:gd name="T5" fmla="*/ 2147483647 h 54"/>
              <a:gd name="T6" fmla="*/ 2147483647 w 542"/>
              <a:gd name="T7" fmla="*/ 2147483647 h 54"/>
              <a:gd name="T8" fmla="*/ 0 w 542"/>
              <a:gd name="T9" fmla="*/ 2147483647 h 54"/>
              <a:gd name="T10" fmla="*/ 0 w 5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2"/>
              <a:gd name="T19" fmla="*/ 0 h 54"/>
              <a:gd name="T20" fmla="*/ 542 w 542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2" h="54">
                <a:moveTo>
                  <a:pt x="0" y="0"/>
                </a:moveTo>
                <a:lnTo>
                  <a:pt x="408" y="2"/>
                </a:lnTo>
                <a:lnTo>
                  <a:pt x="542" y="28"/>
                </a:lnTo>
                <a:lnTo>
                  <a:pt x="406" y="54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7897" name="Group 17"/>
          <p:cNvGrpSpPr>
            <a:grpSpLocks/>
          </p:cNvGrpSpPr>
          <p:nvPr/>
        </p:nvGrpSpPr>
        <p:grpSpPr bwMode="auto">
          <a:xfrm>
            <a:off x="1233488" y="2233715"/>
            <a:ext cx="2187575" cy="2076450"/>
            <a:chOff x="720" y="864"/>
            <a:chExt cx="1728" cy="1728"/>
          </a:xfrm>
        </p:grpSpPr>
        <p:sp>
          <p:nvSpPr>
            <p:cNvPr id="85013" name="Rectangle 18"/>
            <p:cNvSpPr>
              <a:spLocks noChangeArrowheads="1"/>
            </p:cNvSpPr>
            <p:nvPr/>
          </p:nvSpPr>
          <p:spPr bwMode="auto">
            <a:xfrm>
              <a:off x="720" y="864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14" name="Rectangle 19"/>
            <p:cNvSpPr>
              <a:spLocks noChangeArrowheads="1"/>
            </p:cNvSpPr>
            <p:nvPr/>
          </p:nvSpPr>
          <p:spPr bwMode="auto">
            <a:xfrm>
              <a:off x="1584" y="864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5" name="Rectangle 20"/>
            <p:cNvSpPr>
              <a:spLocks noChangeArrowheads="1"/>
            </p:cNvSpPr>
            <p:nvPr/>
          </p:nvSpPr>
          <p:spPr bwMode="auto">
            <a:xfrm>
              <a:off x="720" y="1728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  <p:sp>
          <p:nvSpPr>
            <p:cNvPr id="85016" name="Rectangle 21"/>
            <p:cNvSpPr>
              <a:spLocks noChangeArrowheads="1"/>
            </p:cNvSpPr>
            <p:nvPr/>
          </p:nvSpPr>
          <p:spPr bwMode="auto">
            <a:xfrm>
              <a:off x="1584" y="1728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</p:grpSp>
      <p:grpSp>
        <p:nvGrpSpPr>
          <p:cNvPr id="37898" name="Group 27"/>
          <p:cNvGrpSpPr>
            <a:grpSpLocks/>
          </p:cNvGrpSpPr>
          <p:nvPr/>
        </p:nvGrpSpPr>
        <p:grpSpPr bwMode="auto">
          <a:xfrm>
            <a:off x="5724525" y="2255940"/>
            <a:ext cx="2178050" cy="2054225"/>
            <a:chOff x="3640" y="981"/>
            <a:chExt cx="1735" cy="1747"/>
          </a:xfrm>
        </p:grpSpPr>
        <p:sp>
          <p:nvSpPr>
            <p:cNvPr id="85008" name="Rectangle 22"/>
            <p:cNvSpPr>
              <a:spLocks noChangeArrowheads="1"/>
            </p:cNvSpPr>
            <p:nvPr/>
          </p:nvSpPr>
          <p:spPr bwMode="auto">
            <a:xfrm>
              <a:off x="3640" y="981"/>
              <a:ext cx="871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09" name="Rectangle 23"/>
            <p:cNvSpPr>
              <a:spLocks noChangeArrowheads="1"/>
            </p:cNvSpPr>
            <p:nvPr/>
          </p:nvSpPr>
          <p:spPr bwMode="auto">
            <a:xfrm>
              <a:off x="4504" y="981"/>
              <a:ext cx="871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0" name="Rectangle 24"/>
            <p:cNvSpPr>
              <a:spLocks noChangeArrowheads="1"/>
            </p:cNvSpPr>
            <p:nvPr/>
          </p:nvSpPr>
          <p:spPr bwMode="auto">
            <a:xfrm>
              <a:off x="3640" y="1845"/>
              <a:ext cx="1307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1" name="Rectangle 25"/>
            <p:cNvSpPr>
              <a:spLocks noChangeArrowheads="1"/>
            </p:cNvSpPr>
            <p:nvPr/>
          </p:nvSpPr>
          <p:spPr bwMode="auto">
            <a:xfrm>
              <a:off x="4936" y="1845"/>
              <a:ext cx="436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2" name="Text Box 26"/>
            <p:cNvSpPr txBox="1">
              <a:spLocks noChangeArrowheads="1"/>
            </p:cNvSpPr>
            <p:nvPr/>
          </p:nvSpPr>
          <p:spPr bwMode="auto">
            <a:xfrm>
              <a:off x="4121" y="2147"/>
              <a:ext cx="106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</p:grpSp>
      <p:sp>
        <p:nvSpPr>
          <p:cNvPr id="37899" name="Text Box 28"/>
          <p:cNvSpPr txBox="1">
            <a:spLocks noChangeArrowheads="1"/>
          </p:cNvSpPr>
          <p:nvPr/>
        </p:nvSpPr>
        <p:spPr bwMode="auto">
          <a:xfrm>
            <a:off x="1196975" y="5137253"/>
            <a:ext cx="67560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2.2.3.1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Core’s shared L2 cache vs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Pentium 4’s private L2 caches</a:t>
            </a:r>
          </a:p>
        </p:txBody>
      </p:sp>
      <p:sp>
        <p:nvSpPr>
          <p:cNvPr id="37900" name="Text Box 29"/>
          <p:cNvSpPr txBox="1">
            <a:spLocks noChangeArrowheads="1"/>
          </p:cNvSpPr>
          <p:nvPr/>
        </p:nvSpPr>
        <p:spPr bwMode="auto">
          <a:xfrm>
            <a:off x="1876425" y="1763815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37901" name="Text Box 30"/>
          <p:cNvSpPr txBox="1">
            <a:spLocks noChangeArrowheads="1"/>
          </p:cNvSpPr>
          <p:nvPr/>
        </p:nvSpPr>
        <p:spPr bwMode="auto">
          <a:xfrm>
            <a:off x="6340475" y="1770165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</a:p>
        </p:txBody>
      </p:sp>
      <p:sp>
        <p:nvSpPr>
          <p:cNvPr id="85006" name="Text Box 5"/>
          <p:cNvSpPr txBox="1">
            <a:spLocks noChangeArrowheads="1"/>
          </p:cNvSpPr>
          <p:nvPr/>
        </p:nvSpPr>
        <p:spPr bwMode="auto">
          <a:xfrm>
            <a:off x="115888" y="908720"/>
            <a:ext cx="884203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In the Core 2 Intel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makes use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shared L2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cache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instead of private L2 caches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and designates it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as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smart L2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cache, as shown below.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/>
      <p:bldP spid="37896" grpId="0" animBg="1"/>
      <p:bldP spid="37899" grpId="0"/>
      <p:bldP spid="37900" grpId="0"/>
      <p:bldP spid="3790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150813" y="595313"/>
            <a:ext cx="4692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Benefits of shared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caches vs. private caches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42888" y="977900"/>
            <a:ext cx="47529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Dynamic cache allocation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the individual cores</a:t>
            </a:r>
          </a:p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Da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(no replicated data) 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196850" y="1697038"/>
            <a:ext cx="284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+ 2x bandwidth to L1 caches.</a:t>
            </a: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0067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3"/>
          <p:cNvSpPr>
            <a:spLocks noChangeArrowheads="1"/>
          </p:cNvSpPr>
          <p:nvPr/>
        </p:nvSpPr>
        <p:spPr bwMode="auto">
          <a:xfrm>
            <a:off x="573088" y="3824288"/>
            <a:ext cx="8064500" cy="1296987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987" name="Rectangle 30"/>
          <p:cNvSpPr>
            <a:spLocks noChangeArrowheads="1"/>
          </p:cNvSpPr>
          <p:nvPr/>
        </p:nvSpPr>
        <p:spPr bwMode="auto">
          <a:xfrm>
            <a:off x="573088" y="1952625"/>
            <a:ext cx="8064500" cy="1223963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49225" y="596900"/>
            <a:ext cx="302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Drawbacks of shared caches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862013" y="1082675"/>
            <a:ext cx="4592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caches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combine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memory access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patterns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963613" y="15922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1592263" y="1443038"/>
            <a:ext cx="596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Reduce the efficiency of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vs private caches.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96913" y="2008188"/>
            <a:ext cx="44823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Choice between shared and private caches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273175" y="2366963"/>
            <a:ext cx="285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 decision depending on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293813" y="2748098"/>
            <a:ext cx="7167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whether benefits or drawbacks dominate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far as performance is concerned. </a:t>
            </a:r>
          </a:p>
        </p:txBody>
      </p:sp>
      <p:sp>
        <p:nvSpPr>
          <p:cNvPr id="41996" name="Text Box 22"/>
          <p:cNvSpPr txBox="1">
            <a:spLocks noChangeArrowheads="1"/>
          </p:cNvSpPr>
          <p:nvPr/>
        </p:nvSpPr>
        <p:spPr bwMode="auto">
          <a:xfrm>
            <a:off x="700088" y="3879850"/>
            <a:ext cx="700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41997" name="Text Box 23"/>
          <p:cNvSpPr txBox="1">
            <a:spLocks noChangeArrowheads="1"/>
          </p:cNvSpPr>
          <p:nvPr/>
        </p:nvSpPr>
        <p:spPr bwMode="auto">
          <a:xfrm>
            <a:off x="933450" y="4256088"/>
            <a:ext cx="3144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prefers a shared L2 cache</a:t>
            </a:r>
          </a:p>
        </p:txBody>
      </p:sp>
      <p:sp>
        <p:nvSpPr>
          <p:cNvPr id="41998" name="Text Box 26"/>
          <p:cNvSpPr txBox="1">
            <a:spLocks noChangeArrowheads="1"/>
          </p:cNvSpPr>
          <p:nvPr/>
        </p:nvSpPr>
        <p:spPr bwMode="auto">
          <a:xfrm>
            <a:off x="5181600" y="4256088"/>
            <a:ext cx="328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prefers private L2 caches</a:t>
            </a:r>
          </a:p>
        </p:txBody>
      </p:sp>
      <p:sp>
        <p:nvSpPr>
          <p:cNvPr id="41999" name="Text Box 27"/>
          <p:cNvSpPr txBox="1">
            <a:spLocks noChangeArrowheads="1"/>
          </p:cNvSpPr>
          <p:nvPr/>
        </p:nvSpPr>
        <p:spPr bwMode="auto">
          <a:xfrm>
            <a:off x="952500" y="4689475"/>
            <a:ext cx="316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prefers shared L2 cache</a:t>
            </a:r>
          </a:p>
        </p:txBody>
      </p:sp>
      <p:sp>
        <p:nvSpPr>
          <p:cNvPr id="42000" name="Text Box 29"/>
          <p:cNvSpPr txBox="1">
            <a:spLocks noChangeArrowheads="1"/>
          </p:cNvSpPr>
          <p:nvPr/>
        </p:nvSpPr>
        <p:spPr bwMode="auto">
          <a:xfrm>
            <a:off x="5200650" y="4689475"/>
            <a:ext cx="3271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 prefers private L2 caches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>
            <a:off x="4337050" y="44005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4337050" y="485140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8455" y="5493435"/>
            <a:ext cx="799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This trend is </a:t>
            </a:r>
            <a:r>
              <a:rPr lang="en-US" sz="1400" dirty="0" smtClean="0">
                <a:latin typeface="+mj-lt"/>
              </a:rPr>
              <a:t>due to the fact that efficient data prefetching became more important than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dynamic cache allocation or data sharing.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96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  <p:bldP spid="41993" grpId="0"/>
      <p:bldP spid="41994" grpId="0"/>
      <p:bldP spid="41995" grpId="0"/>
      <p:bldP spid="41996" grpId="0"/>
      <p:bldP spid="41997" grpId="0"/>
      <p:bldP spid="41998" grpId="0"/>
      <p:bldP spid="41999" grpId="0"/>
      <p:bldP spid="42000" grpId="0"/>
      <p:bldP spid="42001" grpId="0" animBg="1"/>
      <p:bldP spid="42002" grpId="0" animBg="1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ChangeArrowheads="1"/>
          </p:cNvSpPr>
          <p:nvPr/>
        </p:nvSpPr>
        <p:spPr bwMode="auto">
          <a:xfrm>
            <a:off x="438150" y="1088740"/>
            <a:ext cx="8569325" cy="1790700"/>
          </a:xfrm>
          <a:prstGeom prst="rect">
            <a:avLst/>
          </a:prstGeom>
          <a:solidFill>
            <a:srgbClr val="808080">
              <a:alpha val="1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(4)</a:t>
            </a:r>
          </a:p>
        </p:txBody>
      </p:sp>
      <p:sp>
        <p:nvSpPr>
          <p:cNvPr id="88069" name="Text Box 7"/>
          <p:cNvSpPr txBox="1">
            <a:spLocks noChangeArrowheads="1"/>
          </p:cNvSpPr>
          <p:nvPr/>
        </p:nvSpPr>
        <p:spPr bwMode="auto">
          <a:xfrm>
            <a:off x="979488" y="2290478"/>
            <a:ext cx="789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hardware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appeared subsequently in the Pentium 4 family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associated with the L2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cache (one instruction and one data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(11/2000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762000" y="3023955"/>
            <a:ext cx="4819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operation of the L2 hardware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1093788" y="3341455"/>
            <a:ext cx="80454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monitors data access patterns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data automatically into the L2 cache,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attempts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to stay 256 bytes ahead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current data access location,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remembers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history of cache misses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detect concurrent,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independent data streams that it tries to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ahead of its use.</a:t>
            </a:r>
          </a:p>
        </p:txBody>
      </p:sp>
      <p:sp>
        <p:nvSpPr>
          <p:cNvPr id="88072" name="Text Box 13"/>
          <p:cNvSpPr txBox="1">
            <a:spLocks noChangeArrowheads="1"/>
          </p:cNvSpPr>
          <p:nvPr/>
        </p:nvSpPr>
        <p:spPr bwMode="auto">
          <a:xfrm>
            <a:off x="727075" y="1088740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88073" name="Szövegdoboz 1"/>
          <p:cNvSpPr txBox="1">
            <a:spLocks noChangeArrowheads="1"/>
          </p:cNvSpPr>
          <p:nvPr/>
        </p:nvSpPr>
        <p:spPr bwMode="auto">
          <a:xfrm>
            <a:off x="142875" y="596900"/>
            <a:ext cx="47820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</a:t>
            </a:r>
            <a:r>
              <a:rPr lang="en-US" altLang="hu-HU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hu-HU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-1 </a:t>
            </a:r>
            <a:r>
              <a:rPr lang="en-US" altLang="hu-HU" sz="1400" dirty="0" smtClean="0">
                <a:latin typeface="Verdana" pitchFamily="34" charset="0"/>
                <a:cs typeface="Arial" charset="0"/>
              </a:rPr>
              <a:t>[9]</a:t>
            </a:r>
            <a:endParaRPr lang="en-US" altLang="hu-HU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88074" name="Text Box 8"/>
          <p:cNvSpPr txBox="1">
            <a:spLocks noChangeArrowheads="1"/>
          </p:cNvSpPr>
          <p:nvPr/>
        </p:nvSpPr>
        <p:spPr bwMode="auto">
          <a:xfrm>
            <a:off x="993775" y="1445928"/>
            <a:ext cx="8036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on-die L2 cache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debuted only about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years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earlier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(8/1998),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second core of the Pentium II based Celeron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(called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Mendocino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built 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 technology, 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size of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128 KB)</a:t>
            </a:r>
            <a:r>
              <a:rPr lang="en-US" altLang="en-US" sz="1400" baseline="300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1,2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05" y="4779150"/>
            <a:ext cx="936012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+mj-lt"/>
              </a:rPr>
              <a:t>1 </a:t>
            </a:r>
            <a:r>
              <a:rPr lang="en-US" sz="1400" dirty="0" smtClean="0">
                <a:latin typeface="+mj-lt"/>
              </a:rPr>
              <a:t>The first Celeron model debuted in 4/1998, it was the low cost alternative to Pentium II,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and was designated as </a:t>
            </a:r>
            <a:r>
              <a:rPr lang="en-US" sz="1400" dirty="0" err="1" smtClean="0">
                <a:latin typeface="+mj-lt"/>
              </a:rPr>
              <a:t>Cavington</a:t>
            </a:r>
            <a:r>
              <a:rPr lang="en-US" sz="1400" dirty="0">
                <a:latin typeface="+mj-lt"/>
              </a:rPr>
              <a:t>.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It was manufactured on 250 nm, run at 266 MHz, did not include an L2 cache and had 7.5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 smtClean="0">
                <a:latin typeface="+mj-lt"/>
              </a:rPr>
              <a:t>  The second core of the Celeron line was launched in 8/1998 already with an L2 cache, run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at 266 and 300 MHz and incorporated 19,2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  <a:endParaRPr lang="en-US" sz="1400" baseline="30000" dirty="0">
              <a:latin typeface="+mj-lt"/>
            </a:endParaRPr>
          </a:p>
          <a:p>
            <a:r>
              <a:rPr lang="en-US" sz="1400" baseline="30000" dirty="0" smtClean="0">
                <a:latin typeface="+mj-lt"/>
              </a:rPr>
              <a:t>2</a:t>
            </a:r>
            <a:r>
              <a:rPr lang="en-US" sz="1400" dirty="0" smtClean="0">
                <a:latin typeface="+mj-lt"/>
              </a:rPr>
              <a:t>Note: The debut of L2 was corrected in 29/10/2014.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61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8"/>
          <p:cNvSpPr txBox="1">
            <a:spLocks noChangeArrowheads="1"/>
          </p:cNvSpPr>
          <p:nvPr/>
        </p:nvSpPr>
        <p:spPr bwMode="auto">
          <a:xfrm>
            <a:off x="147638" y="908050"/>
            <a:ext cx="3829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8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two-core processor</a:t>
            </a:r>
          </a:p>
        </p:txBody>
      </p:sp>
      <p:sp>
        <p:nvSpPr>
          <p:cNvPr id="89091" name="Text Box 9"/>
          <p:cNvSpPr txBox="1">
            <a:spLocks noChangeArrowheads="1"/>
          </p:cNvSpPr>
          <p:nvPr/>
        </p:nvSpPr>
        <p:spPr bwMode="auto">
          <a:xfrm>
            <a:off x="312738" y="1257170"/>
            <a:ext cx="480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2 data and 1 L1 instruction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per 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able to handle multiple simultaneous patterns.</a:t>
            </a:r>
          </a:p>
        </p:txBody>
      </p:sp>
      <p:sp>
        <p:nvSpPr>
          <p:cNvPr id="89092" name="Text Box 10"/>
          <p:cNvSpPr txBox="1">
            <a:spLocks noChangeArrowheads="1"/>
          </p:cNvSpPr>
          <p:nvPr/>
        </p:nvSpPr>
        <p:spPr bwMode="auto">
          <a:xfrm>
            <a:off x="295275" y="1766757"/>
            <a:ext cx="422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in the L2 cache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tracking multiple access patterns per core.</a:t>
            </a:r>
          </a:p>
        </p:txBody>
      </p:sp>
      <p:sp>
        <p:nvSpPr>
          <p:cNvPr id="89093" name="Text Box 12"/>
          <p:cNvSpPr txBox="1">
            <a:spLocks noChangeArrowheads="1"/>
          </p:cNvSpPr>
          <p:nvPr/>
        </p:nvSpPr>
        <p:spPr bwMode="auto">
          <a:xfrm>
            <a:off x="147638" y="595313"/>
            <a:ext cx="4790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-2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[11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890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41280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0"/>
          <a:stretch>
            <a:fillRect/>
          </a:stretch>
        </p:blipFill>
        <p:spPr bwMode="auto">
          <a:xfrm>
            <a:off x="441325" y="1076325"/>
            <a:ext cx="8208963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923925" y="6381750"/>
            <a:ext cx="727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2.2.3.2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within the Core 2 microarchitecture [11]</a:t>
            </a:r>
          </a:p>
        </p:txBody>
      </p:sp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149225" y="595313"/>
            <a:ext cx="56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the Core 2 microarchitecture</a:t>
            </a: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2088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Innovations in power management (1)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161925" y="598488"/>
            <a:ext cx="4301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in power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management</a:t>
            </a:r>
          </a:p>
        </p:txBody>
      </p:sp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260350" y="952500"/>
            <a:ext cx="5634876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Shutting off not needed functional units of the processor</a:t>
            </a:r>
            <a:endParaRPr lang="en-US" altLang="en-US" sz="1400" dirty="0">
              <a:latin typeface="+mj-lt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latin typeface="+mj-lt"/>
              </a:rPr>
              <a:t>Platform Thermal Control</a:t>
            </a:r>
          </a:p>
        </p:txBody>
      </p:sp>
    </p:spTree>
    <p:extLst>
      <p:ext uri="{BB962C8B-B14F-4D97-AF65-F5344CB8AC3E}">
        <p14:creationId xmlns:p14="http://schemas.microsoft.com/office/powerpoint/2010/main" val="40856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9" name="Group 7"/>
          <p:cNvGrpSpPr>
            <a:grpSpLocks/>
          </p:cNvGrpSpPr>
          <p:nvPr/>
        </p:nvGrpSpPr>
        <p:grpSpPr bwMode="auto">
          <a:xfrm>
            <a:off x="898525" y="1296318"/>
            <a:ext cx="7345363" cy="4652962"/>
            <a:chOff x="173" y="722"/>
            <a:chExt cx="5111" cy="3280"/>
          </a:xfrm>
        </p:grpSpPr>
        <p:pic>
          <p:nvPicPr>
            <p:cNvPr id="1013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9"/>
            <a:stretch>
              <a:fillRect/>
            </a:stretch>
          </p:blipFill>
          <p:spPr bwMode="auto">
            <a:xfrm>
              <a:off x="173" y="722"/>
              <a:ext cx="5111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84" name="Text Box 5"/>
            <p:cNvSpPr txBox="1">
              <a:spLocks noChangeArrowheads="1"/>
            </p:cNvSpPr>
            <p:nvPr/>
          </p:nvSpPr>
          <p:spPr bwMode="auto">
            <a:xfrm>
              <a:off x="282" y="2910"/>
              <a:ext cx="1705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Green units not needed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for the given operation,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they can be shut off.</a:t>
              </a:r>
            </a:p>
          </p:txBody>
        </p:sp>
      </p:grpSp>
      <p:sp>
        <p:nvSpPr>
          <p:cNvPr id="101380" name="Text Box 8"/>
          <p:cNvSpPr txBox="1">
            <a:spLocks noChangeArrowheads="1"/>
          </p:cNvSpPr>
          <p:nvPr/>
        </p:nvSpPr>
        <p:spPr bwMode="auto">
          <a:xfrm>
            <a:off x="163513" y="613290"/>
            <a:ext cx="80057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Shutting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off not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needed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functional units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processor by clock gating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[11] 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013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4 Innovations in power management </a:t>
            </a:r>
            <a:r>
              <a:rPr lang="en-US" altLang="en-US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0350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 b="-352"/>
          <a:stretch>
            <a:fillRect/>
          </a:stretch>
        </p:blipFill>
        <p:spPr bwMode="auto">
          <a:xfrm>
            <a:off x="895350" y="1300163"/>
            <a:ext cx="7335838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149225" y="595313"/>
            <a:ext cx="371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Platform Thermal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[11], [20]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839788" y="3048000"/>
            <a:ext cx="1635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</a:t>
            </a: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Thermal Sensors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(DTS) on the dies,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instead 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analog diodes,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providing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 data,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scanned by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dedicated logic.</a:t>
            </a:r>
          </a:p>
        </p:txBody>
      </p:sp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4 Innovations in power management </a:t>
            </a:r>
            <a:r>
              <a:rPr lang="en-US" altLang="en-US" dirty="0" smtClean="0"/>
              <a:t>(3)</a:t>
            </a:r>
          </a:p>
        </p:txBody>
      </p:sp>
      <p:sp>
        <p:nvSpPr>
          <p:cNvPr id="102407" name="Téglalap 1"/>
          <p:cNvSpPr>
            <a:spLocks noChangeArrowheads="1"/>
          </p:cNvSpPr>
          <p:nvPr/>
        </p:nvSpPr>
        <p:spPr bwMode="auto">
          <a:xfrm>
            <a:off x="3716338" y="4783138"/>
            <a:ext cx="585787" cy="311150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408" name="Text Box 6"/>
          <p:cNvSpPr txBox="1">
            <a:spLocks noChangeArrowheads="1"/>
          </p:cNvSpPr>
          <p:nvPr/>
        </p:nvSpPr>
        <p:spPr bwMode="auto">
          <a:xfrm>
            <a:off x="2365375" y="4868863"/>
            <a:ext cx="35020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(Platform Environment Control Interface)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single wire proprietary interface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transfer rates of 2 kbit/s-2 Mbit/s)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DTSs report the difference between the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current temperature and the throttle point,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at which the processor reduces speed.</a:t>
            </a:r>
          </a:p>
        </p:txBody>
      </p:sp>
      <p:sp>
        <p:nvSpPr>
          <p:cNvPr id="102409" name="Szövegdoboz 2"/>
          <p:cNvSpPr txBox="1">
            <a:spLocks noChangeArrowheads="1"/>
          </p:cNvSpPr>
          <p:nvPr/>
        </p:nvSpPr>
        <p:spPr bwMode="auto">
          <a:xfrm>
            <a:off x="3897313" y="4592638"/>
            <a:ext cx="604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PECI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3897313" y="4536830"/>
            <a:ext cx="604837" cy="3914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851025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158750" y="582613"/>
            <a:ext cx="65421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Changing the design paradigm to cope with raising dissipation 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84150" y="996950"/>
            <a:ext cx="9036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In 2003 Intel shifted the focus of their processor development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from the pure performance goal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to the aspect of performance per watt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as stated in a slide from 4/2006, see below.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585788" y="5902325"/>
            <a:ext cx="79549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1.3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 Intel’s plan to develop their manufacturing technology and processor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4/2006 [74]</a:t>
            </a:r>
          </a:p>
        </p:txBody>
      </p:sp>
      <p:sp>
        <p:nvSpPr>
          <p:cNvPr id="6144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8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7" descr="aSC7621 Block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33475"/>
            <a:ext cx="733583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7"/>
          <p:cNvSpPr txBox="1">
            <a:spLocks noChangeArrowheads="1"/>
          </p:cNvSpPr>
          <p:nvPr/>
        </p:nvSpPr>
        <p:spPr bwMode="auto">
          <a:xfrm>
            <a:off x="144463" y="595313"/>
            <a:ext cx="678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Possible solution for the Platform Thermal Control Manager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88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3428" name="Rectangle 13"/>
          <p:cNvSpPr>
            <a:spLocks noChangeArrowheads="1"/>
          </p:cNvSpPr>
          <p:nvPr/>
        </p:nvSpPr>
        <p:spPr bwMode="auto">
          <a:xfrm>
            <a:off x="425450" y="6308725"/>
            <a:ext cx="82867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i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2.2.4.1</a:t>
            </a:r>
            <a:r>
              <a:rPr lang="en-US" altLang="en-US" sz="1400" i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aSC7621 hardware monitor with fan control and PECI from </a:t>
            </a:r>
            <a:r>
              <a:rPr lang="en-US" altLang="en-US" sz="1400" i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Andigilog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03429" name="Oval 1"/>
          <p:cNvSpPr>
            <a:spLocks noChangeArrowheads="1"/>
          </p:cNvSpPr>
          <p:nvPr/>
        </p:nvSpPr>
        <p:spPr bwMode="auto">
          <a:xfrm>
            <a:off x="7373938" y="4981575"/>
            <a:ext cx="900112" cy="10826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4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4 Innovations in power management </a:t>
            </a:r>
            <a:r>
              <a:rPr lang="en-US" altLang="en-US" dirty="0" smtClean="0"/>
              <a:t>(4)</a:t>
            </a:r>
          </a:p>
        </p:txBody>
      </p:sp>
      <p:sp>
        <p:nvSpPr>
          <p:cNvPr id="103431" name="Szövegdoboz 1"/>
          <p:cNvSpPr txBox="1">
            <a:spLocks noChangeArrowheads="1"/>
          </p:cNvSpPr>
          <p:nvPr/>
        </p:nvSpPr>
        <p:spPr bwMode="auto">
          <a:xfrm>
            <a:off x="2322513" y="5994400"/>
            <a:ext cx="1157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Sensor)</a:t>
            </a:r>
          </a:p>
        </p:txBody>
      </p:sp>
      <p:sp>
        <p:nvSpPr>
          <p:cNvPr id="103432" name="Szövegdoboz 7"/>
          <p:cNvSpPr txBox="1">
            <a:spLocks noChangeArrowheads="1"/>
          </p:cNvSpPr>
          <p:nvPr/>
        </p:nvSpPr>
        <p:spPr bwMode="auto">
          <a:xfrm>
            <a:off x="5697538" y="5792788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CPU/Graphics)</a:t>
            </a:r>
          </a:p>
        </p:txBody>
      </p:sp>
      <p:sp>
        <p:nvSpPr>
          <p:cNvPr id="103433" name="Szövegdoboz 2"/>
          <p:cNvSpPr txBox="1">
            <a:spLocks noChangeArrowheads="1"/>
          </p:cNvSpPr>
          <p:nvPr/>
        </p:nvSpPr>
        <p:spPr bwMode="auto">
          <a:xfrm>
            <a:off x="2501900" y="1276350"/>
            <a:ext cx="384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(ASIC (Application Specific IC/Microcontroller)</a:t>
            </a:r>
          </a:p>
        </p:txBody>
      </p:sp>
    </p:spTree>
    <p:extLst>
      <p:ext uri="{BB962C8B-B14F-4D97-AF65-F5344CB8AC3E}">
        <p14:creationId xmlns:p14="http://schemas.microsoft.com/office/powerpoint/2010/main" val="50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11560" y="971550"/>
            <a:ext cx="7931150" cy="74726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.3 Performance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leadership change between Intel and AMD achieved by the Core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61938" y="2819400"/>
            <a:ext cx="8529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AMD’s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became the performance leader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of all on the DP and 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  server market,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 the 64-bit direct connect architecture has clear benefits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vs Intel’s 32-bit Pentium 4 based processors using shared FSBs to connect 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to north bridges.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03338" y="1854200"/>
            <a:ext cx="723423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integrated memory controllers and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high speed point-to-point serial buses (the HyperTransport bus)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used to connect processors to processors and processors to south bridges.</a:t>
            </a: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165100" y="611188"/>
            <a:ext cx="84337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leadership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change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between Intel and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AMD achieved by the Core 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68288" y="1030288"/>
            <a:ext cx="6332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 2003 AMD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implementing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844550" y="1308100"/>
            <a:ext cx="5224507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64-bit x86 ISA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direct connect architecture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concept, that includes</a:t>
            </a:r>
          </a:p>
        </p:txBody>
      </p:sp>
      <p:sp>
        <p:nvSpPr>
          <p:cNvPr id="798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</a:t>
            </a:r>
            <a:r>
              <a:rPr lang="en-US" altLang="en-US" dirty="0" smtClean="0"/>
              <a:t>AMD (1)</a:t>
            </a:r>
          </a:p>
        </p:txBody>
      </p:sp>
    </p:spTree>
    <p:extLst>
      <p:ext uri="{BB962C8B-B14F-4D97-AF65-F5344CB8AC3E}">
        <p14:creationId xmlns:p14="http://schemas.microsoft.com/office/powerpoint/2010/main" val="32880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  <p:bldP spid="32774" grpId="0"/>
      <p:bldP spid="3277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88900" y="6283325"/>
            <a:ext cx="8963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2.3.1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DP web server performance comparison: AMD Opteron 248 vs. Intel Xeon 2.8 [6]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160338" y="609600"/>
            <a:ext cx="605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1: DP web-server performance comparison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6572250" y="1423988"/>
            <a:ext cx="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090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01763"/>
            <a:ext cx="6264275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(2)</a:t>
            </a:r>
          </a:p>
        </p:txBody>
      </p:sp>
      <p:sp>
        <p:nvSpPr>
          <p:cNvPr id="80903" name="Rounded Rectangle 2"/>
          <p:cNvSpPr>
            <a:spLocks noChangeArrowheads="1"/>
          </p:cNvSpPr>
          <p:nvPr/>
        </p:nvSpPr>
        <p:spPr bwMode="auto">
          <a:xfrm>
            <a:off x="1403350" y="2214563"/>
            <a:ext cx="3889375" cy="11239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0904" name="Rounded Rectangle 3"/>
          <p:cNvSpPr>
            <a:spLocks noChangeArrowheads="1"/>
          </p:cNvSpPr>
          <p:nvPr/>
        </p:nvSpPr>
        <p:spPr bwMode="auto">
          <a:xfrm>
            <a:off x="1403350" y="3429000"/>
            <a:ext cx="6094413" cy="224948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628650" y="1317625"/>
            <a:ext cx="8277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“In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extensive benchmark tests under Linux Enterprise Server 8 (32 bit as well as 64 bit),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AMD Opteron made a good impression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Especially in the server disciplines,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benchmarks (MySQL, Whetstone, ARC 2D, NPB, etc.) show quite clearly that 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Dual Opteron puts the Dual Xeon in its place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146050" y="598488"/>
            <a:ext cx="7818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2: Summary assessment of extensive benchmark tests contrasting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dual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Opterons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vs dual Xeons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 [7]</a:t>
            </a:r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2653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ChangeArrowheads="1"/>
          </p:cNvSpPr>
          <p:nvPr/>
        </p:nvSpPr>
        <p:spPr bwMode="auto">
          <a:xfrm>
            <a:off x="319088" y="1350964"/>
            <a:ext cx="8785225" cy="167299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7" name="Text Box 10"/>
          <p:cNvSpPr txBox="1">
            <a:spLocks noChangeArrowheads="1"/>
          </p:cNvSpPr>
          <p:nvPr/>
        </p:nvSpPr>
        <p:spPr bwMode="auto">
          <a:xfrm>
            <a:off x="1030288" y="2143125"/>
            <a:ext cx="8221662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 128-bit FP units and three 128-bit SSE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compared to</a:t>
            </a:r>
          </a:p>
        </p:txBody>
      </p: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319088" y="3113965"/>
            <a:ext cx="8785225" cy="122396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357188" y="684213"/>
            <a:ext cx="7783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situation has completely changed in 2006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when Intel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microarchitecture,  </a:t>
            </a:r>
          </a:p>
        </p:txBody>
      </p:sp>
      <p:sp>
        <p:nvSpPr>
          <p:cNvPr id="35847" name="Line 4"/>
          <p:cNvSpPr>
            <a:spLocks noChangeShapeType="1"/>
          </p:cNvSpPr>
          <p:nvPr/>
        </p:nvSpPr>
        <p:spPr bwMode="auto">
          <a:xfrm>
            <a:off x="895350" y="4041065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48" name="Text Box 5"/>
          <p:cNvSpPr txBox="1">
            <a:spLocks noChangeArrowheads="1"/>
          </p:cNvSpPr>
          <p:nvPr/>
        </p:nvSpPr>
        <p:spPr bwMode="auto">
          <a:xfrm>
            <a:off x="1471613" y="3890252"/>
            <a:ext cx="440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regained performance leadership vs AMD.</a:t>
            </a:r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382588" y="3242552"/>
            <a:ext cx="809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This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and further enhancements of the Core microarchitecture,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 subsequently,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resulted in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record breaking performance figures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82953" name="Text Box 8"/>
          <p:cNvSpPr txBox="1">
            <a:spLocks noChangeArrowheads="1"/>
          </p:cNvSpPr>
          <p:nvPr/>
        </p:nvSpPr>
        <p:spPr bwMode="auto">
          <a:xfrm>
            <a:off x="1019175" y="1782763"/>
            <a:ext cx="6036653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 4-wide front-end and retire unit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compared to the 3-wide K8,</a:t>
            </a:r>
          </a:p>
        </p:txBody>
      </p:sp>
      <p:sp>
        <p:nvSpPr>
          <p:cNvPr id="82954" name="Text Box 9"/>
          <p:cNvSpPr txBox="1">
            <a:spLocks noChangeArrowheads="1"/>
          </p:cNvSpPr>
          <p:nvPr/>
        </p:nvSpPr>
        <p:spPr bwMode="auto">
          <a:xfrm>
            <a:off x="390525" y="1406525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 </a:t>
            </a:r>
          </a:p>
        </p:txBody>
      </p:sp>
      <p:sp>
        <p:nvSpPr>
          <p:cNvPr id="82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(4)</a:t>
            </a:r>
          </a:p>
        </p:txBody>
      </p:sp>
      <p:sp>
        <p:nvSpPr>
          <p:cNvPr id="82956" name="Szövegdoboz 1"/>
          <p:cNvSpPr txBox="1">
            <a:spLocks noChangeArrowheads="1"/>
          </p:cNvSpPr>
          <p:nvPr/>
        </p:nvSpPr>
        <p:spPr bwMode="auto">
          <a:xfrm>
            <a:off x="1381125" y="2522538"/>
            <a:ext cx="7727885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64-bit FP/SSE units and a single 64-bit FP/SSE move unit available in the K8.</a:t>
            </a:r>
          </a:p>
        </p:txBody>
      </p:sp>
    </p:spTree>
    <p:extLst>
      <p:ext uri="{BB962C8B-B14F-4D97-AF65-F5344CB8AC3E}">
        <p14:creationId xmlns:p14="http://schemas.microsoft.com/office/powerpoint/2010/main" val="334141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7" grpId="0" animBg="1"/>
      <p:bldP spid="35848" grpId="0"/>
      <p:bldP spid="3584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291501"/>
              </p:ext>
            </p:extLst>
          </p:nvPr>
        </p:nvGraphicFramePr>
        <p:xfrm>
          <a:off x="563563" y="1313765"/>
          <a:ext cx="8027987" cy="1800225"/>
        </p:xfrm>
        <a:graphic>
          <a:graphicData uri="http://schemas.openxmlformats.org/drawingml/2006/table">
            <a:tbl>
              <a:tblPr/>
              <a:tblGrid>
                <a:gridCol w="1096962"/>
                <a:gridCol w="1457325"/>
                <a:gridCol w="1460500"/>
                <a:gridCol w="1458913"/>
                <a:gridCol w="1457325"/>
                <a:gridCol w="1096962"/>
              </a:tblGrid>
              <a:tr h="3714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Webserver Performance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6A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 Opteron 280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Opteron 280 vs.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Extrapolated Opteron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Xeon 5160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Jsp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144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154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7%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182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230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984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1042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6%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1178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1828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84002" name="Text Box 35"/>
          <p:cNvSpPr txBox="1">
            <a:spLocks noChangeArrowheads="1"/>
          </p:cNvSpPr>
          <p:nvPr/>
        </p:nvSpPr>
        <p:spPr bwMode="auto">
          <a:xfrm>
            <a:off x="503238" y="3306078"/>
            <a:ext cx="29575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Jsp:  Java Server Page performance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AMP: Apache/MySQL/PHP</a:t>
            </a:r>
          </a:p>
        </p:txBody>
      </p:sp>
      <p:sp>
        <p:nvSpPr>
          <p:cNvPr id="84003" name="Text Box 36"/>
          <p:cNvSpPr txBox="1">
            <a:spLocks noChangeArrowheads="1"/>
          </p:cNvSpPr>
          <p:nvPr/>
        </p:nvSpPr>
        <p:spPr bwMode="auto">
          <a:xfrm>
            <a:off x="136525" y="596900"/>
            <a:ext cx="5868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Example: DP web-server performance comparison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(2006)</a:t>
            </a:r>
          </a:p>
        </p:txBody>
      </p:sp>
      <p:sp>
        <p:nvSpPr>
          <p:cNvPr id="84004" name="Rectangle 37"/>
          <p:cNvSpPr>
            <a:spLocks noChangeArrowheads="1"/>
          </p:cNvSpPr>
          <p:nvPr/>
        </p:nvSpPr>
        <p:spPr bwMode="auto">
          <a:xfrm>
            <a:off x="1897063" y="3941078"/>
            <a:ext cx="534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2.2.1.8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DP web server performance comparison: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 Opteron 275/280 vs. Intel Xeon 5160 [8]</a:t>
            </a:r>
          </a:p>
        </p:txBody>
      </p:sp>
      <p:sp>
        <p:nvSpPr>
          <p:cNvPr id="84005" name="Oval 38"/>
          <p:cNvSpPr>
            <a:spLocks noChangeArrowheads="1"/>
          </p:cNvSpPr>
          <p:nvPr/>
        </p:nvSpPr>
        <p:spPr bwMode="auto">
          <a:xfrm>
            <a:off x="3394075" y="2220228"/>
            <a:ext cx="647700" cy="10080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6" name="Oval 39"/>
          <p:cNvSpPr>
            <a:spLocks noChangeArrowheads="1"/>
          </p:cNvSpPr>
          <p:nvPr/>
        </p:nvSpPr>
        <p:spPr bwMode="auto">
          <a:xfrm>
            <a:off x="7656513" y="2250390"/>
            <a:ext cx="647700" cy="10080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7" name="Text Box 40"/>
          <p:cNvSpPr txBox="1">
            <a:spLocks noChangeArrowheads="1"/>
          </p:cNvSpPr>
          <p:nvPr/>
        </p:nvSpPr>
        <p:spPr bwMode="auto">
          <a:xfrm>
            <a:off x="601663" y="455385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84008" name="Text Box 41"/>
          <p:cNvSpPr txBox="1">
            <a:spLocks noChangeArrowheads="1"/>
          </p:cNvSpPr>
          <p:nvPr/>
        </p:nvSpPr>
        <p:spPr bwMode="auto">
          <a:xfrm>
            <a:off x="712788" y="4847540"/>
            <a:ext cx="8027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Both web-server benchmark results were published from the same source (AnandTech)</a:t>
            </a:r>
          </a:p>
        </p:txBody>
      </p:sp>
      <p:sp>
        <p:nvSpPr>
          <p:cNvPr id="84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32388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Die plot of the Core 2</a:t>
            </a:r>
          </a:p>
        </p:txBody>
      </p:sp>
    </p:spTree>
    <p:extLst>
      <p:ext uri="{BB962C8B-B14F-4D97-AF65-F5344CB8AC3E}">
        <p14:creationId xmlns:p14="http://schemas.microsoft.com/office/powerpoint/2010/main" val="26718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2.4 Die plot of the Core 2</a:t>
            </a:r>
            <a:r>
              <a:rPr lang="hu-HU" altLang="en-US" dirty="0" smtClean="0"/>
              <a:t> (1)</a:t>
            </a:r>
            <a:endParaRPr lang="en-US" altLang="en-US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6821488" y="3057525"/>
            <a:ext cx="968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143 mm</a:t>
            </a:r>
            <a:r>
              <a:rPr lang="en-US" sz="1200" b="1" baseline="30000" dirty="0">
                <a:solidFill>
                  <a:srgbClr val="000000"/>
                </a:solidFill>
                <a:latin typeface="Verdana"/>
                <a:cs typeface="Arial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291 </a:t>
            </a:r>
            <a:r>
              <a:rPr lang="en-US" sz="1200" b="1" dirty="0" err="1">
                <a:solidFill>
                  <a:srgbClr val="000000"/>
                </a:solidFill>
                <a:latin typeface="Verdana"/>
                <a:cs typeface="Arial" pitchFamily="34" charset="0"/>
              </a:rPr>
              <a:t>mtrs</a:t>
            </a:r>
            <a:endParaRPr lang="en-US" sz="1200" b="1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377950"/>
            <a:ext cx="3959225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68275" y="612775"/>
            <a:ext cx="340189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  <a:cs typeface="Arial" pitchFamily="34" charset="0"/>
              </a:rPr>
              <a:t>2.4 Die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Arial" pitchFamily="34" charset="0"/>
              </a:rPr>
              <a:t>plot of the Core 2 </a:t>
            </a:r>
            <a:r>
              <a:rPr lang="en-US" sz="1400" dirty="0" smtClean="0">
                <a:latin typeface="Verdana"/>
                <a:cs typeface="Arial" pitchFamily="34" charset="0"/>
              </a:rPr>
              <a:t>[163]</a:t>
            </a:r>
            <a:endParaRPr lang="en-US" sz="1400" dirty="0"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.5 Overview of Core 2 based processor lines</a:t>
            </a:r>
          </a:p>
        </p:txBody>
      </p:sp>
    </p:spTree>
    <p:extLst>
      <p:ext uri="{BB962C8B-B14F-4D97-AF65-F5344CB8AC3E}">
        <p14:creationId xmlns:p14="http://schemas.microsoft.com/office/powerpoint/2010/main" val="21648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982289"/>
            <a:ext cx="7902324" cy="152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571871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2131113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2131113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575368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581616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085" y="998730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With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 design paradigm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arose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for those devices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Mobile devices require long operating hours i.e. low power consumption,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this is contrast to the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design paradigm of traditional processors,  as indicated below.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525" y="606385"/>
            <a:ext cx="5506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Changing the design paradigm for mobile processors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19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2.5 Overview of Core 2 based processor lines (1)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76213" y="596900"/>
            <a:ext cx="48558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Overview of Core 2 based processor lines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809625" y="305752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1163638" y="4340225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DP-Servers</a:t>
            </a: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1163638" y="5403850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MP-Servers</a:t>
            </a:r>
          </a:p>
        </p:txBody>
      </p:sp>
      <p:sp>
        <p:nvSpPr>
          <p:cNvPr id="105479" name="Text Box 8"/>
          <p:cNvSpPr txBox="1">
            <a:spLocks noChangeArrowheads="1"/>
          </p:cNvSpPr>
          <p:nvPr/>
        </p:nvSpPr>
        <p:spPr bwMode="auto">
          <a:xfrm>
            <a:off x="1473200" y="4629150"/>
            <a:ext cx="451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51xx, 2C Woodcrest, 6/2006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53xx, 2x2, Clowertown, (2xWoodcrest) 11/2006</a:t>
            </a:r>
          </a:p>
        </p:txBody>
      </p:sp>
      <p:sp>
        <p:nvSpPr>
          <p:cNvPr id="105480" name="Text Box 9"/>
          <p:cNvSpPr txBox="1">
            <a:spLocks noChangeArrowheads="1"/>
          </p:cNvSpPr>
          <p:nvPr/>
        </p:nvSpPr>
        <p:spPr bwMode="auto">
          <a:xfrm>
            <a:off x="1473200" y="5708650"/>
            <a:ext cx="613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72xx, 2C, Tigerton DC, (2xMP-enhanced SC Woodcrest) 9/2007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73xx, 2x2C, Tigerton QC, (2xMP-enhanced DC Woodcrest) 9/2007</a:t>
            </a:r>
          </a:p>
        </p:txBody>
      </p:sp>
      <p:sp>
        <p:nvSpPr>
          <p:cNvPr id="105481" name="Text Box 13"/>
          <p:cNvSpPr txBox="1">
            <a:spLocks noChangeArrowheads="1"/>
          </p:cNvSpPr>
          <p:nvPr/>
        </p:nvSpPr>
        <p:spPr bwMode="auto">
          <a:xfrm>
            <a:off x="1163638" y="335438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UP-Servers</a:t>
            </a:r>
          </a:p>
        </p:txBody>
      </p:sp>
      <p:sp>
        <p:nvSpPr>
          <p:cNvPr id="105482" name="Text Box 14"/>
          <p:cNvSpPr txBox="1">
            <a:spLocks noChangeArrowheads="1"/>
          </p:cNvSpPr>
          <p:nvPr/>
        </p:nvSpPr>
        <p:spPr bwMode="auto">
          <a:xfrm>
            <a:off x="1473200" y="3643313"/>
            <a:ext cx="3992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Conroe, 9/2006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Allendale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32xx, 2x2C, Kentsfield (2xConroe) 1/2007</a:t>
            </a:r>
          </a:p>
        </p:txBody>
      </p:sp>
      <p:sp>
        <p:nvSpPr>
          <p:cNvPr id="105483" name="Text Box 15"/>
          <p:cNvSpPr txBox="1">
            <a:spLocks noChangeArrowheads="1"/>
          </p:cNvSpPr>
          <p:nvPr/>
        </p:nvSpPr>
        <p:spPr bwMode="auto">
          <a:xfrm>
            <a:off x="827088" y="1046163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05484" name="Text Box 16"/>
          <p:cNvSpPr txBox="1">
            <a:spLocks noChangeArrowheads="1"/>
          </p:cNvSpPr>
          <p:nvPr/>
        </p:nvSpPr>
        <p:spPr bwMode="auto">
          <a:xfrm>
            <a:off x="1476375" y="1327150"/>
            <a:ext cx="3148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T5xxx/T7xxx, 2C ,Merom 8/2006</a:t>
            </a:r>
          </a:p>
        </p:txBody>
      </p:sp>
      <p:sp>
        <p:nvSpPr>
          <p:cNvPr id="105485" name="Text Box 17"/>
          <p:cNvSpPr txBox="1">
            <a:spLocks noChangeArrowheads="1"/>
          </p:cNvSpPr>
          <p:nvPr/>
        </p:nvSpPr>
        <p:spPr bwMode="auto">
          <a:xfrm>
            <a:off x="841375" y="6467475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5486" name="Text Box 4"/>
          <p:cNvSpPr txBox="1">
            <a:spLocks noChangeArrowheads="1"/>
          </p:cNvSpPr>
          <p:nvPr/>
        </p:nvSpPr>
        <p:spPr bwMode="auto">
          <a:xfrm>
            <a:off x="823913" y="1663700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05487" name="Text Box 12"/>
          <p:cNvSpPr txBox="1">
            <a:spLocks noChangeArrowheads="1"/>
          </p:cNvSpPr>
          <p:nvPr/>
        </p:nvSpPr>
        <p:spPr bwMode="auto">
          <a:xfrm>
            <a:off x="1500188" y="1968500"/>
            <a:ext cx="57356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2C, Core 2 Duo,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X6800 Core 2 Extreme, 2C,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Core 2 Duo, 2C, (Allendale)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Q6xxx Core 2 Quad, 2x2C (Kentsfield) (2xConroe)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QX6xxx Core 2 Extreme Quad, 2x2C, (Kentsfield XE) 11/2006</a:t>
            </a:r>
            <a:endParaRPr lang="en-US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3"/>
          <p:cNvSpPr>
            <a:spLocks noChangeArrowheads="1"/>
          </p:cNvSpPr>
          <p:nvPr/>
        </p:nvSpPr>
        <p:spPr bwMode="auto">
          <a:xfrm>
            <a:off x="862013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3.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The Nehalem line</a:t>
            </a:r>
          </a:p>
        </p:txBody>
      </p:sp>
      <p:grpSp>
        <p:nvGrpSpPr>
          <p:cNvPr id="123907" name="Group 4"/>
          <p:cNvGrpSpPr>
            <a:grpSpLocks/>
          </p:cNvGrpSpPr>
          <p:nvPr/>
        </p:nvGrpSpPr>
        <p:grpSpPr bwMode="auto">
          <a:xfrm>
            <a:off x="997097" y="1908175"/>
            <a:ext cx="7281716" cy="590550"/>
            <a:chOff x="697" y="1638"/>
            <a:chExt cx="4450" cy="292"/>
          </a:xfrm>
        </p:grpSpPr>
        <p:sp>
          <p:nvSpPr>
            <p:cNvPr id="12393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3.1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Introduction to the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1.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generation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       (Bloomfield)</a:t>
              </a:r>
            </a:p>
          </p:txBody>
        </p:sp>
        <p:sp>
          <p:nvSpPr>
            <p:cNvPr id="123933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08" name="Group 7"/>
          <p:cNvGrpSpPr>
            <a:grpSpLocks/>
          </p:cNvGrpSpPr>
          <p:nvPr/>
        </p:nvGrpSpPr>
        <p:grpSpPr bwMode="auto">
          <a:xfrm>
            <a:off x="990600" y="2601913"/>
            <a:ext cx="7285038" cy="401637"/>
            <a:chOff x="695" y="1631"/>
            <a:chExt cx="4452" cy="300"/>
          </a:xfrm>
        </p:grpSpPr>
        <p:sp>
          <p:nvSpPr>
            <p:cNvPr id="12393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3.2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Major innovations of the 1. gen. Nehalem line</a:t>
              </a:r>
            </a:p>
          </p:txBody>
        </p:sp>
        <p:sp>
          <p:nvSpPr>
            <p:cNvPr id="12393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5" name="Group 22"/>
          <p:cNvGrpSpPr>
            <a:grpSpLocks/>
          </p:cNvGrpSpPr>
          <p:nvPr/>
        </p:nvGrpSpPr>
        <p:grpSpPr bwMode="auto">
          <a:xfrm>
            <a:off x="1000272" y="3123490"/>
            <a:ext cx="7281716" cy="619125"/>
            <a:chOff x="697" y="1638"/>
            <a:chExt cx="4450" cy="1183"/>
          </a:xfrm>
        </p:grpSpPr>
        <p:sp>
          <p:nvSpPr>
            <p:cNvPr id="1239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118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3.3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Major innovations of the 2. gen.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       (Lynnfield)</a:t>
              </a:r>
            </a:p>
          </p:txBody>
        </p:sp>
        <p:sp>
          <p:nvSpPr>
            <p:cNvPr id="123917" name="Text Box 24"/>
            <p:cNvSpPr txBox="1">
              <a:spLocks noChangeArrowheads="1"/>
            </p:cNvSpPr>
            <p:nvPr/>
          </p:nvSpPr>
          <p:spPr bwMode="auto">
            <a:xfrm>
              <a:off x="697" y="1830"/>
              <a:ext cx="246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1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5904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 to the 1. generation Nehalem line (Bloomfield)</a:t>
            </a:r>
          </a:p>
        </p:txBody>
      </p:sp>
    </p:spTree>
    <p:extLst>
      <p:ext uri="{BB962C8B-B14F-4D97-AF65-F5344CB8AC3E}">
        <p14:creationId xmlns:p14="http://schemas.microsoft.com/office/powerpoint/2010/main" val="25097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(1)</a:t>
            </a:r>
          </a:p>
        </p:txBody>
      </p:sp>
      <p:sp>
        <p:nvSpPr>
          <p:cNvPr id="124931" name="Text Box 4"/>
          <p:cNvSpPr txBox="1">
            <a:spLocks noChangeArrowheads="1"/>
          </p:cNvSpPr>
          <p:nvPr/>
        </p:nvSpPr>
        <p:spPr bwMode="auto">
          <a:xfrm>
            <a:off x="195263" y="639763"/>
            <a:ext cx="6688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3.1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 to the 1. generation Nehalem line (Bloomfield)</a:t>
            </a:r>
            <a:r>
              <a:rPr lang="en-US" altLang="en-US" sz="16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24932" name="Text Box 5"/>
          <p:cNvSpPr txBox="1">
            <a:spLocks noChangeArrowheads="1"/>
          </p:cNvSpPr>
          <p:nvPr/>
        </p:nvSpPr>
        <p:spPr bwMode="auto">
          <a:xfrm>
            <a:off x="173038" y="1035050"/>
            <a:ext cx="686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Developed at Hillsboro, Oregon, at the site where the Pentium 4 emerged.</a:t>
            </a: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1049338" y="1493838"/>
            <a:ext cx="1998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Experiences with HT</a:t>
            </a:r>
          </a:p>
        </p:txBody>
      </p:sp>
      <p:sp>
        <p:nvSpPr>
          <p:cNvPr id="124934" name="Line 7"/>
          <p:cNvSpPr>
            <a:spLocks noChangeShapeType="1"/>
          </p:cNvSpPr>
          <p:nvPr/>
        </p:nvSpPr>
        <p:spPr bwMode="auto">
          <a:xfrm>
            <a:off x="401638" y="16430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35" name="Text Box 8"/>
          <p:cNvSpPr txBox="1">
            <a:spLocks noChangeArrowheads="1"/>
          </p:cNvSpPr>
          <p:nvPr/>
        </p:nvSpPr>
        <p:spPr bwMode="auto">
          <a:xfrm>
            <a:off x="1787525" y="1914525"/>
            <a:ext cx="3922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became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multithreaded design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24936" name="Line 9"/>
          <p:cNvSpPr>
            <a:spLocks noChangeShapeType="1"/>
          </p:cNvSpPr>
          <p:nvPr/>
        </p:nvSpPr>
        <p:spPr bwMode="auto">
          <a:xfrm>
            <a:off x="1139825" y="20637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17" name="Text Box 10"/>
          <p:cNvSpPr txBox="1">
            <a:spLocks noChangeArrowheads="1"/>
          </p:cNvSpPr>
          <p:nvPr/>
        </p:nvSpPr>
        <p:spPr bwMode="auto">
          <a:xfrm>
            <a:off x="177800" y="2286000"/>
            <a:ext cx="707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design effort took about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five years and required thousands of engineers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Ronak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lead architect of Nehalem) [37]</a:t>
            </a:r>
            <a:r>
              <a:rPr lang="en-US" altLang="en-US" sz="1400" dirty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19818" name="Text Box 12"/>
          <p:cNvSpPr txBox="1">
            <a:spLocks noChangeArrowheads="1"/>
          </p:cNvSpPr>
          <p:nvPr/>
        </p:nvSpPr>
        <p:spPr bwMode="auto">
          <a:xfrm>
            <a:off x="344488" y="3259138"/>
            <a:ext cx="392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(Core i7-9xx (Bloomfield)) 4C in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11/2008</a:t>
            </a:r>
          </a:p>
        </p:txBody>
      </p:sp>
      <p:sp>
        <p:nvSpPr>
          <p:cNvPr id="119819" name="Text Box 13"/>
          <p:cNvSpPr txBox="1">
            <a:spLocks noChangeArrowheads="1"/>
          </p:cNvSpPr>
          <p:nvPr/>
        </p:nvSpPr>
        <p:spPr bwMode="auto">
          <a:xfrm>
            <a:off x="161925" y="2963863"/>
            <a:ext cx="824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First implementation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Nehalem microarchitecture appeared in the desktop segment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36893" y="6399330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8500" y="3834045"/>
            <a:ext cx="8964000" cy="2330753"/>
            <a:chOff x="14786" y="4510088"/>
            <a:chExt cx="8964000" cy="2330753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5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7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8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9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0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1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2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3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5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6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7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8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0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1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2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3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35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6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37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8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9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2050830" y="3913723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  <p:bldP spid="119818" grpId="0"/>
      <p:bldP spid="11981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3.1 Introduction to the 1. generation Nehalem line (Bloomfield) </a:t>
            </a:r>
            <a:r>
              <a:rPr lang="en-US" altLang="en-US" dirty="0" smtClean="0"/>
              <a:t>(2)</a:t>
            </a:r>
            <a:endParaRPr lang="en-US" dirty="0"/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Rectangle 48"/>
          <p:cNvSpPr>
            <a:spLocks noChangeArrowheads="1"/>
          </p:cNvSpPr>
          <p:nvPr/>
        </p:nvSpPr>
        <p:spPr bwMode="auto">
          <a:xfrm>
            <a:off x="5667149" y="4663053"/>
            <a:ext cx="2969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933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Nehalem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5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60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2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4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6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8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3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4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6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7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8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9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1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2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4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5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020415" y="4439372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9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3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4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7" name="Rounded Rectangle 96"/>
          <p:cNvSpPr/>
          <p:nvPr/>
        </p:nvSpPr>
        <p:spPr bwMode="auto">
          <a:xfrm>
            <a:off x="319088" y="3960544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79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0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1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2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3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4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5" name="AutoShape 11"/>
          <p:cNvSpPr>
            <a:spLocks noChangeArrowheads="1"/>
          </p:cNvSpPr>
          <p:nvPr/>
        </p:nvSpPr>
        <p:spPr bwMode="auto">
          <a:xfrm>
            <a:off x="4483100" y="1835150"/>
            <a:ext cx="538163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6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7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88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6989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6990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</a:t>
            </a:r>
            <a:r>
              <a:rPr lang="en-US" altLang="en-US" sz="1200" i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(Nehalem-EP) 4C 3/2009</a:t>
            </a:r>
          </a:p>
        </p:txBody>
      </p:sp>
      <p:sp>
        <p:nvSpPr>
          <p:cNvPr id="126991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26992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6993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26994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6995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26996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6997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98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99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7000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7001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27002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27003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7004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27005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27006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70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(3)</a:t>
            </a:r>
          </a:p>
        </p:txBody>
      </p:sp>
      <p:sp>
        <p:nvSpPr>
          <p:cNvPr id="127008" name="Rounded Rectangle 1"/>
          <p:cNvSpPr>
            <a:spLocks noChangeArrowheads="1"/>
          </p:cNvSpPr>
          <p:nvPr/>
        </p:nvSpPr>
        <p:spPr bwMode="auto">
          <a:xfrm>
            <a:off x="296863" y="1497013"/>
            <a:ext cx="4508500" cy="4673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Bloom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327150"/>
            <a:ext cx="457041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5"/>
          <p:cNvSpPr txBox="1">
            <a:spLocks noChangeArrowheads="1"/>
          </p:cNvSpPr>
          <p:nvPr/>
        </p:nvSpPr>
        <p:spPr bwMode="auto">
          <a:xfrm>
            <a:off x="2870200" y="4478338"/>
            <a:ext cx="3208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Die shot of the Bloomfield chip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184150" y="652463"/>
            <a:ext cx="7643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shot of the 1. generation Nehalem desktop processor (Bloomfield)</a:t>
            </a:r>
            <a:r>
              <a:rPr lang="en-US" altLang="en-US" sz="140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3910" name="Text Box 8"/>
          <p:cNvSpPr txBox="1">
            <a:spLocks noChangeArrowheads="1"/>
          </p:cNvSpPr>
          <p:nvPr/>
        </p:nvSpPr>
        <p:spPr bwMode="auto">
          <a:xfrm>
            <a:off x="293688" y="5595938"/>
            <a:ext cx="86550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Bloomfield die has two QPI bus controllers, in spite of the fact that they are not needed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for the desktop part.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 the Bloomfield die one of the controllers is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simply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not activated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[45], whereas both are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active in the DP alternative 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 </a:t>
            </a:r>
          </a:p>
        </p:txBody>
      </p:sp>
      <p:sp>
        <p:nvSpPr>
          <p:cNvPr id="128006" name="Text Box 9"/>
          <p:cNvSpPr txBox="1">
            <a:spLocks noChangeArrowheads="1"/>
          </p:cNvSpPr>
          <p:nvPr/>
        </p:nvSpPr>
        <p:spPr bwMode="auto">
          <a:xfrm>
            <a:off x="287338" y="5092700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Both the desktop oriented Bloomfield chip and the DP server oriented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Gainestown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chip have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the same layout.</a:t>
            </a:r>
          </a:p>
        </p:txBody>
      </p:sp>
      <p:sp>
        <p:nvSpPr>
          <p:cNvPr id="128007" name="Text Box 10"/>
          <p:cNvSpPr txBox="1">
            <a:spLocks noChangeArrowheads="1"/>
          </p:cNvSpPr>
          <p:nvPr/>
        </p:nvSpPr>
        <p:spPr bwMode="auto">
          <a:xfrm>
            <a:off x="176213" y="4789488"/>
            <a:ext cx="60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Note</a:t>
            </a: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(4)</a:t>
            </a:r>
          </a:p>
        </p:txBody>
      </p:sp>
      <p:sp>
        <p:nvSpPr>
          <p:cNvPr id="128009" name="TextBox 8"/>
          <p:cNvSpPr txBox="1">
            <a:spLocks noChangeArrowheads="1"/>
          </p:cNvSpPr>
          <p:nvPr/>
        </p:nvSpPr>
        <p:spPr bwMode="auto">
          <a:xfrm>
            <a:off x="4122738" y="3789363"/>
            <a:ext cx="76041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</p:spTree>
    <p:extLst>
      <p:ext uri="{BB962C8B-B14F-4D97-AF65-F5344CB8AC3E}">
        <p14:creationId xmlns:p14="http://schemas.microsoft.com/office/powerpoint/2010/main" val="26292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1. generation Nehalem line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997097" y="1898063"/>
            <a:ext cx="7281716" cy="402464"/>
            <a:chOff x="697" y="1633"/>
            <a:chExt cx="4450" cy="199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19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3.2.1 Integrated memory controller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697" y="1633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990600" y="2365310"/>
            <a:ext cx="7285038" cy="401637"/>
            <a:chOff x="695" y="1631"/>
            <a:chExt cx="4452" cy="300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3.2.2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QuickPath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Interconnect bus (QPI)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995363" y="2824330"/>
            <a:ext cx="7285037" cy="409575"/>
            <a:chOff x="695" y="1638"/>
            <a:chExt cx="4452" cy="306"/>
          </a:xfrm>
        </p:grpSpPr>
        <p:sp>
          <p:nvSpPr>
            <p:cNvPr id="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3.2.3 New cache architecture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987425" y="3691235"/>
            <a:ext cx="7285038" cy="398463"/>
            <a:chOff x="695" y="1633"/>
            <a:chExt cx="4452" cy="298"/>
          </a:xfrm>
        </p:grpSpPr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3.2.5 Enhanced power management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995363" y="4142085"/>
            <a:ext cx="7285037" cy="409575"/>
            <a:chOff x="695" y="1638"/>
            <a:chExt cx="4452" cy="30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3.2.6 New socket</a:t>
              </a:r>
              <a:endParaRPr lang="en-US" sz="1900" dirty="0" smtClean="0"/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" name="Group 13"/>
          <p:cNvGrpSpPr>
            <a:grpSpLocks/>
          </p:cNvGrpSpPr>
          <p:nvPr/>
        </p:nvGrpSpPr>
        <p:grpSpPr bwMode="auto">
          <a:xfrm>
            <a:off x="985838" y="3248980"/>
            <a:ext cx="7285037" cy="409575"/>
            <a:chOff x="695" y="1638"/>
            <a:chExt cx="4452" cy="306"/>
          </a:xfrm>
        </p:grpSpPr>
        <p:sp>
          <p:nvSpPr>
            <p:cNvPr id="2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3.2.4 Simultaneous Multithreading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</a:t>
            </a:r>
            <a:r>
              <a:rPr lang="en-US" altLang="en-US" dirty="0" smtClean="0"/>
              <a:t> Major innovations of the 1. generation Nehalem line (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129027" name="Text Box 5"/>
          <p:cNvSpPr txBox="1">
            <a:spLocks noChangeArrowheads="1"/>
          </p:cNvSpPr>
          <p:nvPr/>
        </p:nvSpPr>
        <p:spPr bwMode="auto">
          <a:xfrm>
            <a:off x="243087" y="2573905"/>
            <a:ext cx="4148893" cy="404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Integrated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memory controller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err="1">
                <a:solidFill>
                  <a:srgbClr val="0070C0"/>
                </a:solidFill>
                <a:latin typeface="+mj-lt"/>
              </a:rPr>
              <a:t>QuickPath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 Interconnect bus (QPI)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  New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cache architect</a:t>
            </a:r>
            <a:r>
              <a:rPr lang="en-US" altLang="en-US" sz="1400" b="1" dirty="0">
                <a:solidFill>
                  <a:schemeClr val="bg1"/>
                </a:solidFill>
                <a:latin typeface="+mj-lt"/>
              </a:rPr>
              <a:t>ure</a:t>
            </a:r>
            <a:endParaRPr lang="hu-HU" altLang="en-US" sz="1400" b="1" dirty="0">
              <a:solidFill>
                <a:schemeClr val="bg1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b="1" dirty="0" smtClean="0">
                <a:latin typeface="Verdana" pitchFamily="34" charset="0"/>
                <a:cs typeface="Arial" charset="0"/>
              </a:rPr>
              <a:t>•</a:t>
            </a:r>
            <a:r>
              <a:rPr lang="en-US" altLang="en-US" sz="1400" b="1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Simultaneous </a:t>
            </a:r>
            <a:r>
              <a:rPr lang="en-US" altLang="en-US" sz="1400" b="1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Multithreading (SMT)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  <a:cs typeface="Arial" charset="0"/>
              </a:rPr>
              <a:t>     (Section </a:t>
            </a:r>
            <a:r>
              <a:rPr lang="en-US" altLang="en-US" sz="1200" dirty="0" smtClean="0">
                <a:latin typeface="Verdana" pitchFamily="34" charset="0"/>
                <a:cs typeface="Arial" charset="0"/>
              </a:rPr>
              <a:t>3.2.4)</a:t>
            </a: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SSE 4.2 ISA extension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hu-HU" altLang="en-US" sz="1400" b="1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Enhanced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power management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0070C0"/>
                </a:solidFill>
                <a:latin typeface="+mj-lt"/>
              </a:rPr>
              <a:t>     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3.2.5)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Advanced virtualization 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b="1" dirty="0" smtClean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New socket 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3.2.6)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290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3123440"/>
            <a:ext cx="492283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Text Box 14"/>
          <p:cNvSpPr txBox="1">
            <a:spLocks noChangeArrowheads="1"/>
          </p:cNvSpPr>
          <p:nvPr/>
        </p:nvSpPr>
        <p:spPr bwMode="auto">
          <a:xfrm>
            <a:off x="192088" y="642222"/>
            <a:ext cx="6270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1. generation 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54]</a:t>
            </a:r>
          </a:p>
        </p:txBody>
      </p:sp>
      <p:sp>
        <p:nvSpPr>
          <p:cNvPr id="129030" name="Text Box 20"/>
          <p:cNvSpPr txBox="1">
            <a:spLocks noChangeArrowheads="1"/>
          </p:cNvSpPr>
          <p:nvPr/>
        </p:nvSpPr>
        <p:spPr bwMode="auto">
          <a:xfrm>
            <a:off x="3716338" y="6406390"/>
            <a:ext cx="5462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photo of the Bloomfield/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</a:p>
        </p:txBody>
      </p:sp>
      <p:sp>
        <p:nvSpPr>
          <p:cNvPr id="129031" name="TextBox 1"/>
          <p:cNvSpPr txBox="1">
            <a:spLocks noChangeArrowheads="1"/>
          </p:cNvSpPr>
          <p:nvPr/>
        </p:nvSpPr>
        <p:spPr bwMode="auto">
          <a:xfrm>
            <a:off x="6015038" y="5669790"/>
            <a:ext cx="762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3675" y="889330"/>
            <a:ext cx="89920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Major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incentive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microarchitecture of Nehalem: support of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 cores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4 cores need however twice as much bandwidth as dual core processors,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such as the Core 2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Two memory channels used for dual core processors are more or less the limit attachable to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   the north bridge due to physical and electrical limitations.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Consequently, to provide enough bandwidth for 4 cores, a new memory design was necessary.</a:t>
            </a:r>
            <a:endParaRPr lang="hu-HU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9033" name="Rounded Rectangle 2"/>
          <p:cNvSpPr>
            <a:spLocks noChangeArrowheads="1"/>
          </p:cNvSpPr>
          <p:nvPr/>
        </p:nvSpPr>
        <p:spPr bwMode="auto">
          <a:xfrm>
            <a:off x="149425" y="2651036"/>
            <a:ext cx="3884612" cy="9652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99" y="2261490"/>
            <a:ext cx="6324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generation 4-core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9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9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9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9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9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9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9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9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90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90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/>
      <p:bldP spid="129031" grpId="0"/>
      <p:bldP spid="12903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3180" y="639043"/>
            <a:ext cx="3908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Integrated memory controller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968" y="894910"/>
            <a:ext cx="8982075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Traditional system architectures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, as shown below for the Core 2 Duo processor, can</a:t>
            </a:r>
          </a:p>
          <a:p>
            <a:pPr>
              <a:spcAft>
                <a:spcPts val="400"/>
              </a:spcAft>
            </a:pPr>
            <a:r>
              <a:rPr lang="en-US" altLang="en-US" sz="1400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     implement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not more than two high speed memory channels connected to the MCH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+mj-lt"/>
                <a:cs typeface="Times New Roman" pitchFamily="18" charset="0"/>
              </a:rPr>
              <a:t>These system architectures can provide enough bandwidth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only for up to dual core processors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.</a:t>
            </a:r>
            <a:endParaRPr lang="en-US" sz="1400" dirty="0">
              <a:latin typeface="+mj-lt"/>
            </a:endParaRPr>
          </a:p>
        </p:txBody>
      </p:sp>
      <p:pic>
        <p:nvPicPr>
          <p:cNvPr id="6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7942" r="4892" b="17200"/>
          <a:stretch/>
        </p:blipFill>
        <p:spPr bwMode="auto">
          <a:xfrm>
            <a:off x="251520" y="1853825"/>
            <a:ext cx="6300700" cy="48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4436985" y="3068960"/>
            <a:ext cx="2070230" cy="10351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(1)</a:t>
            </a:r>
          </a:p>
        </p:txBody>
      </p:sp>
      <p:pic>
        <p:nvPicPr>
          <p:cNvPr id="10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1" t="84304" r="8790" b="10817"/>
          <a:stretch/>
        </p:blipFill>
        <p:spPr bwMode="auto">
          <a:xfrm>
            <a:off x="4751285" y="6445045"/>
            <a:ext cx="14859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42230" y="5814265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Core 2 Duo based</a:t>
            </a:r>
          </a:p>
          <a:p>
            <a:pPr algn="ctr"/>
            <a:r>
              <a:rPr lang="en-US" sz="1400" dirty="0" smtClean="0"/>
              <a:t>platform [166]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436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5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H="1">
            <a:off x="4552420" y="1524683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2853946" y="1699308"/>
            <a:ext cx="342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6274315" y="1699308"/>
            <a:ext cx="329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2856490" y="1699308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81691" y="1273031"/>
            <a:ext cx="5580619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Key requirements for low power microarchitectures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36875" y="1969183"/>
            <a:ext cx="3074881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Low processor clock frequency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01724" y="1969183"/>
            <a:ext cx="2664512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Narrow microarchitecture 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823785" y="18326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239505" y="183583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9610" y="637661"/>
            <a:ext cx="7515497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Key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requirements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for low power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microarchitectures</a:t>
            </a:r>
            <a:endParaRPr lang="hu-HU" altLang="en-US" sz="1400" b="1" dirty="0">
              <a:solidFill>
                <a:schemeClr val="accent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(2)</a:t>
            </a:r>
          </a:p>
        </p:txBody>
      </p:sp>
      <p:grpSp>
        <p:nvGrpSpPr>
          <p:cNvPr id="120835" name="Group 6"/>
          <p:cNvGrpSpPr>
            <a:grpSpLocks/>
          </p:cNvGrpSpPr>
          <p:nvPr/>
        </p:nvGrpSpPr>
        <p:grpSpPr bwMode="auto">
          <a:xfrm>
            <a:off x="0" y="1448780"/>
            <a:ext cx="9144000" cy="3427413"/>
            <a:chOff x="0" y="500"/>
            <a:chExt cx="5760" cy="2159"/>
          </a:xfrm>
        </p:grpSpPr>
        <p:pic>
          <p:nvPicPr>
            <p:cNvPr id="138253" name="Picture 3" descr="Click on Slide Image to Clos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26" b="42690"/>
            <a:stretch>
              <a:fillRect/>
            </a:stretch>
          </p:blipFill>
          <p:spPr bwMode="auto">
            <a:xfrm>
              <a:off x="0" y="500"/>
              <a:ext cx="5760" cy="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4" name="Rectangle 4"/>
            <p:cNvSpPr>
              <a:spLocks noChangeArrowheads="1"/>
            </p:cNvSpPr>
            <p:nvPr/>
          </p:nvSpPr>
          <p:spPr bwMode="auto">
            <a:xfrm>
              <a:off x="158" y="2341"/>
              <a:ext cx="2132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8255" name="Rectangle 5"/>
            <p:cNvSpPr>
              <a:spLocks noChangeArrowheads="1"/>
            </p:cNvSpPr>
            <p:nvPr/>
          </p:nvSpPr>
          <p:spPr bwMode="auto">
            <a:xfrm>
              <a:off x="3470" y="2341"/>
              <a:ext cx="2290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193675" y="647700"/>
            <a:ext cx="86966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need for integrated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controller in a dual processor QC Nehalem 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0837" name="Text Box 9"/>
          <p:cNvSpPr txBox="1">
            <a:spLocks noChangeArrowheads="1"/>
          </p:cNvSpPr>
          <p:nvPr/>
        </p:nvSpPr>
        <p:spPr bwMode="auto">
          <a:xfrm>
            <a:off x="222250" y="5347970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Main features</a:t>
            </a:r>
          </a:p>
        </p:txBody>
      </p:sp>
      <p:sp>
        <p:nvSpPr>
          <p:cNvPr id="120838" name="Text Box 10"/>
          <p:cNvSpPr txBox="1">
            <a:spLocks noChangeArrowheads="1"/>
          </p:cNvSpPr>
          <p:nvPr/>
        </p:nvSpPr>
        <p:spPr bwMode="auto">
          <a:xfrm>
            <a:off x="303213" y="5677913"/>
            <a:ext cx="5376793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3 channels per socket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Up to 3 DIMMs per channel 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dependent)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DDR3-800, 1066, 1333,…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Supports both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RDIMMs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UDIMMs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dependent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0839" name="Text Box 11"/>
          <p:cNvSpPr txBox="1">
            <a:spLocks noChangeArrowheads="1"/>
          </p:cNvSpPr>
          <p:nvPr/>
        </p:nvSpPr>
        <p:spPr bwMode="auto">
          <a:xfrm>
            <a:off x="1646238" y="5004175"/>
            <a:ext cx="583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Integrated memory controller of Nehalem [33]</a:t>
            </a:r>
          </a:p>
        </p:txBody>
      </p:sp>
      <p:sp>
        <p:nvSpPr>
          <p:cNvPr id="120840" name="Text Box 12"/>
          <p:cNvSpPr txBox="1">
            <a:spLocks noChangeArrowheads="1"/>
          </p:cNvSpPr>
          <p:nvPr/>
        </p:nvSpPr>
        <p:spPr bwMode="auto">
          <a:xfrm>
            <a:off x="5270500" y="5806500"/>
            <a:ext cx="3482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Nehalem-EP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(Efficient Performance):</a:t>
            </a:r>
          </a:p>
        </p:txBody>
      </p:sp>
      <p:sp>
        <p:nvSpPr>
          <p:cNvPr id="120841" name="Text Box 13"/>
          <p:cNvSpPr txBox="1">
            <a:spLocks noChangeArrowheads="1"/>
          </p:cNvSpPr>
          <p:nvPr/>
        </p:nvSpPr>
        <p:spPr bwMode="auto">
          <a:xfrm>
            <a:off x="5610225" y="6039863"/>
            <a:ext cx="2824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Designation of the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server</a:t>
            </a: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line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75" y="1009445"/>
            <a:ext cx="90281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pitchFamily="34" charset="0"/>
              </a:rPr>
              <a:t>n cores </a:t>
            </a:r>
            <a:endParaRPr lang="en-US" sz="1400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1609725" y="1169783"/>
            <a:ext cx="377825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225675" y="1018970"/>
            <a:ext cx="380905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pitchFamily="34" charset="0"/>
              </a:rPr>
              <a:t>n times higher 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memory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pitchFamily="34" charset="0"/>
              </a:rPr>
              <a:t>bandwidth need</a:t>
            </a:r>
            <a:endParaRPr lang="en-US" sz="1400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/>
      <p:bldP spid="120838" grpId="0"/>
      <p:bldP spid="120839" grpId="0"/>
      <p:bldP spid="120840" grpId="0"/>
      <p:bldP spid="120841" grpId="0"/>
      <p:bldP spid="2" grpId="0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1"/>
          <p:cNvSpPr>
            <a:spLocks noChangeArrowheads="1"/>
          </p:cNvSpPr>
          <p:nvPr/>
        </p:nvSpPr>
        <p:spPr bwMode="auto">
          <a:xfrm>
            <a:off x="296863" y="1089025"/>
            <a:ext cx="7705725" cy="121443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188913" y="646113"/>
            <a:ext cx="527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 and drawback of integrated memory controllers</a:t>
            </a:r>
          </a:p>
        </p:txBody>
      </p:sp>
      <p:sp>
        <p:nvSpPr>
          <p:cNvPr id="139268" name="Text Box 5"/>
          <p:cNvSpPr txBox="1">
            <a:spLocks noChangeArrowheads="1"/>
          </p:cNvSpPr>
          <p:nvPr/>
        </p:nvSpPr>
        <p:spPr bwMode="auto">
          <a:xfrm>
            <a:off x="71438" y="1544638"/>
            <a:ext cx="280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memory access latency</a:t>
            </a:r>
          </a:p>
        </p:txBody>
      </p:sp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1212850" y="1909763"/>
            <a:ext cx="3584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important for memory intensive apps.</a:t>
            </a:r>
          </a:p>
        </p:txBody>
      </p:sp>
      <p:sp>
        <p:nvSpPr>
          <p:cNvPr id="121862" name="Text Box 7"/>
          <p:cNvSpPr txBox="1">
            <a:spLocks noChangeArrowheads="1"/>
          </p:cNvSpPr>
          <p:nvPr/>
        </p:nvSpPr>
        <p:spPr bwMode="auto">
          <a:xfrm>
            <a:off x="206375" y="2414588"/>
            <a:ext cx="408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Drawback of integrated memory controllers</a:t>
            </a:r>
          </a:p>
        </p:txBody>
      </p:sp>
      <p:sp>
        <p:nvSpPr>
          <p:cNvPr id="121863" name="Text Box 8"/>
          <p:cNvSpPr txBox="1">
            <a:spLocks noChangeArrowheads="1"/>
          </p:cNvSpPr>
          <p:nvPr/>
        </p:nvSpPr>
        <p:spPr bwMode="auto">
          <a:xfrm>
            <a:off x="446088" y="2755900"/>
            <a:ext cx="5078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Processor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becomes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memory technology dependent</a:t>
            </a:r>
          </a:p>
        </p:txBody>
      </p:sp>
      <p:sp>
        <p:nvSpPr>
          <p:cNvPr id="87048" name="Text Box 9"/>
          <p:cNvSpPr txBox="1">
            <a:spLocks noChangeArrowheads="1"/>
          </p:cNvSpPr>
          <p:nvPr/>
        </p:nvSpPr>
        <p:spPr bwMode="auto">
          <a:xfrm>
            <a:off x="447675" y="3040063"/>
            <a:ext cx="683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an enhanced memory solution (e.g. for increased memory speed)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a new processor modification is needed.</a:t>
            </a:r>
          </a:p>
        </p:txBody>
      </p:sp>
      <p:sp>
        <p:nvSpPr>
          <p:cNvPr id="139273" name="Line 10"/>
          <p:cNvSpPr>
            <a:spLocks noChangeShapeType="1"/>
          </p:cNvSpPr>
          <p:nvPr/>
        </p:nvSpPr>
        <p:spPr bwMode="auto">
          <a:xfrm>
            <a:off x="528638" y="2054225"/>
            <a:ext cx="7207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(3)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96862" y="2312498"/>
            <a:ext cx="7705725" cy="13239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75" y="1204913"/>
            <a:ext cx="912813" cy="2555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32101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/>
      <p:bldP spid="121863" grpId="0"/>
      <p:bldP spid="87048" grpId="0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71625"/>
            <a:ext cx="43656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5"/>
          <p:cNvSpPr txBox="1">
            <a:spLocks noChangeArrowheads="1"/>
          </p:cNvSpPr>
          <p:nvPr/>
        </p:nvSpPr>
        <p:spPr bwMode="auto">
          <a:xfrm>
            <a:off x="1847850" y="1468438"/>
            <a:ext cx="230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Local memory access</a:t>
            </a:r>
          </a:p>
        </p:txBody>
      </p:sp>
      <p:sp>
        <p:nvSpPr>
          <p:cNvPr id="140292" name="Text Box 6"/>
          <p:cNvSpPr txBox="1">
            <a:spLocks noChangeArrowheads="1"/>
          </p:cNvSpPr>
          <p:nvPr/>
        </p:nvSpPr>
        <p:spPr bwMode="auto">
          <a:xfrm>
            <a:off x="4121150" y="1474788"/>
            <a:ext cx="2549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Remote memory access</a:t>
            </a:r>
          </a:p>
        </p:txBody>
      </p:sp>
      <p:sp>
        <p:nvSpPr>
          <p:cNvPr id="152582" name="Text Box 10"/>
          <p:cNvSpPr txBox="1">
            <a:spLocks noChangeArrowheads="1"/>
          </p:cNvSpPr>
          <p:nvPr/>
        </p:nvSpPr>
        <p:spPr bwMode="auto">
          <a:xfrm>
            <a:off x="341313" y="5260975"/>
            <a:ext cx="79882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Most multi-socket platforms use NUMA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Remote memory access latency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~ 1.7 x longer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local memory access latency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Demands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 fast processor-to-processor interconnection to relay memory traffic (QPI)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Operating systems have to modify memory allocation strategies + related APIs</a:t>
            </a:r>
          </a:p>
        </p:txBody>
      </p:sp>
      <p:sp>
        <p:nvSpPr>
          <p:cNvPr id="140294" name="Text Box 11"/>
          <p:cNvSpPr txBox="1">
            <a:spLocks noChangeArrowheads="1"/>
          </p:cNvSpPr>
          <p:nvPr/>
        </p:nvSpPr>
        <p:spPr bwMode="auto">
          <a:xfrm>
            <a:off x="846138" y="4854575"/>
            <a:ext cx="742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Non Uniform Memory Access (NUMA) in multi-socket servers [1]</a:t>
            </a:r>
          </a:p>
        </p:txBody>
      </p:sp>
      <p:sp>
        <p:nvSpPr>
          <p:cNvPr id="140295" name="Text Box 12"/>
          <p:cNvSpPr txBox="1">
            <a:spLocks noChangeArrowheads="1"/>
          </p:cNvSpPr>
          <p:nvPr/>
        </p:nvSpPr>
        <p:spPr bwMode="auto">
          <a:xfrm>
            <a:off x="185738" y="636588"/>
            <a:ext cx="3963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Non Uniform Memory Access (NUMA) </a:t>
            </a:r>
          </a:p>
        </p:txBody>
      </p:sp>
      <p:sp>
        <p:nvSpPr>
          <p:cNvPr id="140296" name="Text Box 13"/>
          <p:cNvSpPr txBox="1">
            <a:spLocks noChangeArrowheads="1"/>
          </p:cNvSpPr>
          <p:nvPr/>
        </p:nvSpPr>
        <p:spPr bwMode="auto">
          <a:xfrm>
            <a:off x="186950" y="1028700"/>
            <a:ext cx="83454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consequence of using integrated memory controllers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case of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multi-socket servers</a:t>
            </a:r>
          </a:p>
        </p:txBody>
      </p:sp>
      <p:sp>
        <p:nvSpPr>
          <p:cNvPr id="140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(4)</a:t>
            </a:r>
          </a:p>
        </p:txBody>
      </p:sp>
    </p:spTree>
    <p:extLst>
      <p:ext uri="{BB962C8B-B14F-4D97-AF65-F5344CB8AC3E}">
        <p14:creationId xmlns:p14="http://schemas.microsoft.com/office/powerpoint/2010/main" val="25508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7"/>
          <p:cNvSpPr txBox="1">
            <a:spLocks noChangeArrowheads="1"/>
          </p:cNvSpPr>
          <p:nvPr/>
        </p:nvSpPr>
        <p:spPr bwMode="auto">
          <a:xfrm>
            <a:off x="192088" y="636588"/>
            <a:ext cx="548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latency comparison: Nehalem vs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Penryn [1]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1315" name="Text Box 8"/>
          <p:cNvSpPr txBox="1">
            <a:spLocks noChangeArrowheads="1"/>
          </p:cNvSpPr>
          <p:nvPr/>
        </p:nvSpPr>
        <p:spPr bwMode="auto">
          <a:xfrm>
            <a:off x="1624013" y="4260850"/>
            <a:ext cx="5303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Harpertown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Quad-Core Penryn based server (Xeon 5400 series)</a:t>
            </a:r>
          </a:p>
        </p:txBody>
      </p:sp>
      <p:pic>
        <p:nvPicPr>
          <p:cNvPr id="14131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4832" r="1024" b="2492"/>
          <a:stretch>
            <a:fillRect/>
          </a:stretch>
        </p:blipFill>
        <p:spPr bwMode="auto">
          <a:xfrm>
            <a:off x="468313" y="1223963"/>
            <a:ext cx="8207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(5)</a:t>
            </a:r>
          </a:p>
        </p:txBody>
      </p:sp>
    </p:spTree>
    <p:extLst>
      <p:ext uri="{BB962C8B-B14F-4D97-AF65-F5344CB8AC3E}">
        <p14:creationId xmlns:p14="http://schemas.microsoft.com/office/powerpoint/2010/main" val="42212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4"/>
          <p:cNvSpPr txBox="1">
            <a:spLocks noChangeArrowheads="1"/>
          </p:cNvSpPr>
          <p:nvPr/>
        </p:nvSpPr>
        <p:spPr bwMode="auto">
          <a:xfrm>
            <a:off x="182563" y="64611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42339" name="Text Box 6"/>
          <p:cNvSpPr txBox="1">
            <a:spLocks noChangeArrowheads="1"/>
          </p:cNvSpPr>
          <p:nvPr/>
        </p:nvSpPr>
        <p:spPr bwMode="auto">
          <a:xfrm>
            <a:off x="227013" y="1003300"/>
            <a:ext cx="617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– a forerunner to integrated memory controllers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[34]</a:t>
            </a:r>
          </a:p>
        </p:txBody>
      </p:sp>
      <p:sp>
        <p:nvSpPr>
          <p:cNvPr id="154629" name="Text Box 7"/>
          <p:cNvSpPr txBox="1">
            <a:spLocks noChangeArrowheads="1"/>
          </p:cNvSpPr>
          <p:nvPr/>
        </p:nvSpPr>
        <p:spPr bwMode="auto">
          <a:xfrm>
            <a:off x="187325" y="1471613"/>
            <a:ext cx="641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(announced in 1999, due to 2H 2000, cancelled in Sept. 2000)</a:t>
            </a:r>
          </a:p>
        </p:txBody>
      </p:sp>
      <p:sp>
        <p:nvSpPr>
          <p:cNvPr id="154630" name="Text Box 8"/>
          <p:cNvSpPr txBox="1">
            <a:spLocks noChangeArrowheads="1"/>
          </p:cNvSpPr>
          <p:nvPr/>
        </p:nvSpPr>
        <p:spPr bwMode="auto">
          <a:xfrm>
            <a:off x="461963" y="1866900"/>
            <a:ext cx="70643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Developed in Intel’s  Haifa Design and Development Center.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cost microprocessor with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integrated graphics and memory controller </a:t>
            </a:r>
          </a:p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(for Rambus DRAMs).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Due to design problems and lack of interest from many vendors,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Intel finally cancelled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Sept. 2000.</a:t>
            </a:r>
          </a:p>
        </p:txBody>
      </p:sp>
      <p:pic>
        <p:nvPicPr>
          <p:cNvPr id="154631" name="Picture 11" descr="tim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429000"/>
            <a:ext cx="3810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2" name="Text Box 12"/>
          <p:cNvSpPr txBox="1">
            <a:spLocks noChangeArrowheads="1"/>
          </p:cNvSpPr>
          <p:nvPr/>
        </p:nvSpPr>
        <p:spPr bwMode="auto">
          <a:xfrm>
            <a:off x="2070100" y="5724525"/>
            <a:ext cx="4995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low cost (&lt;600 $)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 [40]</a:t>
            </a:r>
          </a:p>
        </p:txBody>
      </p:sp>
      <p:sp>
        <p:nvSpPr>
          <p:cNvPr id="1423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(6)</a:t>
            </a:r>
          </a:p>
        </p:txBody>
      </p:sp>
    </p:spTree>
    <p:extLst>
      <p:ext uri="{BB962C8B-B14F-4D97-AF65-F5344CB8AC3E}">
        <p14:creationId xmlns:p14="http://schemas.microsoft.com/office/powerpoint/2010/main" val="724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/>
      <p:bldP spid="15463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1038225" y="2877932"/>
            <a:ext cx="7027863" cy="388143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357313" y="1194291"/>
            <a:ext cx="6994525" cy="1473200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3883025" y="1365741"/>
            <a:ext cx="2284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Point of attaching memory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945063" y="2211878"/>
            <a:ext cx="334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processor(s)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6" name="Oval 6"/>
          <p:cNvSpPr>
            <a:spLocks noChangeArrowheads="1"/>
          </p:cNvSpPr>
          <p:nvPr/>
        </p:nvSpPr>
        <p:spPr bwMode="auto">
          <a:xfrm>
            <a:off x="3167063" y="205312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>
            <a:off x="6564313" y="205312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1909763" y="2200766"/>
            <a:ext cx="25733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MCH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 rot="-5400000" flipH="1" flipV="1">
            <a:off x="3821906" y="1028397"/>
            <a:ext cx="427038" cy="1663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rot="5400000" flipV="1">
            <a:off x="5530056" y="964897"/>
            <a:ext cx="407988" cy="1771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2379663" y="4151803"/>
            <a:ext cx="16414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 (2C) (2001)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2" name="Rectangle 12"/>
          <p:cNvSpPr>
            <a:spLocks noChangeArrowheads="1"/>
          </p:cNvSpPr>
          <p:nvPr/>
        </p:nvSpPr>
        <p:spPr bwMode="auto">
          <a:xfrm>
            <a:off x="5356225" y="4161328"/>
            <a:ext cx="24812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(2C)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subsequent POWER families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3" name="Rectangle 13"/>
          <p:cNvSpPr>
            <a:spLocks noChangeArrowheads="1"/>
          </p:cNvSpPr>
          <p:nvPr/>
        </p:nvSpPr>
        <p:spPr bwMode="auto">
          <a:xfrm>
            <a:off x="2324100" y="6147291"/>
            <a:ext cx="17192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Montecito (2C) (2006)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4" name="Line 14"/>
          <p:cNvSpPr>
            <a:spLocks noChangeShapeType="1"/>
          </p:cNvSpPr>
          <p:nvPr/>
        </p:nvSpPr>
        <p:spPr bwMode="auto">
          <a:xfrm>
            <a:off x="1558925" y="4081953"/>
            <a:ext cx="66262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5" name="Line 15"/>
          <p:cNvSpPr>
            <a:spLocks noChangeShapeType="1"/>
          </p:cNvSpPr>
          <p:nvPr/>
        </p:nvSpPr>
        <p:spPr bwMode="auto">
          <a:xfrm>
            <a:off x="1558925" y="6118716"/>
            <a:ext cx="666273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43376" name="Group 16"/>
          <p:cNvGrpSpPr>
            <a:grpSpLocks/>
          </p:cNvGrpSpPr>
          <p:nvPr/>
        </p:nvGrpSpPr>
        <p:grpSpPr bwMode="auto">
          <a:xfrm>
            <a:off x="1525588" y="2697653"/>
            <a:ext cx="6677025" cy="2679700"/>
            <a:chOff x="752" y="2467"/>
            <a:chExt cx="4202" cy="1836"/>
          </a:xfrm>
        </p:grpSpPr>
        <p:sp>
          <p:nvSpPr>
            <p:cNvPr id="143393" name="Line 17"/>
            <p:cNvSpPr>
              <a:spLocks noChangeShapeType="1"/>
            </p:cNvSpPr>
            <p:nvPr/>
          </p:nvSpPr>
          <p:spPr bwMode="auto">
            <a:xfrm flipV="1">
              <a:off x="752" y="2479"/>
              <a:ext cx="1" cy="18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4" name="Line 18"/>
            <p:cNvSpPr>
              <a:spLocks noChangeShapeType="1"/>
            </p:cNvSpPr>
            <p:nvPr/>
          </p:nvSpPr>
          <p:spPr bwMode="auto">
            <a:xfrm flipV="1">
              <a:off x="4953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5" name="Line 19"/>
            <p:cNvSpPr>
              <a:spLocks noChangeShapeType="1"/>
            </p:cNvSpPr>
            <p:nvPr/>
          </p:nvSpPr>
          <p:spPr bwMode="auto">
            <a:xfrm flipV="1">
              <a:off x="2817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3377" name="Rectangle 20"/>
          <p:cNvSpPr>
            <a:spLocks noChangeArrowheads="1"/>
          </p:cNvSpPr>
          <p:nvPr/>
        </p:nvSpPr>
        <p:spPr bwMode="auto">
          <a:xfrm>
            <a:off x="5478463" y="3497753"/>
            <a:ext cx="259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Opteron  server lines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(2C) (2003)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AMD lines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8" name="Rectangle 21"/>
          <p:cNvSpPr>
            <a:spLocks noChangeArrowheads="1"/>
          </p:cNvSpPr>
          <p:nvPr/>
        </p:nvSpPr>
        <p:spPr bwMode="auto">
          <a:xfrm>
            <a:off x="2160588" y="4435966"/>
            <a:ext cx="18716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PA-8800 (2004)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PA-8900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previous PA lines</a:t>
            </a:r>
          </a:p>
        </p:txBody>
      </p:sp>
      <p:sp>
        <p:nvSpPr>
          <p:cNvPr id="143379" name="Rectangle 22"/>
          <p:cNvSpPr>
            <a:spLocks noChangeArrowheads="1"/>
          </p:cNvSpPr>
          <p:nvPr/>
        </p:nvSpPr>
        <p:spPr bwMode="auto">
          <a:xfrm>
            <a:off x="1725613" y="5145578"/>
            <a:ext cx="29098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Duo line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(2C) (2006)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preceding Intel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Quad line (2x2C) (2006/2007)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 line (2x2C) (2008)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1" name="Text Box 25"/>
          <p:cNvSpPr txBox="1">
            <a:spLocks noChangeArrowheads="1"/>
          </p:cNvSpPr>
          <p:nvPr/>
        </p:nvSpPr>
        <p:spPr bwMode="auto">
          <a:xfrm>
            <a:off x="5514975" y="5286866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 (4) (2008)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Intel lines</a:t>
            </a:r>
          </a:p>
        </p:txBody>
      </p:sp>
      <p:sp>
        <p:nvSpPr>
          <p:cNvPr id="143382" name="AutoShape 26"/>
          <p:cNvSpPr>
            <a:spLocks noChangeArrowheads="1"/>
          </p:cNvSpPr>
          <p:nvPr/>
        </p:nvSpPr>
        <p:spPr bwMode="auto">
          <a:xfrm>
            <a:off x="4570413" y="4234353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3" name="AutoShape 27"/>
          <p:cNvSpPr>
            <a:spLocks noChangeArrowheads="1"/>
          </p:cNvSpPr>
          <p:nvPr/>
        </p:nvSpPr>
        <p:spPr bwMode="auto">
          <a:xfrm>
            <a:off x="4570413" y="5383703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4" name="Text Box 28"/>
          <p:cNvSpPr txBox="1">
            <a:spLocks noChangeArrowheads="1"/>
          </p:cNvSpPr>
          <p:nvPr/>
        </p:nvSpPr>
        <p:spPr bwMode="auto">
          <a:xfrm>
            <a:off x="234755" y="2593400"/>
            <a:ext cx="917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Examples</a:t>
            </a:r>
          </a:p>
        </p:txBody>
      </p:sp>
      <p:sp>
        <p:nvSpPr>
          <p:cNvPr id="143385" name="Text Box 29"/>
          <p:cNvSpPr txBox="1">
            <a:spLocks noChangeArrowheads="1"/>
          </p:cNvSpPr>
          <p:nvPr/>
        </p:nvSpPr>
        <p:spPr bwMode="auto">
          <a:xfrm>
            <a:off x="5422900" y="6140941"/>
            <a:ext cx="17573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Tukwila (4C) (2010)</a:t>
            </a:r>
          </a:p>
        </p:txBody>
      </p:sp>
      <p:sp>
        <p:nvSpPr>
          <p:cNvPr id="143386" name="AutoShape 30"/>
          <p:cNvSpPr>
            <a:spLocks noChangeArrowheads="1"/>
          </p:cNvSpPr>
          <p:nvPr/>
        </p:nvSpPr>
        <p:spPr bwMode="auto">
          <a:xfrm>
            <a:off x="4572000" y="6196503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7" name="AutoShape 31"/>
          <p:cNvSpPr>
            <a:spLocks noChangeArrowheads="1"/>
          </p:cNvSpPr>
          <p:nvPr/>
        </p:nvSpPr>
        <p:spPr bwMode="auto">
          <a:xfrm>
            <a:off x="4572000" y="3635866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8" name="Text Box 32"/>
          <p:cNvSpPr txBox="1">
            <a:spLocks noChangeArrowheads="1"/>
          </p:cNvSpPr>
          <p:nvPr/>
        </p:nvSpPr>
        <p:spPr bwMode="auto">
          <a:xfrm>
            <a:off x="1827213" y="3526328"/>
            <a:ext cx="2751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AMD’s K7 lines (1C) (1999-2003)</a:t>
            </a:r>
          </a:p>
        </p:txBody>
      </p:sp>
      <p:sp>
        <p:nvSpPr>
          <p:cNvPr id="143389" name="Rectangle 33"/>
          <p:cNvSpPr>
            <a:spLocks noChangeArrowheads="1"/>
          </p:cNvSpPr>
          <p:nvPr/>
        </p:nvSpPr>
        <p:spPr bwMode="auto">
          <a:xfrm>
            <a:off x="5487988" y="2967528"/>
            <a:ext cx="22034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III (2001)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Sun lines</a:t>
            </a:r>
          </a:p>
        </p:txBody>
      </p:sp>
      <p:sp>
        <p:nvSpPr>
          <p:cNvPr id="143390" name="Text Box 34"/>
          <p:cNvSpPr txBox="1">
            <a:spLocks noChangeArrowheads="1"/>
          </p:cNvSpPr>
          <p:nvPr/>
        </p:nvSpPr>
        <p:spPr bwMode="auto">
          <a:xfrm>
            <a:off x="1871663" y="2950066"/>
            <a:ext cx="2352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 (1C) (~1997)</a:t>
            </a:r>
          </a:p>
        </p:txBody>
      </p:sp>
      <p:sp>
        <p:nvSpPr>
          <p:cNvPr id="143391" name="AutoShape 35"/>
          <p:cNvSpPr>
            <a:spLocks noChangeArrowheads="1"/>
          </p:cNvSpPr>
          <p:nvPr/>
        </p:nvSpPr>
        <p:spPr bwMode="auto">
          <a:xfrm>
            <a:off x="4572000" y="3107228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181" y="606211"/>
            <a:ext cx="2935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Point of attaching memory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28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171678" y="638175"/>
            <a:ext cx="45512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 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2" name="Text Box 8"/>
          <p:cNvSpPr txBox="1">
            <a:spLocks noChangeArrowheads="1"/>
          </p:cNvSpPr>
          <p:nvPr/>
        </p:nvSpPr>
        <p:spPr bwMode="auto">
          <a:xfrm>
            <a:off x="209074" y="1583795"/>
            <a:ext cx="9493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 serial, high speed differential point-to-point interconnect bus,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si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milar to AMD’s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HyperTransport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bus),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used to connect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processors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processors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 processors to north bridges.      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439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(1)</a:t>
            </a:r>
          </a:p>
        </p:txBody>
      </p:sp>
      <p:sp>
        <p:nvSpPr>
          <p:cNvPr id="156682" name="Text Box 10"/>
          <p:cNvSpPr txBox="1">
            <a:spLocks noChangeArrowheads="1"/>
          </p:cNvSpPr>
          <p:nvPr/>
        </p:nvSpPr>
        <p:spPr bwMode="auto">
          <a:xfrm>
            <a:off x="209074" y="998538"/>
            <a:ext cx="8078750" cy="57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 is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strongly motivated by the introduction of integrated memory controllers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70C0"/>
                </a:solidFill>
              </a:rPr>
              <a:t>   Formerly</a:t>
            </a:r>
            <a:r>
              <a:rPr lang="en-US" altLang="en-US" sz="14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designated as the </a:t>
            </a:r>
            <a:r>
              <a:rPr lang="en-US" altLang="en-US" sz="1400" dirty="0">
                <a:solidFill>
                  <a:srgbClr val="0070C0"/>
                </a:solidFill>
              </a:rPr>
              <a:t>Common System Interface bus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(CSI bus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57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2" grpId="0"/>
      <p:bldP spid="15668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VDS Electrical Inter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268760"/>
            <a:ext cx="7328573" cy="16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450" y="636070"/>
            <a:ext cx="489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differential interconnections </a:t>
            </a:r>
            <a:r>
              <a:rPr lang="en-US" sz="1400" dirty="0" smtClean="0">
                <a:latin typeface="+mj-lt"/>
              </a:rPr>
              <a:t>[170]</a:t>
            </a:r>
            <a:endParaRPr lang="en-US" sz="14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91980" y="2528900"/>
            <a:ext cx="2025225" cy="1800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171678" y="638175"/>
            <a:ext cx="46794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)- 2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6677" name="Text Box 7"/>
          <p:cNvSpPr txBox="1">
            <a:spLocks noChangeArrowheads="1"/>
          </p:cNvSpPr>
          <p:nvPr/>
        </p:nvSpPr>
        <p:spPr bwMode="auto">
          <a:xfrm>
            <a:off x="201136" y="1014915"/>
            <a:ext cx="749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Consists of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2 unidirectional links,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 in each directions, called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 for Transmit, R for Receive).       </a:t>
            </a:r>
          </a:p>
        </p:txBody>
      </p:sp>
      <p:sp>
        <p:nvSpPr>
          <p:cNvPr id="14439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(2a)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9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 10"/>
          <p:cNvGrpSpPr>
            <a:grpSpLocks/>
          </p:cNvGrpSpPr>
          <p:nvPr/>
        </p:nvGrpSpPr>
        <p:grpSpPr bwMode="auto">
          <a:xfrm>
            <a:off x="534988" y="1231900"/>
            <a:ext cx="7954962" cy="4897438"/>
            <a:chOff x="273" y="646"/>
            <a:chExt cx="5126" cy="3374"/>
          </a:xfrm>
        </p:grpSpPr>
        <p:pic>
          <p:nvPicPr>
            <p:cNvPr id="1454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0355" r="3860"/>
            <a:stretch>
              <a:fillRect/>
            </a:stretch>
          </p:blipFill>
          <p:spPr bwMode="auto">
            <a:xfrm>
              <a:off x="273" y="646"/>
              <a:ext cx="5126" cy="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416" name="Text Box 5"/>
            <p:cNvSpPr txBox="1">
              <a:spLocks noChangeArrowheads="1"/>
            </p:cNvSpPr>
            <p:nvPr/>
          </p:nvSpPr>
          <p:spPr bwMode="auto">
            <a:xfrm>
              <a:off x="1974" y="3446"/>
              <a:ext cx="678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16 data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 protocol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 CRC</a:t>
              </a:r>
            </a:p>
          </p:txBody>
        </p:sp>
        <p:sp>
          <p:nvSpPr>
            <p:cNvPr id="145417" name="Text Box 6"/>
            <p:cNvSpPr txBox="1">
              <a:spLocks noChangeArrowheads="1"/>
            </p:cNvSpPr>
            <p:nvPr/>
          </p:nvSpPr>
          <p:spPr bwMode="auto">
            <a:xfrm>
              <a:off x="2109" y="1790"/>
              <a:ext cx="133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TX Unidirectional link</a:t>
              </a:r>
            </a:p>
          </p:txBody>
        </p:sp>
        <p:sp>
          <p:nvSpPr>
            <p:cNvPr id="145418" name="Text Box 7"/>
            <p:cNvSpPr txBox="1">
              <a:spLocks noChangeArrowheads="1"/>
            </p:cNvSpPr>
            <p:nvPr/>
          </p:nvSpPr>
          <p:spPr bwMode="auto">
            <a:xfrm>
              <a:off x="2141" y="2734"/>
              <a:ext cx="131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RX Unidirectional link</a:t>
              </a:r>
            </a:p>
          </p:txBody>
        </p:sp>
      </p:grpSp>
      <p:sp>
        <p:nvSpPr>
          <p:cNvPr id="145412" name="Text Box 9"/>
          <p:cNvSpPr txBox="1">
            <a:spLocks noChangeArrowheads="1"/>
          </p:cNvSpPr>
          <p:nvPr/>
        </p:nvSpPr>
        <p:spPr bwMode="auto">
          <a:xfrm>
            <a:off x="193675" y="646113"/>
            <a:ext cx="60131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Signals of the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 bus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 [22]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5413" name="Text Box 11"/>
          <p:cNvSpPr txBox="1">
            <a:spLocks noChangeArrowheads="1"/>
          </p:cNvSpPr>
          <p:nvPr/>
        </p:nvSpPr>
        <p:spPr bwMode="auto">
          <a:xfrm>
            <a:off x="4546600" y="6043613"/>
            <a:ext cx="20351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(DDR data transfer)</a:t>
            </a:r>
          </a:p>
        </p:txBody>
      </p:sp>
      <p:sp>
        <p:nvSpPr>
          <p:cNvPr id="145414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829135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636791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483864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783679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424225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482857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393382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515" y="944433"/>
            <a:ext cx="868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Example: Width of ARM’s 32-bit CPUs used in most tablets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and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smartphones [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10]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6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9863" y="597093"/>
            <a:ext cx="6247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a) Low power CPUs need narrow microarchitectures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39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4"/>
          <p:cNvSpPr txBox="1">
            <a:spLocks noChangeArrowheads="1"/>
          </p:cNvSpPr>
          <p:nvPr/>
        </p:nvSpPr>
        <p:spPr bwMode="auto">
          <a:xfrm>
            <a:off x="195263" y="654050"/>
            <a:ext cx="40446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 -3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8729" name="Text Box 10"/>
          <p:cNvSpPr txBox="1">
            <a:spLocks noChangeArrowheads="1"/>
          </p:cNvSpPr>
          <p:nvPr/>
        </p:nvSpPr>
        <p:spPr bwMode="auto">
          <a:xfrm>
            <a:off x="296525" y="998730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unidirectional link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comprises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20 data lanes and a clock lane,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lane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consisting of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pair of differential signals.</a:t>
            </a:r>
          </a:p>
        </p:txBody>
      </p:sp>
      <p:sp>
        <p:nvSpPr>
          <p:cNvPr id="146441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25" y="6264275"/>
            <a:ext cx="1711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(Lane: </a:t>
            </a:r>
            <a:r>
              <a:rPr 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Vonalpár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20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201738" y="3638267"/>
            <a:ext cx="7826375" cy="171608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594" name="Text Box 10"/>
          <p:cNvSpPr txBox="1">
            <a:spLocks noChangeArrowheads="1"/>
          </p:cNvSpPr>
          <p:nvPr/>
        </p:nvSpPr>
        <p:spPr bwMode="auto">
          <a:xfrm>
            <a:off x="1270000" y="6029120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LVDS:  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LVTTL: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TTL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(D)RSL:    (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)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Rambus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Level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SSTL: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Stub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Series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Terminated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Logic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CM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Common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Mode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REF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Reference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47618" name="Text Box 34"/>
          <p:cNvSpPr txBox="1">
            <a:spLocks noChangeArrowheads="1"/>
          </p:cNvSpPr>
          <p:nvPr/>
        </p:nvSpPr>
        <p:spPr bwMode="auto">
          <a:xfrm>
            <a:off x="1633538" y="4443130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LVTTL (3.3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SDRAM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HI 1.5</a:t>
            </a: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19" name="Text Box 35"/>
          <p:cNvSpPr txBox="1">
            <a:spLocks noChangeArrowheads="1"/>
          </p:cNvSpPr>
          <p:nvPr/>
        </p:nvSpPr>
        <p:spPr bwMode="auto">
          <a:xfrm>
            <a:off x="1633538" y="3998630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TTL (5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20" name="Text Box 36"/>
          <p:cNvSpPr txBox="1">
            <a:spLocks noChangeArrowheads="1"/>
          </p:cNvSpPr>
          <p:nvPr/>
        </p:nvSpPr>
        <p:spPr bwMode="auto">
          <a:xfrm>
            <a:off x="4078288" y="4000217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SSTL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SSTL2 (DDR)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SSTL1.8 (DDR2)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SSTL1.5 (DDR3)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RSL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(RDRAM)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cs typeface="Arial" charset="0"/>
              </a:rPr>
              <a:t>FSB</a:t>
            </a:r>
          </a:p>
        </p:txBody>
      </p: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6951663" y="3998630"/>
            <a:ext cx="162401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LVDS </a:t>
            </a:r>
            <a:endParaRPr lang="en-US" altLang="en-US" sz="1200">
              <a:solidFill>
                <a:srgbClr val="FF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   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PCIe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   QPI, DMI, ESI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FB-DIMMs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42" name="Text Box 58"/>
          <p:cNvSpPr txBox="1">
            <a:spLocks noChangeArrowheads="1"/>
          </p:cNvSpPr>
          <p:nvPr/>
        </p:nvSpPr>
        <p:spPr bwMode="auto">
          <a:xfrm>
            <a:off x="3652838" y="5322605"/>
            <a:ext cx="216058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Smaller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347650" name="Group 66"/>
          <p:cNvGrpSpPr>
            <a:grpSpLocks/>
          </p:cNvGrpSpPr>
          <p:nvPr/>
        </p:nvGrpSpPr>
        <p:grpSpPr bwMode="auto">
          <a:xfrm>
            <a:off x="1201738" y="5767182"/>
            <a:ext cx="7532687" cy="117475"/>
            <a:chOff x="718" y="3352"/>
            <a:chExt cx="4776" cy="92"/>
          </a:xfrm>
        </p:grpSpPr>
        <p:sp>
          <p:nvSpPr>
            <p:cNvPr id="147529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0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1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47655" name="Text Box 71"/>
          <p:cNvSpPr txBox="1">
            <a:spLocks noChangeArrowheads="1"/>
          </p:cNvSpPr>
          <p:nvPr/>
        </p:nvSpPr>
        <p:spPr bwMode="auto">
          <a:xfrm>
            <a:off x="6959600" y="4843180"/>
            <a:ext cx="1154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DRSL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XDR (data)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192088" y="500063"/>
            <a:ext cx="3441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163638" y="1166530"/>
            <a:ext cx="7864475" cy="24780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2111" name="Text Box 6"/>
          <p:cNvSpPr txBox="1">
            <a:spLocks noChangeArrowheads="1"/>
          </p:cNvSpPr>
          <p:nvPr/>
        </p:nvSpPr>
        <p:spPr bwMode="auto">
          <a:xfrm>
            <a:off x="4332288" y="1171292"/>
            <a:ext cx="80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cs typeface="Arial" charset="0"/>
              </a:rPr>
              <a:t>Signals</a:t>
            </a:r>
            <a:endParaRPr lang="en-US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805238" y="1930117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referenced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1652588" y="1945992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Single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ended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815138" y="1930117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endParaRPr lang="en-US" altLang="en-US" sz="1200" b="1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grpSp>
        <p:nvGrpSpPr>
          <p:cNvPr id="85" name="Group 11"/>
          <p:cNvGrpSpPr>
            <a:grpSpLocks/>
          </p:cNvGrpSpPr>
          <p:nvPr/>
        </p:nvGrpSpPr>
        <p:grpSpPr bwMode="auto">
          <a:xfrm>
            <a:off x="1228725" y="2309530"/>
            <a:ext cx="2066925" cy="1068387"/>
            <a:chOff x="480" y="1277"/>
            <a:chExt cx="1296" cy="691"/>
          </a:xfrm>
        </p:grpSpPr>
        <p:sp>
          <p:nvSpPr>
            <p:cNvPr id="14752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7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8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5" name="AutoShape 21"/>
          <p:cNvSpPr>
            <a:spLocks noChangeAspect="1" noChangeArrowheads="1"/>
          </p:cNvSpPr>
          <p:nvPr/>
        </p:nvSpPr>
        <p:spPr bwMode="auto">
          <a:xfrm>
            <a:off x="3721100" y="2265080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3873500" y="2265080"/>
            <a:ext cx="2144713" cy="1114425"/>
            <a:chOff x="2208" y="1248"/>
            <a:chExt cx="1344" cy="721"/>
          </a:xfrm>
        </p:grpSpPr>
        <p:sp>
          <p:nvSpPr>
            <p:cNvPr id="147510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1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2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3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4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5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6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7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8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9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RE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F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617663" y="3963705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6494463" y="4038317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9" name="Group 39"/>
          <p:cNvGrpSpPr>
            <a:grpSpLocks/>
          </p:cNvGrpSpPr>
          <p:nvPr/>
        </p:nvGrpSpPr>
        <p:grpSpPr bwMode="auto">
          <a:xfrm>
            <a:off x="6294438" y="2190467"/>
            <a:ext cx="2733675" cy="1336675"/>
            <a:chOff x="3792" y="1200"/>
            <a:chExt cx="1714" cy="864"/>
          </a:xfrm>
        </p:grpSpPr>
        <p:sp>
          <p:nvSpPr>
            <p:cNvPr id="147492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3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4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5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6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7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8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S+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S-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CM</a:t>
              </a:r>
              <a:endParaRPr lang="en-US" altLang="en-US" sz="12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32121" name="Line 59"/>
          <p:cNvSpPr>
            <a:spLocks noChangeShapeType="1"/>
          </p:cNvSpPr>
          <p:nvPr/>
        </p:nvSpPr>
        <p:spPr bwMode="auto">
          <a:xfrm>
            <a:off x="4738688" y="1445930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2" name="Line 60"/>
          <p:cNvSpPr>
            <a:spLocks noChangeShapeType="1"/>
          </p:cNvSpPr>
          <p:nvPr/>
        </p:nvSpPr>
        <p:spPr bwMode="auto">
          <a:xfrm flipH="1">
            <a:off x="2211388" y="1447517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3" name="Line 61"/>
          <p:cNvSpPr>
            <a:spLocks noChangeShapeType="1"/>
          </p:cNvSpPr>
          <p:nvPr/>
        </p:nvSpPr>
        <p:spPr bwMode="auto">
          <a:xfrm>
            <a:off x="4738688" y="1447517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4" name="Oval 62"/>
          <p:cNvSpPr>
            <a:spLocks noChangeArrowheads="1"/>
          </p:cNvSpPr>
          <p:nvPr/>
        </p:nvSpPr>
        <p:spPr bwMode="auto">
          <a:xfrm>
            <a:off x="2189163" y="185391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5" name="Oval 63"/>
          <p:cNvSpPr>
            <a:spLocks noChangeArrowheads="1"/>
          </p:cNvSpPr>
          <p:nvPr/>
        </p:nvSpPr>
        <p:spPr bwMode="auto">
          <a:xfrm>
            <a:off x="4711700" y="1857092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6" name="Oval 64"/>
          <p:cNvSpPr>
            <a:spLocks noChangeArrowheads="1"/>
          </p:cNvSpPr>
          <p:nvPr/>
        </p:nvSpPr>
        <p:spPr bwMode="auto">
          <a:xfrm>
            <a:off x="7367588" y="184756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" name="Text Box 65"/>
          <p:cNvSpPr txBox="1">
            <a:spLocks noChangeArrowheads="1"/>
          </p:cNvSpPr>
          <p:nvPr/>
        </p:nvSpPr>
        <p:spPr bwMode="auto">
          <a:xfrm>
            <a:off x="57150" y="2238092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Typ.voltage</a:t>
            </a:r>
            <a:endParaRPr lang="hu-HU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5" name="Text Box 70"/>
          <p:cNvSpPr txBox="1">
            <a:spLocks noChangeArrowheads="1"/>
          </p:cNvSpPr>
          <p:nvPr/>
        </p:nvSpPr>
        <p:spPr bwMode="auto">
          <a:xfrm>
            <a:off x="4100513" y="3704942"/>
            <a:ext cx="11414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600-800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6" name="Text Box 72"/>
          <p:cNvSpPr txBox="1">
            <a:spLocks noChangeArrowheads="1"/>
          </p:cNvSpPr>
          <p:nvPr/>
        </p:nvSpPr>
        <p:spPr bwMode="auto">
          <a:xfrm>
            <a:off x="6792913" y="3701767"/>
            <a:ext cx="15097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200-300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7" name="Text Box 73"/>
          <p:cNvSpPr txBox="1">
            <a:spLocks noChangeArrowheads="1"/>
          </p:cNvSpPr>
          <p:nvPr/>
        </p:nvSpPr>
        <p:spPr bwMode="auto">
          <a:xfrm>
            <a:off x="1776413" y="3679542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3.3-5 V 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8" name="Text Box 74"/>
          <p:cNvSpPr txBox="1">
            <a:spLocks noChangeArrowheads="1"/>
          </p:cNvSpPr>
          <p:nvPr/>
        </p:nvSpPr>
        <p:spPr bwMode="auto">
          <a:xfrm>
            <a:off x="112713" y="4004980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used in</a:t>
            </a:r>
          </a:p>
        </p:txBody>
      </p:sp>
    </p:spTree>
    <p:extLst>
      <p:ext uri="{BB962C8B-B14F-4D97-AF65-F5344CB8AC3E}">
        <p14:creationId xmlns:p14="http://schemas.microsoft.com/office/powerpoint/2010/main" val="35209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94" grpId="0"/>
      <p:bldP spid="1347618" grpId="0"/>
      <p:bldP spid="1347619" grpId="0"/>
      <p:bldP spid="1347620" grpId="0"/>
      <p:bldP spid="1347622" grpId="0"/>
      <p:bldP spid="1347642" grpId="0"/>
      <p:bldP spid="1347655" grpId="0"/>
      <p:bldP spid="3" grpId="0" animBg="1"/>
      <p:bldP spid="132111" grpId="0"/>
      <p:bldP spid="82" grpId="0"/>
      <p:bldP spid="83" grpId="0"/>
      <p:bldP spid="84" grpId="0"/>
      <p:bldP spid="95" grpId="0"/>
      <p:bldP spid="107" grpId="0"/>
      <p:bldP spid="108" grpId="0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37050"/>
            <a:ext cx="5924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563" y="650875"/>
            <a:ext cx="45320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server architecture [169] 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15" y="4279006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68" y="4516378"/>
            <a:ext cx="6587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First generation Nehalem (</a:t>
            </a:r>
            <a:r>
              <a:rPr lang="en-US" sz="1400" dirty="0" err="1" smtClean="0">
                <a:latin typeface="+mj-lt"/>
              </a:rPr>
              <a:t>Bloomfielf</a:t>
            </a:r>
            <a:r>
              <a:rPr lang="en-US" sz="1400" dirty="0" smtClean="0">
                <a:latin typeface="+mj-lt"/>
              </a:rPr>
              <a:t>) supports only DP configurations.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36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178750"/>
            <a:ext cx="57721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563" y="650875"/>
            <a:ext cx="46586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MP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 [169] -2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1068618"/>
            <a:ext cx="4797955" cy="578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2563" y="641350"/>
            <a:ext cx="55338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8-processor system architecture [169] -3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185800" y="1116013"/>
            <a:ext cx="40975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0070C0"/>
                </a:solidFill>
                <a:latin typeface="+mj-lt"/>
              </a:rPr>
              <a:t>QuickPath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 Interconnect Bus (QPI-bus)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16764" y="1463675"/>
            <a:ext cx="3589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3.2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 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(Nehalem)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311040" y="16351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86360" y="147637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in each direction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84510" y="2391822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Fastest FSB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10056" y="2690272"/>
            <a:ext cx="2124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400 MHz QDR 8 Byte 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2743681" y="2849022"/>
            <a:ext cx="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287947" y="2679159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bidirectional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85518" y="3242722"/>
            <a:ext cx="314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 err="1">
                <a:solidFill>
                  <a:srgbClr val="0070C0"/>
                </a:solidFill>
                <a:latin typeface="+mj-lt"/>
              </a:rPr>
              <a:t>HyperTransport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 Bus (HT-bus)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52928" y="3909472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1.0:  0.8 GHz   DDR  2-Byte</a:t>
            </a: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312627" y="28125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5318977" y="40698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6407010" y="3896772"/>
            <a:ext cx="2509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 GB/s in each direction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54515" y="4228559"/>
            <a:ext cx="3005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2.0: 1.0 GHz    DDR  2-Byte</a:t>
            </a:r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5320565" y="4388897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6427647" y="4215859"/>
            <a:ext cx="2509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4.0 GB/s in each direction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443403" y="4560347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3.0: 2.6 GHz    DDR  2-Byte</a:t>
            </a: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5309452" y="472068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6270485" y="4547647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10.4 GB/s in each direction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341530" y="3604672"/>
            <a:ext cx="5005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Max.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clock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and width figures in AMD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systems</a:t>
            </a:r>
          </a:p>
        </p:txBody>
      </p:sp>
      <p:sp>
        <p:nvSpPr>
          <p:cNvPr id="149526" name="Text Box 24"/>
          <p:cNvSpPr txBox="1">
            <a:spLocks noChangeArrowheads="1"/>
          </p:cNvSpPr>
          <p:nvPr/>
        </p:nvSpPr>
        <p:spPr bwMode="auto">
          <a:xfrm>
            <a:off x="185893" y="636588"/>
            <a:ext cx="6548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Comparison of the transfer rates of the QPI, FSB and HT buses  </a:t>
            </a:r>
          </a:p>
        </p:txBody>
      </p:sp>
      <p:sp>
        <p:nvSpPr>
          <p:cNvPr id="149527" name="Text Box 25"/>
          <p:cNvSpPr txBox="1">
            <a:spLocks noChangeArrowheads="1"/>
          </p:cNvSpPr>
          <p:nvPr/>
        </p:nvSpPr>
        <p:spPr bwMode="auto">
          <a:xfrm>
            <a:off x="88963" y="5914665"/>
            <a:ext cx="2297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DDR: Double Data Rate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3878" y="4890547"/>
            <a:ext cx="314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GHz    DDR  2-Byte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5312627" y="5071522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6273660" y="4898484"/>
            <a:ext cx="2646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GB/s in each direction</a:t>
            </a:r>
          </a:p>
        </p:txBody>
      </p:sp>
      <p:sp>
        <p:nvSpPr>
          <p:cNvPr id="149531" name="Rectangle 2"/>
          <p:cNvSpPr>
            <a:spLocks noChangeArrowheads="1"/>
          </p:cNvSpPr>
          <p:nvPr/>
        </p:nvSpPr>
        <p:spPr bwMode="auto">
          <a:xfrm>
            <a:off x="82613" y="6182952"/>
            <a:ext cx="2162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DR: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Quad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Data Rate</a:t>
            </a:r>
          </a:p>
        </p:txBody>
      </p:sp>
      <p:sp>
        <p:nvSpPr>
          <p:cNvPr id="14953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92846" y="1718810"/>
            <a:ext cx="4913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4.0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(Sandy Bridge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5312880" y="186670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288200" y="1731510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16.0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386535" y="2002645"/>
            <a:ext cx="4395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4.8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Haswell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>
            <a:off x="5306569" y="215053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281889" y="2015345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5363" grpId="0"/>
      <p:bldP spid="15364" grpId="0" animBg="1"/>
      <p:bldP spid="15365" grpId="0"/>
      <p:bldP spid="15366" grpId="0"/>
      <p:bldP spid="15368" grpId="0"/>
      <p:bldP spid="15369" grpId="0" animBg="1"/>
      <p:bldP spid="15370" grpId="0"/>
      <p:bldP spid="15371" grpId="0"/>
      <p:bldP spid="15372" grpId="0"/>
      <p:bldP spid="15373" grpId="0" animBg="1"/>
      <p:bldP spid="15374" grpId="0" animBg="1"/>
      <p:bldP spid="15375" grpId="0"/>
      <p:bldP spid="15376" grpId="0"/>
      <p:bldP spid="15377" grpId="0" animBg="1"/>
      <p:bldP spid="15378" grpId="0"/>
      <p:bldP spid="15379" grpId="0"/>
      <p:bldP spid="15380" grpId="0" animBg="1"/>
      <p:bldP spid="15381" grpId="0"/>
      <p:bldP spid="15382" grpId="0"/>
      <p:bldP spid="2" grpId="0"/>
      <p:bldP spid="26" grpId="0" animBg="1"/>
      <p:bldP spid="27" grpId="0"/>
      <p:bldP spid="29" grpId="0"/>
      <p:bldP spid="30" grpId="0" animBg="1"/>
      <p:bldP spid="31" grpId="0"/>
      <p:bldP spid="32" grpId="0"/>
      <p:bldP spid="33" grpId="0" animBg="1"/>
      <p:bldP spid="3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(1)</a:t>
            </a:r>
            <a:endParaRPr lang="hu-HU" altLang="en-US" dirty="0" smtClean="0"/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1198563" y="1102178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(Penryn)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351338" y="1108528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(Nehalem)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241425" y="5544235"/>
            <a:ext cx="681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3.2.3.1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The 3-level cache architecture of Nehalem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7783513" y="2205490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7783513" y="3881890"/>
            <a:ext cx="79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 KB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3850" y="3805690"/>
            <a:ext cx="9223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cores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7785100" y="4567690"/>
            <a:ext cx="103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Up to 8 MB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Inclusive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190500" y="603946"/>
            <a:ext cx="3196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cache architecture </a:t>
            </a:r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365250" y="21292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2" name="Rectangle 12"/>
          <p:cNvSpPr>
            <a:spLocks noChangeArrowheads="1"/>
          </p:cNvSpPr>
          <p:nvPr/>
        </p:nvSpPr>
        <p:spPr bwMode="auto">
          <a:xfrm>
            <a:off x="2366963" y="21292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3" name="Rectangle 13"/>
          <p:cNvSpPr>
            <a:spLocks noChangeArrowheads="1"/>
          </p:cNvSpPr>
          <p:nvPr/>
        </p:nvSpPr>
        <p:spPr bwMode="auto">
          <a:xfrm>
            <a:off x="1365250" y="2586490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2366963" y="2586490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5" name="Rectangle 15"/>
          <p:cNvSpPr>
            <a:spLocks noChangeArrowheads="1"/>
          </p:cNvSpPr>
          <p:nvPr/>
        </p:nvSpPr>
        <p:spPr bwMode="auto">
          <a:xfrm>
            <a:off x="1374775" y="3881890"/>
            <a:ext cx="1897063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>
            <a:off x="1579563" y="1824490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7" name="Text Box 17"/>
          <p:cNvSpPr txBox="1">
            <a:spLocks noChangeArrowheads="1"/>
          </p:cNvSpPr>
          <p:nvPr/>
        </p:nvSpPr>
        <p:spPr bwMode="auto">
          <a:xfrm>
            <a:off x="2468563" y="1824490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8" name="Text Box 23"/>
          <p:cNvSpPr txBox="1">
            <a:spLocks noChangeArrowheads="1"/>
          </p:cNvSpPr>
          <p:nvPr/>
        </p:nvSpPr>
        <p:spPr bwMode="auto">
          <a:xfrm>
            <a:off x="4119563" y="1824490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9" name="Text Box 24"/>
          <p:cNvSpPr txBox="1">
            <a:spLocks noChangeArrowheads="1"/>
          </p:cNvSpPr>
          <p:nvPr/>
        </p:nvSpPr>
        <p:spPr bwMode="auto">
          <a:xfrm>
            <a:off x="5122863" y="1824490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0" name="Line 26"/>
          <p:cNvSpPr>
            <a:spLocks noChangeShapeType="1"/>
          </p:cNvSpPr>
          <p:nvPr/>
        </p:nvSpPr>
        <p:spPr bwMode="auto">
          <a:xfrm>
            <a:off x="5999163" y="319609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41" name="Rectangle 27"/>
          <p:cNvSpPr>
            <a:spLocks noChangeArrowheads="1"/>
          </p:cNvSpPr>
          <p:nvPr/>
        </p:nvSpPr>
        <p:spPr bwMode="auto">
          <a:xfrm>
            <a:off x="6608763" y="21292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2" name="Rectangle 28"/>
          <p:cNvSpPr>
            <a:spLocks noChangeArrowheads="1"/>
          </p:cNvSpPr>
          <p:nvPr/>
        </p:nvSpPr>
        <p:spPr bwMode="auto">
          <a:xfrm>
            <a:off x="6608763" y="2586490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3" name="Rectangle 29"/>
          <p:cNvSpPr>
            <a:spLocks noChangeArrowheads="1"/>
          </p:cNvSpPr>
          <p:nvPr/>
        </p:nvSpPr>
        <p:spPr bwMode="auto">
          <a:xfrm>
            <a:off x="6608763" y="38818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44" name="Text Box 30"/>
          <p:cNvSpPr txBox="1">
            <a:spLocks noChangeArrowheads="1"/>
          </p:cNvSpPr>
          <p:nvPr/>
        </p:nvSpPr>
        <p:spPr bwMode="auto">
          <a:xfrm>
            <a:off x="6761163" y="1824490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5" name="Text Box 32"/>
          <p:cNvSpPr txBox="1">
            <a:spLocks noChangeArrowheads="1"/>
          </p:cNvSpPr>
          <p:nvPr/>
        </p:nvSpPr>
        <p:spPr bwMode="auto">
          <a:xfrm>
            <a:off x="107950" y="2230890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46" name="Rectangle 33"/>
          <p:cNvSpPr>
            <a:spLocks noChangeArrowheads="1"/>
          </p:cNvSpPr>
          <p:nvPr/>
        </p:nvSpPr>
        <p:spPr bwMode="auto">
          <a:xfrm>
            <a:off x="3960813" y="21546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7" name="Rectangle 34"/>
          <p:cNvSpPr>
            <a:spLocks noChangeArrowheads="1"/>
          </p:cNvSpPr>
          <p:nvPr/>
        </p:nvSpPr>
        <p:spPr bwMode="auto">
          <a:xfrm>
            <a:off x="4962525" y="215469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8" name="Rectangle 35"/>
          <p:cNvSpPr>
            <a:spLocks noChangeArrowheads="1"/>
          </p:cNvSpPr>
          <p:nvPr/>
        </p:nvSpPr>
        <p:spPr bwMode="auto">
          <a:xfrm>
            <a:off x="3960813" y="2611890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9" name="Rectangle 36"/>
          <p:cNvSpPr>
            <a:spLocks noChangeArrowheads="1"/>
          </p:cNvSpPr>
          <p:nvPr/>
        </p:nvSpPr>
        <p:spPr bwMode="auto">
          <a:xfrm>
            <a:off x="4962525" y="2611890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50" name="Rectangle 37"/>
          <p:cNvSpPr>
            <a:spLocks noChangeArrowheads="1"/>
          </p:cNvSpPr>
          <p:nvPr/>
        </p:nvSpPr>
        <p:spPr bwMode="auto">
          <a:xfrm>
            <a:off x="3970338" y="391681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1" name="Rectangle 38"/>
          <p:cNvSpPr>
            <a:spLocks noChangeArrowheads="1"/>
          </p:cNvSpPr>
          <p:nvPr/>
        </p:nvSpPr>
        <p:spPr bwMode="auto">
          <a:xfrm>
            <a:off x="4972050" y="391681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2" name="AutoShape 39"/>
          <p:cNvSpPr>
            <a:spLocks noChangeArrowheads="1"/>
          </p:cNvSpPr>
          <p:nvPr/>
        </p:nvSpPr>
        <p:spPr bwMode="auto">
          <a:xfrm>
            <a:off x="3992563" y="4491490"/>
            <a:ext cx="3527425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99FF"/>
              </a:gs>
              <a:gs pos="50000">
                <a:srgbClr val="184776"/>
              </a:gs>
              <a:gs pos="100000">
                <a:srgbClr val="3399FF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L3 Cache</a:t>
            </a: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738" y="6039290"/>
            <a:ext cx="63680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Note the difference in the L2 cache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sizes to the previous generation</a:t>
            </a:r>
            <a:r>
              <a:rPr lang="en-US" sz="1400" dirty="0" smtClean="0">
                <a:solidFill>
                  <a:srgbClr val="2D2D8A"/>
                </a:solidFill>
                <a:latin typeface="Verdana"/>
                <a:cs typeface="Arial" pitchFamily="34" charset="0"/>
              </a:rPr>
              <a:t>.</a:t>
            </a:r>
            <a:endParaRPr lang="en-US" sz="1400" dirty="0">
              <a:solidFill>
                <a:srgbClr val="2D2D8A"/>
              </a:solidFill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4"/>
          <p:cNvSpPr txBox="1">
            <a:spLocks noChangeArrowheads="1"/>
          </p:cNvSpPr>
          <p:nvPr/>
        </p:nvSpPr>
        <p:spPr bwMode="auto">
          <a:xfrm>
            <a:off x="180975" y="638175"/>
            <a:ext cx="571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Distinguished features of Nehalem’s cache architecture</a:t>
            </a:r>
          </a:p>
        </p:txBody>
      </p:sp>
      <p:sp>
        <p:nvSpPr>
          <p:cNvPr id="134147" name="Text Box 5"/>
          <p:cNvSpPr txBox="1">
            <a:spLocks noChangeArrowheads="1"/>
          </p:cNvSpPr>
          <p:nvPr/>
        </p:nvSpPr>
        <p:spPr bwMode="auto">
          <a:xfrm>
            <a:off x="295275" y="1028700"/>
            <a:ext cx="823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L2 cache is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private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again rather than shared as in the Core and Penryn processors</a:t>
            </a:r>
          </a:p>
        </p:txBody>
      </p:sp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1725613" y="1693863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4149" name="Text Box 7"/>
          <p:cNvSpPr txBox="1">
            <a:spLocks noChangeArrowheads="1"/>
          </p:cNvSpPr>
          <p:nvPr/>
        </p:nvSpPr>
        <p:spPr bwMode="auto">
          <a:xfrm>
            <a:off x="3957638" y="1693863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4150" name="Text Box 8"/>
          <p:cNvSpPr txBox="1">
            <a:spLocks noChangeArrowheads="1"/>
          </p:cNvSpPr>
          <p:nvPr/>
        </p:nvSpPr>
        <p:spPr bwMode="auto">
          <a:xfrm>
            <a:off x="1704975" y="2154238"/>
            <a:ext cx="1090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</a:t>
            </a:r>
          </a:p>
        </p:txBody>
      </p:sp>
      <p:sp>
        <p:nvSpPr>
          <p:cNvPr id="134151" name="Text Box 9"/>
          <p:cNvSpPr txBox="1">
            <a:spLocks noChangeArrowheads="1"/>
          </p:cNvSpPr>
          <p:nvPr/>
        </p:nvSpPr>
        <p:spPr bwMode="auto">
          <a:xfrm>
            <a:off x="4160838" y="2370138"/>
            <a:ext cx="8048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</a:t>
            </a:r>
          </a:p>
        </p:txBody>
      </p:sp>
      <p:sp>
        <p:nvSpPr>
          <p:cNvPr id="134152" name="Text Box 10"/>
          <p:cNvSpPr txBox="1">
            <a:spLocks noChangeArrowheads="1"/>
          </p:cNvSpPr>
          <p:nvPr/>
        </p:nvSpPr>
        <p:spPr bwMode="auto">
          <a:xfrm>
            <a:off x="1778000" y="2857500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</a:t>
            </a:r>
          </a:p>
        </p:txBody>
      </p:sp>
      <p:grpSp>
        <p:nvGrpSpPr>
          <p:cNvPr id="134153" name="Group 86"/>
          <p:cNvGrpSpPr>
            <a:grpSpLocks/>
          </p:cNvGrpSpPr>
          <p:nvPr/>
        </p:nvGrpSpPr>
        <p:grpSpPr bwMode="auto">
          <a:xfrm rot="591949">
            <a:off x="2913063" y="2443163"/>
            <a:ext cx="1260475" cy="71437"/>
            <a:chOff x="2608" y="2749"/>
            <a:chExt cx="794" cy="91"/>
          </a:xfrm>
        </p:grpSpPr>
        <p:grpSp>
          <p:nvGrpSpPr>
            <p:cNvPr id="134167" name="Group 84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9" name="Line 7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0" name="Line 7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1" name="Line 7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2" name="Line 7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8" name="Freeform 7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4154" name="Group 87"/>
          <p:cNvGrpSpPr>
            <a:grpSpLocks/>
          </p:cNvGrpSpPr>
          <p:nvPr/>
        </p:nvGrpSpPr>
        <p:grpSpPr bwMode="auto">
          <a:xfrm rot="9851320">
            <a:off x="2913063" y="2803525"/>
            <a:ext cx="1260475" cy="71438"/>
            <a:chOff x="2608" y="2749"/>
            <a:chExt cx="794" cy="91"/>
          </a:xfrm>
        </p:grpSpPr>
        <p:grpSp>
          <p:nvGrpSpPr>
            <p:cNvPr id="134161" name="Group 88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3" name="Line 89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4" name="Line 90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5" name="Line 91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6" name="Line 92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2" name="Freeform 93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1324" name="Text Box 94"/>
          <p:cNvSpPr txBox="1">
            <a:spLocks noChangeArrowheads="1"/>
          </p:cNvSpPr>
          <p:nvPr/>
        </p:nvSpPr>
        <p:spPr bwMode="auto">
          <a:xfrm>
            <a:off x="206375" y="3563938"/>
            <a:ext cx="4937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Assumed reason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returning to the  private scheme</a:t>
            </a:r>
          </a:p>
        </p:txBody>
      </p:sp>
      <p:sp>
        <p:nvSpPr>
          <p:cNvPr id="141325" name="Text Box 95"/>
          <p:cNvSpPr txBox="1">
            <a:spLocks noChangeArrowheads="1"/>
          </p:cNvSpPr>
          <p:nvPr/>
        </p:nvSpPr>
        <p:spPr bwMode="auto">
          <a:xfrm>
            <a:off x="206375" y="3924300"/>
            <a:ext cx="7801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caches allow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more effective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shared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ones, since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4157" name="Rectangle 117"/>
          <p:cNvSpPr>
            <a:spLocks noChangeArrowheads="1"/>
          </p:cNvSpPr>
          <p:nvPr/>
        </p:nvSpPr>
        <p:spPr bwMode="auto">
          <a:xfrm>
            <a:off x="430213" y="1638300"/>
            <a:ext cx="8459787" cy="1655763"/>
          </a:xfrm>
          <a:prstGeom prst="rect">
            <a:avLst/>
          </a:prstGeom>
          <a:solidFill>
            <a:srgbClr val="0000FF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1328" name="Text Box 120"/>
          <p:cNvSpPr txBox="1">
            <a:spLocks noChangeArrowheads="1"/>
          </p:cNvSpPr>
          <p:nvPr/>
        </p:nvSpPr>
        <p:spPr bwMode="auto">
          <a:xfrm>
            <a:off x="389378" y="4239090"/>
            <a:ext cx="6851427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look for memory access patterns.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Private L2 caches have more easily detectable memory access patterns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than shared L2 caches.</a:t>
            </a:r>
          </a:p>
        </p:txBody>
      </p:sp>
      <p:sp>
        <p:nvSpPr>
          <p:cNvPr id="1341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93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4" grpId="0"/>
      <p:bldP spid="141325" grpId="0"/>
      <p:bldP spid="14132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4"/>
          <p:cNvSpPr txBox="1">
            <a:spLocks noChangeArrowheads="1"/>
          </p:cNvSpPr>
          <p:nvPr/>
        </p:nvSpPr>
        <p:spPr bwMode="auto">
          <a:xfrm>
            <a:off x="193675" y="647700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35171" name="Text Box 5"/>
          <p:cNvSpPr txBox="1">
            <a:spLocks noChangeArrowheads="1"/>
          </p:cNvSpPr>
          <p:nvPr/>
        </p:nvSpPr>
        <p:spPr bwMode="auto">
          <a:xfrm>
            <a:off x="793750" y="1276350"/>
            <a:ext cx="5389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POWER family had the same evolution path as above </a:t>
            </a:r>
          </a:p>
        </p:txBody>
      </p:sp>
      <p:sp>
        <p:nvSpPr>
          <p:cNvPr id="135172" name="Text Box 6"/>
          <p:cNvSpPr txBox="1">
            <a:spLocks noChangeArrowheads="1"/>
          </p:cNvSpPr>
          <p:nvPr/>
        </p:nvSpPr>
        <p:spPr bwMode="auto">
          <a:xfrm>
            <a:off x="1030288" y="1709738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5173" name="Text Box 7"/>
          <p:cNvSpPr txBox="1">
            <a:spLocks noChangeArrowheads="1"/>
          </p:cNvSpPr>
          <p:nvPr/>
        </p:nvSpPr>
        <p:spPr bwMode="auto">
          <a:xfrm>
            <a:off x="3262313" y="170973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5174" name="Text Box 8"/>
          <p:cNvSpPr txBox="1">
            <a:spLocks noChangeArrowheads="1"/>
          </p:cNvSpPr>
          <p:nvPr/>
        </p:nvSpPr>
        <p:spPr bwMode="auto">
          <a:xfrm>
            <a:off x="1009650" y="2219325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</a:t>
            </a:r>
          </a:p>
        </p:txBody>
      </p:sp>
      <p:sp>
        <p:nvSpPr>
          <p:cNvPr id="135175" name="Text Box 9"/>
          <p:cNvSpPr txBox="1">
            <a:spLocks noChangeArrowheads="1"/>
          </p:cNvSpPr>
          <p:nvPr/>
        </p:nvSpPr>
        <p:spPr bwMode="auto">
          <a:xfrm>
            <a:off x="3457575" y="2506663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</a:t>
            </a:r>
          </a:p>
        </p:txBody>
      </p:sp>
      <p:sp>
        <p:nvSpPr>
          <p:cNvPr id="135176" name="Text Box 10"/>
          <p:cNvSpPr txBox="1">
            <a:spLocks noChangeArrowheads="1"/>
          </p:cNvSpPr>
          <p:nvPr/>
        </p:nvSpPr>
        <p:spPr bwMode="auto">
          <a:xfrm>
            <a:off x="1082675" y="2922588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</a:t>
            </a:r>
          </a:p>
        </p:txBody>
      </p:sp>
      <p:grpSp>
        <p:nvGrpSpPr>
          <p:cNvPr id="135177" name="Group 11"/>
          <p:cNvGrpSpPr>
            <a:grpSpLocks/>
          </p:cNvGrpSpPr>
          <p:nvPr/>
        </p:nvGrpSpPr>
        <p:grpSpPr bwMode="auto">
          <a:xfrm rot="591949">
            <a:off x="2217738" y="2508250"/>
            <a:ext cx="1260475" cy="71438"/>
            <a:chOff x="2608" y="2749"/>
            <a:chExt cx="794" cy="91"/>
          </a:xfrm>
        </p:grpSpPr>
        <p:grpSp>
          <p:nvGrpSpPr>
            <p:cNvPr id="135187" name="Group 12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9" name="Line 1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0" name="Line 1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1" name="Line 1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2" name="Line 1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8" name="Freeform 1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5178" name="Group 18"/>
          <p:cNvGrpSpPr>
            <a:grpSpLocks/>
          </p:cNvGrpSpPr>
          <p:nvPr/>
        </p:nvGrpSpPr>
        <p:grpSpPr bwMode="auto">
          <a:xfrm rot="9851320">
            <a:off x="2198688" y="2868613"/>
            <a:ext cx="1260475" cy="71437"/>
            <a:chOff x="2608" y="2749"/>
            <a:chExt cx="794" cy="91"/>
          </a:xfrm>
        </p:grpSpPr>
        <p:grpSp>
          <p:nvGrpSpPr>
            <p:cNvPr id="135181" name="Group 19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3" name="Line 20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4" name="Line 21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5" name="Line 22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6" name="Line 23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2" name="Freeform 24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5179" name="Rectangle 25"/>
          <p:cNvSpPr>
            <a:spLocks noChangeArrowheads="1"/>
          </p:cNvSpPr>
          <p:nvPr/>
        </p:nvSpPr>
        <p:spPr bwMode="auto">
          <a:xfrm>
            <a:off x="577850" y="1204913"/>
            <a:ext cx="7740650" cy="2089150"/>
          </a:xfrm>
          <a:prstGeom prst="rect">
            <a:avLst/>
          </a:prstGeom>
          <a:solidFill>
            <a:srgbClr val="008080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5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0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298450" y="863600"/>
            <a:ext cx="8858900" cy="88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7000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L3 cache is </a:t>
            </a:r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inclusive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rather than exclusive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like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a number of competing designs, such as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IV+ (2005), POWER5 (2005),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POWER6 (2007), POWER7 (2010), AMD’s K10-based processors (2007).</a:t>
            </a:r>
          </a:p>
        </p:txBody>
      </p:sp>
      <p:sp>
        <p:nvSpPr>
          <p:cNvPr id="143364" name="Text Box 6"/>
          <p:cNvSpPr txBox="1">
            <a:spLocks noChangeArrowheads="1"/>
          </p:cNvSpPr>
          <p:nvPr/>
        </p:nvSpPr>
        <p:spPr bwMode="auto">
          <a:xfrm>
            <a:off x="206375" y="1925638"/>
            <a:ext cx="4364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argumentation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inclusive caches [38]</a:t>
            </a:r>
          </a:p>
        </p:txBody>
      </p:sp>
      <p:sp>
        <p:nvSpPr>
          <p:cNvPr id="143365" name="Text Box 7"/>
          <p:cNvSpPr txBox="1">
            <a:spLocks noChangeArrowheads="1"/>
          </p:cNvSpPr>
          <p:nvPr/>
        </p:nvSpPr>
        <p:spPr bwMode="auto">
          <a:xfrm>
            <a:off x="493713" y="2286000"/>
            <a:ext cx="662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Inclusive L3 caches prevent L2 snoop traffic for L3 cache misses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since   </a:t>
            </a:r>
          </a:p>
        </p:txBody>
      </p:sp>
      <p:sp>
        <p:nvSpPr>
          <p:cNvPr id="143369" name="Text Box 13"/>
          <p:cNvSpPr txBox="1">
            <a:spLocks noChangeArrowheads="1"/>
          </p:cNvSpPr>
          <p:nvPr/>
        </p:nvSpPr>
        <p:spPr bwMode="auto">
          <a:xfrm>
            <a:off x="722313" y="2652713"/>
            <a:ext cx="72263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inclusive L3 caches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L3 cache miss means that the referenced data</a:t>
            </a:r>
          </a:p>
          <a:p>
            <a:pPr eaLnBrk="1" fontAlgn="base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doesn’t exist in any core’s L2 caches, thus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no L2 snooping is needed.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By contrast,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exclusive L3 caches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referenced data may exist in any </a:t>
            </a:r>
          </a:p>
          <a:p>
            <a:pPr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of the L2 caches, thus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L2 snooping is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required,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21550" y="3706288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as indicated in the next Figure.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60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  <p:bldP spid="143365" grpId="0"/>
      <p:bldP spid="143369" grpId="0"/>
    </p:bld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70101</TotalTime>
  <Words>25801</Words>
  <Application>Microsoft Office PowerPoint</Application>
  <PresentationFormat>On-screen Show (4:3)</PresentationFormat>
  <Paragraphs>4869</Paragraphs>
  <Slides>305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305</vt:i4>
      </vt:variant>
    </vt:vector>
  </HeadingPairs>
  <TitlesOfParts>
    <vt:vector size="316" baseType="lpstr">
      <vt:lpstr>MS Mincho</vt:lpstr>
      <vt:lpstr>Arial</vt:lpstr>
      <vt:lpstr>Calibri</vt:lpstr>
      <vt:lpstr>Helvetica Neue</vt:lpstr>
      <vt:lpstr>Symbol</vt:lpstr>
      <vt:lpstr>Times New Roman</vt:lpstr>
      <vt:lpstr>Verdana</vt:lpstr>
      <vt:lpstr>Wingdings</vt:lpstr>
      <vt:lpstr>3_Default Design</vt:lpstr>
      <vt:lpstr>1_Default Design</vt:lpstr>
      <vt:lpstr>6_Default Design</vt:lpstr>
      <vt:lpstr>PowerPoint Presentation</vt:lpstr>
      <vt:lpstr>PowerPoint Presentation</vt:lpstr>
      <vt:lpstr>PowerPoint Presentation</vt:lpstr>
      <vt:lpstr>1. Introduction (1)</vt:lpstr>
      <vt:lpstr>PowerPoint Presentation</vt:lpstr>
      <vt:lpstr>PowerPoint Presentation</vt:lpstr>
      <vt:lpstr>PowerPoint Presentation</vt:lpstr>
      <vt:lpstr>1. Introduction (5)</vt:lpstr>
      <vt:lpstr>1. Introduction (6)</vt:lpstr>
      <vt:lpstr>1. Introduction (7)</vt:lpstr>
      <vt:lpstr>1. Introduction (8)</vt:lpstr>
      <vt:lpstr>1. Introduction (9)</vt:lpstr>
      <vt:lpstr>PowerPoint Presentation</vt:lpstr>
      <vt:lpstr>PowerPoint Presentation</vt:lpstr>
      <vt:lpstr>1. Introduction (12)</vt:lpstr>
      <vt:lpstr>1. Introduction (12a)</vt:lpstr>
      <vt:lpstr>1. Introduction (13)</vt:lpstr>
      <vt:lpstr>1. Introduction (14)</vt:lpstr>
      <vt:lpstr>PowerPoint Presentation</vt:lpstr>
      <vt:lpstr>1. Introduction (16)</vt:lpstr>
      <vt:lpstr>PowerPoint Presentation</vt:lpstr>
      <vt:lpstr>1. Introduction (18)</vt:lpstr>
      <vt:lpstr>1. Introduction (19)</vt:lpstr>
      <vt:lpstr>PowerPoint Presentation</vt:lpstr>
      <vt:lpstr>1. Introduction (21)</vt:lpstr>
      <vt:lpstr>1. Introduction (22)</vt:lpstr>
      <vt:lpstr>PowerPoint Presentation</vt:lpstr>
      <vt:lpstr>PowerPoint Presentation</vt:lpstr>
      <vt:lpstr>1. Introduction (25)</vt:lpstr>
      <vt:lpstr>1. Introduction (26)  </vt:lpstr>
      <vt:lpstr>PowerPoint Presentation</vt:lpstr>
      <vt:lpstr>PowerPoint Presentation</vt:lpstr>
      <vt:lpstr>2.1 Introduction (1)</vt:lpstr>
      <vt:lpstr>2.1 Introduction (2)</vt:lpstr>
      <vt:lpstr>2.1 Introduction (3)</vt:lpstr>
      <vt:lpstr>PowerPoint Presentation</vt:lpstr>
      <vt:lpstr>2.2.1 4-wide core (1)</vt:lpstr>
      <vt:lpstr>2.2.1 4-wide core (2)</vt:lpstr>
      <vt:lpstr>2.2.1 4-wide core (3)</vt:lpstr>
      <vt:lpstr>2.2.1 4-wide core (4)</vt:lpstr>
      <vt:lpstr>2.2.2 128-bit wide SIMD and FP units (1)</vt:lpstr>
      <vt:lpstr>2.2.2 128-bit wide SIMD and FP units (2)</vt:lpstr>
      <vt:lpstr>2.2.2 128-bit wide SIMD and FP units (3)</vt:lpstr>
      <vt:lpstr>2.2.2 128-bit wide SIMD and FP units (4)</vt:lpstr>
      <vt:lpstr>2.2.2 128-bit wide SIMD and FP units (5)</vt:lpstr>
      <vt:lpstr>2.2.2 128-bit wide SIMD and FP units (6)</vt:lpstr>
      <vt:lpstr>2.2.2 128-bit wide SIMD and FP units (7)</vt:lpstr>
      <vt:lpstr>2.2.2 128-bit wide SIMD and FP units (8)</vt:lpstr>
      <vt:lpstr>2.2.2 128-bit wide SIMD and FP units (9)</vt:lpstr>
      <vt:lpstr>2.2.2 128-bit wide SIMD and FP units (10)</vt:lpstr>
      <vt:lpstr>2.2.3 Shared L2 cache (1)</vt:lpstr>
      <vt:lpstr>2.2.3 Shared L2 cache (2)</vt:lpstr>
      <vt:lpstr>2.2.3 Shared L2 cache (3)</vt:lpstr>
      <vt:lpstr>2.2.3 Shared L2 cache (4)</vt:lpstr>
      <vt:lpstr>2.2.3 Shared L2 cache (5)</vt:lpstr>
      <vt:lpstr>2.2.3 Shared L2 cache (6)</vt:lpstr>
      <vt:lpstr>2.2.4 Innovations in power management (1)</vt:lpstr>
      <vt:lpstr>2.2.4 Innovations in power management (2)</vt:lpstr>
      <vt:lpstr>2.2.4 Innovations in power management (3)</vt:lpstr>
      <vt:lpstr>2.2.4 Innovations in power management (4)</vt:lpstr>
      <vt:lpstr>PowerPoint Presentation</vt:lpstr>
      <vt:lpstr>2.3 Performance leadership change between Intel and AMD (1)</vt:lpstr>
      <vt:lpstr>2.3 Performance leadership change between Intel and AMD (2)</vt:lpstr>
      <vt:lpstr>2.3 Performance leadership change between Intel and AMD (3)</vt:lpstr>
      <vt:lpstr>2.3 Performance leadership change between Intel and AMD (4)</vt:lpstr>
      <vt:lpstr>2.3 Performance leadership change between Intel and AMD (5)</vt:lpstr>
      <vt:lpstr>PowerPoint Presentation</vt:lpstr>
      <vt:lpstr>2.4 Die plot of the Core 2 (1)</vt:lpstr>
      <vt:lpstr>PowerPoint Presentation</vt:lpstr>
      <vt:lpstr>2.5 Overview of Core 2 based processor lines (1)</vt:lpstr>
      <vt:lpstr>PowerPoint Presentation</vt:lpstr>
      <vt:lpstr>PowerPoint Presentation</vt:lpstr>
      <vt:lpstr>3.1 Introduction to the 1. generation Nehalem line (Bloomfield) (1)</vt:lpstr>
      <vt:lpstr>3.1 Introduction to the 1. generation Nehalem line (Bloomfield) (2)</vt:lpstr>
      <vt:lpstr>3.1 Introduction to the 1. generation Nehalem line (Bloomfield) (3)</vt:lpstr>
      <vt:lpstr>3.1 Introduction to the 1. generation Nehalem line (Bloomfield) (4)</vt:lpstr>
      <vt:lpstr>PowerPoint Presentation</vt:lpstr>
      <vt:lpstr>3.2 Major innovations of the 1. generation Nehalem line (1)</vt:lpstr>
      <vt:lpstr>3.2.1 Integrated memory controller (1)</vt:lpstr>
      <vt:lpstr>3.2.1 Integrated memory controller (2)</vt:lpstr>
      <vt:lpstr>3.2.1 Integrated memory controller (3)</vt:lpstr>
      <vt:lpstr>3.2.1 Integrated memory controller (4)</vt:lpstr>
      <vt:lpstr>3.2.1 Integrated memory controller (5)</vt:lpstr>
      <vt:lpstr>3.2.1 Integrated memory controller (6)</vt:lpstr>
      <vt:lpstr>3.2.1 Integrated memory controller (7)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3.2.3 New cache architecture (1)</vt:lpstr>
      <vt:lpstr>3.2.3 New cache architecture (2)</vt:lpstr>
      <vt:lpstr>3.2.3 New cache architecture (3)</vt:lpstr>
      <vt:lpstr>3.2.3 New cache architecture (4)</vt:lpstr>
      <vt:lpstr>3.2.3 New cache architecture (5)</vt:lpstr>
      <vt:lpstr>3.2.3 New cache architecture (6)</vt:lpstr>
      <vt:lpstr>PowerPoint Presentation</vt:lpstr>
      <vt:lpstr>3.2.4 Simultaneous Multithreading (SMT) (1)</vt:lpstr>
      <vt:lpstr>3.2.4 Simultaneous Multithreading (SMT) (2)</vt:lpstr>
      <vt:lpstr>3.2.5 Enhanced power management (1)</vt:lpstr>
      <vt:lpstr>3.2.5 Enhanced power management (2)</vt:lpstr>
      <vt:lpstr>3.2.5 Enhanced power management (3)</vt:lpstr>
      <vt:lpstr>3.2.5 Enhanced power management (4)</vt:lpstr>
      <vt:lpstr>3.2.5 Enhanced power management (5)</vt:lpstr>
      <vt:lpstr>3.2.5 Enhanced power management (6)</vt:lpstr>
      <vt:lpstr>3.2.5 Enhanced power management (7)</vt:lpstr>
      <vt:lpstr>3.2.5 Enhanced power management (8)</vt:lpstr>
      <vt:lpstr>3.2.5 Enhanced power management (9)</vt:lpstr>
      <vt:lpstr>3.2.5 Enhanced power management (10)</vt:lpstr>
      <vt:lpstr>3.2.5 Enhanced power management (11)</vt:lpstr>
      <vt:lpstr>3.2.6 New sockets (1)</vt:lpstr>
      <vt:lpstr>PowerPoint Presentation</vt:lpstr>
      <vt:lpstr>3.3 Major innovations of the 2. generation Nehalem line (Lynnfield) (1)</vt:lpstr>
      <vt:lpstr>3.3 Major innovations of the 2. generation Nehalem line (Lynnfield) (2)</vt:lpstr>
      <vt:lpstr>PowerPoint Presentation</vt:lpstr>
      <vt:lpstr>3.3 Major innovations of the 2. generation Nehalem line (Lynnfield) (4)</vt:lpstr>
      <vt:lpstr>PowerPoint Presentation</vt:lpstr>
      <vt:lpstr>3.3 Major innovations of the 2. generation Nehalem line (Lynnfield) (6)</vt:lpstr>
      <vt:lpstr>PowerPoint Presentation</vt:lpstr>
      <vt:lpstr>PowerPoint Presentation</vt:lpstr>
      <vt:lpstr>PowerPoint Presentation</vt:lpstr>
      <vt:lpstr>PowerPoint Presentation</vt:lpstr>
      <vt:lpstr>4.1 Introduction (1)</vt:lpstr>
      <vt:lpstr>4.1 Introduction (2)</vt:lpstr>
      <vt:lpstr>4.1 Introduction (3)</vt:lpstr>
      <vt:lpstr>4.1 Introduction (4)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4.2.4 On-die ring interconnect bus (1)</vt:lpstr>
      <vt:lpstr>4.2.4 On-die ring interconnect bus (2)</vt:lpstr>
      <vt:lpstr>4.2.5 On die graphics unit (1)</vt:lpstr>
      <vt:lpstr>4.2.5 On die graphics unit (2)</vt:lpstr>
      <vt:lpstr>4.2.5 On die graphics unit (3)</vt:lpstr>
      <vt:lpstr>4.2.5 On die graphics unit (4)</vt:lpstr>
      <vt:lpstr>4.2.5 On die graphics unit (5)</vt:lpstr>
      <vt:lpstr>4.2.5 On die graphics unit (9)</vt:lpstr>
      <vt:lpstr>4.2.6 Turbo Boost technology 2.0 (1)</vt:lpstr>
      <vt:lpstr>4.2.6 Turbo Boost technology 2.0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4.3 Example for a Sandy Bridge based desktop platform with the H67 chipset (1)</vt:lpstr>
      <vt:lpstr>PowerPoint Presentation</vt:lpstr>
      <vt:lpstr>PowerPoint Presentation</vt:lpstr>
      <vt:lpstr>5.1 Introduction (1)</vt:lpstr>
      <vt:lpstr>5.1 Introduction (2)</vt:lpstr>
      <vt:lpstr>5.1 Introduction (3)</vt:lpstr>
      <vt:lpstr>5.1 Introduction (4)</vt:lpstr>
      <vt:lpstr>5.1 Introduction (5)</vt:lpstr>
      <vt:lpstr>5.1 Introduction (6)</vt:lpstr>
      <vt:lpstr>5.1 Introduction (7)</vt:lpstr>
      <vt:lpstr>5.1 Introduction (7)</vt:lpstr>
      <vt:lpstr>5.1 Introduction (9)</vt:lpstr>
      <vt:lpstr>5.1 Introduction (10)</vt:lpstr>
      <vt:lpstr>5.1 Introduction (11)</vt:lpstr>
      <vt:lpstr>PowerPoint Presentation</vt:lpstr>
      <vt:lpstr>5.2.1 Overview (1)</vt:lpstr>
      <vt:lpstr>5.2.2 ISA extension by the AVX2 instruction set (1)</vt:lpstr>
      <vt:lpstr>5.2.2 ISA extension by the AVX2 instruction set (2)</vt:lpstr>
      <vt:lpstr>5.2.2 ISA extension by the AVX2 instruction set (3)</vt:lpstr>
      <vt:lpstr>5.2.2 ISA extension by the AVX2 instruction set (4)</vt:lpstr>
      <vt:lpstr>5.2.3 Enhanced microarchitecture for the cores (1)</vt:lpstr>
      <vt:lpstr>5.2.3 Enhanced microarchitecture for the cores (2)</vt:lpstr>
      <vt:lpstr>5.2.3 Enhanced microarchitecture for the cores (3)</vt:lpstr>
      <vt:lpstr>5.2.3 Enhanced microarchitecture for the cores (4)</vt:lpstr>
      <vt:lpstr>PowerPoint Presentation</vt:lpstr>
      <vt:lpstr>5.2.4 Enhanced graphics (2)</vt:lpstr>
      <vt:lpstr>5.2.4 Enhanced graphics (3)</vt:lpstr>
      <vt:lpstr>5.2.4 Enhanced graphics (4)</vt:lpstr>
      <vt:lpstr>5.2.4 Enhanced graphics (5)</vt:lpstr>
      <vt:lpstr>5.2.4 Enhanced graphics (6)</vt:lpstr>
      <vt:lpstr>5.2.4 Enhanced graphics (7)</vt:lpstr>
      <vt:lpstr>5.2.4 Enhanced graphics (8)</vt:lpstr>
      <vt:lpstr>5.2.4 Enhanced graphics (9)</vt:lpstr>
      <vt:lpstr>5.2.4 Enhanced graphics (10)</vt:lpstr>
      <vt:lpstr>5.2.4 Enhanced graphics (11)</vt:lpstr>
      <vt:lpstr>PowerPoint Presentation</vt:lpstr>
      <vt:lpstr>5.3 Major innovations of the Haswell line (1)</vt:lpstr>
      <vt:lpstr>5.3.1 On-package eDRAM cache (1)</vt:lpstr>
      <vt:lpstr>5.3.1 On-package eDRAM cache (2)</vt:lpstr>
      <vt:lpstr>5.3.1 On-package eDRAM cache (3)</vt:lpstr>
      <vt:lpstr>5.3.1 On-package eDRAM cache (4)</vt:lpstr>
      <vt:lpstr> 5.3.2 FIVR (Fully Integrated Voltage Regulator) (1) </vt:lpstr>
      <vt:lpstr> 5.3.2 FIVR (Fully Integrated Voltage Regulator) (2) </vt:lpstr>
      <vt:lpstr> 5.3.2 FIVR (Fully Integrated Voltage Regulator) (3) </vt:lpstr>
      <vt:lpstr> 5.3.2 FIVR (Fully Integrated Voltage Regulator) (4) </vt:lpstr>
      <vt:lpstr> 5.3.2 FIVR (Fully Integrated Voltage Regulator) (5) </vt:lpstr>
      <vt:lpstr> 5.3.2 FIVR (Fully Integrated Voltage Regulator) (6) </vt:lpstr>
      <vt:lpstr> 5.3.2 FIVR (Fully Integrated Voltage Regulator) (7) </vt:lpstr>
      <vt:lpstr> 5.3.2 FIVR (Fully Integrated Voltage Regulator) (8) </vt:lpstr>
      <vt:lpstr> 5.3.2 FIVR (Fully Integrated Voltage Regulator) (9) </vt:lpstr>
      <vt:lpstr> 5.3.2 FIVR (Fully Integrated Voltage Regulator) (10) </vt:lpstr>
      <vt:lpstr> 5.3.2 FIVR (Fully Integrated Voltage Regulator) (11) </vt:lpstr>
      <vt:lpstr> 5.3.2 FIVR (Fully Integrated Voltage Regulator) (12) </vt:lpstr>
      <vt:lpstr> 5.3.2 FIVR (Fully Integrated Voltage Regulator) (13) </vt:lpstr>
      <vt:lpstr>PowerPoint Presentation</vt:lpstr>
      <vt:lpstr>PowerPoint Presentation</vt:lpstr>
      <vt:lpstr>5.4 Haswell based mobile and desktop processors (1)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6.1 Introduction (1)</vt:lpstr>
      <vt:lpstr>6.1 Introduction (2)</vt:lpstr>
      <vt:lpstr>6.1 Introduction (3)</vt:lpstr>
      <vt:lpstr>6.1 Introduction (4)</vt:lpstr>
      <vt:lpstr>6.1 Introduction (5)</vt:lpstr>
      <vt:lpstr>6.1 Introduction (6)</vt:lpstr>
      <vt:lpstr>6.1 Introduction (7)</vt:lpstr>
      <vt:lpstr>PowerPoint Presentation</vt:lpstr>
      <vt:lpstr>PowerPoint Presentation</vt:lpstr>
      <vt:lpstr>6.2 Major enhancements of the Skylake line</vt:lpstr>
      <vt:lpstr>6.2.1 More advanced microarchitecture of the cores (1) </vt:lpstr>
      <vt:lpstr>6.2.2 Enhanced graphics (1)</vt:lpstr>
      <vt:lpstr>6.2.2 Enhanced graphics (2)</vt:lpstr>
      <vt:lpstr>6.2.2 Enhanced graphics (3)</vt:lpstr>
      <vt:lpstr>6.2.2 Enhanced graphics (4)</vt:lpstr>
      <vt:lpstr>6.2.2 Enhanced graphics (5)</vt:lpstr>
      <vt:lpstr>6.2.2 Enhanced graphics (6)</vt:lpstr>
      <vt:lpstr>6.2.2 Enhanced graphics (7)</vt:lpstr>
      <vt:lpstr>6.2.2 Enhanced graphics (8)</vt:lpstr>
      <vt:lpstr>6.2.2 Enhanced graphics (9)</vt:lpstr>
      <vt:lpstr>6.2.2 Enhanced graphics (10)</vt:lpstr>
      <vt:lpstr>PowerPoint Presentation</vt:lpstr>
      <vt:lpstr>6.3.1 Integrated ISP (Image Signal Processing) (1)</vt:lpstr>
      <vt:lpstr>6.3.2 Memory Side Cache (MSC) (1)</vt:lpstr>
      <vt:lpstr>6.3.2 Memory Side Cache (MSC) (2)</vt:lpstr>
      <vt:lpstr>6.3.2 Memory Side Cache (MSC) (3)</vt:lpstr>
      <vt:lpstr>6.3.3 Innovations in power management</vt:lpstr>
      <vt:lpstr>6.3.3.1 Speed Shift Technology (1)</vt:lpstr>
      <vt:lpstr>6.3.3.1 Speed Shift Technology (1a)</vt:lpstr>
      <vt:lpstr>6.3.3.1 Speed Shift Technology (1)</vt:lpstr>
      <vt:lpstr>6.3.3.1 Speed Shift Technology (2)</vt:lpstr>
      <vt:lpstr>6.3.3.1 Speed Shift Technology (3)</vt:lpstr>
      <vt:lpstr>6.3.3.1 Speed Shift Technology (4)</vt:lpstr>
      <vt:lpstr>6.3.3.1 Speed Shift Technology (5)</vt:lpstr>
      <vt:lpstr>6.3.3.1 Speed Shift Technology (6)</vt:lpstr>
      <vt:lpstr>6.3.3.2 Duty cycle control (1)</vt:lpstr>
      <vt:lpstr>6.3.3.2 Duty cycle control (2)</vt:lpstr>
      <vt:lpstr>6.3.3.2 Duty cycle control (3)</vt:lpstr>
      <vt:lpstr>6.3.3.2 Duty cycle control (4)</vt:lpstr>
      <vt:lpstr>6.3.3.2 Duty cycle control (5)</vt:lpstr>
      <vt:lpstr>PowerPoint Presentation</vt:lpstr>
      <vt:lpstr>6.4 The Skylake-based processor lines (1)</vt:lpstr>
      <vt:lpstr>6.4 The Skylake-based processor lines (2)</vt:lpstr>
      <vt:lpstr>6.4 The Skylake-based processor lines (3)</vt:lpstr>
      <vt:lpstr>6.4 The Skylake-based processor lines (4)</vt:lpstr>
      <vt:lpstr>6.4 The Skylake-based processor lines (5)</vt:lpstr>
      <vt:lpstr>6.4 The Skylake-based processor lines (6)</vt:lpstr>
      <vt:lpstr>6.4 The Skylake-based processor lines (7)</vt:lpstr>
      <vt:lpstr>6.4 The Skylake-based processor lines (8)</vt:lpstr>
      <vt:lpstr>6.4 The Skylake-based processor lines (9)</vt:lpstr>
      <vt:lpstr>PowerPoint Presentation</vt:lpstr>
      <vt:lpstr>7. The Kaby Lake line (1)</vt:lpstr>
      <vt:lpstr>7. The Kaby Lake line (2)</vt:lpstr>
      <vt:lpstr>7. The Kaby Lake line (3)</vt:lpstr>
      <vt:lpstr>PowerPoint Presentation</vt:lpstr>
      <vt:lpstr>References (1)</vt:lpstr>
      <vt:lpstr>References (2)</vt:lpstr>
      <vt:lpstr>References (3)</vt:lpstr>
      <vt:lpstr>References (4)</vt:lpstr>
      <vt:lpstr>References (5)</vt:lpstr>
      <vt:lpstr>References (6)</vt:lpstr>
      <vt:lpstr>References (7)</vt:lpstr>
      <vt:lpstr>References (8)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erUp,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993</cp:revision>
  <cp:lastPrinted>2015-09-08T08:26:05Z</cp:lastPrinted>
  <dcterms:created xsi:type="dcterms:W3CDTF">2014-10-25T02:34:30Z</dcterms:created>
  <dcterms:modified xsi:type="dcterms:W3CDTF">2016-02-29T05:05:41Z</dcterms:modified>
</cp:coreProperties>
</file>