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7.xml" ContentType="application/vnd.openxmlformats-officedocument.them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8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9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10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11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12.xml" ContentType="application/vnd.openxmlformats-officedocument.theme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13.xml" ContentType="application/vnd.openxmlformats-officedocument.theme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theme/theme14.xml" ContentType="application/vnd.openxmlformats-officedocument.theme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5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6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theme/theme17.xml" ContentType="application/vnd.openxmlformats-officedocument.theme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theme/theme18.xml" ContentType="application/vnd.openxmlformats-officedocument.theme+xml"/>
  <Override PartName="/ppt/theme/theme19.xml" ContentType="application/vnd.openxmlformats-officedocument.theme+xml"/>
  <Override PartName="/ppt/theme/theme2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2">
  <p:sldMasterIdLst>
    <p:sldMasterId id="2147483650" r:id="rId1"/>
    <p:sldMasterId id="2147483651" r:id="rId2"/>
    <p:sldMasterId id="2147483652" r:id="rId3"/>
    <p:sldMasterId id="2147483735" r:id="rId4"/>
    <p:sldMasterId id="2147483759" r:id="rId5"/>
    <p:sldMasterId id="2147484171" r:id="rId6"/>
    <p:sldMasterId id="2147484184" r:id="rId7"/>
    <p:sldMasterId id="2147484197" r:id="rId8"/>
    <p:sldMasterId id="2147484209" r:id="rId9"/>
    <p:sldMasterId id="2147484221" r:id="rId10"/>
    <p:sldMasterId id="2147484233" r:id="rId11"/>
    <p:sldMasterId id="2147484245" r:id="rId12"/>
    <p:sldMasterId id="2147484257" r:id="rId13"/>
    <p:sldMasterId id="2147484269" r:id="rId14"/>
    <p:sldMasterId id="2147484281" r:id="rId15"/>
    <p:sldMasterId id="2147484294" r:id="rId16"/>
    <p:sldMasterId id="2147484306" r:id="rId17"/>
    <p:sldMasterId id="2147484318" r:id="rId18"/>
  </p:sldMasterIdLst>
  <p:notesMasterIdLst>
    <p:notesMasterId r:id="rId346"/>
  </p:notesMasterIdLst>
  <p:handoutMasterIdLst>
    <p:handoutMasterId r:id="rId347"/>
  </p:handoutMasterIdLst>
  <p:sldIdLst>
    <p:sldId id="328" r:id="rId19"/>
    <p:sldId id="1267" r:id="rId20"/>
    <p:sldId id="1957" r:id="rId21"/>
    <p:sldId id="1938" r:id="rId22"/>
    <p:sldId id="1950" r:id="rId23"/>
    <p:sldId id="2733" r:id="rId24"/>
    <p:sldId id="1919" r:id="rId25"/>
    <p:sldId id="2736" r:id="rId26"/>
    <p:sldId id="2607" r:id="rId27"/>
    <p:sldId id="2194" r:id="rId28"/>
    <p:sldId id="1951" r:id="rId29"/>
    <p:sldId id="1920" r:id="rId30"/>
    <p:sldId id="1922" r:id="rId31"/>
    <p:sldId id="1923" r:id="rId32"/>
    <p:sldId id="1921" r:id="rId33"/>
    <p:sldId id="1924" r:id="rId34"/>
    <p:sldId id="2227" r:id="rId35"/>
    <p:sldId id="1952" r:id="rId36"/>
    <p:sldId id="1925" r:id="rId37"/>
    <p:sldId id="1953" r:id="rId38"/>
    <p:sldId id="1926" r:id="rId39"/>
    <p:sldId id="1927" r:id="rId40"/>
    <p:sldId id="1930" r:id="rId41"/>
    <p:sldId id="1931" r:id="rId42"/>
    <p:sldId id="1955" r:id="rId43"/>
    <p:sldId id="1932" r:id="rId44"/>
    <p:sldId id="1939" r:id="rId45"/>
    <p:sldId id="1948" r:id="rId46"/>
    <p:sldId id="1954" r:id="rId47"/>
    <p:sldId id="1936" r:id="rId48"/>
    <p:sldId id="2711" r:id="rId49"/>
    <p:sldId id="2709" r:id="rId50"/>
    <p:sldId id="2009" r:id="rId51"/>
    <p:sldId id="2046" r:id="rId52"/>
    <p:sldId id="2696" r:id="rId53"/>
    <p:sldId id="1947" r:id="rId54"/>
    <p:sldId id="2600" r:id="rId55"/>
    <p:sldId id="2599" r:id="rId56"/>
    <p:sldId id="2723" r:id="rId57"/>
    <p:sldId id="2602" r:id="rId58"/>
    <p:sldId id="2603" r:id="rId59"/>
    <p:sldId id="2598" r:id="rId60"/>
    <p:sldId id="2597" r:id="rId61"/>
    <p:sldId id="1956" r:id="rId62"/>
    <p:sldId id="1268" r:id="rId63"/>
    <p:sldId id="1768" r:id="rId64"/>
    <p:sldId id="1937" r:id="rId65"/>
    <p:sldId id="1968" r:id="rId66"/>
    <p:sldId id="2689" r:id="rId67"/>
    <p:sldId id="2606" r:id="rId68"/>
    <p:sldId id="2214" r:id="rId69"/>
    <p:sldId id="2620" r:id="rId70"/>
    <p:sldId id="2712" r:id="rId71"/>
    <p:sldId id="2671" r:id="rId72"/>
    <p:sldId id="2713" r:id="rId73"/>
    <p:sldId id="2714" r:id="rId74"/>
    <p:sldId id="2694" r:id="rId75"/>
    <p:sldId id="2675" r:id="rId76"/>
    <p:sldId id="2673" r:id="rId77"/>
    <p:sldId id="2672" r:id="rId78"/>
    <p:sldId id="2674" r:id="rId79"/>
    <p:sldId id="2612" r:id="rId80"/>
    <p:sldId id="2698" r:id="rId81"/>
    <p:sldId id="2697" r:id="rId82"/>
    <p:sldId id="2659" r:id="rId83"/>
    <p:sldId id="2621" r:id="rId84"/>
    <p:sldId id="2220" r:id="rId85"/>
    <p:sldId id="2732" r:id="rId86"/>
    <p:sldId id="2731" r:id="rId87"/>
    <p:sldId id="2690" r:id="rId88"/>
    <p:sldId id="2692" r:id="rId89"/>
    <p:sldId id="2676" r:id="rId90"/>
    <p:sldId id="1982" r:id="rId91"/>
    <p:sldId id="1991" r:id="rId92"/>
    <p:sldId id="1992" r:id="rId93"/>
    <p:sldId id="1986" r:id="rId94"/>
    <p:sldId id="1987" r:id="rId95"/>
    <p:sldId id="2715" r:id="rId96"/>
    <p:sldId id="1988" r:id="rId97"/>
    <p:sldId id="2183" r:id="rId98"/>
    <p:sldId id="2184" r:id="rId99"/>
    <p:sldId id="2185" r:id="rId100"/>
    <p:sldId id="2182" r:id="rId101"/>
    <p:sldId id="2229" r:id="rId102"/>
    <p:sldId id="2628" r:id="rId103"/>
    <p:sldId id="2721" r:id="rId104"/>
    <p:sldId id="2633" r:id="rId105"/>
    <p:sldId id="2742" r:id="rId106"/>
    <p:sldId id="2660" r:id="rId107"/>
    <p:sldId id="2635" r:id="rId108"/>
    <p:sldId id="2645" r:id="rId109"/>
    <p:sldId id="2638" r:id="rId110"/>
    <p:sldId id="2639" r:id="rId111"/>
    <p:sldId id="2655" r:id="rId112"/>
    <p:sldId id="2654" r:id="rId113"/>
    <p:sldId id="2750" r:id="rId114"/>
    <p:sldId id="2718" r:id="rId115"/>
    <p:sldId id="2719" r:id="rId116"/>
    <p:sldId id="2743" r:id="rId117"/>
    <p:sldId id="2657" r:id="rId118"/>
    <p:sldId id="2678" r:id="rId119"/>
    <p:sldId id="2679" r:id="rId120"/>
    <p:sldId id="2751" r:id="rId121"/>
    <p:sldId id="2680" r:id="rId122"/>
    <p:sldId id="2681" r:id="rId123"/>
    <p:sldId id="2682" r:id="rId124"/>
    <p:sldId id="2683" r:id="rId125"/>
    <p:sldId id="2744" r:id="rId126"/>
    <p:sldId id="2752" r:id="rId127"/>
    <p:sldId id="2737" r:id="rId128"/>
    <p:sldId id="2746" r:id="rId129"/>
    <p:sldId id="2747" r:id="rId130"/>
    <p:sldId id="2745" r:id="rId131"/>
    <p:sldId id="2748" r:id="rId132"/>
    <p:sldId id="2668" r:id="rId133"/>
    <p:sldId id="2669" r:id="rId134"/>
    <p:sldId id="2029" r:id="rId135"/>
    <p:sldId id="2030" r:id="rId136"/>
    <p:sldId id="2034" r:id="rId137"/>
    <p:sldId id="2035" r:id="rId138"/>
    <p:sldId id="2691" r:id="rId139"/>
    <p:sldId id="1972" r:id="rId140"/>
    <p:sldId id="2702" r:id="rId141"/>
    <p:sldId id="1994" r:id="rId142"/>
    <p:sldId id="2703" r:id="rId143"/>
    <p:sldId id="1974" r:id="rId144"/>
    <p:sldId id="2704" r:id="rId145"/>
    <p:sldId id="1975" r:id="rId146"/>
    <p:sldId id="2039" r:id="rId147"/>
    <p:sldId id="2705" r:id="rId148"/>
    <p:sldId id="2045" r:id="rId149"/>
    <p:sldId id="2706" r:id="rId150"/>
    <p:sldId id="2708" r:id="rId151"/>
    <p:sldId id="2707" r:id="rId152"/>
    <p:sldId id="1977" r:id="rId153"/>
    <p:sldId id="1978" r:id="rId154"/>
    <p:sldId id="2192" r:id="rId155"/>
    <p:sldId id="2195" r:id="rId156"/>
    <p:sldId id="1554" r:id="rId157"/>
    <p:sldId id="1566" r:id="rId158"/>
    <p:sldId id="2234" r:id="rId159"/>
    <p:sldId id="1669" r:id="rId160"/>
    <p:sldId id="2049" r:id="rId161"/>
    <p:sldId id="2053" r:id="rId162"/>
    <p:sldId id="2052" r:id="rId163"/>
    <p:sldId id="2055" r:id="rId164"/>
    <p:sldId id="2056" r:id="rId165"/>
    <p:sldId id="2057" r:id="rId166"/>
    <p:sldId id="2058" r:id="rId167"/>
    <p:sldId id="2059" r:id="rId168"/>
    <p:sldId id="2061" r:id="rId169"/>
    <p:sldId id="2062" r:id="rId170"/>
    <p:sldId id="2072" r:id="rId171"/>
    <p:sldId id="2060" r:id="rId172"/>
    <p:sldId id="2077" r:id="rId173"/>
    <p:sldId id="2078" r:id="rId174"/>
    <p:sldId id="2081" r:id="rId175"/>
    <p:sldId id="2079" r:id="rId176"/>
    <p:sldId id="2084" r:id="rId177"/>
    <p:sldId id="2082" r:id="rId178"/>
    <p:sldId id="2070" r:id="rId179"/>
    <p:sldId id="2608" r:id="rId180"/>
    <p:sldId id="1567" r:id="rId181"/>
    <p:sldId id="1707" r:id="rId182"/>
    <p:sldId id="2089" r:id="rId183"/>
    <p:sldId id="1709" r:id="rId184"/>
    <p:sldId id="1698" r:id="rId185"/>
    <p:sldId id="2085" r:id="rId186"/>
    <p:sldId id="2086" r:id="rId187"/>
    <p:sldId id="2088" r:id="rId188"/>
    <p:sldId id="1713" r:id="rId189"/>
    <p:sldId id="1715" r:id="rId190"/>
    <p:sldId id="1568" r:id="rId191"/>
    <p:sldId id="1625" r:id="rId192"/>
    <p:sldId id="1728" r:id="rId193"/>
    <p:sldId id="2090" r:id="rId194"/>
    <p:sldId id="2091" r:id="rId195"/>
    <p:sldId id="2099" r:id="rId196"/>
    <p:sldId id="2100" r:id="rId197"/>
    <p:sldId id="2101" r:id="rId198"/>
    <p:sldId id="2102" r:id="rId199"/>
    <p:sldId id="1736" r:id="rId200"/>
    <p:sldId id="1726" r:id="rId201"/>
    <p:sldId id="2011" r:id="rId202"/>
    <p:sldId id="1734" r:id="rId203"/>
    <p:sldId id="2114" r:id="rId204"/>
    <p:sldId id="2115" r:id="rId205"/>
    <p:sldId id="2129" r:id="rId206"/>
    <p:sldId id="2126" r:id="rId207"/>
    <p:sldId id="2127" r:id="rId208"/>
    <p:sldId id="2154" r:id="rId209"/>
    <p:sldId id="2135" r:id="rId210"/>
    <p:sldId id="2155" r:id="rId211"/>
    <p:sldId id="2132" r:id="rId212"/>
    <p:sldId id="1740" r:id="rId213"/>
    <p:sldId id="1741" r:id="rId214"/>
    <p:sldId id="1569" r:id="rId215"/>
    <p:sldId id="1967" r:id="rId216"/>
    <p:sldId id="1591" r:id="rId217"/>
    <p:sldId id="1744" r:id="rId218"/>
    <p:sldId id="2107" r:id="rId219"/>
    <p:sldId id="2112" r:id="rId220"/>
    <p:sldId id="2113" r:id="rId221"/>
    <p:sldId id="2159" r:id="rId222"/>
    <p:sldId id="2109" r:id="rId223"/>
    <p:sldId id="2527" r:id="rId224"/>
    <p:sldId id="2528" r:id="rId225"/>
    <p:sldId id="1668" r:id="rId226"/>
    <p:sldId id="1558" r:id="rId227"/>
    <p:sldId id="1747" r:id="rId228"/>
    <p:sldId id="2727" r:id="rId229"/>
    <p:sldId id="2724" r:id="rId230"/>
    <p:sldId id="2585" r:id="rId231"/>
    <p:sldId id="2726" r:id="rId232"/>
    <p:sldId id="2729" r:id="rId233"/>
    <p:sldId id="2754" r:id="rId234"/>
    <p:sldId id="2728" r:id="rId235"/>
    <p:sldId id="2431" r:id="rId236"/>
    <p:sldId id="2330" r:id="rId237"/>
    <p:sldId id="2755" r:id="rId238"/>
    <p:sldId id="2441" r:id="rId239"/>
    <p:sldId id="2444" r:id="rId240"/>
    <p:sldId id="2456" r:id="rId241"/>
    <p:sldId id="2457" r:id="rId242"/>
    <p:sldId id="2465" r:id="rId243"/>
    <p:sldId id="2451" r:id="rId244"/>
    <p:sldId id="2453" r:id="rId245"/>
    <p:sldId id="2473" r:id="rId246"/>
    <p:sldId id="2539" r:id="rId247"/>
    <p:sldId id="2532" r:id="rId248"/>
    <p:sldId id="2523" r:id="rId249"/>
    <p:sldId id="2560" r:id="rId250"/>
    <p:sldId id="2614" r:id="rId251"/>
    <p:sldId id="2615" r:id="rId252"/>
    <p:sldId id="2484" r:id="rId253"/>
    <p:sldId id="2485" r:id="rId254"/>
    <p:sldId id="2486" r:id="rId255"/>
    <p:sldId id="2576" r:id="rId256"/>
    <p:sldId id="2595" r:id="rId257"/>
    <p:sldId id="2622" r:id="rId258"/>
    <p:sldId id="2533" r:id="rId259"/>
    <p:sldId id="2535" r:id="rId260"/>
    <p:sldId id="2540" r:id="rId261"/>
    <p:sldId id="2481" r:id="rId262"/>
    <p:sldId id="2616" r:id="rId263"/>
    <p:sldId id="2536" r:id="rId264"/>
    <p:sldId id="2578" r:id="rId265"/>
    <p:sldId id="2541" r:id="rId266"/>
    <p:sldId id="2543" r:id="rId267"/>
    <p:sldId id="2542" r:id="rId268"/>
    <p:sldId id="2544" r:id="rId269"/>
    <p:sldId id="2586" r:id="rId270"/>
    <p:sldId id="2547" r:id="rId271"/>
    <p:sldId id="2587" r:id="rId272"/>
    <p:sldId id="2579" r:id="rId273"/>
    <p:sldId id="2548" r:id="rId274"/>
    <p:sldId id="2550" r:id="rId275"/>
    <p:sldId id="2551" r:id="rId276"/>
    <p:sldId id="2552" r:id="rId277"/>
    <p:sldId id="2553" r:id="rId278"/>
    <p:sldId id="2554" r:id="rId279"/>
    <p:sldId id="2590" r:id="rId280"/>
    <p:sldId id="2589" r:id="rId281"/>
    <p:sldId id="2592" r:id="rId282"/>
    <p:sldId id="2556" r:id="rId283"/>
    <p:sldId id="2580" r:id="rId284"/>
    <p:sldId id="2561" r:id="rId285"/>
    <p:sldId id="2570" r:id="rId286"/>
    <p:sldId id="2562" r:id="rId287"/>
    <p:sldId id="2569" r:id="rId288"/>
    <p:sldId id="2574" r:id="rId289"/>
    <p:sldId id="2565" r:id="rId290"/>
    <p:sldId id="2566" r:id="rId291"/>
    <p:sldId id="2482" r:id="rId292"/>
    <p:sldId id="2483" r:id="rId293"/>
    <p:sldId id="2581" r:id="rId294"/>
    <p:sldId id="2504" r:id="rId295"/>
    <p:sldId id="2588" r:id="rId296"/>
    <p:sldId id="2505" r:id="rId297"/>
    <p:sldId id="2506" r:id="rId298"/>
    <p:sldId id="2508" r:id="rId299"/>
    <p:sldId id="2509" r:id="rId300"/>
    <p:sldId id="2510" r:id="rId301"/>
    <p:sldId id="2582" r:id="rId302"/>
    <p:sldId id="2511" r:id="rId303"/>
    <p:sldId id="2583" r:id="rId304"/>
    <p:sldId id="2513" r:id="rId305"/>
    <p:sldId id="2514" r:id="rId306"/>
    <p:sldId id="2515" r:id="rId307"/>
    <p:sldId id="2516" r:id="rId308"/>
    <p:sldId id="2517" r:id="rId309"/>
    <p:sldId id="2518" r:id="rId310"/>
    <p:sldId id="2519" r:id="rId311"/>
    <p:sldId id="2701" r:id="rId312"/>
    <p:sldId id="2496" r:id="rId313"/>
    <p:sldId id="2521" r:id="rId314"/>
    <p:sldId id="2584" r:id="rId315"/>
    <p:sldId id="2559" r:id="rId316"/>
    <p:sldId id="2575" r:id="rId317"/>
    <p:sldId id="2594" r:id="rId318"/>
    <p:sldId id="2741" r:id="rId319"/>
    <p:sldId id="2740" r:id="rId320"/>
    <p:sldId id="1269" r:id="rId321"/>
    <p:sldId id="1258" r:id="rId322"/>
    <p:sldId id="1259" r:id="rId323"/>
    <p:sldId id="1260" r:id="rId324"/>
    <p:sldId id="1261" r:id="rId325"/>
    <p:sldId id="1262" r:id="rId326"/>
    <p:sldId id="1263" r:id="rId327"/>
    <p:sldId id="1272" r:id="rId328"/>
    <p:sldId id="1958" r:id="rId329"/>
    <p:sldId id="1273" r:id="rId330"/>
    <p:sldId id="1365" r:id="rId331"/>
    <p:sldId id="1470" r:id="rId332"/>
    <p:sldId id="1959" r:id="rId333"/>
    <p:sldId id="1960" r:id="rId334"/>
    <p:sldId id="1961" r:id="rId335"/>
    <p:sldId id="1965" r:id="rId336"/>
    <p:sldId id="2133" r:id="rId337"/>
    <p:sldId id="2617" r:id="rId338"/>
    <p:sldId id="2618" r:id="rId339"/>
    <p:sldId id="2619" r:id="rId340"/>
    <p:sldId id="2647" r:id="rId341"/>
    <p:sldId id="2734" r:id="rId342"/>
    <p:sldId id="2186" r:id="rId343"/>
    <p:sldId id="2753" r:id="rId344"/>
    <p:sldId id="2644" r:id="rId345"/>
  </p:sldIdLst>
  <p:sldSz cx="9144000" cy="6858000" type="screen4x3"/>
  <p:notesSz cx="9931400" cy="67945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1pPr>
    <a:lvl2pPr marL="4572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2pPr>
    <a:lvl3pPr marL="9144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3pPr>
    <a:lvl4pPr marL="13716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4pPr>
    <a:lvl5pPr marL="18288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5pPr>
    <a:lvl6pPr marL="22860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6pPr>
    <a:lvl7pPr marL="27432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7pPr>
    <a:lvl8pPr marL="32004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8pPr>
    <a:lvl9pPr marL="36576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312" userDrawn="1">
          <p15:clr>
            <a:srgbClr val="A4A3A4"/>
          </p15:clr>
        </p15:guide>
        <p15:guide id="3" orient="horz" pos="4032" userDrawn="1">
          <p15:clr>
            <a:srgbClr val="A4A3A4"/>
          </p15:clr>
        </p15:guide>
        <p15:guide id="4" orient="horz" pos="1200" userDrawn="1">
          <p15:clr>
            <a:srgbClr val="A4A3A4"/>
          </p15:clr>
        </p15:guide>
        <p15:guide id="6" pos="744" userDrawn="1">
          <p15:clr>
            <a:srgbClr val="A4A3A4"/>
          </p15:clr>
        </p15:guide>
        <p15:guide id="7" pos="48" userDrawn="1">
          <p15:clr>
            <a:srgbClr val="A4A3A4"/>
          </p15:clr>
        </p15:guide>
        <p15:guide id="8" pos="2616" userDrawn="1">
          <p15:clr>
            <a:srgbClr val="A4A3A4"/>
          </p15:clr>
        </p15:guide>
        <p15:guide id="9" pos="288" userDrawn="1">
          <p15:clr>
            <a:srgbClr val="A4A3A4"/>
          </p15:clr>
        </p15:guide>
        <p15:guide id="10" pos="1632" userDrawn="1">
          <p15:clr>
            <a:srgbClr val="A4A3A4"/>
          </p15:clr>
        </p15:guide>
        <p15:guide id="11" pos="528" userDrawn="1">
          <p15:clr>
            <a:srgbClr val="A4A3A4"/>
          </p15:clr>
        </p15:guide>
        <p15:guide id="12" orient="horz" pos="624" userDrawn="1">
          <p15:clr>
            <a:srgbClr val="A4A3A4"/>
          </p15:clr>
        </p15:guide>
        <p15:guide id="13" orient="horz" pos="3600" userDrawn="1">
          <p15:clr>
            <a:srgbClr val="A4A3A4"/>
          </p15:clr>
        </p15:guide>
        <p15:guide id="14" orient="horz" pos="1920" userDrawn="1">
          <p15:clr>
            <a:srgbClr val="A4A3A4"/>
          </p15:clr>
        </p15:guide>
        <p15:guide id="15" pos="192">
          <p15:clr>
            <a:srgbClr val="A4A3A4"/>
          </p15:clr>
        </p15:guide>
        <p15:guide id="16" pos="223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4D6CF1"/>
    <a:srgbClr val="0033CC"/>
    <a:srgbClr val="1D2C55"/>
    <a:srgbClr val="003399"/>
    <a:srgbClr val="ECECEC"/>
    <a:srgbClr val="DBDBDB"/>
    <a:srgbClr val="F2F2F2"/>
    <a:srgbClr val="69A12B"/>
    <a:srgbClr val="72BFC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471" autoAdjust="0"/>
    <p:restoredTop sz="94434" autoAdjust="0"/>
  </p:normalViewPr>
  <p:slideViewPr>
    <p:cSldViewPr snapToGrid="0" showGuides="1">
      <p:cViewPr varScale="1">
        <p:scale>
          <a:sx n="100" d="100"/>
          <a:sy n="100" d="100"/>
        </p:scale>
        <p:origin x="72" y="192"/>
      </p:cViewPr>
      <p:guideLst>
        <p:guide orient="horz" pos="312"/>
        <p:guide orient="horz" pos="4032"/>
        <p:guide orient="horz" pos="1200"/>
        <p:guide pos="744"/>
        <p:guide pos="48"/>
        <p:guide pos="2616"/>
        <p:guide pos="288"/>
        <p:guide pos="1632"/>
        <p:guide pos="528"/>
        <p:guide orient="horz" pos="624"/>
        <p:guide orient="horz" pos="3600"/>
        <p:guide orient="horz" pos="1920"/>
        <p:guide pos="192"/>
        <p:guide pos="2232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75" d="100"/>
        <a:sy n="75" d="100"/>
      </p:scale>
      <p:origin x="0" y="20352"/>
    </p:cViewPr>
  </p:sorterViewPr>
  <p:gridSpacing cx="45005" cy="45005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99.xml"/><Relationship Id="rId299" Type="http://schemas.openxmlformats.org/officeDocument/2006/relationships/slide" Target="slides/slide281.xml"/><Relationship Id="rId21" Type="http://schemas.openxmlformats.org/officeDocument/2006/relationships/slide" Target="slides/slide3.xml"/><Relationship Id="rId63" Type="http://schemas.openxmlformats.org/officeDocument/2006/relationships/slide" Target="slides/slide45.xml"/><Relationship Id="rId159" Type="http://schemas.openxmlformats.org/officeDocument/2006/relationships/slide" Target="slides/slide141.xml"/><Relationship Id="rId324" Type="http://schemas.openxmlformats.org/officeDocument/2006/relationships/slide" Target="slides/slide306.xml"/><Relationship Id="rId170" Type="http://schemas.openxmlformats.org/officeDocument/2006/relationships/slide" Target="slides/slide152.xml"/><Relationship Id="rId226" Type="http://schemas.openxmlformats.org/officeDocument/2006/relationships/slide" Target="slides/slide208.xml"/><Relationship Id="rId268" Type="http://schemas.openxmlformats.org/officeDocument/2006/relationships/slide" Target="slides/slide250.xml"/><Relationship Id="rId32" Type="http://schemas.openxmlformats.org/officeDocument/2006/relationships/slide" Target="slides/slide14.xml"/><Relationship Id="rId74" Type="http://schemas.openxmlformats.org/officeDocument/2006/relationships/slide" Target="slides/slide56.xml"/><Relationship Id="rId128" Type="http://schemas.openxmlformats.org/officeDocument/2006/relationships/slide" Target="slides/slide110.xml"/><Relationship Id="rId335" Type="http://schemas.openxmlformats.org/officeDocument/2006/relationships/slide" Target="slides/slide317.xml"/><Relationship Id="rId5" Type="http://schemas.openxmlformats.org/officeDocument/2006/relationships/slideMaster" Target="slideMasters/slideMaster5.xml"/><Relationship Id="rId181" Type="http://schemas.openxmlformats.org/officeDocument/2006/relationships/slide" Target="slides/slide163.xml"/><Relationship Id="rId237" Type="http://schemas.openxmlformats.org/officeDocument/2006/relationships/slide" Target="slides/slide219.xml"/><Relationship Id="rId279" Type="http://schemas.openxmlformats.org/officeDocument/2006/relationships/slide" Target="slides/slide261.xml"/><Relationship Id="rId43" Type="http://schemas.openxmlformats.org/officeDocument/2006/relationships/slide" Target="slides/slide25.xml"/><Relationship Id="rId139" Type="http://schemas.openxmlformats.org/officeDocument/2006/relationships/slide" Target="slides/slide121.xml"/><Relationship Id="rId290" Type="http://schemas.openxmlformats.org/officeDocument/2006/relationships/slide" Target="slides/slide272.xml"/><Relationship Id="rId304" Type="http://schemas.openxmlformats.org/officeDocument/2006/relationships/slide" Target="slides/slide286.xml"/><Relationship Id="rId346" Type="http://schemas.openxmlformats.org/officeDocument/2006/relationships/notesMaster" Target="notesMasters/notesMaster1.xml"/><Relationship Id="rId85" Type="http://schemas.openxmlformats.org/officeDocument/2006/relationships/slide" Target="slides/slide67.xml"/><Relationship Id="rId150" Type="http://schemas.openxmlformats.org/officeDocument/2006/relationships/slide" Target="slides/slide132.xml"/><Relationship Id="rId192" Type="http://schemas.openxmlformats.org/officeDocument/2006/relationships/slide" Target="slides/slide174.xml"/><Relationship Id="rId206" Type="http://schemas.openxmlformats.org/officeDocument/2006/relationships/slide" Target="slides/slide188.xml"/><Relationship Id="rId248" Type="http://schemas.openxmlformats.org/officeDocument/2006/relationships/slide" Target="slides/slide230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90.xml"/><Relationship Id="rId315" Type="http://schemas.openxmlformats.org/officeDocument/2006/relationships/slide" Target="slides/slide297.xml"/><Relationship Id="rId54" Type="http://schemas.openxmlformats.org/officeDocument/2006/relationships/slide" Target="slides/slide36.xml"/><Relationship Id="rId96" Type="http://schemas.openxmlformats.org/officeDocument/2006/relationships/slide" Target="slides/slide78.xml"/><Relationship Id="rId161" Type="http://schemas.openxmlformats.org/officeDocument/2006/relationships/slide" Target="slides/slide143.xml"/><Relationship Id="rId217" Type="http://schemas.openxmlformats.org/officeDocument/2006/relationships/slide" Target="slides/slide199.xml"/><Relationship Id="rId259" Type="http://schemas.openxmlformats.org/officeDocument/2006/relationships/slide" Target="slides/slide241.xml"/><Relationship Id="rId23" Type="http://schemas.openxmlformats.org/officeDocument/2006/relationships/slide" Target="slides/slide5.xml"/><Relationship Id="rId119" Type="http://schemas.openxmlformats.org/officeDocument/2006/relationships/slide" Target="slides/slide101.xml"/><Relationship Id="rId270" Type="http://schemas.openxmlformats.org/officeDocument/2006/relationships/slide" Target="slides/slide252.xml"/><Relationship Id="rId326" Type="http://schemas.openxmlformats.org/officeDocument/2006/relationships/slide" Target="slides/slide308.xml"/><Relationship Id="rId65" Type="http://schemas.openxmlformats.org/officeDocument/2006/relationships/slide" Target="slides/slide47.xml"/><Relationship Id="rId130" Type="http://schemas.openxmlformats.org/officeDocument/2006/relationships/slide" Target="slides/slide112.xml"/><Relationship Id="rId172" Type="http://schemas.openxmlformats.org/officeDocument/2006/relationships/slide" Target="slides/slide154.xml"/><Relationship Id="rId228" Type="http://schemas.openxmlformats.org/officeDocument/2006/relationships/slide" Target="slides/slide210.xml"/><Relationship Id="rId281" Type="http://schemas.openxmlformats.org/officeDocument/2006/relationships/slide" Target="slides/slide263.xml"/><Relationship Id="rId337" Type="http://schemas.openxmlformats.org/officeDocument/2006/relationships/slide" Target="slides/slide319.xml"/><Relationship Id="rId34" Type="http://schemas.openxmlformats.org/officeDocument/2006/relationships/slide" Target="slides/slide16.xml"/><Relationship Id="rId76" Type="http://schemas.openxmlformats.org/officeDocument/2006/relationships/slide" Target="slides/slide58.xml"/><Relationship Id="rId141" Type="http://schemas.openxmlformats.org/officeDocument/2006/relationships/slide" Target="slides/slide123.xml"/><Relationship Id="rId7" Type="http://schemas.openxmlformats.org/officeDocument/2006/relationships/slideMaster" Target="slideMasters/slideMaster7.xml"/><Relationship Id="rId183" Type="http://schemas.openxmlformats.org/officeDocument/2006/relationships/slide" Target="slides/slide165.xml"/><Relationship Id="rId239" Type="http://schemas.openxmlformats.org/officeDocument/2006/relationships/slide" Target="slides/slide221.xml"/><Relationship Id="rId250" Type="http://schemas.openxmlformats.org/officeDocument/2006/relationships/slide" Target="slides/slide232.xml"/><Relationship Id="rId292" Type="http://schemas.openxmlformats.org/officeDocument/2006/relationships/slide" Target="slides/slide274.xml"/><Relationship Id="rId306" Type="http://schemas.openxmlformats.org/officeDocument/2006/relationships/slide" Target="slides/slide288.xml"/><Relationship Id="rId45" Type="http://schemas.openxmlformats.org/officeDocument/2006/relationships/slide" Target="slides/slide27.xml"/><Relationship Id="rId87" Type="http://schemas.openxmlformats.org/officeDocument/2006/relationships/slide" Target="slides/slide69.xml"/><Relationship Id="rId110" Type="http://schemas.openxmlformats.org/officeDocument/2006/relationships/slide" Target="slides/slide92.xml"/><Relationship Id="rId348" Type="http://schemas.openxmlformats.org/officeDocument/2006/relationships/presProps" Target="presProps.xml"/><Relationship Id="rId152" Type="http://schemas.openxmlformats.org/officeDocument/2006/relationships/slide" Target="slides/slide134.xml"/><Relationship Id="rId194" Type="http://schemas.openxmlformats.org/officeDocument/2006/relationships/slide" Target="slides/slide176.xml"/><Relationship Id="rId208" Type="http://schemas.openxmlformats.org/officeDocument/2006/relationships/slide" Target="slides/slide190.xml"/><Relationship Id="rId261" Type="http://schemas.openxmlformats.org/officeDocument/2006/relationships/slide" Target="slides/slide243.xml"/><Relationship Id="rId14" Type="http://schemas.openxmlformats.org/officeDocument/2006/relationships/slideMaster" Target="slideMasters/slideMaster14.xml"/><Relationship Id="rId56" Type="http://schemas.openxmlformats.org/officeDocument/2006/relationships/slide" Target="slides/slide38.xml"/><Relationship Id="rId317" Type="http://schemas.openxmlformats.org/officeDocument/2006/relationships/slide" Target="slides/slide299.xml"/><Relationship Id="rId8" Type="http://schemas.openxmlformats.org/officeDocument/2006/relationships/slideMaster" Target="slideMasters/slideMaster8.xml"/><Relationship Id="rId98" Type="http://schemas.openxmlformats.org/officeDocument/2006/relationships/slide" Target="slides/slide80.xml"/><Relationship Id="rId121" Type="http://schemas.openxmlformats.org/officeDocument/2006/relationships/slide" Target="slides/slide103.xml"/><Relationship Id="rId142" Type="http://schemas.openxmlformats.org/officeDocument/2006/relationships/slide" Target="slides/slide124.xml"/><Relationship Id="rId163" Type="http://schemas.openxmlformats.org/officeDocument/2006/relationships/slide" Target="slides/slide145.xml"/><Relationship Id="rId184" Type="http://schemas.openxmlformats.org/officeDocument/2006/relationships/slide" Target="slides/slide166.xml"/><Relationship Id="rId219" Type="http://schemas.openxmlformats.org/officeDocument/2006/relationships/slide" Target="slides/slide201.xml"/><Relationship Id="rId230" Type="http://schemas.openxmlformats.org/officeDocument/2006/relationships/slide" Target="slides/slide212.xml"/><Relationship Id="rId251" Type="http://schemas.openxmlformats.org/officeDocument/2006/relationships/slide" Target="slides/slide233.xml"/><Relationship Id="rId25" Type="http://schemas.openxmlformats.org/officeDocument/2006/relationships/slide" Target="slides/slide7.xml"/><Relationship Id="rId46" Type="http://schemas.openxmlformats.org/officeDocument/2006/relationships/slide" Target="slides/slide28.xml"/><Relationship Id="rId67" Type="http://schemas.openxmlformats.org/officeDocument/2006/relationships/slide" Target="slides/slide49.xml"/><Relationship Id="rId272" Type="http://schemas.openxmlformats.org/officeDocument/2006/relationships/slide" Target="slides/slide254.xml"/><Relationship Id="rId293" Type="http://schemas.openxmlformats.org/officeDocument/2006/relationships/slide" Target="slides/slide275.xml"/><Relationship Id="rId307" Type="http://schemas.openxmlformats.org/officeDocument/2006/relationships/slide" Target="slides/slide289.xml"/><Relationship Id="rId328" Type="http://schemas.openxmlformats.org/officeDocument/2006/relationships/slide" Target="slides/slide310.xml"/><Relationship Id="rId349" Type="http://schemas.openxmlformats.org/officeDocument/2006/relationships/viewProps" Target="viewProps.xml"/><Relationship Id="rId88" Type="http://schemas.openxmlformats.org/officeDocument/2006/relationships/slide" Target="slides/slide70.xml"/><Relationship Id="rId111" Type="http://schemas.openxmlformats.org/officeDocument/2006/relationships/slide" Target="slides/slide93.xml"/><Relationship Id="rId132" Type="http://schemas.openxmlformats.org/officeDocument/2006/relationships/slide" Target="slides/slide114.xml"/><Relationship Id="rId153" Type="http://schemas.openxmlformats.org/officeDocument/2006/relationships/slide" Target="slides/slide135.xml"/><Relationship Id="rId174" Type="http://schemas.openxmlformats.org/officeDocument/2006/relationships/slide" Target="slides/slide156.xml"/><Relationship Id="rId195" Type="http://schemas.openxmlformats.org/officeDocument/2006/relationships/slide" Target="slides/slide177.xml"/><Relationship Id="rId209" Type="http://schemas.openxmlformats.org/officeDocument/2006/relationships/slide" Target="slides/slide191.xml"/><Relationship Id="rId220" Type="http://schemas.openxmlformats.org/officeDocument/2006/relationships/slide" Target="slides/slide202.xml"/><Relationship Id="rId241" Type="http://schemas.openxmlformats.org/officeDocument/2006/relationships/slide" Target="slides/slide223.xml"/><Relationship Id="rId15" Type="http://schemas.openxmlformats.org/officeDocument/2006/relationships/slideMaster" Target="slideMasters/slideMaster15.xml"/><Relationship Id="rId36" Type="http://schemas.openxmlformats.org/officeDocument/2006/relationships/slide" Target="slides/slide18.xml"/><Relationship Id="rId57" Type="http://schemas.openxmlformats.org/officeDocument/2006/relationships/slide" Target="slides/slide39.xml"/><Relationship Id="rId262" Type="http://schemas.openxmlformats.org/officeDocument/2006/relationships/slide" Target="slides/slide244.xml"/><Relationship Id="rId283" Type="http://schemas.openxmlformats.org/officeDocument/2006/relationships/slide" Target="slides/slide265.xml"/><Relationship Id="rId318" Type="http://schemas.openxmlformats.org/officeDocument/2006/relationships/slide" Target="slides/slide300.xml"/><Relationship Id="rId339" Type="http://schemas.openxmlformats.org/officeDocument/2006/relationships/slide" Target="slides/slide321.xml"/><Relationship Id="rId78" Type="http://schemas.openxmlformats.org/officeDocument/2006/relationships/slide" Target="slides/slide60.xml"/><Relationship Id="rId99" Type="http://schemas.openxmlformats.org/officeDocument/2006/relationships/slide" Target="slides/slide81.xml"/><Relationship Id="rId101" Type="http://schemas.openxmlformats.org/officeDocument/2006/relationships/slide" Target="slides/slide83.xml"/><Relationship Id="rId122" Type="http://schemas.openxmlformats.org/officeDocument/2006/relationships/slide" Target="slides/slide104.xml"/><Relationship Id="rId143" Type="http://schemas.openxmlformats.org/officeDocument/2006/relationships/slide" Target="slides/slide125.xml"/><Relationship Id="rId164" Type="http://schemas.openxmlformats.org/officeDocument/2006/relationships/slide" Target="slides/slide146.xml"/><Relationship Id="rId185" Type="http://schemas.openxmlformats.org/officeDocument/2006/relationships/slide" Target="slides/slide167.xml"/><Relationship Id="rId350" Type="http://schemas.openxmlformats.org/officeDocument/2006/relationships/theme" Target="theme/theme1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92.xml"/><Relationship Id="rId26" Type="http://schemas.openxmlformats.org/officeDocument/2006/relationships/slide" Target="slides/slide8.xml"/><Relationship Id="rId231" Type="http://schemas.openxmlformats.org/officeDocument/2006/relationships/slide" Target="slides/slide213.xml"/><Relationship Id="rId252" Type="http://schemas.openxmlformats.org/officeDocument/2006/relationships/slide" Target="slides/slide234.xml"/><Relationship Id="rId273" Type="http://schemas.openxmlformats.org/officeDocument/2006/relationships/slide" Target="slides/slide255.xml"/><Relationship Id="rId294" Type="http://schemas.openxmlformats.org/officeDocument/2006/relationships/slide" Target="slides/slide276.xml"/><Relationship Id="rId308" Type="http://schemas.openxmlformats.org/officeDocument/2006/relationships/slide" Target="slides/slide290.xml"/><Relationship Id="rId329" Type="http://schemas.openxmlformats.org/officeDocument/2006/relationships/slide" Target="slides/slide311.xml"/><Relationship Id="rId47" Type="http://schemas.openxmlformats.org/officeDocument/2006/relationships/slide" Target="slides/slide29.xml"/><Relationship Id="rId68" Type="http://schemas.openxmlformats.org/officeDocument/2006/relationships/slide" Target="slides/slide50.xml"/><Relationship Id="rId89" Type="http://schemas.openxmlformats.org/officeDocument/2006/relationships/slide" Target="slides/slide71.xml"/><Relationship Id="rId112" Type="http://schemas.openxmlformats.org/officeDocument/2006/relationships/slide" Target="slides/slide94.xml"/><Relationship Id="rId133" Type="http://schemas.openxmlformats.org/officeDocument/2006/relationships/slide" Target="slides/slide115.xml"/><Relationship Id="rId154" Type="http://schemas.openxmlformats.org/officeDocument/2006/relationships/slide" Target="slides/slide136.xml"/><Relationship Id="rId175" Type="http://schemas.openxmlformats.org/officeDocument/2006/relationships/slide" Target="slides/slide157.xml"/><Relationship Id="rId340" Type="http://schemas.openxmlformats.org/officeDocument/2006/relationships/slide" Target="slides/slide322.xml"/><Relationship Id="rId196" Type="http://schemas.openxmlformats.org/officeDocument/2006/relationships/slide" Target="slides/slide178.xml"/><Relationship Id="rId200" Type="http://schemas.openxmlformats.org/officeDocument/2006/relationships/slide" Target="slides/slide182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203.xml"/><Relationship Id="rId242" Type="http://schemas.openxmlformats.org/officeDocument/2006/relationships/slide" Target="slides/slide224.xml"/><Relationship Id="rId263" Type="http://schemas.openxmlformats.org/officeDocument/2006/relationships/slide" Target="slides/slide245.xml"/><Relationship Id="rId284" Type="http://schemas.openxmlformats.org/officeDocument/2006/relationships/slide" Target="slides/slide266.xml"/><Relationship Id="rId319" Type="http://schemas.openxmlformats.org/officeDocument/2006/relationships/slide" Target="slides/slide301.xml"/><Relationship Id="rId37" Type="http://schemas.openxmlformats.org/officeDocument/2006/relationships/slide" Target="slides/slide19.xml"/><Relationship Id="rId58" Type="http://schemas.openxmlformats.org/officeDocument/2006/relationships/slide" Target="slides/slide40.xml"/><Relationship Id="rId79" Type="http://schemas.openxmlformats.org/officeDocument/2006/relationships/slide" Target="slides/slide61.xml"/><Relationship Id="rId102" Type="http://schemas.openxmlformats.org/officeDocument/2006/relationships/slide" Target="slides/slide84.xml"/><Relationship Id="rId123" Type="http://schemas.openxmlformats.org/officeDocument/2006/relationships/slide" Target="slides/slide105.xml"/><Relationship Id="rId144" Type="http://schemas.openxmlformats.org/officeDocument/2006/relationships/slide" Target="slides/slide126.xml"/><Relationship Id="rId330" Type="http://schemas.openxmlformats.org/officeDocument/2006/relationships/slide" Target="slides/slide312.xml"/><Relationship Id="rId90" Type="http://schemas.openxmlformats.org/officeDocument/2006/relationships/slide" Target="slides/slide72.xml"/><Relationship Id="rId165" Type="http://schemas.openxmlformats.org/officeDocument/2006/relationships/slide" Target="slides/slide147.xml"/><Relationship Id="rId186" Type="http://schemas.openxmlformats.org/officeDocument/2006/relationships/slide" Target="slides/slide168.xml"/><Relationship Id="rId351" Type="http://schemas.openxmlformats.org/officeDocument/2006/relationships/tableStyles" Target="tableStyles.xml"/><Relationship Id="rId211" Type="http://schemas.openxmlformats.org/officeDocument/2006/relationships/slide" Target="slides/slide193.xml"/><Relationship Id="rId232" Type="http://schemas.openxmlformats.org/officeDocument/2006/relationships/slide" Target="slides/slide214.xml"/><Relationship Id="rId253" Type="http://schemas.openxmlformats.org/officeDocument/2006/relationships/slide" Target="slides/slide235.xml"/><Relationship Id="rId274" Type="http://schemas.openxmlformats.org/officeDocument/2006/relationships/slide" Target="slides/slide256.xml"/><Relationship Id="rId295" Type="http://schemas.openxmlformats.org/officeDocument/2006/relationships/slide" Target="slides/slide277.xml"/><Relationship Id="rId309" Type="http://schemas.openxmlformats.org/officeDocument/2006/relationships/slide" Target="slides/slide291.xml"/><Relationship Id="rId27" Type="http://schemas.openxmlformats.org/officeDocument/2006/relationships/slide" Target="slides/slide9.xml"/><Relationship Id="rId48" Type="http://schemas.openxmlformats.org/officeDocument/2006/relationships/slide" Target="slides/slide30.xml"/><Relationship Id="rId69" Type="http://schemas.openxmlformats.org/officeDocument/2006/relationships/slide" Target="slides/slide51.xml"/><Relationship Id="rId113" Type="http://schemas.openxmlformats.org/officeDocument/2006/relationships/slide" Target="slides/slide95.xml"/><Relationship Id="rId134" Type="http://schemas.openxmlformats.org/officeDocument/2006/relationships/slide" Target="slides/slide116.xml"/><Relationship Id="rId320" Type="http://schemas.openxmlformats.org/officeDocument/2006/relationships/slide" Target="slides/slide302.xml"/><Relationship Id="rId80" Type="http://schemas.openxmlformats.org/officeDocument/2006/relationships/slide" Target="slides/slide62.xml"/><Relationship Id="rId155" Type="http://schemas.openxmlformats.org/officeDocument/2006/relationships/slide" Target="slides/slide137.xml"/><Relationship Id="rId176" Type="http://schemas.openxmlformats.org/officeDocument/2006/relationships/slide" Target="slides/slide158.xml"/><Relationship Id="rId197" Type="http://schemas.openxmlformats.org/officeDocument/2006/relationships/slide" Target="slides/slide179.xml"/><Relationship Id="rId341" Type="http://schemas.openxmlformats.org/officeDocument/2006/relationships/slide" Target="slides/slide323.xml"/><Relationship Id="rId201" Type="http://schemas.openxmlformats.org/officeDocument/2006/relationships/slide" Target="slides/slide183.xml"/><Relationship Id="rId222" Type="http://schemas.openxmlformats.org/officeDocument/2006/relationships/slide" Target="slides/slide204.xml"/><Relationship Id="rId243" Type="http://schemas.openxmlformats.org/officeDocument/2006/relationships/slide" Target="slides/slide225.xml"/><Relationship Id="rId264" Type="http://schemas.openxmlformats.org/officeDocument/2006/relationships/slide" Target="slides/slide246.xml"/><Relationship Id="rId285" Type="http://schemas.openxmlformats.org/officeDocument/2006/relationships/slide" Target="slides/slide267.xml"/><Relationship Id="rId17" Type="http://schemas.openxmlformats.org/officeDocument/2006/relationships/slideMaster" Target="slideMasters/slideMaster17.xml"/><Relationship Id="rId38" Type="http://schemas.openxmlformats.org/officeDocument/2006/relationships/slide" Target="slides/slide20.xml"/><Relationship Id="rId59" Type="http://schemas.openxmlformats.org/officeDocument/2006/relationships/slide" Target="slides/slide41.xml"/><Relationship Id="rId103" Type="http://schemas.openxmlformats.org/officeDocument/2006/relationships/slide" Target="slides/slide85.xml"/><Relationship Id="rId124" Type="http://schemas.openxmlformats.org/officeDocument/2006/relationships/slide" Target="slides/slide106.xml"/><Relationship Id="rId310" Type="http://schemas.openxmlformats.org/officeDocument/2006/relationships/slide" Target="slides/slide292.xml"/><Relationship Id="rId70" Type="http://schemas.openxmlformats.org/officeDocument/2006/relationships/slide" Target="slides/slide52.xml"/><Relationship Id="rId91" Type="http://schemas.openxmlformats.org/officeDocument/2006/relationships/slide" Target="slides/slide73.xml"/><Relationship Id="rId145" Type="http://schemas.openxmlformats.org/officeDocument/2006/relationships/slide" Target="slides/slide127.xml"/><Relationship Id="rId166" Type="http://schemas.openxmlformats.org/officeDocument/2006/relationships/slide" Target="slides/slide148.xml"/><Relationship Id="rId187" Type="http://schemas.openxmlformats.org/officeDocument/2006/relationships/slide" Target="slides/slide169.xml"/><Relationship Id="rId331" Type="http://schemas.openxmlformats.org/officeDocument/2006/relationships/slide" Target="slides/slide313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194.xml"/><Relationship Id="rId233" Type="http://schemas.openxmlformats.org/officeDocument/2006/relationships/slide" Target="slides/slide215.xml"/><Relationship Id="rId254" Type="http://schemas.openxmlformats.org/officeDocument/2006/relationships/slide" Target="slides/slide236.xml"/><Relationship Id="rId28" Type="http://schemas.openxmlformats.org/officeDocument/2006/relationships/slide" Target="slides/slide10.xml"/><Relationship Id="rId49" Type="http://schemas.openxmlformats.org/officeDocument/2006/relationships/slide" Target="slides/slide31.xml"/><Relationship Id="rId114" Type="http://schemas.openxmlformats.org/officeDocument/2006/relationships/slide" Target="slides/slide96.xml"/><Relationship Id="rId275" Type="http://schemas.openxmlformats.org/officeDocument/2006/relationships/slide" Target="slides/slide257.xml"/><Relationship Id="rId296" Type="http://schemas.openxmlformats.org/officeDocument/2006/relationships/slide" Target="slides/slide278.xml"/><Relationship Id="rId300" Type="http://schemas.openxmlformats.org/officeDocument/2006/relationships/slide" Target="slides/slide282.xml"/><Relationship Id="rId60" Type="http://schemas.openxmlformats.org/officeDocument/2006/relationships/slide" Target="slides/slide42.xml"/><Relationship Id="rId81" Type="http://schemas.openxmlformats.org/officeDocument/2006/relationships/slide" Target="slides/slide63.xml"/><Relationship Id="rId135" Type="http://schemas.openxmlformats.org/officeDocument/2006/relationships/slide" Target="slides/slide117.xml"/><Relationship Id="rId156" Type="http://schemas.openxmlformats.org/officeDocument/2006/relationships/slide" Target="slides/slide138.xml"/><Relationship Id="rId177" Type="http://schemas.openxmlformats.org/officeDocument/2006/relationships/slide" Target="slides/slide159.xml"/><Relationship Id="rId198" Type="http://schemas.openxmlformats.org/officeDocument/2006/relationships/slide" Target="slides/slide180.xml"/><Relationship Id="rId321" Type="http://schemas.openxmlformats.org/officeDocument/2006/relationships/slide" Target="slides/slide303.xml"/><Relationship Id="rId342" Type="http://schemas.openxmlformats.org/officeDocument/2006/relationships/slide" Target="slides/slide324.xml"/><Relationship Id="rId202" Type="http://schemas.openxmlformats.org/officeDocument/2006/relationships/slide" Target="slides/slide184.xml"/><Relationship Id="rId223" Type="http://schemas.openxmlformats.org/officeDocument/2006/relationships/slide" Target="slides/slide205.xml"/><Relationship Id="rId244" Type="http://schemas.openxmlformats.org/officeDocument/2006/relationships/slide" Target="slides/slide226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21.xml"/><Relationship Id="rId265" Type="http://schemas.openxmlformats.org/officeDocument/2006/relationships/slide" Target="slides/slide247.xml"/><Relationship Id="rId286" Type="http://schemas.openxmlformats.org/officeDocument/2006/relationships/slide" Target="slides/slide268.xml"/><Relationship Id="rId50" Type="http://schemas.openxmlformats.org/officeDocument/2006/relationships/slide" Target="slides/slide32.xml"/><Relationship Id="rId104" Type="http://schemas.openxmlformats.org/officeDocument/2006/relationships/slide" Target="slides/slide86.xml"/><Relationship Id="rId125" Type="http://schemas.openxmlformats.org/officeDocument/2006/relationships/slide" Target="slides/slide107.xml"/><Relationship Id="rId146" Type="http://schemas.openxmlformats.org/officeDocument/2006/relationships/slide" Target="slides/slide128.xml"/><Relationship Id="rId167" Type="http://schemas.openxmlformats.org/officeDocument/2006/relationships/slide" Target="slides/slide149.xml"/><Relationship Id="rId188" Type="http://schemas.openxmlformats.org/officeDocument/2006/relationships/slide" Target="slides/slide170.xml"/><Relationship Id="rId311" Type="http://schemas.openxmlformats.org/officeDocument/2006/relationships/slide" Target="slides/slide293.xml"/><Relationship Id="rId332" Type="http://schemas.openxmlformats.org/officeDocument/2006/relationships/slide" Target="slides/slide314.xml"/><Relationship Id="rId71" Type="http://schemas.openxmlformats.org/officeDocument/2006/relationships/slide" Target="slides/slide53.xml"/><Relationship Id="rId92" Type="http://schemas.openxmlformats.org/officeDocument/2006/relationships/slide" Target="slides/slide74.xml"/><Relationship Id="rId213" Type="http://schemas.openxmlformats.org/officeDocument/2006/relationships/slide" Target="slides/slide195.xml"/><Relationship Id="rId234" Type="http://schemas.openxmlformats.org/officeDocument/2006/relationships/slide" Target="slides/slide21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1.xml"/><Relationship Id="rId255" Type="http://schemas.openxmlformats.org/officeDocument/2006/relationships/slide" Target="slides/slide237.xml"/><Relationship Id="rId276" Type="http://schemas.openxmlformats.org/officeDocument/2006/relationships/slide" Target="slides/slide258.xml"/><Relationship Id="rId297" Type="http://schemas.openxmlformats.org/officeDocument/2006/relationships/slide" Target="slides/slide279.xml"/><Relationship Id="rId40" Type="http://schemas.openxmlformats.org/officeDocument/2006/relationships/slide" Target="slides/slide22.xml"/><Relationship Id="rId115" Type="http://schemas.openxmlformats.org/officeDocument/2006/relationships/slide" Target="slides/slide97.xml"/><Relationship Id="rId136" Type="http://schemas.openxmlformats.org/officeDocument/2006/relationships/slide" Target="slides/slide118.xml"/><Relationship Id="rId157" Type="http://schemas.openxmlformats.org/officeDocument/2006/relationships/slide" Target="slides/slide139.xml"/><Relationship Id="rId178" Type="http://schemas.openxmlformats.org/officeDocument/2006/relationships/slide" Target="slides/slide160.xml"/><Relationship Id="rId301" Type="http://schemas.openxmlformats.org/officeDocument/2006/relationships/slide" Target="slides/slide283.xml"/><Relationship Id="rId322" Type="http://schemas.openxmlformats.org/officeDocument/2006/relationships/slide" Target="slides/slide304.xml"/><Relationship Id="rId343" Type="http://schemas.openxmlformats.org/officeDocument/2006/relationships/slide" Target="slides/slide325.xml"/><Relationship Id="rId61" Type="http://schemas.openxmlformats.org/officeDocument/2006/relationships/slide" Target="slides/slide43.xml"/><Relationship Id="rId82" Type="http://schemas.openxmlformats.org/officeDocument/2006/relationships/slide" Target="slides/slide64.xml"/><Relationship Id="rId199" Type="http://schemas.openxmlformats.org/officeDocument/2006/relationships/slide" Target="slides/slide181.xml"/><Relationship Id="rId203" Type="http://schemas.openxmlformats.org/officeDocument/2006/relationships/slide" Target="slides/slide185.xml"/><Relationship Id="rId19" Type="http://schemas.openxmlformats.org/officeDocument/2006/relationships/slide" Target="slides/slide1.xml"/><Relationship Id="rId224" Type="http://schemas.openxmlformats.org/officeDocument/2006/relationships/slide" Target="slides/slide206.xml"/><Relationship Id="rId245" Type="http://schemas.openxmlformats.org/officeDocument/2006/relationships/slide" Target="slides/slide227.xml"/><Relationship Id="rId266" Type="http://schemas.openxmlformats.org/officeDocument/2006/relationships/slide" Target="slides/slide248.xml"/><Relationship Id="rId287" Type="http://schemas.openxmlformats.org/officeDocument/2006/relationships/slide" Target="slides/slide269.xml"/><Relationship Id="rId30" Type="http://schemas.openxmlformats.org/officeDocument/2006/relationships/slide" Target="slides/slide12.xml"/><Relationship Id="rId105" Type="http://schemas.openxmlformats.org/officeDocument/2006/relationships/slide" Target="slides/slide87.xml"/><Relationship Id="rId126" Type="http://schemas.openxmlformats.org/officeDocument/2006/relationships/slide" Target="slides/slide108.xml"/><Relationship Id="rId147" Type="http://schemas.openxmlformats.org/officeDocument/2006/relationships/slide" Target="slides/slide129.xml"/><Relationship Id="rId168" Type="http://schemas.openxmlformats.org/officeDocument/2006/relationships/slide" Target="slides/slide150.xml"/><Relationship Id="rId312" Type="http://schemas.openxmlformats.org/officeDocument/2006/relationships/slide" Target="slides/slide294.xml"/><Relationship Id="rId333" Type="http://schemas.openxmlformats.org/officeDocument/2006/relationships/slide" Target="slides/slide315.xml"/><Relationship Id="rId51" Type="http://schemas.openxmlformats.org/officeDocument/2006/relationships/slide" Target="slides/slide33.xml"/><Relationship Id="rId72" Type="http://schemas.openxmlformats.org/officeDocument/2006/relationships/slide" Target="slides/slide54.xml"/><Relationship Id="rId93" Type="http://schemas.openxmlformats.org/officeDocument/2006/relationships/slide" Target="slides/slide75.xml"/><Relationship Id="rId189" Type="http://schemas.openxmlformats.org/officeDocument/2006/relationships/slide" Target="slides/slide171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196.xml"/><Relationship Id="rId235" Type="http://schemas.openxmlformats.org/officeDocument/2006/relationships/slide" Target="slides/slide217.xml"/><Relationship Id="rId256" Type="http://schemas.openxmlformats.org/officeDocument/2006/relationships/slide" Target="slides/slide238.xml"/><Relationship Id="rId277" Type="http://schemas.openxmlformats.org/officeDocument/2006/relationships/slide" Target="slides/slide259.xml"/><Relationship Id="rId298" Type="http://schemas.openxmlformats.org/officeDocument/2006/relationships/slide" Target="slides/slide280.xml"/><Relationship Id="rId116" Type="http://schemas.openxmlformats.org/officeDocument/2006/relationships/slide" Target="slides/slide98.xml"/><Relationship Id="rId137" Type="http://schemas.openxmlformats.org/officeDocument/2006/relationships/slide" Target="slides/slide119.xml"/><Relationship Id="rId158" Type="http://schemas.openxmlformats.org/officeDocument/2006/relationships/slide" Target="slides/slide140.xml"/><Relationship Id="rId302" Type="http://schemas.openxmlformats.org/officeDocument/2006/relationships/slide" Target="slides/slide284.xml"/><Relationship Id="rId323" Type="http://schemas.openxmlformats.org/officeDocument/2006/relationships/slide" Target="slides/slide305.xml"/><Relationship Id="rId344" Type="http://schemas.openxmlformats.org/officeDocument/2006/relationships/slide" Target="slides/slide326.xml"/><Relationship Id="rId20" Type="http://schemas.openxmlformats.org/officeDocument/2006/relationships/slide" Target="slides/slide2.xml"/><Relationship Id="rId41" Type="http://schemas.openxmlformats.org/officeDocument/2006/relationships/slide" Target="slides/slide23.xml"/><Relationship Id="rId62" Type="http://schemas.openxmlformats.org/officeDocument/2006/relationships/slide" Target="slides/slide44.xml"/><Relationship Id="rId83" Type="http://schemas.openxmlformats.org/officeDocument/2006/relationships/slide" Target="slides/slide65.xml"/><Relationship Id="rId179" Type="http://schemas.openxmlformats.org/officeDocument/2006/relationships/slide" Target="slides/slide161.xml"/><Relationship Id="rId190" Type="http://schemas.openxmlformats.org/officeDocument/2006/relationships/slide" Target="slides/slide172.xml"/><Relationship Id="rId204" Type="http://schemas.openxmlformats.org/officeDocument/2006/relationships/slide" Target="slides/slide186.xml"/><Relationship Id="rId225" Type="http://schemas.openxmlformats.org/officeDocument/2006/relationships/slide" Target="slides/slide207.xml"/><Relationship Id="rId246" Type="http://schemas.openxmlformats.org/officeDocument/2006/relationships/slide" Target="slides/slide228.xml"/><Relationship Id="rId267" Type="http://schemas.openxmlformats.org/officeDocument/2006/relationships/slide" Target="slides/slide249.xml"/><Relationship Id="rId288" Type="http://schemas.openxmlformats.org/officeDocument/2006/relationships/slide" Target="slides/slide270.xml"/><Relationship Id="rId106" Type="http://schemas.openxmlformats.org/officeDocument/2006/relationships/slide" Target="slides/slide88.xml"/><Relationship Id="rId127" Type="http://schemas.openxmlformats.org/officeDocument/2006/relationships/slide" Target="slides/slide109.xml"/><Relationship Id="rId313" Type="http://schemas.openxmlformats.org/officeDocument/2006/relationships/slide" Target="slides/slide295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3.xml"/><Relationship Id="rId52" Type="http://schemas.openxmlformats.org/officeDocument/2006/relationships/slide" Target="slides/slide34.xml"/><Relationship Id="rId73" Type="http://schemas.openxmlformats.org/officeDocument/2006/relationships/slide" Target="slides/slide55.xml"/><Relationship Id="rId94" Type="http://schemas.openxmlformats.org/officeDocument/2006/relationships/slide" Target="slides/slide76.xml"/><Relationship Id="rId148" Type="http://schemas.openxmlformats.org/officeDocument/2006/relationships/slide" Target="slides/slide130.xml"/><Relationship Id="rId169" Type="http://schemas.openxmlformats.org/officeDocument/2006/relationships/slide" Target="slides/slide151.xml"/><Relationship Id="rId334" Type="http://schemas.openxmlformats.org/officeDocument/2006/relationships/slide" Target="slides/slide316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62.xml"/><Relationship Id="rId215" Type="http://schemas.openxmlformats.org/officeDocument/2006/relationships/slide" Target="slides/slide197.xml"/><Relationship Id="rId236" Type="http://schemas.openxmlformats.org/officeDocument/2006/relationships/slide" Target="slides/slide218.xml"/><Relationship Id="rId257" Type="http://schemas.openxmlformats.org/officeDocument/2006/relationships/slide" Target="slides/slide239.xml"/><Relationship Id="rId278" Type="http://schemas.openxmlformats.org/officeDocument/2006/relationships/slide" Target="slides/slide260.xml"/><Relationship Id="rId303" Type="http://schemas.openxmlformats.org/officeDocument/2006/relationships/slide" Target="slides/slide285.xml"/><Relationship Id="rId42" Type="http://schemas.openxmlformats.org/officeDocument/2006/relationships/slide" Target="slides/slide24.xml"/><Relationship Id="rId84" Type="http://schemas.openxmlformats.org/officeDocument/2006/relationships/slide" Target="slides/slide66.xml"/><Relationship Id="rId138" Type="http://schemas.openxmlformats.org/officeDocument/2006/relationships/slide" Target="slides/slide120.xml"/><Relationship Id="rId345" Type="http://schemas.openxmlformats.org/officeDocument/2006/relationships/slide" Target="slides/slide327.xml"/><Relationship Id="rId191" Type="http://schemas.openxmlformats.org/officeDocument/2006/relationships/slide" Target="slides/slide173.xml"/><Relationship Id="rId205" Type="http://schemas.openxmlformats.org/officeDocument/2006/relationships/slide" Target="slides/slide187.xml"/><Relationship Id="rId247" Type="http://schemas.openxmlformats.org/officeDocument/2006/relationships/slide" Target="slides/slide229.xml"/><Relationship Id="rId107" Type="http://schemas.openxmlformats.org/officeDocument/2006/relationships/slide" Target="slides/slide89.xml"/><Relationship Id="rId289" Type="http://schemas.openxmlformats.org/officeDocument/2006/relationships/slide" Target="slides/slide271.xml"/><Relationship Id="rId11" Type="http://schemas.openxmlformats.org/officeDocument/2006/relationships/slideMaster" Target="slideMasters/slideMaster11.xml"/><Relationship Id="rId53" Type="http://schemas.openxmlformats.org/officeDocument/2006/relationships/slide" Target="slides/slide35.xml"/><Relationship Id="rId149" Type="http://schemas.openxmlformats.org/officeDocument/2006/relationships/slide" Target="slides/slide131.xml"/><Relationship Id="rId314" Type="http://schemas.openxmlformats.org/officeDocument/2006/relationships/slide" Target="slides/slide296.xml"/><Relationship Id="rId95" Type="http://schemas.openxmlformats.org/officeDocument/2006/relationships/slide" Target="slides/slide77.xml"/><Relationship Id="rId160" Type="http://schemas.openxmlformats.org/officeDocument/2006/relationships/slide" Target="slides/slide142.xml"/><Relationship Id="rId216" Type="http://schemas.openxmlformats.org/officeDocument/2006/relationships/slide" Target="slides/slide198.xml"/><Relationship Id="rId258" Type="http://schemas.openxmlformats.org/officeDocument/2006/relationships/slide" Target="slides/slide240.xml"/><Relationship Id="rId22" Type="http://schemas.openxmlformats.org/officeDocument/2006/relationships/slide" Target="slides/slide4.xml"/><Relationship Id="rId64" Type="http://schemas.openxmlformats.org/officeDocument/2006/relationships/slide" Target="slides/slide46.xml"/><Relationship Id="rId118" Type="http://schemas.openxmlformats.org/officeDocument/2006/relationships/slide" Target="slides/slide100.xml"/><Relationship Id="rId325" Type="http://schemas.openxmlformats.org/officeDocument/2006/relationships/slide" Target="slides/slide307.xml"/><Relationship Id="rId171" Type="http://schemas.openxmlformats.org/officeDocument/2006/relationships/slide" Target="slides/slide153.xml"/><Relationship Id="rId227" Type="http://schemas.openxmlformats.org/officeDocument/2006/relationships/slide" Target="slides/slide209.xml"/><Relationship Id="rId269" Type="http://schemas.openxmlformats.org/officeDocument/2006/relationships/slide" Target="slides/slide251.xml"/><Relationship Id="rId33" Type="http://schemas.openxmlformats.org/officeDocument/2006/relationships/slide" Target="slides/slide15.xml"/><Relationship Id="rId129" Type="http://schemas.openxmlformats.org/officeDocument/2006/relationships/slide" Target="slides/slide111.xml"/><Relationship Id="rId280" Type="http://schemas.openxmlformats.org/officeDocument/2006/relationships/slide" Target="slides/slide262.xml"/><Relationship Id="rId336" Type="http://schemas.openxmlformats.org/officeDocument/2006/relationships/slide" Target="slides/slide318.xml"/><Relationship Id="rId75" Type="http://schemas.openxmlformats.org/officeDocument/2006/relationships/slide" Target="slides/slide57.xml"/><Relationship Id="rId140" Type="http://schemas.openxmlformats.org/officeDocument/2006/relationships/slide" Target="slides/slide122.xml"/><Relationship Id="rId182" Type="http://schemas.openxmlformats.org/officeDocument/2006/relationships/slide" Target="slides/slide164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20.xml"/><Relationship Id="rId291" Type="http://schemas.openxmlformats.org/officeDocument/2006/relationships/slide" Target="slides/slide273.xml"/><Relationship Id="rId305" Type="http://schemas.openxmlformats.org/officeDocument/2006/relationships/slide" Target="slides/slide287.xml"/><Relationship Id="rId347" Type="http://schemas.openxmlformats.org/officeDocument/2006/relationships/handoutMaster" Target="handoutMasters/handoutMaster1.xml"/><Relationship Id="rId44" Type="http://schemas.openxmlformats.org/officeDocument/2006/relationships/slide" Target="slides/slide26.xml"/><Relationship Id="rId86" Type="http://schemas.openxmlformats.org/officeDocument/2006/relationships/slide" Target="slides/slide68.xml"/><Relationship Id="rId151" Type="http://schemas.openxmlformats.org/officeDocument/2006/relationships/slide" Target="slides/slide133.xml"/><Relationship Id="rId193" Type="http://schemas.openxmlformats.org/officeDocument/2006/relationships/slide" Target="slides/slide175.xml"/><Relationship Id="rId207" Type="http://schemas.openxmlformats.org/officeDocument/2006/relationships/slide" Target="slides/slide189.xml"/><Relationship Id="rId249" Type="http://schemas.openxmlformats.org/officeDocument/2006/relationships/slide" Target="slides/slide231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91.xml"/><Relationship Id="rId260" Type="http://schemas.openxmlformats.org/officeDocument/2006/relationships/slide" Target="slides/slide242.xml"/><Relationship Id="rId316" Type="http://schemas.openxmlformats.org/officeDocument/2006/relationships/slide" Target="slides/slide298.xml"/><Relationship Id="rId55" Type="http://schemas.openxmlformats.org/officeDocument/2006/relationships/slide" Target="slides/slide37.xml"/><Relationship Id="rId97" Type="http://schemas.openxmlformats.org/officeDocument/2006/relationships/slide" Target="slides/slide79.xml"/><Relationship Id="rId120" Type="http://schemas.openxmlformats.org/officeDocument/2006/relationships/slide" Target="slides/slide102.xml"/><Relationship Id="rId162" Type="http://schemas.openxmlformats.org/officeDocument/2006/relationships/slide" Target="slides/slide144.xml"/><Relationship Id="rId218" Type="http://schemas.openxmlformats.org/officeDocument/2006/relationships/slide" Target="slides/slide200.xml"/><Relationship Id="rId271" Type="http://schemas.openxmlformats.org/officeDocument/2006/relationships/slide" Target="slides/slide253.xml"/><Relationship Id="rId24" Type="http://schemas.openxmlformats.org/officeDocument/2006/relationships/slide" Target="slides/slide6.xml"/><Relationship Id="rId66" Type="http://schemas.openxmlformats.org/officeDocument/2006/relationships/slide" Target="slides/slide48.xml"/><Relationship Id="rId131" Type="http://schemas.openxmlformats.org/officeDocument/2006/relationships/slide" Target="slides/slide113.xml"/><Relationship Id="rId327" Type="http://schemas.openxmlformats.org/officeDocument/2006/relationships/slide" Target="slides/slide309.xml"/><Relationship Id="rId173" Type="http://schemas.openxmlformats.org/officeDocument/2006/relationships/slide" Target="slides/slide155.xml"/><Relationship Id="rId229" Type="http://schemas.openxmlformats.org/officeDocument/2006/relationships/slide" Target="slides/slide211.xml"/><Relationship Id="rId240" Type="http://schemas.openxmlformats.org/officeDocument/2006/relationships/slide" Target="slides/slide222.xml"/><Relationship Id="rId35" Type="http://schemas.openxmlformats.org/officeDocument/2006/relationships/slide" Target="slides/slide17.xml"/><Relationship Id="rId77" Type="http://schemas.openxmlformats.org/officeDocument/2006/relationships/slide" Target="slides/slide59.xml"/><Relationship Id="rId100" Type="http://schemas.openxmlformats.org/officeDocument/2006/relationships/slide" Target="slides/slide82.xml"/><Relationship Id="rId282" Type="http://schemas.openxmlformats.org/officeDocument/2006/relationships/slide" Target="slides/slide264.xml"/><Relationship Id="rId338" Type="http://schemas.openxmlformats.org/officeDocument/2006/relationships/slide" Target="slides/slide32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61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62574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619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619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62574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fld id="{2D5880D9-262E-4F2A-80BE-FDA308689B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6522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hu-HU" altLang="en-US"/>
          </a:p>
        </p:txBody>
      </p:sp>
      <p:sp>
        <p:nvSpPr>
          <p:cNvPr id="2836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62574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hu-HU" altLang="en-US"/>
          </a:p>
        </p:txBody>
      </p:sp>
      <p:sp>
        <p:nvSpPr>
          <p:cNvPr id="30822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271838" y="509588"/>
            <a:ext cx="3394075" cy="25463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36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91772" y="3224906"/>
            <a:ext cx="7947856" cy="30603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hu-HU" altLang="en-US" noProof="0" smtClean="0"/>
              <a:t>Mintaszöveg szerkesztése</a:t>
            </a:r>
          </a:p>
          <a:p>
            <a:pPr lvl="1"/>
            <a:r>
              <a:rPr lang="hu-HU" altLang="en-US" noProof="0" smtClean="0"/>
              <a:t>Második szint</a:t>
            </a:r>
          </a:p>
          <a:p>
            <a:pPr lvl="2"/>
            <a:r>
              <a:rPr lang="hu-HU" altLang="en-US" noProof="0" smtClean="0"/>
              <a:t>Harmadik szint</a:t>
            </a:r>
          </a:p>
          <a:p>
            <a:pPr lvl="3"/>
            <a:r>
              <a:rPr lang="hu-HU" altLang="en-US" noProof="0" smtClean="0"/>
              <a:t>Negyedik szint</a:t>
            </a:r>
          </a:p>
          <a:p>
            <a:pPr lvl="4"/>
            <a:r>
              <a:rPr lang="hu-HU" altLang="en-US" noProof="0" smtClean="0"/>
              <a:t>Ötödik szint</a:t>
            </a:r>
          </a:p>
        </p:txBody>
      </p:sp>
      <p:sp>
        <p:nvSpPr>
          <p:cNvPr id="2836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hu-HU" altLang="en-US"/>
          </a:p>
        </p:txBody>
      </p:sp>
      <p:sp>
        <p:nvSpPr>
          <p:cNvPr id="2836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62574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fld id="{213343D3-FDA5-4035-B8A5-0DE5946B5C2A}" type="slidenum">
              <a:rPr lang="hu-HU" altLang="en-US"/>
              <a:pPr>
                <a:defRPr/>
              </a:pPr>
              <a:t>‹#›</a:t>
            </a:fld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31286288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C56BCE4B-AE99-45F1-B466-937507E2AA93}" type="slidenum">
              <a:rPr lang="hu-HU" altLang="en-US" smtClean="0"/>
              <a:pPr eaLnBrk="1" hangingPunct="1">
                <a:spcBef>
                  <a:spcPct val="0"/>
                </a:spcBef>
              </a:pPr>
              <a:t>2</a:t>
            </a:fld>
            <a:endParaRPr lang="hu-HU" altLang="en-US" smtClean="0"/>
          </a:p>
        </p:txBody>
      </p:sp>
      <p:sp>
        <p:nvSpPr>
          <p:cNvPr id="31027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3310B93-56F9-47C1-A5DE-C70526C3C11F}" type="slidenum">
              <a:rPr lang="en-US" altLang="en-US"/>
              <a:pPr algn="r" eaLnBrk="1" hangingPunct="1">
                <a:spcBef>
                  <a:spcPct val="0"/>
                </a:spcBef>
              </a:pPr>
              <a:t>2</a:t>
            </a:fld>
            <a:endParaRPr lang="en-US" altLang="en-US"/>
          </a:p>
        </p:txBody>
      </p:sp>
      <p:sp>
        <p:nvSpPr>
          <p:cNvPr id="3102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027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75808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E32F1EBF-B7AD-4CA1-BB83-CA3CA4792FF0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48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563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676B91C-B485-42B7-A747-B9B613F105E4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48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563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563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74318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49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134959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70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53558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 txBox="1">
            <a:spLocks noGrp="1" noChangeArrowheads="1"/>
          </p:cNvSpPr>
          <p:nvPr/>
        </p:nvSpPr>
        <p:spPr bwMode="auto">
          <a:xfrm>
            <a:off x="5624359" y="6454544"/>
            <a:ext cx="4304751" cy="3387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algn="r" eaLnBrk="1" hangingPunct="1"/>
            <a:fld id="{7E01F5E2-6E60-4D95-AE0A-E95C516D831D}" type="slidenum">
              <a:rPr lang="en-US" altLang="en-US" sz="1200">
                <a:solidFill>
                  <a:schemeClr val="tx1"/>
                </a:solidFill>
                <a:latin typeface="Arial" charset="0"/>
              </a:rPr>
              <a:pPr algn="r" eaLnBrk="1" hangingPunct="1"/>
              <a:t>77</a:t>
            </a:fld>
            <a:endParaRPr lang="en-US" altLang="en-US" sz="120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50623367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121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121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786250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5E696641-095F-4E45-810E-3A65139997A2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9491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C167DC4-CCBE-41C8-9500-3F251EE29DFF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139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949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94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630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0B50BFF-B5AB-4079-AB23-E93B16605333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D1CFFE6-A174-4570-9F25-590576AB365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140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051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05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85601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0B50BFF-B5AB-4079-AB23-E93B16605333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144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D1CFFE6-A174-4570-9F25-590576AB365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144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051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05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886749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163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163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19456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02FE487D-29B4-421A-9745-1C4FB6D7FF7F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173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256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4E9867-646C-4452-94C7-FA36659FB742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173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256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25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8711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0A981917-11D2-4344-AC54-315348215EA9}" type="slidenum">
              <a:rPr lang="hu-HU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4</a:t>
            </a:fld>
            <a:endParaRPr lang="hu-HU" altLang="en-US" smtClean="0">
              <a:solidFill>
                <a:prstClr val="black"/>
              </a:solidFill>
            </a:endParaRPr>
          </a:p>
        </p:txBody>
      </p:sp>
      <p:sp>
        <p:nvSpPr>
          <p:cNvPr id="309251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C4E345C-4DCE-468D-994C-E5E02AEFDD3F}" type="slidenum">
              <a:rPr lang="en-US" altLang="en-US">
                <a:solidFill>
                  <a:prstClr val="black"/>
                </a:solidFill>
              </a:rPr>
              <a:pPr algn="r" eaLnBrk="1" hangingPunct="1">
                <a:spcBef>
                  <a:spcPct val="0"/>
                </a:spcBef>
              </a:pPr>
              <a:t>4</a:t>
            </a:fld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30925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092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011583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1C69D554-7D9B-427F-9535-582E25FE4007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197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3587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B5E5E7-A557-4FDE-B766-140F1CB9FF95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197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35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35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605496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5E696641-095F-4E45-810E-3A65139997A2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206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9491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C167DC4-CCBE-41C8-9500-3F251EE29DFF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206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949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94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119827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0B50BFF-B5AB-4079-AB23-E93B16605333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207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D1CFFE6-A174-4570-9F25-590576AB365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207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051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05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591292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228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228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042036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229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07022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243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243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28422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247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247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280460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13343D3-FDA5-4035-B8A5-0DE5946B5C2A}" type="slidenum">
              <a:rPr lang="hu-HU" altLang="en-US" smtClean="0">
                <a:solidFill>
                  <a:srgbClr val="000000"/>
                </a:solidFill>
              </a:rPr>
              <a:pPr>
                <a:defRPr/>
              </a:pPr>
              <a:t>253</a:t>
            </a:fld>
            <a:endParaRPr lang="hu-HU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93847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255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255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416785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266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266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9322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090046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 txBox="1">
            <a:spLocks noGrp="1" noChangeArrowheads="1"/>
          </p:cNvSpPr>
          <p:nvPr/>
        </p:nvSpPr>
        <p:spPr bwMode="auto">
          <a:xfrm>
            <a:off x="5624359" y="6454544"/>
            <a:ext cx="4304751" cy="3387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algn="r" eaLnBrk="1" hangingPunct="1"/>
            <a:fld id="{7E01F5E2-6E60-4D95-AE0A-E95C516D831D}" type="slidenum">
              <a:rPr lang="en-US" altLang="en-US" sz="1200">
                <a:solidFill>
                  <a:srgbClr val="000000"/>
                </a:solidFill>
                <a:latin typeface="Arial" charset="0"/>
              </a:rPr>
              <a:pPr algn="r" eaLnBrk="1" hangingPunct="1"/>
              <a:t>273</a:t>
            </a:fld>
            <a:endParaRPr lang="en-US" altLang="en-US" sz="12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27177653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13343D3-FDA5-4035-B8A5-0DE5946B5C2A}" type="slidenum">
              <a:rPr lang="hu-HU" altLang="en-US" smtClean="0"/>
              <a:pPr>
                <a:defRPr/>
              </a:pPr>
              <a:t>274</a:t>
            </a:fld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64799241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13343D3-FDA5-4035-B8A5-0DE5946B5C2A}" type="slidenum">
              <a:rPr lang="hu-HU" altLang="en-US" smtClean="0">
                <a:solidFill>
                  <a:srgbClr val="000000"/>
                </a:solidFill>
              </a:rPr>
              <a:pPr>
                <a:defRPr/>
              </a:pPr>
              <a:t>275</a:t>
            </a:fld>
            <a:endParaRPr lang="hu-HU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76755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276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276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696138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284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284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927251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286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286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767794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297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297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299392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7410FD5F-96B8-45B7-940D-AB8CC708C535}" type="slidenum">
              <a:rPr lang="hu-HU" altLang="en-US" smtClean="0"/>
              <a:pPr eaLnBrk="1" hangingPunct="1">
                <a:spcBef>
                  <a:spcPct val="0"/>
                </a:spcBef>
              </a:pPr>
              <a:t>303</a:t>
            </a:fld>
            <a:endParaRPr lang="hu-HU" altLang="en-US" smtClean="0"/>
          </a:p>
        </p:txBody>
      </p:sp>
      <p:sp>
        <p:nvSpPr>
          <p:cNvPr id="32665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C8A2A55-16C3-4236-957E-37FD40974416}" type="slidenum">
              <a:rPr lang="en-US" altLang="en-US"/>
              <a:pPr algn="r" eaLnBrk="1" hangingPunct="1">
                <a:spcBef>
                  <a:spcPct val="0"/>
                </a:spcBef>
              </a:pPr>
              <a:t>303</a:t>
            </a:fld>
            <a:endParaRPr lang="en-US" altLang="en-US"/>
          </a:p>
        </p:txBody>
      </p:sp>
      <p:sp>
        <p:nvSpPr>
          <p:cNvPr id="3266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666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95105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9562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7556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64492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25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95106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53809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44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44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1729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32361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907419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823793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46312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308436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591769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44474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00426"/>
      </p:ext>
    </p:extLst>
  </p:cSld>
  <p:clrMapOvr>
    <a:masterClrMapping/>
  </p:clrMapOvr>
  <p:transition>
    <p:fad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3922110"/>
      </p:ext>
    </p:extLst>
  </p:cSld>
  <p:clrMapOvr>
    <a:masterClrMapping/>
  </p:clrMapOvr>
  <p:transition>
    <p:fad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39627806"/>
      </p:ext>
    </p:extLst>
  </p:cSld>
  <p:clrMapOvr>
    <a:masterClrMapping/>
  </p:clrMapOvr>
  <p:transition>
    <p:fad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18713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4220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096963"/>
            <a:ext cx="4038600" cy="47561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096963"/>
            <a:ext cx="4038600" cy="47561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764584"/>
      </p:ext>
    </p:extLst>
  </p:cSld>
  <p:clrMapOvr>
    <a:masterClrMapping/>
  </p:clrMapOvr>
  <p:transition>
    <p:fad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1189476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711796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6944276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769276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76568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572581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278233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89690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402226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9714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2436669"/>
      </p:ext>
    </p:extLst>
  </p:cSld>
  <p:clrMapOvr>
    <a:masterClrMapping/>
  </p:clrMapOvr>
  <p:transition>
    <p:fad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289773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385261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3751380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45531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709260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487258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08654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83211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5326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60628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9944020"/>
      </p:ext>
    </p:extLst>
  </p:cSld>
  <p:clrMapOvr>
    <a:masterClrMapping/>
  </p:clrMapOvr>
  <p:transition>
    <p:fade/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9207757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4C95A3E-1A16-433A-875D-10C178DDD9C7}" type="datetimeFigureOut">
              <a:rPr lang="en-US">
                <a:solidFill>
                  <a:srgbClr val="000000"/>
                </a:solidFill>
              </a:rPr>
              <a:pPr/>
              <a:t>12/12/2017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3AC62D-2C84-44E0-BD94-22DABFE69D0E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6845785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44CF0EC-AEB7-4DA1-8F3B-CA4078BDA7EB}" type="datetimeFigureOut">
              <a:rPr lang="en-US">
                <a:solidFill>
                  <a:srgbClr val="000000"/>
                </a:solidFill>
              </a:rPr>
              <a:pPr/>
              <a:t>12/12/2017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EC0B06-BCFC-4826-B448-D702D698420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9299949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4E7D70E-1CD1-487C-A2A7-8442818F388D}" type="datetimeFigureOut">
              <a:rPr lang="en-US">
                <a:solidFill>
                  <a:srgbClr val="000000"/>
                </a:solidFill>
              </a:rPr>
              <a:pPr/>
              <a:t>12/12/2017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8B4F5A1-5681-4638-871F-CA3AE28DC40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20159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3874719-6AA8-4DA2-8355-8D48648ACD6C}" type="datetimeFigureOut">
              <a:rPr lang="en-US">
                <a:solidFill>
                  <a:srgbClr val="000000"/>
                </a:solidFill>
              </a:rPr>
              <a:pPr/>
              <a:t>12/12/2017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1F4760-DCE2-48D3-8831-A7033BA8A610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483856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4221698-6126-45CB-98BE-D8AEF6F83135}" type="datetimeFigureOut">
              <a:rPr lang="en-US">
                <a:solidFill>
                  <a:srgbClr val="000000"/>
                </a:solidFill>
              </a:rPr>
              <a:pPr/>
              <a:t>12/12/2017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8099715-DE08-45EF-81A2-D3BC767A50F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04481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5DA97A4-42E8-4224-AB8F-5BF112C274BF}" type="datetimeFigureOut">
              <a:rPr lang="en-US">
                <a:solidFill>
                  <a:srgbClr val="000000"/>
                </a:solidFill>
              </a:rPr>
              <a:pPr/>
              <a:t>12/12/2017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82D2E94-A9E0-4445-A996-7F28EE1FBD2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1635663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870F58C-9A82-406D-AAF1-1D3A88FAE1EE}" type="datetimeFigureOut">
              <a:rPr lang="en-US">
                <a:solidFill>
                  <a:srgbClr val="000000"/>
                </a:solidFill>
              </a:rPr>
              <a:pPr/>
              <a:t>12/12/2017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0C64390-3F1C-4E2A-8F8F-FADF133BEF61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6500172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8EC541F-6335-484F-8466-96210B12654E}" type="datetimeFigureOut">
              <a:rPr lang="en-US">
                <a:solidFill>
                  <a:srgbClr val="000000"/>
                </a:solidFill>
              </a:rPr>
              <a:pPr/>
              <a:t>12/12/2017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9BF6DF-1205-4A5D-9127-1D0718630C2E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608590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856AB1F-E4B8-4D45-A826-31DD067B875E}" type="datetimeFigureOut">
              <a:rPr lang="en-US">
                <a:solidFill>
                  <a:srgbClr val="000000"/>
                </a:solidFill>
              </a:rPr>
              <a:pPr/>
              <a:t>12/12/2017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0AD73C-6709-421A-8237-54F31F31D95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62860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0792490"/>
      </p:ext>
    </p:extLst>
  </p:cSld>
  <p:clrMapOvr>
    <a:masterClrMapping/>
  </p:clrMapOvr>
  <p:transition>
    <p:fade/>
  </p:transition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32D0482-6DB4-43F6-A56F-84B219FE5C34}" type="datetimeFigureOut">
              <a:rPr lang="en-US">
                <a:solidFill>
                  <a:srgbClr val="000000"/>
                </a:solidFill>
              </a:rPr>
              <a:pPr/>
              <a:t>12/12/2017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A613740-5D40-4234-BB56-21D7609B679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232641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1539B9F-9C78-41FA-8C66-EEA4571F01A2}" type="datetimeFigureOut">
              <a:rPr lang="en-US">
                <a:solidFill>
                  <a:srgbClr val="000000"/>
                </a:solidFill>
              </a:rPr>
              <a:pPr/>
              <a:t>12/12/2017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D2D880-1BD8-4C48-BF23-5146EAAAF81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6412706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58442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540792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410048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535366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327484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689437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388663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4552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040517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71106364"/>
      </p:ext>
    </p:extLst>
  </p:cSld>
  <p:clrMapOvr>
    <a:masterClrMapping/>
  </p:clrMapOvr>
  <p:transition>
    <p:fade/>
  </p:transition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169450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6852948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835942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47702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15207030"/>
      </p:ext>
    </p:extLst>
  </p:cSld>
  <p:clrMapOvr>
    <a:masterClrMapping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1735563"/>
      </p:ext>
    </p:extLst>
  </p:cSld>
  <p:clrMapOvr>
    <a:masterClrMapping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82563"/>
            <a:ext cx="2057400" cy="56705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82563"/>
            <a:ext cx="6019800" cy="56705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159908"/>
      </p:ext>
    </p:extLst>
  </p:cSld>
  <p:clrMapOvr>
    <a:masterClrMapping/>
  </p:clrMapOvr>
  <p:transition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699898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788376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87143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52398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632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42508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13050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70873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811684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383663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496583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254234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3EA5E7-A4F3-40D5-B6AC-8460D1398F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164645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D6D644-4063-4FD7-A56F-2CBCD1BC04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886414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E3F60-2C21-4020-BCBB-2B69BE0A842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038300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7F2A23-C8C6-43C9-ADFE-91DBD43D5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725141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818CDD-8DA8-4DF4-A7A3-62EBAA4C96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86489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61592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437256-35B3-451E-B3A4-7007BAA301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0294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98B75F-9D0D-4E56-89CE-AD5A2A25D05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01243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1CDDCD-30FB-47E8-BE39-74CE8218A4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3059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7A6F8D-00AB-478C-ADC5-37883A605A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210951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3AC8AB-F6D3-4CF6-94AB-39804B8B99B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437518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7C5F86-2E33-4E77-95CF-831E8AED53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841082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723D47-E908-42C6-AD98-DA6AEDB4E5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3928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909CB0-BFD0-4B29-BAB6-9191F7B291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75219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2FF898-2CA4-4C96-80F8-C3F486E3A9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022333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313BA8-28F0-4549-AD25-64092C713A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7861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875316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D5E5BD-A997-4990-8A3C-889855E46E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849262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924B80-3B3E-46FA-A4E7-8F0493B7617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82224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FCFF25-9C03-4568-91F5-CD8FA86213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219591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937CB0-A238-47D6-9DF4-D3FA921158D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418671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38C16B-6B4A-413D-BD12-4A92CBE38B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2730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9B0031-C2E1-4F98-8BB3-DA4F139BA5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178117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8F7F6D-3D4F-448F-A898-8E1CF97BC7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717042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69540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41370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72348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845458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121182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753299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22693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323419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10559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85878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00455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30182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13698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93687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744117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43219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129017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90946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55978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273578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324976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611498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541860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78898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0884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727715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80056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76761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320410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232120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35287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958757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85671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096170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270686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15305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072855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761218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417573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867000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228393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038522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30835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0950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82296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627767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09166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109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11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17.xml"/><Relationship Id="rId9" Type="http://schemas.openxmlformats.org/officeDocument/2006/relationships/slideLayout" Target="../slideLayouts/slideLayout122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.xml"/><Relationship Id="rId3" Type="http://schemas.openxmlformats.org/officeDocument/2006/relationships/slideLayout" Target="../slideLayouts/slideLayout127.xml"/><Relationship Id="rId7" Type="http://schemas.openxmlformats.org/officeDocument/2006/relationships/slideLayout" Target="../slideLayouts/slideLayout131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6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Relationship Id="rId11" Type="http://schemas.openxmlformats.org/officeDocument/2006/relationships/slideLayout" Target="../slideLayouts/slideLayout135.xml"/><Relationship Id="rId5" Type="http://schemas.openxmlformats.org/officeDocument/2006/relationships/slideLayout" Target="../slideLayouts/slideLayout129.xml"/><Relationship Id="rId10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38.xml"/><Relationship Id="rId7" Type="http://schemas.openxmlformats.org/officeDocument/2006/relationships/slideLayout" Target="../slideLayouts/slideLayout142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7.xml"/><Relationship Id="rId1" Type="http://schemas.openxmlformats.org/officeDocument/2006/relationships/slideLayout" Target="../slideLayouts/slideLayout136.xml"/><Relationship Id="rId6" Type="http://schemas.openxmlformats.org/officeDocument/2006/relationships/slideLayout" Target="../slideLayouts/slideLayout141.xml"/><Relationship Id="rId11" Type="http://schemas.openxmlformats.org/officeDocument/2006/relationships/slideLayout" Target="../slideLayouts/slideLayout146.xml"/><Relationship Id="rId5" Type="http://schemas.openxmlformats.org/officeDocument/2006/relationships/slideLayout" Target="../slideLayouts/slideLayout140.xml"/><Relationship Id="rId10" Type="http://schemas.openxmlformats.org/officeDocument/2006/relationships/slideLayout" Target="../slideLayouts/slideLayout145.xml"/><Relationship Id="rId4" Type="http://schemas.openxmlformats.org/officeDocument/2006/relationships/slideLayout" Target="../slideLayouts/slideLayout139.xml"/><Relationship Id="rId9" Type="http://schemas.openxmlformats.org/officeDocument/2006/relationships/slideLayout" Target="../slideLayouts/slideLayout144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.xml"/><Relationship Id="rId3" Type="http://schemas.openxmlformats.org/officeDocument/2006/relationships/slideLayout" Target="../slideLayouts/slideLayout149.xml"/><Relationship Id="rId7" Type="http://schemas.openxmlformats.org/officeDocument/2006/relationships/slideLayout" Target="../slideLayouts/slideLayout153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8.xml"/><Relationship Id="rId1" Type="http://schemas.openxmlformats.org/officeDocument/2006/relationships/slideLayout" Target="../slideLayouts/slideLayout147.xml"/><Relationship Id="rId6" Type="http://schemas.openxmlformats.org/officeDocument/2006/relationships/slideLayout" Target="../slideLayouts/slideLayout152.xml"/><Relationship Id="rId11" Type="http://schemas.openxmlformats.org/officeDocument/2006/relationships/slideLayout" Target="../slideLayouts/slideLayout157.xml"/><Relationship Id="rId5" Type="http://schemas.openxmlformats.org/officeDocument/2006/relationships/slideLayout" Target="../slideLayouts/slideLayout151.xml"/><Relationship Id="rId10" Type="http://schemas.openxmlformats.org/officeDocument/2006/relationships/slideLayout" Target="../slideLayouts/slideLayout156.xml"/><Relationship Id="rId4" Type="http://schemas.openxmlformats.org/officeDocument/2006/relationships/slideLayout" Target="../slideLayouts/slideLayout150.xml"/><Relationship Id="rId9" Type="http://schemas.openxmlformats.org/officeDocument/2006/relationships/slideLayout" Target="../slideLayouts/slideLayout155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5.xml"/><Relationship Id="rId13" Type="http://schemas.openxmlformats.org/officeDocument/2006/relationships/theme" Target="../theme/theme15.xml"/><Relationship Id="rId3" Type="http://schemas.openxmlformats.org/officeDocument/2006/relationships/slideLayout" Target="../slideLayouts/slideLayout160.xml"/><Relationship Id="rId7" Type="http://schemas.openxmlformats.org/officeDocument/2006/relationships/slideLayout" Target="../slideLayouts/slideLayout164.xml"/><Relationship Id="rId12" Type="http://schemas.openxmlformats.org/officeDocument/2006/relationships/slideLayout" Target="../slideLayouts/slideLayout169.xml"/><Relationship Id="rId2" Type="http://schemas.openxmlformats.org/officeDocument/2006/relationships/slideLayout" Target="../slideLayouts/slideLayout159.xml"/><Relationship Id="rId1" Type="http://schemas.openxmlformats.org/officeDocument/2006/relationships/slideLayout" Target="../slideLayouts/slideLayout158.xml"/><Relationship Id="rId6" Type="http://schemas.openxmlformats.org/officeDocument/2006/relationships/slideLayout" Target="../slideLayouts/slideLayout163.xml"/><Relationship Id="rId11" Type="http://schemas.openxmlformats.org/officeDocument/2006/relationships/slideLayout" Target="../slideLayouts/slideLayout168.xml"/><Relationship Id="rId5" Type="http://schemas.openxmlformats.org/officeDocument/2006/relationships/slideLayout" Target="../slideLayouts/slideLayout162.xml"/><Relationship Id="rId10" Type="http://schemas.openxmlformats.org/officeDocument/2006/relationships/slideLayout" Target="../slideLayouts/slideLayout167.xml"/><Relationship Id="rId4" Type="http://schemas.openxmlformats.org/officeDocument/2006/relationships/slideLayout" Target="../slideLayouts/slideLayout161.xml"/><Relationship Id="rId9" Type="http://schemas.openxmlformats.org/officeDocument/2006/relationships/slideLayout" Target="../slideLayouts/slideLayout166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3" Type="http://schemas.openxmlformats.org/officeDocument/2006/relationships/slideLayout" Target="../slideLayouts/slideLayout172.xml"/><Relationship Id="rId7" Type="http://schemas.openxmlformats.org/officeDocument/2006/relationships/slideLayout" Target="../slideLayouts/slideLayout176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90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.xml"/><Relationship Id="rId13" Type="http://schemas.openxmlformats.org/officeDocument/2006/relationships/theme" Target="../theme/theme18.xml"/><Relationship Id="rId3" Type="http://schemas.openxmlformats.org/officeDocument/2006/relationships/slideLayout" Target="../slideLayouts/slideLayout194.xml"/><Relationship Id="rId7" Type="http://schemas.openxmlformats.org/officeDocument/2006/relationships/slideLayout" Target="../slideLayouts/slideLayout198.xml"/><Relationship Id="rId12" Type="http://schemas.openxmlformats.org/officeDocument/2006/relationships/slideLayout" Target="../slideLayouts/slideLayout203.xml"/><Relationship Id="rId2" Type="http://schemas.openxmlformats.org/officeDocument/2006/relationships/slideLayout" Target="../slideLayouts/slideLayout193.xml"/><Relationship Id="rId1" Type="http://schemas.openxmlformats.org/officeDocument/2006/relationships/slideLayout" Target="../slideLayouts/slideLayout192.xml"/><Relationship Id="rId6" Type="http://schemas.openxmlformats.org/officeDocument/2006/relationships/slideLayout" Target="../slideLayouts/slideLayout197.xml"/><Relationship Id="rId11" Type="http://schemas.openxmlformats.org/officeDocument/2006/relationships/slideLayout" Target="../slideLayouts/slideLayout202.xml"/><Relationship Id="rId5" Type="http://schemas.openxmlformats.org/officeDocument/2006/relationships/slideLayout" Target="../slideLayouts/slideLayout196.xml"/><Relationship Id="rId10" Type="http://schemas.openxmlformats.org/officeDocument/2006/relationships/slideLayout" Target="../slideLayouts/slideLayout201.xml"/><Relationship Id="rId4" Type="http://schemas.openxmlformats.org/officeDocument/2006/relationships/slideLayout" Target="../slideLayouts/slideLayout195.xml"/><Relationship Id="rId9" Type="http://schemas.openxmlformats.org/officeDocument/2006/relationships/slideLayout" Target="../slideLayouts/slideLayout20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2.jpe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80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7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2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5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90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3" Type="http://schemas.openxmlformats.org/officeDocument/2006/relationships/slideLayout" Target="../slideLayouts/slideLayout94.xml"/><Relationship Id="rId7" Type="http://schemas.openxmlformats.org/officeDocument/2006/relationships/slideLayout" Target="../slideLayouts/slideLayout98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3.xml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1" r:id="rId1"/>
    <p:sldLayoutId id="2147483942" r:id="rId2"/>
    <p:sldLayoutId id="2147483943" r:id="rId3"/>
    <p:sldLayoutId id="2147483944" r:id="rId4"/>
    <p:sldLayoutId id="2147483945" r:id="rId5"/>
    <p:sldLayoutId id="2147483946" r:id="rId6"/>
    <p:sldLayoutId id="2147483947" r:id="rId7"/>
    <p:sldLayoutId id="2147483948" r:id="rId8"/>
    <p:sldLayoutId id="2147483949" r:id="rId9"/>
    <p:sldLayoutId id="2147483950" r:id="rId10"/>
    <p:sldLayoutId id="2147483951" r:id="rId11"/>
    <p:sldLayoutId id="214748395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22" r:id="rId1"/>
    <p:sldLayoutId id="2147484223" r:id="rId2"/>
    <p:sldLayoutId id="2147484224" r:id="rId3"/>
    <p:sldLayoutId id="2147484225" r:id="rId4"/>
    <p:sldLayoutId id="2147484226" r:id="rId5"/>
    <p:sldLayoutId id="2147484227" r:id="rId6"/>
    <p:sldLayoutId id="2147484228" r:id="rId7"/>
    <p:sldLayoutId id="2147484229" r:id="rId8"/>
    <p:sldLayoutId id="2147484230" r:id="rId9"/>
    <p:sldLayoutId id="2147484231" r:id="rId10"/>
    <p:sldLayoutId id="214748423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34" r:id="rId1"/>
    <p:sldLayoutId id="2147484235" r:id="rId2"/>
    <p:sldLayoutId id="2147484236" r:id="rId3"/>
    <p:sldLayoutId id="2147484237" r:id="rId4"/>
    <p:sldLayoutId id="2147484238" r:id="rId5"/>
    <p:sldLayoutId id="2147484239" r:id="rId6"/>
    <p:sldLayoutId id="2147484240" r:id="rId7"/>
    <p:sldLayoutId id="2147484241" r:id="rId8"/>
    <p:sldLayoutId id="2147484242" r:id="rId9"/>
    <p:sldLayoutId id="2147484243" r:id="rId10"/>
    <p:sldLayoutId id="214748424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6" r:id="rId1"/>
    <p:sldLayoutId id="2147484247" r:id="rId2"/>
    <p:sldLayoutId id="2147484248" r:id="rId3"/>
    <p:sldLayoutId id="2147484249" r:id="rId4"/>
    <p:sldLayoutId id="2147484250" r:id="rId5"/>
    <p:sldLayoutId id="2147484251" r:id="rId6"/>
    <p:sldLayoutId id="2147484252" r:id="rId7"/>
    <p:sldLayoutId id="2147484253" r:id="rId8"/>
    <p:sldLayoutId id="2147484254" r:id="rId9"/>
    <p:sldLayoutId id="2147484255" r:id="rId10"/>
    <p:sldLayoutId id="214748425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58" r:id="rId1"/>
    <p:sldLayoutId id="2147484259" r:id="rId2"/>
    <p:sldLayoutId id="2147484260" r:id="rId3"/>
    <p:sldLayoutId id="2147484261" r:id="rId4"/>
    <p:sldLayoutId id="2147484262" r:id="rId5"/>
    <p:sldLayoutId id="2147484263" r:id="rId6"/>
    <p:sldLayoutId id="2147484264" r:id="rId7"/>
    <p:sldLayoutId id="2147484265" r:id="rId8"/>
    <p:sldLayoutId id="2147484266" r:id="rId9"/>
    <p:sldLayoutId id="2147484267" r:id="rId10"/>
    <p:sldLayoutId id="214748426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70" r:id="rId1"/>
    <p:sldLayoutId id="2147484271" r:id="rId2"/>
    <p:sldLayoutId id="2147484272" r:id="rId3"/>
    <p:sldLayoutId id="2147484273" r:id="rId4"/>
    <p:sldLayoutId id="2147484274" r:id="rId5"/>
    <p:sldLayoutId id="2147484275" r:id="rId6"/>
    <p:sldLayoutId id="2147484276" r:id="rId7"/>
    <p:sldLayoutId id="2147484277" r:id="rId8"/>
    <p:sldLayoutId id="2147484278" r:id="rId9"/>
    <p:sldLayoutId id="2147484279" r:id="rId10"/>
    <p:sldLayoutId id="214748428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1248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2" r:id="rId1"/>
    <p:sldLayoutId id="2147484283" r:id="rId2"/>
    <p:sldLayoutId id="2147484284" r:id="rId3"/>
    <p:sldLayoutId id="2147484285" r:id="rId4"/>
    <p:sldLayoutId id="2147484286" r:id="rId5"/>
    <p:sldLayoutId id="2147484287" r:id="rId6"/>
    <p:sldLayoutId id="2147484288" r:id="rId7"/>
    <p:sldLayoutId id="2147484289" r:id="rId8"/>
    <p:sldLayoutId id="2147484290" r:id="rId9"/>
    <p:sldLayoutId id="2147484291" r:id="rId10"/>
    <p:sldLayoutId id="2147484292" r:id="rId11"/>
    <p:sldLayoutId id="214748429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0314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5" r:id="rId1"/>
    <p:sldLayoutId id="2147484296" r:id="rId2"/>
    <p:sldLayoutId id="2147484297" r:id="rId3"/>
    <p:sldLayoutId id="2147484298" r:id="rId4"/>
    <p:sldLayoutId id="2147484299" r:id="rId5"/>
    <p:sldLayoutId id="2147484300" r:id="rId6"/>
    <p:sldLayoutId id="2147484301" r:id="rId7"/>
    <p:sldLayoutId id="2147484302" r:id="rId8"/>
    <p:sldLayoutId id="2147484303" r:id="rId9"/>
    <p:sldLayoutId id="2147484304" r:id="rId10"/>
    <p:sldLayoutId id="214748430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>
                <a:latin typeface="+mn-lt"/>
              </a:defRPr>
            </a:lvl1pPr>
          </a:lstStyle>
          <a:p>
            <a:fld id="{5A70AA9F-562B-4412-935D-349D4194DB43}" type="datetimeFigureOut">
              <a:rPr lang="en-US">
                <a:solidFill>
                  <a:srgbClr val="000000"/>
                </a:solidFill>
                <a:cs typeface="+mn-cs"/>
              </a:rPr>
              <a:pPr/>
              <a:t>12/12/2017</a:t>
            </a:fld>
            <a:endParaRPr lang="en-US">
              <a:solidFill>
                <a:srgbClr val="000000"/>
              </a:solidFill>
              <a:cs typeface="+mn-cs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latin typeface="+mn-lt"/>
              </a:defRPr>
            </a:lvl1pPr>
          </a:lstStyle>
          <a:p>
            <a:pPr algn="ctr"/>
            <a:endParaRPr lang="en-US">
              <a:solidFill>
                <a:srgbClr val="000000"/>
              </a:solidFill>
              <a:cs typeface="+mn-cs"/>
            </a:endParaRPr>
          </a:p>
        </p:txBody>
      </p:sp>
      <p:sp>
        <p:nvSpPr>
          <p:cNvPr id="675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fld id="{F046C4DC-FB77-4EA4-906D-1BC6795A1BB8}" type="slidenum">
              <a:rPr lang="en-US">
                <a:solidFill>
                  <a:srgbClr val="FFFFFF"/>
                </a:solidFill>
                <a:cs typeface="+mn-cs"/>
              </a:rPr>
              <a:pPr/>
              <a:t>‹#›</a:t>
            </a:fld>
            <a:endParaRPr lang="en-US">
              <a:solidFill>
                <a:srgbClr val="FFFFFF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9884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07" r:id="rId1"/>
    <p:sldLayoutId id="2147484308" r:id="rId2"/>
    <p:sldLayoutId id="2147484309" r:id="rId3"/>
    <p:sldLayoutId id="2147484310" r:id="rId4"/>
    <p:sldLayoutId id="2147484311" r:id="rId5"/>
    <p:sldLayoutId id="2147484312" r:id="rId6"/>
    <p:sldLayoutId id="2147484313" r:id="rId7"/>
    <p:sldLayoutId id="2147484314" r:id="rId8"/>
    <p:sldLayoutId id="2147484315" r:id="rId9"/>
    <p:sldLayoutId id="2147484316" r:id="rId10"/>
    <p:sldLayoutId id="2147484317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C5ABEFA-7CE2-451C-AAD3-7A2CC969DB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87178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19" r:id="rId1"/>
    <p:sldLayoutId id="2147484320" r:id="rId2"/>
    <p:sldLayoutId id="2147484321" r:id="rId3"/>
    <p:sldLayoutId id="2147484322" r:id="rId4"/>
    <p:sldLayoutId id="2147484323" r:id="rId5"/>
    <p:sldLayoutId id="2147484324" r:id="rId6"/>
    <p:sldLayoutId id="2147484325" r:id="rId7"/>
    <p:sldLayoutId id="2147484326" r:id="rId8"/>
    <p:sldLayoutId id="2147484327" r:id="rId9"/>
    <p:sldLayoutId id="2147484328" r:id="rId10"/>
    <p:sldLayoutId id="2147484329" r:id="rId11"/>
    <p:sldLayoutId id="214748433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11" descr="AMD-293_Secondary_Black_Wide.jpg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" y="0"/>
            <a:ext cx="91313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182563"/>
            <a:ext cx="8229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4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096963"/>
            <a:ext cx="8229600" cy="475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077" name="TextBox 8"/>
          <p:cNvSpPr txBox="1">
            <a:spLocks noChangeArrowheads="1"/>
          </p:cNvSpPr>
          <p:nvPr/>
        </p:nvSpPr>
        <p:spPr bwMode="auto">
          <a:xfrm>
            <a:off x="1109663" y="6211888"/>
            <a:ext cx="50673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CA" altLang="en-US" sz="800" smtClean="0">
                <a:solidFill>
                  <a:schemeClr val="tx2"/>
                </a:solidFill>
              </a:rPr>
              <a:t>| AMD Opteron™ 6100 Series Processor Launch | Embargoed until 12:01 a.m. March 29, 2010</a:t>
            </a:r>
          </a:p>
        </p:txBody>
      </p:sp>
      <p:sp>
        <p:nvSpPr>
          <p:cNvPr id="3078" name="TextBox 9"/>
          <p:cNvSpPr txBox="1">
            <a:spLocks noChangeArrowheads="1"/>
          </p:cNvSpPr>
          <p:nvPr/>
        </p:nvSpPr>
        <p:spPr bwMode="auto">
          <a:xfrm>
            <a:off x="682625" y="6173788"/>
            <a:ext cx="547688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4" rIns="91429" bIns="45714" anchor="ctr"/>
          <a:lstStyle>
            <a:lvl1pPr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algn="r" eaLnBrk="1" hangingPunct="1">
              <a:defRPr/>
            </a:pPr>
            <a:fld id="{E1DDF085-D022-4E05-8E16-AD3A93B6C537}" type="slidenum">
              <a:rPr lang="en-US" altLang="en-US" sz="800" b="1" smtClean="0">
                <a:solidFill>
                  <a:schemeClr val="tx2"/>
                </a:solidFill>
              </a:rPr>
              <a:pPr algn="r" eaLnBrk="1" hangingPunct="1">
                <a:defRPr/>
              </a:pPr>
              <a:t>‹#›</a:t>
            </a:fld>
            <a:endParaRPr lang="en-US" altLang="en-US" sz="800" b="1" smtClean="0">
              <a:solidFill>
                <a:schemeClr val="tx2"/>
              </a:solidFill>
            </a:endParaRPr>
          </a:p>
        </p:txBody>
      </p:sp>
      <p:pic>
        <p:nvPicPr>
          <p:cNvPr id="5127" name="Picture 2" descr="C:\Users\rupson\Desktop\review changes\the_future_is_fusion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5750" y="6115050"/>
            <a:ext cx="806450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dk2" tx1="lt1" bg2="dk1" tx2="lt2" accent1="accent1" accent2="accent2" accent3="accent3" accent4="accent4" accent5="accent5" accent6="accent6" hlink="hlink" folHlink="folHlink"/>
  <p:sldLayoutIdLst>
    <p:sldLayoutId id="2147483953" r:id="rId1"/>
    <p:sldLayoutId id="2147483954" r:id="rId2"/>
    <p:sldLayoutId id="2147483955" r:id="rId3"/>
    <p:sldLayoutId id="2147483956" r:id="rId4"/>
    <p:sldLayoutId id="2147483957" r:id="rId5"/>
    <p:sldLayoutId id="2147483958" r:id="rId6"/>
    <p:sldLayoutId id="2147483959" r:id="rId7"/>
    <p:sldLayoutId id="2147483960" r:id="rId8"/>
    <p:sldLayoutId id="2147483961" r:id="rId9"/>
    <p:sldLayoutId id="2147483962" r:id="rId10"/>
    <p:sldLayoutId id="2147483963" r:id="rId11"/>
  </p:sldLayoutIdLst>
  <p:transition>
    <p:fade/>
  </p:transition>
  <p:timing>
    <p:tnLst>
      <p:par>
        <p:cTn id="1" dur="indefinite" restart="never" nodeType="tmRoot"/>
      </p:par>
    </p:tnLst>
  </p:timing>
  <p:txStyles>
    <p:titleStyle>
      <a:lvl1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+mj-lt"/>
          <a:ea typeface="+mj-ea"/>
          <a:cs typeface="+mj-cs"/>
        </a:defRPr>
      </a:lvl1pPr>
      <a:lvl2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2pPr>
      <a:lvl3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3pPr>
      <a:lvl4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4pPr>
      <a:lvl5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5pPr>
      <a:lvl6pPr marL="4572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6pPr>
      <a:lvl7pPr marL="9144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7pPr>
      <a:lvl8pPr marL="13716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8pPr>
      <a:lvl9pPr marL="18288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9pPr>
    </p:titleStyle>
    <p:bodyStyle>
      <a:lvl1pPr marL="174625" indent="-174625" algn="l" rtl="0" eaLnBrk="0" fontAlgn="base" hangingPunct="0">
        <a:spcBef>
          <a:spcPts val="338"/>
        </a:spcBef>
        <a:spcAft>
          <a:spcPts val="338"/>
        </a:spcAft>
        <a:buClr>
          <a:schemeClr val="bg2"/>
        </a:buClr>
        <a:buFont typeface="Wingdings" pitchFamily="2" charset="2"/>
        <a:buChar char="§"/>
        <a:defRPr sz="1400">
          <a:solidFill>
            <a:schemeClr val="tx1"/>
          </a:solidFill>
          <a:latin typeface="+mn-lt"/>
          <a:ea typeface="+mn-ea"/>
          <a:cs typeface="+mn-cs"/>
        </a:defRPr>
      </a:lvl1pPr>
      <a:lvl2pPr marL="341313" indent="-168275" algn="l" rtl="0" eaLnBrk="0" fontAlgn="base" hangingPunct="0">
        <a:spcBef>
          <a:spcPts val="338"/>
        </a:spcBef>
        <a:spcAft>
          <a:spcPts val="338"/>
        </a:spcAft>
        <a:buClr>
          <a:schemeClr val="tx2"/>
        </a:buClr>
        <a:buFont typeface="Arial" pitchFamily="34" charset="0"/>
        <a:buChar char="–"/>
        <a:defRPr sz="1400">
          <a:solidFill>
            <a:schemeClr val="tx1"/>
          </a:solidFill>
          <a:latin typeface="+mn-lt"/>
        </a:defRPr>
      </a:lvl2pPr>
      <a:lvl3pPr marL="515938" indent="-166688" algn="l" rtl="0" eaLnBrk="0" fontAlgn="base" hangingPunct="0">
        <a:spcBef>
          <a:spcPts val="33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3pPr>
      <a:lvl4pPr marL="690563" indent="-176213" algn="l" rtl="0" eaLnBrk="0" fontAlgn="base" hangingPunct="0">
        <a:spcBef>
          <a:spcPts val="288"/>
        </a:spcBef>
        <a:spcAft>
          <a:spcPts val="338"/>
        </a:spcAft>
        <a:buClr>
          <a:schemeClr val="tx2"/>
        </a:buClr>
        <a:buFont typeface="Arial" pitchFamily="34" charset="0"/>
        <a:buChar char="–"/>
        <a:defRPr sz="1200">
          <a:solidFill>
            <a:schemeClr val="tx1"/>
          </a:solidFill>
          <a:latin typeface="+mn-lt"/>
        </a:defRPr>
      </a:lvl4pPr>
      <a:lvl5pPr marL="973138" indent="-168275" algn="l" rtl="0" eaLnBrk="0" fontAlgn="base" hangingPunct="0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5pPr>
      <a:lvl6pPr marL="14303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6pPr>
      <a:lvl7pPr marL="18875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7pPr>
      <a:lvl8pPr marL="23447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8pPr>
      <a:lvl9pPr marL="28019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4" r:id="rId1"/>
    <p:sldLayoutId id="2147483965" r:id="rId2"/>
    <p:sldLayoutId id="2147483966" r:id="rId3"/>
    <p:sldLayoutId id="2147483967" r:id="rId4"/>
    <p:sldLayoutId id="2147483968" r:id="rId5"/>
    <p:sldLayoutId id="2147483969" r:id="rId6"/>
    <p:sldLayoutId id="2147483970" r:id="rId7"/>
    <p:sldLayoutId id="2147483971" r:id="rId8"/>
    <p:sldLayoutId id="2147483972" r:id="rId9"/>
    <p:sldLayoutId id="2147483973" r:id="rId10"/>
    <p:sldLayoutId id="214748397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16B4CE63-8579-4275-9B27-C6EBDE379AD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19" r:id="rId1"/>
    <p:sldLayoutId id="2147484020" r:id="rId2"/>
    <p:sldLayoutId id="2147484021" r:id="rId3"/>
    <p:sldLayoutId id="2147484022" r:id="rId4"/>
    <p:sldLayoutId id="2147484023" r:id="rId5"/>
    <p:sldLayoutId id="2147484024" r:id="rId6"/>
    <p:sldLayoutId id="2147484025" r:id="rId7"/>
    <p:sldLayoutId id="2147484026" r:id="rId8"/>
    <p:sldLayoutId id="2147484027" r:id="rId9"/>
    <p:sldLayoutId id="2147484028" r:id="rId10"/>
    <p:sldLayoutId id="214748402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C978F764-B0CF-46A3-B180-13092C9D8D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1" r:id="rId1"/>
    <p:sldLayoutId id="2147484042" r:id="rId2"/>
    <p:sldLayoutId id="2147484043" r:id="rId3"/>
    <p:sldLayoutId id="2147484044" r:id="rId4"/>
    <p:sldLayoutId id="2147484045" r:id="rId5"/>
    <p:sldLayoutId id="2147484046" r:id="rId6"/>
    <p:sldLayoutId id="2147484047" r:id="rId7"/>
    <p:sldLayoutId id="2147484048" r:id="rId8"/>
    <p:sldLayoutId id="2147484049" r:id="rId9"/>
    <p:sldLayoutId id="2147484050" r:id="rId10"/>
    <p:sldLayoutId id="214748405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9093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2" r:id="rId1"/>
    <p:sldLayoutId id="2147484173" r:id="rId2"/>
    <p:sldLayoutId id="2147484174" r:id="rId3"/>
    <p:sldLayoutId id="2147484175" r:id="rId4"/>
    <p:sldLayoutId id="2147484176" r:id="rId5"/>
    <p:sldLayoutId id="2147484177" r:id="rId6"/>
    <p:sldLayoutId id="2147484178" r:id="rId7"/>
    <p:sldLayoutId id="2147484179" r:id="rId8"/>
    <p:sldLayoutId id="2147484180" r:id="rId9"/>
    <p:sldLayoutId id="2147484181" r:id="rId10"/>
    <p:sldLayoutId id="2147484182" r:id="rId11"/>
    <p:sldLayoutId id="214748418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268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85" r:id="rId1"/>
    <p:sldLayoutId id="2147484186" r:id="rId2"/>
    <p:sldLayoutId id="2147484187" r:id="rId3"/>
    <p:sldLayoutId id="2147484188" r:id="rId4"/>
    <p:sldLayoutId id="2147484189" r:id="rId5"/>
    <p:sldLayoutId id="2147484190" r:id="rId6"/>
    <p:sldLayoutId id="2147484191" r:id="rId7"/>
    <p:sldLayoutId id="2147484192" r:id="rId8"/>
    <p:sldLayoutId id="2147484193" r:id="rId9"/>
    <p:sldLayoutId id="2147484194" r:id="rId10"/>
    <p:sldLayoutId id="2147484195" r:id="rId11"/>
    <p:sldLayoutId id="214748419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88595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8" r:id="rId1"/>
    <p:sldLayoutId id="2147484199" r:id="rId2"/>
    <p:sldLayoutId id="2147484200" r:id="rId3"/>
    <p:sldLayoutId id="2147484201" r:id="rId4"/>
    <p:sldLayoutId id="2147484202" r:id="rId5"/>
    <p:sldLayoutId id="2147484203" r:id="rId6"/>
    <p:sldLayoutId id="2147484204" r:id="rId7"/>
    <p:sldLayoutId id="2147484205" r:id="rId8"/>
    <p:sldLayoutId id="2147484206" r:id="rId9"/>
    <p:sldLayoutId id="2147484207" r:id="rId10"/>
    <p:sldLayoutId id="214748420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3776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10" r:id="rId1"/>
    <p:sldLayoutId id="2147484211" r:id="rId2"/>
    <p:sldLayoutId id="2147484212" r:id="rId3"/>
    <p:sldLayoutId id="2147484213" r:id="rId4"/>
    <p:sldLayoutId id="2147484214" r:id="rId5"/>
    <p:sldLayoutId id="2147484215" r:id="rId6"/>
    <p:sldLayoutId id="2147484216" r:id="rId7"/>
    <p:sldLayoutId id="2147484217" r:id="rId8"/>
    <p:sldLayoutId id="2147484218" r:id="rId9"/>
    <p:sldLayoutId id="2147484219" r:id="rId10"/>
    <p:sldLayoutId id="214748422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8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8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8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58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58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1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59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63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0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6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hyperlink" Target="https://software.intel.com/sites/default/files/managed/cb/5c/intel_xeon_processor_e7-8800-4800_v3_product_family_overview.png" TargetMode="Externa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39.png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hyperlink" Target="https://software.intel.com/sites/default/files/managed/cb/5c/intel_xeon_processor_e7-8800-4800_v3_product_family_overview.png" TargetMode="Externa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39.pn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hyperlink" Target="https://software.intel.com/sites/default/files/managed/cb/5c/intel_xeon_processor_e7-8800-4800_v3_product_family_overview.png" TargetMode="External"/><Relationship Id="rId1" Type="http://schemas.openxmlformats.org/officeDocument/2006/relationships/slideLayout" Target="../slideLayouts/slideLayout25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hyperlink" Target="https://software.intel.com/sites/default/files/managed/cb/5c/intel_xeon_processor_e7-8800-4800_v3_product_family_overview.png" TargetMode="External"/><Relationship Id="rId1" Type="http://schemas.openxmlformats.org/officeDocument/2006/relationships/slideLayout" Target="../slideLayouts/slideLayout25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hyperlink" Target="https://software.intel.com/sites/default/files/managed/cb/5c/intel_xeon_processor_e7-8800-4800_v3_product_family_overview.png" TargetMode="External"/><Relationship Id="rId1" Type="http://schemas.openxmlformats.org/officeDocument/2006/relationships/slideLayout" Target="../slideLayouts/slideLayout25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5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5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0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9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9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9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9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9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9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9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0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hyperlink" Target="http://hothardware.com/gallery/Article/2321?image=big_core.jpg" TargetMode="External"/><Relationship Id="rId1" Type="http://schemas.openxmlformats.org/officeDocument/2006/relationships/slideLayout" Target="../slideLayouts/slideLayout29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9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9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9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29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29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9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5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9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9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9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9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0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29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4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0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40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40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40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1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0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5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51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1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51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1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1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1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5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51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51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51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1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1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51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51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1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0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58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29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9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9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9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40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40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40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40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4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58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51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51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0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51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51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0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5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2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51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51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51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1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51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0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51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51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51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51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51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51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0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51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51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102.jpg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17.png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1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1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0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51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51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5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47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51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0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51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0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51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5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1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51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51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51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e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51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51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0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51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5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51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51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29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0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0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6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186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186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hyperlink" Target="https://communities.intel.com/servlet/JiveServlet/showImage/38-14184-32685/New+Number+Construct-+Detailed.png" TargetMode="External"/><Relationship Id="rId1" Type="http://schemas.openxmlformats.org/officeDocument/2006/relationships/slideLayout" Target="../slideLayouts/slideLayout7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9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wmf"/><Relationship Id="rId1" Type="http://schemas.openxmlformats.org/officeDocument/2006/relationships/slideLayout" Target="../slideLayouts/slideLayout2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0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2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8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hyperlink" Target="http://www.hardwaresecrets.com/fullimage.php?image=2755" TargetMode="External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8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0.png"/><Relationship Id="rId4" Type="http://schemas.openxmlformats.org/officeDocument/2006/relationships/image" Target="../media/image19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1.png"/><Relationship Id="rId4" Type="http://schemas.openxmlformats.org/officeDocument/2006/relationships/image" Target="../media/image130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openxmlformats.org/officeDocument/2006/relationships/image" Target="../media/image210.png"/><Relationship Id="rId4" Type="http://schemas.openxmlformats.org/officeDocument/2006/relationships/image" Target="../media/image200.pn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187450" y="2997200"/>
            <a:ext cx="6705600" cy="3268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r>
              <a:rPr lang="en-US" altLang="en-US" dirty="0" err="1" smtClean="0">
                <a:solidFill>
                  <a:schemeClr val="bg1"/>
                </a:solidFill>
                <a:latin typeface="Verdana" pitchFamily="34" charset="0"/>
              </a:rPr>
              <a:t>Dezső</a:t>
            </a:r>
            <a:r>
              <a:rPr lang="hu-HU" altLang="en-US" dirty="0" smtClean="0">
                <a:solidFill>
                  <a:schemeClr val="bg1"/>
                </a:solidFill>
                <a:latin typeface="Verdana" pitchFamily="34" charset="0"/>
              </a:rPr>
              <a:t> Sima</a:t>
            </a:r>
          </a:p>
          <a:p>
            <a:pPr eaLnBrk="1" hangingPunct="1">
              <a:spcAft>
                <a:spcPct val="50000"/>
              </a:spcAft>
            </a:pPr>
            <a:endParaRPr lang="hu-HU" altLang="en-US" dirty="0" smtClean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50000"/>
              </a:spcAft>
            </a:pPr>
            <a:endParaRPr lang="hu-HU" altLang="en-US" dirty="0" smtClean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25000"/>
              </a:spcAft>
            </a:pPr>
            <a:r>
              <a:rPr lang="hu-HU" altLang="en-US" dirty="0" err="1" smtClean="0">
                <a:solidFill>
                  <a:schemeClr val="bg1"/>
                </a:solidFill>
                <a:latin typeface="Verdana" pitchFamily="34" charset="0"/>
              </a:rPr>
              <a:t>Decem</a:t>
            </a:r>
            <a:r>
              <a:rPr lang="en-US" altLang="en-US" dirty="0" err="1" smtClean="0">
                <a:solidFill>
                  <a:schemeClr val="bg1"/>
                </a:solidFill>
                <a:latin typeface="Verdana" pitchFamily="34" charset="0"/>
              </a:rPr>
              <a:t>ber</a:t>
            </a:r>
            <a:r>
              <a:rPr lang="en-US" altLang="en-US" dirty="0" smtClean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hu-HU" altLang="en-US" dirty="0" smtClean="0">
                <a:solidFill>
                  <a:schemeClr val="bg1"/>
                </a:solidFill>
                <a:latin typeface="Verdana" pitchFamily="34" charset="0"/>
              </a:rPr>
              <a:t>20</a:t>
            </a:r>
            <a:r>
              <a:rPr lang="en-US" altLang="en-US" dirty="0" smtClean="0">
                <a:solidFill>
                  <a:schemeClr val="bg1"/>
                </a:solidFill>
                <a:latin typeface="Verdana" pitchFamily="34" charset="0"/>
              </a:rPr>
              <a:t>1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7</a:t>
            </a:r>
            <a:endParaRPr lang="hu-HU" altLang="en-US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0963" name="Text Box 3"/>
          <p:cNvSpPr txBox="1">
            <a:spLocks noChangeArrowheads="1"/>
          </p:cNvSpPr>
          <p:nvPr/>
        </p:nvSpPr>
        <p:spPr bwMode="auto">
          <a:xfrm>
            <a:off x="4011553" y="6357938"/>
            <a:ext cx="95103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</a:rPr>
              <a:t>(Ver. </a:t>
            </a:r>
            <a:r>
              <a:rPr lang="hu-HU" altLang="en-US" sz="1400" smtClean="0">
                <a:solidFill>
                  <a:srgbClr val="FFFFFF"/>
                </a:solidFill>
                <a:latin typeface="Verdana" pitchFamily="34" charset="0"/>
              </a:rPr>
              <a:t>1.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40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4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7082305" y="6372225"/>
            <a:ext cx="193899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sym typeface="Symbol" pitchFamily="18" charset="2"/>
              </a:rPr>
              <a:t> 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</a:rPr>
              <a:t>Sima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sym typeface="Symbol" pitchFamily="18" charset="2"/>
              </a:rPr>
              <a:t> 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</a:rPr>
              <a:t>Dezső, 20</a:t>
            </a:r>
            <a:r>
              <a:rPr lang="en-US" altLang="en-US" sz="1400" dirty="0" smtClean="0">
                <a:solidFill>
                  <a:srgbClr val="FFFFFF"/>
                </a:solidFill>
                <a:latin typeface="Verdana" pitchFamily="34" charset="0"/>
              </a:rPr>
              <a:t>17</a:t>
            </a:r>
            <a:endParaRPr lang="en-US" altLang="en-US" sz="14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0965" name="Rectangle 5"/>
          <p:cNvSpPr>
            <a:spLocks noChangeArrowheads="1"/>
          </p:cNvSpPr>
          <p:nvPr/>
        </p:nvSpPr>
        <p:spPr bwMode="auto">
          <a:xfrm>
            <a:off x="504825" y="876300"/>
            <a:ext cx="8742206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FF0000"/>
                </a:solidFill>
                <a:latin typeface="Verdana" pitchFamily="34" charset="0"/>
              </a:rPr>
              <a:t>Intel’s </a:t>
            </a:r>
            <a:r>
              <a:rPr lang="en-US" altLang="en-US" sz="3600" dirty="0" smtClean="0">
                <a:solidFill>
                  <a:srgbClr val="FF0000"/>
                </a:solidFill>
                <a:latin typeface="Verdana" pitchFamily="34" charset="0"/>
              </a:rPr>
              <a:t>High-End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FF0000"/>
                </a:solidFill>
                <a:latin typeface="Verdana" pitchFamily="34" charset="0"/>
              </a:rPr>
              <a:t>Server Processors and Platforms</a:t>
            </a:r>
            <a:endParaRPr lang="hu-HU" altLang="en-US" sz="3600" dirty="0">
              <a:solidFill>
                <a:srgbClr val="FF0000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1.1 </a:t>
            </a:r>
            <a:r>
              <a:rPr lang="en-US" altLang="en-US" sz="1600" dirty="0"/>
              <a:t>The worldwide </a:t>
            </a:r>
            <a:r>
              <a:rPr lang="en-US" altLang="en-US" sz="1600" dirty="0" smtClean="0"/>
              <a:t>server </a:t>
            </a:r>
            <a:r>
              <a:rPr lang="en-US" altLang="en-US" sz="1600" dirty="0"/>
              <a:t>market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4)</a:t>
            </a:r>
            <a:endParaRPr lang="en-US" sz="1600" dirty="0"/>
          </a:p>
        </p:txBody>
      </p:sp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5493251"/>
              </p:ext>
            </p:extLst>
          </p:nvPr>
        </p:nvGraphicFramePr>
        <p:xfrm>
          <a:off x="1237130" y="1310712"/>
          <a:ext cx="7548514" cy="3920904"/>
        </p:xfrm>
        <a:graphic>
          <a:graphicData uri="http://schemas.openxmlformats.org/drawingml/2006/table">
            <a:tbl>
              <a:tblPr/>
              <a:tblGrid>
                <a:gridCol w="1265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16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02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87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Vendor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1Q16 Revenue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1Q16 Market Share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1Q16/1Q15 </a:t>
                      </a:r>
                      <a:endParaRPr lang="hu-HU" sz="1400" b="1" dirty="0" smtClean="0">
                        <a:effectLst/>
                        <a:latin typeface="+mj-lt"/>
                      </a:endParaRPr>
                    </a:p>
                    <a:p>
                      <a:pPr fontAlgn="t"/>
                      <a:r>
                        <a:rPr lang="en-US" sz="1400" b="1" dirty="0" smtClean="0">
                          <a:effectLst/>
                          <a:latin typeface="+mj-lt"/>
                        </a:rPr>
                        <a:t>Revenue </a:t>
                      </a:r>
                      <a:r>
                        <a:rPr lang="en-US" sz="1400" b="1" dirty="0">
                          <a:effectLst/>
                          <a:latin typeface="+mj-lt"/>
                        </a:rPr>
                        <a:t>Growth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 dirty="0">
                          <a:effectLst/>
                          <a:latin typeface="+mj-lt"/>
                        </a:rPr>
                        <a:t>1. </a:t>
                      </a:r>
                      <a:r>
                        <a:rPr lang="en-US" sz="1400" dirty="0" smtClean="0">
                          <a:effectLst/>
                          <a:latin typeface="+mj-lt"/>
                        </a:rPr>
                        <a:t>HP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$3,306.8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26.7%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3.5%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2. Dell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$2,267.8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18.3%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-1.8%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3. IBM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$1,139.5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9.2%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-32.9%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4. Lenovo *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$871.2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7.0%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-8.6%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dirty="0">
                          <a:effectLst/>
                          <a:latin typeface="+mj-lt"/>
                        </a:rPr>
                        <a:t>5</a:t>
                      </a:r>
                      <a:r>
                        <a:rPr lang="en-US" sz="1400" dirty="0" smtClean="0">
                          <a:effectLst/>
                          <a:latin typeface="+mj-lt"/>
                        </a:rPr>
                        <a:t>. 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>Cisco *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$850.2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6.9%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-4.5%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dirty="0" err="1">
                          <a:effectLst/>
                          <a:latin typeface="+mj-lt"/>
                        </a:rPr>
                        <a:t>ODM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> Direct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$863.8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7.0%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-11.0%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Others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$3,082.4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24.9%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9.0%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Total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$12,382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100%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-3.6%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4996">
                <a:tc gridSpan="4">
                  <a:txBody>
                    <a:bodyPr/>
                    <a:lstStyle/>
                    <a:p>
                      <a:pPr fontAlgn="t"/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95507" y="502756"/>
            <a:ext cx="89723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Top 5 </a:t>
            </a:r>
            <a:r>
              <a:rPr lang="hu-HU" b="1" dirty="0" smtClean="0">
                <a:solidFill>
                  <a:schemeClr val="accent6"/>
                </a:solidFill>
              </a:rPr>
              <a:t>w</a:t>
            </a:r>
            <a:r>
              <a:rPr lang="en-US" b="1" dirty="0" err="1" smtClean="0">
                <a:solidFill>
                  <a:schemeClr val="accent6"/>
                </a:solidFill>
              </a:rPr>
              <a:t>orldwide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s</a:t>
            </a:r>
            <a:r>
              <a:rPr lang="en-US" b="1" dirty="0" err="1" smtClean="0">
                <a:solidFill>
                  <a:schemeClr val="accent6"/>
                </a:solidFill>
              </a:rPr>
              <a:t>erver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>
                <a:solidFill>
                  <a:schemeClr val="accent6"/>
                </a:solidFill>
              </a:rPr>
              <a:t>s</a:t>
            </a:r>
            <a:r>
              <a:rPr lang="en-US" b="1" dirty="0" err="1" smtClean="0">
                <a:solidFill>
                  <a:schemeClr val="accent6"/>
                </a:solidFill>
              </a:rPr>
              <a:t>ystems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v</a:t>
            </a:r>
            <a:r>
              <a:rPr lang="en-US" b="1" dirty="0" err="1" smtClean="0">
                <a:solidFill>
                  <a:schemeClr val="accent6"/>
                </a:solidFill>
              </a:rPr>
              <a:t>endor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r</a:t>
            </a:r>
            <a:r>
              <a:rPr lang="en-US" b="1" dirty="0" err="1" smtClean="0">
                <a:solidFill>
                  <a:schemeClr val="accent6"/>
                </a:solidFill>
              </a:rPr>
              <a:t>evenue</a:t>
            </a:r>
            <a:r>
              <a:rPr lang="hu-HU" b="1" dirty="0" smtClean="0">
                <a:solidFill>
                  <a:schemeClr val="accent6"/>
                </a:solidFill>
              </a:rPr>
              <a:t>s</a:t>
            </a:r>
            <a:r>
              <a:rPr lang="en-US" b="1" dirty="0" smtClean="0">
                <a:solidFill>
                  <a:schemeClr val="accent6"/>
                </a:solidFill>
              </a:rPr>
              <a:t>, </a:t>
            </a:r>
            <a:r>
              <a:rPr lang="hu-HU" b="1" dirty="0" smtClean="0">
                <a:solidFill>
                  <a:schemeClr val="accent6"/>
                </a:solidFill>
              </a:rPr>
              <a:t>m</a:t>
            </a:r>
            <a:r>
              <a:rPr lang="en-US" b="1" dirty="0" err="1" smtClean="0">
                <a:solidFill>
                  <a:schemeClr val="accent6"/>
                </a:solidFill>
              </a:rPr>
              <a:t>arket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s</a:t>
            </a:r>
            <a:r>
              <a:rPr lang="en-US" b="1" dirty="0" smtClean="0">
                <a:solidFill>
                  <a:schemeClr val="accent6"/>
                </a:solidFill>
              </a:rPr>
              <a:t>hare</a:t>
            </a:r>
            <a:r>
              <a:rPr lang="hu-HU" b="1" dirty="0" smtClean="0">
                <a:solidFill>
                  <a:schemeClr val="accent6"/>
                </a:solidFill>
              </a:rPr>
              <a:t>s and growth, Q1 2016,</a:t>
            </a:r>
          </a:p>
          <a:p>
            <a:r>
              <a:rPr lang="hu-HU" b="1" dirty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en-US" b="1" dirty="0">
                <a:solidFill>
                  <a:schemeClr val="accent6"/>
                </a:solidFill>
              </a:rPr>
              <a:t> </a:t>
            </a:r>
            <a:r>
              <a:rPr lang="en-US" dirty="0">
                <a:solidFill>
                  <a:schemeClr val="accent6"/>
                </a:solidFill>
              </a:rPr>
              <a:t>(Revenues are in </a:t>
            </a:r>
            <a:r>
              <a:rPr lang="en-US" dirty="0" smtClean="0">
                <a:solidFill>
                  <a:schemeClr val="accent6"/>
                </a:solidFill>
              </a:rPr>
              <a:t>Millions</a:t>
            </a:r>
            <a:r>
              <a:rPr lang="hu-HU" dirty="0" smtClean="0">
                <a:solidFill>
                  <a:schemeClr val="accent6"/>
                </a:solidFill>
              </a:rPr>
              <a:t> USD</a:t>
            </a:r>
            <a:r>
              <a:rPr lang="en-US" dirty="0" smtClean="0">
                <a:solidFill>
                  <a:schemeClr val="accent6"/>
                </a:solidFill>
              </a:rPr>
              <a:t>)</a:t>
            </a:r>
            <a:r>
              <a:rPr lang="hu-HU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[137]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1150938" y="6399852"/>
            <a:ext cx="19143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HPE: HP Enterprise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8260" y="5188704"/>
            <a:ext cx="57546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Source: IDC's </a:t>
            </a:r>
            <a:r>
              <a:rPr lang="en-US" dirty="0"/>
              <a:t>Worldwide Quarterly Server Tracker, June </a:t>
            </a:r>
            <a:r>
              <a:rPr lang="en-US" dirty="0" smtClean="0"/>
              <a:t>2016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2961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180086"/>
            <a:ext cx="7239000" cy="5091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89" name="Text Box 17"/>
          <p:cNvSpPr txBox="1">
            <a:spLocks noChangeArrowheads="1"/>
          </p:cNvSpPr>
          <p:nvPr/>
        </p:nvSpPr>
        <p:spPr bwMode="auto">
          <a:xfrm>
            <a:off x="1203325" y="544513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altLang="en-US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3542" y="517619"/>
            <a:ext cx="86645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Example </a:t>
            </a:r>
            <a:r>
              <a:rPr lang="en-US" b="1" dirty="0" smtClean="0">
                <a:solidFill>
                  <a:schemeClr val="accent6"/>
                </a:solidFill>
              </a:rPr>
              <a:t>for connecting 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 via serial links and on-</a:t>
            </a:r>
            <a:r>
              <a:rPr lang="en-US" b="1" dirty="0" err="1" smtClean="0">
                <a:solidFill>
                  <a:schemeClr val="accent6"/>
                </a:solidFill>
              </a:rPr>
              <a:t>DIMM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MBs</a:t>
            </a:r>
            <a:r>
              <a:rPr lang="en-US" b="1" dirty="0" smtClean="0">
                <a:solidFill>
                  <a:schemeClr val="accent6"/>
                </a:solidFill>
              </a:rPr>
              <a:t> (FB-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) to the</a:t>
            </a:r>
          </a:p>
          <a:p>
            <a:r>
              <a:rPr lang="en-US" b="1" dirty="0" smtClean="0">
                <a:solidFill>
                  <a:schemeClr val="accent6"/>
                </a:solidFill>
              </a:rPr>
              <a:t> MCs [166]</a:t>
            </a:r>
            <a:endParaRPr lang="en-US" dirty="0"/>
          </a:p>
        </p:txBody>
      </p:sp>
      <p:sp>
        <p:nvSpPr>
          <p:cNvPr id="1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(28)</a:t>
            </a:r>
            <a:endParaRPr lang="hu-HU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2307383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(29)</a:t>
            </a:r>
            <a:endParaRPr lang="en-US" sz="1600" dirty="0"/>
          </a:p>
        </p:txBody>
      </p:sp>
      <p:sp>
        <p:nvSpPr>
          <p:cNvPr id="4" name="Rectangle 3"/>
          <p:cNvSpPr/>
          <p:nvPr/>
        </p:nvSpPr>
        <p:spPr>
          <a:xfrm>
            <a:off x="82181" y="506902"/>
            <a:ext cx="911087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A brief introduction to FB-DIMM memories 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37950" y="839205"/>
            <a:ext cx="8364982" cy="1272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FB-DIMM memories </a:t>
            </a:r>
            <a:r>
              <a:rPr lang="en-US" dirty="0">
                <a:solidFill>
                  <a:srgbClr val="000000"/>
                </a:solidFill>
              </a:rPr>
              <a:t>were </a:t>
            </a:r>
            <a:r>
              <a:rPr lang="en-US" dirty="0" smtClean="0">
                <a:solidFill>
                  <a:srgbClr val="0070C0"/>
                </a:solidFill>
              </a:rPr>
              <a:t>standardized</a:t>
            </a:r>
            <a:r>
              <a:rPr lang="en-US" dirty="0" smtClean="0">
                <a:solidFill>
                  <a:srgbClr val="000000"/>
                </a:solidFill>
              </a:rPr>
              <a:t> and </a:t>
            </a:r>
            <a:r>
              <a:rPr lang="en-US" dirty="0" smtClean="0">
                <a:solidFill>
                  <a:srgbClr val="0070C0"/>
                </a:solidFill>
              </a:rPr>
              <a:t>introduced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in the </a:t>
            </a:r>
            <a:r>
              <a:rPr lang="en-US" dirty="0">
                <a:solidFill>
                  <a:srgbClr val="0070C0"/>
                </a:solidFill>
              </a:rPr>
              <a:t>2006/2007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timeframe.</a:t>
            </a:r>
          </a:p>
          <a:p>
            <a:pPr marL="285750" indent="-285750"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They supported </a:t>
            </a:r>
            <a:r>
              <a:rPr lang="en-US" dirty="0">
                <a:solidFill>
                  <a:srgbClr val="000000"/>
                </a:solidFill>
              </a:rPr>
              <a:t>DDR2 </a:t>
            </a:r>
            <a:r>
              <a:rPr lang="en-US" dirty="0" smtClean="0">
                <a:solidFill>
                  <a:srgbClr val="000000"/>
                </a:solidFill>
              </a:rPr>
              <a:t>memories </a:t>
            </a:r>
            <a:r>
              <a:rPr lang="en-US" dirty="0">
                <a:solidFill>
                  <a:srgbClr val="0070C0"/>
                </a:solidFill>
              </a:rPr>
              <a:t>up to DDR2-667</a:t>
            </a:r>
            <a:r>
              <a:rPr lang="en-US" dirty="0">
                <a:solidFill>
                  <a:srgbClr val="000000"/>
                </a:solidFill>
              </a:rPr>
              <a:t>. </a:t>
            </a:r>
            <a:endParaRPr lang="en-US" dirty="0" smtClean="0">
              <a:solidFill>
                <a:srgbClr val="000000"/>
              </a:solidFill>
            </a:endParaRPr>
          </a:p>
          <a:p>
            <a:pPr marL="28575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FB-DIMMs connect the MC and the DIMMs via </a:t>
            </a:r>
            <a:r>
              <a:rPr lang="en-US" dirty="0" smtClean="0">
                <a:solidFill>
                  <a:srgbClr val="0070C0"/>
                </a:solidFill>
              </a:rPr>
              <a:t>low line count serial buses </a:t>
            </a:r>
            <a:r>
              <a:rPr lang="en-US" dirty="0" smtClean="0">
                <a:solidFill>
                  <a:srgbClr val="000000"/>
                </a:solidFill>
              </a:rPr>
              <a:t>whereby the </a:t>
            </a:r>
          </a:p>
          <a:p>
            <a:pPr>
              <a:buClr>
                <a:srgbClr val="000000"/>
              </a:buClr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memory buffers </a:t>
            </a:r>
            <a:r>
              <a:rPr lang="en-US" dirty="0" smtClean="0">
                <a:solidFill>
                  <a:srgbClr val="000000"/>
                </a:solidFill>
              </a:rPr>
              <a:t>providing serial/parallel conversion to the DIMMs are </a:t>
            </a:r>
            <a:r>
              <a:rPr lang="en-US" dirty="0" smtClean="0">
                <a:solidFill>
                  <a:srgbClr val="FF0000"/>
                </a:solidFill>
              </a:rPr>
              <a:t>placed onto the</a:t>
            </a:r>
          </a:p>
          <a:p>
            <a:pPr>
              <a:buClr>
                <a:srgbClr val="000000"/>
              </a:buClr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DIMMs</a:t>
            </a:r>
            <a:r>
              <a:rPr lang="en-US" dirty="0" smtClean="0">
                <a:solidFill>
                  <a:srgbClr val="000000"/>
                </a:solidFill>
              </a:rPr>
              <a:t>, as shown in the next Figure.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035653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033663"/>
            <a:ext cx="7239000" cy="5091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8" name="Text Box 6"/>
          <p:cNvSpPr txBox="1">
            <a:spLocks noChangeArrowheads="1"/>
          </p:cNvSpPr>
          <p:nvPr/>
        </p:nvSpPr>
        <p:spPr bwMode="auto">
          <a:xfrm>
            <a:off x="2759075" y="6064951"/>
            <a:ext cx="42363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Figure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: FB-DIMM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memory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architecture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smtClean="0">
                <a:solidFill>
                  <a:srgbClr val="000000"/>
                </a:solidFill>
                <a:latin typeface="Verdana"/>
              </a:rPr>
              <a:t>[102]</a:t>
            </a:r>
            <a:endParaRPr lang="en-US" alt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3089" name="Text Box 17"/>
          <p:cNvSpPr txBox="1">
            <a:spLocks noChangeArrowheads="1"/>
          </p:cNvSpPr>
          <p:nvPr/>
        </p:nvSpPr>
        <p:spPr bwMode="auto">
          <a:xfrm>
            <a:off x="1203325" y="477278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altLang="en-US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-1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102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29b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048377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(30)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820270"/>
            <a:ext cx="89442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The standardized FB-</a:t>
            </a:r>
            <a:r>
              <a:rPr lang="en-US" dirty="0" err="1">
                <a:solidFill>
                  <a:srgbClr val="000000"/>
                </a:solidFill>
              </a:rPr>
              <a:t>DIMM</a:t>
            </a:r>
            <a:r>
              <a:rPr lang="en-US" dirty="0">
                <a:solidFill>
                  <a:srgbClr val="000000"/>
                </a:solidFill>
              </a:rPr>
              <a:t> technology supports a </a:t>
            </a:r>
            <a:r>
              <a:rPr lang="en-US" dirty="0">
                <a:solidFill>
                  <a:srgbClr val="0070C0"/>
                </a:solidFill>
              </a:rPr>
              <a:t>cascaded connection of up to 8 </a:t>
            </a:r>
            <a:r>
              <a:rPr lang="en-US" dirty="0" smtClean="0">
                <a:solidFill>
                  <a:srgbClr val="0070C0"/>
                </a:solidFill>
              </a:rPr>
              <a:t>FB-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r>
              <a:rPr lang="en-US" dirty="0" smtClean="0"/>
              <a:t>.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3710" y="1296060"/>
            <a:ext cx="7236579" cy="5395428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-1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102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5423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46063" y="840669"/>
            <a:ext cx="885518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FB-</a:t>
            </a:r>
            <a:r>
              <a:rPr lang="en-US" dirty="0" err="1" smtClean="0">
                <a:solidFill>
                  <a:srgbClr val="000000"/>
                </a:solidFill>
              </a:rPr>
              <a:t>DIMM</a:t>
            </a:r>
            <a:r>
              <a:rPr lang="en-US" dirty="0" smtClean="0">
                <a:solidFill>
                  <a:srgbClr val="000000"/>
                </a:solidFill>
              </a:rPr>
              <a:t> technology  implements </a:t>
            </a:r>
            <a:r>
              <a:rPr lang="en-US" dirty="0" smtClean="0">
                <a:solidFill>
                  <a:srgbClr val="0070C0"/>
                </a:solidFill>
              </a:rPr>
              <a:t>packet based, bidirectional, point-to-point links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links make use of </a:t>
            </a:r>
            <a:r>
              <a:rPr lang="en-US" dirty="0" smtClean="0">
                <a:solidFill>
                  <a:srgbClr val="0070C0"/>
                </a:solidFill>
              </a:rPr>
              <a:t>differential signaling</a:t>
            </a:r>
            <a:r>
              <a:rPr lang="en-US" dirty="0" smtClean="0">
                <a:solidFill>
                  <a:srgbClr val="000000"/>
                </a:solidFill>
              </a:rPr>
              <a:t> and includes </a:t>
            </a:r>
            <a:r>
              <a:rPr lang="en-US" dirty="0">
                <a:solidFill>
                  <a:srgbClr val="0070C0"/>
                </a:solidFill>
              </a:rPr>
              <a:t>14 read/10 write lanes</a:t>
            </a:r>
            <a:r>
              <a:rPr lang="en-US" dirty="0">
                <a:solidFill>
                  <a:srgbClr val="000000"/>
                </a:solidFill>
              </a:rPr>
              <a:t>, as </a:t>
            </a:r>
            <a:r>
              <a:rPr lang="en-US" dirty="0" smtClean="0">
                <a:solidFill>
                  <a:srgbClr val="000000"/>
                </a:solidFill>
              </a:rPr>
              <a:t>indicated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</a:t>
            </a:r>
            <a:r>
              <a:rPr lang="en-US" dirty="0">
                <a:solidFill>
                  <a:srgbClr val="000000"/>
                </a:solidFill>
              </a:rPr>
              <a:t>in the </a:t>
            </a:r>
            <a:r>
              <a:rPr lang="en-US" dirty="0" smtClean="0">
                <a:solidFill>
                  <a:srgbClr val="000000"/>
                </a:solidFill>
              </a:rPr>
              <a:t>next Figure.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(31)</a:t>
            </a:r>
            <a:endParaRPr lang="en-US" sz="1600" dirty="0"/>
          </a:p>
        </p:txBody>
      </p:sp>
      <p:sp>
        <p:nvSpPr>
          <p:cNvPr id="8" name="TextBox 7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-2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102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332878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585" y="1188078"/>
            <a:ext cx="7328573" cy="16718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76200" y="505148"/>
            <a:ext cx="40446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  <a:latin typeface="Verdana"/>
              </a:rPr>
              <a:t>Principle of differential signaling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[170]</a:t>
            </a:r>
            <a:endParaRPr 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391980" y="2448218"/>
            <a:ext cx="2025225" cy="18002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3333CC"/>
              </a:solidFill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(32)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289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033663"/>
            <a:ext cx="7239000" cy="5091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8" name="Text Box 6"/>
          <p:cNvSpPr txBox="1">
            <a:spLocks noChangeArrowheads="1"/>
          </p:cNvSpPr>
          <p:nvPr/>
        </p:nvSpPr>
        <p:spPr bwMode="auto">
          <a:xfrm>
            <a:off x="2759075" y="6064951"/>
            <a:ext cx="42363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Figure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: FB-DIMM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memory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architecture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smtClean="0">
                <a:solidFill>
                  <a:srgbClr val="000000"/>
                </a:solidFill>
                <a:latin typeface="Verdana"/>
              </a:rPr>
              <a:t>[102]</a:t>
            </a:r>
            <a:endParaRPr lang="en-US" alt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3089" name="Text Box 17"/>
          <p:cNvSpPr txBox="1">
            <a:spLocks noChangeArrowheads="1"/>
          </p:cNvSpPr>
          <p:nvPr/>
        </p:nvSpPr>
        <p:spPr bwMode="auto">
          <a:xfrm>
            <a:off x="1203325" y="437086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altLang="en-US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-3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102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(33)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3469682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46063" y="857077"/>
            <a:ext cx="9264267" cy="17158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14  </a:t>
            </a:r>
            <a:r>
              <a:rPr lang="en-US" dirty="0" smtClean="0">
                <a:solidFill>
                  <a:srgbClr val="FF0000"/>
                </a:solidFill>
              </a:rPr>
              <a:t>inbound lanes </a:t>
            </a:r>
            <a:r>
              <a:rPr lang="en-US" dirty="0" smtClean="0">
                <a:solidFill>
                  <a:srgbClr val="000000"/>
                </a:solidFill>
              </a:rPr>
              <a:t>carry </a:t>
            </a:r>
            <a:r>
              <a:rPr lang="en-US" dirty="0" smtClean="0">
                <a:solidFill>
                  <a:srgbClr val="0070C0"/>
                </a:solidFill>
              </a:rPr>
              <a:t>data from the memory </a:t>
            </a:r>
            <a:r>
              <a:rPr lang="en-US" dirty="0" smtClean="0">
                <a:solidFill>
                  <a:srgbClr val="000000"/>
                </a:solidFill>
              </a:rPr>
              <a:t>to the memory controller whereas the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10 </a:t>
            </a:r>
            <a:r>
              <a:rPr lang="en-US" dirty="0" smtClean="0">
                <a:solidFill>
                  <a:srgbClr val="FF0000"/>
                </a:solidFill>
              </a:rPr>
              <a:t>outbound lanes </a:t>
            </a:r>
            <a:r>
              <a:rPr lang="en-US" dirty="0" smtClean="0">
                <a:solidFill>
                  <a:srgbClr val="000000"/>
                </a:solidFill>
              </a:rPr>
              <a:t>transfer </a:t>
            </a:r>
            <a:r>
              <a:rPr lang="en-US" dirty="0" smtClean="0">
                <a:solidFill>
                  <a:srgbClr val="0070C0"/>
                </a:solidFill>
              </a:rPr>
              <a:t>commands and data </a:t>
            </a:r>
            <a:r>
              <a:rPr lang="en-US" dirty="0" smtClean="0">
                <a:solidFill>
                  <a:srgbClr val="000000"/>
                </a:solidFill>
              </a:rPr>
              <a:t>from the memory controller to the memory.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transfer rate is 6 times the transfer rate of the memory</a:t>
            </a:r>
            <a:r>
              <a:rPr lang="en-US" dirty="0" smtClean="0">
                <a:solidFill>
                  <a:srgbClr val="000000"/>
                </a:solidFill>
              </a:rPr>
              <a:t>, i.e. 6x667=4 MT/s over the 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differential lines.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Data and commands, transferred in </a:t>
            </a:r>
            <a:r>
              <a:rPr lang="en-US" dirty="0" smtClean="0">
                <a:solidFill>
                  <a:srgbClr val="0070C0"/>
                </a:solidFill>
              </a:rPr>
              <a:t>12 cycles, from one frame</a:t>
            </a:r>
            <a:r>
              <a:rPr lang="en-US" dirty="0" smtClean="0">
                <a:solidFill>
                  <a:srgbClr val="000000"/>
                </a:solidFill>
              </a:rPr>
              <a:t>, that is an inbound frame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includes </a:t>
            </a:r>
            <a:r>
              <a:rPr lang="en-US" dirty="0" err="1" smtClean="0">
                <a:solidFill>
                  <a:srgbClr val="000000"/>
                </a:solidFill>
              </a:rPr>
              <a:t>12x14</a:t>
            </a:r>
            <a:r>
              <a:rPr lang="en-US" dirty="0" smtClean="0">
                <a:solidFill>
                  <a:srgbClr val="000000"/>
                </a:solidFill>
              </a:rPr>
              <a:t>=168 bit whereas an outbound frame has 12x10=120 bits.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For more information we refer to the literature, e.g. [</a:t>
            </a:r>
            <a:r>
              <a:rPr lang="hu-HU" dirty="0" smtClean="0">
                <a:solidFill>
                  <a:srgbClr val="000000"/>
                </a:solidFill>
              </a:rPr>
              <a:t>103</a:t>
            </a:r>
            <a:r>
              <a:rPr lang="en-US" dirty="0" smtClean="0">
                <a:solidFill>
                  <a:srgbClr val="000000"/>
                </a:solidFill>
              </a:rPr>
              <a:t>].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-4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103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(34)</a:t>
            </a:r>
            <a:endParaRPr lang="en-US" sz="1600" dirty="0"/>
          </a:p>
        </p:txBody>
      </p:sp>
      <p:sp>
        <p:nvSpPr>
          <p:cNvPr id="2" name="TextBox 1"/>
          <p:cNvSpPr txBox="1"/>
          <p:nvPr/>
        </p:nvSpPr>
        <p:spPr>
          <a:xfrm>
            <a:off x="103095" y="2689413"/>
            <a:ext cx="9705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04800" y="4733357"/>
            <a:ext cx="867051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Thus, after the emergence of </a:t>
            </a:r>
            <a:r>
              <a:rPr lang="en-US" dirty="0" err="1" smtClean="0">
                <a:solidFill>
                  <a:srgbClr val="0070C0"/>
                </a:solidFill>
              </a:rPr>
              <a:t>DDR3</a:t>
            </a:r>
            <a:r>
              <a:rPr lang="en-US" dirty="0" smtClean="0">
                <a:solidFill>
                  <a:srgbClr val="0070C0"/>
                </a:solidFill>
              </a:rPr>
              <a:t> memories Intel was </a:t>
            </a:r>
            <a:r>
              <a:rPr lang="en-US" dirty="0">
                <a:solidFill>
                  <a:srgbClr val="0070C0"/>
                </a:solidFill>
              </a:rPr>
              <a:t>forced to move back to </a:t>
            </a:r>
            <a:r>
              <a:rPr lang="en-US" dirty="0" smtClean="0">
                <a:solidFill>
                  <a:srgbClr val="0070C0"/>
                </a:solidFill>
              </a:rPr>
              <a:t>custom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err="1">
                <a:solidFill>
                  <a:srgbClr val="0070C0"/>
                </a:solidFill>
              </a:rPr>
              <a:t>DIMMs</a:t>
            </a:r>
            <a:r>
              <a:rPr lang="en-US" dirty="0">
                <a:solidFill>
                  <a:srgbClr val="0070C0"/>
                </a:solidFill>
              </a:rPr>
              <a:t>  </a:t>
            </a:r>
            <a:r>
              <a:rPr lang="en-US" dirty="0" smtClean="0">
                <a:solidFill>
                  <a:srgbClr val="0070C0"/>
                </a:solidFill>
              </a:rPr>
              <a:t>connected by serial links and on-board memory buffers to the MCs </a:t>
            </a:r>
            <a:r>
              <a:rPr lang="en-US" dirty="0" smtClean="0"/>
              <a:t>in </a:t>
            </a:r>
            <a:r>
              <a:rPr lang="en-US" dirty="0"/>
              <a:t>their 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 subsequent Boxboro-EX </a:t>
            </a:r>
            <a:r>
              <a:rPr lang="en-US" dirty="0"/>
              <a:t>platform</a:t>
            </a:r>
            <a:r>
              <a:rPr lang="en-US" dirty="0" smtClean="0"/>
              <a:t>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36900" y="3353076"/>
            <a:ext cx="6497228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higher dissipation </a:t>
            </a:r>
            <a:r>
              <a:rPr lang="en-US" dirty="0"/>
              <a:t>due to the necessary serial/parallel conversions</a:t>
            </a:r>
            <a:r>
              <a:rPr lang="en-US" dirty="0" smtClean="0"/>
              <a:t>,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longer </a:t>
            </a:r>
            <a:r>
              <a:rPr lang="en-US" dirty="0"/>
              <a:t>access </a:t>
            </a:r>
            <a:r>
              <a:rPr lang="en-US" dirty="0" smtClean="0"/>
              <a:t>times because </a:t>
            </a:r>
            <a:r>
              <a:rPr lang="en-US" dirty="0"/>
              <a:t>of cascading </a:t>
            </a:r>
            <a:r>
              <a:rPr lang="en-US" dirty="0" err="1"/>
              <a:t>DIMMs</a:t>
            </a:r>
            <a:r>
              <a:rPr lang="en-US" dirty="0"/>
              <a:t> and </a:t>
            </a:r>
            <a:endParaRPr lang="en-US" dirty="0" smtClean="0"/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resulting </a:t>
            </a:r>
            <a:r>
              <a:rPr lang="en-US" dirty="0"/>
              <a:t>higher price.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28601" y="3043518"/>
            <a:ext cx="56832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FB-</a:t>
            </a:r>
            <a:r>
              <a:rPr lang="en-US" dirty="0" err="1" smtClean="0"/>
              <a:t>DIMMs</a:t>
            </a:r>
            <a:r>
              <a:rPr lang="en-US" dirty="0" smtClean="0"/>
              <a:t> have a number of inherent drawbacks, such as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46063" y="4193921"/>
            <a:ext cx="82524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As a consequence, there was a small demand for </a:t>
            </a:r>
            <a:r>
              <a:rPr lang="en-US" dirty="0" err="1" smtClean="0"/>
              <a:t>DDR2</a:t>
            </a:r>
            <a:r>
              <a:rPr lang="en-US" dirty="0" smtClean="0"/>
              <a:t>-based </a:t>
            </a:r>
            <a:r>
              <a:rPr lang="en-US" dirty="0" err="1" smtClean="0"/>
              <a:t>FBDIMM</a:t>
            </a:r>
            <a:r>
              <a:rPr lang="en-US" dirty="0" smtClean="0"/>
              <a:t> memories and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     memory </a:t>
            </a:r>
            <a:r>
              <a:rPr lang="en-US" dirty="0">
                <a:solidFill>
                  <a:srgbClr val="0070C0"/>
                </a:solidFill>
              </a:rPr>
              <a:t>vendors were reluctant to develop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-based </a:t>
            </a:r>
            <a:r>
              <a:rPr lang="en-US" dirty="0" smtClean="0">
                <a:solidFill>
                  <a:srgbClr val="0070C0"/>
                </a:solidFill>
              </a:rPr>
              <a:t>FB-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r>
              <a:rPr lang="en-US" dirty="0" smtClean="0"/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6141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/>
      <p:bldP spid="10" grpId="0"/>
      <p:bldP spid="4" grpId="0"/>
      <p:bldP spid="6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35)</a:t>
            </a:r>
            <a:endParaRPr 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87695" y="510989"/>
            <a:ext cx="636744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If using low-line-count serial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how to implement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?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04368" y="1440820"/>
            <a:ext cx="6819900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If using low-line-count serial links how to implement </a:t>
            </a:r>
            <a:r>
              <a:rPr lang="hu-HU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MBs</a:t>
            </a:r>
            <a:r>
              <a:rPr lang="en-US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?</a:t>
            </a:r>
            <a:endParaRPr lang="en-US" sz="1200" dirty="0">
              <a:solidFill>
                <a:srgbClr val="000000"/>
              </a:solidFill>
              <a:ea typeface="Times New Roman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5246956" y="1938227"/>
            <a:ext cx="3197799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on-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DIMM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endParaRPr lang="en-US" sz="1200" b="1" kern="1200" dirty="0" smtClean="0">
              <a:solidFill>
                <a:srgbClr val="000000"/>
              </a:solidFill>
              <a:effectLst/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(</a:t>
            </a:r>
            <a:r>
              <a:rPr lang="hu-HU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FB-DIMM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s)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526469" y="1751403"/>
            <a:ext cx="4355266" cy="179028"/>
            <a:chOff x="-804849" y="75922"/>
            <a:chExt cx="3640550" cy="155555"/>
          </a:xfrm>
        </p:grpSpPr>
        <p:cxnSp>
          <p:nvCxnSpPr>
            <p:cNvPr id="7" name="Line 13"/>
            <p:cNvCxnSpPr>
              <a:endCxn id="8" idx="6"/>
            </p:cNvCxnSpPr>
            <p:nvPr/>
          </p:nvCxnSpPr>
          <p:spPr bwMode="auto">
            <a:xfrm flipH="1">
              <a:off x="-755106" y="75922"/>
              <a:ext cx="1792577" cy="1254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" name="Oval 7"/>
            <p:cNvSpPr>
              <a:spLocks noChangeArrowheads="1"/>
            </p:cNvSpPr>
            <p:nvPr/>
          </p:nvSpPr>
          <p:spPr bwMode="auto">
            <a:xfrm>
              <a:off x="-804849" y="171176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cxnSp>
          <p:nvCxnSpPr>
            <p:cNvPr id="9" name="Line 13"/>
            <p:cNvCxnSpPr/>
            <p:nvPr/>
          </p:nvCxnSpPr>
          <p:spPr bwMode="auto">
            <a:xfrm>
              <a:off x="1037470" y="75922"/>
              <a:ext cx="1778391" cy="1276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2785958" y="162020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</p:grp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1357517" y="1965066"/>
            <a:ext cx="2488342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on-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board </a:t>
            </a:r>
            <a:r>
              <a:rPr lang="en-US" sz="1200" b="1" dirty="0" err="1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MBs</a:t>
            </a:r>
            <a:endParaRPr lang="en-US" sz="1200" b="1" dirty="0" smtClean="0">
              <a:solidFill>
                <a:srgbClr val="000000"/>
              </a:solidFill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(on 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mainboard/riser card)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43436" y="860612"/>
            <a:ext cx="67063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For implementing </a:t>
            </a:r>
            <a:r>
              <a:rPr lang="en-US" dirty="0" err="1" smtClean="0"/>
              <a:t>MBs</a:t>
            </a:r>
            <a:r>
              <a:rPr lang="en-US" dirty="0" smtClean="0"/>
              <a:t> there are </a:t>
            </a:r>
            <a:r>
              <a:rPr lang="en-US" dirty="0" smtClean="0">
                <a:solidFill>
                  <a:srgbClr val="FF0000"/>
                </a:solidFill>
              </a:rPr>
              <a:t>two design choices, </a:t>
            </a:r>
            <a:r>
              <a:rPr lang="en-US" dirty="0" smtClean="0"/>
              <a:t>as indicated below.</a:t>
            </a:r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8814338" y="6426769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567085" y="2926065"/>
            <a:ext cx="26308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 smtClean="0">
                <a:solidFill>
                  <a:srgbClr val="0070C0"/>
                </a:solidFill>
              </a:rPr>
              <a:t>DDR2</a:t>
            </a:r>
            <a:r>
              <a:rPr lang="en-US" sz="1200" i="1" dirty="0" smtClean="0">
                <a:solidFill>
                  <a:srgbClr val="0070C0"/>
                </a:solidFill>
              </a:rPr>
              <a:t> based FB-</a:t>
            </a:r>
            <a:r>
              <a:rPr lang="en-US" sz="1200" i="1" dirty="0" err="1" smtClean="0">
                <a:solidFill>
                  <a:srgbClr val="0070C0"/>
                </a:solidFill>
              </a:rPr>
              <a:t>DIMM</a:t>
            </a:r>
            <a:r>
              <a:rPr lang="en-US" sz="1200" i="1" dirty="0" smtClean="0">
                <a:solidFill>
                  <a:srgbClr val="0070C0"/>
                </a:solidFill>
              </a:rPr>
              <a:t> interface</a:t>
            </a:r>
            <a:endParaRPr lang="en-US" sz="1200" i="1" dirty="0">
              <a:solidFill>
                <a:srgbClr val="0070C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957362" y="3186950"/>
            <a:ext cx="3776996" cy="13157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DDR2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based FB-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DIMM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memory</a:t>
            </a:r>
          </a:p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to the 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MCH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in the Core 2 and Penryn based</a:t>
            </a:r>
          </a:p>
          <a:p>
            <a:pPr algn="ctr">
              <a:spcAft>
                <a:spcPts val="3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Caneland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platform</a:t>
            </a:r>
          </a:p>
          <a:p>
            <a:pPr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200" i="1" dirty="0" smtClean="0">
                <a:solidFill>
                  <a:srgbClr val="0070C0"/>
                </a:solidFill>
                <a:latin typeface="Verdana"/>
              </a:rPr>
              <a:t>after </a:t>
            </a:r>
            <a:r>
              <a:rPr lang="en-US" sz="1200" i="1" dirty="0" err="1" smtClean="0">
                <a:solidFill>
                  <a:srgbClr val="0070C0"/>
                </a:solidFill>
                <a:latin typeface="Verdana"/>
              </a:rPr>
              <a:t>DDR2</a:t>
            </a:r>
            <a:r>
              <a:rPr lang="en-US" sz="1200" i="1" dirty="0" smtClean="0">
                <a:solidFill>
                  <a:srgbClr val="0070C0"/>
                </a:solidFill>
                <a:latin typeface="Verdana"/>
              </a:rPr>
              <a:t> based FB-</a:t>
            </a:r>
            <a:r>
              <a:rPr lang="en-US" sz="1200" i="1" dirty="0" err="1" smtClean="0">
                <a:solidFill>
                  <a:srgbClr val="0070C0"/>
                </a:solidFill>
                <a:latin typeface="Verdana"/>
              </a:rPr>
              <a:t>DIMMs</a:t>
            </a:r>
            <a:r>
              <a:rPr lang="en-US" sz="1200" i="1" dirty="0" smtClean="0">
                <a:solidFill>
                  <a:srgbClr val="0070C0"/>
                </a:solidFill>
                <a:latin typeface="Verdana"/>
              </a:rPr>
              <a:t> appeared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.</a:t>
            </a:r>
          </a:p>
          <a:p>
            <a:pPr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(2007/2008) </a:t>
            </a:r>
          </a:p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2x2C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6C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340463" y="2398064"/>
            <a:ext cx="29121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200" dirty="0" smtClean="0"/>
              <a:t>are placed directly </a:t>
            </a:r>
          </a:p>
          <a:p>
            <a:pPr algn="ctr"/>
            <a:r>
              <a:rPr lang="en-US" sz="1200" dirty="0" smtClean="0">
                <a:solidFill>
                  <a:srgbClr val="0070C0"/>
                </a:solidFill>
              </a:rPr>
              <a:t>on the </a:t>
            </a:r>
            <a:r>
              <a:rPr lang="en-US" sz="1200" dirty="0" err="1" smtClean="0">
                <a:solidFill>
                  <a:srgbClr val="0070C0"/>
                </a:solidFill>
              </a:rPr>
              <a:t>DIMMs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200" dirty="0" smtClean="0"/>
              <a:t>in form of FB-</a:t>
            </a:r>
            <a:r>
              <a:rPr lang="en-US" sz="1200" dirty="0" err="1" smtClean="0"/>
              <a:t>DIMMs</a:t>
            </a:r>
            <a:endParaRPr lang="en-US" sz="1200" dirty="0" smtClean="0"/>
          </a:p>
        </p:txBody>
      </p:sp>
      <p:sp>
        <p:nvSpPr>
          <p:cNvPr id="29" name="Right Arrow 28"/>
          <p:cNvSpPr/>
          <p:nvPr/>
        </p:nvSpPr>
        <p:spPr bwMode="auto">
          <a:xfrm>
            <a:off x="4625585" y="2970243"/>
            <a:ext cx="54864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1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Verdana" pitchFamily="34" charset="0"/>
            </a:endParaRPr>
          </a:p>
        </p:txBody>
      </p:sp>
      <p:sp>
        <p:nvSpPr>
          <p:cNvPr id="31" name="Right Arrow 30"/>
          <p:cNvSpPr/>
          <p:nvPr/>
        </p:nvSpPr>
        <p:spPr bwMode="auto">
          <a:xfrm rot="8590349">
            <a:off x="4410171" y="3982256"/>
            <a:ext cx="822960" cy="101356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1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Verdana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93387" y="2918006"/>
            <a:ext cx="35798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>
                <a:solidFill>
                  <a:srgbClr val="0070C0"/>
                </a:solidFill>
              </a:rPr>
              <a:t>Intel's IMI </a:t>
            </a:r>
            <a:r>
              <a:rPr lang="en-US" sz="1200" i="1" dirty="0">
                <a:solidFill>
                  <a:srgbClr val="0070C0"/>
                </a:solidFill>
              </a:rPr>
              <a:t>(Independent Memory Interface)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920875" y="4262715"/>
            <a:ext cx="33377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200" i="1" dirty="0" smtClean="0">
                <a:solidFill>
                  <a:srgbClr val="0070C0"/>
                </a:solidFill>
              </a:rPr>
              <a:t>Intel's </a:t>
            </a:r>
            <a:r>
              <a:rPr lang="en-US" sz="1200" i="1" dirty="0" err="1" smtClean="0">
                <a:solidFill>
                  <a:srgbClr val="0070C0"/>
                </a:solidFill>
              </a:rPr>
              <a:t>SMI</a:t>
            </a:r>
            <a:r>
              <a:rPr lang="en-US" sz="1200" i="1" dirty="0" smtClean="0">
                <a:solidFill>
                  <a:srgbClr val="0070C0"/>
                </a:solidFill>
              </a:rPr>
              <a:t> (Scalable </a:t>
            </a:r>
            <a:r>
              <a:rPr lang="en-US" sz="1200" i="1" dirty="0">
                <a:solidFill>
                  <a:srgbClr val="0070C0"/>
                </a:solidFill>
              </a:rPr>
              <a:t>Memory </a:t>
            </a:r>
            <a:r>
              <a:rPr lang="en-US" sz="1200" i="1" dirty="0" smtClean="0">
                <a:solidFill>
                  <a:srgbClr val="0070C0"/>
                </a:solidFill>
              </a:rPr>
              <a:t>Interface)</a:t>
            </a:r>
            <a:endParaRPr lang="en-US" i="1" dirty="0">
              <a:solidFill>
                <a:srgbClr val="0070C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76201" y="2680820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Examples</a:t>
            </a:r>
            <a:endParaRPr lang="en-US" sz="1200" i="1" dirty="0"/>
          </a:p>
        </p:txBody>
      </p:sp>
      <p:sp>
        <p:nvSpPr>
          <p:cNvPr id="47" name="TextBox 46"/>
          <p:cNvSpPr txBox="1"/>
          <p:nvPr/>
        </p:nvSpPr>
        <p:spPr>
          <a:xfrm>
            <a:off x="375185" y="2433922"/>
            <a:ext cx="4362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/>
              <a:t> are placed </a:t>
            </a:r>
            <a:r>
              <a:rPr lang="en-US" sz="1200" dirty="0" smtClean="0">
                <a:solidFill>
                  <a:srgbClr val="0070C0"/>
                </a:solidFill>
              </a:rPr>
              <a:t>on the mainboard </a:t>
            </a:r>
            <a:r>
              <a:rPr lang="en-US" sz="1200" dirty="0" smtClean="0"/>
              <a:t>or riser cards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32533" y="3137645"/>
            <a:ext cx="3130985" cy="10797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processors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Pentium 4 Xeon based </a:t>
            </a:r>
          </a:p>
          <a:p>
            <a:pPr algn="ctr">
              <a:spcAft>
                <a:spcPts val="1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Truland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MP platform </a:t>
            </a:r>
          </a:p>
          <a:p>
            <a:pPr algn="ctr">
              <a:spcAft>
                <a:spcPts val="2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2005/2006)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(for </a:t>
            </a:r>
            <a:r>
              <a:rPr lang="hu-HU" sz="1200" i="1" dirty="0" smtClean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C/</a:t>
            </a:r>
            <a:r>
              <a:rPr lang="hu-HU" sz="1200" i="1" dirty="0">
                <a:solidFill>
                  <a:srgbClr val="000000"/>
                </a:solidFill>
                <a:latin typeface="Verdana"/>
              </a:rPr>
              <a:t>2x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  <a:endParaRPr lang="en-US" sz="1200" i="1" dirty="0"/>
          </a:p>
        </p:txBody>
      </p:sp>
      <p:sp>
        <p:nvSpPr>
          <p:cNvPr id="49" name="TextBox 48"/>
          <p:cNvSpPr txBox="1"/>
          <p:nvPr/>
        </p:nvSpPr>
        <p:spPr>
          <a:xfrm>
            <a:off x="475220" y="4486828"/>
            <a:ext cx="4308359" cy="14875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processors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Ivy Bridge/Nehalem-EX/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Westmere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-EX 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based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Boxboro-EX platform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(2010/2011)</a:t>
            </a:r>
            <a:endParaRPr lang="en-US" sz="1200" i="1" dirty="0">
              <a:solidFill>
                <a:srgbClr val="000000"/>
              </a:solidFill>
              <a:latin typeface="Verdana"/>
            </a:endParaRPr>
          </a:p>
          <a:p>
            <a:pPr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8C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10C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(Introduced since  </a:t>
            </a:r>
            <a:r>
              <a:rPr lang="en-US" sz="1200" dirty="0">
                <a:solidFill>
                  <a:srgbClr val="0070C0"/>
                </a:solidFill>
                <a:latin typeface="Verdana"/>
              </a:rPr>
              <a:t>no </a:t>
            </a:r>
            <a:r>
              <a:rPr lang="en-US" sz="1200" dirty="0" err="1">
                <a:solidFill>
                  <a:srgbClr val="0070C0"/>
                </a:solidFill>
                <a:latin typeface="Verdana"/>
              </a:rPr>
              <a:t>DDR3</a:t>
            </a:r>
            <a:r>
              <a:rPr lang="en-US" sz="1200" dirty="0">
                <a:solidFill>
                  <a:srgbClr val="0070C0"/>
                </a:solidFill>
                <a:latin typeface="Verdana"/>
              </a:rPr>
              <a:t> based FB-</a:t>
            </a:r>
            <a:r>
              <a:rPr lang="en-US" sz="1200" dirty="0" err="1">
                <a:solidFill>
                  <a:srgbClr val="0070C0"/>
                </a:solidFill>
                <a:latin typeface="Verdana"/>
              </a:rPr>
              <a:t>DIMM</a:t>
            </a:r>
            <a:r>
              <a:rPr lang="en-US" sz="12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200" dirty="0" smtClean="0">
                <a:solidFill>
                  <a:srgbClr val="0070C0"/>
                </a:solidFill>
                <a:latin typeface="Verdana"/>
              </a:rPr>
              <a:t>memory</a:t>
            </a:r>
            <a:endParaRPr lang="en-US" sz="1200" dirty="0">
              <a:solidFill>
                <a:srgbClr val="0070C0"/>
              </a:solidFill>
              <a:latin typeface="Verdana"/>
            </a:endParaRPr>
          </a:p>
          <a:p>
            <a:pPr algn="ctr">
              <a:spcAft>
                <a:spcPts val="100"/>
              </a:spcAft>
            </a:pPr>
            <a:r>
              <a:rPr lang="en-US" sz="1200" dirty="0">
                <a:solidFill>
                  <a:srgbClr val="0070C0"/>
                </a:solidFill>
                <a:latin typeface="Verdana"/>
              </a:rPr>
              <a:t>became available</a:t>
            </a:r>
            <a:r>
              <a:rPr lang="en-US" sz="1200" dirty="0" smtClean="0">
                <a:latin typeface="Verdana"/>
              </a:rPr>
              <a:t>)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1198778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36)</a:t>
            </a:r>
            <a:endParaRPr lang="en-US" sz="1600" dirty="0"/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567083" y="1968356"/>
            <a:ext cx="3160061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low-line-count parallel links to connect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50381" y="1365122"/>
            <a:ext cx="8070892" cy="554995"/>
            <a:chOff x="441100" y="1365122"/>
            <a:chExt cx="8070892" cy="554995"/>
          </a:xfrm>
        </p:grpSpPr>
        <p:sp>
          <p:nvSpPr>
            <p:cNvPr id="13" name="Text Box 4"/>
            <p:cNvSpPr txBox="1">
              <a:spLocks noChangeArrowheads="1"/>
            </p:cNvSpPr>
            <p:nvPr/>
          </p:nvSpPr>
          <p:spPr bwMode="auto">
            <a:xfrm>
              <a:off x="441100" y="1365122"/>
              <a:ext cx="8070892" cy="318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via 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low-line-count links and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memory buffers 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(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)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to the MCs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cxnSp>
          <p:nvCxnSpPr>
            <p:cNvPr id="14" name="Line 13"/>
            <p:cNvCxnSpPr/>
            <p:nvPr/>
          </p:nvCxnSpPr>
          <p:spPr bwMode="auto">
            <a:xfrm flipH="1">
              <a:off x="2433919" y="1717667"/>
              <a:ext cx="2209801" cy="1678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" name="Oval 14"/>
            <p:cNvSpPr>
              <a:spLocks noChangeArrowheads="1"/>
            </p:cNvSpPr>
            <p:nvPr/>
          </p:nvSpPr>
          <p:spPr bwMode="auto">
            <a:xfrm>
              <a:off x="2403938" y="1850717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cxnSp>
          <p:nvCxnSpPr>
            <p:cNvPr id="16" name="Line 13"/>
            <p:cNvCxnSpPr/>
            <p:nvPr/>
          </p:nvCxnSpPr>
          <p:spPr bwMode="auto">
            <a:xfrm>
              <a:off x="4643719" y="1717667"/>
              <a:ext cx="2209800" cy="1492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>
              <a:off x="6824900" y="1831144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5186076" y="2487707"/>
            <a:ext cx="3962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1200" dirty="0" smtClean="0"/>
              <a:t>The links are implemented as  </a:t>
            </a:r>
          </a:p>
          <a:p>
            <a:pPr algn="ctr"/>
            <a:r>
              <a:rPr lang="en-US" sz="1200" dirty="0" smtClean="0"/>
              <a:t> </a:t>
            </a:r>
            <a:r>
              <a:rPr lang="en-US" sz="1200" dirty="0" smtClean="0">
                <a:solidFill>
                  <a:srgbClr val="0070C0"/>
                </a:solidFill>
              </a:rPr>
              <a:t>64-bit </a:t>
            </a:r>
            <a:r>
              <a:rPr lang="en-US" sz="1200" dirty="0">
                <a:solidFill>
                  <a:srgbClr val="0070C0"/>
                </a:solidFill>
              </a:rPr>
              <a:t>parallel, bidirectional </a:t>
            </a:r>
            <a:r>
              <a:rPr lang="en-US" sz="1200" dirty="0" smtClean="0">
                <a:solidFill>
                  <a:srgbClr val="0070C0"/>
                </a:solidFill>
              </a:rPr>
              <a:t>channels </a:t>
            </a:r>
          </a:p>
          <a:p>
            <a:pPr algn="ctr"/>
            <a:r>
              <a:rPr lang="en-US" sz="1200" dirty="0" smtClean="0"/>
              <a:t>typically with </a:t>
            </a:r>
            <a:r>
              <a:rPr lang="en-US" sz="1200" dirty="0" smtClean="0">
                <a:solidFill>
                  <a:srgbClr val="0070C0"/>
                </a:solidFill>
              </a:rPr>
              <a:t>single-ended </a:t>
            </a:r>
            <a:r>
              <a:rPr lang="en-US" sz="1200" dirty="0">
                <a:solidFill>
                  <a:srgbClr val="0070C0"/>
                </a:solidFill>
              </a:rPr>
              <a:t>voltage reference </a:t>
            </a:r>
            <a:r>
              <a:rPr lang="en-US" sz="1200" dirty="0" smtClean="0">
                <a:solidFill>
                  <a:srgbClr val="0070C0"/>
                </a:solidFill>
              </a:rPr>
              <a:t>signaling</a:t>
            </a:r>
            <a:r>
              <a:rPr lang="en-US" sz="1200" dirty="0" smtClean="0"/>
              <a:t>,  termed </a:t>
            </a:r>
            <a:r>
              <a:rPr lang="en-US" sz="1200" dirty="0" err="1" smtClean="0">
                <a:solidFill>
                  <a:srgbClr val="0070C0"/>
                </a:solidFill>
              </a:rPr>
              <a:t>VMSE</a:t>
            </a:r>
            <a:endParaRPr lang="en-US" sz="1200" dirty="0" smtClean="0">
              <a:solidFill>
                <a:srgbClr val="0070C0"/>
              </a:solidFill>
            </a:endParaRPr>
          </a:p>
          <a:p>
            <a:pPr algn="ctr"/>
            <a:r>
              <a:rPr lang="en-US" sz="1200" dirty="0" smtClean="0"/>
              <a:t> (Voltage Mode Single Ended) signaling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046821" y="5759764"/>
            <a:ext cx="39228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in Intel's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Brickland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platform (2014 -2016)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15C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18C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24C</a:t>
            </a:r>
            <a:endParaRPr lang="en-US" sz="1200" i="1" dirty="0" smtClean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7470" y="504420"/>
            <a:ext cx="84609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Connecting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DIMMs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via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low line count links and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memory buffers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(</a:t>
            </a:r>
            <a:r>
              <a:rPr lang="en-US" b="1" dirty="0" err="1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)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 to the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MCs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1478" y="874059"/>
            <a:ext cx="5721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Here there are </a:t>
            </a:r>
            <a:r>
              <a:rPr lang="en-US" dirty="0" smtClean="0">
                <a:solidFill>
                  <a:srgbClr val="FF0000"/>
                </a:solidFill>
              </a:rPr>
              <a:t>two basic options for implementing the links:</a:t>
            </a:r>
            <a:endParaRPr lang="en-US" dirty="0"/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1329477" y="1967719"/>
            <a:ext cx="3029048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low-line-count serial links to connect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pic>
        <p:nvPicPr>
          <p:cNvPr id="22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92" y="3224571"/>
            <a:ext cx="5184101" cy="1585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766482" y="4854391"/>
            <a:ext cx="38331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Figure: Example for differential signaling [170]</a:t>
            </a:r>
            <a:endParaRPr 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396568" y="5750807"/>
            <a:ext cx="435728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in Intel's early 4S 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8S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</a:t>
            </a:r>
          </a:p>
          <a:p>
            <a:pPr algn="ctr"/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Truland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MP and Boxboro-EX platforms (2005 - 2011)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10C</a:t>
            </a:r>
            <a:endParaRPr lang="en-US" sz="1200" i="1" dirty="0" smtClean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8945" y="2501154"/>
            <a:ext cx="524291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sz="1200" dirty="0"/>
              <a:t>The </a:t>
            </a:r>
            <a:r>
              <a:rPr lang="en-US" sz="1200" dirty="0" smtClean="0"/>
              <a:t>links are implemented as</a:t>
            </a:r>
          </a:p>
          <a:p>
            <a:pPr lvl="0" algn="ctr"/>
            <a:r>
              <a:rPr lang="en-US" sz="1200" dirty="0" smtClean="0"/>
              <a:t> </a:t>
            </a:r>
            <a:r>
              <a:rPr lang="en-US" sz="1200" dirty="0">
                <a:solidFill>
                  <a:srgbClr val="0070C0"/>
                </a:solidFill>
              </a:rPr>
              <a:t>two unidirectional</a:t>
            </a:r>
            <a:r>
              <a:rPr lang="en-US" sz="1200" dirty="0" smtClean="0">
                <a:solidFill>
                  <a:srgbClr val="0070C0"/>
                </a:solidFill>
              </a:rPr>
              <a:t>,  </a:t>
            </a:r>
            <a:r>
              <a:rPr lang="en-US" sz="1200" dirty="0">
                <a:solidFill>
                  <a:srgbClr val="0070C0"/>
                </a:solidFill>
              </a:rPr>
              <a:t>Point-to-Point serial, packet based </a:t>
            </a:r>
            <a:r>
              <a:rPr lang="en-US" sz="1200" dirty="0" smtClean="0">
                <a:solidFill>
                  <a:srgbClr val="0070C0"/>
                </a:solidFill>
              </a:rPr>
              <a:t>channels,</a:t>
            </a:r>
            <a:endParaRPr lang="en-US" sz="1200" dirty="0">
              <a:solidFill>
                <a:srgbClr val="0070C0"/>
              </a:solidFill>
            </a:endParaRPr>
          </a:p>
          <a:p>
            <a:pPr lvl="0" algn="ctr">
              <a:spcAft>
                <a:spcPts val="600"/>
              </a:spcAft>
            </a:pPr>
            <a:r>
              <a:rPr lang="en-US" sz="1200" dirty="0">
                <a:solidFill>
                  <a:srgbClr val="0070C0"/>
                </a:solidFill>
              </a:rPr>
              <a:t>typically with differential signaling</a:t>
            </a:r>
            <a:r>
              <a:rPr lang="en-US" sz="12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5041729" y="5275708"/>
            <a:ext cx="3924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</a:rPr>
              <a:t>Benefit: </a:t>
            </a:r>
            <a:r>
              <a:rPr lang="en-US" sz="1200" dirty="0" smtClean="0">
                <a:solidFill>
                  <a:srgbClr val="FF0000"/>
                </a:solidFill>
              </a:rPr>
              <a:t>No need for serial/parallel conversion</a:t>
            </a:r>
          </a:p>
          <a:p>
            <a:pPr lvl="0" algn="ctr">
              <a:spcAft>
                <a:spcPts val="0"/>
              </a:spcAft>
            </a:pPr>
            <a:r>
              <a:rPr lang="en-US" sz="1200" dirty="0" smtClean="0"/>
              <a:t>in the </a:t>
            </a:r>
            <a:r>
              <a:rPr lang="en-US" sz="1200" dirty="0" err="1" smtClean="0"/>
              <a:t>MBs</a:t>
            </a:r>
            <a:r>
              <a:rPr lang="en-US" sz="1200" dirty="0" smtClean="0"/>
              <a:t>, only interface conversion is required</a:t>
            </a:r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540769" y="6414235"/>
            <a:ext cx="41174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1200" dirty="0" smtClean="0"/>
              <a:t>Implemented links (IMI, </a:t>
            </a:r>
            <a:r>
              <a:rPr lang="en-US" sz="1200" dirty="0" err="1" smtClean="0"/>
              <a:t>SMI</a:t>
            </a:r>
            <a:r>
              <a:rPr lang="en-US" sz="1200" dirty="0" smtClean="0"/>
              <a:t>) have about </a:t>
            </a:r>
            <a:r>
              <a:rPr lang="en-US" sz="1200" dirty="0" smtClean="0">
                <a:solidFill>
                  <a:srgbClr val="0070C0"/>
                </a:solidFill>
              </a:rPr>
              <a:t>70 lines </a:t>
            </a:r>
          </a:p>
          <a:p>
            <a:pPr algn="ctr">
              <a:spcAft>
                <a:spcPts val="600"/>
              </a:spcAft>
            </a:pPr>
            <a:r>
              <a:rPr lang="en-US" sz="1200" dirty="0" smtClean="0"/>
              <a:t>(vs. 240 for </a:t>
            </a:r>
            <a:r>
              <a:rPr lang="en-US" sz="1200" dirty="0" err="1" smtClean="0"/>
              <a:t>DDR2</a:t>
            </a:r>
            <a:r>
              <a:rPr lang="en-US" sz="1200" dirty="0" smtClean="0"/>
              <a:t>/3).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07" y="5257797"/>
            <a:ext cx="52033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</a:rPr>
              <a:t>Drawback: </a:t>
            </a:r>
            <a:r>
              <a:rPr lang="en-US" sz="1200" dirty="0" smtClean="0">
                <a:solidFill>
                  <a:srgbClr val="000000"/>
                </a:solidFill>
              </a:rPr>
              <a:t>The </a:t>
            </a:r>
            <a:r>
              <a:rPr lang="en-US" sz="1200" dirty="0" err="1" smtClean="0">
                <a:solidFill>
                  <a:srgbClr val="000000"/>
                </a:solidFill>
              </a:rPr>
              <a:t>MBs</a:t>
            </a:r>
            <a:r>
              <a:rPr lang="en-US" sz="1200" dirty="0" smtClean="0">
                <a:solidFill>
                  <a:srgbClr val="000000"/>
                </a:solidFill>
              </a:rPr>
              <a:t> have to perform </a:t>
            </a:r>
            <a:r>
              <a:rPr lang="en-US" sz="1200" dirty="0" smtClean="0">
                <a:solidFill>
                  <a:srgbClr val="FF0000"/>
                </a:solidFill>
              </a:rPr>
              <a:t>serial/parallel conversion</a:t>
            </a:r>
            <a:r>
              <a:rPr lang="en-US" sz="1200" dirty="0" smtClean="0">
                <a:solidFill>
                  <a:srgbClr val="000000"/>
                </a:solidFill>
              </a:rPr>
              <a:t>,</a:t>
            </a:r>
            <a:endParaRPr lang="en-US" sz="1200" dirty="0">
              <a:solidFill>
                <a:srgbClr val="000000"/>
              </a:solidFill>
            </a:endParaRPr>
          </a:p>
          <a:p>
            <a:pPr lvl="0" algn="ctr"/>
            <a:r>
              <a:rPr lang="en-US" sz="1200" dirty="0">
                <a:solidFill>
                  <a:srgbClr val="000000"/>
                </a:solidFill>
              </a:rPr>
              <a:t> this increases dissipation</a:t>
            </a:r>
            <a:r>
              <a:rPr lang="en-US" sz="12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5243036" y="6410642"/>
            <a:ext cx="36054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</a:rPr>
              <a:t>Intel's </a:t>
            </a:r>
            <a:r>
              <a:rPr lang="en-US" sz="1200" dirty="0" smtClean="0">
                <a:solidFill>
                  <a:srgbClr val="000000"/>
                </a:solidFill>
              </a:rPr>
              <a:t>implementation (the </a:t>
            </a:r>
            <a:r>
              <a:rPr lang="en-US" sz="1200" dirty="0" err="1">
                <a:solidFill>
                  <a:srgbClr val="0070C0"/>
                </a:solidFill>
              </a:rPr>
              <a:t>SMI</a:t>
            </a:r>
            <a:r>
              <a:rPr lang="en-US" sz="1200" dirty="0">
                <a:solidFill>
                  <a:srgbClr val="0070C0"/>
                </a:solidFill>
              </a:rPr>
              <a:t> 2 </a:t>
            </a:r>
            <a:r>
              <a:rPr lang="en-US" sz="1200" dirty="0" smtClean="0">
                <a:solidFill>
                  <a:srgbClr val="0070C0"/>
                </a:solidFill>
              </a:rPr>
              <a:t>interface)</a:t>
            </a:r>
          </a:p>
          <a:p>
            <a:pPr lvl="0" algn="ctr">
              <a:spcAft>
                <a:spcPts val="600"/>
              </a:spcAft>
            </a:pPr>
            <a:r>
              <a:rPr lang="en-US" sz="1200" dirty="0" smtClean="0"/>
              <a:t>comprises</a:t>
            </a:r>
            <a:r>
              <a:rPr lang="en-US" sz="1200" dirty="0" smtClean="0">
                <a:solidFill>
                  <a:srgbClr val="0070C0"/>
                </a:solidFill>
              </a:rPr>
              <a:t> about 110 lines.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 bwMode="auto">
          <a:xfrm>
            <a:off x="5186077" y="1850717"/>
            <a:ext cx="3957924" cy="500728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9409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platform concept </a:t>
            </a:r>
          </a:p>
        </p:txBody>
      </p:sp>
    </p:spTree>
    <p:extLst>
      <p:ext uri="{BB962C8B-B14F-4D97-AF65-F5344CB8AC3E}">
        <p14:creationId xmlns:p14="http://schemas.microsoft.com/office/powerpoint/2010/main" val="1703915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</a:t>
            </a:r>
            <a:r>
              <a:rPr lang="en-US" altLang="en-US" dirty="0" err="1" smtClean="0">
                <a:solidFill>
                  <a:srgbClr val="FFFFFF"/>
                </a:solidFill>
                <a:latin typeface="Verdana" pitchFamily="34" charset="0"/>
              </a:rPr>
              <a:t>36b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013" y="510989"/>
            <a:ext cx="92993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If using low-line-count parallel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for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attaching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MBs to the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MCs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 how to implement </a:t>
            </a:r>
            <a:r>
              <a:rPr lang="en-US" b="1" dirty="0" err="1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?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69898" y="997069"/>
            <a:ext cx="6819900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If using low-line-count parallel links for attaching</a:t>
            </a:r>
            <a:r>
              <a:rPr lang="hu-HU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 MBs to the MCs</a:t>
            </a:r>
            <a:endParaRPr lang="en-US" sz="1200" dirty="0">
              <a:solidFill>
                <a:srgbClr val="000000"/>
              </a:solidFill>
              <a:ea typeface="Times New Roman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44227" y="1311660"/>
            <a:ext cx="59509" cy="175021"/>
            <a:chOff x="1039144" y="79404"/>
            <a:chExt cx="49743" cy="152073"/>
          </a:xfrm>
        </p:grpSpPr>
        <p:cxnSp>
          <p:nvCxnSpPr>
            <p:cNvPr id="11" name="Line 13"/>
            <p:cNvCxnSpPr/>
            <p:nvPr/>
          </p:nvCxnSpPr>
          <p:spPr bwMode="auto">
            <a:xfrm>
              <a:off x="1064241" y="79404"/>
              <a:ext cx="0" cy="12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" name="Oval 11"/>
            <p:cNvSpPr>
              <a:spLocks noChangeArrowheads="1"/>
            </p:cNvSpPr>
            <p:nvPr/>
          </p:nvSpPr>
          <p:spPr bwMode="auto">
            <a:xfrm>
              <a:off x="1039144" y="171176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</p:grp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3320782" y="1561656"/>
            <a:ext cx="2488342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on-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board </a:t>
            </a:r>
            <a:r>
              <a:rPr lang="en-US" sz="1200" b="1" dirty="0" err="1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MBs</a:t>
            </a:r>
            <a:endParaRPr lang="en-US" sz="1200" b="1" dirty="0" smtClean="0">
              <a:solidFill>
                <a:srgbClr val="000000"/>
              </a:solidFill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(on 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mainboard/riser card)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81487" y="2971803"/>
            <a:ext cx="5501827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200" i="1" dirty="0" smtClean="0">
                <a:solidFill>
                  <a:srgbClr val="0070C0"/>
                </a:solidFill>
              </a:rPr>
              <a:t>Intel's </a:t>
            </a:r>
            <a:r>
              <a:rPr lang="en-US" sz="1200" i="1" dirty="0" err="1" smtClean="0">
                <a:solidFill>
                  <a:srgbClr val="0070C0"/>
                </a:solidFill>
              </a:rPr>
              <a:t>SMI</a:t>
            </a:r>
            <a:r>
              <a:rPr lang="en-US" sz="1200" i="1" dirty="0" smtClean="0">
                <a:solidFill>
                  <a:srgbClr val="0070C0"/>
                </a:solidFill>
              </a:rPr>
              <a:t> 2 (Scalable </a:t>
            </a:r>
            <a:r>
              <a:rPr lang="en-US" sz="1200" i="1" dirty="0">
                <a:solidFill>
                  <a:srgbClr val="0070C0"/>
                </a:solidFill>
              </a:rPr>
              <a:t>Memory </a:t>
            </a:r>
            <a:r>
              <a:rPr lang="en-US" sz="1200" i="1" dirty="0" smtClean="0">
                <a:solidFill>
                  <a:srgbClr val="0070C0"/>
                </a:solidFill>
              </a:rPr>
              <a:t>Interface 2 in the </a:t>
            </a:r>
            <a:r>
              <a:rPr lang="en-US" sz="1200" i="1" dirty="0" err="1" smtClean="0">
                <a:solidFill>
                  <a:srgbClr val="0070C0"/>
                </a:solidFill>
              </a:rPr>
              <a:t>Brickland</a:t>
            </a:r>
            <a:r>
              <a:rPr lang="en-US" sz="1200" i="1" dirty="0" smtClean="0">
                <a:solidFill>
                  <a:srgbClr val="0070C0"/>
                </a:solidFill>
              </a:rPr>
              <a:t> platform</a:t>
            </a:r>
          </a:p>
          <a:p>
            <a:pPr>
              <a:spcAft>
                <a:spcPts val="300"/>
              </a:spcAft>
            </a:pPr>
            <a:r>
              <a:rPr lang="en-US" sz="1200" i="1" dirty="0" smtClean="0">
                <a:solidFill>
                  <a:srgbClr val="0070C0"/>
                </a:solidFill>
              </a:rPr>
              <a:t>that targets the </a:t>
            </a:r>
            <a:r>
              <a:rPr lang="en-US" sz="1200" i="1" dirty="0"/>
              <a:t>Ivy </a:t>
            </a:r>
            <a:r>
              <a:rPr lang="en-US" sz="1200" i="1" dirty="0" smtClean="0"/>
              <a:t>Bridge-EX/Haswell-EX/Broadwell-EX processors.</a:t>
            </a:r>
          </a:p>
          <a:p>
            <a:pPr lvl="0"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2014-2016)</a:t>
            </a:r>
          </a:p>
          <a:p>
            <a:pPr lvl="0" algn="ctr">
              <a:spcAft>
                <a:spcPts val="40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</a:rPr>
              <a:t> (for up to 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15C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18C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24C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  <a:endParaRPr lang="en-US" sz="1200" i="1" dirty="0">
              <a:solidFill>
                <a:srgbClr val="0070C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57838" y="2734608"/>
            <a:ext cx="84510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Example</a:t>
            </a:r>
            <a:endParaRPr lang="en-US" sz="1200" i="1" dirty="0"/>
          </a:p>
        </p:txBody>
      </p:sp>
      <p:sp>
        <p:nvSpPr>
          <p:cNvPr id="21" name="TextBox 20"/>
          <p:cNvSpPr txBox="1"/>
          <p:nvPr/>
        </p:nvSpPr>
        <p:spPr>
          <a:xfrm>
            <a:off x="1490698" y="2043959"/>
            <a:ext cx="6219010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There is a need for an </a:t>
            </a:r>
            <a:r>
              <a:rPr lang="en-US" sz="1200" dirty="0" smtClean="0">
                <a:solidFill>
                  <a:srgbClr val="0070C0"/>
                </a:solidFill>
              </a:rPr>
              <a:t>interface converter</a:t>
            </a:r>
            <a:r>
              <a:rPr lang="en-US" sz="1200" dirty="0" smtClean="0"/>
              <a:t>, called </a:t>
            </a:r>
            <a:r>
              <a:rPr lang="en-US" sz="1200" dirty="0" smtClean="0">
                <a:solidFill>
                  <a:srgbClr val="0070C0"/>
                </a:solidFill>
              </a:rPr>
              <a:t>Memory Buffer,(MB)</a:t>
            </a:r>
            <a:r>
              <a:rPr lang="en-US" sz="1200" dirty="0" smtClean="0"/>
              <a:t>,</a:t>
            </a:r>
          </a:p>
          <a:p>
            <a:pPr algn="ctr">
              <a:spcAft>
                <a:spcPts val="400"/>
              </a:spcAft>
            </a:pPr>
            <a:r>
              <a:rPr lang="en-US" sz="1200" dirty="0" smtClean="0"/>
              <a:t>between the low-line-count parallel interface and the standard DDR interface.</a:t>
            </a:r>
          </a:p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/>
              <a:t> are placed either </a:t>
            </a:r>
            <a:r>
              <a:rPr lang="en-US" sz="1200" dirty="0" smtClean="0">
                <a:solidFill>
                  <a:srgbClr val="0070C0"/>
                </a:solidFill>
              </a:rPr>
              <a:t>onto the mainboard </a:t>
            </a:r>
            <a:r>
              <a:rPr lang="en-US" sz="1200" dirty="0" smtClean="0"/>
              <a:t>or riser cards.</a:t>
            </a:r>
            <a:endParaRPr 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39392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  <p:bldP spid="19" grpId="0"/>
      <p:bldP spid="20" grpId="0"/>
      <p:bldP spid="21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3558054" y="618021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183483" name="TextBox 3"/>
          <p:cNvSpPr txBox="1">
            <a:spLocks noChangeArrowheads="1"/>
          </p:cNvSpPr>
          <p:nvPr/>
        </p:nvSpPr>
        <p:spPr bwMode="auto">
          <a:xfrm>
            <a:off x="3641725" y="5622738"/>
            <a:ext cx="179408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/>
              <a:t>3 x QPI up to 8.0 </a:t>
            </a:r>
            <a:r>
              <a:rPr lang="en-US" altLang="en-US" sz="1100" dirty="0"/>
              <a:t>GT/s</a:t>
            </a:r>
          </a:p>
        </p:txBody>
      </p:sp>
      <p:sp>
        <p:nvSpPr>
          <p:cNvPr id="187" name="Text Box 90"/>
          <p:cNvSpPr txBox="1">
            <a:spLocks noChangeArrowheads="1"/>
          </p:cNvSpPr>
          <p:nvPr/>
        </p:nvSpPr>
        <p:spPr bwMode="auto">
          <a:xfrm>
            <a:off x="5473701" y="5083578"/>
            <a:ext cx="3765212" cy="17733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SMI2: Scalable Memory Interface 2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(Parallel 64 bit VMSE data link </a:t>
            </a:r>
            <a:r>
              <a:rPr lang="en-US" altLang="en-US" sz="1100" dirty="0">
                <a:solidFill>
                  <a:srgbClr val="0070C0"/>
                </a:solidFill>
                <a:latin typeface="Verdana" pitchFamily="34" charset="0"/>
              </a:rPr>
              <a:t>between </a:t>
            </a:r>
            <a:endParaRPr lang="en-US" altLang="en-US" sz="1100" dirty="0" smtClean="0">
              <a:solidFill>
                <a:srgbClr val="0070C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 the </a:t>
            </a:r>
            <a:r>
              <a:rPr lang="en-US" altLang="en-US" sz="1100" dirty="0">
                <a:solidFill>
                  <a:srgbClr val="0070C0"/>
                </a:solidFill>
                <a:latin typeface="Verdana" pitchFamily="34" charset="0"/>
              </a:rPr>
              <a:t>processor </a:t>
            </a: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and the SMB)</a:t>
            </a:r>
            <a:endParaRPr lang="en-US" altLang="en-US" sz="1100" dirty="0">
              <a:solidFill>
                <a:srgbClr val="0070C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SMB: Scalable Memory </a:t>
            </a:r>
            <a:r>
              <a:rPr lang="en-US" altLang="en-US" sz="1100" dirty="0" smtClean="0">
                <a:latin typeface="Verdana" pitchFamily="34" charset="0"/>
              </a:rPr>
              <a:t>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(C102/C104: Jordan Creek)</a:t>
            </a:r>
            <a:endParaRPr lang="en-US" altLang="en-US" sz="11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(Performs conversion between the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parallel SMI2 and the parallel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err="1" smtClean="0">
                <a:latin typeface="Verdana" pitchFamily="34" charset="0"/>
              </a:rPr>
              <a:t>DDR3-DIMM</a:t>
            </a:r>
            <a:r>
              <a:rPr lang="en-US" altLang="en-US" sz="1100" dirty="0" smtClean="0">
                <a:latin typeface="Verdana" pitchFamily="34" charset="0"/>
              </a:rPr>
              <a:t> or </a:t>
            </a:r>
            <a:r>
              <a:rPr lang="en-US" altLang="en-US" sz="1100" dirty="0" err="1" smtClean="0">
                <a:latin typeface="Verdana" pitchFamily="34" charset="0"/>
              </a:rPr>
              <a:t>DDR4-DIMM</a:t>
            </a:r>
            <a:r>
              <a:rPr lang="en-US" altLang="en-US" sz="1100" dirty="0" smtClean="0">
                <a:latin typeface="Verdana" pitchFamily="34" charset="0"/>
              </a:rPr>
              <a:t> interfaces)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C102: 2 DIMMs/channel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C104: 3 DIMMs/channel</a:t>
            </a:r>
            <a:endParaRPr lang="en-US" altLang="en-US" sz="1100" dirty="0">
              <a:latin typeface="Verdana" pitchFamily="34" charset="0"/>
            </a:endParaRPr>
          </a:p>
        </p:txBody>
      </p:sp>
      <p:sp>
        <p:nvSpPr>
          <p:cNvPr id="24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36c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600" dirty="0" smtClean="0"/>
          </a:p>
        </p:txBody>
      </p:sp>
      <p:sp>
        <p:nvSpPr>
          <p:cNvPr id="231" name="Szövegdoboz 31"/>
          <p:cNvSpPr txBox="1">
            <a:spLocks noChangeArrowheads="1"/>
          </p:cNvSpPr>
          <p:nvPr/>
        </p:nvSpPr>
        <p:spPr bwMode="auto">
          <a:xfrm>
            <a:off x="-344338" y="5388661"/>
            <a:ext cx="4389974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Ivy Bridge-EX: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3-1600 in lockstep mode and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DDR3-1333 in independent channel mode</a:t>
            </a:r>
            <a:endParaRPr lang="hu-HU" altLang="en-US" sz="1100" dirty="0">
              <a:latin typeface="Verdana" pitchFamily="34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-23024" y="1080223"/>
            <a:ext cx="9090944" cy="4115358"/>
            <a:chOff x="-23024" y="1080223"/>
            <a:chExt cx="9090944" cy="4115358"/>
          </a:xfrm>
        </p:grpSpPr>
        <p:sp>
          <p:nvSpPr>
            <p:cNvPr id="183475" name="Rectangle 180"/>
            <p:cNvSpPr>
              <a:spLocks noChangeArrowheads="1"/>
            </p:cNvSpPr>
            <p:nvPr/>
          </p:nvSpPr>
          <p:spPr bwMode="auto">
            <a:xfrm>
              <a:off x="2869778" y="1080223"/>
              <a:ext cx="3652981" cy="457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0"/>
                </a:spcBef>
                <a:spcAft>
                  <a:spcPts val="100"/>
                </a:spcAft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Xeon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v2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v3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v4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eaLnBrk="1" hangingPunct="1">
                <a:lnSpc>
                  <a:spcPct val="85000"/>
                </a:lnSpc>
                <a:spcBef>
                  <a:spcPct val="0"/>
                </a:spcBef>
                <a:spcAft>
                  <a:spcPts val="100"/>
                </a:spcAft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hu-HU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Ivy Bridge-EX</a:t>
              </a:r>
              <a:r>
                <a:rPr lang="hu-HU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(Haswell-EX)     (Broadwell-EX)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15C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    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18C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  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24C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83299" name="Téglalap 53"/>
            <p:cNvSpPr>
              <a:spLocks noChangeArrowheads="1"/>
            </p:cNvSpPr>
            <p:nvPr/>
          </p:nvSpPr>
          <p:spPr bwMode="auto">
            <a:xfrm>
              <a:off x="2729287" y="4619318"/>
              <a:ext cx="1473061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09" name="Egyenes összekötő 108"/>
            <p:cNvCxnSpPr/>
            <p:nvPr/>
          </p:nvCxnSpPr>
          <p:spPr>
            <a:xfrm flipH="1" flipV="1">
              <a:off x="4207361" y="2551731"/>
              <a:ext cx="589409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Egyenes összekötő 112"/>
            <p:cNvCxnSpPr/>
            <p:nvPr/>
          </p:nvCxnSpPr>
          <p:spPr>
            <a:xfrm rot="10800000">
              <a:off x="4229957" y="3725556"/>
              <a:ext cx="5895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Egyenes összekötő 113"/>
            <p:cNvCxnSpPr/>
            <p:nvPr/>
          </p:nvCxnSpPr>
          <p:spPr>
            <a:xfrm flipH="1" flipV="1">
              <a:off x="4229957" y="2839731"/>
              <a:ext cx="503470" cy="60483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Egyenes összekötő 115"/>
            <p:cNvCxnSpPr/>
            <p:nvPr/>
          </p:nvCxnSpPr>
          <p:spPr>
            <a:xfrm flipH="1">
              <a:off x="4229957" y="2874656"/>
              <a:ext cx="503470" cy="5873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304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70761" y="2839731"/>
              <a:ext cx="743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05" name="Egyenes összekötő 119"/>
            <p:cNvCxnSpPr>
              <a:cxnSpLocks noChangeShapeType="1"/>
            </p:cNvCxnSpPr>
            <p:nvPr/>
          </p:nvCxnSpPr>
          <p:spPr bwMode="auto">
            <a:xfrm flipV="1">
              <a:off x="5556849" y="2852431"/>
              <a:ext cx="0" cy="5842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" name="Egyenes összekötő 121"/>
            <p:cNvCxnSpPr/>
            <p:nvPr/>
          </p:nvCxnSpPr>
          <p:spPr>
            <a:xfrm rot="5400000" flipH="1" flipV="1">
              <a:off x="3142764" y="4356993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307" name="Szövegdoboz 70"/>
            <p:cNvSpPr txBox="1">
              <a:spLocks noChangeArrowheads="1"/>
            </p:cNvSpPr>
            <p:nvPr/>
          </p:nvSpPr>
          <p:spPr bwMode="auto">
            <a:xfrm>
              <a:off x="4265898" y="2166631"/>
              <a:ext cx="426718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08" name="Szövegdoboz 70"/>
            <p:cNvSpPr txBox="1">
              <a:spLocks noChangeArrowheads="1"/>
            </p:cNvSpPr>
            <p:nvPr/>
          </p:nvSpPr>
          <p:spPr bwMode="auto">
            <a:xfrm>
              <a:off x="4252906" y="3750956"/>
              <a:ext cx="426718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09" name="Szövegdoboz 70"/>
            <p:cNvSpPr txBox="1">
              <a:spLocks noChangeArrowheads="1"/>
            </p:cNvSpPr>
            <p:nvPr/>
          </p:nvSpPr>
          <p:spPr bwMode="auto">
            <a:xfrm>
              <a:off x="5558237" y="3017531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0" name="Szövegdoboz 70"/>
            <p:cNvSpPr txBox="1">
              <a:spLocks noChangeArrowheads="1"/>
            </p:cNvSpPr>
            <p:nvPr/>
          </p:nvSpPr>
          <p:spPr bwMode="auto">
            <a:xfrm>
              <a:off x="2805383" y="3014356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1" name="Szövegdoboz 70"/>
            <p:cNvSpPr txBox="1">
              <a:spLocks noChangeArrowheads="1"/>
            </p:cNvSpPr>
            <p:nvPr/>
          </p:nvSpPr>
          <p:spPr bwMode="auto">
            <a:xfrm>
              <a:off x="3820447" y="3019118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2" name="Szövegdoboz 70"/>
            <p:cNvSpPr txBox="1">
              <a:spLocks noChangeArrowheads="1"/>
            </p:cNvSpPr>
            <p:nvPr/>
          </p:nvSpPr>
          <p:spPr bwMode="auto">
            <a:xfrm>
              <a:off x="4585399" y="3019118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3" name="Szövegdoboz 70"/>
            <p:cNvSpPr txBox="1">
              <a:spLocks noChangeArrowheads="1"/>
            </p:cNvSpPr>
            <p:nvPr/>
          </p:nvSpPr>
          <p:spPr bwMode="auto">
            <a:xfrm>
              <a:off x="3421485" y="4127193"/>
              <a:ext cx="7383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latin typeface="Verdana" pitchFamily="34" charset="0"/>
                </a:rPr>
                <a:t>xPCIe2</a:t>
              </a:r>
              <a:endParaRPr lang="hu-HU" altLang="en-US" sz="1000" dirty="0">
                <a:latin typeface="Verdana" pitchFamily="34" charset="0"/>
              </a:endParaRPr>
            </a:p>
          </p:txBody>
        </p:sp>
        <p:cxnSp>
          <p:nvCxnSpPr>
            <p:cNvPr id="131" name="Egyenes összekötő 130"/>
            <p:cNvCxnSpPr/>
            <p:nvPr/>
          </p:nvCxnSpPr>
          <p:spPr>
            <a:xfrm rot="10800000" flipH="1" flipV="1">
              <a:off x="2375233" y="3841443"/>
              <a:ext cx="35892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Egyenes összekötő 131"/>
            <p:cNvCxnSpPr/>
            <p:nvPr/>
          </p:nvCxnSpPr>
          <p:spPr>
            <a:xfrm rot="10800000" flipH="1" flipV="1">
              <a:off x="2375233" y="3330268"/>
              <a:ext cx="269601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Egyenes összekötő 145"/>
            <p:cNvCxnSpPr/>
            <p:nvPr/>
          </p:nvCxnSpPr>
          <p:spPr>
            <a:xfrm rot="10800000" flipH="1">
              <a:off x="1446494" y="3243368"/>
              <a:ext cx="453125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Téglalap 146"/>
            <p:cNvSpPr/>
            <p:nvPr/>
          </p:nvSpPr>
          <p:spPr>
            <a:xfrm flipH="1">
              <a:off x="1606691" y="306515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48" name="Téglalap 147"/>
            <p:cNvSpPr/>
            <p:nvPr/>
          </p:nvSpPr>
          <p:spPr>
            <a:xfrm flipH="1">
              <a:off x="1517364" y="3065156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51" name="Egyenes összekötő 150"/>
            <p:cNvCxnSpPr/>
            <p:nvPr/>
          </p:nvCxnSpPr>
          <p:spPr>
            <a:xfrm rot="10800000" flipH="1">
              <a:off x="1452569" y="3419168"/>
              <a:ext cx="453125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églalap 151"/>
            <p:cNvSpPr/>
            <p:nvPr/>
          </p:nvSpPr>
          <p:spPr>
            <a:xfrm flipH="1">
              <a:off x="1606691" y="331280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3" name="Téglalap 152"/>
            <p:cNvSpPr/>
            <p:nvPr/>
          </p:nvSpPr>
          <p:spPr>
            <a:xfrm flipH="1">
              <a:off x="1517364" y="3312806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6" name="Téglalap 155"/>
            <p:cNvSpPr/>
            <p:nvPr/>
          </p:nvSpPr>
          <p:spPr>
            <a:xfrm flipH="1">
              <a:off x="1850649" y="3185806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57" name="Egyenes összekötő 156"/>
            <p:cNvCxnSpPr/>
            <p:nvPr/>
          </p:nvCxnSpPr>
          <p:spPr>
            <a:xfrm rot="10800000" flipH="1">
              <a:off x="1446494" y="3765243"/>
              <a:ext cx="438508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églalap 157"/>
            <p:cNvSpPr/>
            <p:nvPr/>
          </p:nvSpPr>
          <p:spPr>
            <a:xfrm flipH="1">
              <a:off x="1606691" y="36636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9" name="Téglalap 158"/>
            <p:cNvSpPr/>
            <p:nvPr/>
          </p:nvSpPr>
          <p:spPr>
            <a:xfrm flipH="1">
              <a:off x="1517364" y="36636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62" name="Egyenes összekötő 161"/>
            <p:cNvCxnSpPr/>
            <p:nvPr/>
          </p:nvCxnSpPr>
          <p:spPr>
            <a:xfrm rot="10800000" flipH="1">
              <a:off x="1446494" y="3943043"/>
              <a:ext cx="453125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églalap 162"/>
            <p:cNvSpPr/>
            <p:nvPr/>
          </p:nvSpPr>
          <p:spPr>
            <a:xfrm flipH="1">
              <a:off x="1606691" y="391446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64" name="Téglalap 163"/>
            <p:cNvSpPr/>
            <p:nvPr/>
          </p:nvSpPr>
          <p:spPr>
            <a:xfrm flipH="1">
              <a:off x="1517364" y="391446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67" name="Téglalap 166"/>
            <p:cNvSpPr/>
            <p:nvPr/>
          </p:nvSpPr>
          <p:spPr>
            <a:xfrm flipH="1">
              <a:off x="1850649" y="369856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2" name="Egyenes összekötő 130"/>
            <p:cNvCxnSpPr/>
            <p:nvPr/>
          </p:nvCxnSpPr>
          <p:spPr>
            <a:xfrm rot="10800000" flipH="1" flipV="1">
              <a:off x="2402843" y="2611131"/>
              <a:ext cx="358926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Egyenes összekötő 131"/>
            <p:cNvCxnSpPr/>
            <p:nvPr/>
          </p:nvCxnSpPr>
          <p:spPr>
            <a:xfrm rot="10800000" flipH="1" flipV="1">
              <a:off x="2402843" y="2112656"/>
              <a:ext cx="241991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45"/>
            <p:cNvCxnSpPr/>
            <p:nvPr/>
          </p:nvCxnSpPr>
          <p:spPr>
            <a:xfrm rot="10800000" flipH="1">
              <a:off x="1470794" y="2031693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églalap 146"/>
            <p:cNvSpPr/>
            <p:nvPr/>
          </p:nvSpPr>
          <p:spPr>
            <a:xfrm flipH="1">
              <a:off x="1615496" y="18475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7" name="Téglalap 147"/>
            <p:cNvSpPr/>
            <p:nvPr/>
          </p:nvSpPr>
          <p:spPr>
            <a:xfrm flipH="1">
              <a:off x="1526171" y="18475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8" name="Egyenes összekötő 150"/>
            <p:cNvCxnSpPr/>
            <p:nvPr/>
          </p:nvCxnSpPr>
          <p:spPr>
            <a:xfrm rot="10800000" flipH="1">
              <a:off x="1470794" y="2201556"/>
              <a:ext cx="480734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églalap 151"/>
            <p:cNvSpPr/>
            <p:nvPr/>
          </p:nvSpPr>
          <p:spPr>
            <a:xfrm flipH="1">
              <a:off x="1615496" y="209519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" name="Téglalap 152"/>
            <p:cNvSpPr/>
            <p:nvPr/>
          </p:nvSpPr>
          <p:spPr>
            <a:xfrm flipH="1">
              <a:off x="1526171" y="209519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1" name="Téglalap 155"/>
            <p:cNvSpPr/>
            <p:nvPr/>
          </p:nvSpPr>
          <p:spPr>
            <a:xfrm flipH="1">
              <a:off x="1878258" y="1968193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2" name="Egyenes összekötő 156"/>
            <p:cNvCxnSpPr/>
            <p:nvPr/>
          </p:nvCxnSpPr>
          <p:spPr>
            <a:xfrm rot="10800000" flipH="1">
              <a:off x="1470794" y="2539693"/>
              <a:ext cx="466118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églalap 157"/>
            <p:cNvSpPr/>
            <p:nvPr/>
          </p:nvSpPr>
          <p:spPr>
            <a:xfrm flipH="1">
              <a:off x="1615496" y="24333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4" name="Téglalap 158"/>
            <p:cNvSpPr/>
            <p:nvPr/>
          </p:nvSpPr>
          <p:spPr>
            <a:xfrm flipH="1">
              <a:off x="1526171" y="2433331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5" name="Egyenes összekötő 161"/>
            <p:cNvCxnSpPr/>
            <p:nvPr/>
          </p:nvCxnSpPr>
          <p:spPr>
            <a:xfrm rot="10800000" flipH="1">
              <a:off x="1470794" y="2712731"/>
              <a:ext cx="480734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églalap 162"/>
            <p:cNvSpPr/>
            <p:nvPr/>
          </p:nvSpPr>
          <p:spPr>
            <a:xfrm flipH="1">
              <a:off x="1615496" y="268415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7" name="Téglalap 163"/>
            <p:cNvSpPr/>
            <p:nvPr/>
          </p:nvSpPr>
          <p:spPr>
            <a:xfrm flipH="1">
              <a:off x="1526171" y="2684156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8" name="Téglalap 166"/>
            <p:cNvSpPr/>
            <p:nvPr/>
          </p:nvSpPr>
          <p:spPr>
            <a:xfrm flipH="1">
              <a:off x="1878258" y="24682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48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12987" y="2628593"/>
              <a:ext cx="35892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49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38042" y="2115831"/>
              <a:ext cx="233871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50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7025212" y="2034868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" name="Téglalap 173"/>
            <p:cNvSpPr>
              <a:spLocks noChangeArrowheads="1"/>
            </p:cNvSpPr>
            <p:nvPr/>
          </p:nvSpPr>
          <p:spPr bwMode="auto">
            <a:xfrm>
              <a:off x="7288142" y="18507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5" name="Téglalap 174"/>
            <p:cNvSpPr>
              <a:spLocks noChangeArrowheads="1"/>
            </p:cNvSpPr>
            <p:nvPr/>
          </p:nvSpPr>
          <p:spPr bwMode="auto">
            <a:xfrm>
              <a:off x="7375844" y="18507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53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7025212" y="2204731"/>
              <a:ext cx="467741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" name="Téglalap 178"/>
            <p:cNvSpPr>
              <a:spLocks noChangeArrowheads="1"/>
            </p:cNvSpPr>
            <p:nvPr/>
          </p:nvSpPr>
          <p:spPr bwMode="auto">
            <a:xfrm>
              <a:off x="7288142" y="209836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0" name="Téglalap 179"/>
            <p:cNvSpPr>
              <a:spLocks noChangeArrowheads="1"/>
            </p:cNvSpPr>
            <p:nvPr/>
          </p:nvSpPr>
          <p:spPr bwMode="auto">
            <a:xfrm>
              <a:off x="7375844" y="20983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56" name="Téglalap 182"/>
            <p:cNvSpPr>
              <a:spLocks noChangeArrowheads="1"/>
            </p:cNvSpPr>
            <p:nvPr/>
          </p:nvSpPr>
          <p:spPr bwMode="auto">
            <a:xfrm>
              <a:off x="6419247" y="19729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57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7041453" y="2555568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5" name="Téglalap 184"/>
            <p:cNvSpPr>
              <a:spLocks noChangeArrowheads="1"/>
            </p:cNvSpPr>
            <p:nvPr/>
          </p:nvSpPr>
          <p:spPr bwMode="auto">
            <a:xfrm>
              <a:off x="7288142" y="24492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6" name="Téglalap 185"/>
            <p:cNvSpPr>
              <a:spLocks noChangeArrowheads="1"/>
            </p:cNvSpPr>
            <p:nvPr/>
          </p:nvSpPr>
          <p:spPr bwMode="auto">
            <a:xfrm>
              <a:off x="7375844" y="244920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60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7019137" y="2728606"/>
              <a:ext cx="467741" cy="4762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0" name="Téglalap 189"/>
            <p:cNvSpPr>
              <a:spLocks noChangeArrowheads="1"/>
            </p:cNvSpPr>
            <p:nvPr/>
          </p:nvSpPr>
          <p:spPr bwMode="auto">
            <a:xfrm>
              <a:off x="7288142" y="2700031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1" name="Téglalap 190"/>
            <p:cNvSpPr>
              <a:spLocks noChangeArrowheads="1"/>
            </p:cNvSpPr>
            <p:nvPr/>
          </p:nvSpPr>
          <p:spPr bwMode="auto">
            <a:xfrm>
              <a:off x="7375844" y="270003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63" name="Téglalap 193"/>
            <p:cNvSpPr>
              <a:spLocks noChangeArrowheads="1"/>
            </p:cNvSpPr>
            <p:nvPr/>
          </p:nvSpPr>
          <p:spPr bwMode="auto">
            <a:xfrm>
              <a:off x="6419247" y="24841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64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12987" y="3898593"/>
              <a:ext cx="35892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65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38042" y="3347731"/>
              <a:ext cx="233871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66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7025212" y="3266768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" name="Téglalap 173"/>
            <p:cNvSpPr>
              <a:spLocks noChangeArrowheads="1"/>
            </p:cNvSpPr>
            <p:nvPr/>
          </p:nvSpPr>
          <p:spPr bwMode="auto">
            <a:xfrm>
              <a:off x="7288142" y="30826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3" name="Téglalap 174"/>
            <p:cNvSpPr>
              <a:spLocks noChangeArrowheads="1"/>
            </p:cNvSpPr>
            <p:nvPr/>
          </p:nvSpPr>
          <p:spPr bwMode="auto">
            <a:xfrm>
              <a:off x="7375844" y="30826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69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7025212" y="3436631"/>
              <a:ext cx="467741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" name="Téglalap 178"/>
            <p:cNvSpPr>
              <a:spLocks noChangeArrowheads="1"/>
            </p:cNvSpPr>
            <p:nvPr/>
          </p:nvSpPr>
          <p:spPr bwMode="auto">
            <a:xfrm>
              <a:off x="7288142" y="333026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6" name="Téglalap 179"/>
            <p:cNvSpPr>
              <a:spLocks noChangeArrowheads="1"/>
            </p:cNvSpPr>
            <p:nvPr/>
          </p:nvSpPr>
          <p:spPr bwMode="auto">
            <a:xfrm>
              <a:off x="7375844" y="33302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72" name="Téglalap 182"/>
            <p:cNvSpPr>
              <a:spLocks noChangeArrowheads="1"/>
            </p:cNvSpPr>
            <p:nvPr/>
          </p:nvSpPr>
          <p:spPr bwMode="auto">
            <a:xfrm>
              <a:off x="6419247" y="32048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73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7041453" y="3825568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" name="Téglalap 184"/>
            <p:cNvSpPr>
              <a:spLocks noChangeArrowheads="1"/>
            </p:cNvSpPr>
            <p:nvPr/>
          </p:nvSpPr>
          <p:spPr bwMode="auto">
            <a:xfrm>
              <a:off x="7288142" y="37192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30" name="Téglalap 185"/>
            <p:cNvSpPr>
              <a:spLocks noChangeArrowheads="1"/>
            </p:cNvSpPr>
            <p:nvPr/>
          </p:nvSpPr>
          <p:spPr bwMode="auto">
            <a:xfrm>
              <a:off x="7375844" y="371920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76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7025212" y="3997018"/>
              <a:ext cx="467741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" name="Téglalap 189"/>
            <p:cNvSpPr>
              <a:spLocks noChangeArrowheads="1"/>
            </p:cNvSpPr>
            <p:nvPr/>
          </p:nvSpPr>
          <p:spPr bwMode="auto">
            <a:xfrm>
              <a:off x="7288142" y="3970031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33" name="Téglalap 190"/>
            <p:cNvSpPr>
              <a:spLocks noChangeArrowheads="1"/>
            </p:cNvSpPr>
            <p:nvPr/>
          </p:nvSpPr>
          <p:spPr bwMode="auto">
            <a:xfrm>
              <a:off x="7375844" y="397003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79" name="Téglalap 193"/>
            <p:cNvSpPr>
              <a:spLocks noChangeArrowheads="1"/>
            </p:cNvSpPr>
            <p:nvPr/>
          </p:nvSpPr>
          <p:spPr bwMode="auto">
            <a:xfrm>
              <a:off x="6419247" y="37541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35" name="Egyenes összekötő 130"/>
            <p:cNvCxnSpPr/>
            <p:nvPr/>
          </p:nvCxnSpPr>
          <p:spPr>
            <a:xfrm rot="10800000" flipH="1" flipV="1">
              <a:off x="1131171" y="2942918"/>
              <a:ext cx="1513663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gyenes összekötő 131"/>
            <p:cNvCxnSpPr/>
            <p:nvPr/>
          </p:nvCxnSpPr>
          <p:spPr>
            <a:xfrm rot="10800000" flipH="1" flipV="1">
              <a:off x="1131171" y="2380943"/>
              <a:ext cx="161923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Egyenes összekötő 145"/>
            <p:cNvCxnSpPr/>
            <p:nvPr/>
          </p:nvCxnSpPr>
          <p:spPr>
            <a:xfrm rot="10800000" flipH="1">
              <a:off x="186973" y="2299981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Téglalap 146"/>
            <p:cNvSpPr/>
            <p:nvPr/>
          </p:nvSpPr>
          <p:spPr>
            <a:xfrm flipH="1">
              <a:off x="353226" y="21158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9" name="Téglalap 147"/>
            <p:cNvSpPr/>
            <p:nvPr/>
          </p:nvSpPr>
          <p:spPr>
            <a:xfrm flipH="1">
              <a:off x="263900" y="2115831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0" name="Egyenes összekötő 150"/>
            <p:cNvCxnSpPr/>
            <p:nvPr/>
          </p:nvCxnSpPr>
          <p:spPr>
            <a:xfrm rot="10800000" flipH="1">
              <a:off x="186973" y="2469843"/>
              <a:ext cx="480734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églalap 151"/>
            <p:cNvSpPr/>
            <p:nvPr/>
          </p:nvSpPr>
          <p:spPr>
            <a:xfrm flipH="1">
              <a:off x="353226" y="236348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2" name="Téglalap 152"/>
            <p:cNvSpPr/>
            <p:nvPr/>
          </p:nvSpPr>
          <p:spPr>
            <a:xfrm flipH="1">
              <a:off x="263900" y="2363481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3" name="Téglalap 155"/>
            <p:cNvSpPr/>
            <p:nvPr/>
          </p:nvSpPr>
          <p:spPr>
            <a:xfrm flipH="1">
              <a:off x="606586" y="2236481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4" name="Egyenes összekötő 156"/>
            <p:cNvCxnSpPr/>
            <p:nvPr/>
          </p:nvCxnSpPr>
          <p:spPr>
            <a:xfrm rot="10800000" flipH="1">
              <a:off x="186973" y="2884181"/>
              <a:ext cx="466117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églalap 157"/>
            <p:cNvSpPr/>
            <p:nvPr/>
          </p:nvSpPr>
          <p:spPr>
            <a:xfrm flipH="1">
              <a:off x="353226" y="277781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6" name="Téglalap 158"/>
            <p:cNvSpPr/>
            <p:nvPr/>
          </p:nvSpPr>
          <p:spPr>
            <a:xfrm flipH="1">
              <a:off x="263900" y="277781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7" name="Egyenes összekötő 161"/>
            <p:cNvCxnSpPr/>
            <p:nvPr/>
          </p:nvCxnSpPr>
          <p:spPr>
            <a:xfrm rot="10800000" flipH="1">
              <a:off x="186973" y="3057218"/>
              <a:ext cx="480734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églalap 162"/>
            <p:cNvSpPr/>
            <p:nvPr/>
          </p:nvSpPr>
          <p:spPr>
            <a:xfrm flipH="1">
              <a:off x="353226" y="30286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9" name="Téglalap 163"/>
            <p:cNvSpPr/>
            <p:nvPr/>
          </p:nvSpPr>
          <p:spPr>
            <a:xfrm flipH="1">
              <a:off x="263900" y="30286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0" name="Téglalap 166"/>
            <p:cNvSpPr/>
            <p:nvPr/>
          </p:nvSpPr>
          <p:spPr>
            <a:xfrm flipH="1">
              <a:off x="606586" y="28127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51" name="Egyenes összekötő 130"/>
            <p:cNvCxnSpPr/>
            <p:nvPr/>
          </p:nvCxnSpPr>
          <p:spPr>
            <a:xfrm rot="10800000" flipH="1" flipV="1">
              <a:off x="1132795" y="4187518"/>
              <a:ext cx="1512038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Egyenes összekötő 131"/>
            <p:cNvCxnSpPr/>
            <p:nvPr/>
          </p:nvCxnSpPr>
          <p:spPr>
            <a:xfrm rot="10800000" flipH="1" flipV="1">
              <a:off x="1132795" y="3614431"/>
              <a:ext cx="1628974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Egyenes összekötő 145"/>
            <p:cNvCxnSpPr/>
            <p:nvPr/>
          </p:nvCxnSpPr>
          <p:spPr>
            <a:xfrm rot="10800000" flipH="1">
              <a:off x="188596" y="3533468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églalap 146"/>
            <p:cNvSpPr/>
            <p:nvPr/>
          </p:nvSpPr>
          <p:spPr>
            <a:xfrm flipH="1">
              <a:off x="354850" y="334931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6" name="Téglalap 147"/>
            <p:cNvSpPr/>
            <p:nvPr/>
          </p:nvSpPr>
          <p:spPr>
            <a:xfrm flipH="1">
              <a:off x="265525" y="334931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57" name="Egyenes összekötő 150"/>
            <p:cNvCxnSpPr/>
            <p:nvPr/>
          </p:nvCxnSpPr>
          <p:spPr>
            <a:xfrm rot="10800000" flipH="1">
              <a:off x="188596" y="3703331"/>
              <a:ext cx="480734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églalap 151"/>
            <p:cNvSpPr/>
            <p:nvPr/>
          </p:nvSpPr>
          <p:spPr>
            <a:xfrm flipH="1">
              <a:off x="354850" y="359696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9" name="Téglalap 152"/>
            <p:cNvSpPr/>
            <p:nvPr/>
          </p:nvSpPr>
          <p:spPr>
            <a:xfrm flipH="1">
              <a:off x="265525" y="359696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60" name="Téglalap 155"/>
            <p:cNvSpPr/>
            <p:nvPr/>
          </p:nvSpPr>
          <p:spPr>
            <a:xfrm flipH="1">
              <a:off x="608210" y="3469968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62" name="Egyenes összekötő 156"/>
            <p:cNvCxnSpPr/>
            <p:nvPr/>
          </p:nvCxnSpPr>
          <p:spPr>
            <a:xfrm rot="10800000" flipH="1">
              <a:off x="188596" y="4117668"/>
              <a:ext cx="466118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Téglalap 157"/>
            <p:cNvSpPr/>
            <p:nvPr/>
          </p:nvSpPr>
          <p:spPr>
            <a:xfrm flipH="1">
              <a:off x="354850" y="401130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0" name="Téglalap 158"/>
            <p:cNvSpPr/>
            <p:nvPr/>
          </p:nvSpPr>
          <p:spPr>
            <a:xfrm flipH="1">
              <a:off x="265525" y="4011306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320961" name="Egyenes összekötő 161"/>
            <p:cNvCxnSpPr/>
            <p:nvPr/>
          </p:nvCxnSpPr>
          <p:spPr>
            <a:xfrm rot="10800000" flipH="1">
              <a:off x="188596" y="4290706"/>
              <a:ext cx="480734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0962" name="Téglalap 162"/>
            <p:cNvSpPr/>
            <p:nvPr/>
          </p:nvSpPr>
          <p:spPr>
            <a:xfrm flipH="1">
              <a:off x="354850" y="42621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3" name="Téglalap 163"/>
            <p:cNvSpPr/>
            <p:nvPr/>
          </p:nvSpPr>
          <p:spPr>
            <a:xfrm flipH="1">
              <a:off x="265525" y="4262131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4" name="Téglalap 166"/>
            <p:cNvSpPr/>
            <p:nvPr/>
          </p:nvSpPr>
          <p:spPr>
            <a:xfrm flipH="1">
              <a:off x="608210" y="40462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18" name="Line 123"/>
            <p:cNvSpPr>
              <a:spLocks noChangeShapeType="1"/>
            </p:cNvSpPr>
            <p:nvPr/>
          </p:nvSpPr>
          <p:spPr bwMode="auto">
            <a:xfrm flipV="1">
              <a:off x="2652955" y="2778655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19" name="Line 124"/>
            <p:cNvSpPr>
              <a:spLocks noChangeShapeType="1"/>
            </p:cNvSpPr>
            <p:nvPr/>
          </p:nvSpPr>
          <p:spPr bwMode="auto">
            <a:xfrm>
              <a:off x="2678941" y="27778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0" name="Line 125"/>
            <p:cNvSpPr>
              <a:spLocks noChangeShapeType="1"/>
            </p:cNvSpPr>
            <p:nvPr/>
          </p:nvSpPr>
          <p:spPr bwMode="auto">
            <a:xfrm>
              <a:off x="2678941" y="27778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1" name="Line 126"/>
            <p:cNvSpPr>
              <a:spLocks noChangeShapeType="1"/>
            </p:cNvSpPr>
            <p:nvPr/>
          </p:nvSpPr>
          <p:spPr bwMode="auto">
            <a:xfrm>
              <a:off x="2659451" y="2777818"/>
              <a:ext cx="9744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2" name="Line 127"/>
            <p:cNvSpPr>
              <a:spLocks noChangeShapeType="1"/>
            </p:cNvSpPr>
            <p:nvPr/>
          </p:nvSpPr>
          <p:spPr bwMode="auto">
            <a:xfrm>
              <a:off x="2659451" y="2126608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3" name="Line 128"/>
            <p:cNvSpPr>
              <a:spLocks noChangeShapeType="1"/>
            </p:cNvSpPr>
            <p:nvPr/>
          </p:nvSpPr>
          <p:spPr bwMode="auto">
            <a:xfrm>
              <a:off x="2659451" y="23333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4" name="Line 129"/>
            <p:cNvSpPr>
              <a:spLocks noChangeShapeType="1"/>
            </p:cNvSpPr>
            <p:nvPr/>
          </p:nvSpPr>
          <p:spPr bwMode="auto">
            <a:xfrm>
              <a:off x="2659451" y="3939868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5" name="Line 130"/>
            <p:cNvSpPr>
              <a:spLocks noChangeShapeType="1"/>
            </p:cNvSpPr>
            <p:nvPr/>
          </p:nvSpPr>
          <p:spPr bwMode="auto">
            <a:xfrm>
              <a:off x="2659451" y="3339458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6" name="Line 131"/>
            <p:cNvSpPr>
              <a:spLocks noChangeShapeType="1"/>
            </p:cNvSpPr>
            <p:nvPr/>
          </p:nvSpPr>
          <p:spPr bwMode="auto">
            <a:xfrm>
              <a:off x="2659451" y="39335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7" name="Line 132"/>
            <p:cNvSpPr>
              <a:spLocks noChangeShapeType="1"/>
            </p:cNvSpPr>
            <p:nvPr/>
          </p:nvSpPr>
          <p:spPr bwMode="auto">
            <a:xfrm>
              <a:off x="2659451" y="39335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8" name="Line 133"/>
            <p:cNvSpPr>
              <a:spLocks noChangeShapeType="1"/>
            </p:cNvSpPr>
            <p:nvPr/>
          </p:nvSpPr>
          <p:spPr bwMode="auto">
            <a:xfrm>
              <a:off x="2659451" y="35271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83429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38363" y="2942918"/>
              <a:ext cx="1583691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30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206490" y="2396818"/>
              <a:ext cx="1729668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31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416223" y="2315856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68" name="Téglalap 173"/>
            <p:cNvSpPr>
              <a:spLocks noChangeArrowheads="1"/>
            </p:cNvSpPr>
            <p:nvPr/>
          </p:nvSpPr>
          <p:spPr bwMode="auto">
            <a:xfrm>
              <a:off x="8667004" y="21317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69" name="Téglalap 174"/>
            <p:cNvSpPr>
              <a:spLocks noChangeArrowheads="1"/>
            </p:cNvSpPr>
            <p:nvPr/>
          </p:nvSpPr>
          <p:spPr bwMode="auto">
            <a:xfrm>
              <a:off x="8754706" y="213170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34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416223" y="2447618"/>
              <a:ext cx="467741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71" name="Téglalap 178"/>
            <p:cNvSpPr>
              <a:spLocks noChangeArrowheads="1"/>
            </p:cNvSpPr>
            <p:nvPr/>
          </p:nvSpPr>
          <p:spPr bwMode="auto">
            <a:xfrm>
              <a:off x="8667004" y="237935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0" name="Téglalap 179"/>
            <p:cNvSpPr>
              <a:spLocks noChangeArrowheads="1"/>
            </p:cNvSpPr>
            <p:nvPr/>
          </p:nvSpPr>
          <p:spPr bwMode="auto">
            <a:xfrm>
              <a:off x="8754706" y="237935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37" name="Téglalap 182"/>
            <p:cNvSpPr>
              <a:spLocks noChangeArrowheads="1"/>
            </p:cNvSpPr>
            <p:nvPr/>
          </p:nvSpPr>
          <p:spPr bwMode="auto">
            <a:xfrm>
              <a:off x="7798110" y="22539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38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426390" y="2874656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83" name="Téglalap 184"/>
            <p:cNvSpPr>
              <a:spLocks noChangeArrowheads="1"/>
            </p:cNvSpPr>
            <p:nvPr/>
          </p:nvSpPr>
          <p:spPr bwMode="auto">
            <a:xfrm>
              <a:off x="8667004" y="2768293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4" name="Téglalap 185"/>
            <p:cNvSpPr>
              <a:spLocks noChangeArrowheads="1"/>
            </p:cNvSpPr>
            <p:nvPr/>
          </p:nvSpPr>
          <p:spPr bwMode="auto">
            <a:xfrm>
              <a:off x="8754706" y="2768293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41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410149" y="3047693"/>
              <a:ext cx="467741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86" name="Téglalap 189"/>
            <p:cNvSpPr>
              <a:spLocks noChangeArrowheads="1"/>
            </p:cNvSpPr>
            <p:nvPr/>
          </p:nvSpPr>
          <p:spPr bwMode="auto">
            <a:xfrm>
              <a:off x="8667004" y="30191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7" name="Téglalap 190"/>
            <p:cNvSpPr>
              <a:spLocks noChangeArrowheads="1"/>
            </p:cNvSpPr>
            <p:nvPr/>
          </p:nvSpPr>
          <p:spPr bwMode="auto">
            <a:xfrm>
              <a:off x="8754706" y="30191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44" name="Téglalap 193"/>
            <p:cNvSpPr>
              <a:spLocks noChangeArrowheads="1"/>
            </p:cNvSpPr>
            <p:nvPr/>
          </p:nvSpPr>
          <p:spPr bwMode="auto">
            <a:xfrm>
              <a:off x="7798110" y="280321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45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37528" y="4243081"/>
              <a:ext cx="1612733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46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190249" y="3616018"/>
              <a:ext cx="1745909" cy="1270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47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416223" y="3535056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92" name="Téglalap 173"/>
            <p:cNvSpPr>
              <a:spLocks noChangeArrowheads="1"/>
            </p:cNvSpPr>
            <p:nvPr/>
          </p:nvSpPr>
          <p:spPr bwMode="auto">
            <a:xfrm>
              <a:off x="8667004" y="33509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93" name="Téglalap 174"/>
            <p:cNvSpPr>
              <a:spLocks noChangeArrowheads="1"/>
            </p:cNvSpPr>
            <p:nvPr/>
          </p:nvSpPr>
          <p:spPr bwMode="auto">
            <a:xfrm>
              <a:off x="8754706" y="335090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50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410149" y="3666818"/>
              <a:ext cx="467741" cy="793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95" name="Téglalap 178"/>
            <p:cNvSpPr>
              <a:spLocks noChangeArrowheads="1"/>
            </p:cNvSpPr>
            <p:nvPr/>
          </p:nvSpPr>
          <p:spPr bwMode="auto">
            <a:xfrm>
              <a:off x="8667004" y="359855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97" name="Téglalap 179"/>
            <p:cNvSpPr>
              <a:spLocks noChangeArrowheads="1"/>
            </p:cNvSpPr>
            <p:nvPr/>
          </p:nvSpPr>
          <p:spPr bwMode="auto">
            <a:xfrm>
              <a:off x="8754706" y="359855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53" name="Téglalap 182"/>
            <p:cNvSpPr>
              <a:spLocks noChangeArrowheads="1"/>
            </p:cNvSpPr>
            <p:nvPr/>
          </p:nvSpPr>
          <p:spPr bwMode="auto">
            <a:xfrm>
              <a:off x="7798110" y="34731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54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432464" y="4144656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000" name="Téglalap 184"/>
            <p:cNvSpPr>
              <a:spLocks noChangeArrowheads="1"/>
            </p:cNvSpPr>
            <p:nvPr/>
          </p:nvSpPr>
          <p:spPr bwMode="auto">
            <a:xfrm>
              <a:off x="8667004" y="4038293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1001" name="Téglalap 185"/>
            <p:cNvSpPr>
              <a:spLocks noChangeArrowheads="1"/>
            </p:cNvSpPr>
            <p:nvPr/>
          </p:nvSpPr>
          <p:spPr bwMode="auto">
            <a:xfrm>
              <a:off x="8754706" y="4038293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57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416223" y="4316106"/>
              <a:ext cx="467741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003" name="Téglalap 189"/>
            <p:cNvSpPr>
              <a:spLocks noChangeArrowheads="1"/>
            </p:cNvSpPr>
            <p:nvPr/>
          </p:nvSpPr>
          <p:spPr bwMode="auto">
            <a:xfrm>
              <a:off x="8667004" y="42891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1004" name="Téglalap 190"/>
            <p:cNvSpPr>
              <a:spLocks noChangeArrowheads="1"/>
            </p:cNvSpPr>
            <p:nvPr/>
          </p:nvSpPr>
          <p:spPr bwMode="auto">
            <a:xfrm>
              <a:off x="8754706" y="42891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60" name="Téglalap 193"/>
            <p:cNvSpPr>
              <a:spLocks noChangeArrowheads="1"/>
            </p:cNvSpPr>
            <p:nvPr/>
          </p:nvSpPr>
          <p:spPr bwMode="auto">
            <a:xfrm>
              <a:off x="7798110" y="409861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61" name="Line 166"/>
            <p:cNvSpPr>
              <a:spLocks noChangeShapeType="1"/>
            </p:cNvSpPr>
            <p:nvPr/>
          </p:nvSpPr>
          <p:spPr bwMode="auto">
            <a:xfrm flipV="1">
              <a:off x="6338042" y="3972703"/>
              <a:ext cx="0" cy="27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2" name="Line 167"/>
            <p:cNvSpPr>
              <a:spLocks noChangeShapeType="1"/>
            </p:cNvSpPr>
            <p:nvPr/>
          </p:nvSpPr>
          <p:spPr bwMode="auto">
            <a:xfrm>
              <a:off x="6338042" y="39716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3" name="Line 168"/>
            <p:cNvSpPr>
              <a:spLocks noChangeShapeType="1"/>
            </p:cNvSpPr>
            <p:nvPr/>
          </p:nvSpPr>
          <p:spPr bwMode="auto">
            <a:xfrm flipH="1">
              <a:off x="6198369" y="3971618"/>
              <a:ext cx="13967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4" name="Line 169"/>
            <p:cNvSpPr>
              <a:spLocks noChangeShapeType="1"/>
            </p:cNvSpPr>
            <p:nvPr/>
          </p:nvSpPr>
          <p:spPr bwMode="auto">
            <a:xfrm>
              <a:off x="6338042" y="3342968"/>
              <a:ext cx="0" cy="1587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5" name="Line 170"/>
            <p:cNvSpPr>
              <a:spLocks noChangeShapeType="1"/>
            </p:cNvSpPr>
            <p:nvPr/>
          </p:nvSpPr>
          <p:spPr bwMode="auto">
            <a:xfrm flipH="1">
              <a:off x="6183155" y="3501718"/>
              <a:ext cx="14732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6" name="Line 171"/>
            <p:cNvSpPr>
              <a:spLocks noChangeShapeType="1"/>
            </p:cNvSpPr>
            <p:nvPr/>
          </p:nvSpPr>
          <p:spPr bwMode="auto">
            <a:xfrm flipV="1">
              <a:off x="6338042" y="2758768"/>
              <a:ext cx="0" cy="1841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7" name="Line 172"/>
            <p:cNvSpPr>
              <a:spLocks noChangeShapeType="1"/>
            </p:cNvSpPr>
            <p:nvPr/>
          </p:nvSpPr>
          <p:spPr bwMode="auto">
            <a:xfrm flipH="1">
              <a:off x="6217858" y="2758768"/>
              <a:ext cx="12018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8" name="Line 173"/>
            <p:cNvSpPr>
              <a:spLocks noChangeShapeType="1"/>
            </p:cNvSpPr>
            <p:nvPr/>
          </p:nvSpPr>
          <p:spPr bwMode="auto">
            <a:xfrm>
              <a:off x="6338042" y="2112073"/>
              <a:ext cx="0" cy="2222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9" name="Line 174"/>
            <p:cNvSpPr>
              <a:spLocks noChangeShapeType="1"/>
            </p:cNvSpPr>
            <p:nvPr/>
          </p:nvSpPr>
          <p:spPr bwMode="auto">
            <a:xfrm flipH="1">
              <a:off x="6211362" y="2333318"/>
              <a:ext cx="12668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70" name="Text Box 175"/>
            <p:cNvSpPr txBox="1">
              <a:spLocks noChangeArrowheads="1"/>
            </p:cNvSpPr>
            <p:nvPr/>
          </p:nvSpPr>
          <p:spPr bwMode="auto">
            <a:xfrm>
              <a:off x="2183608" y="1552984"/>
              <a:ext cx="81866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83471" name="Text Box 176"/>
            <p:cNvSpPr txBox="1">
              <a:spLocks noChangeArrowheads="1"/>
            </p:cNvSpPr>
            <p:nvPr/>
          </p:nvSpPr>
          <p:spPr bwMode="auto">
            <a:xfrm>
              <a:off x="5985838" y="1528814"/>
              <a:ext cx="81866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83473" name="Rectangle 178"/>
            <p:cNvSpPr>
              <a:spLocks noChangeArrowheads="1"/>
            </p:cNvSpPr>
            <p:nvPr/>
          </p:nvSpPr>
          <p:spPr bwMode="auto">
            <a:xfrm>
              <a:off x="3961981" y="4947931"/>
              <a:ext cx="224126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183477" name="Téglalap 3"/>
            <p:cNvSpPr>
              <a:spLocks noChangeArrowheads="1"/>
            </p:cNvSpPr>
            <p:nvPr/>
          </p:nvSpPr>
          <p:spPr bwMode="auto">
            <a:xfrm>
              <a:off x="4733428" y="22777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78" name="Téglalap 3"/>
            <p:cNvSpPr>
              <a:spLocks noChangeArrowheads="1"/>
            </p:cNvSpPr>
            <p:nvPr/>
          </p:nvSpPr>
          <p:spPr bwMode="auto">
            <a:xfrm>
              <a:off x="2745527" y="34334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79" name="Téglalap 3"/>
            <p:cNvSpPr>
              <a:spLocks noChangeArrowheads="1"/>
            </p:cNvSpPr>
            <p:nvPr/>
          </p:nvSpPr>
          <p:spPr bwMode="auto">
            <a:xfrm>
              <a:off x="4707442" y="34334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8" name="Téglalap 174"/>
            <p:cNvSpPr>
              <a:spLocks noChangeArrowheads="1"/>
            </p:cNvSpPr>
            <p:nvPr/>
          </p:nvSpPr>
          <p:spPr bwMode="auto">
            <a:xfrm>
              <a:off x="8849870" y="21297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9" name="Téglalap 179"/>
            <p:cNvSpPr>
              <a:spLocks noChangeArrowheads="1"/>
            </p:cNvSpPr>
            <p:nvPr/>
          </p:nvSpPr>
          <p:spPr bwMode="auto">
            <a:xfrm>
              <a:off x="8849870" y="23773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2" name="Téglalap 185"/>
            <p:cNvSpPr>
              <a:spLocks noChangeArrowheads="1"/>
            </p:cNvSpPr>
            <p:nvPr/>
          </p:nvSpPr>
          <p:spPr bwMode="auto">
            <a:xfrm>
              <a:off x="8849870" y="2766305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3" name="Téglalap 190"/>
            <p:cNvSpPr>
              <a:spLocks noChangeArrowheads="1"/>
            </p:cNvSpPr>
            <p:nvPr/>
          </p:nvSpPr>
          <p:spPr bwMode="auto">
            <a:xfrm>
              <a:off x="8849870" y="3017130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4" name="Téglalap 174"/>
            <p:cNvSpPr>
              <a:spLocks noChangeArrowheads="1"/>
            </p:cNvSpPr>
            <p:nvPr/>
          </p:nvSpPr>
          <p:spPr bwMode="auto">
            <a:xfrm>
              <a:off x="8849870" y="33489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5" name="Téglalap 179"/>
            <p:cNvSpPr>
              <a:spLocks noChangeArrowheads="1"/>
            </p:cNvSpPr>
            <p:nvPr/>
          </p:nvSpPr>
          <p:spPr bwMode="auto">
            <a:xfrm>
              <a:off x="8849870" y="35965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6" name="Téglalap 185"/>
            <p:cNvSpPr>
              <a:spLocks noChangeArrowheads="1"/>
            </p:cNvSpPr>
            <p:nvPr/>
          </p:nvSpPr>
          <p:spPr bwMode="auto">
            <a:xfrm>
              <a:off x="8849870" y="4036305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7" name="Téglalap 190"/>
            <p:cNvSpPr>
              <a:spLocks noChangeArrowheads="1"/>
            </p:cNvSpPr>
            <p:nvPr/>
          </p:nvSpPr>
          <p:spPr bwMode="auto">
            <a:xfrm>
              <a:off x="8849870" y="42918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6" name="Téglalap 174"/>
            <p:cNvSpPr>
              <a:spLocks noChangeArrowheads="1"/>
            </p:cNvSpPr>
            <p:nvPr/>
          </p:nvSpPr>
          <p:spPr bwMode="auto">
            <a:xfrm>
              <a:off x="7471008" y="18546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7" name="Téglalap 179"/>
            <p:cNvSpPr>
              <a:spLocks noChangeArrowheads="1"/>
            </p:cNvSpPr>
            <p:nvPr/>
          </p:nvSpPr>
          <p:spPr bwMode="auto">
            <a:xfrm>
              <a:off x="7471008" y="21023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8" name="Téglalap 185"/>
            <p:cNvSpPr>
              <a:spLocks noChangeArrowheads="1"/>
            </p:cNvSpPr>
            <p:nvPr/>
          </p:nvSpPr>
          <p:spPr bwMode="auto">
            <a:xfrm>
              <a:off x="7471008" y="245315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9" name="Téglalap 190"/>
            <p:cNvSpPr>
              <a:spLocks noChangeArrowheads="1"/>
            </p:cNvSpPr>
            <p:nvPr/>
          </p:nvSpPr>
          <p:spPr bwMode="auto">
            <a:xfrm>
              <a:off x="7471008" y="270398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0" name="Téglalap 174"/>
            <p:cNvSpPr>
              <a:spLocks noChangeArrowheads="1"/>
            </p:cNvSpPr>
            <p:nvPr/>
          </p:nvSpPr>
          <p:spPr bwMode="auto">
            <a:xfrm>
              <a:off x="7471008" y="3081544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1" name="Téglalap 179"/>
            <p:cNvSpPr>
              <a:spLocks noChangeArrowheads="1"/>
            </p:cNvSpPr>
            <p:nvPr/>
          </p:nvSpPr>
          <p:spPr bwMode="auto">
            <a:xfrm>
              <a:off x="7471008" y="33342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2" name="Téglalap 185"/>
            <p:cNvSpPr>
              <a:spLocks noChangeArrowheads="1"/>
            </p:cNvSpPr>
            <p:nvPr/>
          </p:nvSpPr>
          <p:spPr bwMode="auto">
            <a:xfrm>
              <a:off x="7471008" y="37184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3" name="Téglalap 190"/>
            <p:cNvSpPr>
              <a:spLocks noChangeArrowheads="1"/>
            </p:cNvSpPr>
            <p:nvPr/>
          </p:nvSpPr>
          <p:spPr bwMode="auto">
            <a:xfrm>
              <a:off x="7471008" y="397398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4" name="Téglalap 147"/>
            <p:cNvSpPr/>
            <p:nvPr/>
          </p:nvSpPr>
          <p:spPr>
            <a:xfrm flipH="1">
              <a:off x="1424207" y="306316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5" name="Téglalap 152"/>
            <p:cNvSpPr/>
            <p:nvPr/>
          </p:nvSpPr>
          <p:spPr>
            <a:xfrm flipH="1">
              <a:off x="1424207" y="331081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6" name="Téglalap 158"/>
            <p:cNvSpPr/>
            <p:nvPr/>
          </p:nvSpPr>
          <p:spPr>
            <a:xfrm flipH="1">
              <a:off x="1424207" y="3661655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7" name="Téglalap 163"/>
            <p:cNvSpPr/>
            <p:nvPr/>
          </p:nvSpPr>
          <p:spPr>
            <a:xfrm flipH="1">
              <a:off x="1424207" y="3912480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8" name="Téglalap 147"/>
            <p:cNvSpPr/>
            <p:nvPr/>
          </p:nvSpPr>
          <p:spPr>
            <a:xfrm flipH="1">
              <a:off x="1433013" y="1845555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9" name="Téglalap 152"/>
            <p:cNvSpPr/>
            <p:nvPr/>
          </p:nvSpPr>
          <p:spPr>
            <a:xfrm flipH="1">
              <a:off x="1433013" y="2093205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0" name="Téglalap 158"/>
            <p:cNvSpPr/>
            <p:nvPr/>
          </p:nvSpPr>
          <p:spPr>
            <a:xfrm flipH="1">
              <a:off x="1433013" y="24313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1" name="Téglalap 163"/>
            <p:cNvSpPr/>
            <p:nvPr/>
          </p:nvSpPr>
          <p:spPr>
            <a:xfrm flipH="1">
              <a:off x="1433013" y="268216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2" name="Téglalap 147"/>
            <p:cNvSpPr/>
            <p:nvPr/>
          </p:nvSpPr>
          <p:spPr>
            <a:xfrm flipH="1">
              <a:off x="158593" y="21138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3" name="Téglalap 152"/>
            <p:cNvSpPr/>
            <p:nvPr/>
          </p:nvSpPr>
          <p:spPr>
            <a:xfrm flipH="1">
              <a:off x="158593" y="236149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4" name="Téglalap 158"/>
            <p:cNvSpPr/>
            <p:nvPr/>
          </p:nvSpPr>
          <p:spPr>
            <a:xfrm flipH="1">
              <a:off x="158593" y="2775830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5" name="Téglalap 163"/>
            <p:cNvSpPr/>
            <p:nvPr/>
          </p:nvSpPr>
          <p:spPr>
            <a:xfrm flipH="1">
              <a:off x="158593" y="3026655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6" name="Téglalap 147"/>
            <p:cNvSpPr/>
            <p:nvPr/>
          </p:nvSpPr>
          <p:spPr>
            <a:xfrm flipH="1">
              <a:off x="160218" y="3347330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7" name="Téglalap 152"/>
            <p:cNvSpPr/>
            <p:nvPr/>
          </p:nvSpPr>
          <p:spPr>
            <a:xfrm flipH="1">
              <a:off x="160218" y="3594980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8" name="Téglalap 158"/>
            <p:cNvSpPr/>
            <p:nvPr/>
          </p:nvSpPr>
          <p:spPr>
            <a:xfrm flipH="1">
              <a:off x="160218" y="400931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9" name="Téglalap 163"/>
            <p:cNvSpPr/>
            <p:nvPr/>
          </p:nvSpPr>
          <p:spPr>
            <a:xfrm flipH="1">
              <a:off x="160218" y="42601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30" name="Téglalap 3"/>
            <p:cNvSpPr>
              <a:spLocks noChangeArrowheads="1"/>
            </p:cNvSpPr>
            <p:nvPr/>
          </p:nvSpPr>
          <p:spPr bwMode="auto">
            <a:xfrm>
              <a:off x="2734159" y="2263731"/>
              <a:ext cx="1481328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70233" y="17516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109565" y="20105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8" name="Up-Down Arrow 27"/>
            <p:cNvSpPr/>
            <p:nvPr/>
          </p:nvSpPr>
          <p:spPr bwMode="auto">
            <a:xfrm>
              <a:off x="3406292" y="20153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5266019" y="17643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5305351" y="20232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34" name="Up-Down Arrow 233"/>
            <p:cNvSpPr/>
            <p:nvPr/>
          </p:nvSpPr>
          <p:spPr bwMode="auto">
            <a:xfrm>
              <a:off x="5602078" y="20280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5149084" y="42916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5192682" y="4023105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37" name="Up-Down Arrow 236"/>
            <p:cNvSpPr/>
            <p:nvPr/>
          </p:nvSpPr>
          <p:spPr bwMode="auto">
            <a:xfrm>
              <a:off x="5485142" y="40346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2628477" y="42535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9" name="Up-Down Arrow 238"/>
            <p:cNvSpPr/>
            <p:nvPr/>
          </p:nvSpPr>
          <p:spPr bwMode="auto">
            <a:xfrm>
              <a:off x="3263371" y="40346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2966644" y="40171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42" name="Oval 188"/>
            <p:cNvSpPr>
              <a:spLocks noChangeArrowheads="1"/>
            </p:cNvSpPr>
            <p:nvPr/>
          </p:nvSpPr>
          <p:spPr bwMode="auto">
            <a:xfrm>
              <a:off x="-23024" y="1380564"/>
              <a:ext cx="2752312" cy="3543300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3" name="Oval 188"/>
            <p:cNvSpPr>
              <a:spLocks noChangeArrowheads="1"/>
            </p:cNvSpPr>
            <p:nvPr/>
          </p:nvSpPr>
          <p:spPr bwMode="auto">
            <a:xfrm>
              <a:off x="6185376" y="1380564"/>
              <a:ext cx="2882544" cy="3617373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4" name="Rounded Rectangle 243"/>
            <p:cNvSpPr/>
            <p:nvPr/>
          </p:nvSpPr>
          <p:spPr bwMode="auto">
            <a:xfrm>
              <a:off x="2708174" y="1980202"/>
              <a:ext cx="3490195" cy="2610601"/>
            </a:xfrm>
            <a:prstGeom prst="roundRect">
              <a:avLst/>
            </a:prstGeom>
            <a:noFill/>
            <a:ln w="1905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162466" y="5019189"/>
            <a:ext cx="282160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FF0000"/>
                </a:solidFill>
              </a:rPr>
              <a:t>PCIe</a:t>
            </a:r>
            <a:r>
              <a:rPr lang="en-US" sz="1100" dirty="0" smtClean="0">
                <a:solidFill>
                  <a:srgbClr val="FF0000"/>
                </a:solidFill>
              </a:rPr>
              <a:t> 3.0 (instead of </a:t>
            </a:r>
            <a:r>
              <a:rPr lang="en-US" sz="1100" dirty="0" err="1" smtClean="0">
                <a:solidFill>
                  <a:srgbClr val="FF0000"/>
                </a:solidFill>
              </a:rPr>
              <a:t>PCIe</a:t>
            </a:r>
            <a:r>
              <a:rPr lang="en-US" sz="1100" dirty="0" smtClean="0">
                <a:solidFill>
                  <a:srgbClr val="FF0000"/>
                </a:solidFill>
              </a:rPr>
              <a:t> 2</a:t>
            </a:r>
          </a:p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directly connected to the processors)</a:t>
            </a:r>
            <a:endParaRPr lang="en-US" sz="1100" dirty="0">
              <a:solidFill>
                <a:srgbClr val="FF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5821" y="5943602"/>
            <a:ext cx="3403496" cy="9387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Haswell-EX/Broadwell-EX: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</a:t>
            </a:r>
            <a:r>
              <a:rPr lang="en-US" altLang="en-US" sz="1100" dirty="0">
                <a:solidFill>
                  <a:srgbClr val="000000"/>
                </a:solidFill>
              </a:rPr>
              <a:t>to </a:t>
            </a:r>
            <a:r>
              <a:rPr lang="hu-HU" altLang="en-US" sz="1100" dirty="0">
                <a:solidFill>
                  <a:srgbClr val="000000"/>
                </a:solidFill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</a:rPr>
              <a:t>3-1600 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>
                <a:solidFill>
                  <a:srgbClr val="000000"/>
                </a:solidFill>
              </a:rPr>
              <a:t>in both performance and lockstep modes and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</a:t>
            </a:r>
            <a:r>
              <a:rPr lang="en-US" altLang="en-US" sz="1100" dirty="0">
                <a:solidFill>
                  <a:srgbClr val="000000"/>
                </a:solidFill>
              </a:rPr>
              <a:t>to </a:t>
            </a:r>
            <a:r>
              <a:rPr lang="en-US" altLang="en-US" sz="1100" dirty="0" err="1" smtClean="0">
                <a:solidFill>
                  <a:srgbClr val="000000"/>
                </a:solidFill>
              </a:rPr>
              <a:t>DDR4</a:t>
            </a:r>
            <a:r>
              <a:rPr lang="en-US" altLang="en-US" sz="1100" dirty="0" smtClean="0">
                <a:solidFill>
                  <a:srgbClr val="000000"/>
                </a:solidFill>
              </a:rPr>
              <a:t>-1600 in performance mode and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to </a:t>
            </a:r>
            <a:r>
              <a:rPr lang="hu-HU" altLang="en-US" sz="1100" dirty="0" smtClean="0">
                <a:solidFill>
                  <a:srgbClr val="000000"/>
                </a:solidFill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</a:rPr>
              <a:t>4-1866 in lockstep </a:t>
            </a:r>
            <a:r>
              <a:rPr lang="en-US" altLang="en-US" sz="1100" dirty="0" smtClean="0">
                <a:solidFill>
                  <a:srgbClr val="000000"/>
                </a:solidFill>
              </a:rPr>
              <a:t>mode</a:t>
            </a:r>
            <a:endParaRPr lang="en-US" dirty="0"/>
          </a:p>
        </p:txBody>
      </p:sp>
      <p:sp>
        <p:nvSpPr>
          <p:cNvPr id="246" name="Text Box 177"/>
          <p:cNvSpPr txBox="1">
            <a:spLocks noChangeArrowheads="1"/>
          </p:cNvSpPr>
          <p:nvPr/>
        </p:nvSpPr>
        <p:spPr bwMode="auto">
          <a:xfrm>
            <a:off x="63593" y="515191"/>
            <a:ext cx="9322454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Example: Using low-line-count parallel links and on-board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MBs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to attach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DDR3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/4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DIMMs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to the processors in Intel's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-EX high-end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server  platform -1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2571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</a:t>
            </a:r>
            <a:r>
              <a:rPr lang="en-US" altLang="en-US" dirty="0" err="1" smtClean="0">
                <a:solidFill>
                  <a:srgbClr val="FFFFFF"/>
                </a:solidFill>
                <a:latin typeface="Verdana" pitchFamily="34" charset="0"/>
              </a:rPr>
              <a:t>36d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b="1880"/>
          <a:stretch/>
        </p:blipFill>
        <p:spPr>
          <a:xfrm>
            <a:off x="0" y="962949"/>
            <a:ext cx="9144000" cy="586815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-64993" y="484095"/>
            <a:ext cx="9400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Block diagram of a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based server using riser cards [173]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24438" y="774691"/>
            <a:ext cx="19527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Slots for riser cards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714575" y="792621"/>
            <a:ext cx="19527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Slots for riser cards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9138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</a:t>
            </a:r>
            <a:r>
              <a:rPr lang="en-US" altLang="en-US" dirty="0" err="1" smtClean="0">
                <a:solidFill>
                  <a:srgbClr val="FFFFFF"/>
                </a:solidFill>
                <a:latin typeface="Verdana" pitchFamily="34" charset="0"/>
              </a:rPr>
              <a:t>36e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01916" y="1089212"/>
            <a:ext cx="6128426" cy="576878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9818" y="484095"/>
            <a:ext cx="90236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Mainboard of a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based server using riser cards [173]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092829" y="720903"/>
            <a:ext cx="19527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Slots for riser cards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 flipH="1">
            <a:off x="3778624" y="1028680"/>
            <a:ext cx="398172" cy="87632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" name="Straight Arrow Connector 9"/>
          <p:cNvCxnSpPr/>
          <p:nvPr/>
        </p:nvCxnSpPr>
        <p:spPr bwMode="auto">
          <a:xfrm>
            <a:off x="4152900" y="1028680"/>
            <a:ext cx="136712" cy="876320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363280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</a:t>
            </a:r>
            <a:r>
              <a:rPr lang="en-US" altLang="en-US" dirty="0" err="1" smtClean="0">
                <a:solidFill>
                  <a:srgbClr val="FFFFFF"/>
                </a:solidFill>
                <a:latin typeface="Verdana" pitchFamily="34" charset="0"/>
              </a:rPr>
              <a:t>36f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09818" y="510989"/>
            <a:ext cx="66992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Memory riser card of a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[173]</a:t>
            </a:r>
            <a:endParaRPr lang="en-US" b="1" dirty="0">
              <a:solidFill>
                <a:schemeClr val="accent6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0" y="796242"/>
            <a:ext cx="9144000" cy="5695819"/>
            <a:chOff x="0" y="581090"/>
            <a:chExt cx="9144000" cy="5695819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581090"/>
              <a:ext cx="9144000" cy="5695819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 bwMode="auto">
            <a:xfrm>
              <a:off x="6024282" y="4356847"/>
              <a:ext cx="3039036" cy="1358153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8" name="Oval 7"/>
          <p:cNvSpPr/>
          <p:nvPr/>
        </p:nvSpPr>
        <p:spPr bwMode="auto">
          <a:xfrm rot="19647582">
            <a:off x="2431128" y="4074817"/>
            <a:ext cx="2311051" cy="1449073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Oval 8"/>
          <p:cNvSpPr/>
          <p:nvPr/>
        </p:nvSpPr>
        <p:spPr bwMode="auto">
          <a:xfrm rot="19647582">
            <a:off x="6067388" y="2463036"/>
            <a:ext cx="1901303" cy="1449073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624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(37)</a:t>
            </a:r>
            <a:endParaRPr lang="en-US" sz="1600" dirty="0"/>
          </a:p>
        </p:txBody>
      </p:sp>
      <p:grpSp>
        <p:nvGrpSpPr>
          <p:cNvPr id="37" name="Group 36"/>
          <p:cNvGrpSpPr/>
          <p:nvPr/>
        </p:nvGrpSpPr>
        <p:grpSpPr>
          <a:xfrm>
            <a:off x="72408" y="2800434"/>
            <a:ext cx="1404190" cy="4196318"/>
            <a:chOff x="72408" y="2800434"/>
            <a:chExt cx="1404190" cy="4196318"/>
          </a:xfrm>
        </p:grpSpPr>
        <p:sp>
          <p:nvSpPr>
            <p:cNvPr id="6" name="Line 8"/>
            <p:cNvSpPr>
              <a:spLocks noChangeShapeType="1"/>
            </p:cNvSpPr>
            <p:nvPr/>
          </p:nvSpPr>
          <p:spPr bwMode="auto">
            <a:xfrm rot="16200000">
              <a:off x="479578" y="4714275"/>
              <a:ext cx="0" cy="108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7" name="Oval 6"/>
            <p:cNvSpPr>
              <a:spLocks noChangeArrowheads="1"/>
            </p:cNvSpPr>
            <p:nvPr/>
          </p:nvSpPr>
          <p:spPr bwMode="auto">
            <a:xfrm rot="16200000">
              <a:off x="716107" y="5820788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 vert="eaVert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" name="Line 13"/>
            <p:cNvSpPr>
              <a:spLocks noChangeShapeType="1"/>
            </p:cNvSpPr>
            <p:nvPr/>
          </p:nvSpPr>
          <p:spPr bwMode="auto">
            <a:xfrm rot="16200000" flipH="1">
              <a:off x="122383" y="5176262"/>
              <a:ext cx="1055687" cy="2143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9" name="Text Box 4"/>
            <p:cNvSpPr txBox="1">
              <a:spLocks noChangeArrowheads="1"/>
            </p:cNvSpPr>
            <p:nvPr/>
          </p:nvSpPr>
          <p:spPr bwMode="auto">
            <a:xfrm rot="16200000">
              <a:off x="-1539409" y="4587384"/>
              <a:ext cx="3620665" cy="397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Where to connect the memory subsystem to the server platform</a:t>
              </a:r>
              <a:endParaRPr lang="hu-HU" altLang="en-US" sz="11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 rot="16200000">
              <a:off x="722457" y="3839588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 vert="eaVert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" name="Line 13"/>
            <p:cNvSpPr>
              <a:spLocks noChangeShapeType="1"/>
            </p:cNvSpPr>
            <p:nvPr/>
          </p:nvSpPr>
          <p:spPr bwMode="auto">
            <a:xfrm rot="16200000">
              <a:off x="219220" y="4217412"/>
              <a:ext cx="862014" cy="2143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2" name="Text Box 4"/>
            <p:cNvSpPr txBox="1">
              <a:spLocks noChangeArrowheads="1"/>
            </p:cNvSpPr>
            <p:nvPr/>
          </p:nvSpPr>
          <p:spPr bwMode="auto">
            <a:xfrm rot="16200000">
              <a:off x="40226" y="3540949"/>
              <a:ext cx="2030412" cy="5493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Connecting </a:t>
              </a: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memory 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via </a:t>
              </a: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the </a:t>
              </a:r>
              <a:r>
                <a:rPr lang="en-US" altLang="en-US" sz="1100" b="1" dirty="0" err="1" smtClean="0">
                  <a:solidFill>
                    <a:srgbClr val="000000"/>
                  </a:solidFill>
                  <a:latin typeface="Verdana" pitchFamily="34" charset="0"/>
                </a:rPr>
                <a:t>MCH</a:t>
              </a:r>
              <a:endParaRPr lang="en-US" altLang="en-US" sz="1100" b="1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(SMPs)</a:t>
              </a:r>
              <a:endParaRPr lang="hu-HU" altLang="en-US" sz="11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6" name="Text Box 4"/>
            <p:cNvSpPr txBox="1">
              <a:spLocks noChangeArrowheads="1"/>
            </p:cNvSpPr>
            <p:nvPr/>
          </p:nvSpPr>
          <p:spPr bwMode="auto">
            <a:xfrm rot="16200000">
              <a:off x="65283" y="5585436"/>
              <a:ext cx="2120900" cy="7017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Connecting </a:t>
              </a: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memory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directly to the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processors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 (</a:t>
              </a:r>
              <a:r>
                <a:rPr lang="en-US" altLang="en-US" sz="1100" b="1" dirty="0" err="1" smtClean="0">
                  <a:solidFill>
                    <a:srgbClr val="000000"/>
                  </a:solidFill>
                  <a:latin typeface="Verdana" pitchFamily="34" charset="0"/>
                </a:rPr>
                <a:t>NUMAs</a:t>
              </a: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endParaRPr lang="hu-HU" altLang="en-US" sz="11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8" name="Right Arrow 27"/>
            <p:cNvSpPr/>
            <p:nvPr/>
          </p:nvSpPr>
          <p:spPr bwMode="auto">
            <a:xfrm rot="5400000">
              <a:off x="711393" y="4811058"/>
              <a:ext cx="305836" cy="90854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100">
                <a:solidFill>
                  <a:srgbClr val="0000FF"/>
                </a:solidFill>
                <a:latin typeface="Verdana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966391" y="833090"/>
            <a:ext cx="8419655" cy="2232243"/>
            <a:chOff x="791580" y="484501"/>
            <a:chExt cx="8419655" cy="2232243"/>
          </a:xfrm>
        </p:grpSpPr>
        <p:sp>
          <p:nvSpPr>
            <p:cNvPr id="42" name="Text Box 4"/>
            <p:cNvSpPr txBox="1">
              <a:spLocks noChangeArrowheads="1"/>
            </p:cNvSpPr>
            <p:nvPr/>
          </p:nvSpPr>
          <p:spPr bwMode="auto">
            <a:xfrm>
              <a:off x="791580" y="1037911"/>
              <a:ext cx="2565285" cy="606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via standard DRAM interfaces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directly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the 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MCs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sp>
          <p:nvSpPr>
            <p:cNvPr id="43" name="Text Box 4"/>
            <p:cNvSpPr txBox="1">
              <a:spLocks noChangeArrowheads="1"/>
            </p:cNvSpPr>
            <p:nvPr/>
          </p:nvSpPr>
          <p:spPr bwMode="auto">
            <a:xfrm>
              <a:off x="6614070" y="2323718"/>
              <a:ext cx="2597165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100" b="1" dirty="0" err="1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err="1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100" b="1" dirty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FB-DIMM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s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)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cxnSp>
          <p:nvCxnSpPr>
            <p:cNvPr id="44" name="Line 13"/>
            <p:cNvCxnSpPr/>
            <p:nvPr/>
          </p:nvCxnSpPr>
          <p:spPr bwMode="auto">
            <a:xfrm flipH="1">
              <a:off x="2171913" y="763860"/>
              <a:ext cx="1634912" cy="2225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" name="Oval 44"/>
            <p:cNvSpPr>
              <a:spLocks noChangeArrowheads="1"/>
            </p:cNvSpPr>
            <p:nvPr/>
          </p:nvSpPr>
          <p:spPr bwMode="auto">
            <a:xfrm>
              <a:off x="2149122" y="948858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  <p:cxnSp>
          <p:nvCxnSpPr>
            <p:cNvPr id="46" name="Line 13"/>
            <p:cNvCxnSpPr/>
            <p:nvPr/>
          </p:nvCxnSpPr>
          <p:spPr bwMode="auto">
            <a:xfrm>
              <a:off x="3806825" y="775719"/>
              <a:ext cx="1672911" cy="2107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7" name="Oval 46"/>
            <p:cNvSpPr>
              <a:spLocks noChangeArrowheads="1"/>
            </p:cNvSpPr>
            <p:nvPr/>
          </p:nvSpPr>
          <p:spPr bwMode="auto">
            <a:xfrm>
              <a:off x="5427095" y="964449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5907571" y="2123447"/>
              <a:ext cx="1944268" cy="168490"/>
              <a:chOff x="-110508" y="75922"/>
              <a:chExt cx="1625205" cy="146399"/>
            </a:xfrm>
          </p:grpSpPr>
          <p:cxnSp>
            <p:nvCxnSpPr>
              <p:cNvPr id="58" name="Line 13"/>
              <p:cNvCxnSpPr/>
              <p:nvPr/>
            </p:nvCxnSpPr>
            <p:spPr bwMode="auto">
              <a:xfrm flipH="1">
                <a:off x="-82696" y="75922"/>
                <a:ext cx="826710" cy="11724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9" name="Oval 58"/>
              <p:cNvSpPr>
                <a:spLocks noChangeArrowheads="1"/>
              </p:cNvSpPr>
              <p:nvPr/>
            </p:nvSpPr>
            <p:spPr bwMode="auto">
              <a:xfrm>
                <a:off x="-11050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  <a:latin typeface="+mj-lt"/>
                </a:endParaRPr>
              </a:p>
            </p:txBody>
          </p:sp>
          <p:cxnSp>
            <p:nvCxnSpPr>
              <p:cNvPr id="60" name="Line 13"/>
              <p:cNvCxnSpPr/>
              <p:nvPr/>
            </p:nvCxnSpPr>
            <p:spPr bwMode="auto">
              <a:xfrm>
                <a:off x="706860" y="75922"/>
                <a:ext cx="789555" cy="11624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1" name="Oval 60"/>
              <p:cNvSpPr>
                <a:spLocks noChangeArrowheads="1"/>
              </p:cNvSpPr>
              <p:nvPr/>
            </p:nvSpPr>
            <p:spPr bwMode="auto">
              <a:xfrm>
                <a:off x="1464954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  <a:latin typeface="+mj-lt"/>
                </a:endParaRPr>
              </a:p>
            </p:txBody>
          </p:sp>
        </p:grpSp>
        <p:sp>
          <p:nvSpPr>
            <p:cNvPr id="49" name="Text Box 4"/>
            <p:cNvSpPr txBox="1">
              <a:spLocks noChangeArrowheads="1"/>
            </p:cNvSpPr>
            <p:nvPr/>
          </p:nvSpPr>
          <p:spPr bwMode="auto">
            <a:xfrm>
              <a:off x="4706471" y="2323663"/>
              <a:ext cx="2457246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on-board 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1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(on mainboard/riser cards)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sp>
          <p:nvSpPr>
            <p:cNvPr id="50" name="Text Box 4"/>
            <p:cNvSpPr txBox="1">
              <a:spLocks noChangeArrowheads="1"/>
            </p:cNvSpPr>
            <p:nvPr/>
          </p:nvSpPr>
          <p:spPr bwMode="auto">
            <a:xfrm>
              <a:off x="5427095" y="1699320"/>
              <a:ext cx="289275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low-line-count serial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c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onnect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 to the MCs</a:t>
              </a:r>
            </a:p>
            <a:p>
              <a:pPr algn="ctr">
                <a:lnSpc>
                  <a:spcPct val="90000"/>
                </a:lnSpc>
              </a:pP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sp>
          <p:nvSpPr>
            <p:cNvPr id="51" name="Text Box 4"/>
            <p:cNvSpPr txBox="1">
              <a:spLocks noChangeArrowheads="1"/>
            </p:cNvSpPr>
            <p:nvPr/>
          </p:nvSpPr>
          <p:spPr bwMode="auto">
            <a:xfrm>
              <a:off x="2499039" y="1694933"/>
              <a:ext cx="2947797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low-line-count parallel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connect 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to the MCs)</a:t>
              </a:r>
              <a:endParaRPr lang="en-US" sz="1100" b="1" dirty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299279" y="484501"/>
              <a:ext cx="288893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How to connect </a:t>
              </a:r>
              <a:r>
                <a:rPr lang="en-US" sz="1100" b="1" dirty="0" err="1" smtClean="0">
                  <a:solidFill>
                    <a:prstClr val="black"/>
                  </a:solidFill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DIMMs</a:t>
              </a:r>
              <a:r>
                <a:rPr lang="en-US" sz="1100" b="1" dirty="0" smtClean="0">
                  <a:solidFill>
                    <a:prstClr val="black"/>
                  </a:solidFill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 to the MCs</a:t>
              </a:r>
              <a:endParaRPr lang="en-US" sz="1100" b="1" dirty="0">
                <a:solidFill>
                  <a:prstClr val="black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3" name="Text Box 4"/>
            <p:cNvSpPr txBox="1">
              <a:spLocks noChangeArrowheads="1"/>
            </p:cNvSpPr>
            <p:nvPr/>
          </p:nvSpPr>
          <p:spPr bwMode="auto">
            <a:xfrm>
              <a:off x="3356865" y="1037911"/>
              <a:ext cx="4662010" cy="456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via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low-line-count links and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memory buffers (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)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the MCs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cxnSp>
          <p:nvCxnSpPr>
            <p:cNvPr id="54" name="Line 13"/>
            <p:cNvCxnSpPr>
              <a:endCxn id="55" idx="2"/>
            </p:cNvCxnSpPr>
            <p:nvPr/>
          </p:nvCxnSpPr>
          <p:spPr bwMode="auto">
            <a:xfrm flipH="1">
              <a:off x="4001460" y="1484585"/>
              <a:ext cx="1478276" cy="142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" name="Oval 54"/>
            <p:cNvSpPr>
              <a:spLocks noChangeArrowheads="1"/>
            </p:cNvSpPr>
            <p:nvPr/>
          </p:nvSpPr>
          <p:spPr bwMode="auto">
            <a:xfrm>
              <a:off x="4001460" y="1592515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  <p:cxnSp>
          <p:nvCxnSpPr>
            <p:cNvPr id="56" name="Line 13"/>
            <p:cNvCxnSpPr/>
            <p:nvPr/>
          </p:nvCxnSpPr>
          <p:spPr bwMode="auto">
            <a:xfrm>
              <a:off x="5472116" y="1484585"/>
              <a:ext cx="1427326" cy="1331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" name="Oval 56"/>
            <p:cNvSpPr>
              <a:spLocks noChangeArrowheads="1"/>
            </p:cNvSpPr>
            <p:nvPr/>
          </p:nvSpPr>
          <p:spPr bwMode="auto">
            <a:xfrm>
              <a:off x="6838944" y="1582990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488240" y="3103029"/>
            <a:ext cx="7652761" cy="3675810"/>
            <a:chOff x="1488240" y="3103029"/>
            <a:chExt cx="7652761" cy="3675810"/>
          </a:xfrm>
        </p:grpSpPr>
        <p:sp>
          <p:nvSpPr>
            <p:cNvPr id="17" name="Line 30"/>
            <p:cNvSpPr>
              <a:spLocks noChangeShapeType="1"/>
            </p:cNvSpPr>
            <p:nvPr/>
          </p:nvSpPr>
          <p:spPr bwMode="auto">
            <a:xfrm>
              <a:off x="1488240" y="3108539"/>
              <a:ext cx="0" cy="3657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1495339" y="3103029"/>
              <a:ext cx="7645662" cy="3675810"/>
              <a:chOff x="1495339" y="3103029"/>
              <a:chExt cx="7645662" cy="3675810"/>
            </a:xfrm>
          </p:grpSpPr>
          <p:sp>
            <p:nvSpPr>
              <p:cNvPr id="13" name="Line 34"/>
              <p:cNvSpPr>
                <a:spLocks noChangeShapeType="1"/>
              </p:cNvSpPr>
              <p:nvPr/>
            </p:nvSpPr>
            <p:spPr bwMode="auto">
              <a:xfrm>
                <a:off x="1501791" y="3103029"/>
                <a:ext cx="757123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" name="Line 35"/>
              <p:cNvSpPr>
                <a:spLocks noChangeShapeType="1"/>
              </p:cNvSpPr>
              <p:nvPr/>
            </p:nvSpPr>
            <p:spPr bwMode="auto">
              <a:xfrm>
                <a:off x="1573984" y="4712488"/>
                <a:ext cx="746047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" name="Line 36"/>
              <p:cNvSpPr>
                <a:spLocks noChangeShapeType="1"/>
              </p:cNvSpPr>
              <p:nvPr/>
            </p:nvSpPr>
            <p:spPr bwMode="auto">
              <a:xfrm>
                <a:off x="1495339" y="6770528"/>
                <a:ext cx="7571232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" name="Line 31"/>
              <p:cNvSpPr>
                <a:spLocks noChangeShapeType="1"/>
              </p:cNvSpPr>
              <p:nvPr/>
            </p:nvSpPr>
            <p:spPr bwMode="auto">
              <a:xfrm>
                <a:off x="3065407" y="3116476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" name="Line 31"/>
              <p:cNvSpPr>
                <a:spLocks noChangeShapeType="1"/>
              </p:cNvSpPr>
              <p:nvPr/>
            </p:nvSpPr>
            <p:spPr bwMode="auto">
              <a:xfrm>
                <a:off x="9086770" y="3117676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6971816" y="3578932"/>
                <a:ext cx="2169185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FB-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DIMM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interface in Intel's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Caneland (2007/08) </a:t>
                </a: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for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2C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2x2C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6C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3090634" y="5386081"/>
                <a:ext cx="1962397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Intel's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SMI2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interface in 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erdana"/>
                  </a:rPr>
                  <a:t>Brickland</a:t>
                </a:r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(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2014/15/16) 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for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15C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18C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24C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2" name="Line 32"/>
              <p:cNvSpPr>
                <a:spLocks noChangeShapeType="1"/>
              </p:cNvSpPr>
              <p:nvPr/>
            </p:nvSpPr>
            <p:spPr bwMode="auto">
              <a:xfrm>
                <a:off x="5037782" y="3121239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" name="Line 33"/>
              <p:cNvSpPr>
                <a:spLocks noChangeShapeType="1"/>
              </p:cNvSpPr>
              <p:nvPr/>
            </p:nvSpPr>
            <p:spPr bwMode="auto">
              <a:xfrm>
                <a:off x="7018720" y="3110771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5152490" y="3581140"/>
                <a:ext cx="1806905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Intel's IMI interface in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Truland MP (2005/06) </a:t>
                </a: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for </a:t>
                </a:r>
                <a:r>
                  <a:rPr lang="hu-HU" sz="1100" dirty="0" smtClean="0">
                    <a:solidFill>
                      <a:srgbClr val="000000"/>
                    </a:solidFill>
                    <a:latin typeface="Verdana"/>
                  </a:rPr>
                  <a:t>1</a:t>
                </a:r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C/</a:t>
                </a:r>
                <a:r>
                  <a:rPr lang="hu-HU" sz="1100" dirty="0">
                    <a:solidFill>
                      <a:srgbClr val="000000"/>
                    </a:solidFill>
                    <a:latin typeface="Verdana"/>
                  </a:rPr>
                  <a:t>2x</a:t>
                </a:r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1C/2C</a:t>
                </a: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5126088" y="5395046"/>
                <a:ext cx="1883849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Intel's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SMI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interface in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Boxboro EX (2010/11) </a:t>
                </a: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for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8C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10C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6" name="Rectangle 25"/>
              <p:cNvSpPr/>
              <p:nvPr/>
            </p:nvSpPr>
            <p:spPr bwMode="auto">
              <a:xfrm>
                <a:off x="1499882" y="3108538"/>
                <a:ext cx="1570732" cy="1597227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1811991" y="3560821"/>
                <a:ext cx="1037463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Previous MP</a:t>
                </a: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platforms</a:t>
                </a:r>
                <a:endParaRPr lang="hu-HU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for </a:t>
                </a:r>
                <a:r>
                  <a:rPr lang="hu-HU" sz="1100" dirty="0" smtClean="0">
                    <a:solidFill>
                      <a:srgbClr val="000000"/>
                    </a:solidFill>
                    <a:latin typeface="Verdana"/>
                  </a:rPr>
                  <a:t>1C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9" name="Right Arrow 28"/>
              <p:cNvSpPr/>
              <p:nvPr/>
            </p:nvSpPr>
            <p:spPr bwMode="auto">
              <a:xfrm>
                <a:off x="2952423" y="3839588"/>
                <a:ext cx="2194560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0" name="Right Arrow 29"/>
              <p:cNvSpPr/>
              <p:nvPr/>
            </p:nvSpPr>
            <p:spPr bwMode="auto">
              <a:xfrm>
                <a:off x="6884692" y="3830851"/>
                <a:ext cx="305836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1" name="Right Arrow 30"/>
              <p:cNvSpPr/>
              <p:nvPr/>
            </p:nvSpPr>
            <p:spPr bwMode="auto">
              <a:xfrm rot="10800000">
                <a:off x="4931454" y="5647772"/>
                <a:ext cx="274320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2" name="Right Arrow 31"/>
              <p:cNvSpPr/>
              <p:nvPr/>
            </p:nvSpPr>
            <p:spPr bwMode="auto">
              <a:xfrm rot="7927471">
                <a:off x="6666655" y="4880090"/>
                <a:ext cx="1828800" cy="101356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1651579" y="5392455"/>
                <a:ext cx="1359668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err="1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DDR4</a:t>
                </a:r>
                <a:r>
                  <a:rPr lang="en-US" sz="1100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 interface </a:t>
                </a:r>
              </a:p>
              <a:p>
                <a:pPr algn="ctr"/>
                <a:r>
                  <a:rPr lang="en-US" sz="1100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in Intel's </a:t>
                </a:r>
                <a:r>
                  <a:rPr lang="en-US" sz="1100" dirty="0" err="1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Purley</a:t>
                </a:r>
                <a:endParaRPr lang="en-US" sz="110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algn="ctr"/>
                <a:r>
                  <a:rPr lang="en-US" sz="1100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(2017) for </a:t>
                </a:r>
                <a:r>
                  <a:rPr lang="en-US" sz="1100" dirty="0" err="1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28C</a:t>
                </a:r>
                <a:endParaRPr lang="en-US" sz="1100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5" name="Right Arrow 34"/>
              <p:cNvSpPr/>
              <p:nvPr/>
            </p:nvSpPr>
            <p:spPr bwMode="auto">
              <a:xfrm rot="10800000">
                <a:off x="2907148" y="5639404"/>
                <a:ext cx="274320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</p:grpSp>
      </p:grpSp>
      <p:sp>
        <p:nvSpPr>
          <p:cNvPr id="62" name="TextBox 61"/>
          <p:cNvSpPr txBox="1"/>
          <p:nvPr/>
        </p:nvSpPr>
        <p:spPr>
          <a:xfrm>
            <a:off x="120160" y="491738"/>
            <a:ext cx="72202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</a:rPr>
              <a:t>c3</a:t>
            </a:r>
            <a:r>
              <a:rPr lang="en-US" b="1" dirty="0" smtClean="0">
                <a:solidFill>
                  <a:schemeClr val="accent6"/>
                </a:solidFill>
              </a:rPr>
              <a:t>) Design space of connecting memory subsystems to platforms -1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63" name="Text Box 4"/>
          <p:cNvSpPr txBox="1">
            <a:spLocks noChangeArrowheads="1"/>
          </p:cNvSpPr>
          <p:nvPr/>
        </p:nvSpPr>
        <p:spPr bwMode="auto">
          <a:xfrm>
            <a:off x="2667004" y="2676735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1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Using on-board </a:t>
            </a:r>
            <a:r>
              <a:rPr lang="en-US" sz="1100" b="1" dirty="0" err="1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MBs</a:t>
            </a:r>
            <a:endParaRPr lang="en-US" sz="1100" b="1" dirty="0" smtClean="0">
              <a:solidFill>
                <a:srgbClr val="000000"/>
              </a:solidFill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1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(on mainboard/riser cards)</a:t>
            </a:r>
            <a:endParaRPr lang="en-US" sz="1100" dirty="0">
              <a:solidFill>
                <a:srgbClr val="000000"/>
              </a:solidFill>
              <a:latin typeface="+mj-lt"/>
              <a:ea typeface="Times New Roman"/>
            </a:endParaRPr>
          </a:p>
        </p:txBody>
      </p:sp>
      <p:cxnSp>
        <p:nvCxnSpPr>
          <p:cNvPr id="5" name="Straight Connector 4"/>
          <p:cNvCxnSpPr>
            <a:stCxn id="51" idx="2"/>
          </p:cNvCxnSpPr>
          <p:nvPr/>
        </p:nvCxnSpPr>
        <p:spPr bwMode="auto">
          <a:xfrm>
            <a:off x="4147749" y="2436548"/>
            <a:ext cx="5151" cy="18288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8" name="Oval 67"/>
          <p:cNvSpPr>
            <a:spLocks noChangeArrowheads="1"/>
          </p:cNvSpPr>
          <p:nvPr/>
        </p:nvSpPr>
        <p:spPr bwMode="auto">
          <a:xfrm>
            <a:off x="4118440" y="2568249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100">
              <a:solidFill>
                <a:prstClr val="black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35770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3" grpId="0"/>
      <p:bldP spid="68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(38)</a:t>
            </a:r>
            <a:endParaRPr lang="en-US" sz="1600" dirty="0"/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rot="16200000">
            <a:off x="479578" y="4714275"/>
            <a:ext cx="0" cy="10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6" name="Oval 5"/>
          <p:cNvSpPr>
            <a:spLocks noChangeArrowheads="1"/>
          </p:cNvSpPr>
          <p:nvPr/>
        </p:nvSpPr>
        <p:spPr bwMode="auto">
          <a:xfrm rot="16200000">
            <a:off x="716107" y="58207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 rot="16200000" flipH="1">
            <a:off x="122383" y="5176262"/>
            <a:ext cx="1055687" cy="2143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 rot="16200000">
            <a:off x="-1539409" y="4587384"/>
            <a:ext cx="3620665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How to connect the memory subsystem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to the server platform</a:t>
            </a:r>
            <a:endParaRPr lang="hu-HU" altLang="en-US" sz="11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 rot="16200000">
            <a:off x="722457" y="38395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0" name="Line 13"/>
          <p:cNvSpPr>
            <a:spLocks noChangeShapeType="1"/>
          </p:cNvSpPr>
          <p:nvPr/>
        </p:nvSpPr>
        <p:spPr bwMode="auto">
          <a:xfrm rot="16200000">
            <a:off x="219220" y="4217412"/>
            <a:ext cx="862014" cy="21431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 rot="16200000">
            <a:off x="40226" y="3540949"/>
            <a:ext cx="2030412" cy="5493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Connecting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memory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via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MCH</a:t>
            </a:r>
            <a:endParaRPr lang="en-US" altLang="en-US" sz="11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(SMPs)</a:t>
            </a:r>
            <a:endParaRPr lang="hu-HU" altLang="en-US" sz="11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Line 34"/>
          <p:cNvSpPr>
            <a:spLocks noChangeShapeType="1"/>
          </p:cNvSpPr>
          <p:nvPr/>
        </p:nvSpPr>
        <p:spPr bwMode="auto">
          <a:xfrm>
            <a:off x="1501791" y="3103029"/>
            <a:ext cx="757123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3" name="Line 35"/>
          <p:cNvSpPr>
            <a:spLocks noChangeShapeType="1"/>
          </p:cNvSpPr>
          <p:nvPr/>
        </p:nvSpPr>
        <p:spPr bwMode="auto">
          <a:xfrm>
            <a:off x="1573984" y="4712488"/>
            <a:ext cx="746047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4" name="Line 36"/>
          <p:cNvSpPr>
            <a:spLocks noChangeShapeType="1"/>
          </p:cNvSpPr>
          <p:nvPr/>
        </p:nvSpPr>
        <p:spPr bwMode="auto">
          <a:xfrm>
            <a:off x="1495339" y="6757081"/>
            <a:ext cx="7571232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 rot="16200000">
            <a:off x="65283" y="5585436"/>
            <a:ext cx="2120900" cy="701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Connecting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memory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directly to the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processors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 (</a:t>
            </a: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NUMAs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hu-HU" altLang="en-US" sz="11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6" name="Line 30"/>
          <p:cNvSpPr>
            <a:spLocks noChangeShapeType="1"/>
          </p:cNvSpPr>
          <p:nvPr/>
        </p:nvSpPr>
        <p:spPr bwMode="auto">
          <a:xfrm>
            <a:off x="1488240" y="3108539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>
            <a:off x="3065407" y="3116476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8" name="Line 31"/>
          <p:cNvSpPr>
            <a:spLocks noChangeShapeType="1"/>
          </p:cNvSpPr>
          <p:nvPr/>
        </p:nvSpPr>
        <p:spPr bwMode="auto">
          <a:xfrm>
            <a:off x="9086770" y="3117676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971816" y="3578932"/>
            <a:ext cx="216918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FB-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DIMM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interface in Intel's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 Caneland (2007/08) </a:t>
            </a: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2x2C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6C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90634" y="5386081"/>
            <a:ext cx="1962397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Intel's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SMI2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interface in 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100" dirty="0" err="1">
                <a:solidFill>
                  <a:srgbClr val="000000"/>
                </a:solidFill>
                <a:latin typeface="Verdana"/>
              </a:rPr>
              <a:t>Brickland</a:t>
            </a:r>
            <a:r>
              <a:rPr lang="en-US" sz="1100" dirty="0">
                <a:solidFill>
                  <a:srgbClr val="000000"/>
                </a:solidFill>
                <a:latin typeface="Verdana"/>
              </a:rPr>
              <a:t> (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2014/15/16) 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15C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18C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24C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1" name="Line 32"/>
          <p:cNvSpPr>
            <a:spLocks noChangeShapeType="1"/>
          </p:cNvSpPr>
          <p:nvPr/>
        </p:nvSpPr>
        <p:spPr bwMode="auto">
          <a:xfrm>
            <a:off x="5037782" y="3121239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22" name="Line 33"/>
          <p:cNvSpPr>
            <a:spLocks noChangeShapeType="1"/>
          </p:cNvSpPr>
          <p:nvPr/>
        </p:nvSpPr>
        <p:spPr bwMode="auto">
          <a:xfrm>
            <a:off x="7018720" y="3110771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152490" y="3581140"/>
            <a:ext cx="180690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Intel's IMI interface in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Truland MP (2005/06) </a:t>
            </a: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100" dirty="0">
                <a:solidFill>
                  <a:srgbClr val="000000"/>
                </a:solidFill>
                <a:latin typeface="Verdana"/>
              </a:rPr>
              <a:t>C/</a:t>
            </a:r>
            <a:r>
              <a:rPr lang="hu-HU" sz="1100" dirty="0">
                <a:solidFill>
                  <a:srgbClr val="000000"/>
                </a:solidFill>
                <a:latin typeface="Verdana"/>
              </a:rPr>
              <a:t>2x</a:t>
            </a:r>
            <a:r>
              <a:rPr lang="en-US" sz="1100" dirty="0">
                <a:solidFill>
                  <a:srgbClr val="000000"/>
                </a:solidFill>
                <a:latin typeface="Verdana"/>
              </a:rPr>
              <a:t>1C/2C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126088" y="5395046"/>
            <a:ext cx="1883849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Intel's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SMI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interface in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 Boxboro EX (2010/11) </a:t>
            </a: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for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8C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10C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1499882" y="3108538"/>
            <a:ext cx="1570732" cy="159722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811991" y="3560821"/>
            <a:ext cx="1037463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rgbClr val="000000"/>
                </a:solidFill>
                <a:latin typeface="Verdana"/>
              </a:rPr>
              <a:t>Previous MP</a:t>
            </a: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platforms</a:t>
            </a:r>
            <a:endParaRPr lang="hu-HU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for 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1C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7" name="Right Arrow 26"/>
          <p:cNvSpPr/>
          <p:nvPr/>
        </p:nvSpPr>
        <p:spPr bwMode="auto">
          <a:xfrm rot="5400000">
            <a:off x="711393" y="4811058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28" name="Right Arrow 27"/>
          <p:cNvSpPr/>
          <p:nvPr/>
        </p:nvSpPr>
        <p:spPr bwMode="auto">
          <a:xfrm>
            <a:off x="2952423" y="3839588"/>
            <a:ext cx="219456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29" name="Right Arrow 28"/>
          <p:cNvSpPr/>
          <p:nvPr/>
        </p:nvSpPr>
        <p:spPr bwMode="auto">
          <a:xfrm>
            <a:off x="6884692" y="3830851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30" name="Right Arrow 29"/>
          <p:cNvSpPr/>
          <p:nvPr/>
        </p:nvSpPr>
        <p:spPr bwMode="auto">
          <a:xfrm rot="10800000">
            <a:off x="4931454" y="5634325"/>
            <a:ext cx="27432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651579" y="5392455"/>
            <a:ext cx="1359668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DDR4</a:t>
            </a:r>
            <a:r>
              <a:rPr lang="en-US" sz="11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</a:t>
            </a:r>
          </a:p>
          <a:p>
            <a:pPr algn="ctr"/>
            <a:r>
              <a:rPr lang="en-US" sz="11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Intel's </a:t>
            </a:r>
            <a:r>
              <a:rPr lang="en-US" sz="110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Purley</a:t>
            </a:r>
            <a:endParaRPr lang="en-US" sz="1100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/>
            <a:r>
              <a:rPr lang="en-US" sz="11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(2017) for </a:t>
            </a:r>
            <a:r>
              <a:rPr lang="en-US" sz="110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28C</a:t>
            </a:r>
            <a:endParaRPr lang="en-US" sz="11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4" name="Right Arrow 33"/>
          <p:cNvSpPr/>
          <p:nvPr/>
        </p:nvSpPr>
        <p:spPr bwMode="auto">
          <a:xfrm rot="10800000">
            <a:off x="2907148" y="5625957"/>
            <a:ext cx="27432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608359" y="6073833"/>
            <a:ext cx="1438214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DDR4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in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IBM's POWER 9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(2017) for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24C</a:t>
            </a:r>
            <a:endParaRPr lang="en-US" sz="1100" dirty="0">
              <a:solidFill>
                <a:srgbClr val="0033CC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989488" y="6077357"/>
            <a:ext cx="209544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IBM's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SMI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in</a:t>
            </a:r>
          </a:p>
          <a:p>
            <a:pPr algn="ctr"/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POWER 4 to POWER 8</a:t>
            </a:r>
          </a:p>
          <a:p>
            <a:pPr algn="ctr"/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(2001-2014) for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2C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to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12C</a:t>
            </a:r>
            <a:endParaRPr lang="en-US" sz="1100" dirty="0">
              <a:solidFill>
                <a:srgbClr val="0033CC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203385" y="6080959"/>
            <a:ext cx="1680268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FB-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DIMM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in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IBM's POWER 6/7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(2007/10) for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2C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8C</a:t>
            </a:r>
            <a:endParaRPr lang="en-US" sz="1100" dirty="0">
              <a:solidFill>
                <a:srgbClr val="0033CC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507901" y="4768763"/>
            <a:ext cx="1617751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DDR2</a:t>
            </a:r>
            <a:r>
              <a:rPr lang="en-US" sz="1100" dirty="0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/3/4 interface</a:t>
            </a:r>
          </a:p>
          <a:p>
            <a:pPr algn="ctr"/>
            <a:r>
              <a:rPr lang="en-US" sz="1100" dirty="0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AMD's servers</a:t>
            </a:r>
          </a:p>
          <a:p>
            <a:pPr algn="ctr"/>
            <a:r>
              <a:rPr lang="en-US" sz="1100" dirty="0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(2003-2017)</a:t>
            </a:r>
            <a:endParaRPr lang="en-US" sz="1100" dirty="0">
              <a:solidFill>
                <a:srgbClr val="C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9" name="Right Arrow 38"/>
          <p:cNvSpPr/>
          <p:nvPr/>
        </p:nvSpPr>
        <p:spPr bwMode="auto">
          <a:xfrm rot="10800000">
            <a:off x="2943459" y="6348937"/>
            <a:ext cx="219456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40" name="Right Arrow 39"/>
          <p:cNvSpPr/>
          <p:nvPr/>
        </p:nvSpPr>
        <p:spPr bwMode="auto">
          <a:xfrm>
            <a:off x="6902622" y="6323034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61" name="Right Arrow 60"/>
          <p:cNvSpPr/>
          <p:nvPr/>
        </p:nvSpPr>
        <p:spPr bwMode="auto">
          <a:xfrm rot="7927471">
            <a:off x="6666655" y="4880090"/>
            <a:ext cx="1828800" cy="101356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20160" y="491738"/>
            <a:ext cx="67088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Design space of connecting memory subsystems to platforms -2 </a:t>
            </a:r>
            <a:endParaRPr lang="en-US" b="1" dirty="0">
              <a:solidFill>
                <a:schemeClr val="accent6"/>
              </a:solidFill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966391" y="833090"/>
            <a:ext cx="8397932" cy="2232243"/>
            <a:chOff x="791580" y="484501"/>
            <a:chExt cx="8397932" cy="2232243"/>
          </a:xfrm>
        </p:grpSpPr>
        <p:sp>
          <p:nvSpPr>
            <p:cNvPr id="65" name="Text Box 4"/>
            <p:cNvSpPr txBox="1">
              <a:spLocks noChangeArrowheads="1"/>
            </p:cNvSpPr>
            <p:nvPr/>
          </p:nvSpPr>
          <p:spPr bwMode="auto">
            <a:xfrm>
              <a:off x="791580" y="1037911"/>
              <a:ext cx="2565285" cy="606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DIMMs</a:t>
              </a: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via standard DRAM interfaces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directly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the 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MCs</a:t>
              </a: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66" name="Text Box 4"/>
            <p:cNvSpPr txBox="1">
              <a:spLocks noChangeArrowheads="1"/>
            </p:cNvSpPr>
            <p:nvPr/>
          </p:nvSpPr>
          <p:spPr bwMode="auto">
            <a:xfrm>
              <a:off x="6592347" y="2323718"/>
              <a:ext cx="2597165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Using on-</a:t>
              </a:r>
              <a:r>
                <a:rPr lang="en-US" sz="1100" b="1" dirty="0" err="1">
                  <a:solidFill>
                    <a:srgbClr val="000000"/>
                  </a:solidFill>
                  <a:ea typeface="Times New Roman"/>
                  <a:cs typeface="Times New Roman"/>
                </a:rPr>
                <a:t>DIMM</a:t>
              </a: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 </a:t>
              </a:r>
              <a:r>
                <a:rPr lang="en-US" sz="1100" b="1" dirty="0" err="1">
                  <a:solidFill>
                    <a:srgbClr val="000000"/>
                  </a:solidFill>
                  <a:ea typeface="Times New Roman"/>
                  <a:cs typeface="Times New Roman"/>
                </a:rPr>
                <a:t>MBs</a:t>
              </a:r>
              <a:endParaRPr lang="en-US" sz="1100" b="1" dirty="0">
                <a:solidFill>
                  <a:srgbClr val="000000"/>
                </a:solidFill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(</a:t>
              </a:r>
              <a:r>
                <a:rPr lang="hu-HU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FB-DIMM</a:t>
              </a: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s</a:t>
              </a:r>
              <a:r>
                <a:rPr lang="en-US" sz="11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)</a:t>
              </a:r>
              <a:endParaRPr lang="en-US" sz="1100" dirty="0">
                <a:solidFill>
                  <a:srgbClr val="000000"/>
                </a:solidFill>
                <a:ea typeface="Times New Roman"/>
              </a:endParaRPr>
            </a:p>
          </p:txBody>
        </p:sp>
        <p:cxnSp>
          <p:nvCxnSpPr>
            <p:cNvPr id="67" name="Line 13"/>
            <p:cNvCxnSpPr/>
            <p:nvPr/>
          </p:nvCxnSpPr>
          <p:spPr bwMode="auto">
            <a:xfrm flipH="1">
              <a:off x="2171913" y="763860"/>
              <a:ext cx="1634912" cy="2225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8" name="Oval 67"/>
            <p:cNvSpPr>
              <a:spLocks noChangeArrowheads="1"/>
            </p:cNvSpPr>
            <p:nvPr/>
          </p:nvSpPr>
          <p:spPr bwMode="auto">
            <a:xfrm>
              <a:off x="2149122" y="948858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  <p:cxnSp>
          <p:nvCxnSpPr>
            <p:cNvPr id="69" name="Line 13"/>
            <p:cNvCxnSpPr/>
            <p:nvPr/>
          </p:nvCxnSpPr>
          <p:spPr bwMode="auto">
            <a:xfrm>
              <a:off x="3806825" y="775719"/>
              <a:ext cx="1672911" cy="2107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0" name="Oval 69"/>
            <p:cNvSpPr>
              <a:spLocks noChangeArrowheads="1"/>
            </p:cNvSpPr>
            <p:nvPr/>
          </p:nvSpPr>
          <p:spPr bwMode="auto">
            <a:xfrm>
              <a:off x="5427095" y="964449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5907571" y="2123447"/>
              <a:ext cx="1944268" cy="168490"/>
              <a:chOff x="-110508" y="75922"/>
              <a:chExt cx="1625205" cy="146399"/>
            </a:xfrm>
          </p:grpSpPr>
          <p:cxnSp>
            <p:nvCxnSpPr>
              <p:cNvPr id="81" name="Line 13"/>
              <p:cNvCxnSpPr/>
              <p:nvPr/>
            </p:nvCxnSpPr>
            <p:spPr bwMode="auto">
              <a:xfrm flipH="1">
                <a:off x="-82696" y="75922"/>
                <a:ext cx="826710" cy="11724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2" name="Oval 81"/>
              <p:cNvSpPr>
                <a:spLocks noChangeArrowheads="1"/>
              </p:cNvSpPr>
              <p:nvPr/>
            </p:nvSpPr>
            <p:spPr bwMode="auto">
              <a:xfrm>
                <a:off x="-11050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83" name="Line 13"/>
              <p:cNvCxnSpPr/>
              <p:nvPr/>
            </p:nvCxnSpPr>
            <p:spPr bwMode="auto">
              <a:xfrm>
                <a:off x="706860" y="75922"/>
                <a:ext cx="789555" cy="11624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4" name="Oval 83"/>
              <p:cNvSpPr>
                <a:spLocks noChangeArrowheads="1"/>
              </p:cNvSpPr>
              <p:nvPr/>
            </p:nvSpPr>
            <p:spPr bwMode="auto">
              <a:xfrm>
                <a:off x="1464954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Text Box 4"/>
            <p:cNvSpPr txBox="1">
              <a:spLocks noChangeArrowheads="1"/>
            </p:cNvSpPr>
            <p:nvPr/>
          </p:nvSpPr>
          <p:spPr bwMode="auto">
            <a:xfrm>
              <a:off x="4685166" y="2323663"/>
              <a:ext cx="2457246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Using on-board </a:t>
              </a:r>
              <a:r>
                <a:rPr lang="en-US" sz="1100" b="1" dirty="0" err="1" smtClean="0">
                  <a:solidFill>
                    <a:srgbClr val="000000"/>
                  </a:solidFill>
                  <a:ea typeface="Times New Roman"/>
                  <a:cs typeface="Times New Roman"/>
                </a:rPr>
                <a:t>MBs</a:t>
              </a:r>
              <a:endParaRPr lang="en-US" sz="1100" b="1" dirty="0" smtClean="0">
                <a:solidFill>
                  <a:srgbClr val="000000"/>
                </a:solidFill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(on mainboard/riser cards)</a:t>
              </a:r>
              <a:endParaRPr lang="en-US" sz="1100" dirty="0">
                <a:solidFill>
                  <a:srgbClr val="000000"/>
                </a:solidFill>
                <a:ea typeface="Times New Roman"/>
              </a:endParaRPr>
            </a:p>
          </p:txBody>
        </p:sp>
        <p:sp>
          <p:nvSpPr>
            <p:cNvPr id="73" name="Text Box 4"/>
            <p:cNvSpPr txBox="1">
              <a:spLocks noChangeArrowheads="1"/>
            </p:cNvSpPr>
            <p:nvPr/>
          </p:nvSpPr>
          <p:spPr bwMode="auto">
            <a:xfrm>
              <a:off x="5427095" y="1699320"/>
              <a:ext cx="289275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Using low-line-count serial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c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onnect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MBs to the MCs</a:t>
              </a:r>
            </a:p>
            <a:p>
              <a:pPr algn="ctr">
                <a:lnSpc>
                  <a:spcPct val="90000"/>
                </a:lnSpc>
              </a:pP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74" name="Text Box 4"/>
            <p:cNvSpPr txBox="1">
              <a:spLocks noChangeArrowheads="1"/>
            </p:cNvSpPr>
            <p:nvPr/>
          </p:nvSpPr>
          <p:spPr bwMode="auto">
            <a:xfrm>
              <a:off x="2487537" y="1694933"/>
              <a:ext cx="2947797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Using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low-line-count parallel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connect 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to the MCs)</a:t>
              </a:r>
              <a:endParaRPr lang="en-US" sz="1100" b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2299279" y="484501"/>
              <a:ext cx="29722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How to connect </a:t>
              </a:r>
              <a:r>
                <a:rPr lang="en-US" sz="1100" b="1" dirty="0" err="1" smtClean="0">
                  <a:solidFill>
                    <a:prstClr val="black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DIMMs</a:t>
              </a:r>
              <a:r>
                <a:rPr lang="en-US" sz="1100" b="1" dirty="0" smtClean="0">
                  <a:solidFill>
                    <a:prstClr val="black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to the MCs</a:t>
              </a:r>
              <a:endParaRPr lang="en-US" sz="1100" b="1" dirty="0">
                <a:solidFill>
                  <a:prstClr val="black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6" name="Text Box 4"/>
            <p:cNvSpPr txBox="1">
              <a:spLocks noChangeArrowheads="1"/>
            </p:cNvSpPr>
            <p:nvPr/>
          </p:nvSpPr>
          <p:spPr bwMode="auto">
            <a:xfrm>
              <a:off x="3356865" y="1037911"/>
              <a:ext cx="4662010" cy="456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DIMMs</a:t>
              </a: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via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low-line-count links and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memory buffers (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)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the MCs</a:t>
              </a: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77" name="Line 13"/>
            <p:cNvCxnSpPr>
              <a:endCxn id="78" idx="2"/>
            </p:cNvCxnSpPr>
            <p:nvPr/>
          </p:nvCxnSpPr>
          <p:spPr bwMode="auto">
            <a:xfrm flipH="1">
              <a:off x="4001460" y="1484585"/>
              <a:ext cx="1478276" cy="142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4001460" y="1592515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  <p:cxnSp>
          <p:nvCxnSpPr>
            <p:cNvPr id="79" name="Line 13"/>
            <p:cNvCxnSpPr/>
            <p:nvPr/>
          </p:nvCxnSpPr>
          <p:spPr bwMode="auto">
            <a:xfrm>
              <a:off x="5472116" y="1484585"/>
              <a:ext cx="1427326" cy="1331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6838944" y="1582990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</p:grpSp>
      <p:sp>
        <p:nvSpPr>
          <p:cNvPr id="85" name="TextBox 8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cxnSp>
        <p:nvCxnSpPr>
          <p:cNvPr id="63" name="Straight Connector 62"/>
          <p:cNvCxnSpPr/>
          <p:nvPr/>
        </p:nvCxnSpPr>
        <p:spPr bwMode="auto">
          <a:xfrm>
            <a:off x="4147749" y="2436548"/>
            <a:ext cx="5151" cy="18288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6" name="Oval 85"/>
          <p:cNvSpPr>
            <a:spLocks noChangeArrowheads="1"/>
          </p:cNvSpPr>
          <p:nvPr/>
        </p:nvSpPr>
        <p:spPr bwMode="auto">
          <a:xfrm>
            <a:off x="4118440" y="2568249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100">
              <a:solidFill>
                <a:prstClr val="black"/>
              </a:solidFill>
              <a:latin typeface="+mj-lt"/>
            </a:endParaRPr>
          </a:p>
        </p:txBody>
      </p:sp>
      <p:sp>
        <p:nvSpPr>
          <p:cNvPr id="87" name="Text Box 4"/>
          <p:cNvSpPr txBox="1">
            <a:spLocks noChangeArrowheads="1"/>
          </p:cNvSpPr>
          <p:nvPr/>
        </p:nvSpPr>
        <p:spPr bwMode="auto">
          <a:xfrm>
            <a:off x="2667004" y="2676735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1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Using on-board </a:t>
            </a:r>
            <a:r>
              <a:rPr lang="en-US" sz="1100" b="1" dirty="0" err="1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MBs</a:t>
            </a:r>
            <a:endParaRPr lang="en-US" sz="1100" b="1" dirty="0" smtClean="0">
              <a:solidFill>
                <a:srgbClr val="000000"/>
              </a:solidFill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1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(on mainboard/riser cards)</a:t>
            </a:r>
            <a:endParaRPr lang="en-US" sz="1100" dirty="0">
              <a:solidFill>
                <a:srgbClr val="000000"/>
              </a:solidFill>
              <a:latin typeface="+mj-lt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487009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(39)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96838" y="502696"/>
            <a:ext cx="47997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d) The FSB bottleneck in SMP configurations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03213" y="936065"/>
            <a:ext cx="886659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In early SMP configurations </a:t>
            </a:r>
            <a:r>
              <a:rPr lang="en-US" dirty="0" smtClean="0"/>
              <a:t>(e.g. in first Pentium 4 based single core (SC) Xeon based systems)</a:t>
            </a:r>
          </a:p>
          <a:p>
            <a:r>
              <a:rPr lang="en-US" dirty="0"/>
              <a:t> </a:t>
            </a:r>
            <a:r>
              <a:rPr lang="en-US" dirty="0" smtClean="0"/>
              <a:t> there is a </a:t>
            </a:r>
            <a:r>
              <a:rPr lang="en-US" dirty="0" smtClean="0">
                <a:solidFill>
                  <a:srgbClr val="0070C0"/>
                </a:solidFill>
              </a:rPr>
              <a:t>single FSB </a:t>
            </a:r>
            <a:r>
              <a:rPr lang="en-US" dirty="0" smtClean="0"/>
              <a:t>that interconnects the four processors with the NB (Northbridge),</a:t>
            </a:r>
          </a:p>
          <a:p>
            <a:r>
              <a:rPr lang="en-US" dirty="0"/>
              <a:t> </a:t>
            </a:r>
            <a:r>
              <a:rPr lang="en-US" dirty="0" smtClean="0"/>
              <a:t>  as seen.</a:t>
            </a:r>
            <a:endParaRPr lang="en-US" dirty="0"/>
          </a:p>
        </p:txBody>
      </p:sp>
      <p:cxnSp>
        <p:nvCxnSpPr>
          <p:cNvPr id="6" name="Egyenes összekötő 10"/>
          <p:cNvCxnSpPr/>
          <p:nvPr/>
        </p:nvCxnSpPr>
        <p:spPr>
          <a:xfrm rot="5400000" flipH="1" flipV="1">
            <a:off x="2736056" y="2465622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églalap 3"/>
          <p:cNvSpPr>
            <a:spLocks noChangeArrowheads="1"/>
          </p:cNvSpPr>
          <p:nvPr/>
        </p:nvSpPr>
        <p:spPr bwMode="auto">
          <a:xfrm>
            <a:off x="2484438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sp>
        <p:nvSpPr>
          <p:cNvPr id="8" name="Téglalap 6"/>
          <p:cNvSpPr>
            <a:spLocks noChangeArrowheads="1"/>
          </p:cNvSpPr>
          <p:nvPr/>
        </p:nvSpPr>
        <p:spPr bwMode="auto">
          <a:xfrm>
            <a:off x="3563938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cxnSp>
        <p:nvCxnSpPr>
          <p:cNvPr id="9" name="Egyenes összekötő 8"/>
          <p:cNvCxnSpPr/>
          <p:nvPr/>
        </p:nvCxnSpPr>
        <p:spPr>
          <a:xfrm>
            <a:off x="2916238" y="2645803"/>
            <a:ext cx="33115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12"/>
          <p:cNvCxnSpPr/>
          <p:nvPr/>
        </p:nvCxnSpPr>
        <p:spPr>
          <a:xfrm rot="16200000" flipV="1">
            <a:off x="3851275" y="25013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gyenes összekötő 15"/>
          <p:cNvCxnSpPr/>
          <p:nvPr/>
        </p:nvCxnSpPr>
        <p:spPr>
          <a:xfrm rot="16200000" flipV="1">
            <a:off x="5003800" y="25013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gyenes összekötő 16"/>
          <p:cNvCxnSpPr/>
          <p:nvPr/>
        </p:nvCxnSpPr>
        <p:spPr>
          <a:xfrm rot="16200000" flipV="1">
            <a:off x="6083300" y="25013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Egyenes összekötő 19"/>
          <p:cNvCxnSpPr>
            <a:stCxn id="30" idx="0"/>
          </p:cNvCxnSpPr>
          <p:nvPr/>
        </p:nvCxnSpPr>
        <p:spPr>
          <a:xfrm rot="16200000" flipV="1">
            <a:off x="4401344" y="2816459"/>
            <a:ext cx="3413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gyenes összekötő 22"/>
          <p:cNvCxnSpPr/>
          <p:nvPr/>
        </p:nvCxnSpPr>
        <p:spPr>
          <a:xfrm rot="16200000" flipV="1">
            <a:off x="4356100" y="3777690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gyenes összekötő 25"/>
          <p:cNvCxnSpPr/>
          <p:nvPr/>
        </p:nvCxnSpPr>
        <p:spPr>
          <a:xfrm rot="10800000">
            <a:off x="5260975" y="312364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27"/>
          <p:cNvSpPr/>
          <p:nvPr/>
        </p:nvSpPr>
        <p:spPr>
          <a:xfrm>
            <a:off x="5607050" y="301251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7" name="Téglalap 28"/>
          <p:cNvSpPr/>
          <p:nvPr/>
        </p:nvSpPr>
        <p:spPr>
          <a:xfrm>
            <a:off x="5692775" y="3012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8" name="Téglalap 29"/>
          <p:cNvSpPr/>
          <p:nvPr/>
        </p:nvSpPr>
        <p:spPr>
          <a:xfrm>
            <a:off x="5778500" y="3012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9" name="Téglalap 30"/>
          <p:cNvSpPr/>
          <p:nvPr/>
        </p:nvSpPr>
        <p:spPr>
          <a:xfrm>
            <a:off x="5862638" y="301251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0" name="Egyenes összekötő 32"/>
          <p:cNvCxnSpPr/>
          <p:nvPr/>
        </p:nvCxnSpPr>
        <p:spPr>
          <a:xfrm rot="10800000">
            <a:off x="5260975" y="3423678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églalap 33"/>
          <p:cNvSpPr/>
          <p:nvPr/>
        </p:nvSpPr>
        <p:spPr>
          <a:xfrm>
            <a:off x="5607050" y="3318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2" name="Téglalap 34"/>
          <p:cNvSpPr/>
          <p:nvPr/>
        </p:nvSpPr>
        <p:spPr>
          <a:xfrm>
            <a:off x="5692775" y="3318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3" name="Téglalap 35"/>
          <p:cNvSpPr/>
          <p:nvPr/>
        </p:nvSpPr>
        <p:spPr>
          <a:xfrm>
            <a:off x="5778500" y="3318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4" name="Téglalap 36"/>
          <p:cNvSpPr/>
          <p:nvPr/>
        </p:nvSpPr>
        <p:spPr>
          <a:xfrm>
            <a:off x="5862638" y="33189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5" name="Téglalap 53"/>
          <p:cNvSpPr/>
          <p:nvPr/>
        </p:nvSpPr>
        <p:spPr>
          <a:xfrm>
            <a:off x="3851275" y="3993590"/>
            <a:ext cx="1439863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26" name="Szövegdoboz 70"/>
          <p:cNvSpPr txBox="1">
            <a:spLocks noChangeArrowheads="1"/>
          </p:cNvSpPr>
          <p:nvPr/>
        </p:nvSpPr>
        <p:spPr bwMode="auto">
          <a:xfrm>
            <a:off x="4572000" y="2698190"/>
            <a:ext cx="4333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latin typeface="Verdana" pitchFamily="34" charset="0"/>
              </a:rPr>
              <a:t>FSB</a:t>
            </a:r>
          </a:p>
        </p:txBody>
      </p:sp>
      <p:sp>
        <p:nvSpPr>
          <p:cNvPr id="27" name="Téglalap 58"/>
          <p:cNvSpPr>
            <a:spLocks noChangeArrowheads="1"/>
          </p:cNvSpPr>
          <p:nvPr/>
        </p:nvSpPr>
        <p:spPr bwMode="auto">
          <a:xfrm>
            <a:off x="4716463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sp>
        <p:nvSpPr>
          <p:cNvPr id="28" name="Téglalap 59"/>
          <p:cNvSpPr>
            <a:spLocks noChangeArrowheads="1"/>
          </p:cNvSpPr>
          <p:nvPr/>
        </p:nvSpPr>
        <p:spPr bwMode="auto">
          <a:xfrm>
            <a:off x="5795963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sp>
        <p:nvSpPr>
          <p:cNvPr id="29" name="Text Box 29"/>
          <p:cNvSpPr txBox="1">
            <a:spLocks noChangeArrowheads="1"/>
          </p:cNvSpPr>
          <p:nvPr/>
        </p:nvSpPr>
        <p:spPr bwMode="auto">
          <a:xfrm>
            <a:off x="4327525" y="4155515"/>
            <a:ext cx="497252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ICH</a:t>
            </a:r>
          </a:p>
        </p:txBody>
      </p:sp>
      <p:sp>
        <p:nvSpPr>
          <p:cNvPr id="30" name="Téglalap 18"/>
          <p:cNvSpPr/>
          <p:nvPr/>
        </p:nvSpPr>
        <p:spPr>
          <a:xfrm>
            <a:off x="3852863" y="2987115"/>
            <a:ext cx="1439862" cy="5762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smtClean="0">
                <a:solidFill>
                  <a:schemeClr val="bg1"/>
                </a:solidFill>
                <a:latin typeface="Verdana" pitchFamily="34" charset="0"/>
              </a:rPr>
              <a:t>NB</a:t>
            </a:r>
            <a:endParaRPr lang="hu-HU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31" name="Text Box 41"/>
          <p:cNvSpPr txBox="1">
            <a:spLocks noChangeArrowheads="1"/>
          </p:cNvSpPr>
          <p:nvPr/>
        </p:nvSpPr>
        <p:spPr bwMode="auto">
          <a:xfrm>
            <a:off x="4537075" y="3660215"/>
            <a:ext cx="882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HI 1.5</a:t>
            </a:r>
          </a:p>
        </p:txBody>
      </p:sp>
      <p:sp>
        <p:nvSpPr>
          <p:cNvPr id="32" name="Text Box 42"/>
          <p:cNvSpPr txBox="1">
            <a:spLocks noChangeArrowheads="1"/>
          </p:cNvSpPr>
          <p:nvPr/>
        </p:nvSpPr>
        <p:spPr bwMode="auto">
          <a:xfrm>
            <a:off x="5559425" y="4193615"/>
            <a:ext cx="12350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HI 1.5 266 MB/s</a:t>
            </a:r>
          </a:p>
        </p:txBody>
      </p:sp>
      <p:sp>
        <p:nvSpPr>
          <p:cNvPr id="33" name="Text Box 44"/>
          <p:cNvSpPr txBox="1">
            <a:spLocks noChangeArrowheads="1"/>
          </p:cNvSpPr>
          <p:nvPr/>
        </p:nvSpPr>
        <p:spPr bwMode="auto">
          <a:xfrm>
            <a:off x="5446713" y="3649103"/>
            <a:ext cx="13668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E.g. DDR-200/266</a:t>
            </a:r>
          </a:p>
        </p:txBody>
      </p:sp>
      <p:sp>
        <p:nvSpPr>
          <p:cNvPr id="34" name="Text Box 46"/>
          <p:cNvSpPr txBox="1">
            <a:spLocks noChangeArrowheads="1"/>
          </p:cNvSpPr>
          <p:nvPr/>
        </p:nvSpPr>
        <p:spPr bwMode="auto">
          <a:xfrm>
            <a:off x="581025" y="4930215"/>
            <a:ext cx="83597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Figure: Pentium </a:t>
            </a:r>
            <a:r>
              <a:rPr lang="en-US" altLang="en-US" sz="1400" dirty="0">
                <a:latin typeface="Verdana" pitchFamily="34" charset="0"/>
              </a:rPr>
              <a:t>4 MP aimed MP server platform (for single core processors)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960372" y="2695961"/>
            <a:ext cx="10855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E.g. 400 MT/s</a:t>
            </a:r>
            <a:endParaRPr lang="en-US" sz="1000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5406465"/>
            <a:ext cx="82448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Bandwidth data on the Figure reveal that </a:t>
            </a:r>
            <a:r>
              <a:rPr lang="en-US" dirty="0" smtClean="0">
                <a:solidFill>
                  <a:srgbClr val="0070C0"/>
                </a:solidFill>
              </a:rPr>
              <a:t>the FSB limits the overall memory bandwidth.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8" name="Rounded Rectangle 37"/>
          <p:cNvSpPr/>
          <p:nvPr/>
        </p:nvSpPr>
        <p:spPr bwMode="auto">
          <a:xfrm>
            <a:off x="6261100" y="2514041"/>
            <a:ext cx="2590800" cy="103346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261100" y="2710890"/>
            <a:ext cx="12490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 smtClean="0">
                <a:solidFill>
                  <a:srgbClr val="FF0000"/>
                </a:solidFill>
              </a:rPr>
              <a:t>Up to 3.2 GB/s</a:t>
            </a:r>
            <a:endParaRPr lang="en-US" sz="1000" b="1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261100" y="3155390"/>
            <a:ext cx="24785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 smtClean="0">
                <a:solidFill>
                  <a:srgbClr val="FF0000"/>
                </a:solidFill>
              </a:rPr>
              <a:t>Up to 2 x 8 x 0.266 = 4.26 GB/s</a:t>
            </a:r>
            <a:endParaRPr lang="en-US" sz="1000" b="1" dirty="0">
              <a:solidFill>
                <a:srgbClr val="FF00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24076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(40)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214313" y="880521"/>
            <a:ext cx="8856655" cy="10054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Obviously</a:t>
            </a:r>
            <a:r>
              <a:rPr lang="en-US" dirty="0" smtClean="0">
                <a:solidFill>
                  <a:srgbClr val="0070C0"/>
                </a:solidFill>
              </a:rPr>
              <a:t>, in SMP configurations with higher core count and memory speeds, a single FSB 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may severely limit memory bandwidth and thus performance. </a:t>
            </a:r>
          </a:p>
          <a:p>
            <a:r>
              <a:rPr lang="en-US" dirty="0" smtClean="0"/>
              <a:t>This FSB caused bandwidth bottleneck may </a:t>
            </a:r>
            <a:r>
              <a:rPr lang="en-US" dirty="0" smtClean="0">
                <a:solidFill>
                  <a:srgbClr val="0070C0"/>
                </a:solidFill>
              </a:rPr>
              <a:t>resolved by using more than one FSB</a:t>
            </a:r>
            <a:r>
              <a:rPr lang="en-US" dirty="0" smtClean="0"/>
              <a:t>, as indicated</a:t>
            </a:r>
          </a:p>
          <a:p>
            <a:r>
              <a:rPr lang="en-US" dirty="0"/>
              <a:t> </a:t>
            </a:r>
            <a:r>
              <a:rPr lang="en-US" dirty="0" smtClean="0"/>
              <a:t> in the subsequent Figures.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4138" y="502696"/>
            <a:ext cx="55707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Resolving the FSB bottleneck in </a:t>
            </a:r>
            <a:r>
              <a:rPr lang="en-US" b="1" dirty="0" err="1" smtClean="0">
                <a:solidFill>
                  <a:schemeClr val="accent6"/>
                </a:solidFill>
              </a:rPr>
              <a:t>SMP</a:t>
            </a:r>
            <a:r>
              <a:rPr lang="en-US" b="1" dirty="0" smtClean="0">
                <a:solidFill>
                  <a:schemeClr val="accent6"/>
                </a:solidFill>
              </a:rPr>
              <a:t> configurations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959834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0818" name="Egyenes összekötő 10"/>
          <p:cNvCxnSpPr>
            <a:cxnSpLocks noChangeShapeType="1"/>
          </p:cNvCxnSpPr>
          <p:nvPr/>
        </p:nvCxnSpPr>
        <p:spPr bwMode="auto">
          <a:xfrm flipV="1">
            <a:off x="554038" y="2183840"/>
            <a:ext cx="0" cy="3603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Téglalap 3"/>
          <p:cNvSpPr>
            <a:spLocks noChangeArrowheads="1"/>
          </p:cNvSpPr>
          <p:nvPr/>
        </p:nvSpPr>
        <p:spPr bwMode="auto">
          <a:xfrm>
            <a:off x="1476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7" name="Téglalap 6"/>
          <p:cNvSpPr>
            <a:spLocks noChangeArrowheads="1"/>
          </p:cNvSpPr>
          <p:nvPr/>
        </p:nvSpPr>
        <p:spPr bwMode="auto">
          <a:xfrm>
            <a:off x="11255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cxnSp>
        <p:nvCxnSpPr>
          <p:cNvPr id="9" name="Egyenes összekötő 8"/>
          <p:cNvCxnSpPr/>
          <p:nvPr/>
        </p:nvCxnSpPr>
        <p:spPr>
          <a:xfrm>
            <a:off x="547688" y="2529915"/>
            <a:ext cx="301307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822" name="Egyenes összekötő 12"/>
          <p:cNvCxnSpPr>
            <a:cxnSpLocks noChangeShapeType="1"/>
          </p:cNvCxnSpPr>
          <p:nvPr/>
        </p:nvCxnSpPr>
        <p:spPr bwMode="auto">
          <a:xfrm flipV="1">
            <a:off x="1506538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3" name="Egyenes összekötő 15"/>
          <p:cNvCxnSpPr>
            <a:cxnSpLocks noChangeShapeType="1"/>
          </p:cNvCxnSpPr>
          <p:nvPr/>
        </p:nvCxnSpPr>
        <p:spPr bwMode="auto">
          <a:xfrm flipV="1">
            <a:off x="25701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4" name="Egyenes összekötő 16"/>
          <p:cNvCxnSpPr>
            <a:cxnSpLocks noChangeShapeType="1"/>
          </p:cNvCxnSpPr>
          <p:nvPr/>
        </p:nvCxnSpPr>
        <p:spPr bwMode="auto">
          <a:xfrm flipV="1">
            <a:off x="35480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5" name="Egyenes összekötő 19"/>
          <p:cNvCxnSpPr>
            <a:cxnSpLocks noChangeShapeType="1"/>
          </p:cNvCxnSpPr>
          <p:nvPr/>
        </p:nvCxnSpPr>
        <p:spPr bwMode="auto">
          <a:xfrm flipV="1">
            <a:off x="2082800" y="2544203"/>
            <a:ext cx="0" cy="34131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6" name="Egyenes összekötő 22"/>
          <p:cNvCxnSpPr>
            <a:cxnSpLocks noChangeShapeType="1"/>
          </p:cNvCxnSpPr>
          <p:nvPr/>
        </p:nvCxnSpPr>
        <p:spPr bwMode="auto">
          <a:xfrm flipV="1">
            <a:off x="2082800" y="3434790"/>
            <a:ext cx="0" cy="4318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7" name="Egyenes összekötő 25"/>
          <p:cNvCxnSpPr>
            <a:cxnSpLocks noChangeShapeType="1"/>
          </p:cNvCxnSpPr>
          <p:nvPr/>
        </p:nvCxnSpPr>
        <p:spPr bwMode="auto">
          <a:xfrm flipH="1">
            <a:off x="2771775" y="2996640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/>
          <p:nvPr/>
        </p:nvSpPr>
        <p:spPr>
          <a:xfrm>
            <a:off x="3117850" y="288551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9" name="Téglalap 28"/>
          <p:cNvSpPr/>
          <p:nvPr/>
        </p:nvSpPr>
        <p:spPr>
          <a:xfrm>
            <a:off x="3203575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0" name="Téglalap 29"/>
          <p:cNvSpPr/>
          <p:nvPr/>
        </p:nvSpPr>
        <p:spPr>
          <a:xfrm>
            <a:off x="3289300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1" name="Téglalap 30"/>
          <p:cNvSpPr/>
          <p:nvPr/>
        </p:nvSpPr>
        <p:spPr>
          <a:xfrm>
            <a:off x="3373438" y="288551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290832" name="Egyenes összekötő 32"/>
          <p:cNvCxnSpPr>
            <a:cxnSpLocks noChangeShapeType="1"/>
          </p:cNvCxnSpPr>
          <p:nvPr/>
        </p:nvCxnSpPr>
        <p:spPr bwMode="auto">
          <a:xfrm flipH="1">
            <a:off x="2771775" y="3296678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33"/>
          <p:cNvSpPr/>
          <p:nvPr/>
        </p:nvSpPr>
        <p:spPr>
          <a:xfrm>
            <a:off x="3117850" y="3191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5" name="Téglalap 34"/>
          <p:cNvSpPr/>
          <p:nvPr/>
        </p:nvSpPr>
        <p:spPr>
          <a:xfrm>
            <a:off x="3203575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6" name="Téglalap 35"/>
          <p:cNvSpPr/>
          <p:nvPr/>
        </p:nvSpPr>
        <p:spPr>
          <a:xfrm>
            <a:off x="3289300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7" name="Téglalap 36"/>
          <p:cNvSpPr/>
          <p:nvPr/>
        </p:nvSpPr>
        <p:spPr>
          <a:xfrm>
            <a:off x="3373438" y="31919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4" name="Téglalap 53"/>
          <p:cNvSpPr/>
          <p:nvPr/>
        </p:nvSpPr>
        <p:spPr>
          <a:xfrm>
            <a:off x="1362075" y="3815790"/>
            <a:ext cx="1439863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38" name="Szövegdoboz 70"/>
          <p:cNvSpPr txBox="1">
            <a:spLocks noChangeArrowheads="1"/>
          </p:cNvSpPr>
          <p:nvPr/>
        </p:nvSpPr>
        <p:spPr bwMode="auto">
          <a:xfrm>
            <a:off x="2069716" y="2596590"/>
            <a:ext cx="119616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FSB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 (400 MT/s)</a:t>
            </a:r>
            <a:endParaRPr lang="hu-HU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" name="Téglalap 58"/>
          <p:cNvSpPr>
            <a:spLocks noChangeArrowheads="1"/>
          </p:cNvSpPr>
          <p:nvPr/>
        </p:nvSpPr>
        <p:spPr bwMode="auto">
          <a:xfrm>
            <a:off x="21129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60" name="Téglalap 59"/>
          <p:cNvSpPr>
            <a:spLocks noChangeArrowheads="1"/>
          </p:cNvSpPr>
          <p:nvPr/>
        </p:nvSpPr>
        <p:spPr bwMode="auto">
          <a:xfrm>
            <a:off x="30908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290841" name="Text Box 27"/>
          <p:cNvSpPr txBox="1">
            <a:spLocks noChangeArrowheads="1"/>
          </p:cNvSpPr>
          <p:nvPr/>
        </p:nvSpPr>
        <p:spPr bwMode="auto">
          <a:xfrm>
            <a:off x="1495425" y="3977715"/>
            <a:ext cx="11779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Preceding ICH</a:t>
            </a:r>
          </a:p>
        </p:txBody>
      </p:sp>
      <p:sp>
        <p:nvSpPr>
          <p:cNvPr id="19" name="Téglalap 18"/>
          <p:cNvSpPr/>
          <p:nvPr/>
        </p:nvSpPr>
        <p:spPr>
          <a:xfrm>
            <a:off x="1363663" y="2860115"/>
            <a:ext cx="1439862" cy="5762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Preceding</a:t>
            </a: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NBs</a:t>
            </a: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53" name="Text Box 39"/>
          <p:cNvSpPr txBox="1">
            <a:spLocks noChangeArrowheads="1"/>
          </p:cNvSpPr>
          <p:nvPr/>
        </p:nvSpPr>
        <p:spPr bwMode="auto">
          <a:xfrm>
            <a:off x="2047875" y="3533215"/>
            <a:ext cx="882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HI 1.5</a:t>
            </a:r>
          </a:p>
        </p:txBody>
      </p:sp>
      <p:sp>
        <p:nvSpPr>
          <p:cNvPr id="290854" name="Text Box 40"/>
          <p:cNvSpPr txBox="1">
            <a:spLocks noChangeArrowheads="1"/>
          </p:cNvSpPr>
          <p:nvPr/>
        </p:nvSpPr>
        <p:spPr bwMode="auto">
          <a:xfrm>
            <a:off x="3298825" y="4219015"/>
            <a:ext cx="12350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1.5 266 MB/s</a:t>
            </a:r>
          </a:p>
        </p:txBody>
      </p:sp>
      <p:sp>
        <p:nvSpPr>
          <p:cNvPr id="290856" name="Text Box 42"/>
          <p:cNvSpPr txBox="1">
            <a:spLocks noChangeArrowheads="1"/>
          </p:cNvSpPr>
          <p:nvPr/>
        </p:nvSpPr>
        <p:spPr bwMode="auto">
          <a:xfrm>
            <a:off x="2957513" y="3522103"/>
            <a:ext cx="13668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DDR-200/266</a:t>
            </a:r>
          </a:p>
        </p:txBody>
      </p:sp>
      <p:sp>
        <p:nvSpPr>
          <p:cNvPr id="290900" name="Text Box 110"/>
          <p:cNvSpPr txBox="1">
            <a:spLocks noChangeArrowheads="1"/>
          </p:cNvSpPr>
          <p:nvPr/>
        </p:nvSpPr>
        <p:spPr bwMode="auto">
          <a:xfrm>
            <a:off x="5100079" y="4752415"/>
            <a:ext cx="3201517" cy="638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</a:t>
            </a:r>
            <a:r>
              <a:rPr lang="hu-HU" altLang="en-US" sz="1100" dirty="0" smtClean="0">
                <a:solidFill>
                  <a:srgbClr val="000000"/>
                </a:solidFill>
                <a:latin typeface="Verdana" pitchFamily="34" charset="0"/>
              </a:rPr>
              <a:t>5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5" name="Text Box 115"/>
          <p:cNvSpPr txBox="1">
            <a:spLocks noChangeArrowheads="1"/>
          </p:cNvSpPr>
          <p:nvPr/>
        </p:nvSpPr>
        <p:spPr bwMode="auto">
          <a:xfrm>
            <a:off x="348690" y="4752415"/>
            <a:ext cx="3530134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Previous Pentium 4 MP aimed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MP server platform (for single core processors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(2004 and before)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794250" y="2637865"/>
            <a:ext cx="4260850" cy="1752600"/>
            <a:chOff x="4794250" y="2705100"/>
            <a:chExt cx="4260850" cy="1752600"/>
          </a:xfrm>
        </p:grpSpPr>
        <p:cxnSp>
          <p:nvCxnSpPr>
            <p:cNvPr id="131" name="Egyenes összekötő 130"/>
            <p:cNvCxnSpPr/>
            <p:nvPr/>
          </p:nvCxnSpPr>
          <p:spPr>
            <a:xfrm rot="10800000" flipH="1" flipV="1">
              <a:off x="5826125" y="3444875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Egyenes összekötő 131"/>
            <p:cNvCxnSpPr/>
            <p:nvPr/>
          </p:nvCxnSpPr>
          <p:spPr>
            <a:xfrm rot="10800000" flipH="1" flipV="1">
              <a:off x="5826125" y="3022600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" name="Téglalap 141"/>
            <p:cNvSpPr/>
            <p:nvPr/>
          </p:nvSpPr>
          <p:spPr>
            <a:xfrm>
              <a:off x="6161088" y="2941638"/>
              <a:ext cx="1439862" cy="576262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8500</a:t>
              </a:r>
              <a:r>
                <a:rPr lang="en-US" altLang="en-US" sz="1100" baseline="30000" smtClean="0">
                  <a:solidFill>
                    <a:srgbClr val="FFFFFF"/>
                  </a:solidFill>
                  <a:latin typeface="Verdana" pitchFamily="34" charset="0"/>
                </a:rPr>
                <a:t>1</a:t>
              </a: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/8501</a:t>
              </a:r>
            </a:p>
          </p:txBody>
        </p:sp>
        <p:cxnSp>
          <p:nvCxnSpPr>
            <p:cNvPr id="143" name="Egyenes összekötő 142"/>
            <p:cNvCxnSpPr/>
            <p:nvPr/>
          </p:nvCxnSpPr>
          <p:spPr>
            <a:xfrm rot="5400000" flipH="1" flipV="1">
              <a:off x="6699250" y="3698875"/>
              <a:ext cx="36353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Téglalap 143"/>
            <p:cNvSpPr/>
            <p:nvPr/>
          </p:nvSpPr>
          <p:spPr>
            <a:xfrm>
              <a:off x="6161088" y="3881438"/>
              <a:ext cx="1439862" cy="57626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  <a:latin typeface="Verdana" pitchFamily="34" charset="0"/>
                </a:rPr>
                <a:t>ICH5</a:t>
              </a:r>
            </a:p>
          </p:txBody>
        </p:sp>
        <p:cxnSp>
          <p:nvCxnSpPr>
            <p:cNvPr id="146" name="Egyenes összekötő 145"/>
            <p:cNvCxnSpPr/>
            <p:nvPr/>
          </p:nvCxnSpPr>
          <p:spPr>
            <a:xfrm rot="10800000" flipH="1">
              <a:off x="4808538" y="2941638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Téglalap 146"/>
            <p:cNvSpPr/>
            <p:nvPr/>
          </p:nvSpPr>
          <p:spPr>
            <a:xfrm flipH="1">
              <a:off x="5065713" y="275748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48" name="Téglalap 147"/>
            <p:cNvSpPr/>
            <p:nvPr/>
          </p:nvSpPr>
          <p:spPr>
            <a:xfrm flipH="1">
              <a:off x="4978400" y="275748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49" name="Téglalap 148"/>
            <p:cNvSpPr/>
            <p:nvPr/>
          </p:nvSpPr>
          <p:spPr>
            <a:xfrm flipH="1">
              <a:off x="4892675" y="275748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0" name="Téglalap 149"/>
            <p:cNvSpPr/>
            <p:nvPr/>
          </p:nvSpPr>
          <p:spPr>
            <a:xfrm flipH="1">
              <a:off x="4795838" y="275748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51" name="Egyenes összekötő 150"/>
            <p:cNvCxnSpPr/>
            <p:nvPr/>
          </p:nvCxnSpPr>
          <p:spPr>
            <a:xfrm rot="10800000" flipH="1">
              <a:off x="4808538" y="3111500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églalap 151"/>
            <p:cNvSpPr/>
            <p:nvPr/>
          </p:nvSpPr>
          <p:spPr>
            <a:xfrm flipH="1">
              <a:off x="5065713" y="300513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3" name="Téglalap 152"/>
            <p:cNvSpPr/>
            <p:nvPr/>
          </p:nvSpPr>
          <p:spPr>
            <a:xfrm flipH="1">
              <a:off x="4978400" y="30051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4" name="Téglalap 153"/>
            <p:cNvSpPr/>
            <p:nvPr/>
          </p:nvSpPr>
          <p:spPr>
            <a:xfrm flipH="1">
              <a:off x="4892675" y="30051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5" name="Téglalap 154"/>
            <p:cNvSpPr/>
            <p:nvPr/>
          </p:nvSpPr>
          <p:spPr>
            <a:xfrm flipH="1">
              <a:off x="4795838" y="297973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6" name="Téglalap 155"/>
            <p:cNvSpPr/>
            <p:nvPr/>
          </p:nvSpPr>
          <p:spPr>
            <a:xfrm flipH="1">
              <a:off x="5313363" y="2878138"/>
              <a:ext cx="647700" cy="28892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157" name="Egyenes összekötő 156"/>
            <p:cNvCxnSpPr/>
            <p:nvPr/>
          </p:nvCxnSpPr>
          <p:spPr>
            <a:xfrm rot="10800000" flipH="1">
              <a:off x="4794250" y="3373438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églalap 157"/>
            <p:cNvSpPr/>
            <p:nvPr/>
          </p:nvSpPr>
          <p:spPr>
            <a:xfrm flipH="1">
              <a:off x="5065713" y="3267075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9" name="Téglalap 158"/>
            <p:cNvSpPr/>
            <p:nvPr/>
          </p:nvSpPr>
          <p:spPr>
            <a:xfrm flipH="1">
              <a:off x="4978400" y="3267075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0" name="Téglalap 159"/>
            <p:cNvSpPr/>
            <p:nvPr/>
          </p:nvSpPr>
          <p:spPr>
            <a:xfrm flipH="1">
              <a:off x="4892675" y="3267075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1" name="Téglalap 160"/>
            <p:cNvSpPr/>
            <p:nvPr/>
          </p:nvSpPr>
          <p:spPr>
            <a:xfrm flipH="1">
              <a:off x="4795838" y="3241675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62" name="Egyenes összekötő 161"/>
            <p:cNvCxnSpPr/>
            <p:nvPr/>
          </p:nvCxnSpPr>
          <p:spPr>
            <a:xfrm rot="10800000" flipH="1">
              <a:off x="4808538" y="3546475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églalap 162"/>
            <p:cNvSpPr/>
            <p:nvPr/>
          </p:nvSpPr>
          <p:spPr>
            <a:xfrm flipH="1">
              <a:off x="5065713" y="351790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4" name="Téglalap 163"/>
            <p:cNvSpPr/>
            <p:nvPr/>
          </p:nvSpPr>
          <p:spPr>
            <a:xfrm flipH="1">
              <a:off x="4978400" y="351790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5" name="Téglalap 164"/>
            <p:cNvSpPr/>
            <p:nvPr/>
          </p:nvSpPr>
          <p:spPr>
            <a:xfrm flipH="1">
              <a:off x="4892675" y="351790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6" name="Téglalap 165"/>
            <p:cNvSpPr/>
            <p:nvPr/>
          </p:nvSpPr>
          <p:spPr>
            <a:xfrm flipH="1">
              <a:off x="4795838" y="349250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7" name="Téglalap 166"/>
            <p:cNvSpPr/>
            <p:nvPr/>
          </p:nvSpPr>
          <p:spPr>
            <a:xfrm flipH="1">
              <a:off x="5313363" y="3302000"/>
              <a:ext cx="647700" cy="287338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90890" name="Szövegdoboz 31"/>
            <p:cNvSpPr txBox="1">
              <a:spLocks noChangeArrowheads="1"/>
            </p:cNvSpPr>
            <p:nvPr/>
          </p:nvSpPr>
          <p:spPr bwMode="auto">
            <a:xfrm>
              <a:off x="5014913" y="3832225"/>
              <a:ext cx="106997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</a:rPr>
                <a:t>DDR</a:t>
              </a: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-266/333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</a:rPr>
                <a:t>DDR2</a:t>
              </a: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-400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grpSp>
          <p:nvGrpSpPr>
            <p:cNvPr id="290892" name="Csoportba foglalás 135"/>
            <p:cNvGrpSpPr>
              <a:grpSpLocks/>
            </p:cNvGrpSpPr>
            <p:nvPr/>
          </p:nvGrpSpPr>
          <p:grpSpPr bwMode="auto">
            <a:xfrm flipH="1">
              <a:off x="7602538" y="2774950"/>
              <a:ext cx="1382712" cy="976313"/>
              <a:chOff x="4845164" y="3676774"/>
              <a:chExt cx="1383020" cy="976238"/>
            </a:xfrm>
          </p:grpSpPr>
          <p:cxnSp>
            <p:nvCxnSpPr>
              <p:cNvPr id="171" name="Egyenes összekötő 170"/>
              <p:cNvCxnSpPr/>
              <p:nvPr/>
            </p:nvCxnSpPr>
            <p:spPr>
              <a:xfrm rot="10800000" flipH="1" flipV="1">
                <a:off x="5877269" y="4365696"/>
                <a:ext cx="350915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Egyenes összekötő 171"/>
              <p:cNvCxnSpPr/>
              <p:nvPr/>
            </p:nvCxnSpPr>
            <p:spPr>
              <a:xfrm rot="10800000" flipH="1" flipV="1">
                <a:off x="5877269" y="3941867"/>
                <a:ext cx="350915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Egyenes összekötő 172"/>
              <p:cNvCxnSpPr/>
              <p:nvPr/>
            </p:nvCxnSpPr>
            <p:spPr>
              <a:xfrm rot="10800000" flipH="1">
                <a:off x="4861043" y="3860910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" name="Téglalap 173"/>
              <p:cNvSpPr/>
              <p:nvPr/>
            </p:nvSpPr>
            <p:spPr>
              <a:xfrm flipH="1">
                <a:off x="5118275" y="3676774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5" name="Téglalap 174"/>
              <p:cNvSpPr/>
              <p:nvPr/>
            </p:nvSpPr>
            <p:spPr>
              <a:xfrm flipH="1">
                <a:off x="5030942" y="3676774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6" name="Téglalap 175"/>
              <p:cNvSpPr/>
              <p:nvPr/>
            </p:nvSpPr>
            <p:spPr>
              <a:xfrm flipH="1">
                <a:off x="4945198" y="3676774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7" name="Téglalap 176"/>
              <p:cNvSpPr/>
              <p:nvPr/>
            </p:nvSpPr>
            <p:spPr>
              <a:xfrm flipH="1">
                <a:off x="4861043" y="3676774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8" name="Egyenes összekötő 177"/>
              <p:cNvCxnSpPr/>
              <p:nvPr/>
            </p:nvCxnSpPr>
            <p:spPr>
              <a:xfrm rot="10800000" flipH="1">
                <a:off x="4861043" y="4030760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" name="Téglalap 178"/>
              <p:cNvSpPr/>
              <p:nvPr/>
            </p:nvSpPr>
            <p:spPr>
              <a:xfrm flipH="1">
                <a:off x="5118275" y="3924405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0" name="Téglalap 179"/>
              <p:cNvSpPr/>
              <p:nvPr/>
            </p:nvSpPr>
            <p:spPr>
              <a:xfrm flipH="1">
                <a:off x="5030942" y="3924405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1" name="Téglalap 180"/>
              <p:cNvSpPr/>
              <p:nvPr/>
            </p:nvSpPr>
            <p:spPr>
              <a:xfrm flipH="1">
                <a:off x="4945198" y="3924405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2" name="Téglalap 181"/>
              <p:cNvSpPr/>
              <p:nvPr/>
            </p:nvSpPr>
            <p:spPr>
              <a:xfrm flipH="1">
                <a:off x="4861043" y="3924405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3" name="Téglalap 182"/>
              <p:cNvSpPr/>
              <p:nvPr/>
            </p:nvSpPr>
            <p:spPr>
              <a:xfrm flipH="1">
                <a:off x="5364392" y="3799003"/>
                <a:ext cx="647844" cy="287315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>
                  <a:defRPr/>
                </a:pPr>
                <a:r>
                  <a:rPr lang="hu-HU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XM</a:t>
                </a:r>
                <a:r>
                  <a:rPr lang="en-US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B</a:t>
                </a:r>
                <a:endParaRPr lang="hu-HU" altLang="en-US" sz="1100" smtClean="0">
                  <a:solidFill>
                    <a:srgbClr val="FFFFFF"/>
                  </a:solidFill>
                  <a:latin typeface="Verdana" pitchFamily="34" charset="0"/>
                </a:endParaRPr>
              </a:p>
            </p:txBody>
          </p:sp>
          <p:cxnSp>
            <p:nvCxnSpPr>
              <p:cNvPr id="184" name="Egyenes összekötő 183"/>
              <p:cNvCxnSpPr/>
              <p:nvPr/>
            </p:nvCxnSpPr>
            <p:spPr>
              <a:xfrm rot="10800000" flipH="1">
                <a:off x="4845164" y="4292677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" name="Téglalap 184"/>
              <p:cNvSpPr/>
              <p:nvPr/>
            </p:nvSpPr>
            <p:spPr>
              <a:xfrm flipH="1">
                <a:off x="5118275" y="4186323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6" name="Téglalap 185"/>
              <p:cNvSpPr/>
              <p:nvPr/>
            </p:nvSpPr>
            <p:spPr>
              <a:xfrm flipH="1">
                <a:off x="5030942" y="4186323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7" name="Téglalap 186"/>
              <p:cNvSpPr/>
              <p:nvPr/>
            </p:nvSpPr>
            <p:spPr>
              <a:xfrm flipH="1">
                <a:off x="4945198" y="4186323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8" name="Téglalap 187"/>
              <p:cNvSpPr/>
              <p:nvPr/>
            </p:nvSpPr>
            <p:spPr>
              <a:xfrm flipH="1">
                <a:off x="4861043" y="4186323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89" name="Egyenes összekötő 188"/>
              <p:cNvCxnSpPr/>
              <p:nvPr/>
            </p:nvCxnSpPr>
            <p:spPr>
              <a:xfrm rot="10800000" flipH="1">
                <a:off x="4861043" y="4465701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" name="Téglalap 189"/>
              <p:cNvSpPr/>
              <p:nvPr/>
            </p:nvSpPr>
            <p:spPr>
              <a:xfrm flipH="1">
                <a:off x="5118275" y="4437129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1" name="Téglalap 190"/>
              <p:cNvSpPr/>
              <p:nvPr/>
            </p:nvSpPr>
            <p:spPr>
              <a:xfrm flipH="1">
                <a:off x="5030942" y="4437129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2" name="Téglalap 191"/>
              <p:cNvSpPr/>
              <p:nvPr/>
            </p:nvSpPr>
            <p:spPr>
              <a:xfrm flipH="1">
                <a:off x="4945198" y="4437129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3" name="Téglalap 192"/>
              <p:cNvSpPr/>
              <p:nvPr/>
            </p:nvSpPr>
            <p:spPr>
              <a:xfrm flipH="1">
                <a:off x="4861043" y="4437129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4" name="Téglalap 193"/>
              <p:cNvSpPr/>
              <p:nvPr/>
            </p:nvSpPr>
            <p:spPr>
              <a:xfrm flipH="1">
                <a:off x="5364392" y="4221245"/>
                <a:ext cx="647844" cy="287315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>
                  <a:defRPr/>
                </a:pPr>
                <a:r>
                  <a:rPr lang="hu-HU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XM</a:t>
                </a:r>
                <a:r>
                  <a:rPr lang="en-US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B</a:t>
                </a:r>
                <a:endParaRPr lang="hu-HU" altLang="en-US" sz="1100" smtClean="0">
                  <a:solidFill>
                    <a:srgbClr val="FFFFFF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290893" name="Text Box 103"/>
            <p:cNvSpPr txBox="1">
              <a:spLocks noChangeArrowheads="1"/>
            </p:cNvSpPr>
            <p:nvPr/>
          </p:nvSpPr>
          <p:spPr bwMode="auto">
            <a:xfrm>
              <a:off x="6897688" y="3600450"/>
              <a:ext cx="585787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HI 1.5</a:t>
              </a:r>
            </a:p>
          </p:txBody>
        </p:sp>
        <p:sp>
          <p:nvSpPr>
            <p:cNvPr id="290894" name="Szövegdoboz 31"/>
            <p:cNvSpPr txBox="1">
              <a:spLocks noChangeArrowheads="1"/>
            </p:cNvSpPr>
            <p:nvPr/>
          </p:nvSpPr>
          <p:spPr bwMode="auto">
            <a:xfrm>
              <a:off x="7747000" y="3846513"/>
              <a:ext cx="106997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</a:rPr>
                <a:t>DDR</a:t>
              </a: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-266/333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</a:rPr>
                <a:t>DDR2</a:t>
              </a: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-400</a:t>
              </a:r>
              <a:endParaRPr lang="hu-HU" altLang="en-US" sz="10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90907" name="Text Box 117"/>
            <p:cNvSpPr txBox="1">
              <a:spLocks noChangeArrowheads="1"/>
            </p:cNvSpPr>
            <p:nvPr/>
          </p:nvSpPr>
          <p:spPr bwMode="auto">
            <a:xfrm>
              <a:off x="8559800" y="2705100"/>
              <a:ext cx="495300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290910" name="AutoShape 120"/>
          <p:cNvSpPr>
            <a:spLocks noChangeArrowheads="1"/>
          </p:cNvSpPr>
          <p:nvPr/>
        </p:nvSpPr>
        <p:spPr bwMode="auto">
          <a:xfrm>
            <a:off x="3898900" y="3133165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11" name="Text Box 121"/>
          <p:cNvSpPr txBox="1">
            <a:spLocks noChangeArrowheads="1"/>
          </p:cNvSpPr>
          <p:nvPr/>
        </p:nvSpPr>
        <p:spPr bwMode="auto">
          <a:xfrm>
            <a:off x="80963" y="504284"/>
            <a:ext cx="889476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Resolving the FSB bottleneck by using dual FSBs in dual core 4S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server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platforms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22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(41)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1" name="Rounded Rectangle 10"/>
          <p:cNvSpPr/>
          <p:nvPr/>
        </p:nvSpPr>
        <p:spPr bwMode="auto">
          <a:xfrm>
            <a:off x="4794250" y="1050365"/>
            <a:ext cx="4271963" cy="1692000"/>
          </a:xfrm>
          <a:prstGeom prst="roundRect">
            <a:avLst/>
          </a:prstGeom>
          <a:solidFill>
            <a:srgbClr val="EAEAEA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124" name="Group 123"/>
          <p:cNvGrpSpPr/>
          <p:nvPr/>
        </p:nvGrpSpPr>
        <p:grpSpPr>
          <a:xfrm>
            <a:off x="4872038" y="1240865"/>
            <a:ext cx="3938587" cy="1747838"/>
            <a:chOff x="4872038" y="1308100"/>
            <a:chExt cx="3938587" cy="1747838"/>
          </a:xfrm>
        </p:grpSpPr>
        <p:cxnSp>
          <p:nvCxnSpPr>
            <p:cNvPr id="125" name="Egyenes összekötő 137"/>
            <p:cNvCxnSpPr/>
            <p:nvPr/>
          </p:nvCxnSpPr>
          <p:spPr>
            <a:xfrm rot="5400000" flipH="1" flipV="1">
              <a:off x="5188743" y="24439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Egyenes összekötő 136"/>
            <p:cNvCxnSpPr/>
            <p:nvPr/>
          </p:nvCxnSpPr>
          <p:spPr>
            <a:xfrm flipV="1">
              <a:off x="5368925" y="2624138"/>
              <a:ext cx="10096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Egyenes összekötő 138"/>
            <p:cNvCxnSpPr/>
            <p:nvPr/>
          </p:nvCxnSpPr>
          <p:spPr>
            <a:xfrm rot="16200000" flipV="1">
              <a:off x="6016625" y="2695576"/>
              <a:ext cx="7207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Egyenes összekötő 139"/>
            <p:cNvCxnSpPr/>
            <p:nvPr/>
          </p:nvCxnSpPr>
          <p:spPr>
            <a:xfrm rot="16200000" flipV="1">
              <a:off x="7024687" y="2695576"/>
              <a:ext cx="7207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Egyenes összekötő 140"/>
            <p:cNvCxnSpPr/>
            <p:nvPr/>
          </p:nvCxnSpPr>
          <p:spPr>
            <a:xfrm rot="16200000" flipV="1">
              <a:off x="8248650" y="24796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Egyenes összekötő 144"/>
            <p:cNvCxnSpPr/>
            <p:nvPr/>
          </p:nvCxnSpPr>
          <p:spPr>
            <a:xfrm>
              <a:off x="7386638" y="2624138"/>
              <a:ext cx="1008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" name="Szövegdoboz 70"/>
            <p:cNvSpPr txBox="1">
              <a:spLocks noChangeArrowheads="1"/>
            </p:cNvSpPr>
            <p:nvPr/>
          </p:nvSpPr>
          <p:spPr bwMode="auto">
            <a:xfrm>
              <a:off x="6430416" y="2386013"/>
              <a:ext cx="90120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FSB up to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(800 MT/s)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34" name="Rectangle 105"/>
            <p:cNvSpPr>
              <a:spLocks noChangeArrowheads="1"/>
            </p:cNvSpPr>
            <p:nvPr/>
          </p:nvSpPr>
          <p:spPr bwMode="auto">
            <a:xfrm>
              <a:off x="6357938" y="1308100"/>
              <a:ext cx="12382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Xeon 7000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hu-HU" altLang="en-US" sz="1000" i="1" dirty="0" err="1">
                  <a:solidFill>
                    <a:srgbClr val="000000"/>
                  </a:solidFill>
                  <a:latin typeface="Verdana" pitchFamily="34" charset="0"/>
                </a:rPr>
                <a:t>Paxville</a:t>
              </a: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 MP</a:t>
              </a: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) 2x1C </a:t>
              </a:r>
            </a:p>
          </p:txBody>
        </p:sp>
        <p:sp>
          <p:nvSpPr>
            <p:cNvPr id="135" name="Rectangle 106"/>
            <p:cNvSpPr>
              <a:spLocks noChangeArrowheads="1"/>
            </p:cNvSpPr>
            <p:nvPr/>
          </p:nvSpPr>
          <p:spPr bwMode="auto">
            <a:xfrm>
              <a:off x="7880350" y="1308100"/>
              <a:ext cx="6905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7100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(Tulsa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) 2C</a:t>
              </a:r>
            </a:p>
          </p:txBody>
        </p:sp>
        <p:sp>
          <p:nvSpPr>
            <p:cNvPr id="136" name="Rectangle 107"/>
            <p:cNvSpPr>
              <a:spLocks noChangeArrowheads="1"/>
            </p:cNvSpPr>
            <p:nvPr/>
          </p:nvSpPr>
          <p:spPr bwMode="auto">
            <a:xfrm>
              <a:off x="5348288" y="1308100"/>
              <a:ext cx="87788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Xeon MP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(P</a:t>
              </a:r>
              <a:r>
                <a:rPr lang="en-US" altLang="en-US" sz="1000" i="1" dirty="0" err="1">
                  <a:solidFill>
                    <a:srgbClr val="000000"/>
                  </a:solidFill>
                  <a:latin typeface="Verdana" pitchFamily="34" charset="0"/>
                </a:rPr>
                <a:t>otomac</a:t>
              </a: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1</a:t>
              </a: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C</a:t>
              </a:r>
              <a:endParaRPr lang="en-US" altLang="en-US" sz="1000" i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68" name="Text Box 108"/>
            <p:cNvSpPr txBox="1">
              <a:spLocks noChangeArrowheads="1"/>
            </p:cNvSpPr>
            <p:nvPr/>
          </p:nvSpPr>
          <p:spPr bwMode="auto">
            <a:xfrm>
              <a:off x="6218238" y="1327150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169" name="Text Box 109"/>
            <p:cNvSpPr txBox="1">
              <a:spLocks noChangeArrowheads="1"/>
            </p:cNvSpPr>
            <p:nvPr/>
          </p:nvSpPr>
          <p:spPr bwMode="auto">
            <a:xfrm>
              <a:off x="7642225" y="1328738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170" name="Téglalap 132"/>
            <p:cNvSpPr>
              <a:spLocks noChangeArrowheads="1"/>
            </p:cNvSpPr>
            <p:nvPr/>
          </p:nvSpPr>
          <p:spPr bwMode="auto">
            <a:xfrm>
              <a:off x="4872038" y="1758950"/>
              <a:ext cx="9271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5" name="Téglalap 132"/>
            <p:cNvSpPr>
              <a:spLocks noChangeArrowheads="1"/>
            </p:cNvSpPr>
            <p:nvPr/>
          </p:nvSpPr>
          <p:spPr bwMode="auto">
            <a:xfrm>
              <a:off x="5876925" y="1760538"/>
              <a:ext cx="927100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6" name="Téglalap 132"/>
            <p:cNvSpPr>
              <a:spLocks noChangeArrowheads="1"/>
            </p:cNvSpPr>
            <p:nvPr/>
          </p:nvSpPr>
          <p:spPr bwMode="auto">
            <a:xfrm>
              <a:off x="6880225" y="1760538"/>
              <a:ext cx="927100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7" name="Téglalap 132"/>
            <p:cNvSpPr>
              <a:spLocks noChangeArrowheads="1"/>
            </p:cNvSpPr>
            <p:nvPr/>
          </p:nvSpPr>
          <p:spPr bwMode="auto">
            <a:xfrm>
              <a:off x="7883525" y="1760538"/>
              <a:ext cx="927100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8" name="Oval 116"/>
            <p:cNvSpPr>
              <a:spLocks noChangeArrowheads="1"/>
            </p:cNvSpPr>
            <p:nvPr/>
          </p:nvSpPr>
          <p:spPr bwMode="auto">
            <a:xfrm>
              <a:off x="5041900" y="2413000"/>
              <a:ext cx="3619500" cy="406400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4507247" y="5542764"/>
            <a:ext cx="4557658" cy="5770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050" baseline="30000" dirty="0" smtClean="0"/>
              <a:t>1</a:t>
            </a:r>
            <a:r>
              <a:rPr lang="hu-HU" sz="1050" dirty="0" smtClean="0"/>
              <a:t>The 8500 MCH support only667 MT/sFSB speeds and is used in</a:t>
            </a:r>
          </a:p>
          <a:p>
            <a:r>
              <a:rPr lang="hu-HU" sz="1050" dirty="0"/>
              <a:t> </a:t>
            </a:r>
            <a:r>
              <a:rPr lang="hu-HU" sz="1050" dirty="0" smtClean="0"/>
              <a:t>  single core configurations whereas the  8501 supports already</a:t>
            </a:r>
          </a:p>
          <a:p>
            <a:r>
              <a:rPr lang="hu-HU" sz="1050"/>
              <a:t> </a:t>
            </a:r>
            <a:r>
              <a:rPr lang="hu-HU" sz="1050" smtClean="0"/>
              <a:t>  800 MT/s and is </a:t>
            </a:r>
            <a:r>
              <a:rPr lang="hu-HU" sz="1050" dirty="0" smtClean="0"/>
              <a:t>used for dual core configurations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403458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8" name="Rectangle 11"/>
          <p:cNvSpPr>
            <a:spLocks noChangeArrowheads="1"/>
          </p:cNvSpPr>
          <p:nvPr/>
        </p:nvSpPr>
        <p:spPr bwMode="auto">
          <a:xfrm>
            <a:off x="323850" y="2102224"/>
            <a:ext cx="8629650" cy="1143000"/>
          </a:xfrm>
          <a:prstGeom prst="rect">
            <a:avLst/>
          </a:prstGeom>
          <a:solidFill>
            <a:srgbClr val="C0C0C0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6082" name="Text Box 4"/>
          <p:cNvSpPr txBox="1">
            <a:spLocks noChangeArrowheads="1"/>
          </p:cNvSpPr>
          <p:nvPr/>
        </p:nvSpPr>
        <p:spPr bwMode="auto">
          <a:xfrm>
            <a:off x="428625" y="436937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46083" name="Text Box 5"/>
          <p:cNvSpPr txBox="1">
            <a:spLocks noChangeArrowheads="1"/>
          </p:cNvSpPr>
          <p:nvPr/>
        </p:nvSpPr>
        <p:spPr bwMode="auto">
          <a:xfrm>
            <a:off x="82550" y="502024"/>
            <a:ext cx="26876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1.2 The platform concept</a:t>
            </a:r>
          </a:p>
        </p:txBody>
      </p:sp>
      <p:sp>
        <p:nvSpPr>
          <p:cNvPr id="46084" name="Text Box 7"/>
          <p:cNvSpPr txBox="1">
            <a:spLocks noChangeArrowheads="1"/>
          </p:cNvSpPr>
          <p:nvPr/>
        </p:nvSpPr>
        <p:spPr bwMode="auto">
          <a:xfrm>
            <a:off x="323850" y="922712"/>
            <a:ext cx="8960466" cy="6894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The notion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platform</a:t>
            </a:r>
            <a:r>
              <a:rPr lang="en-US" altLang="en-US" sz="1400" dirty="0">
                <a:latin typeface="Verdana" pitchFamily="34" charset="0"/>
              </a:rPr>
              <a:t> is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widely used in different segments of the IT industry </a:t>
            </a:r>
            <a:r>
              <a:rPr lang="en-US" altLang="en-US" sz="1400" dirty="0">
                <a:latin typeface="Verdana" pitchFamily="34" charset="0"/>
              </a:rPr>
              <a:t>e.g. by</a:t>
            </a:r>
          </a:p>
          <a:p>
            <a:pPr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 dirty="0">
                <a:solidFill>
                  <a:srgbClr val="0000CC"/>
                </a:solidFill>
                <a:latin typeface="Verdana" pitchFamily="34" charset="0"/>
              </a:rPr>
              <a:t>   </a:t>
            </a:r>
            <a:r>
              <a:rPr lang="en-US" altLang="en-US" sz="1400" dirty="0">
                <a:latin typeface="Verdana" pitchFamily="34" charset="0"/>
              </a:rPr>
              <a:t>IC manufacturers, system providers or even by software suppliers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with different interpretations</a:t>
            </a:r>
            <a:r>
              <a:rPr lang="en-US" altLang="en-US" sz="1400" dirty="0" smtClean="0">
                <a:solidFill>
                  <a:srgbClr val="0033CC"/>
                </a:solidFill>
                <a:latin typeface="Verdana" pitchFamily="34" charset="0"/>
              </a:rPr>
              <a:t>.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Here we are focusing on 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platform concept as used by system providers</a:t>
            </a:r>
            <a:r>
              <a:rPr lang="en-US" altLang="en-US" sz="1400" dirty="0">
                <a:latin typeface="Verdana" pitchFamily="34" charset="0"/>
              </a:rPr>
              <a:t>, like Intel or AMD.</a:t>
            </a:r>
          </a:p>
        </p:txBody>
      </p:sp>
      <p:sp>
        <p:nvSpPr>
          <p:cNvPr id="46085" name="Text Box 8"/>
          <p:cNvSpPr txBox="1">
            <a:spLocks noChangeArrowheads="1"/>
          </p:cNvSpPr>
          <p:nvPr/>
        </p:nvSpPr>
        <p:spPr bwMode="auto">
          <a:xfrm>
            <a:off x="323850" y="2141912"/>
            <a:ext cx="8519063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platform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is defined by </a:t>
            </a:r>
            <a:r>
              <a:rPr lang="en-US" altLang="en-US" sz="1400" dirty="0">
                <a:latin typeface="Verdana" pitchFamily="34" charset="0"/>
              </a:rPr>
              <a:t>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main components of the system architecture</a:t>
            </a:r>
            <a:r>
              <a:rPr lang="en-US" altLang="en-US" sz="1400" dirty="0">
                <a:latin typeface="Verdana" pitchFamily="34" charset="0"/>
              </a:rPr>
              <a:t>, being typically</a:t>
            </a:r>
          </a:p>
        </p:txBody>
      </p:sp>
      <p:sp>
        <p:nvSpPr>
          <p:cNvPr id="46086" name="Text Box 9"/>
          <p:cNvSpPr txBox="1">
            <a:spLocks noChangeArrowheads="1"/>
          </p:cNvSpPr>
          <p:nvPr/>
        </p:nvSpPr>
        <p:spPr bwMode="auto">
          <a:xfrm>
            <a:off x="323850" y="1811712"/>
            <a:ext cx="3764107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The platform concept of system providers</a:t>
            </a:r>
          </a:p>
        </p:txBody>
      </p:sp>
      <p:sp>
        <p:nvSpPr>
          <p:cNvPr id="46087" name="Text Box 10"/>
          <p:cNvSpPr txBox="1">
            <a:spLocks noChangeArrowheads="1"/>
          </p:cNvSpPr>
          <p:nvPr/>
        </p:nvSpPr>
        <p:spPr bwMode="auto">
          <a:xfrm>
            <a:off x="641350" y="2133974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6089" name="Text Box 12"/>
          <p:cNvSpPr txBox="1">
            <a:spLocks noChangeArrowheads="1"/>
          </p:cNvSpPr>
          <p:nvPr/>
        </p:nvSpPr>
        <p:spPr bwMode="auto">
          <a:xfrm>
            <a:off x="323850" y="3361112"/>
            <a:ext cx="692947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Remark</a:t>
            </a:r>
          </a:p>
        </p:txBody>
      </p:sp>
      <p:sp>
        <p:nvSpPr>
          <p:cNvPr id="46090" name="Text Box 13"/>
          <p:cNvSpPr txBox="1">
            <a:spLocks noChangeArrowheads="1"/>
          </p:cNvSpPr>
          <p:nvPr/>
        </p:nvSpPr>
        <p:spPr bwMode="auto">
          <a:xfrm>
            <a:off x="323850" y="3589712"/>
            <a:ext cx="719107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The designation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platform</a:t>
            </a:r>
            <a:r>
              <a:rPr lang="en-US" altLang="en-US" sz="1400" dirty="0">
                <a:latin typeface="Verdana" pitchFamily="34" charset="0"/>
              </a:rPr>
              <a:t> is often understood as the entire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system architecture</a:t>
            </a:r>
            <a:r>
              <a:rPr lang="en-US" altLang="en-US" sz="1400" dirty="0">
                <a:latin typeface="Verdana" pitchFamily="34" charset="0"/>
              </a:rPr>
              <a:t>.</a:t>
            </a:r>
          </a:p>
        </p:txBody>
      </p:sp>
      <p:sp>
        <p:nvSpPr>
          <p:cNvPr id="46092" name="Rectangle 1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(1)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661988" y="2394324"/>
            <a:ext cx="48461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altLang="en-US" dirty="0"/>
              <a:t>the </a:t>
            </a:r>
            <a:r>
              <a:rPr lang="en-US" altLang="en-US" dirty="0">
                <a:solidFill>
                  <a:srgbClr val="0070C0"/>
                </a:solidFill>
              </a:rPr>
              <a:t>processor or </a:t>
            </a:r>
            <a:r>
              <a:rPr lang="en-US" altLang="en-US" dirty="0" smtClean="0">
                <a:solidFill>
                  <a:srgbClr val="0070C0"/>
                </a:solidFill>
              </a:rPr>
              <a:t>processors </a:t>
            </a:r>
            <a:r>
              <a:rPr lang="en-US" altLang="en-US" dirty="0" smtClean="0"/>
              <a:t>(in multiprocessors)</a:t>
            </a:r>
            <a:endParaRPr lang="en-US" altLang="en-US" dirty="0"/>
          </a:p>
          <a:p>
            <a:pPr marL="285750" indent="-285750">
              <a:spcAft>
                <a:spcPct val="25000"/>
              </a:spcAft>
              <a:buFont typeface="Arial" panose="020B0604020202020204" pitchFamily="34" charset="0"/>
              <a:buChar char="•"/>
            </a:pPr>
            <a:r>
              <a:rPr lang="en-US" altLang="en-US" dirty="0" smtClean="0"/>
              <a:t>the </a:t>
            </a:r>
            <a:r>
              <a:rPr lang="en-US" altLang="en-US" dirty="0"/>
              <a:t>related </a:t>
            </a:r>
            <a:r>
              <a:rPr lang="en-US" altLang="en-US" dirty="0">
                <a:solidFill>
                  <a:srgbClr val="0070C0"/>
                </a:solidFill>
              </a:rPr>
              <a:t>chipset </a:t>
            </a:r>
            <a:r>
              <a:rPr lang="en-US" altLang="en-US" dirty="0"/>
              <a:t>as well as</a:t>
            </a:r>
          </a:p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altLang="en-US" dirty="0" smtClean="0">
                <a:solidFill>
                  <a:srgbClr val="0070C0"/>
                </a:solidFill>
              </a:rPr>
              <a:t>the interfaces </a:t>
            </a:r>
            <a:r>
              <a:rPr lang="en-US" altLang="en-US" dirty="0"/>
              <a:t>(buses) </a:t>
            </a:r>
            <a:r>
              <a:rPr lang="en-US" altLang="en-US" dirty="0" smtClean="0"/>
              <a:t>interconnecting </a:t>
            </a:r>
            <a:r>
              <a:rPr lang="en-US" altLang="en-US" dirty="0"/>
              <a:t>them</a:t>
            </a:r>
            <a:r>
              <a:rPr lang="en-US" altLang="en-US" dirty="0" smtClean="0"/>
              <a:t>.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566207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8" grpId="0" animBg="1"/>
      <p:bldP spid="46085" grpId="0"/>
      <p:bldP spid="46086" grpId="0"/>
      <p:bldP spid="46087" grpId="0"/>
      <p:bldP spid="46089" grpId="0"/>
      <p:bldP spid="46090" grpId="0"/>
      <p:bldP spid="2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8" name="Egyenes összekötő 137"/>
          <p:cNvCxnSpPr/>
          <p:nvPr/>
        </p:nvCxnSpPr>
        <p:spPr>
          <a:xfrm rot="5400000" flipH="1" flipV="1">
            <a:off x="578643" y="2541822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Egyenes összekötő 130"/>
          <p:cNvCxnSpPr/>
          <p:nvPr/>
        </p:nvCxnSpPr>
        <p:spPr>
          <a:xfrm rot="10800000" flipH="1" flipV="1">
            <a:off x="1216025" y="3542740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1216025" y="3120465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Egyenes összekötő 136"/>
          <p:cNvCxnSpPr/>
          <p:nvPr/>
        </p:nvCxnSpPr>
        <p:spPr>
          <a:xfrm flipV="1">
            <a:off x="758825" y="2722003"/>
            <a:ext cx="1009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38"/>
          <p:cNvCxnSpPr/>
          <p:nvPr/>
        </p:nvCxnSpPr>
        <p:spPr>
          <a:xfrm rot="16200000" flipV="1">
            <a:off x="1406525" y="27934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Egyenes összekötő 139"/>
          <p:cNvCxnSpPr/>
          <p:nvPr/>
        </p:nvCxnSpPr>
        <p:spPr>
          <a:xfrm rot="16200000" flipV="1">
            <a:off x="2414587" y="27934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Egyenes összekötő 140"/>
          <p:cNvCxnSpPr/>
          <p:nvPr/>
        </p:nvCxnSpPr>
        <p:spPr>
          <a:xfrm rot="16200000" flipV="1">
            <a:off x="3638550" y="25775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églalap 141"/>
          <p:cNvSpPr/>
          <p:nvPr/>
        </p:nvSpPr>
        <p:spPr>
          <a:xfrm>
            <a:off x="1550988" y="3039503"/>
            <a:ext cx="1439862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8500</a:t>
            </a:r>
            <a:r>
              <a:rPr lang="en-US" altLang="en-US" sz="1100" baseline="30000" smtClean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/8501</a:t>
            </a:r>
          </a:p>
        </p:txBody>
      </p:sp>
      <p:cxnSp>
        <p:nvCxnSpPr>
          <p:cNvPr id="143" name="Egyenes összekötő 142"/>
          <p:cNvCxnSpPr/>
          <p:nvPr/>
        </p:nvCxnSpPr>
        <p:spPr>
          <a:xfrm rot="5400000" flipH="1" flipV="1">
            <a:off x="2089150" y="3796740"/>
            <a:ext cx="36353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églalap 143"/>
          <p:cNvSpPr/>
          <p:nvPr/>
        </p:nvSpPr>
        <p:spPr>
          <a:xfrm>
            <a:off x="1550988" y="3979303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ICH5</a:t>
            </a:r>
          </a:p>
        </p:txBody>
      </p:sp>
      <p:cxnSp>
        <p:nvCxnSpPr>
          <p:cNvPr id="145" name="Egyenes összekötő 144"/>
          <p:cNvCxnSpPr/>
          <p:nvPr/>
        </p:nvCxnSpPr>
        <p:spPr>
          <a:xfrm>
            <a:off x="2776538" y="2722003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98438" y="30395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455613" y="28553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368300" y="28553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9" name="Téglalap 148"/>
          <p:cNvSpPr/>
          <p:nvPr/>
        </p:nvSpPr>
        <p:spPr>
          <a:xfrm flipH="1">
            <a:off x="282575" y="28553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0" name="Téglalap 149"/>
          <p:cNvSpPr/>
          <p:nvPr/>
        </p:nvSpPr>
        <p:spPr>
          <a:xfrm flipH="1">
            <a:off x="198438" y="285535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98438" y="320936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455613" y="31030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368300" y="31030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4" name="Téglalap 153"/>
          <p:cNvSpPr/>
          <p:nvPr/>
        </p:nvSpPr>
        <p:spPr>
          <a:xfrm flipH="1">
            <a:off x="282575" y="31030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5" name="Téglalap 154"/>
          <p:cNvSpPr/>
          <p:nvPr/>
        </p:nvSpPr>
        <p:spPr>
          <a:xfrm flipH="1">
            <a:off x="198438" y="31030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703263" y="2976003"/>
            <a:ext cx="647700" cy="28892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84150" y="34713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455613" y="3364940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368300" y="33649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0" name="Téglalap 159"/>
          <p:cNvSpPr/>
          <p:nvPr/>
        </p:nvSpPr>
        <p:spPr>
          <a:xfrm flipH="1">
            <a:off x="282575" y="33649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1" name="Téglalap 160"/>
          <p:cNvSpPr/>
          <p:nvPr/>
        </p:nvSpPr>
        <p:spPr>
          <a:xfrm flipH="1">
            <a:off x="198438" y="3364940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98438" y="364434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455613" y="361576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368300" y="36157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5" name="Téglalap 164"/>
          <p:cNvSpPr/>
          <p:nvPr/>
        </p:nvSpPr>
        <p:spPr>
          <a:xfrm flipH="1">
            <a:off x="282575" y="36157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6" name="Téglalap 165"/>
          <p:cNvSpPr/>
          <p:nvPr/>
        </p:nvSpPr>
        <p:spPr>
          <a:xfrm flipH="1">
            <a:off x="198438" y="361576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703263" y="3399865"/>
            <a:ext cx="647700" cy="28733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1914" name="Szövegdoboz 31"/>
          <p:cNvSpPr txBox="1">
            <a:spLocks noChangeArrowheads="1"/>
          </p:cNvSpPr>
          <p:nvPr/>
        </p:nvSpPr>
        <p:spPr bwMode="auto">
          <a:xfrm>
            <a:off x="361950" y="3930090"/>
            <a:ext cx="11572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15" name="Szövegdoboz 70"/>
          <p:cNvSpPr txBox="1">
            <a:spLocks noChangeArrowheads="1"/>
          </p:cNvSpPr>
          <p:nvPr/>
        </p:nvSpPr>
        <p:spPr bwMode="auto">
          <a:xfrm>
            <a:off x="1820316" y="2572778"/>
            <a:ext cx="90120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FSB</a:t>
            </a:r>
            <a:endParaRPr lang="en-US" altLang="en-US" sz="10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(800 MT/s)</a:t>
            </a:r>
            <a:endParaRPr lang="hu-HU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91916" name="Csoportba foglalás 135"/>
          <p:cNvGrpSpPr>
            <a:grpSpLocks/>
          </p:cNvGrpSpPr>
          <p:nvPr/>
        </p:nvGrpSpPr>
        <p:grpSpPr bwMode="auto">
          <a:xfrm flipH="1">
            <a:off x="2992438" y="2872815"/>
            <a:ext cx="1382712" cy="976313"/>
            <a:chOff x="4845164" y="3676774"/>
            <a:chExt cx="1383020" cy="976238"/>
          </a:xfrm>
        </p:grpSpPr>
        <p:cxnSp>
          <p:nvCxnSpPr>
            <p:cNvPr id="171" name="Egyenes összekötő 170"/>
            <p:cNvCxnSpPr/>
            <p:nvPr/>
          </p:nvCxnSpPr>
          <p:spPr>
            <a:xfrm rot="10800000" flipH="1" flipV="1">
              <a:off x="5877269" y="4365696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Egyenes összekötő 171"/>
            <p:cNvCxnSpPr/>
            <p:nvPr/>
          </p:nvCxnSpPr>
          <p:spPr>
            <a:xfrm rot="10800000" flipH="1" flipV="1">
              <a:off x="5877269" y="3941867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Egyenes összekötő 172"/>
            <p:cNvCxnSpPr/>
            <p:nvPr/>
          </p:nvCxnSpPr>
          <p:spPr>
            <a:xfrm rot="10800000" flipH="1">
              <a:off x="4861043" y="386091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Téglalap 173"/>
            <p:cNvSpPr/>
            <p:nvPr/>
          </p:nvSpPr>
          <p:spPr>
            <a:xfrm flipH="1">
              <a:off x="5118275" y="3676774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5" name="Téglalap 174"/>
            <p:cNvSpPr/>
            <p:nvPr/>
          </p:nvSpPr>
          <p:spPr>
            <a:xfrm flipH="1">
              <a:off x="5030942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6" name="Téglalap 175"/>
            <p:cNvSpPr/>
            <p:nvPr/>
          </p:nvSpPr>
          <p:spPr>
            <a:xfrm flipH="1">
              <a:off x="4945198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7" name="Téglalap 176"/>
            <p:cNvSpPr/>
            <p:nvPr/>
          </p:nvSpPr>
          <p:spPr>
            <a:xfrm flipH="1">
              <a:off x="4861043" y="3676774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78" name="Egyenes összekötő 177"/>
            <p:cNvCxnSpPr/>
            <p:nvPr/>
          </p:nvCxnSpPr>
          <p:spPr>
            <a:xfrm rot="10800000" flipH="1">
              <a:off x="4861043" y="403076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églalap 178"/>
            <p:cNvSpPr/>
            <p:nvPr/>
          </p:nvSpPr>
          <p:spPr>
            <a:xfrm flipH="1">
              <a:off x="5118275" y="3924405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0" name="Téglalap 179"/>
            <p:cNvSpPr/>
            <p:nvPr/>
          </p:nvSpPr>
          <p:spPr>
            <a:xfrm flipH="1">
              <a:off x="5030942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1" name="Téglalap 180"/>
            <p:cNvSpPr/>
            <p:nvPr/>
          </p:nvSpPr>
          <p:spPr>
            <a:xfrm flipH="1">
              <a:off x="4945198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2" name="Téglalap 181"/>
            <p:cNvSpPr/>
            <p:nvPr/>
          </p:nvSpPr>
          <p:spPr>
            <a:xfrm flipH="1">
              <a:off x="4861043" y="3924405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3" name="Téglalap 182"/>
            <p:cNvSpPr/>
            <p:nvPr/>
          </p:nvSpPr>
          <p:spPr>
            <a:xfrm flipH="1">
              <a:off x="5364392" y="3799003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184" name="Egyenes összekötő 183"/>
            <p:cNvCxnSpPr/>
            <p:nvPr/>
          </p:nvCxnSpPr>
          <p:spPr>
            <a:xfrm rot="10800000" flipH="1">
              <a:off x="4845164" y="4292677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Téglalap 184"/>
            <p:cNvSpPr/>
            <p:nvPr/>
          </p:nvSpPr>
          <p:spPr>
            <a:xfrm flipH="1">
              <a:off x="5118275" y="4186323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6" name="Téglalap 185"/>
            <p:cNvSpPr/>
            <p:nvPr/>
          </p:nvSpPr>
          <p:spPr>
            <a:xfrm flipH="1">
              <a:off x="5030942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7" name="Téglalap 186"/>
            <p:cNvSpPr/>
            <p:nvPr/>
          </p:nvSpPr>
          <p:spPr>
            <a:xfrm flipH="1">
              <a:off x="4945198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8" name="Téglalap 187"/>
            <p:cNvSpPr/>
            <p:nvPr/>
          </p:nvSpPr>
          <p:spPr>
            <a:xfrm flipH="1">
              <a:off x="4861043" y="4186323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89" name="Egyenes összekötő 188"/>
            <p:cNvCxnSpPr/>
            <p:nvPr/>
          </p:nvCxnSpPr>
          <p:spPr>
            <a:xfrm rot="10800000" flipH="1">
              <a:off x="4861043" y="4465701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" name="Téglalap 189"/>
            <p:cNvSpPr/>
            <p:nvPr/>
          </p:nvSpPr>
          <p:spPr>
            <a:xfrm flipH="1">
              <a:off x="5118275" y="4437129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1" name="Téglalap 190"/>
            <p:cNvSpPr/>
            <p:nvPr/>
          </p:nvSpPr>
          <p:spPr>
            <a:xfrm flipH="1">
              <a:off x="5030942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2" name="Téglalap 191"/>
            <p:cNvSpPr/>
            <p:nvPr/>
          </p:nvSpPr>
          <p:spPr>
            <a:xfrm flipH="1">
              <a:off x="4945198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3" name="Téglalap 192"/>
            <p:cNvSpPr/>
            <p:nvPr/>
          </p:nvSpPr>
          <p:spPr>
            <a:xfrm flipH="1">
              <a:off x="4861043" y="4437129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4" name="Téglalap 193"/>
            <p:cNvSpPr/>
            <p:nvPr/>
          </p:nvSpPr>
          <p:spPr>
            <a:xfrm flipH="1">
              <a:off x="5364392" y="4221245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291920" name="AutoShape 106"/>
          <p:cNvSpPr>
            <a:spLocks noChangeArrowheads="1"/>
          </p:cNvSpPr>
          <p:nvPr/>
        </p:nvSpPr>
        <p:spPr bwMode="auto">
          <a:xfrm>
            <a:off x="4724400" y="3425265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1" name="Text Box 107"/>
          <p:cNvSpPr txBox="1">
            <a:spLocks noChangeArrowheads="1"/>
          </p:cNvSpPr>
          <p:nvPr/>
        </p:nvSpPr>
        <p:spPr bwMode="auto">
          <a:xfrm>
            <a:off x="2287588" y="3698315"/>
            <a:ext cx="5857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</a:t>
            </a:r>
          </a:p>
        </p:txBody>
      </p:sp>
      <p:sp>
        <p:nvSpPr>
          <p:cNvPr id="291922" name="Szövegdoboz 31"/>
          <p:cNvSpPr txBox="1">
            <a:spLocks noChangeArrowheads="1"/>
          </p:cNvSpPr>
          <p:nvPr/>
        </p:nvSpPr>
        <p:spPr bwMode="auto">
          <a:xfrm>
            <a:off x="3094038" y="3944378"/>
            <a:ext cx="11572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4" name="Rectangle 110"/>
          <p:cNvSpPr>
            <a:spLocks noChangeArrowheads="1"/>
          </p:cNvSpPr>
          <p:nvPr/>
        </p:nvSpPr>
        <p:spPr bwMode="auto">
          <a:xfrm>
            <a:off x="1824038" y="1342465"/>
            <a:ext cx="1238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7000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Paxville MP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2x1C </a:t>
            </a:r>
          </a:p>
        </p:txBody>
      </p:sp>
      <p:sp>
        <p:nvSpPr>
          <p:cNvPr id="291925" name="Rectangle 111"/>
          <p:cNvSpPr>
            <a:spLocks noChangeArrowheads="1"/>
          </p:cNvSpPr>
          <p:nvPr/>
        </p:nvSpPr>
        <p:spPr bwMode="auto">
          <a:xfrm>
            <a:off x="3270250" y="1342465"/>
            <a:ext cx="690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7100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(Tulsa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2C</a:t>
            </a:r>
          </a:p>
        </p:txBody>
      </p:sp>
      <p:sp>
        <p:nvSpPr>
          <p:cNvPr id="291926" name="Rectangle 112"/>
          <p:cNvSpPr>
            <a:spLocks noChangeArrowheads="1"/>
          </p:cNvSpPr>
          <p:nvPr/>
        </p:nvSpPr>
        <p:spPr bwMode="auto">
          <a:xfrm>
            <a:off x="788988" y="1342465"/>
            <a:ext cx="8778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MP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otomac)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C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7" name="Text Box 113"/>
          <p:cNvSpPr txBox="1">
            <a:spLocks noChangeArrowheads="1"/>
          </p:cNvSpPr>
          <p:nvPr/>
        </p:nvSpPr>
        <p:spPr bwMode="auto">
          <a:xfrm>
            <a:off x="1646238" y="1361515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8" name="Text Box 114"/>
          <p:cNvSpPr txBox="1">
            <a:spLocks noChangeArrowheads="1"/>
          </p:cNvSpPr>
          <p:nvPr/>
        </p:nvSpPr>
        <p:spPr bwMode="auto">
          <a:xfrm>
            <a:off x="3032125" y="1363103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9" name="Text Box 115"/>
          <p:cNvSpPr txBox="1">
            <a:spLocks noChangeArrowheads="1"/>
          </p:cNvSpPr>
          <p:nvPr/>
        </p:nvSpPr>
        <p:spPr bwMode="auto">
          <a:xfrm>
            <a:off x="1393825" y="6365315"/>
            <a:ext cx="71215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aseline="30000" dirty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The E8500 MCH supports an FSB of 667 MT/s and consequently only the SC Xeon MP (Potomac) </a:t>
            </a:r>
          </a:p>
        </p:txBody>
      </p:sp>
      <p:sp>
        <p:nvSpPr>
          <p:cNvPr id="291935" name="Text Box 121"/>
          <p:cNvSpPr txBox="1">
            <a:spLocks noChangeArrowheads="1"/>
          </p:cNvSpPr>
          <p:nvPr/>
        </p:nvSpPr>
        <p:spPr bwMode="auto">
          <a:xfrm>
            <a:off x="667779" y="4854015"/>
            <a:ext cx="3201517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(2006)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6" name="Text Box 122"/>
          <p:cNvSpPr txBox="1">
            <a:spLocks noChangeArrowheads="1"/>
          </p:cNvSpPr>
          <p:nvPr/>
        </p:nvSpPr>
        <p:spPr bwMode="auto">
          <a:xfrm>
            <a:off x="4996318" y="4855603"/>
            <a:ext cx="3320140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 2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Caneland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6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(2007)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7" name="Text Box 123"/>
          <p:cNvSpPr txBox="1">
            <a:spLocks noChangeArrowheads="1"/>
          </p:cNvSpPr>
          <p:nvPr/>
        </p:nvSpPr>
        <p:spPr bwMode="auto">
          <a:xfrm>
            <a:off x="4662488" y="5552515"/>
            <a:ext cx="416718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ESI: Enterprise System Interface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PCIe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lanes, 0.25 GB/s per lane (like the DMI interface,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providing 1 GB/s transfer rate in each direction)</a:t>
            </a:r>
          </a:p>
        </p:txBody>
      </p:sp>
      <p:sp>
        <p:nvSpPr>
          <p:cNvPr id="291938" name="Text Box 124"/>
          <p:cNvSpPr txBox="1">
            <a:spLocks noChangeArrowheads="1"/>
          </p:cNvSpPr>
          <p:nvPr/>
        </p:nvSpPr>
        <p:spPr bwMode="auto">
          <a:xfrm>
            <a:off x="860425" y="5592203"/>
            <a:ext cx="24114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HI 1.5 (Hub Interface 1.5)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8 bit wide, 66 MHz clock, QDR,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266 MB/s peak transfer rate</a:t>
            </a:r>
          </a:p>
        </p:txBody>
      </p:sp>
      <p:sp>
        <p:nvSpPr>
          <p:cNvPr id="291939" name="Téglalap 132"/>
          <p:cNvSpPr>
            <a:spLocks noChangeArrowheads="1"/>
          </p:cNvSpPr>
          <p:nvPr/>
        </p:nvSpPr>
        <p:spPr bwMode="auto">
          <a:xfrm>
            <a:off x="261938" y="1856815"/>
            <a:ext cx="9271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0" name="Téglalap 132"/>
          <p:cNvSpPr>
            <a:spLocks noChangeArrowheads="1"/>
          </p:cNvSpPr>
          <p:nvPr/>
        </p:nvSpPr>
        <p:spPr bwMode="auto">
          <a:xfrm>
            <a:off x="1266825" y="18584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1" name="Téglalap 132"/>
          <p:cNvSpPr>
            <a:spLocks noChangeArrowheads="1"/>
          </p:cNvSpPr>
          <p:nvPr/>
        </p:nvSpPr>
        <p:spPr bwMode="auto">
          <a:xfrm>
            <a:off x="2270125" y="18584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2" name="Téglalap 132"/>
          <p:cNvSpPr>
            <a:spLocks noChangeArrowheads="1"/>
          </p:cNvSpPr>
          <p:nvPr/>
        </p:nvSpPr>
        <p:spPr bwMode="auto">
          <a:xfrm>
            <a:off x="3273425" y="18584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cxnSp>
        <p:nvCxnSpPr>
          <p:cNvPr id="47" name="Egyenes összekötő 46"/>
          <p:cNvCxnSpPr/>
          <p:nvPr/>
        </p:nvCxnSpPr>
        <p:spPr>
          <a:xfrm rot="16200000" flipV="1">
            <a:off x="6427788" y="3758640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églalap 60"/>
          <p:cNvSpPr/>
          <p:nvPr/>
        </p:nvSpPr>
        <p:spPr>
          <a:xfrm>
            <a:off x="5922963" y="3979303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631xESB/</a:t>
            </a:r>
            <a:br>
              <a:rPr lang="hu-HU" sz="1100" dirty="0">
                <a:solidFill>
                  <a:srgbClr val="FFFFFF"/>
                </a:solidFill>
                <a:latin typeface="Verdana" pitchFamily="34" charset="0"/>
              </a:rPr>
            </a:b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632xESB</a:t>
            </a:r>
          </a:p>
        </p:txBody>
      </p:sp>
      <p:sp>
        <p:nvSpPr>
          <p:cNvPr id="291918" name="Szövegdoboz 31"/>
          <p:cNvSpPr txBox="1">
            <a:spLocks noChangeArrowheads="1"/>
          </p:cNvSpPr>
          <p:nvPr/>
        </p:nvSpPr>
        <p:spPr bwMode="auto">
          <a:xfrm>
            <a:off x="6664325" y="3668153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</a:p>
        </p:txBody>
      </p:sp>
      <p:sp>
        <p:nvSpPr>
          <p:cNvPr id="291923" name="Szövegdoboz 31"/>
          <p:cNvSpPr txBox="1">
            <a:spLocks noChangeArrowheads="1"/>
          </p:cNvSpPr>
          <p:nvPr/>
        </p:nvSpPr>
        <p:spPr bwMode="auto">
          <a:xfrm>
            <a:off x="7396817" y="3940643"/>
            <a:ext cx="12461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FBDIMM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2-533/667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46" name="Oval 132"/>
          <p:cNvSpPr>
            <a:spLocks noChangeArrowheads="1"/>
          </p:cNvSpPr>
          <p:nvPr/>
        </p:nvSpPr>
        <p:spPr bwMode="auto">
          <a:xfrm>
            <a:off x="6438900" y="3628465"/>
            <a:ext cx="825500" cy="3048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(42)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34" name="Text Box 121"/>
          <p:cNvSpPr txBox="1">
            <a:spLocks noChangeArrowheads="1"/>
          </p:cNvSpPr>
          <p:nvPr/>
        </p:nvSpPr>
        <p:spPr bwMode="auto">
          <a:xfrm>
            <a:off x="77788" y="504284"/>
            <a:ext cx="889476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Resolving the FSB bottleneck by using quad FSBs in up to 6 core 4S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server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platforms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4313238" y="1153553"/>
            <a:ext cx="4668837" cy="1801005"/>
          </a:xfrm>
          <a:prstGeom prst="roundRect">
            <a:avLst/>
          </a:prstGeom>
          <a:solidFill>
            <a:srgbClr val="EAEAEA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168" name="Group 167"/>
          <p:cNvGrpSpPr/>
          <p:nvPr/>
        </p:nvGrpSpPr>
        <p:grpSpPr>
          <a:xfrm>
            <a:off x="4365625" y="1340878"/>
            <a:ext cx="4557713" cy="1812925"/>
            <a:chOff x="4365625" y="1509713"/>
            <a:chExt cx="4557713" cy="1812925"/>
          </a:xfrm>
        </p:grpSpPr>
        <p:cxnSp>
          <p:nvCxnSpPr>
            <p:cNvPr id="169" name="Egyenes összekötő 107"/>
            <p:cNvCxnSpPr/>
            <p:nvPr/>
          </p:nvCxnSpPr>
          <p:spPr>
            <a:xfrm rot="16200000" flipV="1">
              <a:off x="5844474" y="2961482"/>
              <a:ext cx="7207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Egyenes összekötő 40"/>
            <p:cNvCxnSpPr/>
            <p:nvPr/>
          </p:nvCxnSpPr>
          <p:spPr>
            <a:xfrm rot="5400000" flipH="1" flipV="1">
              <a:off x="4952206" y="27106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Egyenes összekötő 108"/>
            <p:cNvCxnSpPr/>
            <p:nvPr/>
          </p:nvCxnSpPr>
          <p:spPr>
            <a:xfrm rot="16200000" flipV="1">
              <a:off x="6761873" y="2898775"/>
              <a:ext cx="61118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6" name="Téglalap 26"/>
            <p:cNvSpPr>
              <a:spLocks noChangeArrowheads="1"/>
            </p:cNvSpPr>
            <p:nvPr/>
          </p:nvSpPr>
          <p:spPr bwMode="auto">
            <a:xfrm>
              <a:off x="4365625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197" name="Téglalap 31"/>
            <p:cNvSpPr>
              <a:spLocks noChangeArrowheads="1"/>
            </p:cNvSpPr>
            <p:nvPr/>
          </p:nvSpPr>
          <p:spPr bwMode="auto">
            <a:xfrm>
              <a:off x="6684963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199" name="Téglalap 37"/>
            <p:cNvSpPr>
              <a:spLocks noChangeArrowheads="1"/>
            </p:cNvSpPr>
            <p:nvPr/>
          </p:nvSpPr>
          <p:spPr bwMode="auto">
            <a:xfrm>
              <a:off x="7843838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200" name="Téglalap 38"/>
            <p:cNvSpPr>
              <a:spLocks noChangeArrowheads="1"/>
            </p:cNvSpPr>
            <p:nvPr/>
          </p:nvSpPr>
          <p:spPr bwMode="auto">
            <a:xfrm>
              <a:off x="5524500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cxnSp>
          <p:nvCxnSpPr>
            <p:cNvPr id="204" name="Egyenes összekötő 39"/>
            <p:cNvCxnSpPr/>
            <p:nvPr/>
          </p:nvCxnSpPr>
          <p:spPr>
            <a:xfrm flipV="1">
              <a:off x="5132388" y="2890838"/>
              <a:ext cx="90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Egyenes összekötő 41"/>
            <p:cNvCxnSpPr/>
            <p:nvPr/>
          </p:nvCxnSpPr>
          <p:spPr>
            <a:xfrm rot="5400000" flipH="1" flipV="1">
              <a:off x="5870630" y="3070226"/>
              <a:ext cx="35877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Egyenes összekötő 42"/>
            <p:cNvCxnSpPr/>
            <p:nvPr/>
          </p:nvCxnSpPr>
          <p:spPr>
            <a:xfrm rot="5400000" flipH="1" flipV="1">
              <a:off x="7012997" y="3106738"/>
              <a:ext cx="4318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Egyenes összekötő 43"/>
            <p:cNvCxnSpPr/>
            <p:nvPr/>
          </p:nvCxnSpPr>
          <p:spPr>
            <a:xfrm rot="16200000" flipV="1">
              <a:off x="8017136" y="27463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Egyenes összekötő 61"/>
            <p:cNvCxnSpPr/>
            <p:nvPr/>
          </p:nvCxnSpPr>
          <p:spPr>
            <a:xfrm>
              <a:off x="7223873" y="2890838"/>
              <a:ext cx="936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Szövegdoboz 70"/>
            <p:cNvSpPr txBox="1">
              <a:spLocks noChangeArrowheads="1"/>
            </p:cNvSpPr>
            <p:nvPr/>
          </p:nvSpPr>
          <p:spPr bwMode="auto">
            <a:xfrm>
              <a:off x="6139500" y="2746375"/>
              <a:ext cx="98296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FSB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(1066 MT/s)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10" name="Rectangle 116"/>
            <p:cNvSpPr>
              <a:spLocks noChangeArrowheads="1"/>
            </p:cNvSpPr>
            <p:nvPr/>
          </p:nvSpPr>
          <p:spPr bwMode="auto">
            <a:xfrm>
              <a:off x="4641850" y="1509713"/>
              <a:ext cx="12461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7200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 DC)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1x2C</a:t>
              </a:r>
            </a:p>
          </p:txBody>
        </p:sp>
        <p:sp>
          <p:nvSpPr>
            <p:cNvPr id="211" name="Rectangle 117"/>
            <p:cNvSpPr>
              <a:spLocks noChangeArrowheads="1"/>
            </p:cNvSpPr>
            <p:nvPr/>
          </p:nvSpPr>
          <p:spPr bwMode="auto">
            <a:xfrm>
              <a:off x="6097588" y="1519238"/>
              <a:ext cx="12493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7300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QC) 2x2C</a:t>
              </a:r>
            </a:p>
          </p:txBody>
        </p:sp>
        <p:sp>
          <p:nvSpPr>
            <p:cNvPr id="212" name="Rectangle 118"/>
            <p:cNvSpPr>
              <a:spLocks noChangeArrowheads="1"/>
            </p:cNvSpPr>
            <p:nvPr/>
          </p:nvSpPr>
          <p:spPr bwMode="auto">
            <a:xfrm>
              <a:off x="7531100" y="1519238"/>
              <a:ext cx="10731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7400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Dunnington 6C</a:t>
              </a: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endParaRPr lang="en-US" altLang="en-US" sz="1000" i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13" name="Text Box 119"/>
            <p:cNvSpPr txBox="1">
              <a:spLocks noChangeArrowheads="1"/>
            </p:cNvSpPr>
            <p:nvPr/>
          </p:nvSpPr>
          <p:spPr bwMode="auto">
            <a:xfrm>
              <a:off x="59166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214" name="Text Box 120"/>
            <p:cNvSpPr txBox="1">
              <a:spLocks noChangeArrowheads="1"/>
            </p:cNvSpPr>
            <p:nvPr/>
          </p:nvSpPr>
          <p:spPr bwMode="auto">
            <a:xfrm>
              <a:off x="73644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215" name="Oval 130"/>
            <p:cNvSpPr>
              <a:spLocks noChangeArrowheads="1"/>
            </p:cNvSpPr>
            <p:nvPr/>
          </p:nvSpPr>
          <p:spPr bwMode="auto">
            <a:xfrm>
              <a:off x="4864100" y="2654299"/>
              <a:ext cx="3657600" cy="538163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135" name="Group 134"/>
          <p:cNvGrpSpPr/>
          <p:nvPr/>
        </p:nvGrpSpPr>
        <p:grpSpPr>
          <a:xfrm>
            <a:off x="7367478" y="2844413"/>
            <a:ext cx="1750923" cy="949902"/>
            <a:chOff x="7340584" y="2777178"/>
            <a:chExt cx="1750923" cy="949902"/>
          </a:xfrm>
        </p:grpSpPr>
        <p:sp>
          <p:nvSpPr>
            <p:cNvPr id="136" name="Szövegdoboz 31"/>
            <p:cNvSpPr txBox="1">
              <a:spLocks noChangeArrowheads="1"/>
            </p:cNvSpPr>
            <p:nvPr/>
          </p:nvSpPr>
          <p:spPr bwMode="auto">
            <a:xfrm>
              <a:off x="8074882" y="2878418"/>
              <a:ext cx="101662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4 channels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up </a:t>
              </a: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to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 8 </a:t>
              </a: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DIMMs</a:t>
              </a:r>
              <a:endParaRPr lang="en-US" altLang="en-US" sz="11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per channel</a:t>
              </a:r>
              <a:endParaRPr lang="hu-HU" altLang="en-US" sz="11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216" name="Egyenes összekötő 200"/>
            <p:cNvCxnSpPr/>
            <p:nvPr/>
          </p:nvCxnSpPr>
          <p:spPr>
            <a:xfrm rot="10800000" flipH="1">
              <a:off x="7640426" y="361866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Egyenes összekötő 201"/>
            <p:cNvCxnSpPr/>
            <p:nvPr/>
          </p:nvCxnSpPr>
          <p:spPr>
            <a:xfrm flipV="1">
              <a:off x="7351501" y="3474197"/>
              <a:ext cx="28892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Egyenes összekötő 202"/>
            <p:cNvCxnSpPr/>
            <p:nvPr/>
          </p:nvCxnSpPr>
          <p:spPr>
            <a:xfrm rot="16200000" flipH="1">
              <a:off x="7568194" y="3546429"/>
              <a:ext cx="14446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Egyenes összekötő 115"/>
            <p:cNvCxnSpPr/>
            <p:nvPr/>
          </p:nvCxnSpPr>
          <p:spPr>
            <a:xfrm flipH="1">
              <a:off x="7340584" y="3131297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Egyenes összekötő 125"/>
            <p:cNvCxnSpPr/>
            <p:nvPr/>
          </p:nvCxnSpPr>
          <p:spPr>
            <a:xfrm rot="10800000">
              <a:off x="7354767" y="303269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Egyenes összekötő 197"/>
            <p:cNvCxnSpPr/>
            <p:nvPr/>
          </p:nvCxnSpPr>
          <p:spPr>
            <a:xfrm rot="5400000">
              <a:off x="7499229" y="2961253"/>
              <a:ext cx="14287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Egyenes összekötő 183"/>
            <p:cNvCxnSpPr/>
            <p:nvPr/>
          </p:nvCxnSpPr>
          <p:spPr bwMode="auto">
            <a:xfrm rot="10800000">
              <a:off x="7572536" y="2890072"/>
              <a:ext cx="27432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Téglalap 184"/>
            <p:cNvSpPr/>
            <p:nvPr/>
          </p:nvSpPr>
          <p:spPr bwMode="auto">
            <a:xfrm>
              <a:off x="7730677" y="277717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4" name="Téglalap 185"/>
            <p:cNvSpPr/>
            <p:nvPr/>
          </p:nvSpPr>
          <p:spPr bwMode="auto">
            <a:xfrm>
              <a:off x="7816403" y="277717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5" name="Rectangle 224"/>
            <p:cNvSpPr/>
            <p:nvPr/>
          </p:nvSpPr>
          <p:spPr bwMode="auto">
            <a:xfrm>
              <a:off x="7730676" y="2862414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26" name="Rectangle 225"/>
            <p:cNvSpPr/>
            <p:nvPr/>
          </p:nvSpPr>
          <p:spPr bwMode="auto">
            <a:xfrm>
              <a:off x="7816682" y="2863921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27" name="Straight Connector 226"/>
            <p:cNvCxnSpPr/>
            <p:nvPr/>
          </p:nvCxnSpPr>
          <p:spPr bwMode="auto">
            <a:xfrm>
              <a:off x="7876655" y="2885128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28" name="Téglalap 187"/>
            <p:cNvSpPr/>
            <p:nvPr/>
          </p:nvSpPr>
          <p:spPr bwMode="auto">
            <a:xfrm>
              <a:off x="8024169" y="277717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9" name="Rectangle 228"/>
            <p:cNvSpPr/>
            <p:nvPr/>
          </p:nvSpPr>
          <p:spPr bwMode="auto">
            <a:xfrm>
              <a:off x="8028112" y="2865428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230" name="Picture 22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8834" y="3025517"/>
              <a:ext cx="347502" cy="219475"/>
            </a:xfrm>
            <a:prstGeom prst="rect">
              <a:avLst/>
            </a:prstGeom>
          </p:spPr>
        </p:pic>
        <p:cxnSp>
          <p:nvCxnSpPr>
            <p:cNvPr id="231" name="Egyenes összekötő 115"/>
            <p:cNvCxnSpPr/>
            <p:nvPr/>
          </p:nvCxnSpPr>
          <p:spPr>
            <a:xfrm flipH="1">
              <a:off x="7341372" y="3368981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32" name="Picture 23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9622" y="3263201"/>
              <a:ext cx="347502" cy="219475"/>
            </a:xfrm>
            <a:prstGeom prst="rect">
              <a:avLst/>
            </a:prstGeom>
          </p:spPr>
        </p:pic>
        <p:sp>
          <p:nvSpPr>
            <p:cNvPr id="233" name="Téglalap 184"/>
            <p:cNvSpPr/>
            <p:nvPr/>
          </p:nvSpPr>
          <p:spPr bwMode="auto">
            <a:xfrm>
              <a:off x="7731463" y="351118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34" name="Téglalap 185"/>
            <p:cNvSpPr/>
            <p:nvPr/>
          </p:nvSpPr>
          <p:spPr bwMode="auto">
            <a:xfrm>
              <a:off x="7817189" y="351118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35" name="Rectangle 234"/>
            <p:cNvSpPr/>
            <p:nvPr/>
          </p:nvSpPr>
          <p:spPr bwMode="auto">
            <a:xfrm>
              <a:off x="7731462" y="3596416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6" name="Rectangle 235"/>
            <p:cNvSpPr/>
            <p:nvPr/>
          </p:nvSpPr>
          <p:spPr bwMode="auto">
            <a:xfrm>
              <a:off x="7817468" y="3597923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37" name="Straight Connector 236"/>
            <p:cNvCxnSpPr/>
            <p:nvPr/>
          </p:nvCxnSpPr>
          <p:spPr bwMode="auto">
            <a:xfrm>
              <a:off x="7877441" y="3619130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8" name="Téglalap 187"/>
            <p:cNvSpPr/>
            <p:nvPr/>
          </p:nvSpPr>
          <p:spPr bwMode="auto">
            <a:xfrm>
              <a:off x="8024955" y="351118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39" name="Rectangle 238"/>
            <p:cNvSpPr/>
            <p:nvPr/>
          </p:nvSpPr>
          <p:spPr bwMode="auto">
            <a:xfrm>
              <a:off x="8028898" y="3599430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240" name="Téglalap 44"/>
          <p:cNvSpPr/>
          <p:nvPr/>
        </p:nvSpPr>
        <p:spPr>
          <a:xfrm>
            <a:off x="5924550" y="3039503"/>
            <a:ext cx="1439863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7300</a:t>
            </a:r>
          </a:p>
        </p:txBody>
      </p:sp>
    </p:spTree>
    <p:extLst>
      <p:ext uri="{BB962C8B-B14F-4D97-AF65-F5344CB8AC3E}">
        <p14:creationId xmlns:p14="http://schemas.microsoft.com/office/powerpoint/2010/main" val="3869384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11549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2.3 Overview of the evolution of high-end server 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4075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657886"/>
              </p:ext>
            </p:extLst>
          </p:nvPr>
        </p:nvGraphicFramePr>
        <p:xfrm>
          <a:off x="101603" y="1067546"/>
          <a:ext cx="8937622" cy="5763066"/>
        </p:xfrm>
        <a:graphic>
          <a:graphicData uri="http://schemas.openxmlformats.org/drawingml/2006/table">
            <a:tbl>
              <a:tblPr/>
              <a:tblGrid>
                <a:gridCol w="916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042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01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58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89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89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70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7645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255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70746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 topology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Date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intro.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Processor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Techno-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Core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count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No./kind of the links to mem. buffers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No. of mem. 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mem. buffer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No. /speed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mem. channels (up to)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7959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Truland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w/dual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3/2005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Pentium 4 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(Potomac)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algn="ctr">
                        <a:lnSpc>
                          <a:spcPts val="1000"/>
                        </a:lnSpc>
                        <a:spcBef>
                          <a:spcPts val="0"/>
                        </a:spcBef>
                      </a:pPr>
                      <a:r>
                        <a:rPr lang="en-US" sz="1050" dirty="0" smtClean="0">
                          <a:latin typeface="+mj-lt"/>
                        </a:rPr>
                        <a:t>4 serial </a:t>
                      </a:r>
                    </a:p>
                    <a:p>
                      <a:pPr algn="ctr">
                        <a:lnSpc>
                          <a:spcPts val="1000"/>
                        </a:lnSpc>
                        <a:spcBef>
                          <a:spcPts val="0"/>
                        </a:spcBef>
                      </a:pPr>
                      <a:r>
                        <a:rPr lang="en-US" sz="1050" dirty="0" smtClean="0">
                          <a:latin typeface="+mj-lt"/>
                        </a:rPr>
                        <a:t>low-line-count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050" dirty="0" smtClean="0">
                          <a:latin typeface="+mj-lt"/>
                        </a:rPr>
                        <a:t>links (IMI)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050" dirty="0" smtClean="0">
                          <a:latin typeface="+mj-lt"/>
                        </a:rPr>
                        <a:t>between the  </a:t>
                      </a:r>
                      <a:r>
                        <a:rPr lang="en-US" sz="1050" dirty="0" err="1" smtClean="0">
                          <a:latin typeface="+mj-lt"/>
                        </a:rPr>
                        <a:t>MCH</a:t>
                      </a:r>
                      <a:r>
                        <a:rPr lang="en-US" sz="1050" dirty="0" smtClean="0">
                          <a:latin typeface="+mj-lt"/>
                        </a:rPr>
                        <a:t> and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050" dirty="0" smtClean="0">
                          <a:latin typeface="+mj-lt"/>
                        </a:rPr>
                        <a:t>mem. buffers (</a:t>
                      </a:r>
                      <a:r>
                        <a:rPr lang="en-US" sz="1050" dirty="0" err="1" smtClean="0">
                          <a:latin typeface="+mj-lt"/>
                        </a:rPr>
                        <a:t>XMBs</a:t>
                      </a:r>
                      <a:r>
                        <a:rPr lang="en-US" sz="1050" dirty="0" smtClean="0">
                          <a:latin typeface="+mj-lt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XMB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DDR2-800/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socket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930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11/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2005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7000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Paxville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2x1C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460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2006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7100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Tulsa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0871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Caneland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w/Quad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7200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DC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 serial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low-line-count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FB-DIMM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links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between the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MCH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and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mem. buffers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AMBs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AMB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DDR2-667/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socket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665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QC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908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9/2008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7400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Dunnington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(Penryn)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7959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Boxboro-EX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3/2010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Nehalem-EX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(Xeon 7500/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Beckton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 serial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low-line-count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links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SMI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socket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to 4 mem. channels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SMBs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DDR3-1067/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socket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89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2011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Westmere-EX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10C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4590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Brickland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2014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Ivy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Bridge-EX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 v2)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15C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 parallel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low-line-count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links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SMI2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socket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to 4 mem. buffers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SMBs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DDR3-1600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(IWB) 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DDR4-1866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(HSW)/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socket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460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5/2015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Haswell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v3)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18C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863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6/2016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Broadwell-EX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v4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23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Purley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UPI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7/2017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Skylake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-SP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psrallel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channels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socket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Direct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attached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-2666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mem. speed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76200" y="502733"/>
            <a:ext cx="8433719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2.3 Overview of the evolution of connecting memory in high-end server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platforms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platforms (1)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5651500" y="1067547"/>
            <a:ext cx="3389313" cy="577900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7562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911" name="Text Box 121"/>
          <p:cNvSpPr txBox="1">
            <a:spLocks noChangeArrowheads="1"/>
          </p:cNvSpPr>
          <p:nvPr/>
        </p:nvSpPr>
        <p:spPr bwMode="auto">
          <a:xfrm>
            <a:off x="87313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  <a:buFontTx/>
              <a:buAutoNum type="alphaLcParenR"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From single core to dual core high-end 4S server platforms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  (called the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Truland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MP server platform) -1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22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platforms (2)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8827785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04800" y="1116107"/>
            <a:ext cx="824745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Aim: Providing more memory channels per core</a:t>
            </a:r>
            <a:r>
              <a:rPr lang="en-US" dirty="0" smtClean="0"/>
              <a:t> by introducing </a:t>
            </a:r>
            <a:r>
              <a:rPr lang="en-US" dirty="0" smtClean="0">
                <a:solidFill>
                  <a:srgbClr val="0070C0"/>
                </a:solidFill>
              </a:rPr>
              <a:t>low-line-count serial links</a:t>
            </a:r>
          </a:p>
          <a:p>
            <a:r>
              <a:rPr lang="en-US" dirty="0"/>
              <a:t> </a:t>
            </a:r>
            <a:r>
              <a:rPr lang="en-US" dirty="0" smtClean="0"/>
              <a:t>        (interfaces) and </a:t>
            </a:r>
            <a:r>
              <a:rPr lang="en-US" dirty="0" smtClean="0">
                <a:solidFill>
                  <a:srgbClr val="0070C0"/>
                </a:solidFill>
              </a:rPr>
              <a:t>memory buffers </a:t>
            </a:r>
            <a:r>
              <a:rPr lang="en-US" dirty="0" smtClean="0"/>
              <a:t>(placed onto the mainboard) between the </a:t>
            </a:r>
          </a:p>
          <a:p>
            <a:r>
              <a:rPr lang="en-US" dirty="0"/>
              <a:t> </a:t>
            </a:r>
            <a:r>
              <a:rPr lang="en-US" dirty="0" smtClean="0"/>
              <a:t>        memory controller (implemented in the </a:t>
            </a:r>
            <a:r>
              <a:rPr lang="en-US" dirty="0" err="1" smtClean="0"/>
              <a:t>MCH</a:t>
            </a:r>
            <a:r>
              <a:rPr lang="en-US" dirty="0" smtClean="0"/>
              <a:t>) and the </a:t>
            </a:r>
            <a:r>
              <a:rPr lang="en-US" dirty="0" err="1" smtClean="0"/>
              <a:t>DIMMs</a:t>
            </a:r>
            <a:r>
              <a:rPr lang="en-US" dirty="0" smtClean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01900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0818" name="Egyenes összekötő 10"/>
          <p:cNvCxnSpPr>
            <a:cxnSpLocks noChangeShapeType="1"/>
          </p:cNvCxnSpPr>
          <p:nvPr/>
        </p:nvCxnSpPr>
        <p:spPr bwMode="auto">
          <a:xfrm flipV="1">
            <a:off x="554038" y="2183840"/>
            <a:ext cx="0" cy="3603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Téglalap 3"/>
          <p:cNvSpPr>
            <a:spLocks noChangeArrowheads="1"/>
          </p:cNvSpPr>
          <p:nvPr/>
        </p:nvSpPr>
        <p:spPr bwMode="auto">
          <a:xfrm>
            <a:off x="1476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7" name="Téglalap 6"/>
          <p:cNvSpPr>
            <a:spLocks noChangeArrowheads="1"/>
          </p:cNvSpPr>
          <p:nvPr/>
        </p:nvSpPr>
        <p:spPr bwMode="auto">
          <a:xfrm>
            <a:off x="11255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cxnSp>
        <p:nvCxnSpPr>
          <p:cNvPr id="9" name="Egyenes összekötő 8"/>
          <p:cNvCxnSpPr/>
          <p:nvPr/>
        </p:nvCxnSpPr>
        <p:spPr>
          <a:xfrm>
            <a:off x="547688" y="2529915"/>
            <a:ext cx="301307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822" name="Egyenes összekötő 12"/>
          <p:cNvCxnSpPr>
            <a:cxnSpLocks noChangeShapeType="1"/>
          </p:cNvCxnSpPr>
          <p:nvPr/>
        </p:nvCxnSpPr>
        <p:spPr bwMode="auto">
          <a:xfrm flipV="1">
            <a:off x="1506538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3" name="Egyenes összekötő 15"/>
          <p:cNvCxnSpPr>
            <a:cxnSpLocks noChangeShapeType="1"/>
          </p:cNvCxnSpPr>
          <p:nvPr/>
        </p:nvCxnSpPr>
        <p:spPr bwMode="auto">
          <a:xfrm flipV="1">
            <a:off x="25701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4" name="Egyenes összekötő 16"/>
          <p:cNvCxnSpPr>
            <a:cxnSpLocks noChangeShapeType="1"/>
          </p:cNvCxnSpPr>
          <p:nvPr/>
        </p:nvCxnSpPr>
        <p:spPr bwMode="auto">
          <a:xfrm flipV="1">
            <a:off x="35480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5" name="Egyenes összekötő 19"/>
          <p:cNvCxnSpPr>
            <a:cxnSpLocks noChangeShapeType="1"/>
          </p:cNvCxnSpPr>
          <p:nvPr/>
        </p:nvCxnSpPr>
        <p:spPr bwMode="auto">
          <a:xfrm flipV="1">
            <a:off x="2082800" y="2544203"/>
            <a:ext cx="0" cy="34131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6" name="Egyenes összekötő 22"/>
          <p:cNvCxnSpPr>
            <a:cxnSpLocks noChangeShapeType="1"/>
          </p:cNvCxnSpPr>
          <p:nvPr/>
        </p:nvCxnSpPr>
        <p:spPr bwMode="auto">
          <a:xfrm flipV="1">
            <a:off x="2082800" y="3434790"/>
            <a:ext cx="0" cy="4318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7" name="Egyenes összekötő 25"/>
          <p:cNvCxnSpPr>
            <a:cxnSpLocks noChangeShapeType="1"/>
          </p:cNvCxnSpPr>
          <p:nvPr/>
        </p:nvCxnSpPr>
        <p:spPr bwMode="auto">
          <a:xfrm flipH="1">
            <a:off x="2771775" y="2996640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/>
          <p:nvPr/>
        </p:nvSpPr>
        <p:spPr>
          <a:xfrm>
            <a:off x="3117850" y="288551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9" name="Téglalap 28"/>
          <p:cNvSpPr/>
          <p:nvPr/>
        </p:nvSpPr>
        <p:spPr>
          <a:xfrm>
            <a:off x="3203575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0" name="Téglalap 29"/>
          <p:cNvSpPr/>
          <p:nvPr/>
        </p:nvSpPr>
        <p:spPr>
          <a:xfrm>
            <a:off x="3289300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1" name="Téglalap 30"/>
          <p:cNvSpPr/>
          <p:nvPr/>
        </p:nvSpPr>
        <p:spPr>
          <a:xfrm>
            <a:off x="3373438" y="288551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290832" name="Egyenes összekötő 32"/>
          <p:cNvCxnSpPr>
            <a:cxnSpLocks noChangeShapeType="1"/>
          </p:cNvCxnSpPr>
          <p:nvPr/>
        </p:nvCxnSpPr>
        <p:spPr bwMode="auto">
          <a:xfrm flipH="1">
            <a:off x="2771775" y="3296678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33"/>
          <p:cNvSpPr/>
          <p:nvPr/>
        </p:nvSpPr>
        <p:spPr>
          <a:xfrm>
            <a:off x="3117850" y="3191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5" name="Téglalap 34"/>
          <p:cNvSpPr/>
          <p:nvPr/>
        </p:nvSpPr>
        <p:spPr>
          <a:xfrm>
            <a:off x="3203575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6" name="Téglalap 35"/>
          <p:cNvSpPr/>
          <p:nvPr/>
        </p:nvSpPr>
        <p:spPr>
          <a:xfrm>
            <a:off x="3289300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7" name="Téglalap 36"/>
          <p:cNvSpPr/>
          <p:nvPr/>
        </p:nvSpPr>
        <p:spPr>
          <a:xfrm>
            <a:off x="3373438" y="31919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4" name="Téglalap 53"/>
          <p:cNvSpPr/>
          <p:nvPr/>
        </p:nvSpPr>
        <p:spPr>
          <a:xfrm>
            <a:off x="1362075" y="3815790"/>
            <a:ext cx="1439863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38" name="Szövegdoboz 70"/>
          <p:cNvSpPr txBox="1">
            <a:spLocks noChangeArrowheads="1"/>
          </p:cNvSpPr>
          <p:nvPr/>
        </p:nvSpPr>
        <p:spPr bwMode="auto">
          <a:xfrm>
            <a:off x="2082800" y="2596590"/>
            <a:ext cx="4333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sp>
        <p:nvSpPr>
          <p:cNvPr id="59" name="Téglalap 58"/>
          <p:cNvSpPr>
            <a:spLocks noChangeArrowheads="1"/>
          </p:cNvSpPr>
          <p:nvPr/>
        </p:nvSpPr>
        <p:spPr bwMode="auto">
          <a:xfrm>
            <a:off x="21129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60" name="Téglalap 59"/>
          <p:cNvSpPr>
            <a:spLocks noChangeArrowheads="1"/>
          </p:cNvSpPr>
          <p:nvPr/>
        </p:nvSpPr>
        <p:spPr bwMode="auto">
          <a:xfrm>
            <a:off x="30908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290841" name="Text Box 27"/>
          <p:cNvSpPr txBox="1">
            <a:spLocks noChangeArrowheads="1"/>
          </p:cNvSpPr>
          <p:nvPr/>
        </p:nvSpPr>
        <p:spPr bwMode="auto">
          <a:xfrm>
            <a:off x="1495425" y="3977715"/>
            <a:ext cx="11779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Preceding ICH</a:t>
            </a:r>
          </a:p>
        </p:txBody>
      </p:sp>
      <p:sp>
        <p:nvSpPr>
          <p:cNvPr id="19" name="Téglalap 18"/>
          <p:cNvSpPr/>
          <p:nvPr/>
        </p:nvSpPr>
        <p:spPr>
          <a:xfrm>
            <a:off x="1363663" y="2860115"/>
            <a:ext cx="1439862" cy="5762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Preceding</a:t>
            </a: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NBs</a:t>
            </a: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53" name="Text Box 39"/>
          <p:cNvSpPr txBox="1">
            <a:spLocks noChangeArrowheads="1"/>
          </p:cNvSpPr>
          <p:nvPr/>
        </p:nvSpPr>
        <p:spPr bwMode="auto">
          <a:xfrm>
            <a:off x="2047875" y="3533215"/>
            <a:ext cx="882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HI 1.5</a:t>
            </a:r>
          </a:p>
        </p:txBody>
      </p:sp>
      <p:sp>
        <p:nvSpPr>
          <p:cNvPr id="290854" name="Text Box 40"/>
          <p:cNvSpPr txBox="1">
            <a:spLocks noChangeArrowheads="1"/>
          </p:cNvSpPr>
          <p:nvPr/>
        </p:nvSpPr>
        <p:spPr bwMode="auto">
          <a:xfrm>
            <a:off x="3298825" y="4219015"/>
            <a:ext cx="12350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1.5 266 MB/s</a:t>
            </a:r>
          </a:p>
        </p:txBody>
      </p:sp>
      <p:sp>
        <p:nvSpPr>
          <p:cNvPr id="290856" name="Text Box 42"/>
          <p:cNvSpPr txBox="1">
            <a:spLocks noChangeArrowheads="1"/>
          </p:cNvSpPr>
          <p:nvPr/>
        </p:nvSpPr>
        <p:spPr bwMode="auto">
          <a:xfrm>
            <a:off x="2957513" y="3522103"/>
            <a:ext cx="13668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DDR-200/266</a:t>
            </a:r>
          </a:p>
        </p:txBody>
      </p:sp>
      <p:cxnSp>
        <p:nvCxnSpPr>
          <p:cNvPr id="138" name="Egyenes összekötő 137"/>
          <p:cNvCxnSpPr/>
          <p:nvPr/>
        </p:nvCxnSpPr>
        <p:spPr>
          <a:xfrm rot="5400000" flipH="1" flipV="1">
            <a:off x="5188743" y="2376722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Egyenes összekötő 130"/>
          <p:cNvCxnSpPr/>
          <p:nvPr/>
        </p:nvCxnSpPr>
        <p:spPr>
          <a:xfrm rot="10800000" flipH="1" flipV="1">
            <a:off x="5826125" y="3377640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5826125" y="2955365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Egyenes összekötő 136"/>
          <p:cNvCxnSpPr/>
          <p:nvPr/>
        </p:nvCxnSpPr>
        <p:spPr>
          <a:xfrm flipV="1">
            <a:off x="5368925" y="2556903"/>
            <a:ext cx="1009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38"/>
          <p:cNvCxnSpPr/>
          <p:nvPr/>
        </p:nvCxnSpPr>
        <p:spPr>
          <a:xfrm rot="16200000" flipV="1">
            <a:off x="6016625" y="26283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Egyenes összekötő 139"/>
          <p:cNvCxnSpPr/>
          <p:nvPr/>
        </p:nvCxnSpPr>
        <p:spPr>
          <a:xfrm rot="16200000" flipV="1">
            <a:off x="7024687" y="26283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Egyenes összekötő 140"/>
          <p:cNvCxnSpPr/>
          <p:nvPr/>
        </p:nvCxnSpPr>
        <p:spPr>
          <a:xfrm rot="16200000" flipV="1">
            <a:off x="8248650" y="24124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églalap 141"/>
          <p:cNvSpPr/>
          <p:nvPr/>
        </p:nvSpPr>
        <p:spPr>
          <a:xfrm>
            <a:off x="6161088" y="2874403"/>
            <a:ext cx="1439862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8500</a:t>
            </a:r>
            <a:r>
              <a:rPr lang="en-US" altLang="en-US" sz="1100" baseline="30000" smtClean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/8501</a:t>
            </a:r>
          </a:p>
        </p:txBody>
      </p:sp>
      <p:cxnSp>
        <p:nvCxnSpPr>
          <p:cNvPr id="143" name="Egyenes összekötő 142"/>
          <p:cNvCxnSpPr/>
          <p:nvPr/>
        </p:nvCxnSpPr>
        <p:spPr>
          <a:xfrm rot="5400000" flipH="1" flipV="1">
            <a:off x="6699250" y="3631640"/>
            <a:ext cx="36353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églalap 143"/>
          <p:cNvSpPr/>
          <p:nvPr/>
        </p:nvSpPr>
        <p:spPr>
          <a:xfrm>
            <a:off x="6161088" y="3814203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ICH5</a:t>
            </a:r>
          </a:p>
        </p:txBody>
      </p:sp>
      <p:cxnSp>
        <p:nvCxnSpPr>
          <p:cNvPr id="145" name="Egyenes összekötő 144"/>
          <p:cNvCxnSpPr/>
          <p:nvPr/>
        </p:nvCxnSpPr>
        <p:spPr>
          <a:xfrm>
            <a:off x="7386638" y="2556903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4808538" y="28744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5065713" y="26902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4978400" y="26902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9" name="Téglalap 148"/>
          <p:cNvSpPr/>
          <p:nvPr/>
        </p:nvSpPr>
        <p:spPr>
          <a:xfrm flipH="1">
            <a:off x="4892675" y="26902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0" name="Téglalap 149"/>
          <p:cNvSpPr/>
          <p:nvPr/>
        </p:nvSpPr>
        <p:spPr>
          <a:xfrm flipH="1">
            <a:off x="4795838" y="269025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4808538" y="304426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5065713" y="2937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4978400" y="2937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4" name="Téglalap 153"/>
          <p:cNvSpPr/>
          <p:nvPr/>
        </p:nvSpPr>
        <p:spPr>
          <a:xfrm flipH="1">
            <a:off x="4892675" y="2937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5" name="Téglalap 154"/>
          <p:cNvSpPr/>
          <p:nvPr/>
        </p:nvSpPr>
        <p:spPr>
          <a:xfrm flipH="1">
            <a:off x="4795838" y="293847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5313363" y="2810903"/>
            <a:ext cx="647700" cy="28892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4794250" y="33062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5065713" y="3199840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4978400" y="31998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0" name="Téglalap 159"/>
          <p:cNvSpPr/>
          <p:nvPr/>
        </p:nvSpPr>
        <p:spPr>
          <a:xfrm flipH="1">
            <a:off x="4892675" y="31998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1" name="Téglalap 160"/>
          <p:cNvSpPr/>
          <p:nvPr/>
        </p:nvSpPr>
        <p:spPr>
          <a:xfrm flipH="1">
            <a:off x="4795838" y="3195220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4808538" y="347924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5065713" y="345066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4978400" y="34506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5" name="Téglalap 164"/>
          <p:cNvSpPr/>
          <p:nvPr/>
        </p:nvSpPr>
        <p:spPr>
          <a:xfrm flipH="1">
            <a:off x="4892675" y="34506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6" name="Téglalap 165"/>
          <p:cNvSpPr/>
          <p:nvPr/>
        </p:nvSpPr>
        <p:spPr>
          <a:xfrm flipH="1">
            <a:off x="4795838" y="345643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5313363" y="3234765"/>
            <a:ext cx="647700" cy="28733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90" name="Szövegdoboz 31"/>
          <p:cNvSpPr txBox="1">
            <a:spLocks noChangeArrowheads="1"/>
          </p:cNvSpPr>
          <p:nvPr/>
        </p:nvSpPr>
        <p:spPr bwMode="auto">
          <a:xfrm>
            <a:off x="5014913" y="3764990"/>
            <a:ext cx="1069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891" name="Szövegdoboz 70"/>
          <p:cNvSpPr txBox="1">
            <a:spLocks noChangeArrowheads="1"/>
          </p:cNvSpPr>
          <p:nvPr/>
        </p:nvSpPr>
        <p:spPr bwMode="auto">
          <a:xfrm>
            <a:off x="6664325" y="2458478"/>
            <a:ext cx="433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grpSp>
        <p:nvGrpSpPr>
          <p:cNvPr id="290892" name="Csoportba foglalás 135"/>
          <p:cNvGrpSpPr>
            <a:grpSpLocks/>
          </p:cNvGrpSpPr>
          <p:nvPr/>
        </p:nvGrpSpPr>
        <p:grpSpPr bwMode="auto">
          <a:xfrm flipH="1">
            <a:off x="7602538" y="2707715"/>
            <a:ext cx="1382712" cy="976313"/>
            <a:chOff x="4845164" y="3676774"/>
            <a:chExt cx="1383020" cy="976238"/>
          </a:xfrm>
        </p:grpSpPr>
        <p:cxnSp>
          <p:nvCxnSpPr>
            <p:cNvPr id="171" name="Egyenes összekötő 170"/>
            <p:cNvCxnSpPr/>
            <p:nvPr/>
          </p:nvCxnSpPr>
          <p:spPr>
            <a:xfrm rot="10800000" flipH="1" flipV="1">
              <a:off x="5877269" y="4365696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Egyenes összekötő 171"/>
            <p:cNvCxnSpPr/>
            <p:nvPr/>
          </p:nvCxnSpPr>
          <p:spPr>
            <a:xfrm rot="10800000" flipH="1" flipV="1">
              <a:off x="5877269" y="3941867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Egyenes összekötő 172"/>
            <p:cNvCxnSpPr/>
            <p:nvPr/>
          </p:nvCxnSpPr>
          <p:spPr>
            <a:xfrm rot="10800000" flipH="1">
              <a:off x="4861043" y="386091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Téglalap 173"/>
            <p:cNvSpPr/>
            <p:nvPr/>
          </p:nvSpPr>
          <p:spPr>
            <a:xfrm flipH="1">
              <a:off x="5118275" y="3676774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5" name="Téglalap 174"/>
            <p:cNvSpPr/>
            <p:nvPr/>
          </p:nvSpPr>
          <p:spPr>
            <a:xfrm flipH="1">
              <a:off x="5030942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6" name="Téglalap 175"/>
            <p:cNvSpPr/>
            <p:nvPr/>
          </p:nvSpPr>
          <p:spPr>
            <a:xfrm flipH="1">
              <a:off x="4945198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7" name="Téglalap 176"/>
            <p:cNvSpPr/>
            <p:nvPr/>
          </p:nvSpPr>
          <p:spPr>
            <a:xfrm flipH="1">
              <a:off x="4861043" y="3676774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78" name="Egyenes összekötő 177"/>
            <p:cNvCxnSpPr/>
            <p:nvPr/>
          </p:nvCxnSpPr>
          <p:spPr>
            <a:xfrm rot="10800000" flipH="1">
              <a:off x="4861043" y="403076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églalap 178"/>
            <p:cNvSpPr/>
            <p:nvPr/>
          </p:nvSpPr>
          <p:spPr>
            <a:xfrm flipH="1">
              <a:off x="5118275" y="3924405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0" name="Téglalap 179"/>
            <p:cNvSpPr/>
            <p:nvPr/>
          </p:nvSpPr>
          <p:spPr>
            <a:xfrm flipH="1">
              <a:off x="5030942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1" name="Téglalap 180"/>
            <p:cNvSpPr/>
            <p:nvPr/>
          </p:nvSpPr>
          <p:spPr>
            <a:xfrm flipH="1">
              <a:off x="4945198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2" name="Téglalap 181"/>
            <p:cNvSpPr/>
            <p:nvPr/>
          </p:nvSpPr>
          <p:spPr>
            <a:xfrm flipH="1">
              <a:off x="4861043" y="3924405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3" name="Téglalap 182"/>
            <p:cNvSpPr/>
            <p:nvPr/>
          </p:nvSpPr>
          <p:spPr>
            <a:xfrm flipH="1">
              <a:off x="5364392" y="3799003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184" name="Egyenes összekötő 183"/>
            <p:cNvCxnSpPr/>
            <p:nvPr/>
          </p:nvCxnSpPr>
          <p:spPr>
            <a:xfrm rot="10800000" flipH="1">
              <a:off x="4845164" y="4292677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Téglalap 184"/>
            <p:cNvSpPr/>
            <p:nvPr/>
          </p:nvSpPr>
          <p:spPr>
            <a:xfrm flipH="1">
              <a:off x="5118275" y="4186323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6" name="Téglalap 185"/>
            <p:cNvSpPr/>
            <p:nvPr/>
          </p:nvSpPr>
          <p:spPr>
            <a:xfrm flipH="1">
              <a:off x="5030942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7" name="Téglalap 186"/>
            <p:cNvSpPr/>
            <p:nvPr/>
          </p:nvSpPr>
          <p:spPr>
            <a:xfrm flipH="1">
              <a:off x="4945198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8" name="Téglalap 187"/>
            <p:cNvSpPr/>
            <p:nvPr/>
          </p:nvSpPr>
          <p:spPr>
            <a:xfrm flipH="1">
              <a:off x="4861043" y="4186323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89" name="Egyenes összekötő 188"/>
            <p:cNvCxnSpPr/>
            <p:nvPr/>
          </p:nvCxnSpPr>
          <p:spPr>
            <a:xfrm rot="10800000" flipH="1">
              <a:off x="4861043" y="4465701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" name="Téglalap 189"/>
            <p:cNvSpPr/>
            <p:nvPr/>
          </p:nvSpPr>
          <p:spPr>
            <a:xfrm flipH="1">
              <a:off x="5118275" y="4437129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1" name="Téglalap 190"/>
            <p:cNvSpPr/>
            <p:nvPr/>
          </p:nvSpPr>
          <p:spPr>
            <a:xfrm flipH="1">
              <a:off x="5030942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2" name="Téglalap 191"/>
            <p:cNvSpPr/>
            <p:nvPr/>
          </p:nvSpPr>
          <p:spPr>
            <a:xfrm flipH="1">
              <a:off x="4945198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3" name="Téglalap 192"/>
            <p:cNvSpPr/>
            <p:nvPr/>
          </p:nvSpPr>
          <p:spPr>
            <a:xfrm flipH="1">
              <a:off x="4861043" y="4437129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4" name="Téglalap 193"/>
            <p:cNvSpPr/>
            <p:nvPr/>
          </p:nvSpPr>
          <p:spPr>
            <a:xfrm flipH="1">
              <a:off x="5364392" y="4221245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290893" name="Text Box 103"/>
          <p:cNvSpPr txBox="1">
            <a:spLocks noChangeArrowheads="1"/>
          </p:cNvSpPr>
          <p:nvPr/>
        </p:nvSpPr>
        <p:spPr bwMode="auto">
          <a:xfrm>
            <a:off x="6897688" y="3533215"/>
            <a:ext cx="5857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HI 1.5</a:t>
            </a:r>
          </a:p>
        </p:txBody>
      </p:sp>
      <p:sp>
        <p:nvSpPr>
          <p:cNvPr id="290894" name="Szövegdoboz 31"/>
          <p:cNvSpPr txBox="1">
            <a:spLocks noChangeArrowheads="1"/>
          </p:cNvSpPr>
          <p:nvPr/>
        </p:nvSpPr>
        <p:spPr bwMode="auto">
          <a:xfrm>
            <a:off x="7747000" y="3779278"/>
            <a:ext cx="1069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0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895" name="Rectangle 105"/>
          <p:cNvSpPr>
            <a:spLocks noChangeArrowheads="1"/>
          </p:cNvSpPr>
          <p:nvPr/>
        </p:nvSpPr>
        <p:spPr bwMode="auto">
          <a:xfrm>
            <a:off x="6434138" y="1177365"/>
            <a:ext cx="1238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7000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Paxville MP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2x1C </a:t>
            </a:r>
          </a:p>
        </p:txBody>
      </p:sp>
      <p:sp>
        <p:nvSpPr>
          <p:cNvPr id="290896" name="Rectangle 106"/>
          <p:cNvSpPr>
            <a:spLocks noChangeArrowheads="1"/>
          </p:cNvSpPr>
          <p:nvPr/>
        </p:nvSpPr>
        <p:spPr bwMode="auto">
          <a:xfrm>
            <a:off x="7880350" y="1177365"/>
            <a:ext cx="690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7100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(Tulsa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2C</a:t>
            </a:r>
          </a:p>
        </p:txBody>
      </p:sp>
      <p:sp>
        <p:nvSpPr>
          <p:cNvPr id="290897" name="Rectangle 107"/>
          <p:cNvSpPr>
            <a:spLocks noChangeArrowheads="1"/>
          </p:cNvSpPr>
          <p:nvPr/>
        </p:nvSpPr>
        <p:spPr bwMode="auto">
          <a:xfrm>
            <a:off x="5399088" y="1177365"/>
            <a:ext cx="8778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MP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otomac)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C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898" name="Text Box 108"/>
          <p:cNvSpPr txBox="1">
            <a:spLocks noChangeArrowheads="1"/>
          </p:cNvSpPr>
          <p:nvPr/>
        </p:nvSpPr>
        <p:spPr bwMode="auto">
          <a:xfrm>
            <a:off x="6256338" y="1196415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0899" name="Text Box 109"/>
          <p:cNvSpPr txBox="1">
            <a:spLocks noChangeArrowheads="1"/>
          </p:cNvSpPr>
          <p:nvPr/>
        </p:nvSpPr>
        <p:spPr bwMode="auto">
          <a:xfrm>
            <a:off x="7642225" y="1198003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0900" name="Text Box 110"/>
          <p:cNvSpPr txBox="1">
            <a:spLocks noChangeArrowheads="1"/>
          </p:cNvSpPr>
          <p:nvPr/>
        </p:nvSpPr>
        <p:spPr bwMode="auto">
          <a:xfrm>
            <a:off x="5100079" y="4688915"/>
            <a:ext cx="3201517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(2006)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1" name="Téglalap 132"/>
          <p:cNvSpPr>
            <a:spLocks noChangeArrowheads="1"/>
          </p:cNvSpPr>
          <p:nvPr/>
        </p:nvSpPr>
        <p:spPr bwMode="auto">
          <a:xfrm>
            <a:off x="4872038" y="1691715"/>
            <a:ext cx="9271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2" name="Téglalap 132"/>
          <p:cNvSpPr>
            <a:spLocks noChangeArrowheads="1"/>
          </p:cNvSpPr>
          <p:nvPr/>
        </p:nvSpPr>
        <p:spPr bwMode="auto">
          <a:xfrm>
            <a:off x="5876925" y="16933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3" name="Téglalap 132"/>
          <p:cNvSpPr>
            <a:spLocks noChangeArrowheads="1"/>
          </p:cNvSpPr>
          <p:nvPr/>
        </p:nvSpPr>
        <p:spPr bwMode="auto">
          <a:xfrm>
            <a:off x="6880225" y="16933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4" name="Téglalap 132"/>
          <p:cNvSpPr>
            <a:spLocks noChangeArrowheads="1"/>
          </p:cNvSpPr>
          <p:nvPr/>
        </p:nvSpPr>
        <p:spPr bwMode="auto">
          <a:xfrm>
            <a:off x="7883525" y="16933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5" name="Text Box 115"/>
          <p:cNvSpPr txBox="1">
            <a:spLocks noChangeArrowheads="1"/>
          </p:cNvSpPr>
          <p:nvPr/>
        </p:nvSpPr>
        <p:spPr bwMode="auto">
          <a:xfrm>
            <a:off x="348690" y="4688915"/>
            <a:ext cx="3530134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aseline="30000" dirty="0" err="1" smtClean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Previous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Pentium 4 MP aimed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MP server platform (for single core processors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(2004 and before)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6" name="Oval 116"/>
          <p:cNvSpPr>
            <a:spLocks noChangeArrowheads="1"/>
          </p:cNvSpPr>
          <p:nvPr/>
        </p:nvSpPr>
        <p:spPr bwMode="auto">
          <a:xfrm>
            <a:off x="5041900" y="2345765"/>
            <a:ext cx="3619500" cy="4064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7" name="Text Box 117"/>
          <p:cNvSpPr txBox="1">
            <a:spLocks noChangeArrowheads="1"/>
          </p:cNvSpPr>
          <p:nvPr/>
        </p:nvSpPr>
        <p:spPr bwMode="auto">
          <a:xfrm>
            <a:off x="8559800" y="2637865"/>
            <a:ext cx="4953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8" name="Oval 118"/>
          <p:cNvSpPr>
            <a:spLocks noChangeArrowheads="1"/>
          </p:cNvSpPr>
          <p:nvPr/>
        </p:nvSpPr>
        <p:spPr bwMode="auto">
          <a:xfrm>
            <a:off x="4572000" y="2498165"/>
            <a:ext cx="1589088" cy="13335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9" name="Oval 119"/>
          <p:cNvSpPr>
            <a:spLocks noChangeArrowheads="1"/>
          </p:cNvSpPr>
          <p:nvPr/>
        </p:nvSpPr>
        <p:spPr bwMode="auto">
          <a:xfrm>
            <a:off x="7602538" y="2499753"/>
            <a:ext cx="1495425" cy="13335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10" name="AutoShape 120"/>
          <p:cNvSpPr>
            <a:spLocks noChangeArrowheads="1"/>
          </p:cNvSpPr>
          <p:nvPr/>
        </p:nvSpPr>
        <p:spPr bwMode="auto">
          <a:xfrm>
            <a:off x="3898900" y="3133165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11" name="Text Box 121"/>
          <p:cNvSpPr txBox="1">
            <a:spLocks noChangeArrowheads="1"/>
          </p:cNvSpPr>
          <p:nvPr/>
        </p:nvSpPr>
        <p:spPr bwMode="auto">
          <a:xfrm>
            <a:off x="87313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  <a:buFontTx/>
              <a:buAutoNum type="alphaLcParenR"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Evolution of single core high-end 4S server platforms to dual core high-end 4S server platforms (called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Truland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MP server platform) -2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22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platforms (3)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99944" y="3557028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FF0000"/>
                </a:solidFill>
              </a:rPr>
              <a:t>IMI</a:t>
            </a:r>
            <a:endParaRPr lang="en-US" sz="1000" dirty="0">
              <a:solidFill>
                <a:srgbClr val="FF0000"/>
              </a:solidFill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7462044" y="3569728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FF0000"/>
                </a:solidFill>
              </a:rPr>
              <a:t>IMI</a:t>
            </a:r>
            <a:endParaRPr lang="en-US" sz="1000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6700" y="5355665"/>
            <a:ext cx="8090676" cy="4565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100" dirty="0" smtClean="0">
                <a:solidFill>
                  <a:srgbClr val="FF0000"/>
                </a:solidFill>
              </a:rPr>
              <a:t>IMI (Independent Memory Interface): </a:t>
            </a:r>
            <a:r>
              <a:rPr lang="en-US" sz="1100" dirty="0" smtClean="0">
                <a:solidFill>
                  <a:srgbClr val="0070C0"/>
                </a:solidFill>
              </a:rPr>
              <a:t>Low-line-count (70 signal lines) serial interface </a:t>
            </a:r>
            <a:r>
              <a:rPr lang="en-US" sz="1100" dirty="0" smtClean="0"/>
              <a:t>vs. DDR2 with 240 pins.</a:t>
            </a:r>
          </a:p>
          <a:p>
            <a:r>
              <a:rPr lang="en-US" sz="1100" dirty="0" smtClean="0">
                <a:solidFill>
                  <a:srgbClr val="FF0000"/>
                </a:solidFill>
              </a:rPr>
              <a:t>XMB: </a:t>
            </a:r>
            <a:r>
              <a:rPr lang="en-US" sz="1100" dirty="0" err="1" smtClean="0">
                <a:solidFill>
                  <a:srgbClr val="FF0000"/>
                </a:solidFill>
              </a:rPr>
              <a:t>eXternal</a:t>
            </a:r>
            <a:r>
              <a:rPr lang="en-US" sz="1100" dirty="0" smtClean="0">
                <a:solidFill>
                  <a:srgbClr val="FF0000"/>
                </a:solidFill>
              </a:rPr>
              <a:t> Memory Bridge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8827785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044809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943" name="Text Box 129"/>
          <p:cNvSpPr txBox="1">
            <a:spLocks noChangeArrowheads="1"/>
          </p:cNvSpPr>
          <p:nvPr/>
        </p:nvSpPr>
        <p:spPr bwMode="auto">
          <a:xfrm>
            <a:off x="77788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b) From dual core to up to 6-core high-end 4S server platforms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(called the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Caneland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server platform) -1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3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143436" y="1116107"/>
            <a:ext cx="9195146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Aims: a) Utilizing </a:t>
            </a:r>
            <a:r>
              <a:rPr lang="en-US" dirty="0" err="1" smtClean="0">
                <a:solidFill>
                  <a:srgbClr val="FF0000"/>
                </a:solidFill>
              </a:rPr>
              <a:t>DDR2</a:t>
            </a:r>
            <a:r>
              <a:rPr lang="en-US" dirty="0" smtClean="0">
                <a:solidFill>
                  <a:srgbClr val="FF0000"/>
                </a:solidFill>
              </a:rPr>
              <a:t>-based FB-</a:t>
            </a:r>
            <a:r>
              <a:rPr lang="en-US" dirty="0" err="1" smtClean="0">
                <a:solidFill>
                  <a:srgbClr val="FF0000"/>
                </a:solidFill>
              </a:rPr>
              <a:t>DIMM</a:t>
            </a:r>
            <a:r>
              <a:rPr lang="en-US" dirty="0" smtClean="0">
                <a:solidFill>
                  <a:srgbClr val="FF0000"/>
                </a:solidFill>
              </a:rPr>
              <a:t> memory </a:t>
            </a:r>
            <a:r>
              <a:rPr lang="en-US" dirty="0" smtClean="0"/>
              <a:t> with serial, low-line-count links to the </a:t>
            </a:r>
          </a:p>
          <a:p>
            <a:r>
              <a:rPr lang="en-US" dirty="0"/>
              <a:t> </a:t>
            </a:r>
            <a:r>
              <a:rPr lang="en-US" dirty="0" smtClean="0"/>
              <a:t>              memory controller (which is implemented in the </a:t>
            </a:r>
            <a:r>
              <a:rPr lang="en-US" dirty="0" err="1" smtClean="0"/>
              <a:t>MCH</a:t>
            </a:r>
            <a:r>
              <a:rPr lang="en-US" dirty="0" smtClean="0"/>
              <a:t>) and on-</a:t>
            </a:r>
            <a:r>
              <a:rPr lang="en-US" dirty="0" err="1" smtClean="0"/>
              <a:t>DIMM</a:t>
            </a:r>
            <a:r>
              <a:rPr lang="en-US" dirty="0" smtClean="0"/>
              <a:t> memory buffers 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         in-order to </a:t>
            </a:r>
            <a:r>
              <a:rPr lang="en-US" dirty="0" smtClean="0">
                <a:solidFill>
                  <a:srgbClr val="FF0000"/>
                </a:solidFill>
              </a:rPr>
              <a:t>simplify system design</a:t>
            </a:r>
            <a:r>
              <a:rPr lang="en-US" dirty="0" smtClean="0"/>
              <a:t>.</a:t>
            </a:r>
          </a:p>
          <a:p>
            <a:r>
              <a:rPr lang="en-US" dirty="0" smtClean="0"/>
              <a:t>         </a:t>
            </a:r>
            <a:r>
              <a:rPr lang="en-US" dirty="0" smtClean="0">
                <a:solidFill>
                  <a:srgbClr val="FF0000"/>
                </a:solidFill>
              </a:rPr>
              <a:t>b)</a:t>
            </a:r>
            <a:r>
              <a:rPr lang="en-US" dirty="0" smtClean="0"/>
              <a:t> A further objective </a:t>
            </a:r>
            <a:r>
              <a:rPr lang="en-US" dirty="0" smtClean="0">
                <a:solidFill>
                  <a:srgbClr val="FF0000"/>
                </a:solidFill>
              </a:rPr>
              <a:t>is to raise FSB bandwidth </a:t>
            </a:r>
            <a:r>
              <a:rPr lang="en-US" dirty="0" smtClean="0"/>
              <a:t>by providing 4 FSB channels to the </a:t>
            </a:r>
          </a:p>
          <a:p>
            <a:r>
              <a:rPr lang="en-US" dirty="0"/>
              <a:t> </a:t>
            </a:r>
            <a:r>
              <a:rPr lang="en-US" dirty="0" smtClean="0"/>
              <a:t>             processors.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280147" y="2381771"/>
            <a:ext cx="9264267" cy="2641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In fact, </a:t>
            </a:r>
            <a:r>
              <a:rPr lang="en-US" dirty="0" smtClean="0">
                <a:solidFill>
                  <a:srgbClr val="0070C0"/>
                </a:solidFill>
              </a:rPr>
              <a:t>FB-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 need only a fraction of the lines compared to standard DDR2 DIMMs</a:t>
            </a:r>
            <a:r>
              <a:rPr lang="en-US" dirty="0" smtClean="0"/>
              <a:t>, </a:t>
            </a:r>
          </a:p>
          <a:p>
            <a:r>
              <a:rPr lang="en-US" dirty="0"/>
              <a:t> </a:t>
            </a:r>
            <a:r>
              <a:rPr lang="en-US" dirty="0" smtClean="0"/>
              <a:t>      thus </a:t>
            </a:r>
            <a:r>
              <a:rPr lang="en-US" dirty="0" smtClean="0">
                <a:solidFill>
                  <a:srgbClr val="0070C0"/>
                </a:solidFill>
              </a:rPr>
              <a:t>significantly more memory channels </a:t>
            </a:r>
            <a:r>
              <a:rPr lang="en-US" dirty="0" smtClean="0"/>
              <a:t>(up to 6 channels) may be connected to the </a:t>
            </a:r>
            <a:r>
              <a:rPr lang="en-US" dirty="0" err="1" smtClean="0"/>
              <a:t>MCH</a:t>
            </a:r>
            <a:endParaRPr lang="en-US" dirty="0" smtClean="0"/>
          </a:p>
          <a:p>
            <a:pPr>
              <a:spcAft>
                <a:spcPts val="400"/>
              </a:spcAft>
            </a:pPr>
            <a:r>
              <a:rPr lang="en-US" dirty="0"/>
              <a:t> </a:t>
            </a:r>
            <a:r>
              <a:rPr lang="en-US" dirty="0" smtClean="0"/>
              <a:t>      than in case of high-line-count DDR2 DIMMs.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Furthermore, </a:t>
            </a:r>
            <a:r>
              <a:rPr lang="en-US" dirty="0" smtClean="0">
                <a:solidFill>
                  <a:srgbClr val="0070C0"/>
                </a:solidFill>
              </a:rPr>
              <a:t>due to the cascaded interconnection of the FB-DIMMs </a:t>
            </a:r>
            <a:r>
              <a:rPr lang="en-US" dirty="0" smtClean="0"/>
              <a:t>(with repeater</a:t>
            </a:r>
          </a:p>
          <a:p>
            <a:r>
              <a:rPr lang="en-US" dirty="0"/>
              <a:t> </a:t>
            </a:r>
            <a:r>
              <a:rPr lang="en-US" dirty="0" smtClean="0"/>
              <a:t>     functionality), </a:t>
            </a:r>
            <a:r>
              <a:rPr lang="en-US" dirty="0" smtClean="0">
                <a:solidFill>
                  <a:srgbClr val="FF0000"/>
                </a:solidFill>
              </a:rPr>
              <a:t>up to 8 DIMMs </a:t>
            </a:r>
            <a:r>
              <a:rPr lang="en-US" dirty="0" smtClean="0">
                <a:solidFill>
                  <a:srgbClr val="0070C0"/>
                </a:solidFill>
              </a:rPr>
              <a:t>may be interconnected to a single DIMM channel </a:t>
            </a:r>
            <a:r>
              <a:rPr lang="en-US" dirty="0" smtClean="0"/>
              <a:t>instead of </a:t>
            </a:r>
          </a:p>
          <a:p>
            <a:pPr>
              <a:spcAft>
                <a:spcPts val="400"/>
              </a:spcAft>
            </a:pPr>
            <a:r>
              <a:rPr lang="en-US" dirty="0"/>
              <a:t> </a:t>
            </a:r>
            <a:r>
              <a:rPr lang="en-US" dirty="0" smtClean="0"/>
              <a:t>     two or three as typical for standard DDR2 memory channels.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This results in </a:t>
            </a:r>
            <a:r>
              <a:rPr lang="en-US" dirty="0" smtClean="0">
                <a:solidFill>
                  <a:srgbClr val="FF0000"/>
                </a:solidFill>
              </a:rPr>
              <a:t>considerably higher memory bandwidth and memory size by reduced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mainboard  complexity.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Based on </a:t>
            </a:r>
            <a:r>
              <a:rPr lang="en-US" dirty="0" smtClean="0"/>
              <a:t>these benefits </a:t>
            </a:r>
            <a:r>
              <a:rPr lang="en-US" dirty="0">
                <a:solidFill>
                  <a:srgbClr val="0070C0"/>
                </a:solidFill>
              </a:rPr>
              <a:t>Intel decided to use </a:t>
            </a:r>
            <a:r>
              <a:rPr lang="en-US" dirty="0" smtClean="0">
                <a:solidFill>
                  <a:srgbClr val="0070C0"/>
                </a:solidFill>
              </a:rPr>
              <a:t>FB-DIMM-667 </a:t>
            </a:r>
            <a:r>
              <a:rPr lang="en-US" dirty="0">
                <a:solidFill>
                  <a:srgbClr val="0070C0"/>
                </a:solidFill>
              </a:rPr>
              <a:t>memory </a:t>
            </a:r>
            <a:r>
              <a:rPr lang="en-US" dirty="0"/>
              <a:t>in their </a:t>
            </a:r>
            <a:r>
              <a:rPr lang="en-US" dirty="0" smtClean="0"/>
              <a:t>server </a:t>
            </a:r>
            <a:r>
              <a:rPr lang="en-US" dirty="0"/>
              <a:t>platforms</a:t>
            </a:r>
            <a:r>
              <a:rPr lang="en-US" dirty="0" smtClean="0"/>
              <a:t>,</a:t>
            </a:r>
          </a:p>
          <a:p>
            <a:r>
              <a:rPr lang="en-US" dirty="0"/>
              <a:t> </a:t>
            </a:r>
            <a:r>
              <a:rPr lang="en-US" dirty="0" smtClean="0"/>
              <a:t>      first in </a:t>
            </a:r>
            <a:r>
              <a:rPr lang="en-US" dirty="0"/>
              <a:t>their </a:t>
            </a:r>
            <a:r>
              <a:rPr lang="en-US" dirty="0" smtClean="0"/>
              <a:t>DP </a:t>
            </a:r>
            <a:r>
              <a:rPr lang="en-US" dirty="0"/>
              <a:t>platforms already in 2006 followed by the </a:t>
            </a:r>
            <a:r>
              <a:rPr lang="en-US" dirty="0" err="1"/>
              <a:t>Caneland</a:t>
            </a:r>
            <a:r>
              <a:rPr lang="en-US" dirty="0"/>
              <a:t> MP platform in 2007, 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 as discussed before.</a:t>
            </a:r>
            <a:endParaRPr lang="en-US" dirty="0"/>
          </a:p>
        </p:txBody>
      </p:sp>
      <p:sp>
        <p:nvSpPr>
          <p:cNvPr id="136" name="TextBox 13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032398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8" name="Egyenes összekötő 107"/>
          <p:cNvCxnSpPr/>
          <p:nvPr/>
        </p:nvCxnSpPr>
        <p:spPr>
          <a:xfrm rot="16200000" flipV="1">
            <a:off x="5995194" y="2720929"/>
            <a:ext cx="720725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46"/>
          <p:cNvCxnSpPr/>
          <p:nvPr/>
        </p:nvCxnSpPr>
        <p:spPr>
          <a:xfrm rot="16200000" flipV="1">
            <a:off x="6427788" y="3686922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gyenes összekötő 40"/>
          <p:cNvCxnSpPr/>
          <p:nvPr/>
        </p:nvCxnSpPr>
        <p:spPr>
          <a:xfrm rot="5400000" flipH="1" flipV="1">
            <a:off x="4952206" y="2470104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Egyenes összekötő 137"/>
          <p:cNvCxnSpPr/>
          <p:nvPr/>
        </p:nvCxnSpPr>
        <p:spPr>
          <a:xfrm rot="5400000" flipH="1" flipV="1">
            <a:off x="578643" y="2470104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Egyenes összekötő 108"/>
          <p:cNvCxnSpPr/>
          <p:nvPr/>
        </p:nvCxnSpPr>
        <p:spPr>
          <a:xfrm rot="16200000" flipV="1">
            <a:off x="6626225" y="2658222"/>
            <a:ext cx="61118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églalap 26"/>
          <p:cNvSpPr>
            <a:spLocks noChangeArrowheads="1"/>
          </p:cNvSpPr>
          <p:nvPr/>
        </p:nvSpPr>
        <p:spPr bwMode="auto">
          <a:xfrm>
            <a:off x="4365625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sp>
        <p:nvSpPr>
          <p:cNvPr id="32" name="Téglalap 31"/>
          <p:cNvSpPr>
            <a:spLocks noChangeArrowheads="1"/>
          </p:cNvSpPr>
          <p:nvPr/>
        </p:nvSpPr>
        <p:spPr bwMode="auto">
          <a:xfrm>
            <a:off x="6684963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sp>
        <p:nvSpPr>
          <p:cNvPr id="38" name="Téglalap 37"/>
          <p:cNvSpPr>
            <a:spLocks noChangeArrowheads="1"/>
          </p:cNvSpPr>
          <p:nvPr/>
        </p:nvSpPr>
        <p:spPr bwMode="auto">
          <a:xfrm>
            <a:off x="7843838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sp>
        <p:nvSpPr>
          <p:cNvPr id="39" name="Téglalap 38"/>
          <p:cNvSpPr>
            <a:spLocks noChangeArrowheads="1"/>
          </p:cNvSpPr>
          <p:nvPr/>
        </p:nvSpPr>
        <p:spPr bwMode="auto">
          <a:xfrm>
            <a:off x="5524500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cxnSp>
        <p:nvCxnSpPr>
          <p:cNvPr id="40" name="Egyenes összekötő 39"/>
          <p:cNvCxnSpPr/>
          <p:nvPr/>
        </p:nvCxnSpPr>
        <p:spPr>
          <a:xfrm flipV="1">
            <a:off x="5132388" y="2650285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Egyenes összekötő 41"/>
          <p:cNvCxnSpPr/>
          <p:nvPr/>
        </p:nvCxnSpPr>
        <p:spPr>
          <a:xfrm rot="5400000" flipH="1" flipV="1">
            <a:off x="5961062" y="2829673"/>
            <a:ext cx="358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Egyenes összekötő 43"/>
          <p:cNvCxnSpPr/>
          <p:nvPr/>
        </p:nvCxnSpPr>
        <p:spPr>
          <a:xfrm rot="16200000" flipV="1">
            <a:off x="8012112" y="2505823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44"/>
          <p:cNvSpPr/>
          <p:nvPr/>
        </p:nvSpPr>
        <p:spPr>
          <a:xfrm>
            <a:off x="5924550" y="2967785"/>
            <a:ext cx="1439863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7300</a:t>
            </a:r>
          </a:p>
        </p:txBody>
      </p:sp>
      <p:sp>
        <p:nvSpPr>
          <p:cNvPr id="61" name="Téglalap 60"/>
          <p:cNvSpPr/>
          <p:nvPr/>
        </p:nvSpPr>
        <p:spPr>
          <a:xfrm>
            <a:off x="5922963" y="3907585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631xESB/</a:t>
            </a:r>
            <a:br>
              <a:rPr lang="hu-HU" sz="1100" dirty="0">
                <a:solidFill>
                  <a:srgbClr val="FFFFFF"/>
                </a:solidFill>
                <a:latin typeface="Verdana" pitchFamily="34" charset="0"/>
              </a:rPr>
            </a:b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632xESB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1216025" y="3471022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1216025" y="3048747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Egyenes összekötő 136"/>
          <p:cNvCxnSpPr/>
          <p:nvPr/>
        </p:nvCxnSpPr>
        <p:spPr>
          <a:xfrm flipV="1">
            <a:off x="758825" y="2650285"/>
            <a:ext cx="1009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38"/>
          <p:cNvCxnSpPr/>
          <p:nvPr/>
        </p:nvCxnSpPr>
        <p:spPr>
          <a:xfrm rot="16200000" flipV="1">
            <a:off x="1406525" y="2721723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Egyenes összekötő 139"/>
          <p:cNvCxnSpPr/>
          <p:nvPr/>
        </p:nvCxnSpPr>
        <p:spPr>
          <a:xfrm rot="16200000" flipV="1">
            <a:off x="2414587" y="2721723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Egyenes összekötő 140"/>
          <p:cNvCxnSpPr/>
          <p:nvPr/>
        </p:nvCxnSpPr>
        <p:spPr>
          <a:xfrm rot="16200000" flipV="1">
            <a:off x="3638550" y="2505823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églalap 141"/>
          <p:cNvSpPr/>
          <p:nvPr/>
        </p:nvSpPr>
        <p:spPr>
          <a:xfrm>
            <a:off x="1550988" y="2967785"/>
            <a:ext cx="1439862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8500</a:t>
            </a:r>
            <a:r>
              <a:rPr lang="en-US" altLang="en-US" sz="1100" baseline="30000" smtClean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/8501</a:t>
            </a:r>
          </a:p>
        </p:txBody>
      </p:sp>
      <p:cxnSp>
        <p:nvCxnSpPr>
          <p:cNvPr id="143" name="Egyenes összekötő 142"/>
          <p:cNvCxnSpPr/>
          <p:nvPr/>
        </p:nvCxnSpPr>
        <p:spPr>
          <a:xfrm rot="5400000" flipH="1" flipV="1">
            <a:off x="2089150" y="3725022"/>
            <a:ext cx="36353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églalap 143"/>
          <p:cNvSpPr/>
          <p:nvPr/>
        </p:nvSpPr>
        <p:spPr>
          <a:xfrm>
            <a:off x="1550988" y="3907585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ICH5</a:t>
            </a:r>
          </a:p>
        </p:txBody>
      </p:sp>
      <p:cxnSp>
        <p:nvCxnSpPr>
          <p:cNvPr id="145" name="Egyenes összekötő 144"/>
          <p:cNvCxnSpPr/>
          <p:nvPr/>
        </p:nvCxnSpPr>
        <p:spPr>
          <a:xfrm>
            <a:off x="2776538" y="2650285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98438" y="296778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455613" y="278363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368300" y="278363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9" name="Téglalap 148"/>
          <p:cNvSpPr/>
          <p:nvPr/>
        </p:nvSpPr>
        <p:spPr>
          <a:xfrm flipH="1">
            <a:off x="282575" y="278363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0" name="Téglalap 149"/>
          <p:cNvSpPr/>
          <p:nvPr/>
        </p:nvSpPr>
        <p:spPr>
          <a:xfrm flipH="1">
            <a:off x="198438" y="278363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98438" y="3137647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455613" y="303128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368300" y="30312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4" name="Téglalap 153"/>
          <p:cNvSpPr/>
          <p:nvPr/>
        </p:nvSpPr>
        <p:spPr>
          <a:xfrm flipH="1">
            <a:off x="282575" y="30312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5" name="Téglalap 154"/>
          <p:cNvSpPr/>
          <p:nvPr/>
        </p:nvSpPr>
        <p:spPr>
          <a:xfrm flipH="1">
            <a:off x="198438" y="303128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703263" y="2904285"/>
            <a:ext cx="647700" cy="28892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84150" y="339958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455613" y="329322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368300" y="329322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0" name="Téglalap 159"/>
          <p:cNvSpPr/>
          <p:nvPr/>
        </p:nvSpPr>
        <p:spPr>
          <a:xfrm flipH="1">
            <a:off x="282575" y="329322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1" name="Téglalap 160"/>
          <p:cNvSpPr/>
          <p:nvPr/>
        </p:nvSpPr>
        <p:spPr>
          <a:xfrm flipH="1">
            <a:off x="198438" y="329322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98438" y="3572622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455613" y="354404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368300" y="35440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5" name="Téglalap 164"/>
          <p:cNvSpPr/>
          <p:nvPr/>
        </p:nvSpPr>
        <p:spPr>
          <a:xfrm flipH="1">
            <a:off x="282575" y="35440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6" name="Téglalap 165"/>
          <p:cNvSpPr/>
          <p:nvPr/>
        </p:nvSpPr>
        <p:spPr>
          <a:xfrm flipH="1">
            <a:off x="198438" y="354404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703263" y="3328147"/>
            <a:ext cx="647700" cy="28733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1914" name="Szövegdoboz 31"/>
          <p:cNvSpPr txBox="1">
            <a:spLocks noChangeArrowheads="1"/>
          </p:cNvSpPr>
          <p:nvPr/>
        </p:nvSpPr>
        <p:spPr bwMode="auto">
          <a:xfrm>
            <a:off x="361950" y="3858372"/>
            <a:ext cx="11572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15" name="Szövegdoboz 70"/>
          <p:cNvSpPr txBox="1">
            <a:spLocks noChangeArrowheads="1"/>
          </p:cNvSpPr>
          <p:nvPr/>
        </p:nvSpPr>
        <p:spPr bwMode="auto">
          <a:xfrm>
            <a:off x="2054225" y="2551860"/>
            <a:ext cx="433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cxnSp>
        <p:nvCxnSpPr>
          <p:cNvPr id="171" name="Egyenes összekötő 170"/>
          <p:cNvCxnSpPr/>
          <p:nvPr/>
        </p:nvCxnSpPr>
        <p:spPr bwMode="auto">
          <a:xfrm rot="10800000" flipV="1">
            <a:off x="2992438" y="3490072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Egyenes összekötő 171"/>
          <p:cNvCxnSpPr/>
          <p:nvPr/>
        </p:nvCxnSpPr>
        <p:spPr bwMode="auto">
          <a:xfrm rot="10800000" flipV="1">
            <a:off x="2992438" y="3066210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Egyenes összekötő 172"/>
          <p:cNvCxnSpPr/>
          <p:nvPr/>
        </p:nvCxnSpPr>
        <p:spPr bwMode="auto">
          <a:xfrm rot="10800000">
            <a:off x="3711575" y="2985247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églalap 173"/>
          <p:cNvSpPr/>
          <p:nvPr/>
        </p:nvSpPr>
        <p:spPr bwMode="auto">
          <a:xfrm>
            <a:off x="4057650" y="280109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5" name="Téglalap 174"/>
          <p:cNvSpPr/>
          <p:nvPr/>
        </p:nvSpPr>
        <p:spPr bwMode="auto">
          <a:xfrm>
            <a:off x="4143376" y="280109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6" name="Téglalap 175"/>
          <p:cNvSpPr/>
          <p:nvPr/>
        </p:nvSpPr>
        <p:spPr bwMode="auto">
          <a:xfrm>
            <a:off x="4229101" y="280109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7" name="Téglalap 176"/>
          <p:cNvSpPr/>
          <p:nvPr/>
        </p:nvSpPr>
        <p:spPr bwMode="auto">
          <a:xfrm>
            <a:off x="4313238" y="280109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78" name="Egyenes összekötő 177"/>
          <p:cNvCxnSpPr/>
          <p:nvPr/>
        </p:nvCxnSpPr>
        <p:spPr bwMode="auto">
          <a:xfrm rot="10800000">
            <a:off x="3711575" y="315511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églalap 178"/>
          <p:cNvSpPr/>
          <p:nvPr/>
        </p:nvSpPr>
        <p:spPr bwMode="auto">
          <a:xfrm>
            <a:off x="4057650" y="304874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0" name="Téglalap 179"/>
          <p:cNvSpPr/>
          <p:nvPr/>
        </p:nvSpPr>
        <p:spPr bwMode="auto">
          <a:xfrm>
            <a:off x="4143376" y="30487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1" name="Téglalap 180"/>
          <p:cNvSpPr/>
          <p:nvPr/>
        </p:nvSpPr>
        <p:spPr bwMode="auto">
          <a:xfrm>
            <a:off x="4229101" y="30487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2" name="Téglalap 181"/>
          <p:cNvSpPr/>
          <p:nvPr/>
        </p:nvSpPr>
        <p:spPr bwMode="auto">
          <a:xfrm>
            <a:off x="4313238" y="304874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3" name="Téglalap 182"/>
          <p:cNvSpPr/>
          <p:nvPr/>
        </p:nvSpPr>
        <p:spPr bwMode="auto">
          <a:xfrm>
            <a:off x="3208338" y="2923335"/>
            <a:ext cx="647700" cy="28733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4" name="Egyenes összekötő 183"/>
          <p:cNvCxnSpPr/>
          <p:nvPr/>
        </p:nvCxnSpPr>
        <p:spPr bwMode="auto">
          <a:xfrm rot="10800000">
            <a:off x="3727450" y="3417047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Téglalap 184"/>
          <p:cNvSpPr/>
          <p:nvPr/>
        </p:nvSpPr>
        <p:spPr bwMode="auto">
          <a:xfrm>
            <a:off x="4057650" y="331068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6" name="Téglalap 185"/>
          <p:cNvSpPr/>
          <p:nvPr/>
        </p:nvSpPr>
        <p:spPr bwMode="auto">
          <a:xfrm>
            <a:off x="4143376" y="33106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7" name="Téglalap 186"/>
          <p:cNvSpPr/>
          <p:nvPr/>
        </p:nvSpPr>
        <p:spPr bwMode="auto">
          <a:xfrm>
            <a:off x="4229101" y="33106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8" name="Téglalap 187"/>
          <p:cNvSpPr/>
          <p:nvPr/>
        </p:nvSpPr>
        <p:spPr bwMode="auto">
          <a:xfrm>
            <a:off x="4313238" y="331068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89" name="Egyenes összekötő 188"/>
          <p:cNvCxnSpPr/>
          <p:nvPr/>
        </p:nvCxnSpPr>
        <p:spPr bwMode="auto">
          <a:xfrm rot="10800000">
            <a:off x="3711575" y="359008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églalap 189"/>
          <p:cNvSpPr/>
          <p:nvPr/>
        </p:nvSpPr>
        <p:spPr bwMode="auto">
          <a:xfrm>
            <a:off x="4057650" y="3561510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1" name="Téglalap 190"/>
          <p:cNvSpPr/>
          <p:nvPr/>
        </p:nvSpPr>
        <p:spPr bwMode="auto">
          <a:xfrm>
            <a:off x="4143376" y="356151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2" name="Téglalap 191"/>
          <p:cNvSpPr/>
          <p:nvPr/>
        </p:nvSpPr>
        <p:spPr bwMode="auto">
          <a:xfrm>
            <a:off x="4229101" y="356151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3" name="Téglalap 192"/>
          <p:cNvSpPr/>
          <p:nvPr/>
        </p:nvSpPr>
        <p:spPr bwMode="auto">
          <a:xfrm>
            <a:off x="4313238" y="3561510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4" name="Téglalap 193"/>
          <p:cNvSpPr/>
          <p:nvPr/>
        </p:nvSpPr>
        <p:spPr bwMode="auto">
          <a:xfrm>
            <a:off x="3208338" y="3345610"/>
            <a:ext cx="647700" cy="28733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1918" name="Szövegdoboz 31"/>
          <p:cNvSpPr txBox="1">
            <a:spLocks noChangeArrowheads="1"/>
          </p:cNvSpPr>
          <p:nvPr/>
        </p:nvSpPr>
        <p:spPr bwMode="auto">
          <a:xfrm>
            <a:off x="6664325" y="3596435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</a:p>
        </p:txBody>
      </p:sp>
      <p:sp>
        <p:nvSpPr>
          <p:cNvPr id="291919" name="Szövegdoboz 70"/>
          <p:cNvSpPr txBox="1">
            <a:spLocks noChangeArrowheads="1"/>
          </p:cNvSpPr>
          <p:nvPr/>
        </p:nvSpPr>
        <p:spPr bwMode="auto">
          <a:xfrm>
            <a:off x="6399213" y="2569322"/>
            <a:ext cx="4333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sp>
        <p:nvSpPr>
          <p:cNvPr id="291920" name="AutoShape 106"/>
          <p:cNvSpPr>
            <a:spLocks noChangeArrowheads="1"/>
          </p:cNvSpPr>
          <p:nvPr/>
        </p:nvSpPr>
        <p:spPr bwMode="auto">
          <a:xfrm>
            <a:off x="4818529" y="3245971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1" name="Text Box 107"/>
          <p:cNvSpPr txBox="1">
            <a:spLocks noChangeArrowheads="1"/>
          </p:cNvSpPr>
          <p:nvPr/>
        </p:nvSpPr>
        <p:spPr bwMode="auto">
          <a:xfrm>
            <a:off x="2287588" y="3626597"/>
            <a:ext cx="5857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</a:t>
            </a:r>
          </a:p>
        </p:txBody>
      </p:sp>
      <p:sp>
        <p:nvSpPr>
          <p:cNvPr id="291922" name="Szövegdoboz 31"/>
          <p:cNvSpPr txBox="1">
            <a:spLocks noChangeArrowheads="1"/>
          </p:cNvSpPr>
          <p:nvPr/>
        </p:nvSpPr>
        <p:spPr bwMode="auto">
          <a:xfrm>
            <a:off x="3094038" y="3872660"/>
            <a:ext cx="11572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3" name="Szövegdoboz 31"/>
          <p:cNvSpPr txBox="1">
            <a:spLocks noChangeArrowheads="1"/>
          </p:cNvSpPr>
          <p:nvPr/>
        </p:nvSpPr>
        <p:spPr bwMode="auto">
          <a:xfrm>
            <a:off x="7585075" y="3882372"/>
            <a:ext cx="12461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FB-</a:t>
            </a:r>
            <a:r>
              <a:rPr lang="en-US" altLang="en-US" sz="1100" dirty="0" err="1" smtClean="0">
                <a:solidFill>
                  <a:srgbClr val="FF0000"/>
                </a:solidFill>
                <a:latin typeface="Verdana" pitchFamily="34" charset="0"/>
              </a:rPr>
              <a:t>DIMM</a:t>
            </a:r>
            <a:endParaRPr lang="en-US" altLang="en-US" sz="11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2-533/667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4" name="Rectangle 110"/>
          <p:cNvSpPr>
            <a:spLocks noChangeArrowheads="1"/>
          </p:cNvSpPr>
          <p:nvPr/>
        </p:nvSpPr>
        <p:spPr bwMode="auto">
          <a:xfrm>
            <a:off x="1824038" y="1270747"/>
            <a:ext cx="1238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7000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Paxville MP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2x1C </a:t>
            </a:r>
          </a:p>
        </p:txBody>
      </p:sp>
      <p:sp>
        <p:nvSpPr>
          <p:cNvPr id="291925" name="Rectangle 111"/>
          <p:cNvSpPr>
            <a:spLocks noChangeArrowheads="1"/>
          </p:cNvSpPr>
          <p:nvPr/>
        </p:nvSpPr>
        <p:spPr bwMode="auto">
          <a:xfrm>
            <a:off x="3270250" y="1270747"/>
            <a:ext cx="690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7100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(Tulsa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2C</a:t>
            </a:r>
          </a:p>
        </p:txBody>
      </p:sp>
      <p:sp>
        <p:nvSpPr>
          <p:cNvPr id="291926" name="Rectangle 112"/>
          <p:cNvSpPr>
            <a:spLocks noChangeArrowheads="1"/>
          </p:cNvSpPr>
          <p:nvPr/>
        </p:nvSpPr>
        <p:spPr bwMode="auto">
          <a:xfrm>
            <a:off x="788988" y="1270747"/>
            <a:ext cx="8778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MP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otomac)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C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7" name="Text Box 113"/>
          <p:cNvSpPr txBox="1">
            <a:spLocks noChangeArrowheads="1"/>
          </p:cNvSpPr>
          <p:nvPr/>
        </p:nvSpPr>
        <p:spPr bwMode="auto">
          <a:xfrm>
            <a:off x="1646238" y="1289797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8" name="Text Box 114"/>
          <p:cNvSpPr txBox="1">
            <a:spLocks noChangeArrowheads="1"/>
          </p:cNvSpPr>
          <p:nvPr/>
        </p:nvSpPr>
        <p:spPr bwMode="auto">
          <a:xfrm>
            <a:off x="3032125" y="1291385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9" name="Text Box 115"/>
          <p:cNvSpPr txBox="1">
            <a:spLocks noChangeArrowheads="1"/>
          </p:cNvSpPr>
          <p:nvPr/>
        </p:nvSpPr>
        <p:spPr bwMode="auto">
          <a:xfrm>
            <a:off x="718485" y="6375026"/>
            <a:ext cx="71215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aseline="30000" dirty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The E8500 MCH supports an FSB of 667 MT/s and consequently only the SC Xeon MP (Potomac) </a:t>
            </a:r>
          </a:p>
        </p:txBody>
      </p:sp>
      <p:sp>
        <p:nvSpPr>
          <p:cNvPr id="291930" name="Rectangle 116"/>
          <p:cNvSpPr>
            <a:spLocks noChangeArrowheads="1"/>
          </p:cNvSpPr>
          <p:nvPr/>
        </p:nvSpPr>
        <p:spPr bwMode="auto">
          <a:xfrm>
            <a:off x="4641850" y="1269160"/>
            <a:ext cx="1246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7200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(Tigerton DC)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 1x2C</a:t>
            </a:r>
          </a:p>
        </p:txBody>
      </p:sp>
      <p:sp>
        <p:nvSpPr>
          <p:cNvPr id="291931" name="Rectangle 117"/>
          <p:cNvSpPr>
            <a:spLocks noChangeArrowheads="1"/>
          </p:cNvSpPr>
          <p:nvPr/>
        </p:nvSpPr>
        <p:spPr bwMode="auto">
          <a:xfrm>
            <a:off x="6097588" y="1278685"/>
            <a:ext cx="1249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7300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(Tigerton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 QC) 2x2C</a:t>
            </a:r>
          </a:p>
        </p:txBody>
      </p:sp>
      <p:sp>
        <p:nvSpPr>
          <p:cNvPr id="291932" name="Rectangle 118"/>
          <p:cNvSpPr>
            <a:spLocks noChangeArrowheads="1"/>
          </p:cNvSpPr>
          <p:nvPr/>
        </p:nvSpPr>
        <p:spPr bwMode="auto">
          <a:xfrm>
            <a:off x="7531100" y="1278685"/>
            <a:ext cx="1073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7400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Dunnington 6C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3" name="Text Box 119"/>
          <p:cNvSpPr txBox="1">
            <a:spLocks noChangeArrowheads="1"/>
          </p:cNvSpPr>
          <p:nvPr/>
        </p:nvSpPr>
        <p:spPr bwMode="auto">
          <a:xfrm>
            <a:off x="5916613" y="1292972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34" name="Text Box 120"/>
          <p:cNvSpPr txBox="1">
            <a:spLocks noChangeArrowheads="1"/>
          </p:cNvSpPr>
          <p:nvPr/>
        </p:nvSpPr>
        <p:spPr bwMode="auto">
          <a:xfrm>
            <a:off x="7364413" y="1292972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35" name="Text Box 121"/>
          <p:cNvSpPr txBox="1">
            <a:spLocks noChangeArrowheads="1"/>
          </p:cNvSpPr>
          <p:nvPr/>
        </p:nvSpPr>
        <p:spPr bwMode="auto">
          <a:xfrm>
            <a:off x="360296" y="4833097"/>
            <a:ext cx="3460884" cy="671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(2006)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6" name="Text Box 122"/>
          <p:cNvSpPr txBox="1">
            <a:spLocks noChangeArrowheads="1"/>
          </p:cNvSpPr>
          <p:nvPr/>
        </p:nvSpPr>
        <p:spPr bwMode="auto">
          <a:xfrm>
            <a:off x="4586021" y="4834685"/>
            <a:ext cx="3607334" cy="671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Core 2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</a:rPr>
              <a:t>Caneland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MP server platform (for up to 6 C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(2007)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7" name="Text Box 123"/>
          <p:cNvSpPr txBox="1">
            <a:spLocks noChangeArrowheads="1"/>
          </p:cNvSpPr>
          <p:nvPr/>
        </p:nvSpPr>
        <p:spPr bwMode="auto">
          <a:xfrm>
            <a:off x="4545948" y="5574926"/>
            <a:ext cx="416718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ESI: Enterprise System Interface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4 PCIe lanes, 0.25 GB/s per lane (like the DMI interface,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providing 1 GB/s transfer rate in each direction)</a:t>
            </a:r>
          </a:p>
        </p:txBody>
      </p:sp>
      <p:sp>
        <p:nvSpPr>
          <p:cNvPr id="291938" name="Text Box 124"/>
          <p:cNvSpPr txBox="1">
            <a:spLocks noChangeArrowheads="1"/>
          </p:cNvSpPr>
          <p:nvPr/>
        </p:nvSpPr>
        <p:spPr bwMode="auto">
          <a:xfrm>
            <a:off x="921685" y="5614614"/>
            <a:ext cx="24114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HI 1.5 (Hub Interface 1.5)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8 bit wide, 66 MHz clock, QDR,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266 MB/s peak transfer rate</a:t>
            </a:r>
          </a:p>
        </p:txBody>
      </p:sp>
      <p:sp>
        <p:nvSpPr>
          <p:cNvPr id="291939" name="Téglalap 132"/>
          <p:cNvSpPr>
            <a:spLocks noChangeArrowheads="1"/>
          </p:cNvSpPr>
          <p:nvPr/>
        </p:nvSpPr>
        <p:spPr bwMode="auto">
          <a:xfrm>
            <a:off x="261938" y="1785097"/>
            <a:ext cx="9271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0" name="Téglalap 132"/>
          <p:cNvSpPr>
            <a:spLocks noChangeArrowheads="1"/>
          </p:cNvSpPr>
          <p:nvPr/>
        </p:nvSpPr>
        <p:spPr bwMode="auto">
          <a:xfrm>
            <a:off x="1266825" y="1786685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1" name="Téglalap 132"/>
          <p:cNvSpPr>
            <a:spLocks noChangeArrowheads="1"/>
          </p:cNvSpPr>
          <p:nvPr/>
        </p:nvSpPr>
        <p:spPr bwMode="auto">
          <a:xfrm>
            <a:off x="2270125" y="1786685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2" name="Téglalap 132"/>
          <p:cNvSpPr>
            <a:spLocks noChangeArrowheads="1"/>
          </p:cNvSpPr>
          <p:nvPr/>
        </p:nvSpPr>
        <p:spPr bwMode="auto">
          <a:xfrm>
            <a:off x="3273425" y="1786685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3" name="Text Box 129"/>
          <p:cNvSpPr txBox="1">
            <a:spLocks noChangeArrowheads="1"/>
          </p:cNvSpPr>
          <p:nvPr/>
        </p:nvSpPr>
        <p:spPr bwMode="auto">
          <a:xfrm>
            <a:off x="77788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b) Evolution of dual core high-end 4S server platforms to up to 6 core high-end 4S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platforms (called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Caneland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server platform) -2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291944" name="Oval 130"/>
          <p:cNvSpPr>
            <a:spLocks noChangeArrowheads="1"/>
          </p:cNvSpPr>
          <p:nvPr/>
        </p:nvSpPr>
        <p:spPr bwMode="auto">
          <a:xfrm>
            <a:off x="4864100" y="2426447"/>
            <a:ext cx="3657600" cy="4445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45" name="Oval 131"/>
          <p:cNvSpPr>
            <a:spLocks noChangeArrowheads="1"/>
          </p:cNvSpPr>
          <p:nvPr/>
        </p:nvSpPr>
        <p:spPr bwMode="auto">
          <a:xfrm>
            <a:off x="7010400" y="2679700"/>
            <a:ext cx="2133600" cy="1165225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46" name="Oval 132"/>
          <p:cNvSpPr>
            <a:spLocks noChangeArrowheads="1"/>
          </p:cNvSpPr>
          <p:nvPr/>
        </p:nvSpPr>
        <p:spPr bwMode="auto">
          <a:xfrm>
            <a:off x="6438900" y="3556747"/>
            <a:ext cx="825500" cy="3048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340584" y="2777178"/>
            <a:ext cx="1777815" cy="949902"/>
            <a:chOff x="7340584" y="2777178"/>
            <a:chExt cx="1777815" cy="949902"/>
          </a:xfrm>
        </p:grpSpPr>
        <p:sp>
          <p:nvSpPr>
            <p:cNvPr id="291867" name="Szövegdoboz 31"/>
            <p:cNvSpPr txBox="1">
              <a:spLocks noChangeArrowheads="1"/>
            </p:cNvSpPr>
            <p:nvPr/>
          </p:nvSpPr>
          <p:spPr bwMode="auto">
            <a:xfrm>
              <a:off x="8101774" y="2864971"/>
              <a:ext cx="101662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4 channels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up </a:t>
              </a: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to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 8 </a:t>
              </a: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DIMMs</a:t>
              </a:r>
              <a:endParaRPr lang="en-US" altLang="en-US" sz="11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per channel</a:t>
              </a:r>
              <a:endParaRPr lang="hu-HU" altLang="en-US" sz="11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199" name="Egyenes összekötő 200"/>
            <p:cNvCxnSpPr/>
            <p:nvPr/>
          </p:nvCxnSpPr>
          <p:spPr>
            <a:xfrm rot="10800000" flipH="1">
              <a:off x="7640426" y="361866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Egyenes összekötő 201"/>
            <p:cNvCxnSpPr/>
            <p:nvPr/>
          </p:nvCxnSpPr>
          <p:spPr>
            <a:xfrm flipV="1">
              <a:off x="7351501" y="3474197"/>
              <a:ext cx="28892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Egyenes összekötő 202"/>
            <p:cNvCxnSpPr/>
            <p:nvPr/>
          </p:nvCxnSpPr>
          <p:spPr>
            <a:xfrm rot="16200000" flipH="1">
              <a:off x="7568194" y="3546429"/>
              <a:ext cx="14446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Egyenes összekötő 115"/>
            <p:cNvCxnSpPr/>
            <p:nvPr/>
          </p:nvCxnSpPr>
          <p:spPr>
            <a:xfrm flipH="1">
              <a:off x="7340584" y="3131297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Egyenes összekötő 125"/>
            <p:cNvCxnSpPr/>
            <p:nvPr/>
          </p:nvCxnSpPr>
          <p:spPr>
            <a:xfrm rot="10800000">
              <a:off x="7354767" y="303269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Egyenes összekötő 197"/>
            <p:cNvCxnSpPr/>
            <p:nvPr/>
          </p:nvCxnSpPr>
          <p:spPr>
            <a:xfrm rot="5400000">
              <a:off x="7499229" y="2961253"/>
              <a:ext cx="14287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Egyenes összekötő 183"/>
            <p:cNvCxnSpPr/>
            <p:nvPr/>
          </p:nvCxnSpPr>
          <p:spPr bwMode="auto">
            <a:xfrm rot="10800000">
              <a:off x="7572536" y="2890072"/>
              <a:ext cx="27432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Téglalap 184"/>
            <p:cNvSpPr/>
            <p:nvPr/>
          </p:nvSpPr>
          <p:spPr bwMode="auto">
            <a:xfrm>
              <a:off x="7730677" y="277717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10" name="Téglalap 185"/>
            <p:cNvSpPr/>
            <p:nvPr/>
          </p:nvSpPr>
          <p:spPr bwMode="auto">
            <a:xfrm>
              <a:off x="7816403" y="277717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11" name="Rectangle 210"/>
            <p:cNvSpPr/>
            <p:nvPr/>
          </p:nvSpPr>
          <p:spPr bwMode="auto">
            <a:xfrm>
              <a:off x="7730676" y="2862414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2" name="Rectangle 211"/>
            <p:cNvSpPr/>
            <p:nvPr/>
          </p:nvSpPr>
          <p:spPr bwMode="auto">
            <a:xfrm>
              <a:off x="7816682" y="2863921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13" name="Straight Connector 212"/>
            <p:cNvCxnSpPr/>
            <p:nvPr/>
          </p:nvCxnSpPr>
          <p:spPr bwMode="auto">
            <a:xfrm>
              <a:off x="7876655" y="2885128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14" name="Téglalap 187"/>
            <p:cNvSpPr/>
            <p:nvPr/>
          </p:nvSpPr>
          <p:spPr bwMode="auto">
            <a:xfrm>
              <a:off x="8024169" y="277717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15" name="Rectangle 214"/>
            <p:cNvSpPr/>
            <p:nvPr/>
          </p:nvSpPr>
          <p:spPr bwMode="auto">
            <a:xfrm>
              <a:off x="8028112" y="2865428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216" name="Picture 21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8834" y="3025517"/>
              <a:ext cx="347502" cy="219475"/>
            </a:xfrm>
            <a:prstGeom prst="rect">
              <a:avLst/>
            </a:prstGeom>
          </p:spPr>
        </p:pic>
        <p:cxnSp>
          <p:nvCxnSpPr>
            <p:cNvPr id="217" name="Egyenes összekötő 115"/>
            <p:cNvCxnSpPr/>
            <p:nvPr/>
          </p:nvCxnSpPr>
          <p:spPr>
            <a:xfrm flipH="1">
              <a:off x="7341372" y="3368981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18" name="Picture 21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9622" y="3263201"/>
              <a:ext cx="347502" cy="219475"/>
            </a:xfrm>
            <a:prstGeom prst="rect">
              <a:avLst/>
            </a:prstGeom>
          </p:spPr>
        </p:pic>
        <p:sp>
          <p:nvSpPr>
            <p:cNvPr id="219" name="Téglalap 184"/>
            <p:cNvSpPr/>
            <p:nvPr/>
          </p:nvSpPr>
          <p:spPr bwMode="auto">
            <a:xfrm>
              <a:off x="7731463" y="351118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0" name="Téglalap 185"/>
            <p:cNvSpPr/>
            <p:nvPr/>
          </p:nvSpPr>
          <p:spPr bwMode="auto">
            <a:xfrm>
              <a:off x="7817189" y="351118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1" name="Rectangle 220"/>
            <p:cNvSpPr/>
            <p:nvPr/>
          </p:nvSpPr>
          <p:spPr bwMode="auto">
            <a:xfrm>
              <a:off x="7731462" y="3596416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22" name="Rectangle 221"/>
            <p:cNvSpPr/>
            <p:nvPr/>
          </p:nvSpPr>
          <p:spPr bwMode="auto">
            <a:xfrm>
              <a:off x="7817468" y="3597923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23" name="Straight Connector 222"/>
            <p:cNvCxnSpPr/>
            <p:nvPr/>
          </p:nvCxnSpPr>
          <p:spPr bwMode="auto">
            <a:xfrm>
              <a:off x="7877441" y="3619130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24" name="Téglalap 187"/>
            <p:cNvSpPr/>
            <p:nvPr/>
          </p:nvSpPr>
          <p:spPr bwMode="auto">
            <a:xfrm>
              <a:off x="8024955" y="351118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5" name="Rectangle 224"/>
            <p:cNvSpPr/>
            <p:nvPr/>
          </p:nvSpPr>
          <p:spPr bwMode="auto">
            <a:xfrm>
              <a:off x="8028898" y="3599430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30" name="TextBox 12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cxnSp>
        <p:nvCxnSpPr>
          <p:cNvPr id="134" name="Egyenes összekötő 39"/>
          <p:cNvCxnSpPr/>
          <p:nvPr/>
        </p:nvCxnSpPr>
        <p:spPr>
          <a:xfrm flipV="1">
            <a:off x="7153923" y="2654768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Egyenes összekötő 41"/>
          <p:cNvCxnSpPr/>
          <p:nvPr/>
        </p:nvCxnSpPr>
        <p:spPr>
          <a:xfrm rot="5400000" flipH="1" flipV="1">
            <a:off x="6974070" y="2820709"/>
            <a:ext cx="358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969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97" name="Text Box 177"/>
          <p:cNvSpPr txBox="1">
            <a:spLocks noChangeArrowheads="1"/>
          </p:cNvSpPr>
          <p:nvPr/>
        </p:nvSpPr>
        <p:spPr bwMode="auto">
          <a:xfrm>
            <a:off x="90488" y="515191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c) Evolution to the up to 10-core Boxboro-EX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Nehalem-EX/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Westmere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-EX processors) -1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347004" y="1116107"/>
            <a:ext cx="8892050" cy="15388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Aims: a) Raising per socket memory bandwidth of the 4S/</a:t>
            </a:r>
            <a:r>
              <a:rPr lang="en-US" dirty="0" err="1" smtClean="0">
                <a:solidFill>
                  <a:srgbClr val="FF0000"/>
                </a:solidFill>
              </a:rPr>
              <a:t>8S</a:t>
            </a:r>
            <a:r>
              <a:rPr lang="en-US" dirty="0" smtClean="0">
                <a:solidFill>
                  <a:srgbClr val="FF0000"/>
                </a:solidFill>
              </a:rPr>
              <a:t> server </a:t>
            </a:r>
            <a:r>
              <a:rPr lang="en-US" dirty="0" smtClean="0">
                <a:solidFill>
                  <a:srgbClr val="0070C0"/>
                </a:solidFill>
              </a:rPr>
              <a:t>by connecting memory 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directly to the processors.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   </a:t>
            </a:r>
            <a:r>
              <a:rPr lang="en-US" dirty="0" smtClean="0">
                <a:solidFill>
                  <a:srgbClr val="FF0000"/>
                </a:solidFill>
              </a:rPr>
              <a:t>b) Making use of higher speed </a:t>
            </a:r>
            <a:r>
              <a:rPr lang="en-US" dirty="0" err="1" smtClean="0">
                <a:solidFill>
                  <a:srgbClr val="FF0000"/>
                </a:solidFill>
              </a:rPr>
              <a:t>DDR3</a:t>
            </a:r>
            <a:r>
              <a:rPr lang="en-US" dirty="0" smtClean="0">
                <a:solidFill>
                  <a:srgbClr val="FF0000"/>
                </a:solidFill>
              </a:rPr>
              <a:t> memory.</a:t>
            </a:r>
          </a:p>
          <a:p>
            <a:r>
              <a:rPr lang="en-US" dirty="0" smtClean="0"/>
              <a:t>             But </a:t>
            </a:r>
            <a:r>
              <a:rPr lang="en-US" dirty="0" smtClean="0">
                <a:solidFill>
                  <a:srgbClr val="0070C0"/>
                </a:solidFill>
              </a:rPr>
              <a:t>memory vendors were reluctant to </a:t>
            </a:r>
            <a:r>
              <a:rPr lang="en-US" dirty="0">
                <a:solidFill>
                  <a:srgbClr val="0070C0"/>
                </a:solidFill>
              </a:rPr>
              <a:t>develop </a:t>
            </a:r>
            <a:r>
              <a:rPr lang="en-US" dirty="0" err="1" smtClean="0">
                <a:solidFill>
                  <a:srgbClr val="0070C0"/>
                </a:solidFill>
              </a:rPr>
              <a:t>DDR3</a:t>
            </a:r>
            <a:r>
              <a:rPr lang="en-US" dirty="0" smtClean="0">
                <a:solidFill>
                  <a:srgbClr val="0070C0"/>
                </a:solidFill>
              </a:rPr>
              <a:t>-based FB-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, thus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 Intel was </a:t>
            </a:r>
            <a:r>
              <a:rPr lang="en-US" dirty="0">
                <a:solidFill>
                  <a:srgbClr val="0070C0"/>
                </a:solidFill>
              </a:rPr>
              <a:t>forced to </a:t>
            </a:r>
            <a:r>
              <a:rPr lang="en-US" dirty="0" smtClean="0">
                <a:solidFill>
                  <a:srgbClr val="0070C0"/>
                </a:solidFill>
              </a:rPr>
              <a:t>come back </a:t>
            </a:r>
            <a:r>
              <a:rPr lang="en-US" dirty="0">
                <a:solidFill>
                  <a:srgbClr val="0070C0"/>
                </a:solidFill>
              </a:rPr>
              <a:t>to custom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err="1">
                <a:solidFill>
                  <a:srgbClr val="0070C0"/>
                </a:solidFill>
              </a:rPr>
              <a:t>DIMMs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and on-board memory buffers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 </a:t>
            </a:r>
            <a:r>
              <a:rPr lang="en-US" dirty="0" smtClean="0"/>
              <a:t>in </a:t>
            </a:r>
            <a:r>
              <a:rPr lang="en-US" dirty="0"/>
              <a:t>their </a:t>
            </a:r>
            <a:r>
              <a:rPr lang="en-US" dirty="0" smtClean="0"/>
              <a:t>subsequent Boxboro-EX </a:t>
            </a:r>
            <a:r>
              <a:rPr lang="en-US" dirty="0"/>
              <a:t>platform</a:t>
            </a:r>
            <a:r>
              <a:rPr lang="en-US" dirty="0" smtClean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477106" y="3437892"/>
            <a:ext cx="6497228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higher dissipation </a:t>
            </a:r>
            <a:r>
              <a:rPr lang="en-US" dirty="0"/>
              <a:t>due to the necessary serial/parallel conversions</a:t>
            </a:r>
            <a:r>
              <a:rPr lang="en-US" dirty="0" smtClean="0"/>
              <a:t>,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longer </a:t>
            </a:r>
            <a:r>
              <a:rPr lang="en-US" dirty="0"/>
              <a:t>access </a:t>
            </a:r>
            <a:r>
              <a:rPr lang="en-US" dirty="0" smtClean="0"/>
              <a:t>times because </a:t>
            </a:r>
            <a:r>
              <a:rPr lang="en-US" dirty="0"/>
              <a:t>of cascading </a:t>
            </a:r>
            <a:r>
              <a:rPr lang="en-US" dirty="0" err="1"/>
              <a:t>DIMMs</a:t>
            </a:r>
            <a:r>
              <a:rPr lang="en-US" dirty="0"/>
              <a:t> and </a:t>
            </a:r>
            <a:endParaRPr lang="en-US" dirty="0" smtClean="0"/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resulting </a:t>
            </a:r>
            <a:r>
              <a:rPr lang="en-US" dirty="0"/>
              <a:t>higher price.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125688" y="2617347"/>
            <a:ext cx="7325210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</a:t>
            </a:r>
            <a:r>
              <a:rPr lang="en-US" dirty="0"/>
              <a:t>reason for </a:t>
            </a:r>
            <a:r>
              <a:rPr lang="en-US" dirty="0">
                <a:solidFill>
                  <a:srgbClr val="0070C0"/>
                </a:solidFill>
              </a:rPr>
              <a:t>cancellation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-based FB-</a:t>
            </a:r>
            <a:r>
              <a:rPr lang="en-US" dirty="0" err="1">
                <a:solidFill>
                  <a:srgbClr val="0070C0"/>
                </a:solidFill>
              </a:rPr>
              <a:t>DIMM</a:t>
            </a:r>
            <a:r>
              <a:rPr lang="en-US" dirty="0">
                <a:solidFill>
                  <a:srgbClr val="0070C0"/>
                </a:solidFill>
              </a:rPr>
              <a:t> developments was the small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  </a:t>
            </a:r>
            <a:r>
              <a:rPr lang="en-US" dirty="0" smtClean="0">
                <a:solidFill>
                  <a:srgbClr val="0070C0"/>
                </a:solidFill>
              </a:rPr>
              <a:t>market </a:t>
            </a:r>
            <a:r>
              <a:rPr lang="en-US" dirty="0">
                <a:solidFill>
                  <a:srgbClr val="0070C0"/>
                </a:solidFill>
              </a:rPr>
              <a:t>share achieved by </a:t>
            </a:r>
            <a:r>
              <a:rPr lang="en-US" dirty="0" err="1">
                <a:solidFill>
                  <a:srgbClr val="0070C0"/>
                </a:solidFill>
              </a:rPr>
              <a:t>DDR2-bsed</a:t>
            </a:r>
            <a:r>
              <a:rPr lang="en-US" dirty="0">
                <a:solidFill>
                  <a:srgbClr val="0070C0"/>
                </a:solidFill>
              </a:rPr>
              <a:t> FB-</a:t>
            </a:r>
            <a:r>
              <a:rPr lang="en-US" dirty="0" err="1">
                <a:solidFill>
                  <a:srgbClr val="0070C0"/>
                </a:solidFill>
              </a:rPr>
              <a:t>DIMMs</a:t>
            </a:r>
            <a:r>
              <a:rPr lang="en-US" dirty="0"/>
              <a:t>.</a:t>
            </a:r>
          </a:p>
          <a:p>
            <a:r>
              <a:rPr lang="en-US" dirty="0" smtClean="0"/>
              <a:t>This </a:t>
            </a:r>
            <a:r>
              <a:rPr lang="en-US" dirty="0"/>
              <a:t>was caused by the inherent drawbacks of FB-</a:t>
            </a:r>
            <a:r>
              <a:rPr lang="en-US" dirty="0" err="1"/>
              <a:t>DIMM</a:t>
            </a:r>
            <a:r>
              <a:rPr lang="en-US" dirty="0"/>
              <a:t> memories, such as</a:t>
            </a:r>
          </a:p>
        </p:txBody>
      </p:sp>
    </p:spTree>
    <p:extLst>
      <p:ext uri="{BB962C8B-B14F-4D97-AF65-F5344CB8AC3E}">
        <p14:creationId xmlns:p14="http://schemas.microsoft.com/office/powerpoint/2010/main" val="80453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201481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21826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30374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46420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57838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59108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59108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59108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98241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205768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48960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75618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75300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75776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757768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87854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87060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09825" y="358009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09825" y="306891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98795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8038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80380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315781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3051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305145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92445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50389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4022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40229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68169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6531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65311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43721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589743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solidFill>
                  <a:srgbClr val="FF0000"/>
                </a:solidFill>
                <a:latin typeface="Verdana" pitchFamily="34" charset="0"/>
              </a:rPr>
              <a:t>DDR</a:t>
            </a: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-EX: up to </a:t>
            </a: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DDR3-1333</a:t>
            </a:r>
            <a:endParaRPr lang="hu-HU" altLang="en-US" sz="1100" dirty="0">
              <a:solidFill>
                <a:srgbClr val="FF0000"/>
              </a:solidFill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34978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36813" y="185130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77034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5861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58619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94020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8338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83384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70684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27834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21719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217198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45138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4228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42280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220690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36724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5448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77351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5893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5893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943381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8370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8370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71160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29421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21878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218785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467256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43868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43868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22278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63724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08638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300541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8212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8212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3175281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30689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30689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94350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56421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4578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45785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73566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70868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70868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49278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69877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751263" y="521204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81534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883431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  <a:endParaRPr lang="hu-HU" altLang="en-US" sz="10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689756"/>
            <a:ext cx="3260725" cy="1244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SMI: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 (Serial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link between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the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processor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and the SMB)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(Differential signaling, ~25 lanes)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SMB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      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(Conversion between the serial SMI and the parallel DDR3 DIMM interfaces)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68156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211959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203863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8544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85448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220849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21021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210213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97513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62283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5164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51646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79586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7672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76729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55139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92616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35308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27211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30879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308796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44198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3356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33561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320861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85631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7499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74995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402935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40007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400078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78488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540281"/>
            <a:ext cx="0" cy="142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51646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51646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51646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856068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207196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67851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3080793"/>
            <a:ext cx="0" cy="165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67216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67216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26576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2681568"/>
            <a:ext cx="1576387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35468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205450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8703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8703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218626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21180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21180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99259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61330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50694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50694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78634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7577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75776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54186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3981731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54668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27370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30895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30895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40546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3372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3372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321179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88330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77694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77694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405475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40277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402776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83726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69756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71026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71026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308161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59500" y="324036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497418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49741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854543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207196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65363" y="4072218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65813" y="4073806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 channels</a:t>
            </a: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54688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219825" y="590736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319493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354418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201640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317210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317210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360768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9752" y="6239156"/>
            <a:ext cx="887685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Figure: The Nehalem-EX,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-EX aimed  Boxboro-EX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MP server platform (for up to 10 C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(2010/2011)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7785" y="5256250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2 DIMMs/memory channel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5125" y="5005668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FF0000"/>
                </a:solidFill>
              </a:rPr>
              <a:t>4 x QPI up to 6.4 GT/s</a:t>
            </a:r>
            <a:endParaRPr lang="en-US" sz="1100" dirty="0">
              <a:solidFill>
                <a:srgbClr val="FF0000"/>
              </a:solidFill>
            </a:endParaRPr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43575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519893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36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497161" y="4297643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000000"/>
                </a:solidFill>
              </a:rPr>
              <a:t>PCIe</a:t>
            </a:r>
            <a:endParaRPr lang="en-US" sz="1100" dirty="0" smtClean="0">
              <a:solidFill>
                <a:srgbClr val="000000"/>
              </a:solidFill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</a:rPr>
              <a:t>2.0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2" name="Oval 188"/>
          <p:cNvSpPr>
            <a:spLocks noChangeArrowheads="1"/>
          </p:cNvSpPr>
          <p:nvPr/>
        </p:nvSpPr>
        <p:spPr bwMode="auto">
          <a:xfrm>
            <a:off x="0" y="1353344"/>
            <a:ext cx="3162300" cy="3071299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3" name="Oval 188"/>
          <p:cNvSpPr>
            <a:spLocks noChangeArrowheads="1"/>
          </p:cNvSpPr>
          <p:nvPr/>
        </p:nvSpPr>
        <p:spPr bwMode="auto">
          <a:xfrm>
            <a:off x="5767644" y="1364075"/>
            <a:ext cx="3162300" cy="3071299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4" name="Oval 190"/>
          <p:cNvSpPr>
            <a:spLocks noChangeArrowheads="1"/>
          </p:cNvSpPr>
          <p:nvPr/>
        </p:nvSpPr>
        <p:spPr bwMode="auto">
          <a:xfrm>
            <a:off x="2781300" y="1659966"/>
            <a:ext cx="3619500" cy="23749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197" name="Text Box 177"/>
          <p:cNvSpPr txBox="1">
            <a:spLocks noChangeArrowheads="1"/>
          </p:cNvSpPr>
          <p:nvPr/>
        </p:nvSpPr>
        <p:spPr bwMode="auto">
          <a:xfrm>
            <a:off x="90488" y="515191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c) Evolution to the up to 10-core Boxboro-EX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Nehalem-EX/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Westmere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-EX processors) -2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0353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2333625" y="1347133"/>
            <a:ext cx="4476749" cy="350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91440" tIns="45720" rIns="91440" bIns="45720" anchor="t" anchorCtr="0">
            <a:noAutofit/>
          </a:bodyPr>
          <a:lstStyle/>
          <a:p>
            <a:pPr marL="342265" indent="-342265" algn="ctr">
              <a:spcAft>
                <a:spcPts val="10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Implementing memory extension buffers MBs)</a:t>
            </a:r>
            <a:endParaRPr lang="en-US" sz="12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390650" y="2157261"/>
            <a:ext cx="3082330" cy="4828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Implementing stand alone MBs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mounted on the mainboard or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on a riser card</a:t>
            </a:r>
          </a:p>
        </p:txBody>
      </p:sp>
      <p:cxnSp>
        <p:nvCxnSpPr>
          <p:cNvPr id="8" name="Line 8"/>
          <p:cNvCxnSpPr/>
          <p:nvPr/>
        </p:nvCxnSpPr>
        <p:spPr bwMode="auto">
          <a:xfrm>
            <a:off x="4584853" y="1708867"/>
            <a:ext cx="0" cy="14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Line 13"/>
          <p:cNvCxnSpPr>
            <a:endCxn id="13" idx="7"/>
          </p:cNvCxnSpPr>
          <p:nvPr/>
        </p:nvCxnSpPr>
        <p:spPr bwMode="auto">
          <a:xfrm flipH="1">
            <a:off x="2965099" y="1862091"/>
            <a:ext cx="1630714" cy="19227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4901979" y="2189787"/>
            <a:ext cx="2594195" cy="5108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Implementing MBs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immediately on the DIMM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(called FB-DIMMs)</a:t>
            </a:r>
            <a:endParaRPr lang="en-US" sz="1200" dirty="0">
              <a:solidFill>
                <a:srgbClr val="000000"/>
              </a:solidFill>
              <a:effectLst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" name="Line 13"/>
          <p:cNvCxnSpPr>
            <a:endCxn id="12" idx="2"/>
          </p:cNvCxnSpPr>
          <p:nvPr/>
        </p:nvCxnSpPr>
        <p:spPr bwMode="auto">
          <a:xfrm>
            <a:off x="4577463" y="1862091"/>
            <a:ext cx="1602679" cy="21022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" name="Oval 11"/>
          <p:cNvSpPr>
            <a:spLocks noChangeArrowheads="1"/>
          </p:cNvSpPr>
          <p:nvPr/>
        </p:nvSpPr>
        <p:spPr bwMode="auto">
          <a:xfrm>
            <a:off x="6180142" y="2046371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2916242" y="2046771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4" name="Text Box 1785"/>
          <p:cNvSpPr txBox="1">
            <a:spLocks noChangeArrowheads="1"/>
          </p:cNvSpPr>
          <p:nvPr/>
        </p:nvSpPr>
        <p:spPr bwMode="auto">
          <a:xfrm>
            <a:off x="4134072" y="2998819"/>
            <a:ext cx="3529700" cy="3523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rot="0" vert="horz" wrap="square" lIns="63094" tIns="31547" rIns="63094" bIns="31547" upright="1">
            <a:noAutofit/>
          </a:bodyPr>
          <a:lstStyle/>
          <a:p>
            <a:endParaRPr lang="en-US" sz="1200" b="1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036929" y="3046405"/>
            <a:ext cx="17572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err="1" smtClean="0"/>
              <a:t>Truland</a:t>
            </a:r>
            <a:r>
              <a:rPr lang="en-US" sz="1200" i="1" dirty="0" smtClean="0"/>
              <a:t> MP platform</a:t>
            </a:r>
          </a:p>
          <a:p>
            <a:pPr algn="ctr"/>
            <a:r>
              <a:rPr lang="en-US" sz="1200" i="1" dirty="0" smtClean="0"/>
              <a:t>(2005/2006)</a:t>
            </a:r>
            <a:endParaRPr lang="en-US" sz="1200" i="1" dirty="0"/>
          </a:p>
        </p:txBody>
      </p:sp>
      <p:sp>
        <p:nvSpPr>
          <p:cNvPr id="16" name="TextBox 15"/>
          <p:cNvSpPr txBox="1"/>
          <p:nvPr/>
        </p:nvSpPr>
        <p:spPr>
          <a:xfrm>
            <a:off x="5408039" y="3410303"/>
            <a:ext cx="16113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 smtClean="0"/>
              <a:t>Caneland</a:t>
            </a:r>
            <a:r>
              <a:rPr lang="en-US" sz="1200" dirty="0" smtClean="0"/>
              <a:t> platform</a:t>
            </a:r>
          </a:p>
          <a:p>
            <a:pPr algn="ctr"/>
            <a:r>
              <a:rPr lang="en-US" sz="1200" dirty="0" smtClean="0"/>
              <a:t>(2007/2008)</a:t>
            </a:r>
            <a:endParaRPr lang="en-US" sz="1200" dirty="0"/>
          </a:p>
        </p:txBody>
      </p:sp>
      <p:sp>
        <p:nvSpPr>
          <p:cNvPr id="17" name="TextBox 16"/>
          <p:cNvSpPr txBox="1"/>
          <p:nvPr/>
        </p:nvSpPr>
        <p:spPr>
          <a:xfrm>
            <a:off x="2050983" y="3833805"/>
            <a:ext cx="18053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/>
              <a:t>Boxboro-EX platform</a:t>
            </a:r>
          </a:p>
          <a:p>
            <a:pPr algn="ctr"/>
            <a:r>
              <a:rPr lang="en-US" sz="1200" i="1" dirty="0" smtClean="0"/>
              <a:t>(2010/2011)</a:t>
            </a:r>
            <a:endParaRPr lang="en-US" sz="1200" i="1" dirty="0"/>
          </a:p>
        </p:txBody>
      </p:sp>
      <p:sp>
        <p:nvSpPr>
          <p:cNvPr id="18" name="TextBox 17"/>
          <p:cNvSpPr txBox="1"/>
          <p:nvPr/>
        </p:nvSpPr>
        <p:spPr>
          <a:xfrm>
            <a:off x="2083044" y="4388203"/>
            <a:ext cx="16065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 smtClean="0"/>
              <a:t>Brickland</a:t>
            </a:r>
            <a:r>
              <a:rPr lang="en-US" sz="1200" dirty="0" smtClean="0"/>
              <a:t> platform</a:t>
            </a:r>
          </a:p>
          <a:p>
            <a:pPr algn="ctr"/>
            <a:r>
              <a:rPr lang="en-US" sz="1200" dirty="0" smtClean="0"/>
              <a:t>(2014/2015)</a:t>
            </a:r>
            <a:endParaRPr lang="en-US" sz="1200" dirty="0"/>
          </a:p>
        </p:txBody>
      </p:sp>
      <p:sp>
        <p:nvSpPr>
          <p:cNvPr id="19" name="Right Arrow 18"/>
          <p:cNvSpPr/>
          <p:nvPr/>
        </p:nvSpPr>
        <p:spPr bwMode="auto">
          <a:xfrm rot="648995">
            <a:off x="3767463" y="3414865"/>
            <a:ext cx="1620000" cy="54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0" name="Right Arrow 19"/>
          <p:cNvSpPr/>
          <p:nvPr/>
        </p:nvSpPr>
        <p:spPr bwMode="auto">
          <a:xfrm rot="9881920">
            <a:off x="3755449" y="3978486"/>
            <a:ext cx="1620000" cy="54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747726" y="5037645"/>
            <a:ext cx="5647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Intel’s implementation of memory extension buffers</a:t>
            </a:r>
            <a:endParaRPr lang="en-US" dirty="0"/>
          </a:p>
        </p:txBody>
      </p:sp>
      <p:sp>
        <p:nvSpPr>
          <p:cNvPr id="2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en-US" sz="1600" dirty="0"/>
          </a:p>
        </p:txBody>
      </p:sp>
      <p:sp>
        <p:nvSpPr>
          <p:cNvPr id="24" name="TextBox 23"/>
          <p:cNvSpPr txBox="1"/>
          <p:nvPr/>
        </p:nvSpPr>
        <p:spPr>
          <a:xfrm>
            <a:off x="82550" y="502696"/>
            <a:ext cx="8182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Returning to the stand alone memory buffer implementation in the Boxboro-EX</a:t>
            </a:r>
          </a:p>
          <a:p>
            <a:r>
              <a:rPr lang="en-US" b="1" dirty="0">
                <a:solidFill>
                  <a:schemeClr val="accent6"/>
                </a:solidFill>
              </a:rPr>
              <a:t>  </a:t>
            </a:r>
            <a:r>
              <a:rPr lang="en-US" b="1" dirty="0" smtClean="0">
                <a:solidFill>
                  <a:schemeClr val="accent6"/>
                </a:solidFill>
              </a:rPr>
              <a:t>high-end </a:t>
            </a:r>
            <a:r>
              <a:rPr lang="en-US" b="1" dirty="0">
                <a:solidFill>
                  <a:schemeClr val="accent6"/>
                </a:solidFill>
              </a:rPr>
              <a:t>platform from using FB-DIMMs </a:t>
            </a:r>
            <a:r>
              <a:rPr lang="en-US" b="1" dirty="0" smtClean="0">
                <a:solidFill>
                  <a:schemeClr val="accent6"/>
                </a:solidFill>
              </a:rPr>
              <a:t>-2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67789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églalap 40"/>
          <p:cNvSpPr>
            <a:spLocks noChangeArrowheads="1"/>
          </p:cNvSpPr>
          <p:nvPr/>
        </p:nvSpPr>
        <p:spPr bwMode="auto">
          <a:xfrm>
            <a:off x="2798763" y="1258560"/>
            <a:ext cx="1498600" cy="6032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Core</a:t>
            </a: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2 (</a:t>
            </a: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2C</a:t>
            </a: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)</a:t>
            </a:r>
          </a:p>
        </p:txBody>
      </p:sp>
      <p:sp>
        <p:nvSpPr>
          <p:cNvPr id="5" name="Téglalap 46"/>
          <p:cNvSpPr/>
          <p:nvPr/>
        </p:nvSpPr>
        <p:spPr>
          <a:xfrm>
            <a:off x="3752850" y="2617460"/>
            <a:ext cx="1501775" cy="6016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E</a:t>
            </a: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5000 MCH</a:t>
            </a:r>
            <a:endParaRPr lang="en-US" altLang="en-US" sz="1000" smtClean="0">
              <a:solidFill>
                <a:schemeClr val="bg1"/>
              </a:solidFill>
              <a:latin typeface="Verdana" pitchFamily="34" charset="0"/>
            </a:endParaRPr>
          </a:p>
          <a:p>
            <a:pPr algn="ctr">
              <a:spcAft>
                <a:spcPts val="300"/>
              </a:spcAft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(Enhanced)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" name="Egyenes összekötő 47"/>
          <p:cNvCxnSpPr>
            <a:cxnSpLocks noChangeShapeType="1"/>
          </p:cNvCxnSpPr>
          <p:nvPr/>
        </p:nvCxnSpPr>
        <p:spPr bwMode="auto">
          <a:xfrm flipH="1" flipV="1">
            <a:off x="4125913" y="2206298"/>
            <a:ext cx="1587" cy="41116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" name="Egyenes összekötő 48"/>
          <p:cNvCxnSpPr>
            <a:stCxn id="8" idx="0"/>
            <a:endCxn id="5" idx="2"/>
          </p:cNvCxnSpPr>
          <p:nvPr/>
        </p:nvCxnSpPr>
        <p:spPr>
          <a:xfrm rot="5400000" flipH="1" flipV="1">
            <a:off x="4279106" y="3445342"/>
            <a:ext cx="45243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églalap 69"/>
          <p:cNvSpPr/>
          <p:nvPr/>
        </p:nvSpPr>
        <p:spPr>
          <a:xfrm>
            <a:off x="3752850" y="3671560"/>
            <a:ext cx="1501775" cy="60483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631</a:t>
            </a: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x</a:t>
            </a: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ESB/</a:t>
            </a:r>
            <a:b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</a:b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632</a:t>
            </a: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x</a:t>
            </a: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ESB IOH</a:t>
            </a:r>
          </a:p>
        </p:txBody>
      </p:sp>
      <p:sp>
        <p:nvSpPr>
          <p:cNvPr id="9" name="Szövegdoboz 70"/>
          <p:cNvSpPr txBox="1">
            <a:spLocks noChangeArrowheads="1"/>
          </p:cNvSpPr>
          <p:nvPr/>
        </p:nvSpPr>
        <p:spPr bwMode="auto">
          <a:xfrm>
            <a:off x="4271963" y="2263448"/>
            <a:ext cx="43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FSB</a:t>
            </a:r>
          </a:p>
        </p:txBody>
      </p:sp>
      <p:sp>
        <p:nvSpPr>
          <p:cNvPr id="10" name="Téglalap 49"/>
          <p:cNvSpPr>
            <a:spLocks noChangeArrowheads="1"/>
          </p:cNvSpPr>
          <p:nvPr/>
        </p:nvSpPr>
        <p:spPr bwMode="auto">
          <a:xfrm>
            <a:off x="4673600" y="1258560"/>
            <a:ext cx="1498600" cy="6032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Core</a:t>
            </a: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2 (2C)</a:t>
            </a:r>
          </a:p>
        </p:txBody>
      </p:sp>
      <p:cxnSp>
        <p:nvCxnSpPr>
          <p:cNvPr id="11" name="Egyenes összekötő 61"/>
          <p:cNvCxnSpPr>
            <a:cxnSpLocks noChangeShapeType="1"/>
          </p:cNvCxnSpPr>
          <p:nvPr/>
        </p:nvCxnSpPr>
        <p:spPr bwMode="auto">
          <a:xfrm flipV="1">
            <a:off x="5360988" y="1861810"/>
            <a:ext cx="0" cy="3444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Egyenes összekötő 62"/>
          <p:cNvCxnSpPr>
            <a:cxnSpLocks noChangeShapeType="1"/>
          </p:cNvCxnSpPr>
          <p:nvPr/>
        </p:nvCxnSpPr>
        <p:spPr bwMode="auto">
          <a:xfrm flipV="1">
            <a:off x="3548063" y="1849110"/>
            <a:ext cx="1587" cy="3444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" name="Egyenes összekötő 77"/>
          <p:cNvCxnSpPr>
            <a:cxnSpLocks noChangeShapeType="1"/>
          </p:cNvCxnSpPr>
          <p:nvPr/>
        </p:nvCxnSpPr>
        <p:spPr bwMode="auto">
          <a:xfrm flipH="1">
            <a:off x="3548063" y="2206298"/>
            <a:ext cx="5667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Egyenes összekötő 23"/>
          <p:cNvCxnSpPr>
            <a:cxnSpLocks noChangeShapeType="1"/>
          </p:cNvCxnSpPr>
          <p:nvPr/>
        </p:nvCxnSpPr>
        <p:spPr bwMode="auto">
          <a:xfrm flipH="1">
            <a:off x="5264150" y="2831773"/>
            <a:ext cx="830263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Egyenes összekötő 24"/>
          <p:cNvCxnSpPr>
            <a:cxnSpLocks noChangeShapeType="1"/>
          </p:cNvCxnSpPr>
          <p:nvPr/>
        </p:nvCxnSpPr>
        <p:spPr bwMode="auto">
          <a:xfrm flipH="1" flipV="1">
            <a:off x="5487988" y="2230110"/>
            <a:ext cx="60325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" name="Egyenes összekötő 25"/>
          <p:cNvCxnSpPr>
            <a:cxnSpLocks noChangeShapeType="1"/>
          </p:cNvCxnSpPr>
          <p:nvPr/>
        </p:nvCxnSpPr>
        <p:spPr bwMode="auto">
          <a:xfrm flipH="1">
            <a:off x="5254625" y="2668260"/>
            <a:ext cx="2238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Egyenes összekötő 26"/>
          <p:cNvCxnSpPr>
            <a:cxnSpLocks noChangeShapeType="1"/>
          </p:cNvCxnSpPr>
          <p:nvPr/>
        </p:nvCxnSpPr>
        <p:spPr bwMode="auto">
          <a:xfrm flipH="1">
            <a:off x="5264150" y="3006398"/>
            <a:ext cx="823913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" name="Téglalap 27"/>
          <p:cNvSpPr>
            <a:spLocks noChangeArrowheads="1"/>
          </p:cNvSpPr>
          <p:nvPr/>
        </p:nvSpPr>
        <p:spPr bwMode="auto">
          <a:xfrm flipV="1">
            <a:off x="5765800" y="2488873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9" name="Téglalap 28"/>
          <p:cNvSpPr>
            <a:spLocks noChangeArrowheads="1"/>
          </p:cNvSpPr>
          <p:nvPr/>
        </p:nvSpPr>
        <p:spPr bwMode="auto">
          <a:xfrm flipV="1">
            <a:off x="5605463" y="2488873"/>
            <a:ext cx="90487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0" name="Téglalap 29"/>
          <p:cNvSpPr>
            <a:spLocks noChangeArrowheads="1"/>
          </p:cNvSpPr>
          <p:nvPr/>
        </p:nvSpPr>
        <p:spPr bwMode="auto">
          <a:xfrm flipV="1">
            <a:off x="5768975" y="2023735"/>
            <a:ext cx="88900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1" name="Téglalap 30"/>
          <p:cNvSpPr>
            <a:spLocks noChangeArrowheads="1"/>
          </p:cNvSpPr>
          <p:nvPr/>
        </p:nvSpPr>
        <p:spPr bwMode="auto">
          <a:xfrm flipV="1">
            <a:off x="5608638" y="2023735"/>
            <a:ext cx="90487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2" name="Egyenes összekötő 31"/>
          <p:cNvCxnSpPr>
            <a:cxnSpLocks noChangeShapeType="1"/>
          </p:cNvCxnSpPr>
          <p:nvPr/>
        </p:nvCxnSpPr>
        <p:spPr bwMode="auto">
          <a:xfrm flipH="1" flipV="1">
            <a:off x="5491163" y="3641398"/>
            <a:ext cx="604837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" name="Téglalap 32"/>
          <p:cNvSpPr>
            <a:spLocks noChangeArrowheads="1"/>
          </p:cNvSpPr>
          <p:nvPr/>
        </p:nvSpPr>
        <p:spPr bwMode="auto">
          <a:xfrm flipV="1">
            <a:off x="5765800" y="3431848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4" name="Téglalap 33"/>
          <p:cNvSpPr>
            <a:spLocks noChangeArrowheads="1"/>
          </p:cNvSpPr>
          <p:nvPr/>
        </p:nvSpPr>
        <p:spPr bwMode="auto">
          <a:xfrm flipV="1">
            <a:off x="5605463" y="3431848"/>
            <a:ext cx="90487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5" name="Egyenes összekötő 34"/>
          <p:cNvCxnSpPr>
            <a:cxnSpLocks noChangeShapeType="1"/>
          </p:cNvCxnSpPr>
          <p:nvPr/>
        </p:nvCxnSpPr>
        <p:spPr bwMode="auto">
          <a:xfrm flipH="1" flipV="1">
            <a:off x="5484813" y="3173085"/>
            <a:ext cx="1587" cy="46672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35"/>
          <p:cNvCxnSpPr>
            <a:cxnSpLocks noChangeShapeType="1"/>
          </p:cNvCxnSpPr>
          <p:nvPr/>
        </p:nvCxnSpPr>
        <p:spPr bwMode="auto">
          <a:xfrm flipH="1">
            <a:off x="5262563" y="3160385"/>
            <a:ext cx="223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Egyenes összekötő 36"/>
          <p:cNvCxnSpPr>
            <a:cxnSpLocks noChangeShapeType="1"/>
          </p:cNvCxnSpPr>
          <p:nvPr/>
        </p:nvCxnSpPr>
        <p:spPr bwMode="auto">
          <a:xfrm flipV="1">
            <a:off x="5483225" y="2215823"/>
            <a:ext cx="0" cy="4524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37"/>
          <p:cNvSpPr>
            <a:spLocks noChangeArrowheads="1"/>
          </p:cNvSpPr>
          <p:nvPr/>
        </p:nvSpPr>
        <p:spPr bwMode="auto">
          <a:xfrm flipV="1">
            <a:off x="5926138" y="2492048"/>
            <a:ext cx="87312" cy="4127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" name="Téglalap 38"/>
          <p:cNvSpPr>
            <a:spLocks noChangeArrowheads="1"/>
          </p:cNvSpPr>
          <p:nvPr/>
        </p:nvSpPr>
        <p:spPr bwMode="auto">
          <a:xfrm flipV="1">
            <a:off x="5927725" y="2023735"/>
            <a:ext cx="88900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" name="Téglalap 39"/>
          <p:cNvSpPr>
            <a:spLocks noChangeArrowheads="1"/>
          </p:cNvSpPr>
          <p:nvPr/>
        </p:nvSpPr>
        <p:spPr bwMode="auto">
          <a:xfrm flipV="1">
            <a:off x="5926138" y="3433435"/>
            <a:ext cx="87312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" name="Téglalap 41"/>
          <p:cNvSpPr>
            <a:spLocks noChangeArrowheads="1"/>
          </p:cNvSpPr>
          <p:nvPr/>
        </p:nvSpPr>
        <p:spPr bwMode="auto">
          <a:xfrm flipV="1">
            <a:off x="5765800" y="2968298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2" name="Téglalap 42"/>
          <p:cNvSpPr>
            <a:spLocks noChangeArrowheads="1"/>
          </p:cNvSpPr>
          <p:nvPr/>
        </p:nvSpPr>
        <p:spPr bwMode="auto">
          <a:xfrm flipV="1">
            <a:off x="5605463" y="2968298"/>
            <a:ext cx="90487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3" name="Téglalap 43"/>
          <p:cNvSpPr>
            <a:spLocks noChangeArrowheads="1"/>
          </p:cNvSpPr>
          <p:nvPr/>
        </p:nvSpPr>
        <p:spPr bwMode="auto">
          <a:xfrm flipV="1">
            <a:off x="5926138" y="2971473"/>
            <a:ext cx="87312" cy="4127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4" name="Téglalap 37"/>
          <p:cNvSpPr>
            <a:spLocks noChangeArrowheads="1"/>
          </p:cNvSpPr>
          <p:nvPr/>
        </p:nvSpPr>
        <p:spPr bwMode="auto">
          <a:xfrm flipV="1">
            <a:off x="6084888" y="2492048"/>
            <a:ext cx="87312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5" name="Téglalap 38"/>
          <p:cNvSpPr>
            <a:spLocks noChangeArrowheads="1"/>
          </p:cNvSpPr>
          <p:nvPr/>
        </p:nvSpPr>
        <p:spPr bwMode="auto">
          <a:xfrm flipV="1">
            <a:off x="6086475" y="2025323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6" name="Téglalap 39"/>
          <p:cNvSpPr>
            <a:spLocks noChangeArrowheads="1"/>
          </p:cNvSpPr>
          <p:nvPr/>
        </p:nvSpPr>
        <p:spPr bwMode="auto">
          <a:xfrm flipV="1">
            <a:off x="6084888" y="3435023"/>
            <a:ext cx="87312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" name="Téglalap 43"/>
          <p:cNvSpPr>
            <a:spLocks noChangeArrowheads="1"/>
          </p:cNvSpPr>
          <p:nvPr/>
        </p:nvSpPr>
        <p:spPr bwMode="auto">
          <a:xfrm flipV="1">
            <a:off x="6084888" y="2973060"/>
            <a:ext cx="87312" cy="4127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8" name="Egyenes összekötő 47"/>
          <p:cNvCxnSpPr>
            <a:cxnSpLocks noChangeShapeType="1"/>
          </p:cNvCxnSpPr>
          <p:nvPr/>
        </p:nvCxnSpPr>
        <p:spPr bwMode="auto">
          <a:xfrm flipV="1">
            <a:off x="4870450" y="2206298"/>
            <a:ext cx="0" cy="4000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" name="Line 84"/>
          <p:cNvSpPr>
            <a:spLocks noChangeShapeType="1"/>
          </p:cNvSpPr>
          <p:nvPr/>
        </p:nvSpPr>
        <p:spPr bwMode="auto">
          <a:xfrm>
            <a:off x="4883150" y="2206298"/>
            <a:ext cx="4778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" name="Text Box 85"/>
          <p:cNvSpPr txBox="1">
            <a:spLocks noChangeArrowheads="1"/>
          </p:cNvSpPr>
          <p:nvPr/>
        </p:nvSpPr>
        <p:spPr bwMode="auto">
          <a:xfrm>
            <a:off x="5408613" y="3977948"/>
            <a:ext cx="10112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FBDIMM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w/DDR2-533</a:t>
            </a:r>
          </a:p>
        </p:txBody>
      </p:sp>
      <p:sp>
        <p:nvSpPr>
          <p:cNvPr id="41" name="Oval 86"/>
          <p:cNvSpPr>
            <a:spLocks noChangeArrowheads="1"/>
          </p:cNvSpPr>
          <p:nvPr/>
        </p:nvSpPr>
        <p:spPr bwMode="auto">
          <a:xfrm>
            <a:off x="3197225" y="1899910"/>
            <a:ext cx="2403475" cy="730250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2" name="Text Box 87"/>
          <p:cNvSpPr txBox="1">
            <a:spLocks noChangeArrowheads="1"/>
          </p:cNvSpPr>
          <p:nvPr/>
        </p:nvSpPr>
        <p:spPr bwMode="auto">
          <a:xfrm>
            <a:off x="4494213" y="3335010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43" name="Oval 88"/>
          <p:cNvSpPr>
            <a:spLocks noChangeArrowheads="1"/>
          </p:cNvSpPr>
          <p:nvPr/>
        </p:nvSpPr>
        <p:spPr bwMode="auto">
          <a:xfrm>
            <a:off x="4379913" y="3085773"/>
            <a:ext cx="541337" cy="700087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4" name="Text Box 89"/>
          <p:cNvSpPr txBox="1">
            <a:spLocks noChangeArrowheads="1"/>
          </p:cNvSpPr>
          <p:nvPr/>
        </p:nvSpPr>
        <p:spPr bwMode="auto">
          <a:xfrm>
            <a:off x="3976688" y="1977698"/>
            <a:ext cx="10572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1333/1067 MT/s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83064" y="510606"/>
            <a:ext cx="53495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 1: A simple traditional 2S server platform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6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2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27705" y="4593210"/>
            <a:ext cx="16448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2S: Dual Socket</a:t>
            </a:r>
            <a:endParaRPr lang="en-US" dirty="0"/>
          </a:p>
        </p:txBody>
      </p:sp>
      <p:sp>
        <p:nvSpPr>
          <p:cNvPr id="3" name="Oval 2"/>
          <p:cNvSpPr/>
          <p:nvPr/>
        </p:nvSpPr>
        <p:spPr bwMode="auto">
          <a:xfrm>
            <a:off x="5262563" y="2438073"/>
            <a:ext cx="215900" cy="1141412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422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altLang="en-US" sz="1600" dirty="0" smtClean="0"/>
          </a:p>
        </p:txBody>
      </p:sp>
      <p:sp>
        <p:nvSpPr>
          <p:cNvPr id="245" name="Text Box 177"/>
          <p:cNvSpPr txBox="1">
            <a:spLocks noChangeArrowheads="1"/>
          </p:cNvSpPr>
          <p:nvPr/>
        </p:nvSpPr>
        <p:spPr bwMode="auto">
          <a:xfrm>
            <a:off x="-3642" y="515191"/>
            <a:ext cx="9266104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d) Evolution to the up to 24-core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Ivy Bridge-EX/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Haswell-EX/Broadwell-EX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processors) -1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1143001"/>
            <a:ext cx="9112303" cy="33547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FF0000"/>
                </a:solidFill>
              </a:rPr>
              <a:t>Aims: a)  Reducing power dissipation by eliminating serial/parallel conversions.</a:t>
            </a:r>
          </a:p>
          <a:p>
            <a:r>
              <a:rPr lang="en-US" dirty="0" smtClean="0"/>
              <a:t>              The previous  </a:t>
            </a:r>
            <a:r>
              <a:rPr lang="en-US" dirty="0" smtClean="0">
                <a:solidFill>
                  <a:srgbClr val="0070C0"/>
                </a:solidFill>
              </a:rPr>
              <a:t>Boxboro-EX platform </a:t>
            </a:r>
            <a:r>
              <a:rPr lang="en-US" dirty="0" smtClean="0"/>
              <a:t>made use of </a:t>
            </a:r>
            <a:r>
              <a:rPr lang="en-US" dirty="0" smtClean="0">
                <a:solidFill>
                  <a:srgbClr val="0070C0"/>
                </a:solidFill>
              </a:rPr>
              <a:t>serial</a:t>
            </a:r>
            <a:r>
              <a:rPr lang="en-US" dirty="0">
                <a:solidFill>
                  <a:srgbClr val="0070C0"/>
                </a:solidFill>
              </a:rPr>
              <a:t>, packet based, differential </a:t>
            </a:r>
            <a:r>
              <a:rPr lang="en-US" dirty="0" smtClean="0">
                <a:solidFill>
                  <a:srgbClr val="0070C0"/>
                </a:solidFill>
              </a:rPr>
              <a:t>links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 (called </a:t>
            </a:r>
            <a:r>
              <a:rPr lang="en-US" dirty="0" err="1" smtClean="0">
                <a:solidFill>
                  <a:srgbClr val="0070C0"/>
                </a:solidFill>
              </a:rPr>
              <a:t>SMI</a:t>
            </a:r>
            <a:r>
              <a:rPr lang="en-US" dirty="0" smtClean="0">
                <a:solidFill>
                  <a:srgbClr val="0070C0"/>
                </a:solidFill>
              </a:rPr>
              <a:t> links) </a:t>
            </a:r>
            <a:r>
              <a:rPr lang="en-US" dirty="0" smtClean="0"/>
              <a:t>between the memory controllers and the memory buffers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          that included about </a:t>
            </a:r>
            <a:r>
              <a:rPr lang="en-US" dirty="0">
                <a:solidFill>
                  <a:srgbClr val="0070C0"/>
                </a:solidFill>
              </a:rPr>
              <a:t>70 signal lines</a:t>
            </a:r>
            <a:r>
              <a:rPr lang="en-US" dirty="0" smtClean="0"/>
              <a:t>.</a:t>
            </a:r>
          </a:p>
          <a:p>
            <a:pPr>
              <a:spcAft>
                <a:spcPts val="0"/>
              </a:spcAft>
            </a:pPr>
            <a:r>
              <a:rPr lang="en-US" dirty="0" smtClean="0"/>
              <a:t>              In the subsequent </a:t>
            </a:r>
            <a:r>
              <a:rPr lang="en-US" dirty="0" err="1" smtClean="0">
                <a:solidFill>
                  <a:srgbClr val="0070C0"/>
                </a:solidFill>
              </a:rPr>
              <a:t>Brickland</a:t>
            </a:r>
            <a:r>
              <a:rPr lang="en-US" dirty="0" smtClean="0">
                <a:solidFill>
                  <a:srgbClr val="0070C0"/>
                </a:solidFill>
              </a:rPr>
              <a:t> platform Intel eliminated serial/parallel conversions </a:t>
            </a:r>
            <a:r>
              <a:rPr lang="en-US" dirty="0" smtClean="0"/>
              <a:t>and </a:t>
            </a:r>
          </a:p>
          <a:p>
            <a:pPr>
              <a:spcAft>
                <a:spcPts val="0"/>
              </a:spcAft>
            </a:pPr>
            <a:r>
              <a:rPr lang="en-US" dirty="0"/>
              <a:t> </a:t>
            </a:r>
            <a:r>
              <a:rPr lang="en-US" dirty="0" smtClean="0"/>
              <a:t>               thus reduced power dissipation </a:t>
            </a:r>
            <a:r>
              <a:rPr lang="en-US" dirty="0" smtClean="0">
                <a:solidFill>
                  <a:srgbClr val="0070C0"/>
                </a:solidFill>
              </a:rPr>
              <a:t>by replacing serial links by proprietary parallel links,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 called </a:t>
            </a:r>
            <a:r>
              <a:rPr lang="en-US" dirty="0" err="1" smtClean="0">
                <a:solidFill>
                  <a:srgbClr val="0070C0"/>
                </a:solidFill>
              </a:rPr>
              <a:t>SMI2</a:t>
            </a:r>
            <a:r>
              <a:rPr lang="en-US" dirty="0" smtClean="0">
                <a:solidFill>
                  <a:srgbClr val="0070C0"/>
                </a:solidFill>
              </a:rPr>
              <a:t> links.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0070C0"/>
                </a:solidFill>
              </a:rPr>
              <a:t>              </a:t>
            </a:r>
            <a:r>
              <a:rPr lang="en-US" dirty="0" smtClean="0"/>
              <a:t>Nevertheless, an </a:t>
            </a:r>
            <a:r>
              <a:rPr lang="en-US" dirty="0" smtClean="0">
                <a:solidFill>
                  <a:srgbClr val="0070C0"/>
                </a:solidFill>
              </a:rPr>
              <a:t>interface conversion </a:t>
            </a:r>
            <a:r>
              <a:rPr lang="en-US" dirty="0" smtClean="0"/>
              <a:t>(between </a:t>
            </a:r>
            <a:r>
              <a:rPr lang="en-US" dirty="0" err="1" smtClean="0"/>
              <a:t>SMI</a:t>
            </a:r>
            <a:r>
              <a:rPr lang="en-US" dirty="0" smtClean="0"/>
              <a:t> 2 and </a:t>
            </a:r>
            <a:r>
              <a:rPr lang="en-US" dirty="0" err="1" smtClean="0"/>
              <a:t>DDR3</a:t>
            </a:r>
            <a:r>
              <a:rPr lang="en-US" dirty="0" smtClean="0"/>
              <a:t>/4) </a:t>
            </a:r>
            <a:r>
              <a:rPr lang="en-US" dirty="0" smtClean="0">
                <a:solidFill>
                  <a:srgbClr val="0070C0"/>
                </a:solidFill>
              </a:rPr>
              <a:t>is needed.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              </a:t>
            </a:r>
            <a:r>
              <a:rPr lang="en-US" dirty="0" err="1" smtClean="0">
                <a:solidFill>
                  <a:srgbClr val="0070C0"/>
                </a:solidFill>
              </a:rPr>
              <a:t>SMI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2 </a:t>
            </a:r>
            <a:r>
              <a:rPr lang="en-US" dirty="0" smtClean="0">
                <a:solidFill>
                  <a:srgbClr val="0070C0"/>
                </a:solidFill>
              </a:rPr>
              <a:t>links 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/>
              <a:t>provide</a:t>
            </a:r>
            <a:r>
              <a:rPr lang="en-US" dirty="0" smtClean="0">
                <a:solidFill>
                  <a:srgbClr val="0070C0"/>
                </a:solidFill>
              </a:rPr>
              <a:t> 64-bit </a:t>
            </a:r>
            <a:r>
              <a:rPr lang="en-US" dirty="0">
                <a:solidFill>
                  <a:srgbClr val="0070C0"/>
                </a:solidFill>
              </a:rPr>
              <a:t>parallel, bidirectional communication using single-ended </a:t>
            </a:r>
            <a:endParaRPr lang="en-US" dirty="0" smtClean="0">
              <a:solidFill>
                <a:srgbClr val="0070C0"/>
              </a:solidFill>
            </a:endParaRP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 voltage reference </a:t>
            </a:r>
            <a:r>
              <a:rPr lang="en-US" dirty="0">
                <a:solidFill>
                  <a:srgbClr val="0070C0"/>
                </a:solidFill>
              </a:rPr>
              <a:t>signals</a:t>
            </a:r>
            <a:r>
              <a:rPr lang="en-US" dirty="0" smtClean="0"/>
              <a:t>, called </a:t>
            </a:r>
            <a:r>
              <a:rPr lang="en-US" dirty="0" err="1">
                <a:solidFill>
                  <a:srgbClr val="FF0000"/>
                </a:solidFill>
              </a:rPr>
              <a:t>VMSE</a:t>
            </a:r>
            <a:r>
              <a:rPr lang="en-US" dirty="0">
                <a:solidFill>
                  <a:srgbClr val="FF0000"/>
                </a:solidFill>
              </a:rPr>
              <a:t> (Voltage Mode Single Ended) signaling</a:t>
            </a:r>
            <a:r>
              <a:rPr lang="en-US" dirty="0" smtClean="0"/>
              <a:t>.</a:t>
            </a:r>
          </a:p>
          <a:p>
            <a:r>
              <a:rPr lang="en-US" dirty="0"/>
              <a:t> </a:t>
            </a:r>
            <a:r>
              <a:rPr lang="en-US" dirty="0" smtClean="0"/>
              <a:t>             </a:t>
            </a:r>
            <a:r>
              <a:rPr lang="en-US" dirty="0" err="1" smtClean="0">
                <a:solidFill>
                  <a:srgbClr val="0070C0"/>
                </a:solidFill>
              </a:rPr>
              <a:t>SMI2</a:t>
            </a:r>
            <a:r>
              <a:rPr lang="en-US" dirty="0" smtClean="0">
                <a:solidFill>
                  <a:srgbClr val="0070C0"/>
                </a:solidFill>
              </a:rPr>
              <a:t> links </a:t>
            </a:r>
            <a:r>
              <a:rPr lang="en-US" dirty="0" smtClean="0"/>
              <a:t>require </a:t>
            </a:r>
            <a:r>
              <a:rPr lang="en-US" dirty="0"/>
              <a:t>altogether </a:t>
            </a:r>
            <a:r>
              <a:rPr lang="en-US" dirty="0">
                <a:solidFill>
                  <a:srgbClr val="0070C0"/>
                </a:solidFill>
              </a:rPr>
              <a:t>about 110 signal lines</a:t>
            </a:r>
            <a:r>
              <a:rPr lang="en-US" dirty="0"/>
              <a:t>, that is about 50 % more </a:t>
            </a:r>
            <a:r>
              <a:rPr lang="en-US" dirty="0" smtClean="0"/>
              <a:t>lines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          </a:t>
            </a:r>
            <a:r>
              <a:rPr lang="en-US" dirty="0"/>
              <a:t>than </a:t>
            </a:r>
            <a:r>
              <a:rPr lang="en-US" dirty="0" err="1" smtClean="0"/>
              <a:t>SMI</a:t>
            </a:r>
            <a:r>
              <a:rPr lang="en-US" dirty="0" smtClean="0"/>
              <a:t>.</a:t>
            </a:r>
            <a:endParaRPr lang="en-US" dirty="0"/>
          </a:p>
          <a:p>
            <a:r>
              <a:rPr lang="en-US" dirty="0" smtClean="0">
                <a:solidFill>
                  <a:srgbClr val="FF0000"/>
                </a:solidFill>
              </a:rPr>
              <a:t>         b) Providing faster, </a:t>
            </a:r>
            <a:r>
              <a:rPr lang="en-US" dirty="0" err="1" smtClean="0">
                <a:solidFill>
                  <a:srgbClr val="FF0000"/>
                </a:solidFill>
              </a:rPr>
              <a:t>PCIe</a:t>
            </a:r>
            <a:r>
              <a:rPr lang="en-US" dirty="0" smtClean="0">
                <a:solidFill>
                  <a:srgbClr val="FF0000"/>
                </a:solidFill>
              </a:rPr>
              <a:t> 3.0 lanes and connecting </a:t>
            </a:r>
            <a:r>
              <a:rPr lang="en-US" dirty="0" err="1" smtClean="0">
                <a:solidFill>
                  <a:srgbClr val="FF0000"/>
                </a:solidFill>
              </a:rPr>
              <a:t>PCIe</a:t>
            </a:r>
            <a:r>
              <a:rPr lang="en-US" dirty="0" smtClean="0">
                <a:solidFill>
                  <a:srgbClr val="FF0000"/>
                </a:solidFill>
              </a:rPr>
              <a:t> 3.0 lanes directly to the processors. 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43741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3853888" y="5924725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183483" name="TextBox 3"/>
          <p:cNvSpPr txBox="1">
            <a:spLocks noChangeArrowheads="1"/>
          </p:cNvSpPr>
          <p:nvPr/>
        </p:nvSpPr>
        <p:spPr bwMode="auto">
          <a:xfrm>
            <a:off x="3951006" y="5622738"/>
            <a:ext cx="179408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/>
              <a:t>3 x QPI up to 8.0 </a:t>
            </a:r>
            <a:r>
              <a:rPr lang="en-US" altLang="en-US" sz="1100" dirty="0"/>
              <a:t>GT/s</a:t>
            </a:r>
          </a:p>
        </p:txBody>
      </p:sp>
      <p:sp>
        <p:nvSpPr>
          <p:cNvPr id="187" name="Text Box 90"/>
          <p:cNvSpPr txBox="1">
            <a:spLocks noChangeArrowheads="1"/>
          </p:cNvSpPr>
          <p:nvPr/>
        </p:nvSpPr>
        <p:spPr bwMode="auto">
          <a:xfrm>
            <a:off x="5473701" y="5083578"/>
            <a:ext cx="3765212" cy="17733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SMI2: Scalable Memory Interface 2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(Parallel 64 bit VMSE data link </a:t>
            </a:r>
            <a:r>
              <a:rPr lang="en-US" altLang="en-US" sz="1100" dirty="0">
                <a:solidFill>
                  <a:srgbClr val="0070C0"/>
                </a:solidFill>
                <a:latin typeface="Verdana" pitchFamily="34" charset="0"/>
              </a:rPr>
              <a:t>between </a:t>
            </a:r>
            <a:endParaRPr lang="en-US" altLang="en-US" sz="1100" dirty="0" smtClean="0">
              <a:solidFill>
                <a:srgbClr val="0070C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 the </a:t>
            </a:r>
            <a:r>
              <a:rPr lang="en-US" altLang="en-US" sz="1100" dirty="0">
                <a:solidFill>
                  <a:srgbClr val="0070C0"/>
                </a:solidFill>
                <a:latin typeface="Verdana" pitchFamily="34" charset="0"/>
              </a:rPr>
              <a:t>processor </a:t>
            </a: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and the SMB)</a:t>
            </a:r>
            <a:endParaRPr lang="en-US" altLang="en-US" sz="1100" dirty="0">
              <a:solidFill>
                <a:srgbClr val="0070C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SMB: Scalable Memory </a:t>
            </a:r>
            <a:r>
              <a:rPr lang="en-US" altLang="en-US" sz="1100" dirty="0" smtClean="0">
                <a:latin typeface="Verdana" pitchFamily="34" charset="0"/>
              </a:rPr>
              <a:t>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(C102/C104: Jordan Creek)</a:t>
            </a:r>
            <a:endParaRPr lang="en-US" altLang="en-US" sz="11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(Performs conversion between the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parallel SMI2 and the parallel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DDR3-DIMM interfaces)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C102: 2 DIMMs/channel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C104: 3 DIMMs/channel</a:t>
            </a:r>
            <a:endParaRPr lang="en-US" altLang="en-US" sz="1100" dirty="0">
              <a:latin typeface="Verdana" pitchFamily="34" charset="0"/>
            </a:endParaRPr>
          </a:p>
        </p:txBody>
      </p:sp>
      <p:sp>
        <p:nvSpPr>
          <p:cNvPr id="24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(10)</a:t>
            </a:r>
            <a:endParaRPr lang="en-US" altLang="en-US" sz="1600" dirty="0" smtClean="0"/>
          </a:p>
        </p:txBody>
      </p:sp>
      <p:grpSp>
        <p:nvGrpSpPr>
          <p:cNvPr id="19" name="Group 18"/>
          <p:cNvGrpSpPr/>
          <p:nvPr/>
        </p:nvGrpSpPr>
        <p:grpSpPr>
          <a:xfrm>
            <a:off x="-23024" y="1080223"/>
            <a:ext cx="9090944" cy="4115358"/>
            <a:chOff x="-23024" y="1080223"/>
            <a:chExt cx="9090944" cy="4115358"/>
          </a:xfrm>
        </p:grpSpPr>
        <p:sp>
          <p:nvSpPr>
            <p:cNvPr id="183475" name="Rectangle 180"/>
            <p:cNvSpPr>
              <a:spLocks noChangeArrowheads="1"/>
            </p:cNvSpPr>
            <p:nvPr/>
          </p:nvSpPr>
          <p:spPr bwMode="auto">
            <a:xfrm>
              <a:off x="2869778" y="1080223"/>
              <a:ext cx="3652981" cy="457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0"/>
                </a:spcBef>
                <a:spcAft>
                  <a:spcPts val="100"/>
                </a:spcAft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Xeon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v2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v3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v4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eaLnBrk="1" hangingPunct="1">
                <a:lnSpc>
                  <a:spcPct val="85000"/>
                </a:lnSpc>
                <a:spcBef>
                  <a:spcPct val="0"/>
                </a:spcBef>
                <a:spcAft>
                  <a:spcPts val="100"/>
                </a:spcAft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hu-HU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Ivy Bridge-EX</a:t>
              </a:r>
              <a:r>
                <a:rPr lang="hu-HU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(Haswell-EX)     (Broadwell-EX)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15C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    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18C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  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24C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83299" name="Téglalap 53"/>
            <p:cNvSpPr>
              <a:spLocks noChangeArrowheads="1"/>
            </p:cNvSpPr>
            <p:nvPr/>
          </p:nvSpPr>
          <p:spPr bwMode="auto">
            <a:xfrm>
              <a:off x="2729287" y="4619318"/>
              <a:ext cx="1473061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09" name="Egyenes összekötő 108"/>
            <p:cNvCxnSpPr/>
            <p:nvPr/>
          </p:nvCxnSpPr>
          <p:spPr>
            <a:xfrm flipH="1" flipV="1">
              <a:off x="4207361" y="2551731"/>
              <a:ext cx="589409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Egyenes összekötő 112"/>
            <p:cNvCxnSpPr/>
            <p:nvPr/>
          </p:nvCxnSpPr>
          <p:spPr>
            <a:xfrm rot="10800000">
              <a:off x="4229957" y="3725556"/>
              <a:ext cx="5895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Egyenes összekötő 113"/>
            <p:cNvCxnSpPr/>
            <p:nvPr/>
          </p:nvCxnSpPr>
          <p:spPr>
            <a:xfrm flipH="1" flipV="1">
              <a:off x="4229957" y="2839731"/>
              <a:ext cx="503470" cy="60483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Egyenes összekötő 115"/>
            <p:cNvCxnSpPr/>
            <p:nvPr/>
          </p:nvCxnSpPr>
          <p:spPr>
            <a:xfrm flipH="1">
              <a:off x="4229957" y="2874656"/>
              <a:ext cx="503470" cy="5873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304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70761" y="2839731"/>
              <a:ext cx="743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05" name="Egyenes összekötő 119"/>
            <p:cNvCxnSpPr>
              <a:cxnSpLocks noChangeShapeType="1"/>
            </p:cNvCxnSpPr>
            <p:nvPr/>
          </p:nvCxnSpPr>
          <p:spPr bwMode="auto">
            <a:xfrm flipV="1">
              <a:off x="5556849" y="2852431"/>
              <a:ext cx="0" cy="5842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" name="Egyenes összekötő 121"/>
            <p:cNvCxnSpPr/>
            <p:nvPr/>
          </p:nvCxnSpPr>
          <p:spPr>
            <a:xfrm rot="5400000" flipH="1" flipV="1">
              <a:off x="3142764" y="4356993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307" name="Szövegdoboz 70"/>
            <p:cNvSpPr txBox="1">
              <a:spLocks noChangeArrowheads="1"/>
            </p:cNvSpPr>
            <p:nvPr/>
          </p:nvSpPr>
          <p:spPr bwMode="auto">
            <a:xfrm>
              <a:off x="4265898" y="2166631"/>
              <a:ext cx="426718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08" name="Szövegdoboz 70"/>
            <p:cNvSpPr txBox="1">
              <a:spLocks noChangeArrowheads="1"/>
            </p:cNvSpPr>
            <p:nvPr/>
          </p:nvSpPr>
          <p:spPr bwMode="auto">
            <a:xfrm>
              <a:off x="4252906" y="3750956"/>
              <a:ext cx="426718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09" name="Szövegdoboz 70"/>
            <p:cNvSpPr txBox="1">
              <a:spLocks noChangeArrowheads="1"/>
            </p:cNvSpPr>
            <p:nvPr/>
          </p:nvSpPr>
          <p:spPr bwMode="auto">
            <a:xfrm>
              <a:off x="5558237" y="3017531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0" name="Szövegdoboz 70"/>
            <p:cNvSpPr txBox="1">
              <a:spLocks noChangeArrowheads="1"/>
            </p:cNvSpPr>
            <p:nvPr/>
          </p:nvSpPr>
          <p:spPr bwMode="auto">
            <a:xfrm>
              <a:off x="2805383" y="3014356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1" name="Szövegdoboz 70"/>
            <p:cNvSpPr txBox="1">
              <a:spLocks noChangeArrowheads="1"/>
            </p:cNvSpPr>
            <p:nvPr/>
          </p:nvSpPr>
          <p:spPr bwMode="auto">
            <a:xfrm>
              <a:off x="3820447" y="3019118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2" name="Szövegdoboz 70"/>
            <p:cNvSpPr txBox="1">
              <a:spLocks noChangeArrowheads="1"/>
            </p:cNvSpPr>
            <p:nvPr/>
          </p:nvSpPr>
          <p:spPr bwMode="auto">
            <a:xfrm>
              <a:off x="4585399" y="3019118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3" name="Szövegdoboz 70"/>
            <p:cNvSpPr txBox="1">
              <a:spLocks noChangeArrowheads="1"/>
            </p:cNvSpPr>
            <p:nvPr/>
          </p:nvSpPr>
          <p:spPr bwMode="auto">
            <a:xfrm>
              <a:off x="3421485" y="4127193"/>
              <a:ext cx="7383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latin typeface="Verdana" pitchFamily="34" charset="0"/>
                </a:rPr>
                <a:t>xPCIe2</a:t>
              </a:r>
              <a:endParaRPr lang="hu-HU" altLang="en-US" sz="1000" dirty="0">
                <a:latin typeface="Verdana" pitchFamily="34" charset="0"/>
              </a:endParaRPr>
            </a:p>
          </p:txBody>
        </p:sp>
        <p:cxnSp>
          <p:nvCxnSpPr>
            <p:cNvPr id="131" name="Egyenes összekötő 130"/>
            <p:cNvCxnSpPr/>
            <p:nvPr/>
          </p:nvCxnSpPr>
          <p:spPr>
            <a:xfrm rot="10800000" flipH="1" flipV="1">
              <a:off x="2375233" y="3841443"/>
              <a:ext cx="35892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Egyenes összekötő 131"/>
            <p:cNvCxnSpPr/>
            <p:nvPr/>
          </p:nvCxnSpPr>
          <p:spPr>
            <a:xfrm rot="10800000" flipH="1" flipV="1">
              <a:off x="2375233" y="3330268"/>
              <a:ext cx="269601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Egyenes összekötő 145"/>
            <p:cNvCxnSpPr/>
            <p:nvPr/>
          </p:nvCxnSpPr>
          <p:spPr>
            <a:xfrm rot="10800000" flipH="1">
              <a:off x="1446494" y="3243368"/>
              <a:ext cx="453125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Téglalap 146"/>
            <p:cNvSpPr/>
            <p:nvPr/>
          </p:nvSpPr>
          <p:spPr>
            <a:xfrm flipH="1">
              <a:off x="1606691" y="306515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48" name="Téglalap 147"/>
            <p:cNvSpPr/>
            <p:nvPr/>
          </p:nvSpPr>
          <p:spPr>
            <a:xfrm flipH="1">
              <a:off x="1517364" y="3065156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51" name="Egyenes összekötő 150"/>
            <p:cNvCxnSpPr/>
            <p:nvPr/>
          </p:nvCxnSpPr>
          <p:spPr>
            <a:xfrm rot="10800000" flipH="1">
              <a:off x="1452569" y="3419168"/>
              <a:ext cx="453125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églalap 151"/>
            <p:cNvSpPr/>
            <p:nvPr/>
          </p:nvSpPr>
          <p:spPr>
            <a:xfrm flipH="1">
              <a:off x="1606691" y="331280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3" name="Téglalap 152"/>
            <p:cNvSpPr/>
            <p:nvPr/>
          </p:nvSpPr>
          <p:spPr>
            <a:xfrm flipH="1">
              <a:off x="1517364" y="3312806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6" name="Téglalap 155"/>
            <p:cNvSpPr/>
            <p:nvPr/>
          </p:nvSpPr>
          <p:spPr>
            <a:xfrm flipH="1">
              <a:off x="1850649" y="3185806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57" name="Egyenes összekötő 156"/>
            <p:cNvCxnSpPr/>
            <p:nvPr/>
          </p:nvCxnSpPr>
          <p:spPr>
            <a:xfrm rot="10800000" flipH="1">
              <a:off x="1446494" y="3765243"/>
              <a:ext cx="438508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églalap 157"/>
            <p:cNvSpPr/>
            <p:nvPr/>
          </p:nvSpPr>
          <p:spPr>
            <a:xfrm flipH="1">
              <a:off x="1606691" y="36636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9" name="Téglalap 158"/>
            <p:cNvSpPr/>
            <p:nvPr/>
          </p:nvSpPr>
          <p:spPr>
            <a:xfrm flipH="1">
              <a:off x="1517364" y="36636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62" name="Egyenes összekötő 161"/>
            <p:cNvCxnSpPr/>
            <p:nvPr/>
          </p:nvCxnSpPr>
          <p:spPr>
            <a:xfrm rot="10800000" flipH="1">
              <a:off x="1446494" y="3943043"/>
              <a:ext cx="453125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églalap 162"/>
            <p:cNvSpPr/>
            <p:nvPr/>
          </p:nvSpPr>
          <p:spPr>
            <a:xfrm flipH="1">
              <a:off x="1606691" y="391446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64" name="Téglalap 163"/>
            <p:cNvSpPr/>
            <p:nvPr/>
          </p:nvSpPr>
          <p:spPr>
            <a:xfrm flipH="1">
              <a:off x="1517364" y="391446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67" name="Téglalap 166"/>
            <p:cNvSpPr/>
            <p:nvPr/>
          </p:nvSpPr>
          <p:spPr>
            <a:xfrm flipH="1">
              <a:off x="1850649" y="369856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2" name="Egyenes összekötő 130"/>
            <p:cNvCxnSpPr/>
            <p:nvPr/>
          </p:nvCxnSpPr>
          <p:spPr>
            <a:xfrm rot="10800000" flipH="1" flipV="1">
              <a:off x="2402843" y="2611131"/>
              <a:ext cx="358926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Egyenes összekötő 131"/>
            <p:cNvCxnSpPr/>
            <p:nvPr/>
          </p:nvCxnSpPr>
          <p:spPr>
            <a:xfrm rot="10800000" flipH="1" flipV="1">
              <a:off x="2402843" y="2112656"/>
              <a:ext cx="241991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45"/>
            <p:cNvCxnSpPr/>
            <p:nvPr/>
          </p:nvCxnSpPr>
          <p:spPr>
            <a:xfrm rot="10800000" flipH="1">
              <a:off x="1470794" y="2031693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églalap 146"/>
            <p:cNvSpPr/>
            <p:nvPr/>
          </p:nvSpPr>
          <p:spPr>
            <a:xfrm flipH="1">
              <a:off x="1615496" y="18475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7" name="Téglalap 147"/>
            <p:cNvSpPr/>
            <p:nvPr/>
          </p:nvSpPr>
          <p:spPr>
            <a:xfrm flipH="1">
              <a:off x="1526171" y="18475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8" name="Egyenes összekötő 150"/>
            <p:cNvCxnSpPr/>
            <p:nvPr/>
          </p:nvCxnSpPr>
          <p:spPr>
            <a:xfrm rot="10800000" flipH="1">
              <a:off x="1470794" y="2201556"/>
              <a:ext cx="480734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églalap 151"/>
            <p:cNvSpPr/>
            <p:nvPr/>
          </p:nvSpPr>
          <p:spPr>
            <a:xfrm flipH="1">
              <a:off x="1615496" y="209519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" name="Téglalap 152"/>
            <p:cNvSpPr/>
            <p:nvPr/>
          </p:nvSpPr>
          <p:spPr>
            <a:xfrm flipH="1">
              <a:off x="1526171" y="209519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1" name="Téglalap 155"/>
            <p:cNvSpPr/>
            <p:nvPr/>
          </p:nvSpPr>
          <p:spPr>
            <a:xfrm flipH="1">
              <a:off x="1878258" y="1968193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2" name="Egyenes összekötő 156"/>
            <p:cNvCxnSpPr/>
            <p:nvPr/>
          </p:nvCxnSpPr>
          <p:spPr>
            <a:xfrm rot="10800000" flipH="1">
              <a:off x="1470794" y="2539693"/>
              <a:ext cx="466118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églalap 157"/>
            <p:cNvSpPr/>
            <p:nvPr/>
          </p:nvSpPr>
          <p:spPr>
            <a:xfrm flipH="1">
              <a:off x="1615496" y="24333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4" name="Téglalap 158"/>
            <p:cNvSpPr/>
            <p:nvPr/>
          </p:nvSpPr>
          <p:spPr>
            <a:xfrm flipH="1">
              <a:off x="1526171" y="2433331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5" name="Egyenes összekötő 161"/>
            <p:cNvCxnSpPr/>
            <p:nvPr/>
          </p:nvCxnSpPr>
          <p:spPr>
            <a:xfrm rot="10800000" flipH="1">
              <a:off x="1470794" y="2712731"/>
              <a:ext cx="480734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églalap 162"/>
            <p:cNvSpPr/>
            <p:nvPr/>
          </p:nvSpPr>
          <p:spPr>
            <a:xfrm flipH="1">
              <a:off x="1615496" y="268415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7" name="Téglalap 163"/>
            <p:cNvSpPr/>
            <p:nvPr/>
          </p:nvSpPr>
          <p:spPr>
            <a:xfrm flipH="1">
              <a:off x="1526171" y="2684156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8" name="Téglalap 166"/>
            <p:cNvSpPr/>
            <p:nvPr/>
          </p:nvSpPr>
          <p:spPr>
            <a:xfrm flipH="1">
              <a:off x="1878258" y="24682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48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12987" y="2628593"/>
              <a:ext cx="35892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49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38042" y="2115831"/>
              <a:ext cx="233871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50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7025212" y="2034868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" name="Téglalap 173"/>
            <p:cNvSpPr>
              <a:spLocks noChangeArrowheads="1"/>
            </p:cNvSpPr>
            <p:nvPr/>
          </p:nvSpPr>
          <p:spPr bwMode="auto">
            <a:xfrm>
              <a:off x="7288142" y="18507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5" name="Téglalap 174"/>
            <p:cNvSpPr>
              <a:spLocks noChangeArrowheads="1"/>
            </p:cNvSpPr>
            <p:nvPr/>
          </p:nvSpPr>
          <p:spPr bwMode="auto">
            <a:xfrm>
              <a:off x="7375844" y="18507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53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7025212" y="2204731"/>
              <a:ext cx="467741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" name="Téglalap 178"/>
            <p:cNvSpPr>
              <a:spLocks noChangeArrowheads="1"/>
            </p:cNvSpPr>
            <p:nvPr/>
          </p:nvSpPr>
          <p:spPr bwMode="auto">
            <a:xfrm>
              <a:off x="7288142" y="209836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0" name="Téglalap 179"/>
            <p:cNvSpPr>
              <a:spLocks noChangeArrowheads="1"/>
            </p:cNvSpPr>
            <p:nvPr/>
          </p:nvSpPr>
          <p:spPr bwMode="auto">
            <a:xfrm>
              <a:off x="7375844" y="20983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56" name="Téglalap 182"/>
            <p:cNvSpPr>
              <a:spLocks noChangeArrowheads="1"/>
            </p:cNvSpPr>
            <p:nvPr/>
          </p:nvSpPr>
          <p:spPr bwMode="auto">
            <a:xfrm>
              <a:off x="6419247" y="19729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57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7041453" y="2555568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5" name="Téglalap 184"/>
            <p:cNvSpPr>
              <a:spLocks noChangeArrowheads="1"/>
            </p:cNvSpPr>
            <p:nvPr/>
          </p:nvSpPr>
          <p:spPr bwMode="auto">
            <a:xfrm>
              <a:off x="7288142" y="24492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6" name="Téglalap 185"/>
            <p:cNvSpPr>
              <a:spLocks noChangeArrowheads="1"/>
            </p:cNvSpPr>
            <p:nvPr/>
          </p:nvSpPr>
          <p:spPr bwMode="auto">
            <a:xfrm>
              <a:off x="7375844" y="244920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60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7019137" y="2728606"/>
              <a:ext cx="467741" cy="4762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0" name="Téglalap 189"/>
            <p:cNvSpPr>
              <a:spLocks noChangeArrowheads="1"/>
            </p:cNvSpPr>
            <p:nvPr/>
          </p:nvSpPr>
          <p:spPr bwMode="auto">
            <a:xfrm>
              <a:off x="7288142" y="2700031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1" name="Téglalap 190"/>
            <p:cNvSpPr>
              <a:spLocks noChangeArrowheads="1"/>
            </p:cNvSpPr>
            <p:nvPr/>
          </p:nvSpPr>
          <p:spPr bwMode="auto">
            <a:xfrm>
              <a:off x="7375844" y="270003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63" name="Téglalap 193"/>
            <p:cNvSpPr>
              <a:spLocks noChangeArrowheads="1"/>
            </p:cNvSpPr>
            <p:nvPr/>
          </p:nvSpPr>
          <p:spPr bwMode="auto">
            <a:xfrm>
              <a:off x="6419247" y="24841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64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12987" y="3898593"/>
              <a:ext cx="35892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65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38042" y="3347731"/>
              <a:ext cx="233871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66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7025212" y="3266768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" name="Téglalap 173"/>
            <p:cNvSpPr>
              <a:spLocks noChangeArrowheads="1"/>
            </p:cNvSpPr>
            <p:nvPr/>
          </p:nvSpPr>
          <p:spPr bwMode="auto">
            <a:xfrm>
              <a:off x="7288142" y="30826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3" name="Téglalap 174"/>
            <p:cNvSpPr>
              <a:spLocks noChangeArrowheads="1"/>
            </p:cNvSpPr>
            <p:nvPr/>
          </p:nvSpPr>
          <p:spPr bwMode="auto">
            <a:xfrm>
              <a:off x="7375844" y="30826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69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7025212" y="3436631"/>
              <a:ext cx="467741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" name="Téglalap 178"/>
            <p:cNvSpPr>
              <a:spLocks noChangeArrowheads="1"/>
            </p:cNvSpPr>
            <p:nvPr/>
          </p:nvSpPr>
          <p:spPr bwMode="auto">
            <a:xfrm>
              <a:off x="7288142" y="333026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6" name="Téglalap 179"/>
            <p:cNvSpPr>
              <a:spLocks noChangeArrowheads="1"/>
            </p:cNvSpPr>
            <p:nvPr/>
          </p:nvSpPr>
          <p:spPr bwMode="auto">
            <a:xfrm>
              <a:off x="7375844" y="33302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72" name="Téglalap 182"/>
            <p:cNvSpPr>
              <a:spLocks noChangeArrowheads="1"/>
            </p:cNvSpPr>
            <p:nvPr/>
          </p:nvSpPr>
          <p:spPr bwMode="auto">
            <a:xfrm>
              <a:off x="6419247" y="32048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73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7041453" y="3825568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" name="Téglalap 184"/>
            <p:cNvSpPr>
              <a:spLocks noChangeArrowheads="1"/>
            </p:cNvSpPr>
            <p:nvPr/>
          </p:nvSpPr>
          <p:spPr bwMode="auto">
            <a:xfrm>
              <a:off x="7288142" y="37192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30" name="Téglalap 185"/>
            <p:cNvSpPr>
              <a:spLocks noChangeArrowheads="1"/>
            </p:cNvSpPr>
            <p:nvPr/>
          </p:nvSpPr>
          <p:spPr bwMode="auto">
            <a:xfrm>
              <a:off x="7375844" y="371920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76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7025212" y="3997018"/>
              <a:ext cx="467741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" name="Téglalap 189"/>
            <p:cNvSpPr>
              <a:spLocks noChangeArrowheads="1"/>
            </p:cNvSpPr>
            <p:nvPr/>
          </p:nvSpPr>
          <p:spPr bwMode="auto">
            <a:xfrm>
              <a:off x="7288142" y="3970031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33" name="Téglalap 190"/>
            <p:cNvSpPr>
              <a:spLocks noChangeArrowheads="1"/>
            </p:cNvSpPr>
            <p:nvPr/>
          </p:nvSpPr>
          <p:spPr bwMode="auto">
            <a:xfrm>
              <a:off x="7375844" y="397003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79" name="Téglalap 193"/>
            <p:cNvSpPr>
              <a:spLocks noChangeArrowheads="1"/>
            </p:cNvSpPr>
            <p:nvPr/>
          </p:nvSpPr>
          <p:spPr bwMode="auto">
            <a:xfrm>
              <a:off x="6419247" y="37541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35" name="Egyenes összekötő 130"/>
            <p:cNvCxnSpPr/>
            <p:nvPr/>
          </p:nvCxnSpPr>
          <p:spPr>
            <a:xfrm rot="10800000" flipH="1" flipV="1">
              <a:off x="1131171" y="2942918"/>
              <a:ext cx="1513663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gyenes összekötő 131"/>
            <p:cNvCxnSpPr/>
            <p:nvPr/>
          </p:nvCxnSpPr>
          <p:spPr>
            <a:xfrm rot="10800000" flipH="1" flipV="1">
              <a:off x="1131171" y="2380943"/>
              <a:ext cx="161923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Egyenes összekötő 145"/>
            <p:cNvCxnSpPr/>
            <p:nvPr/>
          </p:nvCxnSpPr>
          <p:spPr>
            <a:xfrm rot="10800000" flipH="1">
              <a:off x="186973" y="2299981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Téglalap 146"/>
            <p:cNvSpPr/>
            <p:nvPr/>
          </p:nvSpPr>
          <p:spPr>
            <a:xfrm flipH="1">
              <a:off x="353226" y="21158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9" name="Téglalap 147"/>
            <p:cNvSpPr/>
            <p:nvPr/>
          </p:nvSpPr>
          <p:spPr>
            <a:xfrm flipH="1">
              <a:off x="263900" y="2115831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0" name="Egyenes összekötő 150"/>
            <p:cNvCxnSpPr/>
            <p:nvPr/>
          </p:nvCxnSpPr>
          <p:spPr>
            <a:xfrm rot="10800000" flipH="1">
              <a:off x="186973" y="2469843"/>
              <a:ext cx="480734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églalap 151"/>
            <p:cNvSpPr/>
            <p:nvPr/>
          </p:nvSpPr>
          <p:spPr>
            <a:xfrm flipH="1">
              <a:off x="353226" y="236348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2" name="Téglalap 152"/>
            <p:cNvSpPr/>
            <p:nvPr/>
          </p:nvSpPr>
          <p:spPr>
            <a:xfrm flipH="1">
              <a:off x="263900" y="2363481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3" name="Téglalap 155"/>
            <p:cNvSpPr/>
            <p:nvPr/>
          </p:nvSpPr>
          <p:spPr>
            <a:xfrm flipH="1">
              <a:off x="606586" y="2236481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4" name="Egyenes összekötő 156"/>
            <p:cNvCxnSpPr/>
            <p:nvPr/>
          </p:nvCxnSpPr>
          <p:spPr>
            <a:xfrm rot="10800000" flipH="1">
              <a:off x="186973" y="2884181"/>
              <a:ext cx="466117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églalap 157"/>
            <p:cNvSpPr/>
            <p:nvPr/>
          </p:nvSpPr>
          <p:spPr>
            <a:xfrm flipH="1">
              <a:off x="353226" y="277781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6" name="Téglalap 158"/>
            <p:cNvSpPr/>
            <p:nvPr/>
          </p:nvSpPr>
          <p:spPr>
            <a:xfrm flipH="1">
              <a:off x="263900" y="277781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7" name="Egyenes összekötő 161"/>
            <p:cNvCxnSpPr/>
            <p:nvPr/>
          </p:nvCxnSpPr>
          <p:spPr>
            <a:xfrm rot="10800000" flipH="1">
              <a:off x="186973" y="3057218"/>
              <a:ext cx="480734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églalap 162"/>
            <p:cNvSpPr/>
            <p:nvPr/>
          </p:nvSpPr>
          <p:spPr>
            <a:xfrm flipH="1">
              <a:off x="353226" y="30286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9" name="Téglalap 163"/>
            <p:cNvSpPr/>
            <p:nvPr/>
          </p:nvSpPr>
          <p:spPr>
            <a:xfrm flipH="1">
              <a:off x="263900" y="30286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0" name="Téglalap 166"/>
            <p:cNvSpPr/>
            <p:nvPr/>
          </p:nvSpPr>
          <p:spPr>
            <a:xfrm flipH="1">
              <a:off x="606586" y="28127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51" name="Egyenes összekötő 130"/>
            <p:cNvCxnSpPr/>
            <p:nvPr/>
          </p:nvCxnSpPr>
          <p:spPr>
            <a:xfrm rot="10800000" flipH="1" flipV="1">
              <a:off x="1132795" y="4187518"/>
              <a:ext cx="1512038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Egyenes összekötő 131"/>
            <p:cNvCxnSpPr/>
            <p:nvPr/>
          </p:nvCxnSpPr>
          <p:spPr>
            <a:xfrm rot="10800000" flipH="1" flipV="1">
              <a:off x="1132795" y="3614431"/>
              <a:ext cx="1628974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Egyenes összekötő 145"/>
            <p:cNvCxnSpPr/>
            <p:nvPr/>
          </p:nvCxnSpPr>
          <p:spPr>
            <a:xfrm rot="10800000" flipH="1">
              <a:off x="188596" y="3533468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églalap 146"/>
            <p:cNvSpPr/>
            <p:nvPr/>
          </p:nvSpPr>
          <p:spPr>
            <a:xfrm flipH="1">
              <a:off x="354850" y="334931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6" name="Téglalap 147"/>
            <p:cNvSpPr/>
            <p:nvPr/>
          </p:nvSpPr>
          <p:spPr>
            <a:xfrm flipH="1">
              <a:off x="265525" y="334931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57" name="Egyenes összekötő 150"/>
            <p:cNvCxnSpPr/>
            <p:nvPr/>
          </p:nvCxnSpPr>
          <p:spPr>
            <a:xfrm rot="10800000" flipH="1">
              <a:off x="188596" y="3703331"/>
              <a:ext cx="480734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églalap 151"/>
            <p:cNvSpPr/>
            <p:nvPr/>
          </p:nvSpPr>
          <p:spPr>
            <a:xfrm flipH="1">
              <a:off x="354850" y="359696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9" name="Téglalap 152"/>
            <p:cNvSpPr/>
            <p:nvPr/>
          </p:nvSpPr>
          <p:spPr>
            <a:xfrm flipH="1">
              <a:off x="265525" y="359696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60" name="Téglalap 155"/>
            <p:cNvSpPr/>
            <p:nvPr/>
          </p:nvSpPr>
          <p:spPr>
            <a:xfrm flipH="1">
              <a:off x="608210" y="3469968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62" name="Egyenes összekötő 156"/>
            <p:cNvCxnSpPr/>
            <p:nvPr/>
          </p:nvCxnSpPr>
          <p:spPr>
            <a:xfrm rot="10800000" flipH="1">
              <a:off x="188596" y="4117668"/>
              <a:ext cx="466118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Téglalap 157"/>
            <p:cNvSpPr/>
            <p:nvPr/>
          </p:nvSpPr>
          <p:spPr>
            <a:xfrm flipH="1">
              <a:off x="354850" y="401130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0" name="Téglalap 158"/>
            <p:cNvSpPr/>
            <p:nvPr/>
          </p:nvSpPr>
          <p:spPr>
            <a:xfrm flipH="1">
              <a:off x="265525" y="4011306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320961" name="Egyenes összekötő 161"/>
            <p:cNvCxnSpPr/>
            <p:nvPr/>
          </p:nvCxnSpPr>
          <p:spPr>
            <a:xfrm rot="10800000" flipH="1">
              <a:off x="188596" y="4290706"/>
              <a:ext cx="480734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0962" name="Téglalap 162"/>
            <p:cNvSpPr/>
            <p:nvPr/>
          </p:nvSpPr>
          <p:spPr>
            <a:xfrm flipH="1">
              <a:off x="354850" y="42621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3" name="Téglalap 163"/>
            <p:cNvSpPr/>
            <p:nvPr/>
          </p:nvSpPr>
          <p:spPr>
            <a:xfrm flipH="1">
              <a:off x="265525" y="4262131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4" name="Téglalap 166"/>
            <p:cNvSpPr/>
            <p:nvPr/>
          </p:nvSpPr>
          <p:spPr>
            <a:xfrm flipH="1">
              <a:off x="608210" y="40462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18" name="Line 123"/>
            <p:cNvSpPr>
              <a:spLocks noChangeShapeType="1"/>
            </p:cNvSpPr>
            <p:nvPr/>
          </p:nvSpPr>
          <p:spPr bwMode="auto">
            <a:xfrm flipV="1">
              <a:off x="2652955" y="2778655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19" name="Line 124"/>
            <p:cNvSpPr>
              <a:spLocks noChangeShapeType="1"/>
            </p:cNvSpPr>
            <p:nvPr/>
          </p:nvSpPr>
          <p:spPr bwMode="auto">
            <a:xfrm>
              <a:off x="2678941" y="27778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0" name="Line 125"/>
            <p:cNvSpPr>
              <a:spLocks noChangeShapeType="1"/>
            </p:cNvSpPr>
            <p:nvPr/>
          </p:nvSpPr>
          <p:spPr bwMode="auto">
            <a:xfrm>
              <a:off x="2678941" y="27778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1" name="Line 126"/>
            <p:cNvSpPr>
              <a:spLocks noChangeShapeType="1"/>
            </p:cNvSpPr>
            <p:nvPr/>
          </p:nvSpPr>
          <p:spPr bwMode="auto">
            <a:xfrm>
              <a:off x="2659451" y="2777818"/>
              <a:ext cx="9744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2" name="Line 127"/>
            <p:cNvSpPr>
              <a:spLocks noChangeShapeType="1"/>
            </p:cNvSpPr>
            <p:nvPr/>
          </p:nvSpPr>
          <p:spPr bwMode="auto">
            <a:xfrm>
              <a:off x="2659451" y="2126608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3" name="Line 128"/>
            <p:cNvSpPr>
              <a:spLocks noChangeShapeType="1"/>
            </p:cNvSpPr>
            <p:nvPr/>
          </p:nvSpPr>
          <p:spPr bwMode="auto">
            <a:xfrm>
              <a:off x="2659451" y="23333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4" name="Line 129"/>
            <p:cNvSpPr>
              <a:spLocks noChangeShapeType="1"/>
            </p:cNvSpPr>
            <p:nvPr/>
          </p:nvSpPr>
          <p:spPr bwMode="auto">
            <a:xfrm>
              <a:off x="2659451" y="3939868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5" name="Line 130"/>
            <p:cNvSpPr>
              <a:spLocks noChangeShapeType="1"/>
            </p:cNvSpPr>
            <p:nvPr/>
          </p:nvSpPr>
          <p:spPr bwMode="auto">
            <a:xfrm>
              <a:off x="2659451" y="3339458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6" name="Line 131"/>
            <p:cNvSpPr>
              <a:spLocks noChangeShapeType="1"/>
            </p:cNvSpPr>
            <p:nvPr/>
          </p:nvSpPr>
          <p:spPr bwMode="auto">
            <a:xfrm>
              <a:off x="2659451" y="39335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7" name="Line 132"/>
            <p:cNvSpPr>
              <a:spLocks noChangeShapeType="1"/>
            </p:cNvSpPr>
            <p:nvPr/>
          </p:nvSpPr>
          <p:spPr bwMode="auto">
            <a:xfrm>
              <a:off x="2659451" y="39335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8" name="Line 133"/>
            <p:cNvSpPr>
              <a:spLocks noChangeShapeType="1"/>
            </p:cNvSpPr>
            <p:nvPr/>
          </p:nvSpPr>
          <p:spPr bwMode="auto">
            <a:xfrm>
              <a:off x="2659451" y="35271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83429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38363" y="2942918"/>
              <a:ext cx="1583691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30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206490" y="2396818"/>
              <a:ext cx="1729668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31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416223" y="2315856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68" name="Téglalap 173"/>
            <p:cNvSpPr>
              <a:spLocks noChangeArrowheads="1"/>
            </p:cNvSpPr>
            <p:nvPr/>
          </p:nvSpPr>
          <p:spPr bwMode="auto">
            <a:xfrm>
              <a:off x="8667004" y="21317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69" name="Téglalap 174"/>
            <p:cNvSpPr>
              <a:spLocks noChangeArrowheads="1"/>
            </p:cNvSpPr>
            <p:nvPr/>
          </p:nvSpPr>
          <p:spPr bwMode="auto">
            <a:xfrm>
              <a:off x="8754706" y="213170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34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416223" y="2447618"/>
              <a:ext cx="467741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71" name="Téglalap 178"/>
            <p:cNvSpPr>
              <a:spLocks noChangeArrowheads="1"/>
            </p:cNvSpPr>
            <p:nvPr/>
          </p:nvSpPr>
          <p:spPr bwMode="auto">
            <a:xfrm>
              <a:off x="8667004" y="237935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0" name="Téglalap 179"/>
            <p:cNvSpPr>
              <a:spLocks noChangeArrowheads="1"/>
            </p:cNvSpPr>
            <p:nvPr/>
          </p:nvSpPr>
          <p:spPr bwMode="auto">
            <a:xfrm>
              <a:off x="8754706" y="237935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37" name="Téglalap 182"/>
            <p:cNvSpPr>
              <a:spLocks noChangeArrowheads="1"/>
            </p:cNvSpPr>
            <p:nvPr/>
          </p:nvSpPr>
          <p:spPr bwMode="auto">
            <a:xfrm>
              <a:off x="7798110" y="22539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38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426390" y="2874656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83" name="Téglalap 184"/>
            <p:cNvSpPr>
              <a:spLocks noChangeArrowheads="1"/>
            </p:cNvSpPr>
            <p:nvPr/>
          </p:nvSpPr>
          <p:spPr bwMode="auto">
            <a:xfrm>
              <a:off x="8667004" y="2768293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4" name="Téglalap 185"/>
            <p:cNvSpPr>
              <a:spLocks noChangeArrowheads="1"/>
            </p:cNvSpPr>
            <p:nvPr/>
          </p:nvSpPr>
          <p:spPr bwMode="auto">
            <a:xfrm>
              <a:off x="8754706" y="2768293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41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410149" y="3047693"/>
              <a:ext cx="467741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86" name="Téglalap 189"/>
            <p:cNvSpPr>
              <a:spLocks noChangeArrowheads="1"/>
            </p:cNvSpPr>
            <p:nvPr/>
          </p:nvSpPr>
          <p:spPr bwMode="auto">
            <a:xfrm>
              <a:off x="8667004" y="30191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7" name="Téglalap 190"/>
            <p:cNvSpPr>
              <a:spLocks noChangeArrowheads="1"/>
            </p:cNvSpPr>
            <p:nvPr/>
          </p:nvSpPr>
          <p:spPr bwMode="auto">
            <a:xfrm>
              <a:off x="8754706" y="30191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44" name="Téglalap 193"/>
            <p:cNvSpPr>
              <a:spLocks noChangeArrowheads="1"/>
            </p:cNvSpPr>
            <p:nvPr/>
          </p:nvSpPr>
          <p:spPr bwMode="auto">
            <a:xfrm>
              <a:off x="7798110" y="280321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45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37528" y="4243081"/>
              <a:ext cx="1612733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46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190249" y="3616018"/>
              <a:ext cx="1745909" cy="1270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47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416223" y="3535056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92" name="Téglalap 173"/>
            <p:cNvSpPr>
              <a:spLocks noChangeArrowheads="1"/>
            </p:cNvSpPr>
            <p:nvPr/>
          </p:nvSpPr>
          <p:spPr bwMode="auto">
            <a:xfrm>
              <a:off x="8667004" y="33509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93" name="Téglalap 174"/>
            <p:cNvSpPr>
              <a:spLocks noChangeArrowheads="1"/>
            </p:cNvSpPr>
            <p:nvPr/>
          </p:nvSpPr>
          <p:spPr bwMode="auto">
            <a:xfrm>
              <a:off x="8754706" y="335090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50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410149" y="3666818"/>
              <a:ext cx="467741" cy="793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95" name="Téglalap 178"/>
            <p:cNvSpPr>
              <a:spLocks noChangeArrowheads="1"/>
            </p:cNvSpPr>
            <p:nvPr/>
          </p:nvSpPr>
          <p:spPr bwMode="auto">
            <a:xfrm>
              <a:off x="8667004" y="359855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97" name="Téglalap 179"/>
            <p:cNvSpPr>
              <a:spLocks noChangeArrowheads="1"/>
            </p:cNvSpPr>
            <p:nvPr/>
          </p:nvSpPr>
          <p:spPr bwMode="auto">
            <a:xfrm>
              <a:off x="8754706" y="359855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53" name="Téglalap 182"/>
            <p:cNvSpPr>
              <a:spLocks noChangeArrowheads="1"/>
            </p:cNvSpPr>
            <p:nvPr/>
          </p:nvSpPr>
          <p:spPr bwMode="auto">
            <a:xfrm>
              <a:off x="7798110" y="34731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54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432464" y="4144656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000" name="Téglalap 184"/>
            <p:cNvSpPr>
              <a:spLocks noChangeArrowheads="1"/>
            </p:cNvSpPr>
            <p:nvPr/>
          </p:nvSpPr>
          <p:spPr bwMode="auto">
            <a:xfrm>
              <a:off x="8667004" y="4038293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1001" name="Téglalap 185"/>
            <p:cNvSpPr>
              <a:spLocks noChangeArrowheads="1"/>
            </p:cNvSpPr>
            <p:nvPr/>
          </p:nvSpPr>
          <p:spPr bwMode="auto">
            <a:xfrm>
              <a:off x="8754706" y="4038293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57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416223" y="4316106"/>
              <a:ext cx="467741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003" name="Téglalap 189"/>
            <p:cNvSpPr>
              <a:spLocks noChangeArrowheads="1"/>
            </p:cNvSpPr>
            <p:nvPr/>
          </p:nvSpPr>
          <p:spPr bwMode="auto">
            <a:xfrm>
              <a:off x="8667004" y="42891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1004" name="Téglalap 190"/>
            <p:cNvSpPr>
              <a:spLocks noChangeArrowheads="1"/>
            </p:cNvSpPr>
            <p:nvPr/>
          </p:nvSpPr>
          <p:spPr bwMode="auto">
            <a:xfrm>
              <a:off x="8754706" y="42891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60" name="Téglalap 193"/>
            <p:cNvSpPr>
              <a:spLocks noChangeArrowheads="1"/>
            </p:cNvSpPr>
            <p:nvPr/>
          </p:nvSpPr>
          <p:spPr bwMode="auto">
            <a:xfrm>
              <a:off x="7798110" y="409861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61" name="Line 166"/>
            <p:cNvSpPr>
              <a:spLocks noChangeShapeType="1"/>
            </p:cNvSpPr>
            <p:nvPr/>
          </p:nvSpPr>
          <p:spPr bwMode="auto">
            <a:xfrm flipV="1">
              <a:off x="6338042" y="3972703"/>
              <a:ext cx="0" cy="27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2" name="Line 167"/>
            <p:cNvSpPr>
              <a:spLocks noChangeShapeType="1"/>
            </p:cNvSpPr>
            <p:nvPr/>
          </p:nvSpPr>
          <p:spPr bwMode="auto">
            <a:xfrm>
              <a:off x="6338042" y="39716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3" name="Line 168"/>
            <p:cNvSpPr>
              <a:spLocks noChangeShapeType="1"/>
            </p:cNvSpPr>
            <p:nvPr/>
          </p:nvSpPr>
          <p:spPr bwMode="auto">
            <a:xfrm flipH="1">
              <a:off x="6198369" y="3971618"/>
              <a:ext cx="13967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4" name="Line 169"/>
            <p:cNvSpPr>
              <a:spLocks noChangeShapeType="1"/>
            </p:cNvSpPr>
            <p:nvPr/>
          </p:nvSpPr>
          <p:spPr bwMode="auto">
            <a:xfrm>
              <a:off x="6338042" y="3342968"/>
              <a:ext cx="0" cy="1587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5" name="Line 170"/>
            <p:cNvSpPr>
              <a:spLocks noChangeShapeType="1"/>
            </p:cNvSpPr>
            <p:nvPr/>
          </p:nvSpPr>
          <p:spPr bwMode="auto">
            <a:xfrm flipH="1">
              <a:off x="6183155" y="3501718"/>
              <a:ext cx="14732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6" name="Line 171"/>
            <p:cNvSpPr>
              <a:spLocks noChangeShapeType="1"/>
            </p:cNvSpPr>
            <p:nvPr/>
          </p:nvSpPr>
          <p:spPr bwMode="auto">
            <a:xfrm flipV="1">
              <a:off x="6338042" y="2758768"/>
              <a:ext cx="0" cy="1841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7" name="Line 172"/>
            <p:cNvSpPr>
              <a:spLocks noChangeShapeType="1"/>
            </p:cNvSpPr>
            <p:nvPr/>
          </p:nvSpPr>
          <p:spPr bwMode="auto">
            <a:xfrm flipH="1">
              <a:off x="6217858" y="2758768"/>
              <a:ext cx="12018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8" name="Line 173"/>
            <p:cNvSpPr>
              <a:spLocks noChangeShapeType="1"/>
            </p:cNvSpPr>
            <p:nvPr/>
          </p:nvSpPr>
          <p:spPr bwMode="auto">
            <a:xfrm>
              <a:off x="6338042" y="2112073"/>
              <a:ext cx="0" cy="2222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9" name="Line 174"/>
            <p:cNvSpPr>
              <a:spLocks noChangeShapeType="1"/>
            </p:cNvSpPr>
            <p:nvPr/>
          </p:nvSpPr>
          <p:spPr bwMode="auto">
            <a:xfrm flipH="1">
              <a:off x="6211362" y="2333318"/>
              <a:ext cx="12668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70" name="Text Box 175"/>
            <p:cNvSpPr txBox="1">
              <a:spLocks noChangeArrowheads="1"/>
            </p:cNvSpPr>
            <p:nvPr/>
          </p:nvSpPr>
          <p:spPr bwMode="auto">
            <a:xfrm>
              <a:off x="2183608" y="1552984"/>
              <a:ext cx="81866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83471" name="Text Box 176"/>
            <p:cNvSpPr txBox="1">
              <a:spLocks noChangeArrowheads="1"/>
            </p:cNvSpPr>
            <p:nvPr/>
          </p:nvSpPr>
          <p:spPr bwMode="auto">
            <a:xfrm>
              <a:off x="5985838" y="1528814"/>
              <a:ext cx="81866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83473" name="Rectangle 178"/>
            <p:cNvSpPr>
              <a:spLocks noChangeArrowheads="1"/>
            </p:cNvSpPr>
            <p:nvPr/>
          </p:nvSpPr>
          <p:spPr bwMode="auto">
            <a:xfrm>
              <a:off x="3961981" y="4947931"/>
              <a:ext cx="224126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183477" name="Téglalap 3"/>
            <p:cNvSpPr>
              <a:spLocks noChangeArrowheads="1"/>
            </p:cNvSpPr>
            <p:nvPr/>
          </p:nvSpPr>
          <p:spPr bwMode="auto">
            <a:xfrm>
              <a:off x="4733428" y="22777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78" name="Téglalap 3"/>
            <p:cNvSpPr>
              <a:spLocks noChangeArrowheads="1"/>
            </p:cNvSpPr>
            <p:nvPr/>
          </p:nvSpPr>
          <p:spPr bwMode="auto">
            <a:xfrm>
              <a:off x="2745527" y="34334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79" name="Téglalap 3"/>
            <p:cNvSpPr>
              <a:spLocks noChangeArrowheads="1"/>
            </p:cNvSpPr>
            <p:nvPr/>
          </p:nvSpPr>
          <p:spPr bwMode="auto">
            <a:xfrm>
              <a:off x="4707442" y="34334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8" name="Téglalap 174"/>
            <p:cNvSpPr>
              <a:spLocks noChangeArrowheads="1"/>
            </p:cNvSpPr>
            <p:nvPr/>
          </p:nvSpPr>
          <p:spPr bwMode="auto">
            <a:xfrm>
              <a:off x="8849870" y="21297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9" name="Téglalap 179"/>
            <p:cNvSpPr>
              <a:spLocks noChangeArrowheads="1"/>
            </p:cNvSpPr>
            <p:nvPr/>
          </p:nvSpPr>
          <p:spPr bwMode="auto">
            <a:xfrm>
              <a:off x="8849870" y="23773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2" name="Téglalap 185"/>
            <p:cNvSpPr>
              <a:spLocks noChangeArrowheads="1"/>
            </p:cNvSpPr>
            <p:nvPr/>
          </p:nvSpPr>
          <p:spPr bwMode="auto">
            <a:xfrm>
              <a:off x="8849870" y="2766305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3" name="Téglalap 190"/>
            <p:cNvSpPr>
              <a:spLocks noChangeArrowheads="1"/>
            </p:cNvSpPr>
            <p:nvPr/>
          </p:nvSpPr>
          <p:spPr bwMode="auto">
            <a:xfrm>
              <a:off x="8849870" y="3017130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4" name="Téglalap 174"/>
            <p:cNvSpPr>
              <a:spLocks noChangeArrowheads="1"/>
            </p:cNvSpPr>
            <p:nvPr/>
          </p:nvSpPr>
          <p:spPr bwMode="auto">
            <a:xfrm>
              <a:off x="8849870" y="33489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5" name="Téglalap 179"/>
            <p:cNvSpPr>
              <a:spLocks noChangeArrowheads="1"/>
            </p:cNvSpPr>
            <p:nvPr/>
          </p:nvSpPr>
          <p:spPr bwMode="auto">
            <a:xfrm>
              <a:off x="8849870" y="35965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6" name="Téglalap 185"/>
            <p:cNvSpPr>
              <a:spLocks noChangeArrowheads="1"/>
            </p:cNvSpPr>
            <p:nvPr/>
          </p:nvSpPr>
          <p:spPr bwMode="auto">
            <a:xfrm>
              <a:off x="8849870" y="4036305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7" name="Téglalap 190"/>
            <p:cNvSpPr>
              <a:spLocks noChangeArrowheads="1"/>
            </p:cNvSpPr>
            <p:nvPr/>
          </p:nvSpPr>
          <p:spPr bwMode="auto">
            <a:xfrm>
              <a:off x="8849870" y="42918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6" name="Téglalap 174"/>
            <p:cNvSpPr>
              <a:spLocks noChangeArrowheads="1"/>
            </p:cNvSpPr>
            <p:nvPr/>
          </p:nvSpPr>
          <p:spPr bwMode="auto">
            <a:xfrm>
              <a:off x="7471008" y="18546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7" name="Téglalap 179"/>
            <p:cNvSpPr>
              <a:spLocks noChangeArrowheads="1"/>
            </p:cNvSpPr>
            <p:nvPr/>
          </p:nvSpPr>
          <p:spPr bwMode="auto">
            <a:xfrm>
              <a:off x="7471008" y="21023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8" name="Téglalap 185"/>
            <p:cNvSpPr>
              <a:spLocks noChangeArrowheads="1"/>
            </p:cNvSpPr>
            <p:nvPr/>
          </p:nvSpPr>
          <p:spPr bwMode="auto">
            <a:xfrm>
              <a:off x="7471008" y="245315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9" name="Téglalap 190"/>
            <p:cNvSpPr>
              <a:spLocks noChangeArrowheads="1"/>
            </p:cNvSpPr>
            <p:nvPr/>
          </p:nvSpPr>
          <p:spPr bwMode="auto">
            <a:xfrm>
              <a:off x="7471008" y="270398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0" name="Téglalap 174"/>
            <p:cNvSpPr>
              <a:spLocks noChangeArrowheads="1"/>
            </p:cNvSpPr>
            <p:nvPr/>
          </p:nvSpPr>
          <p:spPr bwMode="auto">
            <a:xfrm>
              <a:off x="7471008" y="3081544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1" name="Téglalap 179"/>
            <p:cNvSpPr>
              <a:spLocks noChangeArrowheads="1"/>
            </p:cNvSpPr>
            <p:nvPr/>
          </p:nvSpPr>
          <p:spPr bwMode="auto">
            <a:xfrm>
              <a:off x="7471008" y="33342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2" name="Téglalap 185"/>
            <p:cNvSpPr>
              <a:spLocks noChangeArrowheads="1"/>
            </p:cNvSpPr>
            <p:nvPr/>
          </p:nvSpPr>
          <p:spPr bwMode="auto">
            <a:xfrm>
              <a:off x="7471008" y="37184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3" name="Téglalap 190"/>
            <p:cNvSpPr>
              <a:spLocks noChangeArrowheads="1"/>
            </p:cNvSpPr>
            <p:nvPr/>
          </p:nvSpPr>
          <p:spPr bwMode="auto">
            <a:xfrm>
              <a:off x="7471008" y="397398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4" name="Téglalap 147"/>
            <p:cNvSpPr/>
            <p:nvPr/>
          </p:nvSpPr>
          <p:spPr>
            <a:xfrm flipH="1">
              <a:off x="1424207" y="306316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5" name="Téglalap 152"/>
            <p:cNvSpPr/>
            <p:nvPr/>
          </p:nvSpPr>
          <p:spPr>
            <a:xfrm flipH="1">
              <a:off x="1424207" y="331081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6" name="Téglalap 158"/>
            <p:cNvSpPr/>
            <p:nvPr/>
          </p:nvSpPr>
          <p:spPr>
            <a:xfrm flipH="1">
              <a:off x="1424207" y="3661655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7" name="Téglalap 163"/>
            <p:cNvSpPr/>
            <p:nvPr/>
          </p:nvSpPr>
          <p:spPr>
            <a:xfrm flipH="1">
              <a:off x="1424207" y="3912480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8" name="Téglalap 147"/>
            <p:cNvSpPr/>
            <p:nvPr/>
          </p:nvSpPr>
          <p:spPr>
            <a:xfrm flipH="1">
              <a:off x="1433013" y="1845555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9" name="Téglalap 152"/>
            <p:cNvSpPr/>
            <p:nvPr/>
          </p:nvSpPr>
          <p:spPr>
            <a:xfrm flipH="1">
              <a:off x="1433013" y="2093205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0" name="Téglalap 158"/>
            <p:cNvSpPr/>
            <p:nvPr/>
          </p:nvSpPr>
          <p:spPr>
            <a:xfrm flipH="1">
              <a:off x="1433013" y="24313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1" name="Téglalap 163"/>
            <p:cNvSpPr/>
            <p:nvPr/>
          </p:nvSpPr>
          <p:spPr>
            <a:xfrm flipH="1">
              <a:off x="1433013" y="268216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2" name="Téglalap 147"/>
            <p:cNvSpPr/>
            <p:nvPr/>
          </p:nvSpPr>
          <p:spPr>
            <a:xfrm flipH="1">
              <a:off x="158593" y="21138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3" name="Téglalap 152"/>
            <p:cNvSpPr/>
            <p:nvPr/>
          </p:nvSpPr>
          <p:spPr>
            <a:xfrm flipH="1">
              <a:off x="158593" y="236149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4" name="Téglalap 158"/>
            <p:cNvSpPr/>
            <p:nvPr/>
          </p:nvSpPr>
          <p:spPr>
            <a:xfrm flipH="1">
              <a:off x="158593" y="2775830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5" name="Téglalap 163"/>
            <p:cNvSpPr/>
            <p:nvPr/>
          </p:nvSpPr>
          <p:spPr>
            <a:xfrm flipH="1">
              <a:off x="158593" y="3026655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6" name="Téglalap 147"/>
            <p:cNvSpPr/>
            <p:nvPr/>
          </p:nvSpPr>
          <p:spPr>
            <a:xfrm flipH="1">
              <a:off x="160218" y="3347330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7" name="Téglalap 152"/>
            <p:cNvSpPr/>
            <p:nvPr/>
          </p:nvSpPr>
          <p:spPr>
            <a:xfrm flipH="1">
              <a:off x="160218" y="3594980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8" name="Téglalap 158"/>
            <p:cNvSpPr/>
            <p:nvPr/>
          </p:nvSpPr>
          <p:spPr>
            <a:xfrm flipH="1">
              <a:off x="160218" y="400931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9" name="Téglalap 163"/>
            <p:cNvSpPr/>
            <p:nvPr/>
          </p:nvSpPr>
          <p:spPr>
            <a:xfrm flipH="1">
              <a:off x="160218" y="42601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30" name="Téglalap 3"/>
            <p:cNvSpPr>
              <a:spLocks noChangeArrowheads="1"/>
            </p:cNvSpPr>
            <p:nvPr/>
          </p:nvSpPr>
          <p:spPr bwMode="auto">
            <a:xfrm>
              <a:off x="2734159" y="2263731"/>
              <a:ext cx="1481328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70233" y="17516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109565" y="20105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8" name="Up-Down Arrow 27"/>
            <p:cNvSpPr/>
            <p:nvPr/>
          </p:nvSpPr>
          <p:spPr bwMode="auto">
            <a:xfrm>
              <a:off x="3406292" y="20153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5266019" y="17643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5305351" y="20232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34" name="Up-Down Arrow 233"/>
            <p:cNvSpPr/>
            <p:nvPr/>
          </p:nvSpPr>
          <p:spPr bwMode="auto">
            <a:xfrm>
              <a:off x="5602078" y="20280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5149084" y="42916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5192682" y="4023105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37" name="Up-Down Arrow 236"/>
            <p:cNvSpPr/>
            <p:nvPr/>
          </p:nvSpPr>
          <p:spPr bwMode="auto">
            <a:xfrm>
              <a:off x="5485142" y="40346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2628477" y="42535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9" name="Up-Down Arrow 238"/>
            <p:cNvSpPr/>
            <p:nvPr/>
          </p:nvSpPr>
          <p:spPr bwMode="auto">
            <a:xfrm>
              <a:off x="3263371" y="40346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2966644" y="40171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42" name="Oval 188"/>
            <p:cNvSpPr>
              <a:spLocks noChangeArrowheads="1"/>
            </p:cNvSpPr>
            <p:nvPr/>
          </p:nvSpPr>
          <p:spPr bwMode="auto">
            <a:xfrm>
              <a:off x="-23024" y="1380564"/>
              <a:ext cx="2752312" cy="3543300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3" name="Oval 188"/>
            <p:cNvSpPr>
              <a:spLocks noChangeArrowheads="1"/>
            </p:cNvSpPr>
            <p:nvPr/>
          </p:nvSpPr>
          <p:spPr bwMode="auto">
            <a:xfrm>
              <a:off x="6185376" y="1380564"/>
              <a:ext cx="2882544" cy="3617373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4" name="Rounded Rectangle 243"/>
            <p:cNvSpPr/>
            <p:nvPr/>
          </p:nvSpPr>
          <p:spPr bwMode="auto">
            <a:xfrm>
              <a:off x="2708174" y="1980202"/>
              <a:ext cx="3490195" cy="2610601"/>
            </a:xfrm>
            <a:prstGeom prst="roundRect">
              <a:avLst/>
            </a:prstGeom>
            <a:noFill/>
            <a:ln w="1905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40345" y="4941796"/>
            <a:ext cx="282160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FF0000"/>
                </a:solidFill>
              </a:rPr>
              <a:t>PCIe</a:t>
            </a:r>
            <a:r>
              <a:rPr lang="en-US" sz="1100" dirty="0" smtClean="0">
                <a:solidFill>
                  <a:srgbClr val="FF0000"/>
                </a:solidFill>
              </a:rPr>
              <a:t> 3.0 (instead of </a:t>
            </a:r>
            <a:r>
              <a:rPr lang="en-US" sz="1100" dirty="0" err="1" smtClean="0">
                <a:solidFill>
                  <a:srgbClr val="FF0000"/>
                </a:solidFill>
              </a:rPr>
              <a:t>PCIe</a:t>
            </a:r>
            <a:r>
              <a:rPr lang="en-US" sz="1100" dirty="0" smtClean="0">
                <a:solidFill>
                  <a:srgbClr val="FF0000"/>
                </a:solidFill>
              </a:rPr>
              <a:t> 2</a:t>
            </a:r>
          </a:p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directly connected to the processors)</a:t>
            </a:r>
            <a:endParaRPr lang="en-US" sz="1100" dirty="0">
              <a:solidFill>
                <a:srgbClr val="FF0000"/>
              </a:solidFill>
            </a:endParaRPr>
          </a:p>
        </p:txBody>
      </p:sp>
      <p:sp>
        <p:nvSpPr>
          <p:cNvPr id="245" name="Text Box 177"/>
          <p:cNvSpPr txBox="1">
            <a:spLocks noChangeArrowheads="1"/>
          </p:cNvSpPr>
          <p:nvPr/>
        </p:nvSpPr>
        <p:spPr bwMode="auto">
          <a:xfrm>
            <a:off x="23252" y="515191"/>
            <a:ext cx="9255219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d) Evolution to the up to 24-core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Ivy Bridge-EX/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Haswell-EX/Broadwell-EX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processors) -2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46" name="Szövegdoboz 31"/>
          <p:cNvSpPr txBox="1">
            <a:spLocks noChangeArrowheads="1"/>
          </p:cNvSpPr>
          <p:nvPr/>
        </p:nvSpPr>
        <p:spPr bwMode="auto">
          <a:xfrm>
            <a:off x="-344338" y="5361767"/>
            <a:ext cx="4389974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Ivy Bridge-EX: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3-1600 in lockstep mode and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DDR3-1333 in independent channel mode</a:t>
            </a:r>
            <a:endParaRPr lang="hu-HU" altLang="en-US" sz="1100" dirty="0">
              <a:latin typeface="Verdana" pitchFamily="34" charset="0"/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115821" y="5943602"/>
            <a:ext cx="3403496" cy="9387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Haswell-EX/Broadwell-EX: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</a:t>
            </a:r>
            <a:r>
              <a:rPr lang="en-US" altLang="en-US" sz="1100" dirty="0">
                <a:solidFill>
                  <a:srgbClr val="000000"/>
                </a:solidFill>
              </a:rPr>
              <a:t>to </a:t>
            </a:r>
            <a:r>
              <a:rPr lang="hu-HU" altLang="en-US" sz="1100" dirty="0">
                <a:solidFill>
                  <a:srgbClr val="000000"/>
                </a:solidFill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</a:rPr>
              <a:t>3-1600 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>
                <a:solidFill>
                  <a:srgbClr val="000000"/>
                </a:solidFill>
              </a:rPr>
              <a:t>in both performance and lockstep modes and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</a:t>
            </a:r>
            <a:r>
              <a:rPr lang="en-US" altLang="en-US" sz="1100" dirty="0">
                <a:solidFill>
                  <a:srgbClr val="000000"/>
                </a:solidFill>
              </a:rPr>
              <a:t>to </a:t>
            </a:r>
            <a:r>
              <a:rPr lang="en-US" altLang="en-US" sz="1100" dirty="0" err="1" smtClean="0">
                <a:solidFill>
                  <a:srgbClr val="000000"/>
                </a:solidFill>
              </a:rPr>
              <a:t>DDR4</a:t>
            </a:r>
            <a:r>
              <a:rPr lang="en-US" altLang="en-US" sz="1100" dirty="0" smtClean="0">
                <a:solidFill>
                  <a:srgbClr val="000000"/>
                </a:solidFill>
              </a:rPr>
              <a:t>-1600 in performance mode and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to </a:t>
            </a:r>
            <a:r>
              <a:rPr lang="hu-HU" altLang="en-US" sz="1100" dirty="0" smtClean="0">
                <a:solidFill>
                  <a:srgbClr val="000000"/>
                </a:solidFill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</a:rPr>
              <a:t>4-1866 in lockstep </a:t>
            </a:r>
            <a:r>
              <a:rPr lang="en-US" altLang="en-US" sz="1100" dirty="0" smtClean="0">
                <a:solidFill>
                  <a:srgbClr val="000000"/>
                </a:solidFill>
              </a:rPr>
              <a:t>mode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8517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90500" y="510990"/>
            <a:ext cx="6582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Benefits of connecting </a:t>
            </a:r>
            <a:r>
              <a:rPr lang="en-US" b="1" dirty="0" err="1" smtClean="0">
                <a:solidFill>
                  <a:schemeClr val="accent6"/>
                </a:solidFill>
              </a:rPr>
              <a:t>PCIe</a:t>
            </a:r>
            <a:r>
              <a:rPr lang="en-US" b="1" dirty="0" smtClean="0">
                <a:solidFill>
                  <a:schemeClr val="accent6"/>
                </a:solidFill>
              </a:rPr>
              <a:t> 3.0 lanes directly to the processors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49624" y="820272"/>
            <a:ext cx="7389010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Increasing the lane count from 36 to 4 x 32 = 128 lanes.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Reducing the bandwidth demand between the processor and the chipset</a:t>
            </a:r>
            <a:r>
              <a:rPr lang="en-US" dirty="0" smtClean="0"/>
              <a:t>.    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47166" y="1705536"/>
            <a:ext cx="753443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to </a:t>
            </a:r>
            <a:r>
              <a:rPr lang="en-US" dirty="0">
                <a:solidFill>
                  <a:srgbClr val="0070C0"/>
                </a:solidFill>
              </a:rPr>
              <a:t>replace the high-bandwidth QPI link </a:t>
            </a:r>
            <a:r>
              <a:rPr lang="en-US" dirty="0"/>
              <a:t>between the processor and the chipset</a:t>
            </a:r>
          </a:p>
          <a:p>
            <a:pPr>
              <a:spcAft>
                <a:spcPts val="600"/>
              </a:spcAft>
            </a:pPr>
            <a:r>
              <a:rPr lang="en-US" dirty="0"/>
              <a:t>       </a:t>
            </a:r>
            <a:r>
              <a:rPr lang="en-US" dirty="0">
                <a:solidFill>
                  <a:srgbClr val="0070C0"/>
                </a:solidFill>
              </a:rPr>
              <a:t>by a low-bandwidth </a:t>
            </a:r>
            <a:r>
              <a:rPr lang="en-US" dirty="0" smtClean="0">
                <a:solidFill>
                  <a:srgbClr val="0070C0"/>
                </a:solidFill>
              </a:rPr>
              <a:t>link (</a:t>
            </a:r>
            <a:r>
              <a:rPr lang="en-US" dirty="0" err="1" smtClean="0">
                <a:solidFill>
                  <a:srgbClr val="0070C0"/>
                </a:solidFill>
              </a:rPr>
              <a:t>DMI2</a:t>
            </a:r>
            <a:r>
              <a:rPr lang="en-US" dirty="0" smtClean="0">
                <a:solidFill>
                  <a:srgbClr val="0070C0"/>
                </a:solidFill>
              </a:rPr>
              <a:t> link)</a:t>
            </a:r>
            <a:r>
              <a:rPr lang="en-US" dirty="0" smtClean="0"/>
              <a:t>, </a:t>
            </a:r>
            <a:r>
              <a:rPr lang="en-US" dirty="0"/>
              <a:t>comprising of 4 </a:t>
            </a:r>
            <a:r>
              <a:rPr lang="en-US" dirty="0" err="1"/>
              <a:t>PCIe</a:t>
            </a:r>
            <a:r>
              <a:rPr lang="en-US" dirty="0"/>
              <a:t> 2.0 </a:t>
            </a:r>
            <a:r>
              <a:rPr lang="en-US" dirty="0" smtClean="0"/>
              <a:t>lanes,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to reduce the number of QPI links from 4 to 3 per processor </a:t>
            </a:r>
            <a:r>
              <a:rPr lang="en-US" dirty="0" smtClean="0"/>
              <a:t>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to integrate both chipset parts into a single </a:t>
            </a:r>
            <a:r>
              <a:rPr lang="en-US" dirty="0" err="1" smtClean="0">
                <a:solidFill>
                  <a:srgbClr val="0070C0"/>
                </a:solidFill>
              </a:rPr>
              <a:t>PCH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(Peripheral Control Hub).</a:t>
            </a:r>
            <a:endParaRPr lang="en-US" dirty="0"/>
          </a:p>
          <a:p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90283" y="1423149"/>
            <a:ext cx="11705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This allows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635402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(12)</a:t>
            </a:r>
            <a:endParaRPr lang="en-US" sz="1600" dirty="0"/>
          </a:p>
        </p:txBody>
      </p:sp>
      <p:sp>
        <p:nvSpPr>
          <p:cNvPr id="199" name="Text Box 177"/>
          <p:cNvSpPr txBox="1">
            <a:spLocks noChangeArrowheads="1"/>
          </p:cNvSpPr>
          <p:nvPr/>
        </p:nvSpPr>
        <p:spPr bwMode="auto">
          <a:xfrm>
            <a:off x="84138" y="528115"/>
            <a:ext cx="91614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e) Evolution to the up to 28-core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Purley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high-end 2S/4S/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    targeting 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Skylake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-SP processors) -1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90500" y="1075766"/>
            <a:ext cx="8811451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Aim: Reducing power consumption and simplifying system implementation </a:t>
            </a:r>
            <a:r>
              <a:rPr lang="en-US" dirty="0" smtClean="0">
                <a:solidFill>
                  <a:srgbClr val="0070C0"/>
                </a:solidFill>
              </a:rPr>
              <a:t>by eliminating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interface conversions and related memory buffers by connecting </a:t>
            </a:r>
            <a:r>
              <a:rPr lang="en-US" dirty="0" err="1" smtClean="0">
                <a:solidFill>
                  <a:srgbClr val="0070C0"/>
                </a:solidFill>
              </a:rPr>
              <a:t>DDR4</a:t>
            </a:r>
            <a:r>
              <a:rPr lang="en-US" dirty="0" smtClean="0">
                <a:solidFill>
                  <a:srgbClr val="0070C0"/>
                </a:solidFill>
              </a:rPr>
              <a:t> memory directly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to the processors.</a:t>
            </a:r>
          </a:p>
          <a:p>
            <a:r>
              <a:rPr lang="en-US" dirty="0" smtClean="0"/>
              <a:t>        This requires a </a:t>
            </a:r>
            <a:r>
              <a:rPr lang="en-US" dirty="0" smtClean="0">
                <a:solidFill>
                  <a:srgbClr val="0070C0"/>
                </a:solidFill>
              </a:rPr>
              <a:t>large socket </a:t>
            </a:r>
            <a:r>
              <a:rPr lang="en-US" dirty="0" smtClean="0"/>
              <a:t>(</a:t>
            </a:r>
            <a:r>
              <a:rPr lang="en-US" dirty="0" err="1" smtClean="0"/>
              <a:t>76x56</a:t>
            </a:r>
            <a:r>
              <a:rPr lang="en-US" dirty="0" smtClean="0"/>
              <a:t> mm) with a </a:t>
            </a:r>
            <a:r>
              <a:rPr lang="en-US" dirty="0" smtClean="0">
                <a:solidFill>
                  <a:srgbClr val="0070C0"/>
                </a:solidFill>
              </a:rPr>
              <a:t>high number of contacts </a:t>
            </a:r>
            <a:r>
              <a:rPr lang="en-US" dirty="0" smtClean="0"/>
              <a:t>(3647).</a:t>
            </a:r>
            <a:endParaRPr lang="en-US" dirty="0"/>
          </a:p>
        </p:txBody>
      </p:sp>
      <p:sp>
        <p:nvSpPr>
          <p:cNvPr id="205" name="TextBox 20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988033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(13)</a:t>
            </a:r>
            <a:endParaRPr lang="en-US" sz="1600" dirty="0"/>
          </a:p>
        </p:txBody>
      </p:sp>
      <p:grpSp>
        <p:nvGrpSpPr>
          <p:cNvPr id="193" name="Group 192"/>
          <p:cNvGrpSpPr/>
          <p:nvPr/>
        </p:nvGrpSpPr>
        <p:grpSpPr>
          <a:xfrm>
            <a:off x="1728353" y="1590239"/>
            <a:ext cx="5481245" cy="3443978"/>
            <a:chOff x="1728353" y="1590239"/>
            <a:chExt cx="5481245" cy="3443978"/>
          </a:xfrm>
        </p:grpSpPr>
        <p:sp>
          <p:nvSpPr>
            <p:cNvPr id="3" name="Téglalap 53"/>
            <p:cNvSpPr>
              <a:spLocks noChangeArrowheads="1"/>
            </p:cNvSpPr>
            <p:nvPr/>
          </p:nvSpPr>
          <p:spPr bwMode="auto">
            <a:xfrm>
              <a:off x="2729287" y="4457954"/>
              <a:ext cx="1473061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C621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?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PCH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(Lewisburg)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" name="Egyenes összekötő 108"/>
            <p:cNvCxnSpPr/>
            <p:nvPr/>
          </p:nvCxnSpPr>
          <p:spPr>
            <a:xfrm flipH="1" flipV="1">
              <a:off x="4207361" y="2390367"/>
              <a:ext cx="589409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12"/>
            <p:cNvCxnSpPr/>
            <p:nvPr/>
          </p:nvCxnSpPr>
          <p:spPr>
            <a:xfrm rot="10800000">
              <a:off x="4229957" y="3564192"/>
              <a:ext cx="5895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Egyenes összekötő 113"/>
            <p:cNvCxnSpPr/>
            <p:nvPr/>
          </p:nvCxnSpPr>
          <p:spPr>
            <a:xfrm flipH="1" flipV="1">
              <a:off x="4229957" y="2678367"/>
              <a:ext cx="503470" cy="60483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115"/>
            <p:cNvCxnSpPr/>
            <p:nvPr/>
          </p:nvCxnSpPr>
          <p:spPr>
            <a:xfrm flipH="1">
              <a:off x="4229957" y="2713292"/>
              <a:ext cx="503470" cy="5873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70761" y="2678367"/>
              <a:ext cx="743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" name="Egyenes összekötő 119"/>
            <p:cNvCxnSpPr>
              <a:cxnSpLocks noChangeShapeType="1"/>
            </p:cNvCxnSpPr>
            <p:nvPr/>
          </p:nvCxnSpPr>
          <p:spPr bwMode="auto">
            <a:xfrm flipV="1">
              <a:off x="5556849" y="2691067"/>
              <a:ext cx="0" cy="5842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" name="Egyenes összekötő 121"/>
            <p:cNvCxnSpPr/>
            <p:nvPr/>
          </p:nvCxnSpPr>
          <p:spPr>
            <a:xfrm rot="5400000" flipH="1" flipV="1">
              <a:off x="3142764" y="41956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Szövegdoboz 70"/>
            <p:cNvSpPr txBox="1">
              <a:spLocks noChangeArrowheads="1"/>
            </p:cNvSpPr>
            <p:nvPr/>
          </p:nvSpPr>
          <p:spPr bwMode="auto">
            <a:xfrm>
              <a:off x="4273912" y="2005267"/>
              <a:ext cx="410689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2" name="Szövegdoboz 70"/>
            <p:cNvSpPr txBox="1">
              <a:spLocks noChangeArrowheads="1"/>
            </p:cNvSpPr>
            <p:nvPr/>
          </p:nvSpPr>
          <p:spPr bwMode="auto">
            <a:xfrm>
              <a:off x="4260920" y="3589592"/>
              <a:ext cx="410689" cy="2333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3" name="Szövegdoboz 70"/>
            <p:cNvSpPr txBox="1">
              <a:spLocks noChangeArrowheads="1"/>
            </p:cNvSpPr>
            <p:nvPr/>
          </p:nvSpPr>
          <p:spPr bwMode="auto">
            <a:xfrm>
              <a:off x="5575606" y="2856167"/>
              <a:ext cx="4106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4" name="Szövegdoboz 70"/>
            <p:cNvSpPr txBox="1">
              <a:spLocks noChangeArrowheads="1"/>
            </p:cNvSpPr>
            <p:nvPr/>
          </p:nvSpPr>
          <p:spPr bwMode="auto">
            <a:xfrm>
              <a:off x="3037904" y="2852992"/>
              <a:ext cx="4106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5" name="Szövegdoboz 70"/>
            <p:cNvSpPr txBox="1">
              <a:spLocks noChangeArrowheads="1"/>
            </p:cNvSpPr>
            <p:nvPr/>
          </p:nvSpPr>
          <p:spPr bwMode="auto">
            <a:xfrm>
              <a:off x="3958839" y="2857754"/>
              <a:ext cx="4106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6" name="Szövegdoboz 70"/>
            <p:cNvSpPr txBox="1">
              <a:spLocks noChangeArrowheads="1"/>
            </p:cNvSpPr>
            <p:nvPr/>
          </p:nvSpPr>
          <p:spPr bwMode="auto">
            <a:xfrm>
              <a:off x="4701349" y="2857754"/>
              <a:ext cx="45557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UPI 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7" name="Szövegdoboz 70"/>
            <p:cNvSpPr txBox="1">
              <a:spLocks noChangeArrowheads="1"/>
            </p:cNvSpPr>
            <p:nvPr/>
          </p:nvSpPr>
          <p:spPr bwMode="auto">
            <a:xfrm>
              <a:off x="3429805" y="3965829"/>
              <a:ext cx="72167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err="1" smtClean="0">
                  <a:latin typeface="Verdana" pitchFamily="34" charset="0"/>
                </a:rPr>
                <a:t>DMI3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err="1" smtClean="0">
                  <a:latin typeface="Verdana" pitchFamily="34" charset="0"/>
                </a:rPr>
                <a:t>4xPCIe3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" name="Rectangle 178"/>
            <p:cNvSpPr>
              <a:spLocks noChangeArrowheads="1"/>
            </p:cNvSpPr>
            <p:nvPr/>
          </p:nvSpPr>
          <p:spPr bwMode="auto">
            <a:xfrm>
              <a:off x="3961981" y="4786567"/>
              <a:ext cx="224126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070233" y="1590239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109565" y="18491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sp>
          <p:nvSpPr>
            <p:cNvPr id="25" name="Up-Down Arrow 24"/>
            <p:cNvSpPr/>
            <p:nvPr/>
          </p:nvSpPr>
          <p:spPr bwMode="auto">
            <a:xfrm>
              <a:off x="3406292" y="18539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266019" y="1602939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305351" y="18618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sp>
          <p:nvSpPr>
            <p:cNvPr id="28" name="Up-Down Arrow 27"/>
            <p:cNvSpPr/>
            <p:nvPr/>
          </p:nvSpPr>
          <p:spPr bwMode="auto">
            <a:xfrm>
              <a:off x="5602078" y="18666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149084" y="4130239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152341" y="3875188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sp>
          <p:nvSpPr>
            <p:cNvPr id="31" name="Up-Down Arrow 30"/>
            <p:cNvSpPr/>
            <p:nvPr/>
          </p:nvSpPr>
          <p:spPr bwMode="auto">
            <a:xfrm>
              <a:off x="5485142" y="38732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32" name="Up-Down Arrow 31"/>
            <p:cNvSpPr/>
            <p:nvPr/>
          </p:nvSpPr>
          <p:spPr bwMode="auto">
            <a:xfrm>
              <a:off x="3263371" y="38732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966644" y="38557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1737317" y="1837386"/>
              <a:ext cx="1037969" cy="1103695"/>
              <a:chOff x="1737317" y="1837386"/>
              <a:chExt cx="1037969" cy="1103695"/>
            </a:xfrm>
          </p:grpSpPr>
          <p:cxnSp>
            <p:nvCxnSpPr>
              <p:cNvPr id="36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39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2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5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8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51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62" name="Straight Connector 61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05" name="Group 104"/>
            <p:cNvGrpSpPr/>
            <p:nvPr/>
          </p:nvGrpSpPr>
          <p:grpSpPr>
            <a:xfrm>
              <a:off x="1728353" y="3011758"/>
              <a:ext cx="1037969" cy="1103695"/>
              <a:chOff x="1737317" y="1837386"/>
              <a:chExt cx="1037969" cy="1103695"/>
            </a:xfrm>
          </p:grpSpPr>
          <p:cxnSp>
            <p:nvCxnSpPr>
              <p:cNvPr id="106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09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12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15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6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18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21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32" name="Straight Connector 131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Straight Connector 132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34" name="Group 133"/>
            <p:cNvGrpSpPr/>
            <p:nvPr/>
          </p:nvGrpSpPr>
          <p:grpSpPr>
            <a:xfrm rot="10800000">
              <a:off x="6171629" y="1863264"/>
              <a:ext cx="1037969" cy="1103695"/>
              <a:chOff x="1737317" y="1837386"/>
              <a:chExt cx="1037969" cy="1103695"/>
            </a:xfrm>
          </p:grpSpPr>
          <p:cxnSp>
            <p:nvCxnSpPr>
              <p:cNvPr id="135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38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9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41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44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47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50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1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61" name="Straight Connector 160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2" name="Straight Connector 161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3" name="Group 162"/>
            <p:cNvGrpSpPr/>
            <p:nvPr/>
          </p:nvGrpSpPr>
          <p:grpSpPr>
            <a:xfrm rot="10800000">
              <a:off x="6162665" y="3037636"/>
              <a:ext cx="1037969" cy="1103695"/>
              <a:chOff x="1737317" y="1837386"/>
              <a:chExt cx="1037969" cy="1103695"/>
            </a:xfrm>
          </p:grpSpPr>
          <p:cxnSp>
            <p:nvCxnSpPr>
              <p:cNvPr id="164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66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67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69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0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1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3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5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6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8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9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1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2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90" name="Straight Connector 189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Straight Connector 190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2" name="TextBox 191"/>
            <p:cNvSpPr txBox="1"/>
            <p:nvPr/>
          </p:nvSpPr>
          <p:spPr>
            <a:xfrm>
              <a:off x="2625519" y="4134722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</p:grpSp>
      <p:sp>
        <p:nvSpPr>
          <p:cNvPr id="194" name="Rectangle 180"/>
          <p:cNvSpPr>
            <a:spLocks noChangeArrowheads="1"/>
          </p:cNvSpPr>
          <p:nvPr/>
        </p:nvSpPr>
        <p:spPr bwMode="auto">
          <a:xfrm>
            <a:off x="3837963" y="1147458"/>
            <a:ext cx="1404134" cy="457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   Platinum 8100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   (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-SP)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28C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5" name="Téglalap 3"/>
          <p:cNvSpPr>
            <a:spLocks noChangeArrowheads="1"/>
          </p:cNvSpPr>
          <p:nvPr/>
        </p:nvSpPr>
        <p:spPr bwMode="auto">
          <a:xfrm>
            <a:off x="2734159" y="2102367"/>
            <a:ext cx="1481328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6" name="Téglalap 3"/>
          <p:cNvSpPr>
            <a:spLocks noChangeArrowheads="1"/>
          </p:cNvSpPr>
          <p:nvPr/>
        </p:nvSpPr>
        <p:spPr bwMode="auto">
          <a:xfrm>
            <a:off x="4733428" y="2116392"/>
            <a:ext cx="1481328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7" name="Téglalap 3"/>
          <p:cNvSpPr>
            <a:spLocks noChangeArrowheads="1"/>
          </p:cNvSpPr>
          <p:nvPr/>
        </p:nvSpPr>
        <p:spPr bwMode="auto">
          <a:xfrm>
            <a:off x="2729895" y="3272092"/>
            <a:ext cx="1481328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8" name="Téglalap 3"/>
          <p:cNvSpPr>
            <a:spLocks noChangeArrowheads="1"/>
          </p:cNvSpPr>
          <p:nvPr/>
        </p:nvSpPr>
        <p:spPr bwMode="auto">
          <a:xfrm>
            <a:off x="4707442" y="3272092"/>
            <a:ext cx="1481328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9" name="Text Box 177"/>
          <p:cNvSpPr txBox="1">
            <a:spLocks noChangeArrowheads="1"/>
          </p:cNvSpPr>
          <p:nvPr/>
        </p:nvSpPr>
        <p:spPr bwMode="auto">
          <a:xfrm>
            <a:off x="84138" y="528115"/>
            <a:ext cx="91614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e) Evolution to the up to 28-core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Purley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high-end 2S/4S/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    targeting 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Skylake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-SP processors) -2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00" name="Oval 188"/>
          <p:cNvSpPr>
            <a:spLocks noChangeArrowheads="1"/>
          </p:cNvSpPr>
          <p:nvPr/>
        </p:nvSpPr>
        <p:spPr bwMode="auto">
          <a:xfrm>
            <a:off x="1396774" y="1423946"/>
            <a:ext cx="1332514" cy="3077683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1" name="Oval 188"/>
          <p:cNvSpPr>
            <a:spLocks noChangeArrowheads="1"/>
          </p:cNvSpPr>
          <p:nvPr/>
        </p:nvSpPr>
        <p:spPr bwMode="auto">
          <a:xfrm>
            <a:off x="6188413" y="1576346"/>
            <a:ext cx="1332514" cy="3077683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2" name="Rounded Rectangle 201"/>
          <p:cNvSpPr/>
          <p:nvPr/>
        </p:nvSpPr>
        <p:spPr bwMode="auto">
          <a:xfrm>
            <a:off x="2708174" y="1818838"/>
            <a:ext cx="3490195" cy="2610601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889088" y="5034217"/>
            <a:ext cx="191911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Directly connected up to</a:t>
            </a:r>
          </a:p>
          <a:p>
            <a:pPr algn="ctr"/>
            <a:r>
              <a:rPr lang="en-US" sz="1100" dirty="0" err="1" smtClean="0">
                <a:solidFill>
                  <a:srgbClr val="FF0000"/>
                </a:solidFill>
              </a:rPr>
              <a:t>DDR4</a:t>
            </a:r>
            <a:r>
              <a:rPr lang="en-US" sz="1100" dirty="0" smtClean="0">
                <a:solidFill>
                  <a:srgbClr val="FF0000"/>
                </a:solidFill>
              </a:rPr>
              <a:t>-2666 memory</a:t>
            </a:r>
          </a:p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(no conversions)</a:t>
            </a:r>
            <a:endParaRPr lang="en-US" sz="1100" dirty="0">
              <a:solidFill>
                <a:srgbClr val="FF0000"/>
              </a:solidFill>
            </a:endParaRPr>
          </a:p>
        </p:txBody>
      </p:sp>
      <p:sp>
        <p:nvSpPr>
          <p:cNvPr id="203" name="TextBox 3"/>
          <p:cNvSpPr txBox="1">
            <a:spLocks noChangeArrowheads="1"/>
          </p:cNvSpPr>
          <p:nvPr/>
        </p:nvSpPr>
        <p:spPr bwMode="auto">
          <a:xfrm>
            <a:off x="3534149" y="5219328"/>
            <a:ext cx="187583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>
                <a:solidFill>
                  <a:srgbClr val="FF0000"/>
                </a:solidFill>
              </a:rPr>
              <a:t>3 x UPI up to 10.4 </a:t>
            </a:r>
            <a:r>
              <a:rPr lang="en-US" altLang="en-US" sz="1100" dirty="0">
                <a:solidFill>
                  <a:srgbClr val="FF0000"/>
                </a:solidFill>
              </a:rPr>
              <a:t>GT/s</a:t>
            </a:r>
          </a:p>
        </p:txBody>
      </p:sp>
      <p:sp>
        <p:nvSpPr>
          <p:cNvPr id="204" name="TextBox 20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467580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117536"/>
              </p:ext>
            </p:extLst>
          </p:nvPr>
        </p:nvGraphicFramePr>
        <p:xfrm>
          <a:off x="101603" y="1057884"/>
          <a:ext cx="8887968" cy="5681480"/>
        </p:xfrm>
        <a:graphic>
          <a:graphicData uri="http://schemas.openxmlformats.org/drawingml/2006/table">
            <a:tbl>
              <a:tblPr/>
              <a:tblGrid>
                <a:gridCol w="9116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82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58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0907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461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461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79753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5635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62221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4S platform topology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Date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intro.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Processor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Techno-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Core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count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L2</a:t>
                      </a: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cache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L3 cache</a:t>
                      </a:r>
                      <a:endParaRPr kumimoji="0" lang="hu-HU" altLang="en-US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9143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Truland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w/dual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3/2005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Pentium 4 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(Potomac)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212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11/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2005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7000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Paxville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2x1C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2 MB/C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--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6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2006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7100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Tulsa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1 MB 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16 MB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0169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Caneland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w/Quad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7200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DC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--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58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QC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4 MB/C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---</a:t>
                      </a:r>
                      <a:endParaRPr lang="en-US" sz="1050" dirty="0"/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01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9/2008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7400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Dunnington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(Penryn)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3 MB/C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16 MB</a:t>
                      </a:r>
                      <a:endParaRPr lang="en-US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9143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Boxboro-EX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3/2010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Nehalem-EX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(Xeon 7500/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Beckton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8x3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94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2011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Westmere-EX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10C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¼ MB/C</a:t>
                      </a:r>
                      <a:endParaRPr lang="en-US" sz="110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err="1" smtClean="0"/>
                        <a:t>10x3</a:t>
                      </a:r>
                      <a:r>
                        <a:rPr lang="en-US" sz="1050" dirty="0" smtClean="0"/>
                        <a:t> MB</a:t>
                      </a:r>
                      <a:endParaRPr lang="en-US" sz="1050" dirty="0"/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89E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5988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Brickland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2014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Ivy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Bridge-EX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 v2)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15x2.5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566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5/2015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Haswell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v3)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err="1" smtClean="0"/>
                        <a:t>18x2.5</a:t>
                      </a:r>
                      <a:r>
                        <a:rPr lang="en-US" sz="1050" dirty="0" smtClean="0"/>
                        <a:t> MB</a:t>
                      </a:r>
                      <a:endParaRPr lang="en-US" sz="1050" dirty="0"/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94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6/2016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Broadwell-EX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v4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24x2.5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9147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Purley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UPI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7/2017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Skylake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-SP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(Platinum 8100)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 MB/C.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28x1.375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95250" y="502024"/>
            <a:ext cx="6540573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Intel’s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high-end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 platforms – Cache architectures 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(14)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5640946" y="1057884"/>
            <a:ext cx="3322867" cy="5685816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611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4114049"/>
              </p:ext>
            </p:extLst>
          </p:nvPr>
        </p:nvGraphicFramePr>
        <p:xfrm>
          <a:off x="128591" y="1043189"/>
          <a:ext cx="8937622" cy="5762747"/>
        </p:xfrm>
        <a:graphic>
          <a:graphicData uri="http://schemas.openxmlformats.org/drawingml/2006/table">
            <a:tbl>
              <a:tblPr/>
              <a:tblGrid>
                <a:gridCol w="916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042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01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58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89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89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140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557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255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62310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4S platform topology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Date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intro.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Processor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Techno-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Core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count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FSB/QPI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IF to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chipset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8131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Truland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w/dual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3/2005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Pentium 4 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(Potomac)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2xFSB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667 MT/s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HI 1.5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(266 MB/s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bidirectional)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28 x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on the MCH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98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11/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2005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7000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Paxville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2x1C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 smtClean="0">
                          <a:latin typeface="+mj-lt"/>
                        </a:rPr>
                        <a:t>2xFSB</a:t>
                      </a:r>
                    </a:p>
                    <a:p>
                      <a:pPr algn="ctr"/>
                      <a:r>
                        <a:rPr lang="en-US" sz="1050" dirty="0" smtClean="0">
                          <a:latin typeface="+mj-lt"/>
                        </a:rPr>
                        <a:t>800 MT/s</a:t>
                      </a:r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2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2006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7100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Tulsa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1717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Caneland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w/Quad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7200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DC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4xFSB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1066 MT/s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ESI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(4x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lanes)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(1GB/s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direction)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28 x </a:t>
                      </a:r>
                      <a:r>
                        <a:rPr kumimoji="0" lang="en-US" altLang="en-US" sz="105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on the MCH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75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QC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917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9/2008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7400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Dunnington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(Penryn)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8131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Boxboro-EX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3/2010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Nehalem-EX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(Xeon 7500/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Beckton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4xQPI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6.4 GT/s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(3 for NUMA)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(6.4 GB/s)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36 x </a:t>
                      </a:r>
                      <a:r>
                        <a:rPr kumimoji="0" lang="en-US" altLang="en-US" sz="105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2.0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on the IOH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9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2011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Westmere-EX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10C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5271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Brickland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2014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Ivy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Bridge-EX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 v2)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15C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3xQPI 1.1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8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DMI2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(4xPCIe 2.0)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(2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direction)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32 x </a:t>
                      </a:r>
                      <a:r>
                        <a:rPr kumimoji="0" lang="en-US" altLang="en-US" sz="105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3.0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on the proc.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52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5/2015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Haswell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v3)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3xQPI 1.1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9.6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600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6/2016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Broadwell-EX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v4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3xQPI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1.1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9.6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269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Purley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UPI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Skylake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3xUPI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10.4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DMI3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(4xPCIe 3.0)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(~ 4GB/s/dir.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48 x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lanes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on the proc.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5725" y="502024"/>
            <a:ext cx="5734262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Intel’s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high-end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 platforms – Connectivity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5692463" y="1043188"/>
            <a:ext cx="3360872" cy="5760720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733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38636" y="1017431"/>
            <a:ext cx="8796270" cy="5679583"/>
            <a:chOff x="77324" y="386661"/>
            <a:chExt cx="8635136" cy="6118079"/>
          </a:xfrm>
        </p:grpSpPr>
        <p:cxnSp>
          <p:nvCxnSpPr>
            <p:cNvPr id="17" name="Egyenes összekötő nyíllal 4"/>
            <p:cNvCxnSpPr/>
            <p:nvPr/>
          </p:nvCxnSpPr>
          <p:spPr>
            <a:xfrm flipH="1" flipV="1">
              <a:off x="846331" y="975131"/>
              <a:ext cx="76" cy="5220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Egyenes összekötő nyíllal 6"/>
            <p:cNvCxnSpPr/>
            <p:nvPr/>
          </p:nvCxnSpPr>
          <p:spPr>
            <a:xfrm flipV="1">
              <a:off x="1405405" y="6156167"/>
              <a:ext cx="680400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Egyenes összekötő 11"/>
            <p:cNvCxnSpPr/>
            <p:nvPr/>
          </p:nvCxnSpPr>
          <p:spPr>
            <a:xfrm>
              <a:off x="1398313" y="608748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gyenes összekötő 12"/>
            <p:cNvCxnSpPr/>
            <p:nvPr/>
          </p:nvCxnSpPr>
          <p:spPr>
            <a:xfrm>
              <a:off x="1946308" y="608619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Egyenes összekötő 13"/>
            <p:cNvCxnSpPr/>
            <p:nvPr/>
          </p:nvCxnSpPr>
          <p:spPr>
            <a:xfrm>
              <a:off x="2495514" y="608558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Egyenes összekötő 14"/>
            <p:cNvCxnSpPr/>
            <p:nvPr/>
          </p:nvCxnSpPr>
          <p:spPr>
            <a:xfrm>
              <a:off x="3043509" y="608429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Egyenes összekötő 15"/>
            <p:cNvCxnSpPr/>
            <p:nvPr/>
          </p:nvCxnSpPr>
          <p:spPr>
            <a:xfrm>
              <a:off x="3597558" y="609191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Egyenes összekötő 16"/>
            <p:cNvCxnSpPr/>
            <p:nvPr/>
          </p:nvCxnSpPr>
          <p:spPr>
            <a:xfrm>
              <a:off x="4145553" y="60906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Egyenes összekötő 17"/>
            <p:cNvCxnSpPr/>
            <p:nvPr/>
          </p:nvCxnSpPr>
          <p:spPr>
            <a:xfrm>
              <a:off x="4694759" y="609001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Egyenes összekötő 18"/>
            <p:cNvCxnSpPr/>
            <p:nvPr/>
          </p:nvCxnSpPr>
          <p:spPr>
            <a:xfrm>
              <a:off x="5242754" y="60887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Egyenes összekötő 19"/>
            <p:cNvCxnSpPr/>
            <p:nvPr/>
          </p:nvCxnSpPr>
          <p:spPr>
            <a:xfrm>
              <a:off x="5792928" y="609191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Egyenes összekötő 20"/>
            <p:cNvCxnSpPr/>
            <p:nvPr/>
          </p:nvCxnSpPr>
          <p:spPr>
            <a:xfrm>
              <a:off x="6340923" y="60906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Egyenes összekötő 21"/>
            <p:cNvCxnSpPr/>
            <p:nvPr/>
          </p:nvCxnSpPr>
          <p:spPr>
            <a:xfrm>
              <a:off x="6890129" y="609001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Egyenes összekötő 22"/>
            <p:cNvCxnSpPr/>
            <p:nvPr/>
          </p:nvCxnSpPr>
          <p:spPr>
            <a:xfrm>
              <a:off x="7438124" y="60887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Szövegdoboz 27"/>
            <p:cNvSpPr txBox="1"/>
            <p:nvPr/>
          </p:nvSpPr>
          <p:spPr>
            <a:xfrm>
              <a:off x="77324" y="469402"/>
              <a:ext cx="2424446" cy="4385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100"/>
                </a:lnSpc>
                <a:spcAft>
                  <a:spcPts val="500"/>
                </a:spcAft>
              </a:pPr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ILP (rel. to Xeon 7200)</a:t>
              </a:r>
            </a:p>
            <a:p>
              <a:pPr algn="ctr">
                <a:lnSpc>
                  <a:spcPts val="1100"/>
                </a:lnSpc>
              </a:pPr>
              <a:r>
                <a:rPr lang="hu-HU" sz="1250" dirty="0" smtClean="0">
                  <a:solidFill>
                    <a:schemeClr val="accent1">
                      <a:lumMod val="75000"/>
                    </a:schemeClr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ST perf. (rel. to Xeon 7200)</a:t>
              </a:r>
              <a:endParaRPr lang="hu-HU" sz="1250" dirty="0">
                <a:solidFill>
                  <a:schemeClr val="accent1">
                    <a:lumMod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2" name="Szövegdoboz 28"/>
            <p:cNvSpPr txBox="1"/>
            <p:nvPr/>
          </p:nvSpPr>
          <p:spPr>
            <a:xfrm>
              <a:off x="1374455" y="621235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3" name="Szövegdoboz 29"/>
            <p:cNvSpPr txBox="1"/>
            <p:nvPr/>
          </p:nvSpPr>
          <p:spPr>
            <a:xfrm>
              <a:off x="2475386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4" name="Szövegdoboz 30"/>
            <p:cNvSpPr txBox="1"/>
            <p:nvPr/>
          </p:nvSpPr>
          <p:spPr>
            <a:xfrm>
              <a:off x="3583473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5" name="Szövegdoboz 31"/>
            <p:cNvSpPr txBox="1"/>
            <p:nvPr/>
          </p:nvSpPr>
          <p:spPr>
            <a:xfrm>
              <a:off x="4671869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6" name="Szövegdoboz 32"/>
            <p:cNvSpPr txBox="1"/>
            <p:nvPr/>
          </p:nvSpPr>
          <p:spPr>
            <a:xfrm>
              <a:off x="5774478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7" name="Szövegdoboz 33"/>
            <p:cNvSpPr txBox="1"/>
            <p:nvPr/>
          </p:nvSpPr>
          <p:spPr>
            <a:xfrm>
              <a:off x="6872562" y="621235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8" name="Szövegdoboz 34"/>
            <p:cNvSpPr txBox="1"/>
            <p:nvPr/>
          </p:nvSpPr>
          <p:spPr>
            <a:xfrm>
              <a:off x="7649742" y="6188917"/>
              <a:ext cx="612668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b="1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  <a:endParaRPr lang="hu-HU" sz="125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0" name="Szövegdoboz 56"/>
            <p:cNvSpPr txBox="1"/>
            <p:nvPr/>
          </p:nvSpPr>
          <p:spPr>
            <a:xfrm>
              <a:off x="1763385" y="4329100"/>
              <a:ext cx="1032748" cy="480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Xeon 7200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(65 nm), 2C</a:t>
              </a:r>
            </a:p>
          </p:txBody>
        </p:sp>
        <p:sp>
          <p:nvSpPr>
            <p:cNvPr id="41" name="Szövegdoboz 57"/>
            <p:cNvSpPr txBox="1"/>
            <p:nvPr/>
          </p:nvSpPr>
          <p:spPr>
            <a:xfrm>
              <a:off x="2394856" y="3834045"/>
              <a:ext cx="10520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Xeon 7400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(45 nm), 6C</a:t>
              </a:r>
            </a:p>
          </p:txBody>
        </p:sp>
        <p:sp>
          <p:nvSpPr>
            <p:cNvPr id="42" name="Szövegdoboz 58"/>
            <p:cNvSpPr txBox="1"/>
            <p:nvPr/>
          </p:nvSpPr>
          <p:spPr>
            <a:xfrm>
              <a:off x="3104237" y="3362074"/>
              <a:ext cx="1176924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(45 nm), 8C</a:t>
              </a:r>
            </a:p>
          </p:txBody>
        </p:sp>
        <p:sp>
          <p:nvSpPr>
            <p:cNvPr id="43" name="Szövegdoboz 59"/>
            <p:cNvSpPr txBox="1"/>
            <p:nvPr/>
          </p:nvSpPr>
          <p:spPr>
            <a:xfrm>
              <a:off x="3716340" y="2888940"/>
              <a:ext cx="1278107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(32 nm), 10C</a:t>
              </a:r>
            </a:p>
          </p:txBody>
        </p:sp>
        <p:sp>
          <p:nvSpPr>
            <p:cNvPr id="44" name="Szövegdoboz 60"/>
            <p:cNvSpPr txBox="1"/>
            <p:nvPr/>
          </p:nvSpPr>
          <p:spPr>
            <a:xfrm>
              <a:off x="4520499" y="2348880"/>
              <a:ext cx="1311641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(22 nm), 15C</a:t>
              </a:r>
            </a:p>
          </p:txBody>
        </p:sp>
        <p:sp>
          <p:nvSpPr>
            <p:cNvPr id="45" name="Szövegdoboz 61"/>
            <p:cNvSpPr txBox="1"/>
            <p:nvPr/>
          </p:nvSpPr>
          <p:spPr>
            <a:xfrm>
              <a:off x="6524617" y="1119336"/>
              <a:ext cx="1249784" cy="480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Broadwell-EX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(14 nm), </a:t>
              </a:r>
              <a:r>
                <a:rPr lang="en-US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24</a:t>
              </a:r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5130071" y="191510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25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4302881" y="412745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3686874" y="4111623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855311" y="4922949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328987" y="5019397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2" name="Szövegdoboz 35"/>
            <p:cNvSpPr txBox="1"/>
            <p:nvPr/>
          </p:nvSpPr>
          <p:spPr>
            <a:xfrm>
              <a:off x="316390" y="4941169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1.0</a:t>
              </a:r>
            </a:p>
          </p:txBody>
        </p:sp>
        <p:cxnSp>
          <p:nvCxnSpPr>
            <p:cNvPr id="57" name="Egyenes összekötő 40"/>
            <p:cNvCxnSpPr/>
            <p:nvPr/>
          </p:nvCxnSpPr>
          <p:spPr>
            <a:xfrm rot="5400000">
              <a:off x="831739" y="376622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Egyenes összekötő 53"/>
            <p:cNvCxnSpPr/>
            <p:nvPr/>
          </p:nvCxnSpPr>
          <p:spPr>
            <a:xfrm rot="5400000">
              <a:off x="832351" y="249463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Egyenes összekötő 54"/>
            <p:cNvCxnSpPr/>
            <p:nvPr/>
          </p:nvCxnSpPr>
          <p:spPr>
            <a:xfrm rot="5400000">
              <a:off x="833043" y="121690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Egyenes összekötő 55"/>
            <p:cNvCxnSpPr/>
            <p:nvPr/>
          </p:nvCxnSpPr>
          <p:spPr>
            <a:xfrm rot="5400000">
              <a:off x="829743" y="440471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Egyenes összekötő 74"/>
            <p:cNvCxnSpPr/>
            <p:nvPr/>
          </p:nvCxnSpPr>
          <p:spPr>
            <a:xfrm rot="5400000">
              <a:off x="829778" y="313249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Egyenes összekötő 76"/>
            <p:cNvCxnSpPr/>
            <p:nvPr/>
          </p:nvCxnSpPr>
          <p:spPr>
            <a:xfrm rot="5400000">
              <a:off x="837276" y="185200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6451208" y="212490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>
                  <a:solidFill>
                    <a:srgbClr val="FF0000"/>
                  </a:solidFill>
                </a:rPr>
                <a:t>*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7" name="Straight Connector 6"/>
            <p:cNvCxnSpPr/>
            <p:nvPr/>
          </p:nvCxnSpPr>
          <p:spPr>
            <a:xfrm flipH="1">
              <a:off x="2348345" y="1789648"/>
              <a:ext cx="4841988" cy="3304537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7019672" y="1656037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*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grpSp>
          <p:nvGrpSpPr>
            <p:cNvPr id="12" name="Group 11"/>
            <p:cNvGrpSpPr/>
            <p:nvPr/>
          </p:nvGrpSpPr>
          <p:grpSpPr>
            <a:xfrm rot="20721888">
              <a:off x="5367299" y="2833216"/>
              <a:ext cx="1276163" cy="304488"/>
              <a:chOff x="5269442" y="2739193"/>
              <a:chExt cx="1276163" cy="304488"/>
            </a:xfrm>
          </p:grpSpPr>
          <p:sp>
            <p:nvSpPr>
              <p:cNvPr id="13" name="Rectangle 12"/>
              <p:cNvSpPr>
                <a:spLocks noChangeArrowheads="1"/>
              </p:cNvSpPr>
              <p:nvPr/>
            </p:nvSpPr>
            <p:spPr bwMode="auto">
              <a:xfrm rot="20383141">
                <a:off x="5269442" y="2755681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sz="1050"/>
              </a:p>
            </p:txBody>
          </p:sp>
          <p:sp>
            <p:nvSpPr>
              <p:cNvPr id="14" name="Szövegdoboz 69"/>
              <p:cNvSpPr txBox="1"/>
              <p:nvPr/>
            </p:nvSpPr>
            <p:spPr>
              <a:xfrm rot="20348621">
                <a:off x="5310972" y="2739193"/>
                <a:ext cx="123463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~2x/12 years</a:t>
                </a:r>
                <a:endParaRPr lang="hu-HU" sz="105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sp>
          <p:nvSpPr>
            <p:cNvPr id="74" name="Szövegdoboz 35"/>
            <p:cNvSpPr txBox="1"/>
            <p:nvPr/>
          </p:nvSpPr>
          <p:spPr>
            <a:xfrm>
              <a:off x="296525" y="434467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1.1</a:t>
              </a:r>
            </a:p>
          </p:txBody>
        </p:sp>
        <p:sp>
          <p:nvSpPr>
            <p:cNvPr id="75" name="Szövegdoboz 35"/>
            <p:cNvSpPr txBox="1"/>
            <p:nvPr/>
          </p:nvSpPr>
          <p:spPr>
            <a:xfrm>
              <a:off x="296525" y="3709736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1.2</a:t>
              </a:r>
            </a:p>
          </p:txBody>
        </p:sp>
        <p:sp>
          <p:nvSpPr>
            <p:cNvPr id="76" name="Szövegdoboz 35"/>
            <p:cNvSpPr txBox="1"/>
            <p:nvPr/>
          </p:nvSpPr>
          <p:spPr>
            <a:xfrm>
              <a:off x="296525" y="3074731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1.3</a:t>
              </a:r>
            </a:p>
          </p:txBody>
        </p:sp>
        <p:sp>
          <p:nvSpPr>
            <p:cNvPr id="77" name="Szövegdoboz 35"/>
            <p:cNvSpPr txBox="1"/>
            <p:nvPr/>
          </p:nvSpPr>
          <p:spPr>
            <a:xfrm>
              <a:off x="296525" y="2434933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1.4</a:t>
              </a:r>
            </a:p>
          </p:txBody>
        </p:sp>
        <p:sp>
          <p:nvSpPr>
            <p:cNvPr id="78" name="Szövegdoboz 35"/>
            <p:cNvSpPr txBox="1"/>
            <p:nvPr/>
          </p:nvSpPr>
          <p:spPr>
            <a:xfrm>
              <a:off x="296525" y="179324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1.5</a:t>
              </a:r>
            </a:p>
          </p:txBody>
        </p:sp>
        <p:sp>
          <p:nvSpPr>
            <p:cNvPr id="79" name="Szövegdoboz 35"/>
            <p:cNvSpPr txBox="1"/>
            <p:nvPr/>
          </p:nvSpPr>
          <p:spPr>
            <a:xfrm>
              <a:off x="299017" y="115581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1.6</a:t>
              </a:r>
            </a:p>
          </p:txBody>
        </p:sp>
        <p:sp>
          <p:nvSpPr>
            <p:cNvPr id="83" name="Rectangle 82"/>
            <p:cNvSpPr>
              <a:spLocks noChangeArrowheads="1"/>
            </p:cNvSpPr>
            <p:nvPr/>
          </p:nvSpPr>
          <p:spPr bwMode="auto">
            <a:xfrm>
              <a:off x="5142596" y="2960949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6" name="Szövegdoboz 61"/>
            <p:cNvSpPr txBox="1"/>
            <p:nvPr/>
          </p:nvSpPr>
          <p:spPr>
            <a:xfrm>
              <a:off x="5854442" y="1525627"/>
              <a:ext cx="1166382" cy="480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(22 nm), 1</a:t>
              </a:r>
              <a:r>
                <a:rPr lang="en-US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</a:p>
          </p:txBody>
        </p:sp>
        <p:sp>
          <p:nvSpPr>
            <p:cNvPr id="87" name="Szövegdoboz 35"/>
            <p:cNvSpPr txBox="1"/>
            <p:nvPr/>
          </p:nvSpPr>
          <p:spPr>
            <a:xfrm>
              <a:off x="8262410" y="435639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0.5</a:t>
              </a:r>
            </a:p>
          </p:txBody>
        </p:sp>
        <p:sp>
          <p:nvSpPr>
            <p:cNvPr id="88" name="Szövegdoboz 35"/>
            <p:cNvSpPr txBox="1"/>
            <p:nvPr/>
          </p:nvSpPr>
          <p:spPr>
            <a:xfrm>
              <a:off x="8262410" y="3733183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1.0</a:t>
              </a:r>
            </a:p>
          </p:txBody>
        </p:sp>
        <p:sp>
          <p:nvSpPr>
            <p:cNvPr id="89" name="Szövegdoboz 35"/>
            <p:cNvSpPr txBox="1"/>
            <p:nvPr/>
          </p:nvSpPr>
          <p:spPr>
            <a:xfrm>
              <a:off x="8262410" y="3098178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1.5</a:t>
              </a:r>
            </a:p>
          </p:txBody>
        </p:sp>
        <p:sp>
          <p:nvSpPr>
            <p:cNvPr id="90" name="Szövegdoboz 35"/>
            <p:cNvSpPr txBox="1"/>
            <p:nvPr/>
          </p:nvSpPr>
          <p:spPr>
            <a:xfrm>
              <a:off x="8262410" y="244665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2.0</a:t>
              </a:r>
            </a:p>
          </p:txBody>
        </p:sp>
        <p:sp>
          <p:nvSpPr>
            <p:cNvPr id="91" name="Szövegdoboz 35"/>
            <p:cNvSpPr txBox="1"/>
            <p:nvPr/>
          </p:nvSpPr>
          <p:spPr>
            <a:xfrm>
              <a:off x="8262410" y="1793241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2.5</a:t>
              </a:r>
            </a:p>
          </p:txBody>
        </p:sp>
        <p:sp>
          <p:nvSpPr>
            <p:cNvPr id="92" name="Szövegdoboz 35"/>
            <p:cNvSpPr txBox="1"/>
            <p:nvPr/>
          </p:nvSpPr>
          <p:spPr>
            <a:xfrm>
              <a:off x="8264902" y="1167538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3.0</a:t>
              </a:r>
            </a:p>
          </p:txBody>
        </p:sp>
        <p:sp>
          <p:nvSpPr>
            <p:cNvPr id="94" name="Szövegdoboz 35"/>
            <p:cNvSpPr txBox="1"/>
            <p:nvPr/>
          </p:nvSpPr>
          <p:spPr>
            <a:xfrm>
              <a:off x="8264902" y="498617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0.0</a:t>
              </a:r>
            </a:p>
          </p:txBody>
        </p:sp>
        <p:cxnSp>
          <p:nvCxnSpPr>
            <p:cNvPr id="95" name="Egyenes összekötő nyíllal 4"/>
            <p:cNvCxnSpPr/>
            <p:nvPr/>
          </p:nvCxnSpPr>
          <p:spPr>
            <a:xfrm flipH="1" flipV="1">
              <a:off x="8099066" y="959909"/>
              <a:ext cx="76" cy="4140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Egyenes összekötő 40"/>
            <p:cNvCxnSpPr/>
            <p:nvPr/>
          </p:nvCxnSpPr>
          <p:spPr>
            <a:xfrm rot="5400000">
              <a:off x="8084474" y="376345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Egyenes összekötő 53"/>
            <p:cNvCxnSpPr/>
            <p:nvPr/>
          </p:nvCxnSpPr>
          <p:spPr>
            <a:xfrm rot="5400000">
              <a:off x="8085086" y="249186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Egyenes összekötő 54"/>
            <p:cNvCxnSpPr/>
            <p:nvPr/>
          </p:nvCxnSpPr>
          <p:spPr>
            <a:xfrm rot="5400000">
              <a:off x="8085778" y="121413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Egyenes összekötő 55"/>
            <p:cNvCxnSpPr/>
            <p:nvPr/>
          </p:nvCxnSpPr>
          <p:spPr>
            <a:xfrm rot="5400000">
              <a:off x="8082478" y="440194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Egyenes összekötő 74"/>
            <p:cNvCxnSpPr/>
            <p:nvPr/>
          </p:nvCxnSpPr>
          <p:spPr>
            <a:xfrm rot="5400000">
              <a:off x="8082513" y="312972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Egyenes összekötő 76"/>
            <p:cNvCxnSpPr/>
            <p:nvPr/>
          </p:nvCxnSpPr>
          <p:spPr>
            <a:xfrm rot="5400000">
              <a:off x="8090011" y="184923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2861810" y="5892865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17" name="Rectangle 116"/>
            <p:cNvSpPr>
              <a:spLocks noChangeArrowheads="1"/>
            </p:cNvSpPr>
            <p:nvPr/>
          </p:nvSpPr>
          <p:spPr bwMode="auto">
            <a:xfrm>
              <a:off x="2331586" y="5015839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4301734" y="4115728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6994520" y="236937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5060449" y="1430779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6450487" y="2195245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4211960" y="191654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581890" y="206894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2771800" y="192272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2231740" y="129436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cxnSp>
          <p:nvCxnSpPr>
            <p:cNvPr id="129" name="Straight Connector 128"/>
            <p:cNvCxnSpPr/>
            <p:nvPr/>
          </p:nvCxnSpPr>
          <p:spPr>
            <a:xfrm flipH="1" flipV="1">
              <a:off x="2366963" y="1430779"/>
              <a:ext cx="554878" cy="63007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/>
            <p:nvPr/>
          </p:nvCxnSpPr>
          <p:spPr>
            <a:xfrm>
              <a:off x="2921841" y="2060849"/>
              <a:ext cx="805309" cy="13439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/>
            <p:cNvCxnSpPr/>
            <p:nvPr/>
          </p:nvCxnSpPr>
          <p:spPr>
            <a:xfrm flipV="1">
              <a:off x="3727150" y="2060849"/>
              <a:ext cx="621321" cy="13439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/>
            <p:cNvCxnSpPr/>
            <p:nvPr/>
          </p:nvCxnSpPr>
          <p:spPr>
            <a:xfrm flipV="1">
              <a:off x="4348471" y="1614573"/>
              <a:ext cx="826213" cy="45436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5242754" y="1614573"/>
              <a:ext cx="1354471" cy="72134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/>
            <p:cNvCxnSpPr/>
            <p:nvPr/>
          </p:nvCxnSpPr>
          <p:spPr>
            <a:xfrm>
              <a:off x="6597225" y="2335919"/>
              <a:ext cx="495055" cy="15831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TextBox 159"/>
            <p:cNvSpPr txBox="1"/>
            <p:nvPr/>
          </p:nvSpPr>
          <p:spPr>
            <a:xfrm>
              <a:off x="5787135" y="3519010"/>
              <a:ext cx="2215671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250" b="1" dirty="0" smtClean="0">
                  <a:solidFill>
                    <a:schemeClr val="accent1">
                      <a:lumMod val="75000"/>
                    </a:schemeClr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Single thread (ST)</a:t>
              </a:r>
            </a:p>
            <a:p>
              <a:pPr algn="ctr"/>
              <a:r>
                <a:rPr lang="hu-HU" sz="1250" b="1" dirty="0" smtClean="0">
                  <a:solidFill>
                    <a:schemeClr val="accent1">
                      <a:lumMod val="75000"/>
                    </a:schemeClr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perf. rel. to Xeon 7200</a:t>
              </a:r>
              <a:endParaRPr lang="en-US" sz="1250" b="1" dirty="0">
                <a:solidFill>
                  <a:schemeClr val="accent1">
                    <a:lumMod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7529616" y="386661"/>
              <a:ext cx="1162499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fmax (base)</a:t>
              </a:r>
            </a:p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GHz</a:t>
              </a:r>
              <a:endParaRPr lang="en-US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05" name="Egyenes összekötő 55"/>
            <p:cNvCxnSpPr/>
            <p:nvPr/>
          </p:nvCxnSpPr>
          <p:spPr>
            <a:xfrm rot="5400000">
              <a:off x="825387" y="501179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Egyenes összekötő 55"/>
            <p:cNvCxnSpPr/>
            <p:nvPr/>
          </p:nvCxnSpPr>
          <p:spPr>
            <a:xfrm rot="5400000">
              <a:off x="828964" y="564133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Szövegdoboz 35"/>
            <p:cNvSpPr txBox="1"/>
            <p:nvPr/>
          </p:nvSpPr>
          <p:spPr>
            <a:xfrm>
              <a:off x="309588" y="557457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0.9</a:t>
              </a:r>
            </a:p>
          </p:txBody>
        </p:sp>
        <p:sp>
          <p:nvSpPr>
            <p:cNvPr id="113" name="Szövegdoboz 35"/>
            <p:cNvSpPr txBox="1"/>
            <p:nvPr/>
          </p:nvSpPr>
          <p:spPr>
            <a:xfrm>
              <a:off x="309588" y="603756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0.8</a:t>
              </a:r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3693435" y="5740932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4297529" y="5395544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28" name="Rectangle 127"/>
            <p:cNvSpPr>
              <a:spLocks noChangeArrowheads="1"/>
            </p:cNvSpPr>
            <p:nvPr/>
          </p:nvSpPr>
          <p:spPr bwMode="auto">
            <a:xfrm>
              <a:off x="5154184" y="3475609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6572844" y="4483190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7134805" y="4497969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1" name="Straight Connector 10"/>
            <p:cNvCxnSpPr>
              <a:stCxn id="117" idx="3"/>
            </p:cNvCxnSpPr>
            <p:nvPr/>
          </p:nvCxnSpPr>
          <p:spPr>
            <a:xfrm>
              <a:off x="2365104" y="5107663"/>
              <a:ext cx="542549" cy="848562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flipV="1">
              <a:off x="2915350" y="5812734"/>
              <a:ext cx="831625" cy="151933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>
              <a:stCxn id="119" idx="3"/>
              <a:endCxn id="120" idx="3"/>
            </p:cNvCxnSpPr>
            <p:nvPr/>
          </p:nvCxnSpPr>
          <p:spPr>
            <a:xfrm flipV="1">
              <a:off x="3726953" y="5487368"/>
              <a:ext cx="595759" cy="345388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>
              <a:stCxn id="128" idx="3"/>
              <a:endCxn id="120" idx="3"/>
            </p:cNvCxnSpPr>
            <p:nvPr/>
          </p:nvCxnSpPr>
          <p:spPr>
            <a:xfrm flipH="1">
              <a:off x="4322712" y="3567433"/>
              <a:ext cx="856655" cy="1919935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5179367" y="3542313"/>
              <a:ext cx="1418660" cy="1007581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>
              <a:off x="6613099" y="4554918"/>
              <a:ext cx="561961" cy="14779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>
              <a:stCxn id="52" idx="3"/>
            </p:cNvCxnSpPr>
            <p:nvPr/>
          </p:nvCxnSpPr>
          <p:spPr>
            <a:xfrm>
              <a:off x="763948" y="5083516"/>
              <a:ext cx="7335194" cy="832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TextBox 79"/>
            <p:cNvSpPr txBox="1"/>
            <p:nvPr/>
          </p:nvSpPr>
          <p:spPr>
            <a:xfrm>
              <a:off x="3222337" y="1704147"/>
              <a:ext cx="1284326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50" b="1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fmax (base)</a:t>
              </a:r>
              <a:endParaRPr lang="en-US" sz="125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 rot="19574928">
              <a:off x="3139467" y="3930678"/>
              <a:ext cx="210025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50" b="1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ILP rel. to Xeon 7200</a:t>
              </a:r>
              <a:endParaRPr lang="en-US" sz="125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9" name="Szövegdoboz 35"/>
            <p:cNvSpPr txBox="1"/>
            <p:nvPr/>
          </p:nvSpPr>
          <p:spPr>
            <a:xfrm>
              <a:off x="980317" y="4931979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1.0</a:t>
              </a:r>
            </a:p>
          </p:txBody>
        </p:sp>
        <p:sp>
          <p:nvSpPr>
            <p:cNvPr id="141" name="Szövegdoboz 35"/>
            <p:cNvSpPr txBox="1"/>
            <p:nvPr/>
          </p:nvSpPr>
          <p:spPr>
            <a:xfrm>
              <a:off x="960452" y="433548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1.1</a:t>
              </a:r>
            </a:p>
          </p:txBody>
        </p:sp>
        <p:sp>
          <p:nvSpPr>
            <p:cNvPr id="143" name="Szövegdoboz 35"/>
            <p:cNvSpPr txBox="1"/>
            <p:nvPr/>
          </p:nvSpPr>
          <p:spPr>
            <a:xfrm>
              <a:off x="960452" y="3700546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1.2</a:t>
              </a:r>
            </a:p>
          </p:txBody>
        </p:sp>
        <p:sp>
          <p:nvSpPr>
            <p:cNvPr id="144" name="Szövegdoboz 35"/>
            <p:cNvSpPr txBox="1"/>
            <p:nvPr/>
          </p:nvSpPr>
          <p:spPr>
            <a:xfrm>
              <a:off x="960452" y="3065541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1.3</a:t>
              </a:r>
            </a:p>
          </p:txBody>
        </p:sp>
        <p:sp>
          <p:nvSpPr>
            <p:cNvPr id="146" name="Szövegdoboz 35"/>
            <p:cNvSpPr txBox="1"/>
            <p:nvPr/>
          </p:nvSpPr>
          <p:spPr>
            <a:xfrm>
              <a:off x="960452" y="2425743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1.4</a:t>
              </a:r>
            </a:p>
          </p:txBody>
        </p:sp>
        <p:sp>
          <p:nvSpPr>
            <p:cNvPr id="148" name="Szövegdoboz 35"/>
            <p:cNvSpPr txBox="1"/>
            <p:nvPr/>
          </p:nvSpPr>
          <p:spPr>
            <a:xfrm>
              <a:off x="960452" y="178405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1.5</a:t>
              </a:r>
            </a:p>
          </p:txBody>
        </p:sp>
        <p:sp>
          <p:nvSpPr>
            <p:cNvPr id="150" name="Szövegdoboz 35"/>
            <p:cNvSpPr txBox="1"/>
            <p:nvPr/>
          </p:nvSpPr>
          <p:spPr>
            <a:xfrm>
              <a:off x="962944" y="114662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1.6</a:t>
              </a:r>
            </a:p>
          </p:txBody>
        </p:sp>
        <p:sp>
          <p:nvSpPr>
            <p:cNvPr id="152" name="Szövegdoboz 35"/>
            <p:cNvSpPr txBox="1"/>
            <p:nvPr/>
          </p:nvSpPr>
          <p:spPr>
            <a:xfrm>
              <a:off x="973515" y="556538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0.9</a:t>
              </a:r>
            </a:p>
          </p:txBody>
        </p:sp>
        <p:sp>
          <p:nvSpPr>
            <p:cNvPr id="154" name="Szövegdoboz 35"/>
            <p:cNvSpPr txBox="1"/>
            <p:nvPr/>
          </p:nvSpPr>
          <p:spPr>
            <a:xfrm>
              <a:off x="973515" y="602837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0.8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(16)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85725" y="502024"/>
            <a:ext cx="901080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Intel’s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high-end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 platforms –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Performance features (Source of data: Intel)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936989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(17)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b="11606"/>
          <a:stretch/>
        </p:blipFill>
        <p:spPr>
          <a:xfrm>
            <a:off x="1336661" y="1289927"/>
            <a:ext cx="6480342" cy="477602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9531" y="510040"/>
            <a:ext cx="76258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Supply voltage and max. transfer rate (speed) of major DRAM types </a:t>
            </a:r>
            <a:r>
              <a:rPr lang="hu-HU" dirty="0" smtClean="0"/>
              <a:t>[136]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463194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7" name="AutoShape 3"/>
          <p:cNvSpPr>
            <a:spLocks noChangeArrowheads="1"/>
          </p:cNvSpPr>
          <p:nvPr/>
        </p:nvSpPr>
        <p:spPr bwMode="auto">
          <a:xfrm>
            <a:off x="768350" y="981075"/>
            <a:ext cx="7848600" cy="620713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 Example 1: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221188" name="Group 4"/>
          <p:cNvGrpSpPr>
            <a:grpSpLocks/>
          </p:cNvGrpSpPr>
          <p:nvPr/>
        </p:nvGrpSpPr>
        <p:grpSpPr bwMode="auto">
          <a:xfrm>
            <a:off x="916716" y="1989138"/>
            <a:ext cx="7700233" cy="463550"/>
            <a:chOff x="704" y="1638"/>
            <a:chExt cx="4443" cy="292"/>
          </a:xfrm>
        </p:grpSpPr>
        <p:sp>
          <p:nvSpPr>
            <p:cNvPr id="221198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3.1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Overview of the 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 platform</a:t>
              </a:r>
            </a:p>
          </p:txBody>
        </p:sp>
        <p:sp>
          <p:nvSpPr>
            <p:cNvPr id="221199" name="Text Box 6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89" name="Group 7"/>
          <p:cNvGrpSpPr>
            <a:grpSpLocks/>
          </p:cNvGrpSpPr>
          <p:nvPr/>
        </p:nvGrpSpPr>
        <p:grpSpPr bwMode="auto">
          <a:xfrm>
            <a:off x="913543" y="3231931"/>
            <a:ext cx="7703406" cy="463550"/>
            <a:chOff x="704" y="1638"/>
            <a:chExt cx="4443" cy="292"/>
          </a:xfrm>
        </p:grpSpPr>
        <p:sp>
          <p:nvSpPr>
            <p:cNvPr id="221196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Ivy Bridge-EX (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E7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-8800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v2)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7" name="Text Box 9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90" name="Group 10"/>
          <p:cNvGrpSpPr>
            <a:grpSpLocks/>
          </p:cNvGrpSpPr>
          <p:nvPr/>
        </p:nvGrpSpPr>
        <p:grpSpPr bwMode="auto">
          <a:xfrm>
            <a:off x="916716" y="3771681"/>
            <a:ext cx="7700234" cy="463550"/>
            <a:chOff x="704" y="1638"/>
            <a:chExt cx="4443" cy="292"/>
          </a:xfrm>
        </p:grpSpPr>
        <p:sp>
          <p:nvSpPr>
            <p:cNvPr id="221194" name="AutoShape 11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Haswell-EX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(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E7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-8800 v3)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5" name="Text Box 12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91" name="Group 13"/>
          <p:cNvGrpSpPr>
            <a:grpSpLocks/>
          </p:cNvGrpSpPr>
          <p:nvPr/>
        </p:nvGrpSpPr>
        <p:grpSpPr bwMode="auto">
          <a:xfrm>
            <a:off x="904875" y="4313019"/>
            <a:ext cx="7712530" cy="463550"/>
            <a:chOff x="699" y="1638"/>
            <a:chExt cx="4559" cy="292"/>
          </a:xfrm>
        </p:grpSpPr>
        <p:sp>
          <p:nvSpPr>
            <p:cNvPr id="221192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307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5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Broadwell-EX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(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E7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-8800 v4)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3" name="Text Box 15"/>
            <p:cNvSpPr txBox="1">
              <a:spLocks noChangeArrowheads="1"/>
            </p:cNvSpPr>
            <p:nvPr/>
          </p:nvSpPr>
          <p:spPr bwMode="auto">
            <a:xfrm>
              <a:off x="699" y="1648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16" name="Group 4"/>
          <p:cNvGrpSpPr>
            <a:grpSpLocks/>
          </p:cNvGrpSpPr>
          <p:nvPr/>
        </p:nvGrpSpPr>
        <p:grpSpPr bwMode="auto">
          <a:xfrm>
            <a:off x="906278" y="2517320"/>
            <a:ext cx="7700233" cy="665163"/>
            <a:chOff x="704" y="1638"/>
            <a:chExt cx="4443" cy="419"/>
          </a:xfrm>
        </p:grpSpPr>
        <p:sp>
          <p:nvSpPr>
            <p:cNvPr id="17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419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endParaRPr lang="en-US" altLang="en-US" sz="1900" dirty="0" smtClean="0">
                <a:solidFill>
                  <a:srgbClr val="FFFFFF"/>
                </a:solidFill>
                <a:latin typeface="Verdana" pitchFamily="34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3.2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Key innovations of the 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 platform vs.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     the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previous Boxboro-EX platform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18" name="Text Box 6"/>
            <p:cNvSpPr txBox="1">
              <a:spLocks noChangeArrowheads="1"/>
            </p:cNvSpPr>
            <p:nvPr/>
          </p:nvSpPr>
          <p:spPr bwMode="auto">
            <a:xfrm>
              <a:off x="704" y="1712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455894" y="5177119"/>
            <a:ext cx="21595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It won't be discussed.</a:t>
            </a:r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77072" y="504577"/>
            <a:ext cx="8894762" cy="5057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 2: A recent 4S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(The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 with Haswell-EX processors (2015)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7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3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309" name="Text Box 179"/>
          <p:cNvSpPr txBox="1">
            <a:spLocks noChangeArrowheads="1"/>
          </p:cNvSpPr>
          <p:nvPr/>
        </p:nvSpPr>
        <p:spPr bwMode="auto">
          <a:xfrm>
            <a:off x="3527425" y="6294194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310" name="TextBox 3"/>
          <p:cNvSpPr txBox="1">
            <a:spLocks noChangeArrowheads="1"/>
          </p:cNvSpPr>
          <p:nvPr/>
        </p:nvSpPr>
        <p:spPr bwMode="auto">
          <a:xfrm>
            <a:off x="3463925" y="5302250"/>
            <a:ext cx="1879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/>
              <a:t>QPI 1.1: Up to 9.6 </a:t>
            </a:r>
            <a:r>
              <a:rPr lang="en-US" altLang="en-US" sz="1100" dirty="0"/>
              <a:t>GT/s</a:t>
            </a:r>
          </a:p>
        </p:txBody>
      </p:sp>
      <p:cxnSp>
        <p:nvCxnSpPr>
          <p:cNvPr id="355" name="Egyenes összekötő 108"/>
          <p:cNvCxnSpPr/>
          <p:nvPr/>
        </p:nvCxnSpPr>
        <p:spPr>
          <a:xfrm flipH="1" flipV="1">
            <a:off x="4200663" y="2364967"/>
            <a:ext cx="576126" cy="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Egyenes összekötő 112"/>
          <p:cNvCxnSpPr/>
          <p:nvPr/>
        </p:nvCxnSpPr>
        <p:spPr>
          <a:xfrm rot="10800000">
            <a:off x="4222750" y="3538792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" name="Egyenes összekötő 113"/>
          <p:cNvCxnSpPr/>
          <p:nvPr/>
        </p:nvCxnSpPr>
        <p:spPr>
          <a:xfrm rot="10800000">
            <a:off x="4222750" y="2652967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Egyenes összekötő 115"/>
          <p:cNvCxnSpPr/>
          <p:nvPr/>
        </p:nvCxnSpPr>
        <p:spPr>
          <a:xfrm rot="10800000" flipV="1">
            <a:off x="4222750" y="2665667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Egyenes összekötő 118"/>
          <p:cNvCxnSpPr>
            <a:cxnSpLocks noChangeShapeType="1"/>
          </p:cNvCxnSpPr>
          <p:nvPr/>
        </p:nvCxnSpPr>
        <p:spPr bwMode="auto">
          <a:xfrm flipH="1" flipV="1">
            <a:off x="3480663" y="2652967"/>
            <a:ext cx="726" cy="584464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9" name="Egyenes összekötő 119"/>
          <p:cNvCxnSpPr>
            <a:cxnSpLocks noChangeShapeType="1"/>
          </p:cNvCxnSpPr>
          <p:nvPr/>
        </p:nvCxnSpPr>
        <p:spPr bwMode="auto">
          <a:xfrm flipV="1">
            <a:off x="5519738" y="2665667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0" name="Szövegdoboz 70"/>
          <p:cNvSpPr txBox="1">
            <a:spLocks noChangeArrowheads="1"/>
          </p:cNvSpPr>
          <p:nvPr/>
        </p:nvSpPr>
        <p:spPr bwMode="auto">
          <a:xfrm>
            <a:off x="4257881" y="1903667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1" name="Szövegdoboz 70"/>
          <p:cNvSpPr txBox="1">
            <a:spLocks noChangeArrowheads="1"/>
          </p:cNvSpPr>
          <p:nvPr/>
        </p:nvSpPr>
        <p:spPr bwMode="auto">
          <a:xfrm>
            <a:off x="4245181" y="3614992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2" name="Szövegdoboz 70"/>
          <p:cNvSpPr txBox="1">
            <a:spLocks noChangeArrowheads="1"/>
          </p:cNvSpPr>
          <p:nvPr/>
        </p:nvSpPr>
        <p:spPr bwMode="auto">
          <a:xfrm>
            <a:off x="5508394" y="2830767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3" name="Szövegdoboz 70"/>
          <p:cNvSpPr txBox="1">
            <a:spLocks noChangeArrowheads="1"/>
          </p:cNvSpPr>
          <p:nvPr/>
        </p:nvSpPr>
        <p:spPr bwMode="auto">
          <a:xfrm>
            <a:off x="2804881" y="2827592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4" name="Szövegdoboz 70"/>
          <p:cNvSpPr txBox="1">
            <a:spLocks noChangeArrowheads="1"/>
          </p:cNvSpPr>
          <p:nvPr/>
        </p:nvSpPr>
        <p:spPr bwMode="auto">
          <a:xfrm>
            <a:off x="3784369" y="28323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5" name="Szövegdoboz 70"/>
          <p:cNvSpPr txBox="1">
            <a:spLocks noChangeArrowheads="1"/>
          </p:cNvSpPr>
          <p:nvPr/>
        </p:nvSpPr>
        <p:spPr bwMode="auto">
          <a:xfrm>
            <a:off x="4570181" y="28323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426" name="Egyenes összekötő 130"/>
          <p:cNvCxnSpPr/>
          <p:nvPr/>
        </p:nvCxnSpPr>
        <p:spPr>
          <a:xfrm rot="10800000" flipH="1" flipV="1">
            <a:off x="2409825" y="36546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Egyenes összekötő 131"/>
          <p:cNvCxnSpPr/>
          <p:nvPr/>
        </p:nvCxnSpPr>
        <p:spPr>
          <a:xfrm rot="10800000" flipH="1" flipV="1">
            <a:off x="2409825" y="3143504"/>
            <a:ext cx="263525" cy="635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Egyenes összekötő 145"/>
          <p:cNvCxnSpPr/>
          <p:nvPr/>
        </p:nvCxnSpPr>
        <p:spPr>
          <a:xfrm rot="10800000" flipH="1">
            <a:off x="1502017" y="3056604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9" name="Téglalap 146"/>
          <p:cNvSpPr/>
          <p:nvPr/>
        </p:nvSpPr>
        <p:spPr>
          <a:xfrm flipH="1">
            <a:off x="1658603" y="28783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0" name="Téglalap 147"/>
          <p:cNvSpPr/>
          <p:nvPr/>
        </p:nvSpPr>
        <p:spPr>
          <a:xfrm flipH="1">
            <a:off x="1571290" y="287839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31" name="Egyenes összekötő 150"/>
          <p:cNvCxnSpPr/>
          <p:nvPr/>
        </p:nvCxnSpPr>
        <p:spPr>
          <a:xfrm rot="10800000" flipH="1">
            <a:off x="1507955" y="3232404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2" name="Téglalap 151"/>
          <p:cNvSpPr/>
          <p:nvPr/>
        </p:nvSpPr>
        <p:spPr>
          <a:xfrm flipH="1">
            <a:off x="1658603" y="31260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3" name="Téglalap 152"/>
          <p:cNvSpPr/>
          <p:nvPr/>
        </p:nvSpPr>
        <p:spPr>
          <a:xfrm flipH="1">
            <a:off x="1571290" y="312604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4" name="Téglalap 155"/>
          <p:cNvSpPr/>
          <p:nvPr/>
        </p:nvSpPr>
        <p:spPr>
          <a:xfrm flipH="1">
            <a:off x="1897063" y="2999042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35" name="Egyenes összekötő 156"/>
          <p:cNvCxnSpPr/>
          <p:nvPr/>
        </p:nvCxnSpPr>
        <p:spPr>
          <a:xfrm rot="10800000" flipH="1">
            <a:off x="1502017" y="3578479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6" name="Téglalap 157"/>
          <p:cNvSpPr/>
          <p:nvPr/>
        </p:nvSpPr>
        <p:spPr>
          <a:xfrm flipH="1">
            <a:off x="1658603" y="34768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7" name="Téglalap 158"/>
          <p:cNvSpPr/>
          <p:nvPr/>
        </p:nvSpPr>
        <p:spPr>
          <a:xfrm flipH="1">
            <a:off x="1571290" y="34768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38" name="Egyenes összekötő 161"/>
          <p:cNvCxnSpPr/>
          <p:nvPr/>
        </p:nvCxnSpPr>
        <p:spPr>
          <a:xfrm rot="10800000" flipH="1">
            <a:off x="1502017" y="3756279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9" name="Téglalap 162"/>
          <p:cNvSpPr/>
          <p:nvPr/>
        </p:nvSpPr>
        <p:spPr>
          <a:xfrm flipH="1">
            <a:off x="1658603" y="37277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0" name="Téglalap 163"/>
          <p:cNvSpPr/>
          <p:nvPr/>
        </p:nvSpPr>
        <p:spPr>
          <a:xfrm flipH="1">
            <a:off x="1571290" y="37277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1" name="Téglalap 166"/>
          <p:cNvSpPr/>
          <p:nvPr/>
        </p:nvSpPr>
        <p:spPr>
          <a:xfrm flipH="1">
            <a:off x="1897063" y="3511804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42" name="Egyenes összekötő 130"/>
          <p:cNvCxnSpPr/>
          <p:nvPr/>
        </p:nvCxnSpPr>
        <p:spPr>
          <a:xfrm rot="10800000" flipH="1" flipV="1">
            <a:off x="2436813" y="2424367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Egyenes összekötő 131"/>
          <p:cNvCxnSpPr/>
          <p:nvPr/>
        </p:nvCxnSpPr>
        <p:spPr>
          <a:xfrm rot="10800000" flipH="1" flipV="1">
            <a:off x="2436813" y="192589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Egyenes összekötő 145"/>
          <p:cNvCxnSpPr/>
          <p:nvPr/>
        </p:nvCxnSpPr>
        <p:spPr>
          <a:xfrm rot="10800000" flipH="1">
            <a:off x="1525769" y="1844929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5" name="Téglalap 146"/>
          <p:cNvSpPr/>
          <p:nvPr/>
        </p:nvSpPr>
        <p:spPr>
          <a:xfrm flipH="1">
            <a:off x="1667210" y="1660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6" name="Téglalap 147"/>
          <p:cNvSpPr/>
          <p:nvPr/>
        </p:nvSpPr>
        <p:spPr>
          <a:xfrm flipH="1">
            <a:off x="1579898" y="16607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47" name="Egyenes összekötő 150"/>
          <p:cNvCxnSpPr/>
          <p:nvPr/>
        </p:nvCxnSpPr>
        <p:spPr>
          <a:xfrm rot="10800000" flipH="1">
            <a:off x="1525769" y="2014792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Téglalap 151"/>
          <p:cNvSpPr/>
          <p:nvPr/>
        </p:nvSpPr>
        <p:spPr>
          <a:xfrm flipH="1">
            <a:off x="1667210" y="190842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9" name="Téglalap 152"/>
          <p:cNvSpPr/>
          <p:nvPr/>
        </p:nvSpPr>
        <p:spPr>
          <a:xfrm flipH="1">
            <a:off x="1579898" y="190842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0" name="Téglalap 155"/>
          <p:cNvSpPr/>
          <p:nvPr/>
        </p:nvSpPr>
        <p:spPr>
          <a:xfrm flipH="1">
            <a:off x="1924050" y="1781429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51" name="Egyenes összekötő 156"/>
          <p:cNvCxnSpPr/>
          <p:nvPr/>
        </p:nvCxnSpPr>
        <p:spPr>
          <a:xfrm rot="10800000" flipH="1">
            <a:off x="1525769" y="2352929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2" name="Téglalap 157"/>
          <p:cNvSpPr/>
          <p:nvPr/>
        </p:nvSpPr>
        <p:spPr>
          <a:xfrm flipH="1">
            <a:off x="1667210" y="22465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3" name="Téglalap 158"/>
          <p:cNvSpPr/>
          <p:nvPr/>
        </p:nvSpPr>
        <p:spPr>
          <a:xfrm flipH="1">
            <a:off x="1579898" y="22465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54" name="Egyenes összekötő 161"/>
          <p:cNvCxnSpPr/>
          <p:nvPr/>
        </p:nvCxnSpPr>
        <p:spPr>
          <a:xfrm rot="10800000" flipH="1">
            <a:off x="1525769" y="2525967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5" name="Téglalap 162"/>
          <p:cNvSpPr/>
          <p:nvPr/>
        </p:nvSpPr>
        <p:spPr>
          <a:xfrm flipH="1">
            <a:off x="1667210" y="24973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6" name="Téglalap 163"/>
          <p:cNvSpPr/>
          <p:nvPr/>
        </p:nvSpPr>
        <p:spPr>
          <a:xfrm flipH="1">
            <a:off x="1579898" y="249739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7" name="Téglalap 166"/>
          <p:cNvSpPr/>
          <p:nvPr/>
        </p:nvSpPr>
        <p:spPr>
          <a:xfrm flipH="1">
            <a:off x="1924050" y="2281492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5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4418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9290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" name="Egyenes összekötő 172"/>
          <p:cNvCxnSpPr>
            <a:cxnSpLocks noChangeShapeType="1"/>
          </p:cNvCxnSpPr>
          <p:nvPr/>
        </p:nvCxnSpPr>
        <p:spPr bwMode="auto">
          <a:xfrm rot="10800000">
            <a:off x="6955008" y="18481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1" name="Téglalap 173"/>
          <p:cNvSpPr>
            <a:spLocks noChangeArrowheads="1"/>
          </p:cNvSpPr>
          <p:nvPr/>
        </p:nvSpPr>
        <p:spPr bwMode="auto">
          <a:xfrm>
            <a:off x="7212013" y="16639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2" name="Téglalap 174"/>
          <p:cNvSpPr>
            <a:spLocks noChangeArrowheads="1"/>
          </p:cNvSpPr>
          <p:nvPr/>
        </p:nvSpPr>
        <p:spPr bwMode="auto">
          <a:xfrm>
            <a:off x="7297738" y="16639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63" name="Egyenes összekötő 177"/>
          <p:cNvCxnSpPr>
            <a:cxnSpLocks noChangeShapeType="1"/>
          </p:cNvCxnSpPr>
          <p:nvPr/>
        </p:nvCxnSpPr>
        <p:spPr bwMode="auto">
          <a:xfrm rot="10800000">
            <a:off x="6955008" y="2017967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4" name="Téglalap 178"/>
          <p:cNvSpPr>
            <a:spLocks noChangeArrowheads="1"/>
          </p:cNvSpPr>
          <p:nvPr/>
        </p:nvSpPr>
        <p:spPr bwMode="auto">
          <a:xfrm>
            <a:off x="7212013" y="19116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5" name="Téglalap 179"/>
          <p:cNvSpPr>
            <a:spLocks noChangeArrowheads="1"/>
          </p:cNvSpPr>
          <p:nvPr/>
        </p:nvSpPr>
        <p:spPr bwMode="auto">
          <a:xfrm>
            <a:off x="7297738" y="19116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6" name="Téglalap 182"/>
          <p:cNvSpPr>
            <a:spLocks noChangeArrowheads="1"/>
          </p:cNvSpPr>
          <p:nvPr/>
        </p:nvSpPr>
        <p:spPr bwMode="auto">
          <a:xfrm>
            <a:off x="6362700" y="17861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67" name="Egyenes összekötő 183"/>
          <p:cNvCxnSpPr>
            <a:cxnSpLocks noChangeShapeType="1"/>
          </p:cNvCxnSpPr>
          <p:nvPr/>
        </p:nvCxnSpPr>
        <p:spPr bwMode="auto">
          <a:xfrm rot="10800000">
            <a:off x="6970883" y="23688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8" name="Téglalap 184"/>
          <p:cNvSpPr>
            <a:spLocks noChangeArrowheads="1"/>
          </p:cNvSpPr>
          <p:nvPr/>
        </p:nvSpPr>
        <p:spPr bwMode="auto">
          <a:xfrm>
            <a:off x="7212013" y="22624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9" name="Téglalap 185"/>
          <p:cNvSpPr>
            <a:spLocks noChangeArrowheads="1"/>
          </p:cNvSpPr>
          <p:nvPr/>
        </p:nvSpPr>
        <p:spPr bwMode="auto">
          <a:xfrm>
            <a:off x="7297738" y="22624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70" name="Egyenes összekötő 188"/>
          <p:cNvCxnSpPr>
            <a:cxnSpLocks noChangeShapeType="1"/>
          </p:cNvCxnSpPr>
          <p:nvPr/>
        </p:nvCxnSpPr>
        <p:spPr bwMode="auto">
          <a:xfrm rot="10800000">
            <a:off x="6949070" y="2541842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" name="Téglalap 189"/>
          <p:cNvSpPr>
            <a:spLocks noChangeArrowheads="1"/>
          </p:cNvSpPr>
          <p:nvPr/>
        </p:nvSpPr>
        <p:spPr bwMode="auto">
          <a:xfrm>
            <a:off x="7212013" y="25132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72" name="Téglalap 190"/>
          <p:cNvSpPr>
            <a:spLocks noChangeArrowheads="1"/>
          </p:cNvSpPr>
          <p:nvPr/>
        </p:nvSpPr>
        <p:spPr bwMode="auto">
          <a:xfrm>
            <a:off x="7297738" y="25132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73" name="Téglalap 193"/>
          <p:cNvSpPr>
            <a:spLocks noChangeArrowheads="1"/>
          </p:cNvSpPr>
          <p:nvPr/>
        </p:nvSpPr>
        <p:spPr bwMode="auto">
          <a:xfrm>
            <a:off x="6362700" y="22973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7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37118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1609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6" name="Egyenes összekötő 172"/>
          <p:cNvCxnSpPr>
            <a:cxnSpLocks noChangeShapeType="1"/>
          </p:cNvCxnSpPr>
          <p:nvPr/>
        </p:nvCxnSpPr>
        <p:spPr bwMode="auto">
          <a:xfrm rot="10800000">
            <a:off x="6955008" y="30800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7" name="Téglalap 173"/>
          <p:cNvSpPr>
            <a:spLocks noChangeArrowheads="1"/>
          </p:cNvSpPr>
          <p:nvPr/>
        </p:nvSpPr>
        <p:spPr bwMode="auto">
          <a:xfrm>
            <a:off x="7212013" y="28958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78" name="Téglalap 174"/>
          <p:cNvSpPr>
            <a:spLocks noChangeArrowheads="1"/>
          </p:cNvSpPr>
          <p:nvPr/>
        </p:nvSpPr>
        <p:spPr bwMode="auto">
          <a:xfrm>
            <a:off x="7297738" y="28958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79" name="Egyenes összekötő 177"/>
          <p:cNvCxnSpPr>
            <a:cxnSpLocks noChangeShapeType="1"/>
          </p:cNvCxnSpPr>
          <p:nvPr/>
        </p:nvCxnSpPr>
        <p:spPr bwMode="auto">
          <a:xfrm rot="10800000">
            <a:off x="6955008" y="3249867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0" name="Téglalap 178"/>
          <p:cNvSpPr>
            <a:spLocks noChangeArrowheads="1"/>
          </p:cNvSpPr>
          <p:nvPr/>
        </p:nvSpPr>
        <p:spPr bwMode="auto">
          <a:xfrm>
            <a:off x="7212013" y="31435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1" name="Téglalap 179"/>
          <p:cNvSpPr>
            <a:spLocks noChangeArrowheads="1"/>
          </p:cNvSpPr>
          <p:nvPr/>
        </p:nvSpPr>
        <p:spPr bwMode="auto">
          <a:xfrm>
            <a:off x="7297738" y="31435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2" name="Téglalap 182"/>
          <p:cNvSpPr>
            <a:spLocks noChangeArrowheads="1"/>
          </p:cNvSpPr>
          <p:nvPr/>
        </p:nvSpPr>
        <p:spPr bwMode="auto">
          <a:xfrm>
            <a:off x="6362700" y="30180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83" name="Egyenes összekötő 183"/>
          <p:cNvCxnSpPr>
            <a:cxnSpLocks noChangeShapeType="1"/>
          </p:cNvCxnSpPr>
          <p:nvPr/>
        </p:nvCxnSpPr>
        <p:spPr bwMode="auto">
          <a:xfrm rot="10800000">
            <a:off x="6970883" y="36388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4" name="Téglalap 184"/>
          <p:cNvSpPr>
            <a:spLocks noChangeArrowheads="1"/>
          </p:cNvSpPr>
          <p:nvPr/>
        </p:nvSpPr>
        <p:spPr bwMode="auto">
          <a:xfrm>
            <a:off x="7212013" y="35324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5" name="Téglalap 185"/>
          <p:cNvSpPr>
            <a:spLocks noChangeArrowheads="1"/>
          </p:cNvSpPr>
          <p:nvPr/>
        </p:nvSpPr>
        <p:spPr bwMode="auto">
          <a:xfrm>
            <a:off x="7297738" y="35324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86" name="Egyenes összekötő 188"/>
          <p:cNvCxnSpPr>
            <a:cxnSpLocks noChangeShapeType="1"/>
          </p:cNvCxnSpPr>
          <p:nvPr/>
        </p:nvCxnSpPr>
        <p:spPr bwMode="auto">
          <a:xfrm rot="10800000">
            <a:off x="6955008" y="38102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7" name="Téglalap 189"/>
          <p:cNvSpPr>
            <a:spLocks noChangeArrowheads="1"/>
          </p:cNvSpPr>
          <p:nvPr/>
        </p:nvSpPr>
        <p:spPr bwMode="auto">
          <a:xfrm>
            <a:off x="7212013" y="37832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8" name="Téglalap 190"/>
          <p:cNvSpPr>
            <a:spLocks noChangeArrowheads="1"/>
          </p:cNvSpPr>
          <p:nvPr/>
        </p:nvSpPr>
        <p:spPr bwMode="auto">
          <a:xfrm>
            <a:off x="7297738" y="37832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9" name="Téglalap 193"/>
          <p:cNvSpPr>
            <a:spLocks noChangeArrowheads="1"/>
          </p:cNvSpPr>
          <p:nvPr/>
        </p:nvSpPr>
        <p:spPr bwMode="auto">
          <a:xfrm>
            <a:off x="6362700" y="35673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90" name="Egyenes összekötő 130"/>
          <p:cNvCxnSpPr/>
          <p:nvPr/>
        </p:nvCxnSpPr>
        <p:spPr>
          <a:xfrm rot="10800000" flipH="1" flipV="1">
            <a:off x="1193800" y="2756154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Egyenes összekötő 131"/>
          <p:cNvCxnSpPr/>
          <p:nvPr/>
        </p:nvCxnSpPr>
        <p:spPr>
          <a:xfrm rot="10800000" flipH="1" flipV="1">
            <a:off x="1193800" y="2194179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Egyenes összekötő 145"/>
          <p:cNvCxnSpPr/>
          <p:nvPr/>
        </p:nvCxnSpPr>
        <p:spPr>
          <a:xfrm rot="10800000" flipH="1">
            <a:off x="270881" y="211321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3" name="Téglalap 146"/>
          <p:cNvSpPr/>
          <p:nvPr/>
        </p:nvSpPr>
        <p:spPr>
          <a:xfrm flipH="1">
            <a:off x="433388" y="19290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4" name="Téglalap 147"/>
          <p:cNvSpPr/>
          <p:nvPr/>
        </p:nvSpPr>
        <p:spPr>
          <a:xfrm flipH="1">
            <a:off x="346075" y="192906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95" name="Egyenes összekötő 150"/>
          <p:cNvCxnSpPr/>
          <p:nvPr/>
        </p:nvCxnSpPr>
        <p:spPr>
          <a:xfrm rot="10800000" flipH="1">
            <a:off x="270881" y="2283079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6" name="Téglalap 151"/>
          <p:cNvSpPr/>
          <p:nvPr/>
        </p:nvSpPr>
        <p:spPr>
          <a:xfrm flipH="1">
            <a:off x="433388" y="217671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7" name="Téglalap 152"/>
          <p:cNvSpPr/>
          <p:nvPr/>
        </p:nvSpPr>
        <p:spPr>
          <a:xfrm flipH="1">
            <a:off x="346075" y="217671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8" name="Téglalap 155"/>
          <p:cNvSpPr/>
          <p:nvPr/>
        </p:nvSpPr>
        <p:spPr>
          <a:xfrm flipH="1">
            <a:off x="681038" y="204971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99" name="Egyenes összekötő 156"/>
          <p:cNvCxnSpPr/>
          <p:nvPr/>
        </p:nvCxnSpPr>
        <p:spPr>
          <a:xfrm rot="10800000" flipH="1">
            <a:off x="270881" y="2697417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Téglalap 157"/>
          <p:cNvSpPr/>
          <p:nvPr/>
        </p:nvSpPr>
        <p:spPr>
          <a:xfrm flipH="1">
            <a:off x="433388" y="25910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1" name="Téglalap 158"/>
          <p:cNvSpPr/>
          <p:nvPr/>
        </p:nvSpPr>
        <p:spPr>
          <a:xfrm flipH="1">
            <a:off x="346075" y="25910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02" name="Egyenes összekötő 161"/>
          <p:cNvCxnSpPr/>
          <p:nvPr/>
        </p:nvCxnSpPr>
        <p:spPr>
          <a:xfrm rot="10800000" flipH="1">
            <a:off x="270881" y="2870454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Téglalap 162"/>
          <p:cNvSpPr/>
          <p:nvPr/>
        </p:nvSpPr>
        <p:spPr>
          <a:xfrm flipH="1">
            <a:off x="433388" y="28418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4" name="Téglalap 163"/>
          <p:cNvSpPr/>
          <p:nvPr/>
        </p:nvSpPr>
        <p:spPr>
          <a:xfrm flipH="1">
            <a:off x="346075" y="28418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5" name="Téglalap 166"/>
          <p:cNvSpPr/>
          <p:nvPr/>
        </p:nvSpPr>
        <p:spPr>
          <a:xfrm flipH="1">
            <a:off x="681038" y="2625979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06" name="Egyenes összekötő 130"/>
          <p:cNvCxnSpPr/>
          <p:nvPr/>
        </p:nvCxnSpPr>
        <p:spPr>
          <a:xfrm rot="10800000" flipH="1" flipV="1">
            <a:off x="1195388" y="4000754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" name="Egyenes összekötő 131"/>
          <p:cNvCxnSpPr/>
          <p:nvPr/>
        </p:nvCxnSpPr>
        <p:spPr>
          <a:xfrm rot="10800000" flipH="1" flipV="1">
            <a:off x="1195388" y="3427667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Egyenes összekötő 145"/>
          <p:cNvCxnSpPr/>
          <p:nvPr/>
        </p:nvCxnSpPr>
        <p:spPr>
          <a:xfrm rot="10800000" flipH="1">
            <a:off x="272468" y="334670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9" name="Téglalap 146"/>
          <p:cNvSpPr/>
          <p:nvPr/>
        </p:nvSpPr>
        <p:spPr>
          <a:xfrm flipH="1">
            <a:off x="434975" y="31625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0" name="Téglalap 147"/>
          <p:cNvSpPr/>
          <p:nvPr/>
        </p:nvSpPr>
        <p:spPr>
          <a:xfrm flipH="1">
            <a:off x="347663" y="31625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11" name="Egyenes összekötő 150"/>
          <p:cNvCxnSpPr/>
          <p:nvPr/>
        </p:nvCxnSpPr>
        <p:spPr>
          <a:xfrm rot="10800000" flipH="1">
            <a:off x="272468" y="3516567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églalap 151"/>
          <p:cNvSpPr/>
          <p:nvPr/>
        </p:nvSpPr>
        <p:spPr>
          <a:xfrm flipH="1">
            <a:off x="434975" y="34102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3" name="Téglalap 152"/>
          <p:cNvSpPr/>
          <p:nvPr/>
        </p:nvSpPr>
        <p:spPr>
          <a:xfrm flipH="1">
            <a:off x="347663" y="34102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4" name="Téglalap 155"/>
          <p:cNvSpPr/>
          <p:nvPr/>
        </p:nvSpPr>
        <p:spPr>
          <a:xfrm flipH="1">
            <a:off x="682625" y="328320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15" name="Egyenes összekötő 156"/>
          <p:cNvCxnSpPr/>
          <p:nvPr/>
        </p:nvCxnSpPr>
        <p:spPr>
          <a:xfrm rot="10800000" flipH="1">
            <a:off x="272468" y="3930904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6" name="Téglalap 157"/>
          <p:cNvSpPr/>
          <p:nvPr/>
        </p:nvSpPr>
        <p:spPr>
          <a:xfrm flipH="1">
            <a:off x="434975" y="38245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7" name="Téglalap 158"/>
          <p:cNvSpPr/>
          <p:nvPr/>
        </p:nvSpPr>
        <p:spPr>
          <a:xfrm flipH="1">
            <a:off x="347663" y="382454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18" name="Egyenes összekötő 161"/>
          <p:cNvCxnSpPr/>
          <p:nvPr/>
        </p:nvCxnSpPr>
        <p:spPr>
          <a:xfrm rot="10800000" flipH="1">
            <a:off x="272468" y="4103942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9" name="Téglalap 162"/>
          <p:cNvSpPr/>
          <p:nvPr/>
        </p:nvSpPr>
        <p:spPr>
          <a:xfrm flipH="1">
            <a:off x="434975" y="40753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20" name="Téglalap 163"/>
          <p:cNvSpPr/>
          <p:nvPr/>
        </p:nvSpPr>
        <p:spPr>
          <a:xfrm flipH="1">
            <a:off x="347663" y="40753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21" name="Téglalap 166"/>
          <p:cNvSpPr/>
          <p:nvPr/>
        </p:nvSpPr>
        <p:spPr>
          <a:xfrm flipH="1">
            <a:off x="682625" y="3859467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22" name="Line 123"/>
          <p:cNvSpPr>
            <a:spLocks noChangeShapeType="1"/>
          </p:cNvSpPr>
          <p:nvPr/>
        </p:nvSpPr>
        <p:spPr bwMode="auto">
          <a:xfrm flipV="1">
            <a:off x="2681288" y="2591891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" name="Line 124"/>
          <p:cNvSpPr>
            <a:spLocks noChangeShapeType="1"/>
          </p:cNvSpPr>
          <p:nvPr/>
        </p:nvSpPr>
        <p:spPr bwMode="auto">
          <a:xfrm>
            <a:off x="2706688" y="25910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" name="Line 125"/>
          <p:cNvSpPr>
            <a:spLocks noChangeShapeType="1"/>
          </p:cNvSpPr>
          <p:nvPr/>
        </p:nvSpPr>
        <p:spPr bwMode="auto">
          <a:xfrm>
            <a:off x="2706688" y="25910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" name="Line 126"/>
          <p:cNvSpPr>
            <a:spLocks noChangeShapeType="1"/>
          </p:cNvSpPr>
          <p:nvPr/>
        </p:nvSpPr>
        <p:spPr bwMode="auto">
          <a:xfrm>
            <a:off x="2687638" y="2591054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" name="Line 127"/>
          <p:cNvSpPr>
            <a:spLocks noChangeShapeType="1"/>
          </p:cNvSpPr>
          <p:nvPr/>
        </p:nvSpPr>
        <p:spPr bwMode="auto">
          <a:xfrm>
            <a:off x="2687638" y="1939844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" name="Line 128"/>
          <p:cNvSpPr>
            <a:spLocks noChangeShapeType="1"/>
          </p:cNvSpPr>
          <p:nvPr/>
        </p:nvSpPr>
        <p:spPr bwMode="auto">
          <a:xfrm>
            <a:off x="2687638" y="21465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" name="Line 130"/>
          <p:cNvSpPr>
            <a:spLocks noChangeShapeType="1"/>
          </p:cNvSpPr>
          <p:nvPr/>
        </p:nvSpPr>
        <p:spPr bwMode="auto">
          <a:xfrm>
            <a:off x="2687638" y="3152694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" name="Line 133"/>
          <p:cNvSpPr>
            <a:spLocks noChangeShapeType="1"/>
          </p:cNvSpPr>
          <p:nvPr/>
        </p:nvSpPr>
        <p:spPr bwMode="auto">
          <a:xfrm>
            <a:off x="2687638" y="33403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530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3639" y="2756154"/>
            <a:ext cx="1548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1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210054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" name="Egyenes összekötő 172"/>
          <p:cNvCxnSpPr>
            <a:cxnSpLocks noChangeShapeType="1"/>
          </p:cNvCxnSpPr>
          <p:nvPr/>
        </p:nvCxnSpPr>
        <p:spPr bwMode="auto">
          <a:xfrm rot="10800000">
            <a:off x="8314671" y="21290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3" name="Téglalap 173"/>
          <p:cNvSpPr>
            <a:spLocks noChangeArrowheads="1"/>
          </p:cNvSpPr>
          <p:nvPr/>
        </p:nvSpPr>
        <p:spPr bwMode="auto">
          <a:xfrm>
            <a:off x="8559800" y="19449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34" name="Téglalap 174"/>
          <p:cNvSpPr>
            <a:spLocks noChangeArrowheads="1"/>
          </p:cNvSpPr>
          <p:nvPr/>
        </p:nvSpPr>
        <p:spPr bwMode="auto">
          <a:xfrm>
            <a:off x="8645525" y="19449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35" name="Egyenes összekötő 177"/>
          <p:cNvCxnSpPr>
            <a:cxnSpLocks noChangeShapeType="1"/>
          </p:cNvCxnSpPr>
          <p:nvPr/>
        </p:nvCxnSpPr>
        <p:spPr bwMode="auto">
          <a:xfrm rot="10800000">
            <a:off x="8314671" y="22608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6" name="Téglalap 178"/>
          <p:cNvSpPr>
            <a:spLocks noChangeArrowheads="1"/>
          </p:cNvSpPr>
          <p:nvPr/>
        </p:nvSpPr>
        <p:spPr bwMode="auto">
          <a:xfrm>
            <a:off x="8559800" y="21925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37" name="Téglalap 179"/>
          <p:cNvSpPr>
            <a:spLocks noChangeArrowheads="1"/>
          </p:cNvSpPr>
          <p:nvPr/>
        </p:nvSpPr>
        <p:spPr bwMode="auto">
          <a:xfrm>
            <a:off x="8645525" y="21925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38" name="Téglalap 182"/>
          <p:cNvSpPr>
            <a:spLocks noChangeArrowheads="1"/>
          </p:cNvSpPr>
          <p:nvPr/>
        </p:nvSpPr>
        <p:spPr bwMode="auto">
          <a:xfrm>
            <a:off x="7710488" y="20671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39" name="Egyenes összekötő 183"/>
          <p:cNvCxnSpPr>
            <a:cxnSpLocks noChangeShapeType="1"/>
          </p:cNvCxnSpPr>
          <p:nvPr/>
        </p:nvCxnSpPr>
        <p:spPr bwMode="auto">
          <a:xfrm rot="10800000">
            <a:off x="8324608" y="26878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0" name="Téglalap 184"/>
          <p:cNvSpPr>
            <a:spLocks noChangeArrowheads="1"/>
          </p:cNvSpPr>
          <p:nvPr/>
        </p:nvSpPr>
        <p:spPr bwMode="auto">
          <a:xfrm>
            <a:off x="8559800" y="25815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41" name="Téglalap 185"/>
          <p:cNvSpPr>
            <a:spLocks noChangeArrowheads="1"/>
          </p:cNvSpPr>
          <p:nvPr/>
        </p:nvSpPr>
        <p:spPr bwMode="auto">
          <a:xfrm>
            <a:off x="8645525" y="25815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42" name="Egyenes összekötő 188"/>
          <p:cNvCxnSpPr>
            <a:cxnSpLocks noChangeShapeType="1"/>
          </p:cNvCxnSpPr>
          <p:nvPr/>
        </p:nvCxnSpPr>
        <p:spPr bwMode="auto">
          <a:xfrm rot="10800000">
            <a:off x="8308733" y="2860929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3" name="Téglalap 189"/>
          <p:cNvSpPr>
            <a:spLocks noChangeArrowheads="1"/>
          </p:cNvSpPr>
          <p:nvPr/>
        </p:nvSpPr>
        <p:spPr bwMode="auto">
          <a:xfrm>
            <a:off x="8559800" y="28323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44" name="Téglalap 190"/>
          <p:cNvSpPr>
            <a:spLocks noChangeArrowheads="1"/>
          </p:cNvSpPr>
          <p:nvPr/>
        </p:nvSpPr>
        <p:spPr bwMode="auto">
          <a:xfrm>
            <a:off x="8645525" y="28323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45" name="Téglalap 193"/>
          <p:cNvSpPr>
            <a:spLocks noChangeArrowheads="1"/>
          </p:cNvSpPr>
          <p:nvPr/>
        </p:nvSpPr>
        <p:spPr bwMode="auto">
          <a:xfrm>
            <a:off x="7710488" y="26164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46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2823" y="4056317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7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429254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8" name="Egyenes összekötő 172"/>
          <p:cNvCxnSpPr>
            <a:cxnSpLocks noChangeShapeType="1"/>
          </p:cNvCxnSpPr>
          <p:nvPr/>
        </p:nvCxnSpPr>
        <p:spPr bwMode="auto">
          <a:xfrm rot="10800000">
            <a:off x="8314671" y="33482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9" name="Téglalap 173"/>
          <p:cNvSpPr>
            <a:spLocks noChangeArrowheads="1"/>
          </p:cNvSpPr>
          <p:nvPr/>
        </p:nvSpPr>
        <p:spPr bwMode="auto">
          <a:xfrm>
            <a:off x="8559800" y="31641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0" name="Téglalap 174"/>
          <p:cNvSpPr>
            <a:spLocks noChangeArrowheads="1"/>
          </p:cNvSpPr>
          <p:nvPr/>
        </p:nvSpPr>
        <p:spPr bwMode="auto">
          <a:xfrm>
            <a:off x="8645525" y="31641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51" name="Egyenes összekötő 177"/>
          <p:cNvCxnSpPr>
            <a:cxnSpLocks noChangeShapeType="1"/>
          </p:cNvCxnSpPr>
          <p:nvPr/>
        </p:nvCxnSpPr>
        <p:spPr bwMode="auto">
          <a:xfrm rot="10800000">
            <a:off x="8308733" y="3480054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2" name="Téglalap 178"/>
          <p:cNvSpPr>
            <a:spLocks noChangeArrowheads="1"/>
          </p:cNvSpPr>
          <p:nvPr/>
        </p:nvSpPr>
        <p:spPr bwMode="auto">
          <a:xfrm>
            <a:off x="8559800" y="34117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3" name="Téglalap 179"/>
          <p:cNvSpPr>
            <a:spLocks noChangeArrowheads="1"/>
          </p:cNvSpPr>
          <p:nvPr/>
        </p:nvSpPr>
        <p:spPr bwMode="auto">
          <a:xfrm>
            <a:off x="8645525" y="34117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4" name="Téglalap 182"/>
          <p:cNvSpPr>
            <a:spLocks noChangeArrowheads="1"/>
          </p:cNvSpPr>
          <p:nvPr/>
        </p:nvSpPr>
        <p:spPr bwMode="auto">
          <a:xfrm>
            <a:off x="7710488" y="32863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55" name="Egyenes összekötő 183"/>
          <p:cNvCxnSpPr>
            <a:cxnSpLocks noChangeShapeType="1"/>
          </p:cNvCxnSpPr>
          <p:nvPr/>
        </p:nvCxnSpPr>
        <p:spPr bwMode="auto">
          <a:xfrm rot="10800000">
            <a:off x="8330546" y="39578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6" name="Téglalap 184"/>
          <p:cNvSpPr>
            <a:spLocks noChangeArrowheads="1"/>
          </p:cNvSpPr>
          <p:nvPr/>
        </p:nvSpPr>
        <p:spPr bwMode="auto">
          <a:xfrm>
            <a:off x="8559800" y="38515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7" name="Téglalap 185"/>
          <p:cNvSpPr>
            <a:spLocks noChangeArrowheads="1"/>
          </p:cNvSpPr>
          <p:nvPr/>
        </p:nvSpPr>
        <p:spPr bwMode="auto">
          <a:xfrm>
            <a:off x="8645525" y="38515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58" name="Egyenes összekötő 188"/>
          <p:cNvCxnSpPr>
            <a:cxnSpLocks noChangeShapeType="1"/>
          </p:cNvCxnSpPr>
          <p:nvPr/>
        </p:nvCxnSpPr>
        <p:spPr bwMode="auto">
          <a:xfrm rot="10800000">
            <a:off x="8314671" y="4129342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9" name="Téglalap 189"/>
          <p:cNvSpPr>
            <a:spLocks noChangeArrowheads="1"/>
          </p:cNvSpPr>
          <p:nvPr/>
        </p:nvSpPr>
        <p:spPr bwMode="auto">
          <a:xfrm>
            <a:off x="8559800" y="41023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60" name="Téglalap 190"/>
          <p:cNvSpPr>
            <a:spLocks noChangeArrowheads="1"/>
          </p:cNvSpPr>
          <p:nvPr/>
        </p:nvSpPr>
        <p:spPr bwMode="auto">
          <a:xfrm>
            <a:off x="8645525" y="41023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61" name="Téglalap 193"/>
          <p:cNvSpPr>
            <a:spLocks noChangeArrowheads="1"/>
          </p:cNvSpPr>
          <p:nvPr/>
        </p:nvSpPr>
        <p:spPr bwMode="auto">
          <a:xfrm>
            <a:off x="7710488" y="39118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62" name="Line 166"/>
          <p:cNvSpPr>
            <a:spLocks noChangeShapeType="1"/>
          </p:cNvSpPr>
          <p:nvPr/>
        </p:nvSpPr>
        <p:spPr bwMode="auto">
          <a:xfrm flipV="1">
            <a:off x="6283325" y="3785939"/>
            <a:ext cx="0" cy="27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" name="Line 167"/>
          <p:cNvSpPr>
            <a:spLocks noChangeShapeType="1"/>
          </p:cNvSpPr>
          <p:nvPr/>
        </p:nvSpPr>
        <p:spPr bwMode="auto">
          <a:xfrm>
            <a:off x="6283325" y="37848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" name="Line 168"/>
          <p:cNvSpPr>
            <a:spLocks noChangeShapeType="1"/>
          </p:cNvSpPr>
          <p:nvPr/>
        </p:nvSpPr>
        <p:spPr bwMode="auto">
          <a:xfrm flipH="1">
            <a:off x="6146800" y="3784854"/>
            <a:ext cx="1365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" name="Line 169"/>
          <p:cNvSpPr>
            <a:spLocks noChangeShapeType="1"/>
          </p:cNvSpPr>
          <p:nvPr/>
        </p:nvSpPr>
        <p:spPr bwMode="auto">
          <a:xfrm>
            <a:off x="6283325" y="3156204"/>
            <a:ext cx="0" cy="158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" name="Line 170"/>
          <p:cNvSpPr>
            <a:spLocks noChangeShapeType="1"/>
          </p:cNvSpPr>
          <p:nvPr/>
        </p:nvSpPr>
        <p:spPr bwMode="auto">
          <a:xfrm flipH="1">
            <a:off x="6131929" y="3314954"/>
            <a:ext cx="144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" name="Line 171"/>
          <p:cNvSpPr>
            <a:spLocks noChangeShapeType="1"/>
          </p:cNvSpPr>
          <p:nvPr/>
        </p:nvSpPr>
        <p:spPr bwMode="auto">
          <a:xfrm flipV="1">
            <a:off x="6283325" y="2572004"/>
            <a:ext cx="0" cy="184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" name="Line 172"/>
          <p:cNvSpPr>
            <a:spLocks noChangeShapeType="1"/>
          </p:cNvSpPr>
          <p:nvPr/>
        </p:nvSpPr>
        <p:spPr bwMode="auto">
          <a:xfrm flipH="1">
            <a:off x="6165850" y="2572004"/>
            <a:ext cx="11747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" name="Line 173"/>
          <p:cNvSpPr>
            <a:spLocks noChangeShapeType="1"/>
          </p:cNvSpPr>
          <p:nvPr/>
        </p:nvSpPr>
        <p:spPr bwMode="auto">
          <a:xfrm>
            <a:off x="6283325" y="1925309"/>
            <a:ext cx="0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" name="Line 174"/>
          <p:cNvSpPr>
            <a:spLocks noChangeShapeType="1"/>
          </p:cNvSpPr>
          <p:nvPr/>
        </p:nvSpPr>
        <p:spPr bwMode="auto">
          <a:xfrm flipH="1">
            <a:off x="6159500" y="2146554"/>
            <a:ext cx="1238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" name="Text Box 175"/>
          <p:cNvSpPr txBox="1">
            <a:spLocks noChangeArrowheads="1"/>
          </p:cNvSpPr>
          <p:nvPr/>
        </p:nvSpPr>
        <p:spPr bwMode="auto">
          <a:xfrm>
            <a:off x="2274035" y="1314704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572" name="Text Box 176"/>
          <p:cNvSpPr txBox="1">
            <a:spLocks noChangeArrowheads="1"/>
          </p:cNvSpPr>
          <p:nvPr/>
        </p:nvSpPr>
        <p:spPr bwMode="auto">
          <a:xfrm>
            <a:off x="5861785" y="1316292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573" name="Rectangle 180"/>
          <p:cNvSpPr>
            <a:spLocks noChangeArrowheads="1"/>
          </p:cNvSpPr>
          <p:nvPr/>
        </p:nvSpPr>
        <p:spPr bwMode="auto">
          <a:xfrm>
            <a:off x="3706813" y="1394079"/>
            <a:ext cx="1398587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v3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4" name="Téglalap 3"/>
          <p:cNvSpPr>
            <a:spLocks noChangeArrowheads="1"/>
          </p:cNvSpPr>
          <p:nvPr/>
        </p:nvSpPr>
        <p:spPr bwMode="auto">
          <a:xfrm>
            <a:off x="4714875" y="20909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75" name="Téglalap 3"/>
          <p:cNvSpPr>
            <a:spLocks noChangeArrowheads="1"/>
          </p:cNvSpPr>
          <p:nvPr/>
        </p:nvSpPr>
        <p:spPr bwMode="auto">
          <a:xfrm>
            <a:off x="2771775" y="32466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76" name="Téglalap 3"/>
          <p:cNvSpPr>
            <a:spLocks noChangeArrowheads="1"/>
          </p:cNvSpPr>
          <p:nvPr/>
        </p:nvSpPr>
        <p:spPr bwMode="auto">
          <a:xfrm>
            <a:off x="4689475" y="32466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77" name="Téglalap 174"/>
          <p:cNvSpPr>
            <a:spLocks noChangeArrowheads="1"/>
          </p:cNvSpPr>
          <p:nvPr/>
        </p:nvSpPr>
        <p:spPr bwMode="auto">
          <a:xfrm>
            <a:off x="8738545" y="19429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78" name="Téglalap 179"/>
          <p:cNvSpPr>
            <a:spLocks noChangeArrowheads="1"/>
          </p:cNvSpPr>
          <p:nvPr/>
        </p:nvSpPr>
        <p:spPr bwMode="auto">
          <a:xfrm>
            <a:off x="8738545" y="21906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79" name="Téglalap 185"/>
          <p:cNvSpPr>
            <a:spLocks noChangeArrowheads="1"/>
          </p:cNvSpPr>
          <p:nvPr/>
        </p:nvSpPr>
        <p:spPr bwMode="auto">
          <a:xfrm>
            <a:off x="8738545" y="25795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0" name="Téglalap 190"/>
          <p:cNvSpPr>
            <a:spLocks noChangeArrowheads="1"/>
          </p:cNvSpPr>
          <p:nvPr/>
        </p:nvSpPr>
        <p:spPr bwMode="auto">
          <a:xfrm>
            <a:off x="8738545" y="28303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1" name="Téglalap 174"/>
          <p:cNvSpPr>
            <a:spLocks noChangeArrowheads="1"/>
          </p:cNvSpPr>
          <p:nvPr/>
        </p:nvSpPr>
        <p:spPr bwMode="auto">
          <a:xfrm>
            <a:off x="8738545" y="31621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2" name="Téglalap 179"/>
          <p:cNvSpPr>
            <a:spLocks noChangeArrowheads="1"/>
          </p:cNvSpPr>
          <p:nvPr/>
        </p:nvSpPr>
        <p:spPr bwMode="auto">
          <a:xfrm>
            <a:off x="8738545" y="34098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3" name="Téglalap 185"/>
          <p:cNvSpPr>
            <a:spLocks noChangeArrowheads="1"/>
          </p:cNvSpPr>
          <p:nvPr/>
        </p:nvSpPr>
        <p:spPr bwMode="auto">
          <a:xfrm>
            <a:off x="8738545" y="38495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4" name="Téglalap 190"/>
          <p:cNvSpPr>
            <a:spLocks noChangeArrowheads="1"/>
          </p:cNvSpPr>
          <p:nvPr/>
        </p:nvSpPr>
        <p:spPr bwMode="auto">
          <a:xfrm>
            <a:off x="8738545" y="41003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5" name="Téglalap 174"/>
          <p:cNvSpPr>
            <a:spLocks noChangeArrowheads="1"/>
          </p:cNvSpPr>
          <p:nvPr/>
        </p:nvSpPr>
        <p:spPr bwMode="auto">
          <a:xfrm>
            <a:off x="7390758" y="16679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6" name="Téglalap 179"/>
          <p:cNvSpPr>
            <a:spLocks noChangeArrowheads="1"/>
          </p:cNvSpPr>
          <p:nvPr/>
        </p:nvSpPr>
        <p:spPr bwMode="auto">
          <a:xfrm>
            <a:off x="7390758" y="19155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7" name="Téglalap 185"/>
          <p:cNvSpPr>
            <a:spLocks noChangeArrowheads="1"/>
          </p:cNvSpPr>
          <p:nvPr/>
        </p:nvSpPr>
        <p:spPr bwMode="auto">
          <a:xfrm>
            <a:off x="7390758" y="22663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8" name="Téglalap 190"/>
          <p:cNvSpPr>
            <a:spLocks noChangeArrowheads="1"/>
          </p:cNvSpPr>
          <p:nvPr/>
        </p:nvSpPr>
        <p:spPr bwMode="auto">
          <a:xfrm>
            <a:off x="7390758" y="25172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9" name="Téglalap 174"/>
          <p:cNvSpPr>
            <a:spLocks noChangeArrowheads="1"/>
          </p:cNvSpPr>
          <p:nvPr/>
        </p:nvSpPr>
        <p:spPr bwMode="auto">
          <a:xfrm>
            <a:off x="7390758" y="28998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0" name="Téglalap 179"/>
          <p:cNvSpPr>
            <a:spLocks noChangeArrowheads="1"/>
          </p:cNvSpPr>
          <p:nvPr/>
        </p:nvSpPr>
        <p:spPr bwMode="auto">
          <a:xfrm>
            <a:off x="7390758" y="31474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1" name="Téglalap 185"/>
          <p:cNvSpPr>
            <a:spLocks noChangeArrowheads="1"/>
          </p:cNvSpPr>
          <p:nvPr/>
        </p:nvSpPr>
        <p:spPr bwMode="auto">
          <a:xfrm>
            <a:off x="7390758" y="35363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2" name="Téglalap 190"/>
          <p:cNvSpPr>
            <a:spLocks noChangeArrowheads="1"/>
          </p:cNvSpPr>
          <p:nvPr/>
        </p:nvSpPr>
        <p:spPr bwMode="auto">
          <a:xfrm>
            <a:off x="7390758" y="37872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3" name="Téglalap 147"/>
          <p:cNvSpPr/>
          <p:nvPr/>
        </p:nvSpPr>
        <p:spPr>
          <a:xfrm flipH="1">
            <a:off x="1480232" y="28764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4" name="Téglalap 152"/>
          <p:cNvSpPr/>
          <p:nvPr/>
        </p:nvSpPr>
        <p:spPr>
          <a:xfrm flipH="1">
            <a:off x="1480232" y="31240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5" name="Téglalap 158"/>
          <p:cNvSpPr/>
          <p:nvPr/>
        </p:nvSpPr>
        <p:spPr>
          <a:xfrm flipH="1">
            <a:off x="1480232" y="34748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6" name="Téglalap 163"/>
          <p:cNvSpPr/>
          <p:nvPr/>
        </p:nvSpPr>
        <p:spPr>
          <a:xfrm flipH="1">
            <a:off x="1480232" y="372571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7" name="Téglalap 147"/>
          <p:cNvSpPr/>
          <p:nvPr/>
        </p:nvSpPr>
        <p:spPr>
          <a:xfrm flipH="1">
            <a:off x="1488840" y="165879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8" name="Téglalap 152"/>
          <p:cNvSpPr/>
          <p:nvPr/>
        </p:nvSpPr>
        <p:spPr>
          <a:xfrm flipH="1">
            <a:off x="1488840" y="190644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9" name="Téglalap 158"/>
          <p:cNvSpPr/>
          <p:nvPr/>
        </p:nvSpPr>
        <p:spPr>
          <a:xfrm flipH="1">
            <a:off x="1488840" y="22445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0" name="Téglalap 163"/>
          <p:cNvSpPr/>
          <p:nvPr/>
        </p:nvSpPr>
        <p:spPr>
          <a:xfrm flipH="1">
            <a:off x="1488840" y="24954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1" name="Téglalap 147"/>
          <p:cNvSpPr/>
          <p:nvPr/>
        </p:nvSpPr>
        <p:spPr>
          <a:xfrm flipH="1">
            <a:off x="243141" y="19270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2" name="Téglalap 152"/>
          <p:cNvSpPr/>
          <p:nvPr/>
        </p:nvSpPr>
        <p:spPr>
          <a:xfrm flipH="1">
            <a:off x="243141" y="217472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3" name="Téglalap 158"/>
          <p:cNvSpPr/>
          <p:nvPr/>
        </p:nvSpPr>
        <p:spPr>
          <a:xfrm flipH="1">
            <a:off x="243141" y="258906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4" name="Téglalap 163"/>
          <p:cNvSpPr/>
          <p:nvPr/>
        </p:nvSpPr>
        <p:spPr>
          <a:xfrm flipH="1">
            <a:off x="243141" y="28398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5" name="Téglalap 147"/>
          <p:cNvSpPr/>
          <p:nvPr/>
        </p:nvSpPr>
        <p:spPr>
          <a:xfrm flipH="1">
            <a:off x="244729" y="316056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6" name="Téglalap 152"/>
          <p:cNvSpPr/>
          <p:nvPr/>
        </p:nvSpPr>
        <p:spPr>
          <a:xfrm flipH="1">
            <a:off x="244729" y="34082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7" name="Téglalap 158"/>
          <p:cNvSpPr/>
          <p:nvPr/>
        </p:nvSpPr>
        <p:spPr>
          <a:xfrm flipH="1">
            <a:off x="244729" y="38225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8" name="Téglalap 163"/>
          <p:cNvSpPr/>
          <p:nvPr/>
        </p:nvSpPr>
        <p:spPr>
          <a:xfrm flipH="1">
            <a:off x="244729" y="40733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9" name="Téglalap 3"/>
          <p:cNvSpPr>
            <a:spLocks noChangeArrowheads="1"/>
          </p:cNvSpPr>
          <p:nvPr/>
        </p:nvSpPr>
        <p:spPr bwMode="auto">
          <a:xfrm>
            <a:off x="2760663" y="2076967"/>
            <a:ext cx="1440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10" name="Text Box 90"/>
          <p:cNvSpPr txBox="1">
            <a:spLocks noChangeArrowheads="1"/>
          </p:cNvSpPr>
          <p:nvPr/>
        </p:nvSpPr>
        <p:spPr bwMode="auto">
          <a:xfrm>
            <a:off x="5584594" y="5004390"/>
            <a:ext cx="3572106" cy="18117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SMI2: Scalable Memory Interface 2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(Parallel 64-bit VMSE data link between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the </a:t>
            </a:r>
            <a:r>
              <a:rPr lang="en-US" altLang="en-US" sz="1100" dirty="0">
                <a:latin typeface="Verdana" pitchFamily="34" charset="0"/>
              </a:rPr>
              <a:t>processor </a:t>
            </a:r>
            <a:r>
              <a:rPr lang="en-US" altLang="en-US" sz="1100" dirty="0" smtClean="0">
                <a:latin typeface="Verdana" pitchFamily="34" charset="0"/>
              </a:rPr>
              <a:t>and the SMB)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SMB: Scalable Memory Buffer</a:t>
            </a:r>
          </a:p>
          <a:p>
            <a:pPr algn="ctr" eaLnBrk="1" hangingPunct="1"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(C112/C114: Jordan Creek 2)</a:t>
            </a:r>
            <a:endParaRPr lang="en-US" altLang="en-US" sz="11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(Performs conversion between the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parallel SMI2 and the parallel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DDR3/DDR4 DIMM interfaces)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C112:  2 DIMMs/channel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C114: 3 DIMMs/channel</a:t>
            </a:r>
            <a:endParaRPr lang="en-US" altLang="en-US" sz="1100" dirty="0">
              <a:latin typeface="Verdana" pitchFamily="34" charset="0"/>
            </a:endParaRPr>
          </a:p>
        </p:txBody>
      </p:sp>
      <p:sp>
        <p:nvSpPr>
          <p:cNvPr id="611" name="Szövegdoboz 31"/>
          <p:cNvSpPr txBox="1">
            <a:spLocks noChangeArrowheads="1"/>
          </p:cNvSpPr>
          <p:nvPr/>
        </p:nvSpPr>
        <p:spPr bwMode="auto">
          <a:xfrm>
            <a:off x="5621756" y="4384929"/>
            <a:ext cx="3446043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3-1600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in both performance and lockstep modes and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4-1866 in lockstep mode</a:t>
            </a:r>
            <a:endParaRPr lang="hu-HU" altLang="en-US" sz="1100" dirty="0">
              <a:latin typeface="Verdana" pitchFamily="34" charset="0"/>
            </a:endParaRPr>
          </a:p>
        </p:txBody>
      </p:sp>
      <p:sp>
        <p:nvSpPr>
          <p:cNvPr id="612" name="TextBox 611"/>
          <p:cNvSpPr txBox="1"/>
          <p:nvPr/>
        </p:nvSpPr>
        <p:spPr>
          <a:xfrm>
            <a:off x="3089162" y="15648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13" name="TextBox 612"/>
          <p:cNvSpPr txBox="1"/>
          <p:nvPr/>
        </p:nvSpPr>
        <p:spPr>
          <a:xfrm>
            <a:off x="3127608" y="18237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614" name="Up-Down Arrow 613"/>
          <p:cNvSpPr/>
          <p:nvPr/>
        </p:nvSpPr>
        <p:spPr bwMode="auto">
          <a:xfrm>
            <a:off x="3417647" y="18285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15" name="TextBox 614"/>
          <p:cNvSpPr txBox="1"/>
          <p:nvPr/>
        </p:nvSpPr>
        <p:spPr>
          <a:xfrm>
            <a:off x="5235462" y="15775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16" name="TextBox 615"/>
          <p:cNvSpPr txBox="1"/>
          <p:nvPr/>
        </p:nvSpPr>
        <p:spPr>
          <a:xfrm>
            <a:off x="5273908" y="18364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617" name="Up-Down Arrow 616"/>
          <p:cNvSpPr/>
          <p:nvPr/>
        </p:nvSpPr>
        <p:spPr bwMode="auto">
          <a:xfrm>
            <a:off x="5563947" y="18412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18" name="Téglalap 53"/>
          <p:cNvSpPr>
            <a:spLocks noChangeArrowheads="1"/>
          </p:cNvSpPr>
          <p:nvPr/>
        </p:nvSpPr>
        <p:spPr bwMode="auto">
          <a:xfrm>
            <a:off x="2755900" y="443255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C602J PCH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(</a:t>
            </a: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Patsburg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 J) 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19" name="Egyenes összekötő 121"/>
          <p:cNvCxnSpPr/>
          <p:nvPr/>
        </p:nvCxnSpPr>
        <p:spPr>
          <a:xfrm rot="5400000" flipH="1" flipV="1">
            <a:off x="3153162" y="4170229"/>
            <a:ext cx="61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0" name="Szövegdoboz 70"/>
          <p:cNvSpPr txBox="1">
            <a:spLocks noChangeArrowheads="1"/>
          </p:cNvSpPr>
          <p:nvPr/>
        </p:nvSpPr>
        <p:spPr bwMode="auto">
          <a:xfrm>
            <a:off x="3432498" y="3940429"/>
            <a:ext cx="72167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DMI2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</a:t>
            </a:r>
            <a:r>
              <a:rPr lang="en-US" altLang="en-US" sz="1000" dirty="0" smtClean="0">
                <a:latin typeface="Verdana" pitchFamily="34" charset="0"/>
              </a:rPr>
              <a:t>xPCIe2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621" name="Egyenes összekötő 130"/>
          <p:cNvCxnSpPr/>
          <p:nvPr/>
        </p:nvCxnSpPr>
        <p:spPr>
          <a:xfrm rot="10800000" flipH="1" flipV="1">
            <a:off x="2409825" y="36546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2" name="Line 129"/>
          <p:cNvSpPr>
            <a:spLocks noChangeShapeType="1"/>
          </p:cNvSpPr>
          <p:nvPr/>
        </p:nvSpPr>
        <p:spPr bwMode="auto">
          <a:xfrm>
            <a:off x="2687638" y="3753104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" name="Line 131"/>
          <p:cNvSpPr>
            <a:spLocks noChangeShapeType="1"/>
          </p:cNvSpPr>
          <p:nvPr/>
        </p:nvSpPr>
        <p:spPr bwMode="auto">
          <a:xfrm>
            <a:off x="2687638" y="37467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" name="Line 132"/>
          <p:cNvSpPr>
            <a:spLocks noChangeShapeType="1"/>
          </p:cNvSpPr>
          <p:nvPr/>
        </p:nvSpPr>
        <p:spPr bwMode="auto">
          <a:xfrm>
            <a:off x="2687638" y="37467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" name="Rectangle 178"/>
          <p:cNvSpPr>
            <a:spLocks noChangeArrowheads="1"/>
          </p:cNvSpPr>
          <p:nvPr/>
        </p:nvSpPr>
        <p:spPr bwMode="auto">
          <a:xfrm>
            <a:off x="3960813" y="4761167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626" name="TextBox 625"/>
          <p:cNvSpPr txBox="1"/>
          <p:nvPr/>
        </p:nvSpPr>
        <p:spPr>
          <a:xfrm>
            <a:off x="5121162" y="41048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27" name="TextBox 626"/>
          <p:cNvSpPr txBox="1"/>
          <p:nvPr/>
        </p:nvSpPr>
        <p:spPr>
          <a:xfrm>
            <a:off x="4664308" y="39573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628" name="Up-Down Arrow 627"/>
          <p:cNvSpPr/>
          <p:nvPr/>
        </p:nvSpPr>
        <p:spPr bwMode="auto">
          <a:xfrm>
            <a:off x="5449647" y="38478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29" name="TextBox 628"/>
          <p:cNvSpPr txBox="1"/>
          <p:nvPr/>
        </p:nvSpPr>
        <p:spPr>
          <a:xfrm>
            <a:off x="2657362" y="406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30" name="Up-Down Arrow 629"/>
          <p:cNvSpPr/>
          <p:nvPr/>
        </p:nvSpPr>
        <p:spPr bwMode="auto">
          <a:xfrm>
            <a:off x="3277947" y="38478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31" name="TextBox 630"/>
          <p:cNvSpPr txBox="1"/>
          <p:nvPr/>
        </p:nvSpPr>
        <p:spPr>
          <a:xfrm>
            <a:off x="2987908" y="38303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224" name="Rounded Rectangle 223"/>
          <p:cNvSpPr/>
          <p:nvPr/>
        </p:nvSpPr>
        <p:spPr bwMode="auto">
          <a:xfrm>
            <a:off x="2544763" y="1520109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5" name="Rounded Rectangle 224"/>
          <p:cNvSpPr/>
          <p:nvPr/>
        </p:nvSpPr>
        <p:spPr bwMode="auto">
          <a:xfrm>
            <a:off x="6129038" y="1553759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6" name="Rounded Rectangle 225"/>
          <p:cNvSpPr/>
          <p:nvPr/>
        </p:nvSpPr>
        <p:spPr bwMode="auto">
          <a:xfrm>
            <a:off x="3021900" y="1834434"/>
            <a:ext cx="2949711" cy="23304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859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3.1 Overview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the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1522295"/>
              </p:ext>
            </p:extLst>
          </p:nvPr>
        </p:nvGraphicFramePr>
        <p:xfrm>
          <a:off x="48081" y="1310960"/>
          <a:ext cx="9015502" cy="5434779"/>
        </p:xfrm>
        <a:graphic>
          <a:graphicData uri="http://schemas.openxmlformats.org/drawingml/2006/table">
            <a:tbl>
              <a:tblPr/>
              <a:tblGrid>
                <a:gridCol w="112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90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5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4204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55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8485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082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957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5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83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70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(Boxboro)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537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902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7405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2/2014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031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9235" y="510592"/>
            <a:ext cx="7580921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altLang="en-US" b="1" dirty="0">
                <a:solidFill>
                  <a:schemeClr val="accent2"/>
                </a:solidFill>
              </a:rPr>
              <a:t>3.1 Overview of the </a:t>
            </a:r>
            <a:r>
              <a:rPr lang="en-US" altLang="en-US" b="1" dirty="0" err="1">
                <a:solidFill>
                  <a:schemeClr val="accent2"/>
                </a:solidFill>
              </a:rPr>
              <a:t>Brickland</a:t>
            </a:r>
            <a:r>
              <a:rPr lang="en-US" altLang="en-US" b="1" dirty="0">
                <a:solidFill>
                  <a:schemeClr val="accent2"/>
                </a:solidFill>
              </a:rPr>
              <a:t> </a:t>
            </a:r>
            <a:r>
              <a:rPr lang="en-US" altLang="en-US" b="1" dirty="0" smtClean="0">
                <a:solidFill>
                  <a:schemeClr val="accent2"/>
                </a:solidFill>
              </a:rPr>
              <a:t>platform</a:t>
            </a:r>
          </a:p>
          <a:p>
            <a:r>
              <a:rPr lang="en-US" altLang="en-US" b="1" dirty="0" smtClean="0">
                <a:solidFill>
                  <a:schemeClr val="accent2"/>
                </a:solidFill>
              </a:rPr>
              <a:t>Overview </a:t>
            </a:r>
            <a:r>
              <a:rPr lang="en-US" altLang="en-US" b="1" dirty="0">
                <a:solidFill>
                  <a:schemeClr val="accent2"/>
                </a:solidFill>
              </a:rPr>
              <a:t>of Intel’s </a:t>
            </a:r>
            <a:r>
              <a:rPr lang="en-US" altLang="en-US" b="1" dirty="0" smtClean="0">
                <a:solidFill>
                  <a:schemeClr val="accent2"/>
                </a:solidFill>
              </a:rPr>
              <a:t>high-end 4S/</a:t>
            </a:r>
            <a:r>
              <a:rPr lang="en-US" altLang="en-US" b="1" dirty="0" err="1" smtClean="0">
                <a:solidFill>
                  <a:schemeClr val="accent2"/>
                </a:solidFill>
              </a:rPr>
              <a:t>8S</a:t>
            </a:r>
            <a:r>
              <a:rPr lang="en-US" altLang="en-US" b="1" dirty="0" smtClean="0">
                <a:solidFill>
                  <a:schemeClr val="accent2"/>
                </a:solidFill>
              </a:rPr>
              <a:t> server platforms and processor lines </a:t>
            </a:r>
            <a:endParaRPr lang="en-US" dirty="0"/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sz="1600" dirty="0"/>
              <a:t>3</a:t>
            </a:r>
            <a:r>
              <a:rPr lang="hu-HU" altLang="en-US" sz="1600" dirty="0"/>
              <a:t>.1 </a:t>
            </a:r>
            <a:r>
              <a:rPr lang="en-US" altLang="en-US" sz="1600" dirty="0"/>
              <a:t>Overview of the </a:t>
            </a:r>
            <a:r>
              <a:rPr lang="en-US" altLang="en-US" sz="1600" dirty="0" err="1"/>
              <a:t>Brickland</a:t>
            </a:r>
            <a:r>
              <a:rPr lang="en-US" altLang="en-US" sz="1600" dirty="0"/>
              <a:t> platform </a:t>
            </a:r>
            <a:r>
              <a:rPr lang="hu-HU" altLang="en-US" sz="1600" dirty="0"/>
              <a:t>(</a:t>
            </a:r>
            <a:r>
              <a:rPr lang="en-US" altLang="en-US" sz="1600" dirty="0"/>
              <a:t>1</a:t>
            </a:r>
            <a:r>
              <a:rPr lang="hu-HU" altLang="en-US" sz="1600" dirty="0"/>
              <a:t>)</a:t>
            </a:r>
            <a:endParaRPr lang="hu-HU" altLang="en-US" sz="1600" kern="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48081" y="5015753"/>
            <a:ext cx="9015502" cy="127747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72278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2250316" y="2125219"/>
            <a:ext cx="993775" cy="324000"/>
          </a:xfrm>
          <a:prstGeom prst="rect">
            <a:avLst/>
          </a:prstGeom>
          <a:solidFill>
            <a:srgbClr val="CC99FF">
              <a:alpha val="43137"/>
            </a:srgbClr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Xeon </a:t>
            </a:r>
            <a:r>
              <a:rPr lang="en-US" altLang="en-US" sz="1000" b="1" dirty="0" err="1" smtClean="0">
                <a:latin typeface="Verdana" pitchFamily="34" charset="0"/>
              </a:rPr>
              <a:t>E7</a:t>
            </a:r>
            <a:r>
              <a:rPr lang="en-US" altLang="en-US" sz="1000" b="1" dirty="0" smtClean="0">
                <a:latin typeface="Verdana" pitchFamily="34" charset="0"/>
              </a:rPr>
              <a:t>-8800 v2</a:t>
            </a:r>
            <a:endParaRPr lang="hu-HU" altLang="en-US" sz="1000" b="1" dirty="0">
              <a:latin typeface="Verdana" pitchFamily="34" charset="0"/>
            </a:endParaRP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4463291" y="2118870"/>
            <a:ext cx="1111250" cy="324000"/>
          </a:xfrm>
          <a:prstGeom prst="rect">
            <a:avLst/>
          </a:prstGeom>
          <a:solidFill>
            <a:srgbClr val="FF6600">
              <a:alpha val="52940"/>
            </a:srgbClr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Xeon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  </a:t>
            </a:r>
            <a:r>
              <a:rPr lang="en-US" altLang="en-US" sz="1000" b="1" dirty="0" err="1" smtClean="0">
                <a:latin typeface="Verdana" pitchFamily="34" charset="0"/>
              </a:rPr>
              <a:t>E7</a:t>
            </a:r>
            <a:r>
              <a:rPr lang="en-US" altLang="en-US" sz="1000" b="1" dirty="0" smtClean="0">
                <a:latin typeface="Verdana" pitchFamily="34" charset="0"/>
              </a:rPr>
              <a:t>-8800 v3</a:t>
            </a:r>
            <a:endParaRPr lang="hu-HU" altLang="en-US" sz="1000" b="1" dirty="0">
              <a:latin typeface="Verdana" pitchFamily="34" charset="0"/>
            </a:endParaRPr>
          </a:p>
        </p:txBody>
      </p:sp>
      <p:grpSp>
        <p:nvGrpSpPr>
          <p:cNvPr id="5" name="Group 6"/>
          <p:cNvGrpSpPr>
            <a:grpSpLocks/>
          </p:cNvGrpSpPr>
          <p:nvPr/>
        </p:nvGrpSpPr>
        <p:grpSpPr bwMode="auto">
          <a:xfrm>
            <a:off x="2755141" y="2026732"/>
            <a:ext cx="58738" cy="36513"/>
            <a:chOff x="3109" y="934"/>
            <a:chExt cx="37" cy="23"/>
          </a:xfrm>
        </p:grpSpPr>
        <p:sp>
          <p:nvSpPr>
            <p:cNvPr id="6" name="Line 7"/>
            <p:cNvSpPr>
              <a:spLocks noChangeShapeType="1"/>
            </p:cNvSpPr>
            <p:nvPr/>
          </p:nvSpPr>
          <p:spPr bwMode="auto">
            <a:xfrm flipH="1">
              <a:off x="3109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Line 8"/>
            <p:cNvSpPr>
              <a:spLocks noChangeShapeType="1"/>
            </p:cNvSpPr>
            <p:nvPr/>
          </p:nvSpPr>
          <p:spPr bwMode="auto">
            <a:xfrm>
              <a:off x="3128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4756311" y="1847345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5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15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9" name="Group 10"/>
          <p:cNvGrpSpPr>
            <a:grpSpLocks/>
          </p:cNvGrpSpPr>
          <p:nvPr/>
        </p:nvGrpSpPr>
        <p:grpSpPr bwMode="auto">
          <a:xfrm>
            <a:off x="2753554" y="4969091"/>
            <a:ext cx="58737" cy="36513"/>
            <a:chOff x="3126" y="2002"/>
            <a:chExt cx="37" cy="23"/>
          </a:xfrm>
        </p:grpSpPr>
        <p:sp>
          <p:nvSpPr>
            <p:cNvPr id="10" name="Line 11"/>
            <p:cNvSpPr>
              <a:spLocks noChangeShapeType="1"/>
            </p:cNvSpPr>
            <p:nvPr/>
          </p:nvSpPr>
          <p:spPr bwMode="auto">
            <a:xfrm flipH="1">
              <a:off x="3126" y="2002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Line 12"/>
            <p:cNvSpPr>
              <a:spLocks noChangeShapeType="1"/>
            </p:cNvSpPr>
            <p:nvPr/>
          </p:nvSpPr>
          <p:spPr bwMode="auto">
            <a:xfrm>
              <a:off x="3146" y="2002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2551274" y="4770477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3</a:t>
            </a: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12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auto">
          <a:xfrm>
            <a:off x="2188404" y="5050054"/>
            <a:ext cx="1333500" cy="233362"/>
          </a:xfrm>
          <a:prstGeom prst="parallelogram">
            <a:avLst>
              <a:gd name="adj" fmla="val 45863"/>
            </a:avLst>
          </a:prstGeom>
          <a:solidFill>
            <a:srgbClr val="CC99FF">
              <a:alpha val="41960"/>
            </a:srgbClr>
          </a:solidFill>
          <a:ln w="158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C602J</a:t>
            </a:r>
            <a:endParaRPr lang="en-US" altLang="en-US" sz="10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auto">
          <a:xfrm>
            <a:off x="2093840" y="2523682"/>
            <a:ext cx="125571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Ivy Bridge-EX</a:t>
            </a:r>
            <a:r>
              <a:rPr lang="hu-HU" altLang="en-US" sz="1000" i="1" dirty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Ivytown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) 15C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4428349" y="2495107"/>
            <a:ext cx="113332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Haswell-EX</a:t>
            </a:r>
            <a:r>
              <a:rPr lang="en-US" altLang="en-US" sz="1000" i="1" dirty="0">
                <a:solidFill>
                  <a:srgbClr val="000000"/>
                </a:solidFill>
                <a:latin typeface="Verdana" pitchFamily="34" charset="0"/>
              </a:rPr>
              <a:t>) 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18C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2250316" y="1527269"/>
            <a:ext cx="993775" cy="246063"/>
          </a:xfrm>
          <a:prstGeom prst="roundRect">
            <a:avLst>
              <a:gd name="adj" fmla="val 50000"/>
            </a:avLst>
          </a:prstGeom>
          <a:solidFill>
            <a:srgbClr val="CC99FF">
              <a:alpha val="43137"/>
            </a:srgbClr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err="1" smtClean="0">
                <a:solidFill>
                  <a:srgbClr val="000000"/>
                </a:solidFill>
                <a:latin typeface="Verdana" pitchFamily="34" charset="0"/>
              </a:rPr>
              <a:t>Brickland</a:t>
            </a:r>
            <a:endParaRPr lang="en-US" altLang="en-US" sz="10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auto">
          <a:xfrm>
            <a:off x="2535399" y="1268507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2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14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2316575" y="5340566"/>
            <a:ext cx="74219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PatsburgJ</a:t>
            </a: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2073703" y="5588216"/>
            <a:ext cx="1396216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0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Attached via x4 DMI2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1719269" y="2814732"/>
            <a:ext cx="2106667" cy="1954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nm/4310 </a:t>
            </a:r>
            <a:r>
              <a:rPr lang="en-US" altLang="en-US" sz="1000" dirty="0" err="1" smtClean="0">
                <a:latin typeface="Verdana" pitchFamily="34" charset="0"/>
              </a:rPr>
              <a:t>mtrs</a:t>
            </a:r>
            <a:r>
              <a:rPr lang="en-US" altLang="en-US" sz="1000" dirty="0" smtClean="0">
                <a:latin typeface="Verdana" pitchFamily="34" charset="0"/>
              </a:rPr>
              <a:t>/541 </a:t>
            </a:r>
            <a:r>
              <a:rPr lang="en-US" altLang="en-US" sz="1000" dirty="0">
                <a:latin typeface="Verdana" pitchFamily="34" charset="0"/>
              </a:rPr>
              <a:t>mm</a:t>
            </a:r>
            <a:r>
              <a:rPr lang="en-US" altLang="en-US" sz="1000" baseline="30000" dirty="0">
                <a:latin typeface="Verdana" pitchFamily="34" charset="0"/>
              </a:rPr>
              <a:t>2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Times New Roman" pitchFamily="18" charset="0"/>
              </a:rPr>
              <a:t>¼</a:t>
            </a:r>
            <a:r>
              <a:rPr lang="en-US" altLang="en-US" sz="1000" dirty="0">
                <a:latin typeface="Verdana" pitchFamily="34" charset="0"/>
              </a:rPr>
              <a:t> MB L2/C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37.5 </a:t>
            </a:r>
            <a:r>
              <a:rPr lang="en-US" altLang="en-US" sz="1000" dirty="0">
                <a:latin typeface="Verdana" pitchFamily="34" charset="0"/>
              </a:rPr>
              <a:t>MB L3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 </a:t>
            </a:r>
            <a:r>
              <a:rPr lang="en-US" altLang="en-US" sz="1000" dirty="0">
                <a:latin typeface="Verdana" pitchFamily="34" charset="0"/>
              </a:rPr>
              <a:t>QPI </a:t>
            </a:r>
            <a:r>
              <a:rPr lang="en-US" altLang="en-US" sz="1000" dirty="0" smtClean="0">
                <a:latin typeface="Verdana" pitchFamily="34" charset="0"/>
              </a:rPr>
              <a:t>1.1 links 8 GT/s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4 </a:t>
            </a:r>
            <a:r>
              <a:rPr lang="en-US" altLang="en-US" sz="1000" dirty="0" smtClean="0">
                <a:latin typeface="Verdana" pitchFamily="34" charset="0"/>
              </a:rPr>
              <a:t>SMI2 links to 4 SMBs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 mem. </a:t>
            </a:r>
            <a:r>
              <a:rPr lang="en-US" altLang="en-US" sz="1000" dirty="0" smtClean="0">
                <a:latin typeface="Verdana" pitchFamily="34" charset="0"/>
              </a:rPr>
              <a:t>channels/SMB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3 </a:t>
            </a:r>
            <a:r>
              <a:rPr lang="en-US" altLang="en-US" sz="1000" dirty="0">
                <a:latin typeface="Verdana" pitchFamily="34" charset="0"/>
              </a:rPr>
              <a:t>DIMMs/mem. channel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DDR3-1600 </a:t>
            </a:r>
            <a:r>
              <a:rPr lang="en-US" altLang="en-US" sz="1000" dirty="0">
                <a:latin typeface="Verdana" pitchFamily="34" charset="0"/>
              </a:rPr>
              <a:t>MT/s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6 </a:t>
            </a:r>
            <a:r>
              <a:rPr lang="en-US" altLang="en-US" sz="1000" dirty="0">
                <a:latin typeface="Verdana" pitchFamily="34" charset="0"/>
              </a:rPr>
              <a:t>TB </a:t>
            </a:r>
            <a:r>
              <a:rPr lang="en-US" altLang="en-US" sz="1000" dirty="0" smtClean="0">
                <a:latin typeface="Verdana" pitchFamily="34" charset="0"/>
              </a:rPr>
              <a:t>(96x64 </a:t>
            </a:r>
            <a:r>
              <a:rPr lang="en-US" altLang="en-US" sz="1000" dirty="0">
                <a:latin typeface="Verdana" pitchFamily="34" charset="0"/>
              </a:rPr>
              <a:t>GB</a:t>
            </a:r>
            <a:r>
              <a:rPr lang="en-US" altLang="en-US" sz="1000" dirty="0" smtClean="0">
                <a:latin typeface="Verdana" pitchFamily="34" charset="0"/>
              </a:rPr>
              <a:t>)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32 </a:t>
            </a:r>
            <a:r>
              <a:rPr lang="en-US" altLang="en-US" sz="1000" dirty="0" err="1" smtClean="0">
                <a:latin typeface="Verdana" pitchFamily="34" charset="0"/>
              </a:rPr>
              <a:t>PCIe</a:t>
            </a:r>
            <a:r>
              <a:rPr lang="en-US" altLang="en-US" sz="1000" dirty="0" smtClean="0">
                <a:latin typeface="Verdana" pitchFamily="34" charset="0"/>
              </a:rPr>
              <a:t> 3.0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LGA 2011-1</a:t>
            </a:r>
            <a:endParaRPr lang="en-US" altLang="en-US" sz="1000" dirty="0">
              <a:latin typeface="Verdana" pitchFamily="34" charset="0"/>
            </a:endParaRP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auto">
          <a:xfrm>
            <a:off x="3906843" y="2808382"/>
            <a:ext cx="2106667" cy="1954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nm/5560 </a:t>
            </a:r>
            <a:r>
              <a:rPr lang="en-US" altLang="en-US" sz="1000" dirty="0" err="1" smtClean="0">
                <a:latin typeface="Verdana" pitchFamily="34" charset="0"/>
              </a:rPr>
              <a:t>mtrs</a:t>
            </a:r>
            <a:r>
              <a:rPr lang="en-US" altLang="en-US" sz="1000" dirty="0" smtClean="0">
                <a:latin typeface="Verdana" pitchFamily="34" charset="0"/>
              </a:rPr>
              <a:t>/661 </a:t>
            </a:r>
            <a:r>
              <a:rPr lang="en-US" altLang="en-US" sz="1000" dirty="0">
                <a:latin typeface="Verdana" pitchFamily="34" charset="0"/>
              </a:rPr>
              <a:t>mm</a:t>
            </a:r>
            <a:r>
              <a:rPr lang="en-US" altLang="en-US" sz="1000" baseline="30000" dirty="0">
                <a:latin typeface="Verdana" pitchFamily="34" charset="0"/>
              </a:rPr>
              <a:t>2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Times New Roman" pitchFamily="18" charset="0"/>
              </a:rPr>
              <a:t>¼</a:t>
            </a:r>
            <a:r>
              <a:rPr lang="en-US" altLang="en-US" sz="1000" dirty="0">
                <a:latin typeface="Verdana" pitchFamily="34" charset="0"/>
              </a:rPr>
              <a:t> MB L2/C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35 </a:t>
            </a:r>
            <a:r>
              <a:rPr lang="en-US" altLang="en-US" sz="1000" dirty="0">
                <a:latin typeface="Verdana" pitchFamily="34" charset="0"/>
              </a:rPr>
              <a:t>MB L3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3</a:t>
            </a:r>
            <a:r>
              <a:rPr lang="en-US" altLang="en-US" sz="1000" dirty="0" smtClean="0">
                <a:latin typeface="Verdana" pitchFamily="34" charset="0"/>
              </a:rPr>
              <a:t> QPI 1.1 </a:t>
            </a:r>
            <a:r>
              <a:rPr lang="en-US" altLang="en-US" sz="1000" dirty="0">
                <a:latin typeface="Verdana" pitchFamily="34" charset="0"/>
              </a:rPr>
              <a:t>links </a:t>
            </a:r>
            <a:r>
              <a:rPr lang="en-US" altLang="en-US" sz="1000" dirty="0" smtClean="0">
                <a:latin typeface="Verdana" pitchFamily="34" charset="0"/>
              </a:rPr>
              <a:t>9.6 GT/s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 </a:t>
            </a:r>
            <a:r>
              <a:rPr lang="en-US" altLang="en-US" sz="1000" dirty="0" smtClean="0">
                <a:latin typeface="Verdana" pitchFamily="34" charset="0"/>
              </a:rPr>
              <a:t>SMI2 links to 4 SMBs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 mem. </a:t>
            </a:r>
            <a:r>
              <a:rPr lang="en-US" altLang="en-US" sz="1000" dirty="0" smtClean="0">
                <a:latin typeface="Verdana" pitchFamily="34" charset="0"/>
              </a:rPr>
              <a:t>channels/SMB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3 </a:t>
            </a:r>
            <a:r>
              <a:rPr lang="en-US" altLang="en-US" sz="1000" dirty="0">
                <a:latin typeface="Verdana" pitchFamily="34" charset="0"/>
              </a:rPr>
              <a:t>DIMMs/mem. channel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DDR4-1866 </a:t>
            </a:r>
            <a:r>
              <a:rPr lang="en-US" altLang="en-US" sz="1000" dirty="0">
                <a:latin typeface="Verdana" pitchFamily="34" charset="0"/>
              </a:rPr>
              <a:t>MT/s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6 </a:t>
            </a:r>
            <a:r>
              <a:rPr lang="en-US" altLang="en-US" sz="1000" dirty="0">
                <a:latin typeface="Verdana" pitchFamily="34" charset="0"/>
              </a:rPr>
              <a:t>TB </a:t>
            </a:r>
            <a:r>
              <a:rPr lang="en-US" altLang="en-US" sz="1000" dirty="0" smtClean="0">
                <a:latin typeface="Verdana" pitchFamily="34" charset="0"/>
              </a:rPr>
              <a:t>(96x64 </a:t>
            </a:r>
            <a:r>
              <a:rPr lang="en-US" altLang="en-US" sz="1000" dirty="0">
                <a:latin typeface="Verdana" pitchFamily="34" charset="0"/>
              </a:rPr>
              <a:t>GB</a:t>
            </a:r>
            <a:r>
              <a:rPr lang="en-US" altLang="en-US" sz="1000" dirty="0" smtClean="0">
                <a:latin typeface="Verdana" pitchFamily="34" charset="0"/>
              </a:rPr>
              <a:t>)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32 </a:t>
            </a:r>
            <a:r>
              <a:rPr lang="en-US" altLang="en-US" sz="1000" dirty="0" err="1" smtClean="0">
                <a:latin typeface="Verdana" pitchFamily="34" charset="0"/>
              </a:rPr>
              <a:t>PCIe</a:t>
            </a:r>
            <a:r>
              <a:rPr lang="en-US" altLang="en-US" sz="1000" dirty="0" smtClean="0">
                <a:latin typeface="Verdana" pitchFamily="34" charset="0"/>
              </a:rPr>
              <a:t> 3.0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LGA 2011-1</a:t>
            </a:r>
            <a:endParaRPr lang="en-US" altLang="en-US" sz="1000" dirty="0">
              <a:latin typeface="Verdana" pitchFamily="34" charset="0"/>
            </a:endParaRP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auto">
          <a:xfrm>
            <a:off x="2019780" y="6178861"/>
            <a:ext cx="151676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Ivy Bridge-EX-based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</a:t>
            </a:r>
            <a:r>
              <a:rPr lang="en-US" altLang="en-US" sz="1000" dirty="0">
                <a:latin typeface="Verdana" pitchFamily="34" charset="0"/>
              </a:rPr>
              <a:t>nm</a:t>
            </a:r>
          </a:p>
        </p:txBody>
      </p:sp>
      <p:grpSp>
        <p:nvGrpSpPr>
          <p:cNvPr id="23" name="Group 26"/>
          <p:cNvGrpSpPr>
            <a:grpSpLocks/>
          </p:cNvGrpSpPr>
          <p:nvPr/>
        </p:nvGrpSpPr>
        <p:grpSpPr bwMode="auto">
          <a:xfrm>
            <a:off x="2751966" y="1441544"/>
            <a:ext cx="58738" cy="36513"/>
            <a:chOff x="1673" y="934"/>
            <a:chExt cx="37" cy="23"/>
          </a:xfrm>
        </p:grpSpPr>
        <p:sp>
          <p:nvSpPr>
            <p:cNvPr id="24" name="Line 27"/>
            <p:cNvSpPr>
              <a:spLocks noChangeShapeType="1"/>
            </p:cNvSpPr>
            <p:nvPr/>
          </p:nvSpPr>
          <p:spPr bwMode="auto">
            <a:xfrm flipH="1">
              <a:off x="1673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28"/>
            <p:cNvSpPr>
              <a:spLocks noChangeShapeType="1"/>
            </p:cNvSpPr>
            <p:nvPr/>
          </p:nvSpPr>
          <p:spPr bwMode="auto">
            <a:xfrm>
              <a:off x="1692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" name="Rectangle 32"/>
          <p:cNvSpPr>
            <a:spLocks noChangeArrowheads="1"/>
          </p:cNvSpPr>
          <p:nvPr/>
        </p:nvSpPr>
        <p:spPr bwMode="auto">
          <a:xfrm>
            <a:off x="2548099" y="1861632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2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14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8" name="Group 33"/>
          <p:cNvGrpSpPr>
            <a:grpSpLocks/>
          </p:cNvGrpSpPr>
          <p:nvPr/>
        </p:nvGrpSpPr>
        <p:grpSpPr bwMode="auto">
          <a:xfrm>
            <a:off x="4953829" y="2002920"/>
            <a:ext cx="58737" cy="36512"/>
            <a:chOff x="3109" y="934"/>
            <a:chExt cx="37" cy="23"/>
          </a:xfrm>
        </p:grpSpPr>
        <p:sp>
          <p:nvSpPr>
            <p:cNvPr id="29" name="Line 34"/>
            <p:cNvSpPr>
              <a:spLocks noChangeShapeType="1"/>
            </p:cNvSpPr>
            <p:nvPr/>
          </p:nvSpPr>
          <p:spPr bwMode="auto">
            <a:xfrm flipH="1">
              <a:off x="3109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Line 35"/>
            <p:cNvSpPr>
              <a:spLocks noChangeShapeType="1"/>
            </p:cNvSpPr>
            <p:nvPr/>
          </p:nvSpPr>
          <p:spPr bwMode="auto">
            <a:xfrm>
              <a:off x="3128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" name="Text Box 36"/>
          <p:cNvSpPr txBox="1">
            <a:spLocks noChangeArrowheads="1"/>
          </p:cNvSpPr>
          <p:nvPr/>
        </p:nvSpPr>
        <p:spPr bwMode="auto">
          <a:xfrm>
            <a:off x="4388434" y="6169927"/>
            <a:ext cx="133081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Haswell-EX based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</a:t>
            </a:r>
            <a:r>
              <a:rPr lang="en-US" altLang="en-US" sz="1000" dirty="0">
                <a:latin typeface="Verdana" pitchFamily="34" charset="0"/>
              </a:rPr>
              <a:t>nm</a:t>
            </a:r>
          </a:p>
        </p:txBody>
      </p:sp>
      <p:sp>
        <p:nvSpPr>
          <p:cNvPr id="37" name="Rectangle 43"/>
          <p:cNvSpPr>
            <a:spLocks noChangeArrowheads="1"/>
          </p:cNvSpPr>
          <p:nvPr/>
        </p:nvSpPr>
        <p:spPr bwMode="auto">
          <a:xfrm>
            <a:off x="508709" y="1530444"/>
            <a:ext cx="6235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P</a:t>
            </a:r>
            <a:r>
              <a:rPr lang="hu-HU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latform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8" name="Rectangle 44"/>
          <p:cNvSpPr>
            <a:spLocks noChangeArrowheads="1"/>
          </p:cNvSpPr>
          <p:nvPr/>
        </p:nvSpPr>
        <p:spPr bwMode="auto">
          <a:xfrm>
            <a:off x="531753" y="2252757"/>
            <a:ext cx="40556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Cores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9" name="Rectangle 45"/>
          <p:cNvSpPr>
            <a:spLocks noChangeArrowheads="1"/>
          </p:cNvSpPr>
          <p:nvPr/>
        </p:nvSpPr>
        <p:spPr bwMode="auto">
          <a:xfrm>
            <a:off x="455809" y="5094504"/>
            <a:ext cx="29495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PCH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160" y="510911"/>
            <a:ext cx="30027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(</a:t>
            </a:r>
            <a:r>
              <a:rPr lang="en-US" b="1" dirty="0" smtClean="0">
                <a:solidFill>
                  <a:schemeClr val="accent6"/>
                </a:solidFill>
              </a:rPr>
              <a:t>8</a:t>
            </a:r>
            <a:r>
              <a:rPr lang="hu-HU" b="1" dirty="0" smtClean="0">
                <a:solidFill>
                  <a:schemeClr val="accent6"/>
                </a:solidFill>
              </a:rPr>
              <a:t>S) </a:t>
            </a:r>
            <a:r>
              <a:rPr lang="en-US" b="1" dirty="0" smtClean="0">
                <a:solidFill>
                  <a:schemeClr val="accent6"/>
                </a:solidFill>
              </a:rPr>
              <a:t>platform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</a:t>
            </a:r>
            <a:r>
              <a:rPr lang="hu-HU" altLang="en-US" sz="1600" dirty="0" smtClean="0"/>
              <a:t>.1 </a:t>
            </a:r>
            <a:r>
              <a:rPr lang="en-US" altLang="en-US" sz="1600" dirty="0" smtClean="0"/>
              <a:t>Overview of the </a:t>
            </a:r>
            <a:r>
              <a:rPr lang="en-US" altLang="en-US" sz="1600" dirty="0" err="1" smtClean="0"/>
              <a:t>Brickland</a:t>
            </a:r>
            <a:r>
              <a:rPr lang="en-US" altLang="en-US" sz="1600" dirty="0" smtClean="0"/>
              <a:t> platform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42" name="Rectangle 5"/>
          <p:cNvSpPr>
            <a:spLocks noChangeArrowheads="1"/>
          </p:cNvSpPr>
          <p:nvPr/>
        </p:nvSpPr>
        <p:spPr bwMode="auto">
          <a:xfrm>
            <a:off x="6843735" y="2129601"/>
            <a:ext cx="1111250" cy="324000"/>
          </a:xfrm>
          <a:prstGeom prst="rect">
            <a:avLst/>
          </a:prstGeom>
          <a:solidFill>
            <a:srgbClr val="FF5B5B">
              <a:alpha val="52940"/>
            </a:srgbClr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Xeon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  </a:t>
            </a:r>
            <a:r>
              <a:rPr lang="en-US" altLang="en-US" sz="1000" b="1" dirty="0" err="1" smtClean="0">
                <a:latin typeface="Verdana" pitchFamily="34" charset="0"/>
              </a:rPr>
              <a:t>E7</a:t>
            </a:r>
            <a:r>
              <a:rPr lang="en-US" altLang="en-US" sz="1000" b="1" dirty="0" smtClean="0">
                <a:latin typeface="Verdana" pitchFamily="34" charset="0"/>
              </a:rPr>
              <a:t>-8800 v</a:t>
            </a:r>
            <a:r>
              <a:rPr lang="hu-HU" altLang="en-US" sz="1000" b="1" dirty="0" smtClean="0">
                <a:latin typeface="Verdana" pitchFamily="34" charset="0"/>
              </a:rPr>
              <a:t>4</a:t>
            </a:r>
            <a:endParaRPr lang="hu-HU" altLang="en-US" sz="1000" b="1" dirty="0">
              <a:latin typeface="Verdana" pitchFamily="34" charset="0"/>
            </a:endParaRPr>
          </a:p>
        </p:txBody>
      </p:sp>
      <p:sp>
        <p:nvSpPr>
          <p:cNvPr id="45" name="Rectangle 9"/>
          <p:cNvSpPr>
            <a:spLocks noChangeArrowheads="1"/>
          </p:cNvSpPr>
          <p:nvPr/>
        </p:nvSpPr>
        <p:spPr bwMode="auto">
          <a:xfrm>
            <a:off x="7136755" y="1858076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6/20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6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6" name="Rectangle 16"/>
          <p:cNvSpPr>
            <a:spLocks noChangeArrowheads="1"/>
          </p:cNvSpPr>
          <p:nvPr/>
        </p:nvSpPr>
        <p:spPr bwMode="auto">
          <a:xfrm>
            <a:off x="6739865" y="2505838"/>
            <a:ext cx="127118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(Broad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well-EX</a:t>
            </a:r>
            <a:r>
              <a:rPr lang="en-US" altLang="en-US" sz="1000" i="1" dirty="0">
                <a:solidFill>
                  <a:srgbClr val="000000"/>
                </a:solidFill>
                <a:latin typeface="Verdana" pitchFamily="34" charset="0"/>
              </a:rPr>
              <a:t>) 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24C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Text Box 22"/>
          <p:cNvSpPr txBox="1">
            <a:spLocks noChangeArrowheads="1"/>
          </p:cNvSpPr>
          <p:nvPr/>
        </p:nvSpPr>
        <p:spPr bwMode="auto">
          <a:xfrm>
            <a:off x="6268852" y="2819113"/>
            <a:ext cx="2143537" cy="1954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14 nm/7200 </a:t>
            </a:r>
            <a:r>
              <a:rPr lang="en-US" altLang="en-US" sz="1000" dirty="0" err="1" smtClean="0">
                <a:latin typeface="Verdana" pitchFamily="34" charset="0"/>
              </a:rPr>
              <a:t>mtrs</a:t>
            </a:r>
            <a:r>
              <a:rPr lang="en-US" altLang="en-US" sz="1000" dirty="0" smtClean="0">
                <a:latin typeface="Verdana" pitchFamily="34" charset="0"/>
              </a:rPr>
              <a:t>/456 </a:t>
            </a:r>
            <a:r>
              <a:rPr lang="en-US" altLang="en-US" sz="1000" dirty="0">
                <a:latin typeface="Verdana" pitchFamily="34" charset="0"/>
              </a:rPr>
              <a:t>mm</a:t>
            </a:r>
            <a:r>
              <a:rPr lang="en-US" altLang="en-US" sz="1000" baseline="30000" dirty="0">
                <a:latin typeface="Verdana" pitchFamily="34" charset="0"/>
              </a:rPr>
              <a:t>2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Times New Roman" pitchFamily="18" charset="0"/>
              </a:rPr>
              <a:t>¼</a:t>
            </a:r>
            <a:r>
              <a:rPr lang="en-US" altLang="en-US" sz="1000" dirty="0">
                <a:latin typeface="Verdana" pitchFamily="34" charset="0"/>
              </a:rPr>
              <a:t> MB L2/C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40</a:t>
            </a:r>
            <a:r>
              <a:rPr lang="en-US" altLang="en-US" sz="1000" dirty="0" smtClean="0">
                <a:latin typeface="Verdana" pitchFamily="34" charset="0"/>
              </a:rPr>
              <a:t> </a:t>
            </a:r>
            <a:r>
              <a:rPr lang="en-US" altLang="en-US" sz="1000" dirty="0">
                <a:latin typeface="Verdana" pitchFamily="34" charset="0"/>
              </a:rPr>
              <a:t>MB L3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3</a:t>
            </a:r>
            <a:r>
              <a:rPr lang="en-US" altLang="en-US" sz="1000" dirty="0" smtClean="0">
                <a:latin typeface="Verdana" pitchFamily="34" charset="0"/>
              </a:rPr>
              <a:t> QPI 1.1 </a:t>
            </a:r>
            <a:r>
              <a:rPr lang="en-US" altLang="en-US" sz="1000" dirty="0">
                <a:latin typeface="Verdana" pitchFamily="34" charset="0"/>
              </a:rPr>
              <a:t>links </a:t>
            </a:r>
            <a:r>
              <a:rPr lang="en-US" altLang="en-US" sz="1000" dirty="0" smtClean="0">
                <a:latin typeface="Verdana" pitchFamily="34" charset="0"/>
              </a:rPr>
              <a:t>9.6 GT/s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 </a:t>
            </a:r>
            <a:r>
              <a:rPr lang="en-US" altLang="en-US" sz="1000" dirty="0" smtClean="0">
                <a:latin typeface="Verdana" pitchFamily="34" charset="0"/>
              </a:rPr>
              <a:t>SMI2 links to 4 SMBs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 mem. </a:t>
            </a:r>
            <a:r>
              <a:rPr lang="en-US" altLang="en-US" sz="1000" dirty="0" smtClean="0">
                <a:latin typeface="Verdana" pitchFamily="34" charset="0"/>
              </a:rPr>
              <a:t>channels/SMB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3 </a:t>
            </a:r>
            <a:r>
              <a:rPr lang="en-US" altLang="en-US" sz="1000" dirty="0">
                <a:latin typeface="Verdana" pitchFamily="34" charset="0"/>
              </a:rPr>
              <a:t>DIMMs/mem. channel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DDR4-1866 </a:t>
            </a:r>
            <a:r>
              <a:rPr lang="en-US" altLang="en-US" sz="1000" dirty="0">
                <a:latin typeface="Verdana" pitchFamily="34" charset="0"/>
              </a:rPr>
              <a:t>MT/s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6 </a:t>
            </a:r>
            <a:r>
              <a:rPr lang="en-US" altLang="en-US" sz="1000" dirty="0">
                <a:latin typeface="Verdana" pitchFamily="34" charset="0"/>
              </a:rPr>
              <a:t>TB </a:t>
            </a:r>
            <a:r>
              <a:rPr lang="en-US" altLang="en-US" sz="1000" dirty="0" smtClean="0">
                <a:latin typeface="Verdana" pitchFamily="34" charset="0"/>
              </a:rPr>
              <a:t>(96x64 </a:t>
            </a:r>
            <a:r>
              <a:rPr lang="en-US" altLang="en-US" sz="1000" dirty="0">
                <a:latin typeface="Verdana" pitchFamily="34" charset="0"/>
              </a:rPr>
              <a:t>GB</a:t>
            </a:r>
            <a:r>
              <a:rPr lang="en-US" altLang="en-US" sz="1000" dirty="0" smtClean="0">
                <a:latin typeface="Verdana" pitchFamily="34" charset="0"/>
              </a:rPr>
              <a:t>)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32 </a:t>
            </a:r>
            <a:r>
              <a:rPr lang="en-US" altLang="en-US" sz="1000" dirty="0" err="1" smtClean="0">
                <a:latin typeface="Verdana" pitchFamily="34" charset="0"/>
              </a:rPr>
              <a:t>PCIe</a:t>
            </a:r>
            <a:r>
              <a:rPr lang="en-US" altLang="en-US" sz="1000" dirty="0" smtClean="0">
                <a:latin typeface="Verdana" pitchFamily="34" charset="0"/>
              </a:rPr>
              <a:t> 3.0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LGA 2011-1</a:t>
            </a:r>
            <a:endParaRPr lang="en-US" altLang="en-US" sz="1000" dirty="0">
              <a:latin typeface="Verdana" pitchFamily="34" charset="0"/>
            </a:endParaRPr>
          </a:p>
        </p:txBody>
      </p:sp>
      <p:grpSp>
        <p:nvGrpSpPr>
          <p:cNvPr id="51" name="Group 33"/>
          <p:cNvGrpSpPr>
            <a:grpSpLocks/>
          </p:cNvGrpSpPr>
          <p:nvPr/>
        </p:nvGrpSpPr>
        <p:grpSpPr bwMode="auto">
          <a:xfrm>
            <a:off x="7334273" y="2013651"/>
            <a:ext cx="58737" cy="36512"/>
            <a:chOff x="3109" y="934"/>
            <a:chExt cx="37" cy="23"/>
          </a:xfrm>
        </p:grpSpPr>
        <p:sp>
          <p:nvSpPr>
            <p:cNvPr id="52" name="Line 34"/>
            <p:cNvSpPr>
              <a:spLocks noChangeShapeType="1"/>
            </p:cNvSpPr>
            <p:nvPr/>
          </p:nvSpPr>
          <p:spPr bwMode="auto">
            <a:xfrm flipH="1">
              <a:off x="3109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Line 35"/>
            <p:cNvSpPr>
              <a:spLocks noChangeShapeType="1"/>
            </p:cNvSpPr>
            <p:nvPr/>
          </p:nvSpPr>
          <p:spPr bwMode="auto">
            <a:xfrm>
              <a:off x="3128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114409" y="5154388"/>
            <a:ext cx="2207270" cy="783177"/>
            <a:chOff x="5668204" y="5399088"/>
            <a:chExt cx="2207270" cy="783177"/>
          </a:xfrm>
        </p:grpSpPr>
        <p:sp>
          <p:nvSpPr>
            <p:cNvPr id="43" name="Rectangle 59"/>
            <p:cNvSpPr>
              <a:spLocks noChangeArrowheads="1"/>
            </p:cNvSpPr>
            <p:nvPr/>
          </p:nvSpPr>
          <p:spPr bwMode="auto">
            <a:xfrm>
              <a:off x="5668204" y="5456238"/>
              <a:ext cx="596900" cy="165100"/>
            </a:xfrm>
            <a:prstGeom prst="rect">
              <a:avLst/>
            </a:prstGeom>
            <a:solidFill>
              <a:srgbClr val="CC99FF">
                <a:alpha val="43137"/>
              </a:srgbClr>
            </a:solidFill>
            <a:ln w="1905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latin typeface="Verdana" pitchFamily="34" charset="0"/>
              </a:endParaRPr>
            </a:p>
          </p:txBody>
        </p:sp>
        <p:sp>
          <p:nvSpPr>
            <p:cNvPr id="44" name="Text Box 60"/>
            <p:cNvSpPr txBox="1">
              <a:spLocks noChangeArrowheads="1"/>
            </p:cNvSpPr>
            <p:nvPr/>
          </p:nvSpPr>
          <p:spPr bwMode="auto">
            <a:xfrm>
              <a:off x="6371536" y="5399088"/>
              <a:ext cx="1503938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Ivy Bridge-EX </a:t>
              </a:r>
              <a:r>
                <a:rPr lang="en-US" altLang="en-US" sz="1000" dirty="0">
                  <a:latin typeface="Verdana" pitchFamily="34" charset="0"/>
                </a:rPr>
                <a:t>based</a:t>
              </a:r>
            </a:p>
          </p:txBody>
        </p:sp>
        <p:sp>
          <p:nvSpPr>
            <p:cNvPr id="47" name="Rectangle 63"/>
            <p:cNvSpPr>
              <a:spLocks noChangeArrowheads="1"/>
            </p:cNvSpPr>
            <p:nvPr/>
          </p:nvSpPr>
          <p:spPr bwMode="auto">
            <a:xfrm>
              <a:off x="5682491" y="5711825"/>
              <a:ext cx="596900" cy="165100"/>
            </a:xfrm>
            <a:prstGeom prst="rect">
              <a:avLst/>
            </a:prstGeom>
            <a:solidFill>
              <a:srgbClr val="FF6600">
                <a:alpha val="52940"/>
              </a:srgbClr>
            </a:solidFill>
            <a:ln w="1905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latin typeface="Verdana" pitchFamily="34" charset="0"/>
              </a:endParaRPr>
            </a:p>
          </p:txBody>
        </p:sp>
        <p:sp>
          <p:nvSpPr>
            <p:cNvPr id="48" name="Text Box 64"/>
            <p:cNvSpPr txBox="1">
              <a:spLocks noChangeArrowheads="1"/>
            </p:cNvSpPr>
            <p:nvPr/>
          </p:nvSpPr>
          <p:spPr bwMode="auto">
            <a:xfrm>
              <a:off x="6383128" y="5667733"/>
              <a:ext cx="1330813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err="1" smtClean="0">
                  <a:latin typeface="Verdana" pitchFamily="34" charset="0"/>
                </a:rPr>
                <a:t>Haswell</a:t>
              </a:r>
              <a:r>
                <a:rPr lang="en-US" altLang="en-US" sz="1000" dirty="0" smtClean="0">
                  <a:latin typeface="Verdana" pitchFamily="34" charset="0"/>
                </a:rPr>
                <a:t>-EX </a:t>
              </a:r>
              <a:r>
                <a:rPr lang="en-US" altLang="en-US" sz="1000" dirty="0">
                  <a:latin typeface="Verdana" pitchFamily="34" charset="0"/>
                </a:rPr>
                <a:t>based</a:t>
              </a:r>
            </a:p>
          </p:txBody>
        </p:sp>
        <p:sp>
          <p:nvSpPr>
            <p:cNvPr id="54" name="Rectangle 63"/>
            <p:cNvSpPr>
              <a:spLocks noChangeArrowheads="1"/>
            </p:cNvSpPr>
            <p:nvPr/>
          </p:nvSpPr>
          <p:spPr bwMode="auto">
            <a:xfrm>
              <a:off x="5693222" y="5993015"/>
              <a:ext cx="596900" cy="165100"/>
            </a:xfrm>
            <a:prstGeom prst="rect">
              <a:avLst/>
            </a:prstGeom>
            <a:solidFill>
              <a:srgbClr val="FF5B5B">
                <a:alpha val="52940"/>
              </a:srgbClr>
            </a:solidFill>
            <a:ln w="19050" algn="ctr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latin typeface="Verdana" pitchFamily="34" charset="0"/>
              </a:endParaRPr>
            </a:p>
          </p:txBody>
        </p:sp>
        <p:sp>
          <p:nvSpPr>
            <p:cNvPr id="55" name="Text Box 64"/>
            <p:cNvSpPr txBox="1">
              <a:spLocks noChangeArrowheads="1"/>
            </p:cNvSpPr>
            <p:nvPr/>
          </p:nvSpPr>
          <p:spPr bwMode="auto">
            <a:xfrm>
              <a:off x="6376445" y="5936044"/>
              <a:ext cx="1468671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Broad</a:t>
              </a:r>
              <a:r>
                <a:rPr lang="en-US" altLang="en-US" sz="1000" dirty="0" smtClean="0">
                  <a:latin typeface="Verdana" pitchFamily="34" charset="0"/>
                </a:rPr>
                <a:t>well-EX </a:t>
              </a:r>
              <a:r>
                <a:rPr lang="en-US" altLang="en-US" sz="1000" dirty="0">
                  <a:latin typeface="Verdana" pitchFamily="34" charset="0"/>
                </a:rPr>
                <a:t>based</a:t>
              </a:r>
            </a:p>
          </p:txBody>
        </p:sp>
      </p:grpSp>
      <p:sp>
        <p:nvSpPr>
          <p:cNvPr id="56" name="Text Box 36"/>
          <p:cNvSpPr txBox="1">
            <a:spLocks noChangeArrowheads="1"/>
          </p:cNvSpPr>
          <p:nvPr/>
        </p:nvSpPr>
        <p:spPr bwMode="auto">
          <a:xfrm>
            <a:off x="6687067" y="6180658"/>
            <a:ext cx="146867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Broad</a:t>
            </a:r>
            <a:r>
              <a:rPr lang="en-US" altLang="en-US" sz="1000" dirty="0" smtClean="0">
                <a:latin typeface="Verdana" pitchFamily="34" charset="0"/>
              </a:rPr>
              <a:t>well-EX based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14 </a:t>
            </a:r>
            <a:r>
              <a:rPr lang="en-US" altLang="en-US" sz="1000" dirty="0">
                <a:latin typeface="Verdana" pitchFamily="34" charset="0"/>
              </a:rPr>
              <a:t>nm</a:t>
            </a:r>
          </a:p>
        </p:txBody>
      </p:sp>
      <p:sp>
        <p:nvSpPr>
          <p:cNvPr id="33" name="Rounded Rectangle 32"/>
          <p:cNvSpPr/>
          <p:nvPr/>
        </p:nvSpPr>
        <p:spPr bwMode="auto">
          <a:xfrm>
            <a:off x="1545465" y="1176433"/>
            <a:ext cx="6964400" cy="553346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777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</a:t>
            </a:r>
            <a:r>
              <a:rPr lang="hu-HU" altLang="en-US" sz="1600" dirty="0"/>
              <a:t>.1 </a:t>
            </a:r>
            <a:r>
              <a:rPr lang="en-US" altLang="en-US" sz="1600" dirty="0"/>
              <a:t>Overview of the </a:t>
            </a:r>
            <a:r>
              <a:rPr lang="en-US" altLang="en-US" sz="1600" dirty="0" err="1"/>
              <a:t>Brickland</a:t>
            </a:r>
            <a:r>
              <a:rPr lang="en-US" altLang="en-US" sz="1600" dirty="0"/>
              <a:t> platform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)</a:t>
            </a:r>
            <a:endParaRPr lang="en-US" sz="1600" dirty="0"/>
          </a:p>
        </p:txBody>
      </p:sp>
      <p:sp>
        <p:nvSpPr>
          <p:cNvPr id="169" name="Rectangle 180"/>
          <p:cNvSpPr>
            <a:spLocks noChangeArrowheads="1"/>
          </p:cNvSpPr>
          <p:nvPr/>
        </p:nvSpPr>
        <p:spPr bwMode="auto">
          <a:xfrm>
            <a:off x="2415346" y="1264931"/>
            <a:ext cx="1398587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v2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Ivy Bridge-EX</a:t>
            </a: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Ivytown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 15C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27" name="Group 226"/>
          <p:cNvGrpSpPr/>
          <p:nvPr/>
        </p:nvGrpSpPr>
        <p:grpSpPr>
          <a:xfrm>
            <a:off x="243141" y="1759204"/>
            <a:ext cx="8541442" cy="3643313"/>
            <a:chOff x="243141" y="1759204"/>
            <a:chExt cx="8541442" cy="3643313"/>
          </a:xfrm>
        </p:grpSpPr>
        <p:sp>
          <p:nvSpPr>
            <p:cNvPr id="3" name="Téglalap 53"/>
            <p:cNvSpPr>
              <a:spLocks noChangeArrowheads="1"/>
            </p:cNvSpPr>
            <p:nvPr/>
          </p:nvSpPr>
          <p:spPr bwMode="auto">
            <a:xfrm>
              <a:off x="2755900" y="4826254"/>
              <a:ext cx="1439863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" name="Egyenes összekötő 108"/>
            <p:cNvCxnSpPr/>
            <p:nvPr/>
          </p:nvCxnSpPr>
          <p:spPr>
            <a:xfrm flipH="1" flipV="1">
              <a:off x="4200663" y="2758667"/>
              <a:ext cx="576126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12"/>
            <p:cNvCxnSpPr/>
            <p:nvPr/>
          </p:nvCxnSpPr>
          <p:spPr>
            <a:xfrm rot="10800000">
              <a:off x="4222750" y="3932492"/>
              <a:ext cx="5762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Egyenes összekötő 113"/>
            <p:cNvCxnSpPr/>
            <p:nvPr/>
          </p:nvCxnSpPr>
          <p:spPr>
            <a:xfrm rot="10800000">
              <a:off x="4222750" y="3046667"/>
              <a:ext cx="576263" cy="6223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115"/>
            <p:cNvCxnSpPr/>
            <p:nvPr/>
          </p:nvCxnSpPr>
          <p:spPr>
            <a:xfrm rot="10800000" flipV="1">
              <a:off x="4222750" y="3059367"/>
              <a:ext cx="563563" cy="609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80663" y="3046667"/>
              <a:ext cx="726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" name="Egyenes összekötő 119"/>
            <p:cNvCxnSpPr>
              <a:cxnSpLocks noChangeShapeType="1"/>
            </p:cNvCxnSpPr>
            <p:nvPr/>
          </p:nvCxnSpPr>
          <p:spPr bwMode="auto">
            <a:xfrm flipV="1">
              <a:off x="5519738" y="3059367"/>
              <a:ext cx="0" cy="5842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" name="Egyenes összekötő 121"/>
            <p:cNvCxnSpPr/>
            <p:nvPr/>
          </p:nvCxnSpPr>
          <p:spPr>
            <a:xfrm rot="5400000" flipH="1" flipV="1">
              <a:off x="3153162" y="45639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Szövegdoboz 70"/>
            <p:cNvSpPr txBox="1">
              <a:spLocks noChangeArrowheads="1"/>
            </p:cNvSpPr>
            <p:nvPr/>
          </p:nvSpPr>
          <p:spPr bwMode="auto">
            <a:xfrm>
              <a:off x="4257881" y="2373567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2" name="Szövegdoboz 70"/>
            <p:cNvSpPr txBox="1">
              <a:spLocks noChangeArrowheads="1"/>
            </p:cNvSpPr>
            <p:nvPr/>
          </p:nvSpPr>
          <p:spPr bwMode="auto">
            <a:xfrm>
              <a:off x="4245181" y="3957892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3" name="Szövegdoboz 70"/>
            <p:cNvSpPr txBox="1">
              <a:spLocks noChangeArrowheads="1"/>
            </p:cNvSpPr>
            <p:nvPr/>
          </p:nvSpPr>
          <p:spPr bwMode="auto">
            <a:xfrm>
              <a:off x="5521094" y="3224467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4" name="Szövegdoboz 70"/>
            <p:cNvSpPr txBox="1">
              <a:spLocks noChangeArrowheads="1"/>
            </p:cNvSpPr>
            <p:nvPr/>
          </p:nvSpPr>
          <p:spPr bwMode="auto">
            <a:xfrm>
              <a:off x="2830281" y="3221292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5" name="Szövegdoboz 70"/>
            <p:cNvSpPr txBox="1">
              <a:spLocks noChangeArrowheads="1"/>
            </p:cNvSpPr>
            <p:nvPr/>
          </p:nvSpPr>
          <p:spPr bwMode="auto">
            <a:xfrm>
              <a:off x="3822469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6" name="Szövegdoboz 70"/>
            <p:cNvSpPr txBox="1">
              <a:spLocks noChangeArrowheads="1"/>
            </p:cNvSpPr>
            <p:nvPr/>
          </p:nvSpPr>
          <p:spPr bwMode="auto">
            <a:xfrm>
              <a:off x="4570181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7" name="Szövegdoboz 70"/>
            <p:cNvSpPr txBox="1">
              <a:spLocks noChangeArrowheads="1"/>
            </p:cNvSpPr>
            <p:nvPr/>
          </p:nvSpPr>
          <p:spPr bwMode="auto">
            <a:xfrm>
              <a:off x="3432498" y="4334129"/>
              <a:ext cx="72167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latin typeface="Verdana" pitchFamily="34" charset="0"/>
                </a:rPr>
                <a:t>xPCIe2</a:t>
              </a:r>
              <a:endParaRPr lang="hu-HU" altLang="en-US" sz="1000" dirty="0">
                <a:latin typeface="Verdana" pitchFamily="34" charset="0"/>
              </a:endParaRPr>
            </a:p>
          </p:txBody>
        </p:sp>
        <p:cxnSp>
          <p:nvCxnSpPr>
            <p:cNvPr id="18" name="Egyenes összekötő 130"/>
            <p:cNvCxnSpPr/>
            <p:nvPr/>
          </p:nvCxnSpPr>
          <p:spPr>
            <a:xfrm rot="10800000" flipH="1" flipV="1">
              <a:off x="2409825" y="4048379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Egyenes összekötő 131"/>
            <p:cNvCxnSpPr/>
            <p:nvPr/>
          </p:nvCxnSpPr>
          <p:spPr>
            <a:xfrm rot="10800000" flipH="1" flipV="1">
              <a:off x="2409825" y="3537204"/>
              <a:ext cx="263525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gyenes összekötő 145"/>
            <p:cNvCxnSpPr/>
            <p:nvPr/>
          </p:nvCxnSpPr>
          <p:spPr>
            <a:xfrm rot="10800000" flipH="1">
              <a:off x="1502017" y="3450304"/>
              <a:ext cx="442913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églalap 146"/>
            <p:cNvSpPr/>
            <p:nvPr/>
          </p:nvSpPr>
          <p:spPr>
            <a:xfrm flipH="1">
              <a:off x="1658603" y="3272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" name="Téglalap 147"/>
            <p:cNvSpPr/>
            <p:nvPr/>
          </p:nvSpPr>
          <p:spPr>
            <a:xfrm flipH="1">
              <a:off x="1571290" y="327209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23" name="Egyenes összekötő 150"/>
            <p:cNvCxnSpPr/>
            <p:nvPr/>
          </p:nvCxnSpPr>
          <p:spPr>
            <a:xfrm rot="10800000" flipH="1">
              <a:off x="1507955" y="3626104"/>
              <a:ext cx="4429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églalap 151"/>
            <p:cNvSpPr/>
            <p:nvPr/>
          </p:nvSpPr>
          <p:spPr>
            <a:xfrm flipH="1">
              <a:off x="1658603" y="35197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5" name="Téglalap 152"/>
            <p:cNvSpPr/>
            <p:nvPr/>
          </p:nvSpPr>
          <p:spPr>
            <a:xfrm flipH="1">
              <a:off x="1571290" y="351974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6" name="Téglalap 155"/>
            <p:cNvSpPr/>
            <p:nvPr/>
          </p:nvSpPr>
          <p:spPr>
            <a:xfrm flipH="1">
              <a:off x="1897063" y="3392742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27" name="Egyenes összekötő 156"/>
            <p:cNvCxnSpPr/>
            <p:nvPr/>
          </p:nvCxnSpPr>
          <p:spPr>
            <a:xfrm rot="10800000" flipH="1">
              <a:off x="1502017" y="3972179"/>
              <a:ext cx="428625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églalap 157"/>
            <p:cNvSpPr/>
            <p:nvPr/>
          </p:nvSpPr>
          <p:spPr>
            <a:xfrm flipH="1">
              <a:off x="1658603" y="3870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9" name="Téglalap 158"/>
            <p:cNvSpPr/>
            <p:nvPr/>
          </p:nvSpPr>
          <p:spPr>
            <a:xfrm flipH="1">
              <a:off x="1571290" y="3870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30" name="Egyenes összekötő 161"/>
            <p:cNvCxnSpPr/>
            <p:nvPr/>
          </p:nvCxnSpPr>
          <p:spPr>
            <a:xfrm rot="10800000" flipH="1">
              <a:off x="1502017" y="4149979"/>
              <a:ext cx="442913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églalap 162"/>
            <p:cNvSpPr/>
            <p:nvPr/>
          </p:nvSpPr>
          <p:spPr>
            <a:xfrm flipH="1">
              <a:off x="1658603" y="41214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2" name="Téglalap 163"/>
            <p:cNvSpPr/>
            <p:nvPr/>
          </p:nvSpPr>
          <p:spPr>
            <a:xfrm flipH="1">
              <a:off x="1571290" y="41214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3" name="Téglalap 166"/>
            <p:cNvSpPr/>
            <p:nvPr/>
          </p:nvSpPr>
          <p:spPr>
            <a:xfrm flipH="1">
              <a:off x="1897063" y="390550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34" name="Egyenes összekötő 130"/>
            <p:cNvCxnSpPr/>
            <p:nvPr/>
          </p:nvCxnSpPr>
          <p:spPr>
            <a:xfrm rot="10800000" flipH="1" flipV="1">
              <a:off x="2436813" y="2818067"/>
              <a:ext cx="35083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Egyenes összekötő 131"/>
            <p:cNvCxnSpPr/>
            <p:nvPr/>
          </p:nvCxnSpPr>
          <p:spPr>
            <a:xfrm rot="10800000" flipH="1" flipV="1">
              <a:off x="2436813" y="2319592"/>
              <a:ext cx="236537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gyenes összekötő 145"/>
            <p:cNvCxnSpPr/>
            <p:nvPr/>
          </p:nvCxnSpPr>
          <p:spPr>
            <a:xfrm rot="10800000" flipH="1">
              <a:off x="1525769" y="2238629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églalap 146"/>
            <p:cNvSpPr/>
            <p:nvPr/>
          </p:nvSpPr>
          <p:spPr>
            <a:xfrm flipH="1">
              <a:off x="1667210" y="20544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8" name="Téglalap 147"/>
            <p:cNvSpPr/>
            <p:nvPr/>
          </p:nvSpPr>
          <p:spPr>
            <a:xfrm flipH="1">
              <a:off x="1579898" y="20544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39" name="Egyenes összekötő 150"/>
            <p:cNvCxnSpPr/>
            <p:nvPr/>
          </p:nvCxnSpPr>
          <p:spPr>
            <a:xfrm rot="10800000" flipH="1">
              <a:off x="1525769" y="2408492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églalap 151"/>
            <p:cNvSpPr/>
            <p:nvPr/>
          </p:nvSpPr>
          <p:spPr>
            <a:xfrm flipH="1">
              <a:off x="1667210" y="230212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1" name="Téglalap 152"/>
            <p:cNvSpPr/>
            <p:nvPr/>
          </p:nvSpPr>
          <p:spPr>
            <a:xfrm flipH="1">
              <a:off x="1579898" y="230212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2" name="Téglalap 155"/>
            <p:cNvSpPr/>
            <p:nvPr/>
          </p:nvSpPr>
          <p:spPr>
            <a:xfrm flipH="1">
              <a:off x="1924050" y="2175129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3" name="Egyenes összekötő 156"/>
            <p:cNvCxnSpPr/>
            <p:nvPr/>
          </p:nvCxnSpPr>
          <p:spPr>
            <a:xfrm rot="10800000" flipH="1">
              <a:off x="1525769" y="2746629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églalap 157"/>
            <p:cNvSpPr/>
            <p:nvPr/>
          </p:nvSpPr>
          <p:spPr>
            <a:xfrm flipH="1">
              <a:off x="1667210" y="26402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5" name="Téglalap 158"/>
            <p:cNvSpPr/>
            <p:nvPr/>
          </p:nvSpPr>
          <p:spPr>
            <a:xfrm flipH="1">
              <a:off x="1579898" y="26402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6" name="Egyenes összekötő 161"/>
            <p:cNvCxnSpPr/>
            <p:nvPr/>
          </p:nvCxnSpPr>
          <p:spPr>
            <a:xfrm rot="10800000" flipH="1">
              <a:off x="1525769" y="2919667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Téglalap 162"/>
            <p:cNvSpPr/>
            <p:nvPr/>
          </p:nvSpPr>
          <p:spPr>
            <a:xfrm flipH="1">
              <a:off x="1667210" y="2891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8" name="Téglalap 163"/>
            <p:cNvSpPr/>
            <p:nvPr/>
          </p:nvSpPr>
          <p:spPr>
            <a:xfrm flipH="1">
              <a:off x="1579898" y="289109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9" name="Téglalap 166"/>
            <p:cNvSpPr/>
            <p:nvPr/>
          </p:nvSpPr>
          <p:spPr>
            <a:xfrm flipH="1">
              <a:off x="1924050" y="26751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50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161088" y="2835529"/>
              <a:ext cx="350837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283325" y="2322767"/>
              <a:ext cx="228600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6955008" y="2241804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3" name="Téglalap 173"/>
            <p:cNvSpPr>
              <a:spLocks noChangeArrowheads="1"/>
            </p:cNvSpPr>
            <p:nvPr/>
          </p:nvSpPr>
          <p:spPr bwMode="auto">
            <a:xfrm>
              <a:off x="7212013" y="20576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54" name="Téglalap 174"/>
            <p:cNvSpPr>
              <a:spLocks noChangeArrowheads="1"/>
            </p:cNvSpPr>
            <p:nvPr/>
          </p:nvSpPr>
          <p:spPr bwMode="auto">
            <a:xfrm>
              <a:off x="7297738" y="20576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55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6955008" y="2411667"/>
              <a:ext cx="457200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" name="Téglalap 178"/>
            <p:cNvSpPr>
              <a:spLocks noChangeArrowheads="1"/>
            </p:cNvSpPr>
            <p:nvPr/>
          </p:nvSpPr>
          <p:spPr bwMode="auto">
            <a:xfrm>
              <a:off x="7212013" y="230530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57" name="Téglalap 179"/>
            <p:cNvSpPr>
              <a:spLocks noChangeArrowheads="1"/>
            </p:cNvSpPr>
            <p:nvPr/>
          </p:nvSpPr>
          <p:spPr bwMode="auto">
            <a:xfrm>
              <a:off x="7297738" y="23053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58" name="Téglalap 182"/>
            <p:cNvSpPr>
              <a:spLocks noChangeArrowheads="1"/>
            </p:cNvSpPr>
            <p:nvPr/>
          </p:nvSpPr>
          <p:spPr bwMode="auto">
            <a:xfrm>
              <a:off x="6362700" y="21798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59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6970883" y="2762504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0" name="Téglalap 184"/>
            <p:cNvSpPr>
              <a:spLocks noChangeArrowheads="1"/>
            </p:cNvSpPr>
            <p:nvPr/>
          </p:nvSpPr>
          <p:spPr bwMode="auto">
            <a:xfrm>
              <a:off x="7212013" y="26561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61" name="Téglalap 185"/>
            <p:cNvSpPr>
              <a:spLocks noChangeArrowheads="1"/>
            </p:cNvSpPr>
            <p:nvPr/>
          </p:nvSpPr>
          <p:spPr bwMode="auto">
            <a:xfrm>
              <a:off x="7297738" y="265614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62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6949070" y="2935542"/>
              <a:ext cx="457200" cy="4762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3" name="Téglalap 189"/>
            <p:cNvSpPr>
              <a:spLocks noChangeArrowheads="1"/>
            </p:cNvSpPr>
            <p:nvPr/>
          </p:nvSpPr>
          <p:spPr bwMode="auto">
            <a:xfrm>
              <a:off x="7212013" y="290696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64" name="Téglalap 190"/>
            <p:cNvSpPr>
              <a:spLocks noChangeArrowheads="1"/>
            </p:cNvSpPr>
            <p:nvPr/>
          </p:nvSpPr>
          <p:spPr bwMode="auto">
            <a:xfrm>
              <a:off x="7297738" y="290696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65" name="Téglalap 193"/>
            <p:cNvSpPr>
              <a:spLocks noChangeArrowheads="1"/>
            </p:cNvSpPr>
            <p:nvPr/>
          </p:nvSpPr>
          <p:spPr bwMode="auto">
            <a:xfrm>
              <a:off x="6362700" y="26910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66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161088" y="4105529"/>
              <a:ext cx="350837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283325" y="3554667"/>
              <a:ext cx="228600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6955008" y="3473704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9" name="Téglalap 173"/>
            <p:cNvSpPr>
              <a:spLocks noChangeArrowheads="1"/>
            </p:cNvSpPr>
            <p:nvPr/>
          </p:nvSpPr>
          <p:spPr bwMode="auto">
            <a:xfrm>
              <a:off x="7212013" y="32895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0" name="Téglalap 174"/>
            <p:cNvSpPr>
              <a:spLocks noChangeArrowheads="1"/>
            </p:cNvSpPr>
            <p:nvPr/>
          </p:nvSpPr>
          <p:spPr bwMode="auto">
            <a:xfrm>
              <a:off x="7297738" y="32895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71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6955008" y="3643567"/>
              <a:ext cx="457200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2" name="Téglalap 178"/>
            <p:cNvSpPr>
              <a:spLocks noChangeArrowheads="1"/>
            </p:cNvSpPr>
            <p:nvPr/>
          </p:nvSpPr>
          <p:spPr bwMode="auto">
            <a:xfrm>
              <a:off x="7212013" y="353720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3" name="Téglalap 179"/>
            <p:cNvSpPr>
              <a:spLocks noChangeArrowheads="1"/>
            </p:cNvSpPr>
            <p:nvPr/>
          </p:nvSpPr>
          <p:spPr bwMode="auto">
            <a:xfrm>
              <a:off x="7297738" y="35372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4" name="Téglalap 182"/>
            <p:cNvSpPr>
              <a:spLocks noChangeArrowheads="1"/>
            </p:cNvSpPr>
            <p:nvPr/>
          </p:nvSpPr>
          <p:spPr bwMode="auto">
            <a:xfrm>
              <a:off x="6362700" y="34117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75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6970883" y="4032504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" name="Téglalap 184"/>
            <p:cNvSpPr>
              <a:spLocks noChangeArrowheads="1"/>
            </p:cNvSpPr>
            <p:nvPr/>
          </p:nvSpPr>
          <p:spPr bwMode="auto">
            <a:xfrm>
              <a:off x="7212013" y="39261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7" name="Téglalap 185"/>
            <p:cNvSpPr>
              <a:spLocks noChangeArrowheads="1"/>
            </p:cNvSpPr>
            <p:nvPr/>
          </p:nvSpPr>
          <p:spPr bwMode="auto">
            <a:xfrm>
              <a:off x="7297738" y="392614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78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6955008" y="4203954"/>
              <a:ext cx="457200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9" name="Téglalap 189"/>
            <p:cNvSpPr>
              <a:spLocks noChangeArrowheads="1"/>
            </p:cNvSpPr>
            <p:nvPr/>
          </p:nvSpPr>
          <p:spPr bwMode="auto">
            <a:xfrm>
              <a:off x="7212013" y="417696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80" name="Téglalap 190"/>
            <p:cNvSpPr>
              <a:spLocks noChangeArrowheads="1"/>
            </p:cNvSpPr>
            <p:nvPr/>
          </p:nvSpPr>
          <p:spPr bwMode="auto">
            <a:xfrm>
              <a:off x="7297738" y="417696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81" name="Téglalap 193"/>
            <p:cNvSpPr>
              <a:spLocks noChangeArrowheads="1"/>
            </p:cNvSpPr>
            <p:nvPr/>
          </p:nvSpPr>
          <p:spPr bwMode="auto">
            <a:xfrm>
              <a:off x="6362700" y="39610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82" name="Egyenes összekötő 130"/>
            <p:cNvCxnSpPr/>
            <p:nvPr/>
          </p:nvCxnSpPr>
          <p:spPr>
            <a:xfrm rot="10800000" flipH="1" flipV="1">
              <a:off x="1193800" y="3149854"/>
              <a:ext cx="1479550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Egyenes összekötő 131"/>
            <p:cNvCxnSpPr/>
            <p:nvPr/>
          </p:nvCxnSpPr>
          <p:spPr>
            <a:xfrm rot="10800000" flipH="1" flipV="1">
              <a:off x="1193800" y="2587879"/>
              <a:ext cx="1582738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gyenes összekötő 145"/>
            <p:cNvCxnSpPr/>
            <p:nvPr/>
          </p:nvCxnSpPr>
          <p:spPr>
            <a:xfrm rot="10800000" flipH="1">
              <a:off x="270881" y="2506917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Téglalap 146"/>
            <p:cNvSpPr/>
            <p:nvPr/>
          </p:nvSpPr>
          <p:spPr>
            <a:xfrm flipH="1">
              <a:off x="433388" y="23227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86" name="Téglalap 147"/>
            <p:cNvSpPr/>
            <p:nvPr/>
          </p:nvSpPr>
          <p:spPr>
            <a:xfrm flipH="1">
              <a:off x="346075" y="232276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87" name="Egyenes összekötő 150"/>
            <p:cNvCxnSpPr/>
            <p:nvPr/>
          </p:nvCxnSpPr>
          <p:spPr>
            <a:xfrm rot="10800000" flipH="1">
              <a:off x="270881" y="2676779"/>
              <a:ext cx="469900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Téglalap 151"/>
            <p:cNvSpPr/>
            <p:nvPr/>
          </p:nvSpPr>
          <p:spPr>
            <a:xfrm flipH="1">
              <a:off x="433388" y="257041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89" name="Téglalap 152"/>
            <p:cNvSpPr/>
            <p:nvPr/>
          </p:nvSpPr>
          <p:spPr>
            <a:xfrm flipH="1">
              <a:off x="346075" y="257041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0" name="Téglalap 155"/>
            <p:cNvSpPr/>
            <p:nvPr/>
          </p:nvSpPr>
          <p:spPr>
            <a:xfrm flipH="1">
              <a:off x="681038" y="2443417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91" name="Egyenes összekötő 156"/>
            <p:cNvCxnSpPr/>
            <p:nvPr/>
          </p:nvCxnSpPr>
          <p:spPr>
            <a:xfrm rot="10800000" flipH="1">
              <a:off x="270881" y="3091117"/>
              <a:ext cx="455612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églalap 157"/>
            <p:cNvSpPr/>
            <p:nvPr/>
          </p:nvSpPr>
          <p:spPr>
            <a:xfrm flipH="1">
              <a:off x="433388" y="29847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3" name="Téglalap 158"/>
            <p:cNvSpPr/>
            <p:nvPr/>
          </p:nvSpPr>
          <p:spPr>
            <a:xfrm flipH="1">
              <a:off x="346075" y="2984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94" name="Egyenes összekötő 161"/>
            <p:cNvCxnSpPr/>
            <p:nvPr/>
          </p:nvCxnSpPr>
          <p:spPr>
            <a:xfrm rot="10800000" flipH="1">
              <a:off x="270881" y="3264154"/>
              <a:ext cx="469900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églalap 162"/>
            <p:cNvSpPr/>
            <p:nvPr/>
          </p:nvSpPr>
          <p:spPr>
            <a:xfrm flipH="1">
              <a:off x="433388" y="3235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6" name="Téglalap 163"/>
            <p:cNvSpPr/>
            <p:nvPr/>
          </p:nvSpPr>
          <p:spPr>
            <a:xfrm flipH="1">
              <a:off x="346075" y="3235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7" name="Téglalap 166"/>
            <p:cNvSpPr/>
            <p:nvPr/>
          </p:nvSpPr>
          <p:spPr>
            <a:xfrm flipH="1">
              <a:off x="681038" y="30196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98" name="Egyenes összekötő 130"/>
            <p:cNvCxnSpPr/>
            <p:nvPr/>
          </p:nvCxnSpPr>
          <p:spPr>
            <a:xfrm rot="10800000" flipH="1" flipV="1">
              <a:off x="1195388" y="4394454"/>
              <a:ext cx="1477962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Egyenes összekötő 131"/>
            <p:cNvCxnSpPr/>
            <p:nvPr/>
          </p:nvCxnSpPr>
          <p:spPr>
            <a:xfrm rot="10800000" flipH="1" flipV="1">
              <a:off x="1195388" y="3821367"/>
              <a:ext cx="1592262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Egyenes összekötő 145"/>
            <p:cNvCxnSpPr/>
            <p:nvPr/>
          </p:nvCxnSpPr>
          <p:spPr>
            <a:xfrm rot="10800000" flipH="1">
              <a:off x="272468" y="3740404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églalap 146"/>
            <p:cNvSpPr/>
            <p:nvPr/>
          </p:nvSpPr>
          <p:spPr>
            <a:xfrm flipH="1">
              <a:off x="434975" y="35562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2" name="Téglalap 147"/>
            <p:cNvSpPr/>
            <p:nvPr/>
          </p:nvSpPr>
          <p:spPr>
            <a:xfrm flipH="1">
              <a:off x="347663" y="355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03" name="Egyenes összekötő 150"/>
            <p:cNvCxnSpPr/>
            <p:nvPr/>
          </p:nvCxnSpPr>
          <p:spPr>
            <a:xfrm rot="10800000" flipH="1">
              <a:off x="272468" y="3910267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Téglalap 151"/>
            <p:cNvSpPr/>
            <p:nvPr/>
          </p:nvSpPr>
          <p:spPr>
            <a:xfrm flipH="1">
              <a:off x="434975" y="38039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5" name="Téglalap 152"/>
            <p:cNvSpPr/>
            <p:nvPr/>
          </p:nvSpPr>
          <p:spPr>
            <a:xfrm flipH="1">
              <a:off x="347663" y="38039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6" name="Téglalap 155"/>
            <p:cNvSpPr/>
            <p:nvPr/>
          </p:nvSpPr>
          <p:spPr>
            <a:xfrm flipH="1">
              <a:off x="682625" y="3676904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07" name="Egyenes összekötő 156"/>
            <p:cNvCxnSpPr/>
            <p:nvPr/>
          </p:nvCxnSpPr>
          <p:spPr>
            <a:xfrm rot="10800000" flipH="1">
              <a:off x="272468" y="4324604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Téglalap 157"/>
            <p:cNvSpPr/>
            <p:nvPr/>
          </p:nvSpPr>
          <p:spPr>
            <a:xfrm flipH="1">
              <a:off x="434975" y="42182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9" name="Téglalap 158"/>
            <p:cNvSpPr/>
            <p:nvPr/>
          </p:nvSpPr>
          <p:spPr>
            <a:xfrm flipH="1">
              <a:off x="347663" y="421824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10" name="Egyenes összekötő 161"/>
            <p:cNvCxnSpPr/>
            <p:nvPr/>
          </p:nvCxnSpPr>
          <p:spPr>
            <a:xfrm rot="10800000" flipH="1">
              <a:off x="272468" y="4497642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églalap 162"/>
            <p:cNvSpPr/>
            <p:nvPr/>
          </p:nvSpPr>
          <p:spPr>
            <a:xfrm flipH="1">
              <a:off x="434975" y="44690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12" name="Téglalap 163"/>
            <p:cNvSpPr/>
            <p:nvPr/>
          </p:nvSpPr>
          <p:spPr>
            <a:xfrm flipH="1">
              <a:off x="347663" y="44690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13" name="Téglalap 166"/>
            <p:cNvSpPr/>
            <p:nvPr/>
          </p:nvSpPr>
          <p:spPr>
            <a:xfrm flipH="1">
              <a:off x="682625" y="42531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14" name="Line 123"/>
            <p:cNvSpPr>
              <a:spLocks noChangeShapeType="1"/>
            </p:cNvSpPr>
            <p:nvPr/>
          </p:nvSpPr>
          <p:spPr bwMode="auto">
            <a:xfrm flipV="1">
              <a:off x="2681288" y="2985591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Line 124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Line 125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Line 126"/>
            <p:cNvSpPr>
              <a:spLocks noChangeShapeType="1"/>
            </p:cNvSpPr>
            <p:nvPr/>
          </p:nvSpPr>
          <p:spPr bwMode="auto">
            <a:xfrm>
              <a:off x="2687638" y="2984754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Line 127"/>
            <p:cNvSpPr>
              <a:spLocks noChangeShapeType="1"/>
            </p:cNvSpPr>
            <p:nvPr/>
          </p:nvSpPr>
          <p:spPr bwMode="auto">
            <a:xfrm>
              <a:off x="2687638" y="2333544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Line 128"/>
            <p:cNvSpPr>
              <a:spLocks noChangeShapeType="1"/>
            </p:cNvSpPr>
            <p:nvPr/>
          </p:nvSpPr>
          <p:spPr bwMode="auto">
            <a:xfrm>
              <a:off x="2687638" y="25402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Line 129"/>
            <p:cNvSpPr>
              <a:spLocks noChangeShapeType="1"/>
            </p:cNvSpPr>
            <p:nvPr/>
          </p:nvSpPr>
          <p:spPr bwMode="auto">
            <a:xfrm>
              <a:off x="2687638" y="4146804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Line 130"/>
            <p:cNvSpPr>
              <a:spLocks noChangeShapeType="1"/>
            </p:cNvSpPr>
            <p:nvPr/>
          </p:nvSpPr>
          <p:spPr bwMode="auto">
            <a:xfrm>
              <a:off x="2687638" y="3546394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Line 131"/>
            <p:cNvSpPr>
              <a:spLocks noChangeShapeType="1"/>
            </p:cNvSpPr>
            <p:nvPr/>
          </p:nvSpPr>
          <p:spPr bwMode="auto">
            <a:xfrm>
              <a:off x="2687638" y="41404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Line 132"/>
            <p:cNvSpPr>
              <a:spLocks noChangeShapeType="1"/>
            </p:cNvSpPr>
            <p:nvPr/>
          </p:nvSpPr>
          <p:spPr bwMode="auto">
            <a:xfrm>
              <a:off x="2687638" y="41404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Line 133"/>
            <p:cNvSpPr>
              <a:spLocks noChangeShapeType="1"/>
            </p:cNvSpPr>
            <p:nvPr/>
          </p:nvSpPr>
          <p:spPr bwMode="auto">
            <a:xfrm>
              <a:off x="2687638" y="37340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25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83639" y="3149854"/>
              <a:ext cx="15480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154738" y="2603754"/>
              <a:ext cx="1690687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314671" y="2522792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8" name="Téglalap 173"/>
            <p:cNvSpPr>
              <a:spLocks noChangeArrowheads="1"/>
            </p:cNvSpPr>
            <p:nvPr/>
          </p:nvSpPr>
          <p:spPr bwMode="auto">
            <a:xfrm>
              <a:off x="8559800" y="23386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29" name="Téglalap 174"/>
            <p:cNvSpPr>
              <a:spLocks noChangeArrowheads="1"/>
            </p:cNvSpPr>
            <p:nvPr/>
          </p:nvSpPr>
          <p:spPr bwMode="auto">
            <a:xfrm>
              <a:off x="8645525" y="233864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30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314671" y="2654554"/>
              <a:ext cx="457200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1" name="Téglalap 178"/>
            <p:cNvSpPr>
              <a:spLocks noChangeArrowheads="1"/>
            </p:cNvSpPr>
            <p:nvPr/>
          </p:nvSpPr>
          <p:spPr bwMode="auto">
            <a:xfrm>
              <a:off x="8559800" y="258629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" name="Téglalap 179"/>
            <p:cNvSpPr>
              <a:spLocks noChangeArrowheads="1"/>
            </p:cNvSpPr>
            <p:nvPr/>
          </p:nvSpPr>
          <p:spPr bwMode="auto">
            <a:xfrm>
              <a:off x="8645525" y="258629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3" name="Téglalap 182"/>
            <p:cNvSpPr>
              <a:spLocks noChangeArrowheads="1"/>
            </p:cNvSpPr>
            <p:nvPr/>
          </p:nvSpPr>
          <p:spPr bwMode="auto">
            <a:xfrm>
              <a:off x="7710488" y="24608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34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324608" y="3081592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5" name="Téglalap 184"/>
            <p:cNvSpPr>
              <a:spLocks noChangeArrowheads="1"/>
            </p:cNvSpPr>
            <p:nvPr/>
          </p:nvSpPr>
          <p:spPr bwMode="auto">
            <a:xfrm>
              <a:off x="8559800" y="2975229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6" name="Téglalap 185"/>
            <p:cNvSpPr>
              <a:spLocks noChangeArrowheads="1"/>
            </p:cNvSpPr>
            <p:nvPr/>
          </p:nvSpPr>
          <p:spPr bwMode="auto">
            <a:xfrm>
              <a:off x="8645525" y="297522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37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308733" y="3254629"/>
              <a:ext cx="4572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8" name="Téglalap 189"/>
            <p:cNvSpPr>
              <a:spLocks noChangeArrowheads="1"/>
            </p:cNvSpPr>
            <p:nvPr/>
          </p:nvSpPr>
          <p:spPr bwMode="auto">
            <a:xfrm>
              <a:off x="8559800" y="32260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9" name="Téglalap 190"/>
            <p:cNvSpPr>
              <a:spLocks noChangeArrowheads="1"/>
            </p:cNvSpPr>
            <p:nvPr/>
          </p:nvSpPr>
          <p:spPr bwMode="auto">
            <a:xfrm>
              <a:off x="8645525" y="32260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0" name="Téglalap 193"/>
            <p:cNvSpPr>
              <a:spLocks noChangeArrowheads="1"/>
            </p:cNvSpPr>
            <p:nvPr/>
          </p:nvSpPr>
          <p:spPr bwMode="auto">
            <a:xfrm>
              <a:off x="7710488" y="301015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41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82823" y="4450017"/>
              <a:ext cx="1576387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138863" y="3822954"/>
              <a:ext cx="1706562" cy="1270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314671" y="3741992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4" name="Téglalap 173"/>
            <p:cNvSpPr>
              <a:spLocks noChangeArrowheads="1"/>
            </p:cNvSpPr>
            <p:nvPr/>
          </p:nvSpPr>
          <p:spPr bwMode="auto">
            <a:xfrm>
              <a:off x="8559800" y="35578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5" name="Téglalap 174"/>
            <p:cNvSpPr>
              <a:spLocks noChangeArrowheads="1"/>
            </p:cNvSpPr>
            <p:nvPr/>
          </p:nvSpPr>
          <p:spPr bwMode="auto">
            <a:xfrm>
              <a:off x="8645525" y="355784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46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308733" y="3873754"/>
              <a:ext cx="457200" cy="793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7" name="Téglalap 178"/>
            <p:cNvSpPr>
              <a:spLocks noChangeArrowheads="1"/>
            </p:cNvSpPr>
            <p:nvPr/>
          </p:nvSpPr>
          <p:spPr bwMode="auto">
            <a:xfrm>
              <a:off x="8559800" y="380549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8" name="Téglalap 179"/>
            <p:cNvSpPr>
              <a:spLocks noChangeArrowheads="1"/>
            </p:cNvSpPr>
            <p:nvPr/>
          </p:nvSpPr>
          <p:spPr bwMode="auto">
            <a:xfrm>
              <a:off x="8645525" y="380549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9" name="Téglalap 182"/>
            <p:cNvSpPr>
              <a:spLocks noChangeArrowheads="1"/>
            </p:cNvSpPr>
            <p:nvPr/>
          </p:nvSpPr>
          <p:spPr bwMode="auto">
            <a:xfrm>
              <a:off x="7710488" y="36800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50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330546" y="4351592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1" name="Téglalap 184"/>
            <p:cNvSpPr>
              <a:spLocks noChangeArrowheads="1"/>
            </p:cNvSpPr>
            <p:nvPr/>
          </p:nvSpPr>
          <p:spPr bwMode="auto">
            <a:xfrm>
              <a:off x="8559800" y="4245229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52" name="Téglalap 185"/>
            <p:cNvSpPr>
              <a:spLocks noChangeArrowheads="1"/>
            </p:cNvSpPr>
            <p:nvPr/>
          </p:nvSpPr>
          <p:spPr bwMode="auto">
            <a:xfrm>
              <a:off x="8645525" y="424522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53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314671" y="4523042"/>
              <a:ext cx="457200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églalap 189"/>
            <p:cNvSpPr>
              <a:spLocks noChangeArrowheads="1"/>
            </p:cNvSpPr>
            <p:nvPr/>
          </p:nvSpPr>
          <p:spPr bwMode="auto">
            <a:xfrm>
              <a:off x="8559800" y="44960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55" name="Téglalap 190"/>
            <p:cNvSpPr>
              <a:spLocks noChangeArrowheads="1"/>
            </p:cNvSpPr>
            <p:nvPr/>
          </p:nvSpPr>
          <p:spPr bwMode="auto">
            <a:xfrm>
              <a:off x="8645525" y="44960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56" name="Téglalap 193"/>
            <p:cNvSpPr>
              <a:spLocks noChangeArrowheads="1"/>
            </p:cNvSpPr>
            <p:nvPr/>
          </p:nvSpPr>
          <p:spPr bwMode="auto">
            <a:xfrm>
              <a:off x="7710488" y="430555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57" name="Line 166"/>
            <p:cNvSpPr>
              <a:spLocks noChangeShapeType="1"/>
            </p:cNvSpPr>
            <p:nvPr/>
          </p:nvSpPr>
          <p:spPr bwMode="auto">
            <a:xfrm flipV="1">
              <a:off x="6283325" y="4179639"/>
              <a:ext cx="0" cy="27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Line 167"/>
            <p:cNvSpPr>
              <a:spLocks noChangeShapeType="1"/>
            </p:cNvSpPr>
            <p:nvPr/>
          </p:nvSpPr>
          <p:spPr bwMode="auto">
            <a:xfrm>
              <a:off x="6283325" y="41785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Line 168"/>
            <p:cNvSpPr>
              <a:spLocks noChangeShapeType="1"/>
            </p:cNvSpPr>
            <p:nvPr/>
          </p:nvSpPr>
          <p:spPr bwMode="auto">
            <a:xfrm flipH="1">
              <a:off x="6146800" y="4178554"/>
              <a:ext cx="13652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Line 169"/>
            <p:cNvSpPr>
              <a:spLocks noChangeShapeType="1"/>
            </p:cNvSpPr>
            <p:nvPr/>
          </p:nvSpPr>
          <p:spPr bwMode="auto">
            <a:xfrm>
              <a:off x="6283325" y="3549904"/>
              <a:ext cx="0" cy="1587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Line 170"/>
            <p:cNvSpPr>
              <a:spLocks noChangeShapeType="1"/>
            </p:cNvSpPr>
            <p:nvPr/>
          </p:nvSpPr>
          <p:spPr bwMode="auto">
            <a:xfrm flipH="1">
              <a:off x="6131929" y="3708654"/>
              <a:ext cx="14400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Line 171"/>
            <p:cNvSpPr>
              <a:spLocks noChangeShapeType="1"/>
            </p:cNvSpPr>
            <p:nvPr/>
          </p:nvSpPr>
          <p:spPr bwMode="auto">
            <a:xfrm flipV="1">
              <a:off x="6283325" y="2965704"/>
              <a:ext cx="0" cy="1841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Line 172"/>
            <p:cNvSpPr>
              <a:spLocks noChangeShapeType="1"/>
            </p:cNvSpPr>
            <p:nvPr/>
          </p:nvSpPr>
          <p:spPr bwMode="auto">
            <a:xfrm flipH="1">
              <a:off x="6165850" y="2965704"/>
              <a:ext cx="11747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Line 173"/>
            <p:cNvSpPr>
              <a:spLocks noChangeShapeType="1"/>
            </p:cNvSpPr>
            <p:nvPr/>
          </p:nvSpPr>
          <p:spPr bwMode="auto">
            <a:xfrm>
              <a:off x="6283325" y="2319009"/>
              <a:ext cx="0" cy="2222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Line 174"/>
            <p:cNvSpPr>
              <a:spLocks noChangeShapeType="1"/>
            </p:cNvSpPr>
            <p:nvPr/>
          </p:nvSpPr>
          <p:spPr bwMode="auto">
            <a:xfrm flipH="1">
              <a:off x="6159500" y="2540254"/>
              <a:ext cx="12382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Text Box 175"/>
            <p:cNvSpPr txBox="1">
              <a:spLocks noChangeArrowheads="1"/>
            </p:cNvSpPr>
            <p:nvPr/>
          </p:nvSpPr>
          <p:spPr bwMode="auto">
            <a:xfrm>
              <a:off x="2274035" y="1759204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67" name="Text Box 176"/>
            <p:cNvSpPr txBox="1">
              <a:spLocks noChangeArrowheads="1"/>
            </p:cNvSpPr>
            <p:nvPr/>
          </p:nvSpPr>
          <p:spPr bwMode="auto">
            <a:xfrm>
              <a:off x="5925285" y="1811592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68" name="Rectangle 178"/>
            <p:cNvSpPr>
              <a:spLocks noChangeArrowheads="1"/>
            </p:cNvSpPr>
            <p:nvPr/>
          </p:nvSpPr>
          <p:spPr bwMode="auto">
            <a:xfrm>
              <a:off x="3960813" y="5154867"/>
              <a:ext cx="219075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170" name="Téglalap 3"/>
            <p:cNvSpPr>
              <a:spLocks noChangeArrowheads="1"/>
            </p:cNvSpPr>
            <p:nvPr/>
          </p:nvSpPr>
          <p:spPr bwMode="auto">
            <a:xfrm>
              <a:off x="4714875" y="24846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71" name="Téglalap 3"/>
            <p:cNvSpPr>
              <a:spLocks noChangeArrowheads="1"/>
            </p:cNvSpPr>
            <p:nvPr/>
          </p:nvSpPr>
          <p:spPr bwMode="auto">
            <a:xfrm>
              <a:off x="27717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72" name="Téglalap 3"/>
            <p:cNvSpPr>
              <a:spLocks noChangeArrowheads="1"/>
            </p:cNvSpPr>
            <p:nvPr/>
          </p:nvSpPr>
          <p:spPr bwMode="auto">
            <a:xfrm>
              <a:off x="46894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73" name="Téglalap 174"/>
            <p:cNvSpPr>
              <a:spLocks noChangeArrowheads="1"/>
            </p:cNvSpPr>
            <p:nvPr/>
          </p:nvSpPr>
          <p:spPr bwMode="auto">
            <a:xfrm>
              <a:off x="8738545" y="23366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4" name="Téglalap 179"/>
            <p:cNvSpPr>
              <a:spLocks noChangeArrowheads="1"/>
            </p:cNvSpPr>
            <p:nvPr/>
          </p:nvSpPr>
          <p:spPr bwMode="auto">
            <a:xfrm>
              <a:off x="8738545" y="258430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5" name="Téglalap 185"/>
            <p:cNvSpPr>
              <a:spLocks noChangeArrowheads="1"/>
            </p:cNvSpPr>
            <p:nvPr/>
          </p:nvSpPr>
          <p:spPr bwMode="auto">
            <a:xfrm>
              <a:off x="8738545" y="297324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6" name="Téglalap 190"/>
            <p:cNvSpPr>
              <a:spLocks noChangeArrowheads="1"/>
            </p:cNvSpPr>
            <p:nvPr/>
          </p:nvSpPr>
          <p:spPr bwMode="auto">
            <a:xfrm>
              <a:off x="8738545" y="322406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7" name="Téglalap 174"/>
            <p:cNvSpPr>
              <a:spLocks noChangeArrowheads="1"/>
            </p:cNvSpPr>
            <p:nvPr/>
          </p:nvSpPr>
          <p:spPr bwMode="auto">
            <a:xfrm>
              <a:off x="8738545" y="35558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8" name="Téglalap 179"/>
            <p:cNvSpPr>
              <a:spLocks noChangeArrowheads="1"/>
            </p:cNvSpPr>
            <p:nvPr/>
          </p:nvSpPr>
          <p:spPr bwMode="auto">
            <a:xfrm>
              <a:off x="8738545" y="380350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9" name="Téglalap 185"/>
            <p:cNvSpPr>
              <a:spLocks noChangeArrowheads="1"/>
            </p:cNvSpPr>
            <p:nvPr/>
          </p:nvSpPr>
          <p:spPr bwMode="auto">
            <a:xfrm>
              <a:off x="8738545" y="424324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0" name="Téglalap 190"/>
            <p:cNvSpPr>
              <a:spLocks noChangeArrowheads="1"/>
            </p:cNvSpPr>
            <p:nvPr/>
          </p:nvSpPr>
          <p:spPr bwMode="auto">
            <a:xfrm>
              <a:off x="8738545" y="449406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1" name="Téglalap 174"/>
            <p:cNvSpPr>
              <a:spLocks noChangeArrowheads="1"/>
            </p:cNvSpPr>
            <p:nvPr/>
          </p:nvSpPr>
          <p:spPr bwMode="auto">
            <a:xfrm>
              <a:off x="7390758" y="20616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2" name="Téglalap 179"/>
            <p:cNvSpPr>
              <a:spLocks noChangeArrowheads="1"/>
            </p:cNvSpPr>
            <p:nvPr/>
          </p:nvSpPr>
          <p:spPr bwMode="auto">
            <a:xfrm>
              <a:off x="7390758" y="23092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" name="Téglalap 185"/>
            <p:cNvSpPr>
              <a:spLocks noChangeArrowheads="1"/>
            </p:cNvSpPr>
            <p:nvPr/>
          </p:nvSpPr>
          <p:spPr bwMode="auto">
            <a:xfrm>
              <a:off x="7390758" y="266009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4" name="Téglalap 190"/>
            <p:cNvSpPr>
              <a:spLocks noChangeArrowheads="1"/>
            </p:cNvSpPr>
            <p:nvPr/>
          </p:nvSpPr>
          <p:spPr bwMode="auto">
            <a:xfrm>
              <a:off x="7390758" y="291091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5" name="Téglalap 174"/>
            <p:cNvSpPr>
              <a:spLocks noChangeArrowheads="1"/>
            </p:cNvSpPr>
            <p:nvPr/>
          </p:nvSpPr>
          <p:spPr bwMode="auto">
            <a:xfrm>
              <a:off x="7390758" y="32935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6" name="Téglalap 179"/>
            <p:cNvSpPr>
              <a:spLocks noChangeArrowheads="1"/>
            </p:cNvSpPr>
            <p:nvPr/>
          </p:nvSpPr>
          <p:spPr bwMode="auto">
            <a:xfrm>
              <a:off x="7390758" y="35411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7" name="Téglalap 185"/>
            <p:cNvSpPr>
              <a:spLocks noChangeArrowheads="1"/>
            </p:cNvSpPr>
            <p:nvPr/>
          </p:nvSpPr>
          <p:spPr bwMode="auto">
            <a:xfrm>
              <a:off x="7390758" y="393009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8" name="Téglalap 190"/>
            <p:cNvSpPr>
              <a:spLocks noChangeArrowheads="1"/>
            </p:cNvSpPr>
            <p:nvPr/>
          </p:nvSpPr>
          <p:spPr bwMode="auto">
            <a:xfrm>
              <a:off x="7390758" y="418091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9" name="Téglalap 147"/>
            <p:cNvSpPr/>
            <p:nvPr/>
          </p:nvSpPr>
          <p:spPr>
            <a:xfrm flipH="1">
              <a:off x="1480232" y="32701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0" name="Téglalap 152"/>
            <p:cNvSpPr/>
            <p:nvPr/>
          </p:nvSpPr>
          <p:spPr>
            <a:xfrm flipH="1">
              <a:off x="1480232" y="3517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1" name="Téglalap 158"/>
            <p:cNvSpPr/>
            <p:nvPr/>
          </p:nvSpPr>
          <p:spPr>
            <a:xfrm flipH="1">
              <a:off x="1480232" y="3868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2" name="Téglalap 163"/>
            <p:cNvSpPr/>
            <p:nvPr/>
          </p:nvSpPr>
          <p:spPr>
            <a:xfrm flipH="1">
              <a:off x="1480232" y="411941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3" name="Téglalap 147"/>
            <p:cNvSpPr/>
            <p:nvPr/>
          </p:nvSpPr>
          <p:spPr>
            <a:xfrm flipH="1">
              <a:off x="1488840" y="205249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4" name="Téglalap 152"/>
            <p:cNvSpPr/>
            <p:nvPr/>
          </p:nvSpPr>
          <p:spPr>
            <a:xfrm flipH="1">
              <a:off x="1488840" y="230014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5" name="Téglalap 158"/>
            <p:cNvSpPr/>
            <p:nvPr/>
          </p:nvSpPr>
          <p:spPr>
            <a:xfrm flipH="1">
              <a:off x="1488840" y="26382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6" name="Téglalap 163"/>
            <p:cNvSpPr/>
            <p:nvPr/>
          </p:nvSpPr>
          <p:spPr>
            <a:xfrm flipH="1">
              <a:off x="1488840" y="28891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7" name="Téglalap 147"/>
            <p:cNvSpPr/>
            <p:nvPr/>
          </p:nvSpPr>
          <p:spPr>
            <a:xfrm flipH="1">
              <a:off x="243141" y="23207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8" name="Téglalap 152"/>
            <p:cNvSpPr/>
            <p:nvPr/>
          </p:nvSpPr>
          <p:spPr>
            <a:xfrm flipH="1">
              <a:off x="243141" y="256842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9" name="Téglalap 158"/>
            <p:cNvSpPr/>
            <p:nvPr/>
          </p:nvSpPr>
          <p:spPr>
            <a:xfrm flipH="1">
              <a:off x="243141" y="298276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0" name="Téglalap 163"/>
            <p:cNvSpPr/>
            <p:nvPr/>
          </p:nvSpPr>
          <p:spPr>
            <a:xfrm flipH="1">
              <a:off x="243141" y="3233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1" name="Téglalap 147"/>
            <p:cNvSpPr/>
            <p:nvPr/>
          </p:nvSpPr>
          <p:spPr>
            <a:xfrm flipH="1">
              <a:off x="244729" y="355426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2" name="Téglalap 152"/>
            <p:cNvSpPr/>
            <p:nvPr/>
          </p:nvSpPr>
          <p:spPr>
            <a:xfrm flipH="1">
              <a:off x="244729" y="380191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3" name="Téglalap 158"/>
            <p:cNvSpPr/>
            <p:nvPr/>
          </p:nvSpPr>
          <p:spPr>
            <a:xfrm flipH="1">
              <a:off x="244729" y="421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4" name="Téglalap 163"/>
            <p:cNvSpPr/>
            <p:nvPr/>
          </p:nvSpPr>
          <p:spPr>
            <a:xfrm flipH="1">
              <a:off x="244729" y="44670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5" name="Téglalap 3"/>
            <p:cNvSpPr>
              <a:spLocks noChangeArrowheads="1"/>
            </p:cNvSpPr>
            <p:nvPr/>
          </p:nvSpPr>
          <p:spPr bwMode="auto">
            <a:xfrm>
              <a:off x="2760663" y="2470667"/>
              <a:ext cx="1440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3089162" y="195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3127608" y="22174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08" name="Up-Down Arrow 207"/>
            <p:cNvSpPr/>
            <p:nvPr/>
          </p:nvSpPr>
          <p:spPr bwMode="auto">
            <a:xfrm>
              <a:off x="3417647" y="22222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222762" y="19712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5273908" y="22301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11" name="Up-Down Arrow 210"/>
            <p:cNvSpPr/>
            <p:nvPr/>
          </p:nvSpPr>
          <p:spPr bwMode="auto">
            <a:xfrm>
              <a:off x="5563947" y="22349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5121162" y="449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4664308" y="4351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14" name="Up-Down Arrow 213"/>
            <p:cNvSpPr/>
            <p:nvPr/>
          </p:nvSpPr>
          <p:spPr bwMode="auto">
            <a:xfrm>
              <a:off x="54496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2657362" y="44604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16" name="Up-Down Arrow 215"/>
            <p:cNvSpPr/>
            <p:nvPr/>
          </p:nvSpPr>
          <p:spPr bwMode="auto">
            <a:xfrm>
              <a:off x="32779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2987908" y="4224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</p:grpSp>
      <p:sp>
        <p:nvSpPr>
          <p:cNvPr id="219" name="Rectangle 180"/>
          <p:cNvSpPr>
            <a:spLocks noChangeArrowheads="1"/>
          </p:cNvSpPr>
          <p:nvPr/>
        </p:nvSpPr>
        <p:spPr bwMode="auto">
          <a:xfrm>
            <a:off x="3926646" y="1277810"/>
            <a:ext cx="1398587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v3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Haswell-EX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14C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3791914" y="1328359"/>
            <a:ext cx="24878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/</a:t>
            </a:r>
            <a:endParaRPr lang="en-US" sz="1100" dirty="0"/>
          </a:p>
        </p:txBody>
      </p:sp>
      <p:sp>
        <p:nvSpPr>
          <p:cNvPr id="221" name="Text Box 177"/>
          <p:cNvSpPr txBox="1">
            <a:spLocks noChangeArrowheads="1"/>
          </p:cNvSpPr>
          <p:nvPr/>
        </p:nvSpPr>
        <p:spPr bwMode="auto">
          <a:xfrm>
            <a:off x="80963" y="524716"/>
            <a:ext cx="8894762" cy="5057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Basic system architecture of the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high-end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(assuming 2x3 DIMMs/SMB)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5802313" y="5608044"/>
            <a:ext cx="3235326" cy="7950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altLang="en-US" sz="1100" b="1" dirty="0" smtClean="0"/>
              <a:t>SMB</a:t>
            </a:r>
            <a:r>
              <a:rPr lang="en-US" altLang="en-US" sz="1100" dirty="0"/>
              <a:t>: Scalable Memory Buffer</a:t>
            </a:r>
          </a:p>
          <a:p>
            <a:pPr algn="ctr"/>
            <a:r>
              <a:rPr lang="en-US" altLang="en-US" sz="1100" dirty="0" smtClean="0"/>
              <a:t>(</a:t>
            </a:r>
            <a:r>
              <a:rPr lang="en-US" altLang="en-US" sz="1100" dirty="0"/>
              <a:t>Performs conversion between the </a:t>
            </a:r>
          </a:p>
          <a:p>
            <a:pPr algn="ctr"/>
            <a:r>
              <a:rPr lang="en-US" altLang="en-US" sz="1100" dirty="0"/>
              <a:t>parallel SMI2 and the parallel </a:t>
            </a:r>
          </a:p>
          <a:p>
            <a:pPr algn="ctr">
              <a:spcAft>
                <a:spcPts val="300"/>
              </a:spcAft>
            </a:pPr>
            <a:r>
              <a:rPr lang="en-US" altLang="en-US" sz="1100" dirty="0" smtClean="0"/>
              <a:t>DIMM </a:t>
            </a:r>
            <a:r>
              <a:rPr lang="en-US" altLang="en-US" sz="1100" dirty="0"/>
              <a:t>interfaces)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155787" y="5689600"/>
            <a:ext cx="3038011" cy="6258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100" b="1" dirty="0"/>
              <a:t>SMI2</a:t>
            </a:r>
            <a:r>
              <a:rPr lang="en-US" sz="1100" dirty="0"/>
              <a:t>: Scalable Memory Interface 2</a:t>
            </a:r>
          </a:p>
          <a:p>
            <a:pPr algn="ctr"/>
            <a:r>
              <a:rPr lang="en-US" sz="1100" dirty="0"/>
              <a:t>(Parallel 64 bit VMSE data link between </a:t>
            </a:r>
          </a:p>
          <a:p>
            <a:pPr algn="ctr"/>
            <a:r>
              <a:rPr lang="en-US" sz="1100" dirty="0"/>
              <a:t> the processor and the SMB</a:t>
            </a:r>
            <a:r>
              <a:rPr lang="en-US" sz="1100" dirty="0" smtClean="0"/>
              <a:t>)</a:t>
            </a:r>
            <a:endParaRPr lang="en-US" sz="1100" dirty="0"/>
          </a:p>
        </p:txBody>
      </p:sp>
      <p:sp>
        <p:nvSpPr>
          <p:cNvPr id="218" name="TextBox 217"/>
          <p:cNvSpPr txBox="1"/>
          <p:nvPr/>
        </p:nvSpPr>
        <p:spPr>
          <a:xfrm>
            <a:off x="695465" y="6529587"/>
            <a:ext cx="738535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ME: Management Engine (Dedicated microprocessor to manage the server via a console or remotely)</a:t>
            </a:r>
            <a:endParaRPr lang="en-US" sz="1100" dirty="0"/>
          </a:p>
        </p:txBody>
      </p:sp>
      <p:sp>
        <p:nvSpPr>
          <p:cNvPr id="225" name="Rectangle 180"/>
          <p:cNvSpPr>
            <a:spLocks noChangeArrowheads="1"/>
          </p:cNvSpPr>
          <p:nvPr/>
        </p:nvSpPr>
        <p:spPr bwMode="auto">
          <a:xfrm>
            <a:off x="5341171" y="1275662"/>
            <a:ext cx="1398587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v4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Broadwell-EX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16C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5206446" y="1313332"/>
            <a:ext cx="24878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/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4000469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6953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3.2 Key innovations of the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platform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vs.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previous Boxboro-EX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5655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3.2 Key innovations of the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 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7313" y="504601"/>
            <a:ext cx="85491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3.2 Key innovations of 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vs. the previous Boxboro-EX platform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9713" y="863376"/>
            <a:ext cx="696382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 smtClean="0"/>
              <a:t>3.2.1 Connecting </a:t>
            </a:r>
            <a:r>
              <a:rPr lang="en-US" dirty="0" err="1" smtClean="0"/>
              <a:t>PCIe</a:t>
            </a:r>
            <a:r>
              <a:rPr lang="en-US" dirty="0" smtClean="0"/>
              <a:t> links direct to the processors rather than to the MCH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3.2.2 New </a:t>
            </a:r>
            <a:r>
              <a:rPr lang="en-US" dirty="0"/>
              <a:t>memory </a:t>
            </a:r>
            <a:r>
              <a:rPr lang="en-US" dirty="0" smtClean="0"/>
              <a:t>buffer design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2675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0488" y="511175"/>
            <a:ext cx="8068234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rgbClr val="2D2D8A"/>
                </a:solidFill>
              </a:rPr>
              <a:t>3.2.1 </a:t>
            </a:r>
            <a:r>
              <a:rPr lang="en-US" b="1" dirty="0">
                <a:solidFill>
                  <a:srgbClr val="2D2D8A"/>
                </a:solidFill>
              </a:rPr>
              <a:t>Connecting </a:t>
            </a:r>
            <a:r>
              <a:rPr lang="en-US" b="1" dirty="0" err="1">
                <a:solidFill>
                  <a:srgbClr val="2D2D8A"/>
                </a:solidFill>
              </a:rPr>
              <a:t>PCIe</a:t>
            </a:r>
            <a:r>
              <a:rPr lang="en-US" b="1" dirty="0">
                <a:solidFill>
                  <a:srgbClr val="2D2D8A"/>
                </a:solidFill>
              </a:rPr>
              <a:t> links </a:t>
            </a:r>
            <a:r>
              <a:rPr lang="en-US" b="1" dirty="0" smtClean="0">
                <a:solidFill>
                  <a:srgbClr val="2D2D8A"/>
                </a:solidFill>
              </a:rPr>
              <a:t>direct </a:t>
            </a:r>
            <a:r>
              <a:rPr lang="en-US" b="1" dirty="0">
                <a:solidFill>
                  <a:srgbClr val="2D2D8A"/>
                </a:solidFill>
              </a:rPr>
              <a:t>to the </a:t>
            </a:r>
            <a:r>
              <a:rPr lang="en-US" b="1" dirty="0" smtClean="0">
                <a:solidFill>
                  <a:srgbClr val="2D2D8A"/>
                </a:solidFill>
              </a:rPr>
              <a:t>processors rather than to the MCH -1</a:t>
            </a:r>
          </a:p>
          <a:p>
            <a:r>
              <a:rPr lang="en-US" b="1" dirty="0" smtClean="0">
                <a:solidFill>
                  <a:srgbClr val="2D2D8A"/>
                </a:solidFill>
              </a:rPr>
              <a:t>3.2.1.1 Overview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65100" y="1765300"/>
            <a:ext cx="4439201" cy="4308992"/>
            <a:chOff x="1047750" y="1473200"/>
            <a:chExt cx="6521450" cy="5061490"/>
          </a:xfrm>
        </p:grpSpPr>
        <p:grpSp>
          <p:nvGrpSpPr>
            <p:cNvPr id="7" name="Group 6"/>
            <p:cNvGrpSpPr/>
            <p:nvPr/>
          </p:nvGrpSpPr>
          <p:grpSpPr>
            <a:xfrm>
              <a:off x="1047750" y="1473200"/>
              <a:ext cx="6521450" cy="5061490"/>
              <a:chOff x="1047750" y="795338"/>
              <a:chExt cx="7048500" cy="5739352"/>
            </a:xfrm>
          </p:grpSpPr>
          <p:pic>
            <p:nvPicPr>
              <p:cNvPr id="9" name="Picture 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47750" y="795338"/>
                <a:ext cx="7048500" cy="5267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91240B29-F687-4F45-9708-019B960494DF}">
                  <a14:hiddenLine xmlns:a14="http://schemas.microsoft.com/office/drawing/2010/main" w="15875" cap="flat" cmpd="sng" algn="ctr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TextBox 9"/>
              <p:cNvSpPr txBox="1"/>
              <p:nvPr/>
            </p:nvSpPr>
            <p:spPr>
              <a:xfrm>
                <a:off x="2833298" y="6273080"/>
                <a:ext cx="162416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 smtClean="0">
                    <a:solidFill>
                      <a:srgbClr val="000000"/>
                    </a:solidFill>
                  </a:rPr>
                  <a:t>36 lanes of </a:t>
                </a:r>
                <a:r>
                  <a:rPr lang="en-US" sz="1100" dirty="0" err="1" smtClean="0">
                    <a:solidFill>
                      <a:srgbClr val="000000"/>
                    </a:solidFill>
                  </a:rPr>
                  <a:t>PCIe</a:t>
                </a:r>
                <a:r>
                  <a:rPr lang="en-US" sz="1100" dirty="0" smtClean="0">
                    <a:solidFill>
                      <a:srgbClr val="000000"/>
                    </a:solidFill>
                  </a:rPr>
                  <a:t> 2.0</a:t>
                </a:r>
                <a:endParaRPr lang="en-US" sz="11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" name="Left Brace 10"/>
              <p:cNvSpPr/>
              <p:nvPr/>
            </p:nvSpPr>
            <p:spPr bwMode="auto">
              <a:xfrm rot="5400000" flipH="1">
                <a:off x="3582567" y="4310120"/>
                <a:ext cx="200085" cy="3679826"/>
              </a:xfrm>
              <a:prstGeom prst="leftBrace">
                <a:avLst>
                  <a:gd name="adj1" fmla="val 8333"/>
                  <a:gd name="adj2" fmla="val 51035"/>
                </a:avLst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4584700" y="1841500"/>
              <a:ext cx="71205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2 x QPI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pic>
        <p:nvPicPr>
          <p:cNvPr id="12" name="Picture 34" descr="Intel® Xeon® processor E7-8800/4800 v3 product family overview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8700" y="1957388"/>
            <a:ext cx="3986213" cy="37069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ounded Rectangle 14"/>
          <p:cNvSpPr/>
          <p:nvPr/>
        </p:nvSpPr>
        <p:spPr bwMode="auto">
          <a:xfrm>
            <a:off x="368300" y="3924300"/>
            <a:ext cx="2908300" cy="22606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6248400" y="21042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15052" y="1384300"/>
            <a:ext cx="225093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0000"/>
                </a:solidFill>
              </a:rPr>
              <a:t>Boxboro platform</a:t>
            </a:r>
            <a:r>
              <a:rPr lang="hu-HU" sz="1200" b="1" dirty="0" smtClean="0">
                <a:solidFill>
                  <a:srgbClr val="000000"/>
                </a:solidFill>
              </a:rPr>
              <a:t> </a:t>
            </a:r>
            <a:r>
              <a:rPr lang="hu-HU" sz="1200" dirty="0" smtClean="0">
                <a:solidFill>
                  <a:srgbClr val="000000"/>
                </a:solidFill>
              </a:rPr>
              <a:t>[106]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026752" y="1371600"/>
            <a:ext cx="234070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err="1" smtClean="0">
                <a:solidFill>
                  <a:srgbClr val="000000"/>
                </a:solidFill>
              </a:rPr>
              <a:t>Brickland</a:t>
            </a:r>
            <a:r>
              <a:rPr lang="en-US" sz="1200" b="1" dirty="0" smtClean="0">
                <a:solidFill>
                  <a:srgbClr val="000000"/>
                </a:solidFill>
              </a:rPr>
              <a:t> platform</a:t>
            </a:r>
            <a:r>
              <a:rPr lang="hu-HU" sz="1200" b="1" dirty="0" smtClean="0">
                <a:solidFill>
                  <a:srgbClr val="000000"/>
                </a:solidFill>
              </a:rPr>
              <a:t> </a:t>
            </a:r>
            <a:r>
              <a:rPr lang="hu-HU" sz="1200" dirty="0" smtClean="0">
                <a:solidFill>
                  <a:srgbClr val="000000"/>
                </a:solidFill>
              </a:rPr>
              <a:t>[114]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20" name="Rounded Rectangle 19"/>
          <p:cNvSpPr/>
          <p:nvPr/>
        </p:nvSpPr>
        <p:spPr bwMode="auto">
          <a:xfrm>
            <a:off x="6235700" y="39457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3.2.1 Connecting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PCIe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links direct to the processors rather than to the 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MCH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 (1)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3733233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0488" y="505348"/>
            <a:ext cx="74943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Connecting </a:t>
            </a:r>
            <a:r>
              <a:rPr lang="en-US" b="1" dirty="0" err="1">
                <a:solidFill>
                  <a:srgbClr val="2D2D8A"/>
                </a:solidFill>
              </a:rPr>
              <a:t>PCIe</a:t>
            </a:r>
            <a:r>
              <a:rPr lang="en-US" b="1" dirty="0">
                <a:solidFill>
                  <a:srgbClr val="2D2D8A"/>
                </a:solidFill>
              </a:rPr>
              <a:t> links </a:t>
            </a:r>
            <a:r>
              <a:rPr lang="en-US" b="1" dirty="0" smtClean="0">
                <a:solidFill>
                  <a:srgbClr val="2D2D8A"/>
                </a:solidFill>
              </a:rPr>
              <a:t>direct </a:t>
            </a:r>
            <a:r>
              <a:rPr lang="en-US" b="1" dirty="0">
                <a:solidFill>
                  <a:srgbClr val="2D2D8A"/>
                </a:solidFill>
              </a:rPr>
              <a:t>to the </a:t>
            </a:r>
            <a:r>
              <a:rPr lang="en-US" b="1" dirty="0" smtClean="0">
                <a:solidFill>
                  <a:srgbClr val="2D2D8A"/>
                </a:solidFill>
              </a:rPr>
              <a:t>processors rather than to the MCH -2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7963" y="819673"/>
            <a:ext cx="38234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It has </a:t>
            </a:r>
            <a:r>
              <a:rPr lang="en-US" dirty="0" smtClean="0">
                <a:solidFill>
                  <a:srgbClr val="0070C0"/>
                </a:solidFill>
              </a:rPr>
              <a:t>two major implications</a:t>
            </a:r>
            <a:r>
              <a:rPr lang="en-US" dirty="0" smtClean="0">
                <a:solidFill>
                  <a:srgbClr val="000000"/>
                </a:solidFill>
              </a:rPr>
              <a:t>, including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8600" y="1124473"/>
            <a:ext cx="9138527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Raising the </a:t>
            </a:r>
            <a:r>
              <a:rPr lang="en-US" dirty="0" err="1" smtClean="0">
                <a:solidFill>
                  <a:srgbClr val="000000"/>
                </a:solidFill>
              </a:rPr>
              <a:t>PCIe</a:t>
            </a:r>
            <a:r>
              <a:rPr lang="en-US" dirty="0" smtClean="0">
                <a:solidFill>
                  <a:srgbClr val="000000"/>
                </a:solidFill>
              </a:rPr>
              <a:t> lane count provided by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 (see Section 3.2.1.2)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Reducing the bandwidth needed between the processors and the chipset (see Section 3.2.1.3)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3.2.1 Connecting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PCIe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links direct to the processors rather than to the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MCH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2802337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2562" y="800209"/>
            <a:ext cx="896143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As long as the Boxboro-EX platform provides 36 </a:t>
            </a:r>
            <a:r>
              <a:rPr lang="en-US" dirty="0" err="1" smtClean="0">
                <a:solidFill>
                  <a:srgbClr val="000000"/>
                </a:solidFill>
              </a:rPr>
              <a:t>PCIe</a:t>
            </a:r>
            <a:r>
              <a:rPr lang="en-US" dirty="0" smtClean="0">
                <a:solidFill>
                  <a:srgbClr val="000000"/>
                </a:solidFill>
              </a:rPr>
              <a:t> lanes, the </a:t>
            </a:r>
            <a:r>
              <a:rPr lang="en-US" dirty="0" err="1" smtClean="0">
                <a:solidFill>
                  <a:srgbClr val="0070C0"/>
                </a:solidFill>
              </a:rPr>
              <a:t>Brickland</a:t>
            </a:r>
            <a:r>
              <a:rPr lang="en-US" dirty="0" smtClean="0">
                <a:solidFill>
                  <a:srgbClr val="0070C0"/>
                </a:solidFill>
              </a:rPr>
              <a:t> platform affords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32 </a:t>
            </a:r>
            <a:r>
              <a:rPr lang="en-US" dirty="0" err="1" smtClean="0">
                <a:solidFill>
                  <a:srgbClr val="0070C0"/>
                </a:solidFill>
              </a:rPr>
              <a:t>PCIe</a:t>
            </a:r>
            <a:r>
              <a:rPr lang="en-US" dirty="0" smtClean="0">
                <a:solidFill>
                  <a:srgbClr val="0070C0"/>
                </a:solidFill>
              </a:rPr>
              <a:t> lanes per processor,</a:t>
            </a:r>
            <a:r>
              <a:rPr lang="en-US" dirty="0" smtClean="0">
                <a:solidFill>
                  <a:srgbClr val="000000"/>
                </a:solidFill>
              </a:rPr>
              <a:t> i.e. 4 x 32 = 132 lanes in total for a 4S platform, as shown below.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8900" y="504825"/>
            <a:ext cx="7816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3.2.1.2 Raising the </a:t>
            </a:r>
            <a:r>
              <a:rPr lang="en-US" b="1" dirty="0" err="1" smtClean="0">
                <a:solidFill>
                  <a:srgbClr val="2D2D8A"/>
                </a:solidFill>
              </a:rPr>
              <a:t>PCIe</a:t>
            </a:r>
            <a:r>
              <a:rPr lang="en-US" b="1" dirty="0" smtClean="0">
                <a:solidFill>
                  <a:srgbClr val="2D2D8A"/>
                </a:solidFill>
              </a:rPr>
              <a:t> lane count provided by the </a:t>
            </a:r>
            <a:r>
              <a:rPr lang="en-US" b="1" dirty="0" err="1" smtClean="0">
                <a:solidFill>
                  <a:srgbClr val="2D2D8A"/>
                </a:solidFill>
              </a:rPr>
              <a:t>Brickland</a:t>
            </a:r>
            <a:r>
              <a:rPr lang="en-US" b="1" dirty="0" smtClean="0">
                <a:solidFill>
                  <a:srgbClr val="2D2D8A"/>
                </a:solidFill>
              </a:rPr>
              <a:t> platform -1  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65100" y="1943100"/>
            <a:ext cx="4439201" cy="4308992"/>
            <a:chOff x="1047750" y="1473200"/>
            <a:chExt cx="6521450" cy="5061490"/>
          </a:xfrm>
        </p:grpSpPr>
        <p:grpSp>
          <p:nvGrpSpPr>
            <p:cNvPr id="7" name="Group 6"/>
            <p:cNvGrpSpPr/>
            <p:nvPr/>
          </p:nvGrpSpPr>
          <p:grpSpPr>
            <a:xfrm>
              <a:off x="1047750" y="1473200"/>
              <a:ext cx="6521450" cy="5061490"/>
              <a:chOff x="1047750" y="795338"/>
              <a:chExt cx="7048500" cy="5739352"/>
            </a:xfrm>
          </p:grpSpPr>
          <p:pic>
            <p:nvPicPr>
              <p:cNvPr id="9" name="Picture 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47750" y="795338"/>
                <a:ext cx="7048500" cy="5267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91240B29-F687-4F45-9708-019B960494DF}">
                  <a14:hiddenLine xmlns:a14="http://schemas.microsoft.com/office/drawing/2010/main" w="15875" cap="flat" cmpd="sng" algn="ctr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TextBox 9"/>
              <p:cNvSpPr txBox="1"/>
              <p:nvPr/>
            </p:nvSpPr>
            <p:spPr>
              <a:xfrm>
                <a:off x="2833298" y="6273080"/>
                <a:ext cx="162416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 smtClean="0">
                    <a:solidFill>
                      <a:srgbClr val="000000"/>
                    </a:solidFill>
                  </a:rPr>
                  <a:t>36 lanes of </a:t>
                </a:r>
                <a:r>
                  <a:rPr lang="en-US" sz="1100" dirty="0" err="1" smtClean="0">
                    <a:solidFill>
                      <a:srgbClr val="000000"/>
                    </a:solidFill>
                  </a:rPr>
                  <a:t>PCIe</a:t>
                </a:r>
                <a:r>
                  <a:rPr lang="en-US" sz="1100" dirty="0" smtClean="0">
                    <a:solidFill>
                      <a:srgbClr val="000000"/>
                    </a:solidFill>
                  </a:rPr>
                  <a:t> 2.0</a:t>
                </a:r>
                <a:endParaRPr lang="en-US" sz="11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" name="Left Brace 10"/>
              <p:cNvSpPr/>
              <p:nvPr/>
            </p:nvSpPr>
            <p:spPr bwMode="auto">
              <a:xfrm rot="5400000" flipH="1">
                <a:off x="3582567" y="4310120"/>
                <a:ext cx="200085" cy="3679826"/>
              </a:xfrm>
              <a:prstGeom prst="leftBrace">
                <a:avLst>
                  <a:gd name="adj1" fmla="val 8333"/>
                  <a:gd name="adj2" fmla="val 51035"/>
                </a:avLst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4584700" y="1841500"/>
              <a:ext cx="71205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2 x QPI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pic>
        <p:nvPicPr>
          <p:cNvPr id="12" name="Picture 34" descr="Intel® Xeon® processor E7-8800/4800 v3 product family overview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8700" y="2135188"/>
            <a:ext cx="3986213" cy="37069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ounded Rectangle 12"/>
          <p:cNvSpPr/>
          <p:nvPr/>
        </p:nvSpPr>
        <p:spPr bwMode="auto">
          <a:xfrm>
            <a:off x="368300" y="4102100"/>
            <a:ext cx="2908300" cy="22606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6248400" y="22820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15052" y="1562100"/>
            <a:ext cx="17043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0000"/>
                </a:solidFill>
              </a:rPr>
              <a:t>Boxboro platform</a:t>
            </a:r>
            <a:endParaRPr lang="en-US" sz="1200" b="1" dirty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026752" y="1549400"/>
            <a:ext cx="17940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err="1" smtClean="0">
                <a:solidFill>
                  <a:srgbClr val="000000"/>
                </a:solidFill>
              </a:rPr>
              <a:t>Brickland</a:t>
            </a:r>
            <a:r>
              <a:rPr lang="en-US" sz="1200" b="1" dirty="0" smtClean="0">
                <a:solidFill>
                  <a:srgbClr val="000000"/>
                </a:solidFill>
              </a:rPr>
              <a:t> platform</a:t>
            </a:r>
            <a:endParaRPr lang="en-US" sz="1200" b="1" dirty="0">
              <a:solidFill>
                <a:srgbClr val="000000"/>
              </a:solidFill>
            </a:endParaRPr>
          </a:p>
        </p:txBody>
      </p:sp>
      <p:sp>
        <p:nvSpPr>
          <p:cNvPr id="17" name="Rounded Rectangle 16"/>
          <p:cNvSpPr/>
          <p:nvPr/>
        </p:nvSpPr>
        <p:spPr bwMode="auto">
          <a:xfrm>
            <a:off x="6235700" y="41235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92763" y="6515100"/>
            <a:ext cx="72715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</a:rPr>
              <a:t>Figure: Connecting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links </a:t>
            </a:r>
            <a:r>
              <a:rPr lang="en-US" dirty="0" smtClean="0">
                <a:solidFill>
                  <a:srgbClr val="000000"/>
                </a:solidFill>
              </a:rPr>
              <a:t>direct </a:t>
            </a:r>
            <a:r>
              <a:rPr lang="en-US" dirty="0">
                <a:solidFill>
                  <a:srgbClr val="000000"/>
                </a:solidFill>
              </a:rPr>
              <a:t>to the </a:t>
            </a:r>
            <a:r>
              <a:rPr lang="en-US" dirty="0" smtClean="0">
                <a:solidFill>
                  <a:srgbClr val="000000"/>
                </a:solidFill>
              </a:rPr>
              <a:t>processors rather than to the MCH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(3)</a:t>
            </a:r>
          </a:p>
        </p:txBody>
      </p:sp>
    </p:spTree>
    <p:extLst>
      <p:ext uri="{BB962C8B-B14F-4D97-AF65-F5344CB8AC3E}">
        <p14:creationId xmlns:p14="http://schemas.microsoft.com/office/powerpoint/2010/main" val="1863741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88900" y="505348"/>
            <a:ext cx="7816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3.2.1.2 Raising the </a:t>
            </a:r>
            <a:r>
              <a:rPr lang="en-US" b="1" dirty="0" err="1" smtClean="0">
                <a:solidFill>
                  <a:srgbClr val="2D2D8A"/>
                </a:solidFill>
              </a:rPr>
              <a:t>PCIe</a:t>
            </a:r>
            <a:r>
              <a:rPr lang="en-US" b="1" dirty="0" smtClean="0">
                <a:solidFill>
                  <a:srgbClr val="2D2D8A"/>
                </a:solidFill>
              </a:rPr>
              <a:t> lane count provided by the </a:t>
            </a:r>
            <a:r>
              <a:rPr lang="en-US" b="1" dirty="0" err="1" smtClean="0">
                <a:solidFill>
                  <a:srgbClr val="2D2D8A"/>
                </a:solidFill>
              </a:rPr>
              <a:t>Brickland</a:t>
            </a:r>
            <a:r>
              <a:rPr lang="en-US" b="1" dirty="0" smtClean="0">
                <a:solidFill>
                  <a:srgbClr val="2D2D8A"/>
                </a:solidFill>
              </a:rPr>
              <a:t> platform -2  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(4)</a:t>
            </a:r>
          </a:p>
        </p:txBody>
      </p:sp>
      <p:sp>
        <p:nvSpPr>
          <p:cNvPr id="7" name="Rectangle 6"/>
          <p:cNvSpPr/>
          <p:nvPr/>
        </p:nvSpPr>
        <p:spPr>
          <a:xfrm>
            <a:off x="309563" y="819098"/>
            <a:ext cx="882015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If the PCI lanes are connected directly to the processors rather than to the MCH, </a:t>
            </a:r>
            <a:r>
              <a:rPr lang="en-US" dirty="0" smtClean="0">
                <a:solidFill>
                  <a:srgbClr val="0070C0"/>
                </a:solidFill>
              </a:rPr>
              <a:t>the number of </a:t>
            </a:r>
            <a:r>
              <a:rPr lang="en-US" dirty="0" err="1" smtClean="0">
                <a:solidFill>
                  <a:srgbClr val="0070C0"/>
                </a:solidFill>
              </a:rPr>
              <a:t>PCIe</a:t>
            </a:r>
            <a:r>
              <a:rPr lang="en-US" dirty="0" smtClean="0">
                <a:solidFill>
                  <a:srgbClr val="0070C0"/>
                </a:solidFill>
              </a:rPr>
              <a:t> lanes supported by the platform will scale linearly with the number of processors.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1228" y="1772885"/>
            <a:ext cx="25399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Per lane </a:t>
            </a:r>
            <a:r>
              <a:rPr lang="en-US" dirty="0" err="1" smtClean="0"/>
              <a:t>PCIe</a:t>
            </a:r>
            <a:r>
              <a:rPr lang="en-US" dirty="0" smtClean="0"/>
              <a:t> bandwidth: 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708336" y="2081981"/>
            <a:ext cx="231505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PCI 2.0: </a:t>
            </a:r>
            <a:r>
              <a:rPr lang="en-US" dirty="0"/>
              <a:t>500 MB/s </a:t>
            </a:r>
            <a:endParaRPr lang="en-US" dirty="0" smtClean="0"/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PCI 3.0: 984.6 MB/s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297890" y="1296369"/>
            <a:ext cx="85782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In addition, the </a:t>
            </a:r>
            <a:r>
              <a:rPr lang="en-US" dirty="0" err="1">
                <a:solidFill>
                  <a:srgbClr val="0070C0"/>
                </a:solidFill>
              </a:rPr>
              <a:t>Brickland</a:t>
            </a:r>
            <a:r>
              <a:rPr lang="en-US" dirty="0">
                <a:solidFill>
                  <a:srgbClr val="0070C0"/>
                </a:solidFill>
              </a:rPr>
              <a:t> platform </a:t>
            </a:r>
            <a:r>
              <a:rPr lang="en-US" dirty="0">
                <a:solidFill>
                  <a:srgbClr val="000000"/>
                </a:solidFill>
              </a:rPr>
              <a:t>provides </a:t>
            </a:r>
            <a:r>
              <a:rPr lang="en-US" dirty="0">
                <a:solidFill>
                  <a:srgbClr val="FF0000"/>
                </a:solidFill>
              </a:rPr>
              <a:t>faster </a:t>
            </a:r>
            <a:r>
              <a:rPr lang="en-US" dirty="0" err="1">
                <a:solidFill>
                  <a:srgbClr val="FF0000"/>
                </a:solidFill>
              </a:rPr>
              <a:t>PCIe</a:t>
            </a:r>
            <a:r>
              <a:rPr lang="en-US" dirty="0">
                <a:solidFill>
                  <a:srgbClr val="FF0000"/>
                </a:solidFill>
              </a:rPr>
              <a:t> 3.0 lanes </a:t>
            </a:r>
            <a:r>
              <a:rPr lang="en-US" dirty="0"/>
              <a:t>instead of </a:t>
            </a:r>
            <a:r>
              <a:rPr lang="en-US" dirty="0">
                <a:solidFill>
                  <a:srgbClr val="000000"/>
                </a:solidFill>
              </a:rPr>
              <a:t>PCI 2.0 lanes</a:t>
            </a:r>
          </a:p>
          <a:p>
            <a:r>
              <a:rPr lang="en-US" dirty="0">
                <a:solidFill>
                  <a:srgbClr val="000000"/>
                </a:solidFill>
              </a:rPr>
              <a:t>      of the previous Boxboro platform.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353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/>
      <p:bldP spid="8" grpId="0"/>
      <p:bldP spid="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30"/>
          <p:cNvSpPr txBox="1">
            <a:spLocks noChangeArrowheads="1"/>
          </p:cNvSpPr>
          <p:nvPr/>
        </p:nvSpPr>
        <p:spPr bwMode="auto">
          <a:xfrm>
            <a:off x="76200" y="501277"/>
            <a:ext cx="4302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Compatibility of platform components</a:t>
            </a: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(2)</a:t>
            </a:r>
          </a:p>
        </p:txBody>
      </p:sp>
      <p:sp>
        <p:nvSpPr>
          <p:cNvPr id="54275" name="Text Box 31"/>
          <p:cNvSpPr txBox="1">
            <a:spLocks noChangeArrowheads="1"/>
          </p:cNvSpPr>
          <p:nvPr/>
        </p:nvSpPr>
        <p:spPr bwMode="auto">
          <a:xfrm>
            <a:off x="234950" y="848099"/>
            <a:ext cx="86071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Since platform </a:t>
            </a:r>
            <a:r>
              <a:rPr lang="en-US" altLang="en-US" sz="1400" dirty="0">
                <a:latin typeface="Verdana" pitchFamily="34" charset="0"/>
              </a:rPr>
              <a:t>components are connected via specified </a:t>
            </a:r>
            <a:r>
              <a:rPr lang="en-US" altLang="en-US" sz="1400" dirty="0" smtClean="0">
                <a:latin typeface="Verdana" pitchFamily="34" charset="0"/>
              </a:rPr>
              <a:t>interfaces to build an entity, called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 platform,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platform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components</a:t>
            </a:r>
            <a:r>
              <a:rPr lang="en-US" altLang="en-US" sz="1400" dirty="0">
                <a:latin typeface="Verdana" pitchFamily="34" charset="0"/>
              </a:rPr>
              <a:t>, such as processors or </a:t>
            </a:r>
            <a:r>
              <a:rPr lang="en-US" altLang="en-US" sz="1400" dirty="0" smtClean="0">
                <a:latin typeface="Verdana" pitchFamily="34" charset="0"/>
              </a:rPr>
              <a:t>memories are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compatible to a given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 platform as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long as they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have 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same interfaces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(including interface parameters, </a:t>
            </a:r>
            <a:r>
              <a:rPr lang="en-US" altLang="en-US" sz="1400" dirty="0" smtClean="0">
                <a:latin typeface="Verdana" pitchFamily="34" charset="0"/>
              </a:rPr>
              <a:t>such  as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 transfer rates etc.).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6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4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52118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0488" y="504088"/>
            <a:ext cx="84915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3.2.1.3 Reducing </a:t>
            </a:r>
            <a:r>
              <a:rPr lang="en-US" b="1" dirty="0">
                <a:solidFill>
                  <a:srgbClr val="2D2D8A"/>
                </a:solidFill>
              </a:rPr>
              <a:t>the bandwidth </a:t>
            </a:r>
            <a:r>
              <a:rPr lang="en-US" b="1" dirty="0" smtClean="0">
                <a:solidFill>
                  <a:srgbClr val="2D2D8A"/>
                </a:solidFill>
              </a:rPr>
              <a:t>demand </a:t>
            </a:r>
            <a:r>
              <a:rPr lang="en-US" b="1" dirty="0">
                <a:solidFill>
                  <a:srgbClr val="2D2D8A"/>
                </a:solidFill>
              </a:rPr>
              <a:t>between the processors and the chipset  </a:t>
            </a:r>
          </a:p>
        </p:txBody>
      </p:sp>
      <p:sp>
        <p:nvSpPr>
          <p:cNvPr id="5" name="Rectangle 4"/>
          <p:cNvSpPr/>
          <p:nvPr/>
        </p:nvSpPr>
        <p:spPr>
          <a:xfrm>
            <a:off x="411163" y="820923"/>
            <a:ext cx="8820150" cy="2249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By </a:t>
            </a:r>
            <a:r>
              <a:rPr lang="en-US" dirty="0" smtClean="0">
                <a:solidFill>
                  <a:srgbClr val="000000"/>
                </a:solidFill>
              </a:rPr>
              <a:t>relocating </a:t>
            </a:r>
            <a:r>
              <a:rPr lang="en-US" dirty="0">
                <a:solidFill>
                  <a:srgbClr val="000000"/>
                </a:solidFill>
              </a:rPr>
              <a:t>the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links from the </a:t>
            </a:r>
            <a:r>
              <a:rPr lang="en-US" dirty="0" smtClean="0">
                <a:solidFill>
                  <a:srgbClr val="000000"/>
                </a:solidFill>
              </a:rPr>
              <a:t>MCH </a:t>
            </a:r>
            <a:r>
              <a:rPr lang="en-US" dirty="0">
                <a:solidFill>
                  <a:srgbClr val="000000"/>
                </a:solidFill>
              </a:rPr>
              <a:t>to the processors, </a:t>
            </a:r>
            <a:r>
              <a:rPr lang="en-US" dirty="0">
                <a:solidFill>
                  <a:srgbClr val="0070C0"/>
                </a:solidFill>
              </a:rPr>
              <a:t>the bandwidth needed </a:t>
            </a:r>
            <a:endParaRPr lang="en-US" dirty="0" smtClean="0">
              <a:solidFill>
                <a:srgbClr val="0070C0"/>
              </a:solidFill>
            </a:endParaRP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between the chipset </a:t>
            </a:r>
            <a:r>
              <a:rPr lang="en-US" dirty="0">
                <a:solidFill>
                  <a:srgbClr val="0070C0"/>
                </a:solidFill>
              </a:rPr>
              <a:t>and the </a:t>
            </a:r>
            <a:r>
              <a:rPr lang="en-US" dirty="0" smtClean="0">
                <a:solidFill>
                  <a:srgbClr val="0070C0"/>
                </a:solidFill>
              </a:rPr>
              <a:t>processors becomes </a:t>
            </a:r>
            <a:r>
              <a:rPr lang="en-US" dirty="0">
                <a:solidFill>
                  <a:srgbClr val="0070C0"/>
                </a:solidFill>
              </a:rPr>
              <a:t>significantly </a:t>
            </a:r>
            <a:r>
              <a:rPr lang="en-US" dirty="0" smtClean="0">
                <a:solidFill>
                  <a:srgbClr val="0070C0"/>
                </a:solidFill>
              </a:rPr>
              <a:t>reduced,</a:t>
            </a:r>
            <a:r>
              <a:rPr lang="en-US" dirty="0" smtClean="0">
                <a:solidFill>
                  <a:srgbClr val="000000"/>
                </a:solidFill>
              </a:rPr>
              <a:t> as follows;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en-US" dirty="0" smtClean="0">
                <a:solidFill>
                  <a:srgbClr val="000000"/>
                </a:solidFill>
              </a:rPr>
              <a:t>     In the preceding Boxboro </a:t>
            </a:r>
            <a:r>
              <a:rPr lang="en-US" dirty="0">
                <a:solidFill>
                  <a:srgbClr val="000000"/>
                </a:solidFill>
              </a:rPr>
              <a:t>platform </a:t>
            </a:r>
            <a:r>
              <a:rPr lang="en-US" dirty="0" smtClean="0">
                <a:solidFill>
                  <a:srgbClr val="000000"/>
                </a:solidFill>
              </a:rPr>
              <a:t>the MCH provides </a:t>
            </a:r>
            <a:r>
              <a:rPr lang="en-US" dirty="0">
                <a:solidFill>
                  <a:srgbClr val="000000"/>
                </a:solidFill>
              </a:rPr>
              <a:t>36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2.0 lanes with a total </a:t>
            </a:r>
            <a:endParaRPr lang="en-US" dirty="0" smtClean="0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 bandwidth of </a:t>
            </a:r>
            <a:r>
              <a:rPr lang="en-US" dirty="0">
                <a:solidFill>
                  <a:srgbClr val="000000"/>
                </a:solidFill>
              </a:rPr>
              <a:t>36x0.5 </a:t>
            </a:r>
            <a:r>
              <a:rPr lang="en-US" dirty="0" smtClean="0">
                <a:solidFill>
                  <a:srgbClr val="000000"/>
                </a:solidFill>
              </a:rPr>
              <a:t>GB/s  </a:t>
            </a:r>
            <a:r>
              <a:rPr lang="en-US" dirty="0">
                <a:solidFill>
                  <a:srgbClr val="000000"/>
                </a:solidFill>
              </a:rPr>
              <a:t>= 18 GB/s </a:t>
            </a:r>
            <a:r>
              <a:rPr lang="en-US" dirty="0" smtClean="0">
                <a:solidFill>
                  <a:srgbClr val="000000"/>
                </a:solidFill>
              </a:rPr>
              <a:t>per direction.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   This gives rise for using a QPI 1.1 bus width the bandwidth of 16.0 GB/s per direction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 between </a:t>
            </a:r>
            <a:r>
              <a:rPr lang="en-US" dirty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0000"/>
                </a:solidFill>
              </a:rPr>
              <a:t>MCH </a:t>
            </a:r>
            <a:r>
              <a:rPr lang="en-US" dirty="0">
                <a:solidFill>
                  <a:srgbClr val="000000"/>
                </a:solidFill>
              </a:rPr>
              <a:t>and the </a:t>
            </a:r>
            <a:r>
              <a:rPr lang="en-US" dirty="0" smtClean="0">
                <a:solidFill>
                  <a:srgbClr val="000000"/>
                </a:solidFill>
              </a:rPr>
              <a:t>processors.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By contrast, </a:t>
            </a:r>
            <a:r>
              <a:rPr lang="en-US" dirty="0" smtClean="0">
                <a:solidFill>
                  <a:srgbClr val="0070C0"/>
                </a:solidFill>
              </a:rPr>
              <a:t>in the </a:t>
            </a:r>
            <a:r>
              <a:rPr lang="en-US" dirty="0" err="1" smtClean="0">
                <a:solidFill>
                  <a:srgbClr val="0070C0"/>
                </a:solidFill>
              </a:rPr>
              <a:t>Brickland</a:t>
            </a:r>
            <a:r>
              <a:rPr lang="en-US" dirty="0" smtClean="0">
                <a:solidFill>
                  <a:srgbClr val="0070C0"/>
                </a:solidFill>
              </a:rPr>
              <a:t> platform </a:t>
            </a: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err="1" smtClean="0">
                <a:solidFill>
                  <a:srgbClr val="000000"/>
                </a:solidFill>
              </a:rPr>
              <a:t>PCIe</a:t>
            </a:r>
            <a:r>
              <a:rPr lang="en-US" dirty="0" smtClean="0">
                <a:solidFill>
                  <a:srgbClr val="000000"/>
                </a:solidFill>
              </a:rPr>
              <a:t> lanes are connected immediately to the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 processors  and  </a:t>
            </a:r>
            <a:r>
              <a:rPr lang="en-US" dirty="0" smtClean="0">
                <a:solidFill>
                  <a:srgbClr val="0070C0"/>
                </a:solidFill>
              </a:rPr>
              <a:t>there </a:t>
            </a:r>
            <a:r>
              <a:rPr lang="en-US" dirty="0">
                <a:solidFill>
                  <a:srgbClr val="0070C0"/>
                </a:solidFill>
              </a:rPr>
              <a:t>is </a:t>
            </a:r>
            <a:r>
              <a:rPr lang="en-US" dirty="0" smtClean="0">
                <a:solidFill>
                  <a:srgbClr val="0070C0"/>
                </a:solidFill>
              </a:rPr>
              <a:t>no need for providing the associated bandwidth</a:t>
            </a:r>
            <a:r>
              <a:rPr lang="en-US" dirty="0" smtClean="0">
                <a:solidFill>
                  <a:srgbClr val="000000"/>
                </a:solidFill>
              </a:rPr>
              <a:t>. </a:t>
            </a:r>
            <a:endParaRPr lang="en-US" dirty="0">
              <a:solidFill>
                <a:srgbClr val="00000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This has </a:t>
            </a:r>
            <a:r>
              <a:rPr lang="en-US" dirty="0">
                <a:solidFill>
                  <a:srgbClr val="0070C0"/>
                </a:solidFill>
              </a:rPr>
              <a:t>three consequences</a:t>
            </a:r>
            <a:r>
              <a:rPr lang="en-US" dirty="0">
                <a:solidFill>
                  <a:srgbClr val="000000"/>
                </a:solidFill>
              </a:rPr>
              <a:t>;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89000" y="2991373"/>
            <a:ext cx="7165295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dirty="0" smtClean="0">
                <a:solidFill>
                  <a:srgbClr val="000000"/>
                </a:solidFill>
              </a:rPr>
              <a:t>Interconnecting </a:t>
            </a:r>
            <a:r>
              <a:rPr lang="en-US" dirty="0">
                <a:solidFill>
                  <a:srgbClr val="000000"/>
                </a:solidFill>
              </a:rPr>
              <a:t>the processors and the PCH by a DMI2 (4x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2.0) </a:t>
            </a:r>
            <a:r>
              <a:rPr lang="en-US" dirty="0" smtClean="0">
                <a:solidFill>
                  <a:srgbClr val="000000"/>
                </a:solidFill>
              </a:rPr>
              <a:t>link</a:t>
            </a:r>
          </a:p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dirty="0" smtClean="0">
                <a:solidFill>
                  <a:srgbClr val="000000"/>
                </a:solidFill>
              </a:rPr>
              <a:t>Providing </a:t>
            </a:r>
            <a:r>
              <a:rPr lang="en-US" dirty="0">
                <a:solidFill>
                  <a:srgbClr val="000000"/>
                </a:solidFill>
              </a:rPr>
              <a:t>only three QPI links per processor</a:t>
            </a:r>
          </a:p>
          <a:p>
            <a:pPr marL="342900" indent="-342900">
              <a:spcAft>
                <a:spcPts val="300"/>
              </a:spcAft>
              <a:buAutoNum type="alphaLcParenR" startAt="3"/>
            </a:pPr>
            <a:r>
              <a:rPr lang="en-US" dirty="0" smtClean="0">
                <a:solidFill>
                  <a:srgbClr val="000000"/>
                </a:solidFill>
              </a:rPr>
              <a:t>Implementing a single chip “chipset”,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(5)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36600" y="3778773"/>
            <a:ext cx="18405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discussed next.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2019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95263" y="822325"/>
            <a:ext cx="88201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</a:rPr>
              <a:t>Due to the reduced bandwidth demand of the </a:t>
            </a:r>
            <a:r>
              <a:rPr lang="en-US" dirty="0" smtClean="0">
                <a:solidFill>
                  <a:srgbClr val="0070C0"/>
                </a:solidFill>
              </a:rPr>
              <a:t>chipset-processor interface, </a:t>
            </a:r>
            <a:r>
              <a:rPr lang="en-US" dirty="0">
                <a:solidFill>
                  <a:srgbClr val="0070C0"/>
                </a:solidFill>
              </a:rPr>
              <a:t>it suffices </a:t>
            </a:r>
            <a:r>
              <a:rPr lang="en-US" dirty="0" smtClean="0">
                <a:solidFill>
                  <a:srgbClr val="0070C0"/>
                </a:solidFill>
              </a:rPr>
              <a:t>now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</a:t>
            </a:r>
            <a:r>
              <a:rPr lang="en-US" dirty="0">
                <a:solidFill>
                  <a:srgbClr val="000000"/>
                </a:solidFill>
              </a:rPr>
              <a:t>to interconnect the PCH with a single processor via a </a:t>
            </a:r>
            <a:r>
              <a:rPr lang="en-US" dirty="0">
                <a:solidFill>
                  <a:srgbClr val="0070C0"/>
                </a:solidFill>
              </a:rPr>
              <a:t>DMI2 interface </a:t>
            </a:r>
            <a:r>
              <a:rPr lang="en-US" dirty="0" smtClean="0">
                <a:solidFill>
                  <a:srgbClr val="000000"/>
                </a:solidFill>
              </a:rPr>
              <a:t>consisting </a:t>
            </a:r>
            <a:r>
              <a:rPr lang="en-US" dirty="0" smtClean="0">
                <a:solidFill>
                  <a:srgbClr val="0070C0"/>
                </a:solidFill>
              </a:rPr>
              <a:t>of 4 </a:t>
            </a:r>
            <a:r>
              <a:rPr lang="en-US" dirty="0" err="1">
                <a:solidFill>
                  <a:srgbClr val="0070C0"/>
                </a:solidFill>
              </a:rPr>
              <a:t>PCIe</a:t>
            </a:r>
            <a:r>
              <a:rPr lang="en-US" dirty="0">
                <a:solidFill>
                  <a:srgbClr val="0070C0"/>
                </a:solidFill>
              </a:rPr>
              <a:t> 2.0 </a:t>
            </a:r>
            <a:endParaRPr lang="en-US" dirty="0" smtClean="0">
              <a:solidFill>
                <a:srgbClr val="0070C0"/>
              </a:solidFill>
            </a:endParaRP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lanes that provide a bandwidth of up to </a:t>
            </a:r>
            <a:r>
              <a:rPr lang="en-US" dirty="0" smtClean="0">
                <a:solidFill>
                  <a:srgbClr val="0070C0"/>
                </a:solidFill>
              </a:rPr>
              <a:t>4x0.5=2 GB/s</a:t>
            </a:r>
            <a:r>
              <a:rPr lang="en-US" dirty="0" smtClean="0">
                <a:solidFill>
                  <a:srgbClr val="000000"/>
                </a:solidFill>
              </a:rPr>
              <a:t>, rather than using a QPI bus with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a bandwidth of 16.0 GB/s.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0488" y="504825"/>
            <a:ext cx="8730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a</a:t>
            </a:r>
            <a:r>
              <a:rPr lang="en-US" b="1" dirty="0" smtClean="0">
                <a:solidFill>
                  <a:srgbClr val="2D2D8A"/>
                </a:solidFill>
              </a:rPr>
              <a:t>) Interconnecting the processors and the PCH by a DMI2 (4x </a:t>
            </a:r>
            <a:r>
              <a:rPr lang="en-US" b="1" dirty="0" err="1" smtClean="0">
                <a:solidFill>
                  <a:srgbClr val="2D2D8A"/>
                </a:solidFill>
              </a:rPr>
              <a:t>PCIe</a:t>
            </a:r>
            <a:r>
              <a:rPr lang="en-US" b="1" dirty="0" smtClean="0">
                <a:solidFill>
                  <a:srgbClr val="2D2D8A"/>
                </a:solidFill>
              </a:rPr>
              <a:t> 2.0) interface</a:t>
            </a:r>
            <a:endParaRPr lang="en-US" b="1" dirty="0">
              <a:solidFill>
                <a:srgbClr val="2D2D8A"/>
              </a:solidFill>
            </a:endParaRPr>
          </a:p>
        </p:txBody>
      </p:sp>
      <p:pic>
        <p:nvPicPr>
          <p:cNvPr id="7" name="Picture 34" descr="Intel® Xeon® processor E7-8800/4800 v3 product family overview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3260" y="2057400"/>
            <a:ext cx="4183469" cy="4265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ounded Rectangle 8"/>
          <p:cNvSpPr/>
          <p:nvPr/>
        </p:nvSpPr>
        <p:spPr bwMode="auto">
          <a:xfrm>
            <a:off x="4978400" y="4737100"/>
            <a:ext cx="596900" cy="2476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12900" y="6477000"/>
            <a:ext cx="66431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The </a:t>
            </a:r>
            <a:r>
              <a:rPr lang="en-US" dirty="0" err="1" smtClean="0">
                <a:solidFill>
                  <a:srgbClr val="000000"/>
                </a:solidFill>
              </a:rPr>
              <a:t>Haswell</a:t>
            </a:r>
            <a:r>
              <a:rPr lang="en-US" dirty="0" smtClean="0">
                <a:solidFill>
                  <a:srgbClr val="000000"/>
                </a:solidFill>
              </a:rPr>
              <a:t>-EX implementation of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</a:t>
            </a:r>
            <a:r>
              <a:rPr lang="hu-HU" dirty="0" smtClean="0">
                <a:solidFill>
                  <a:srgbClr val="000000"/>
                </a:solidFill>
              </a:rPr>
              <a:t> [114]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(6)</a:t>
            </a:r>
          </a:p>
        </p:txBody>
      </p:sp>
    </p:spTree>
    <p:extLst>
      <p:ext uri="{BB962C8B-B14F-4D97-AF65-F5344CB8AC3E}">
        <p14:creationId xmlns:p14="http://schemas.microsoft.com/office/powerpoint/2010/main" val="746521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7788" y="514350"/>
            <a:ext cx="52164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b</a:t>
            </a:r>
            <a:r>
              <a:rPr lang="en-US" b="1" dirty="0" smtClean="0">
                <a:solidFill>
                  <a:srgbClr val="2D2D8A"/>
                </a:solidFill>
              </a:rPr>
              <a:t>) Providing only three QPI links per processor -1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11138" y="838200"/>
            <a:ext cx="855400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As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 </a:t>
            </a:r>
            <a:r>
              <a:rPr lang="en-US" dirty="0" smtClean="0">
                <a:solidFill>
                  <a:srgbClr val="0070C0"/>
                </a:solidFill>
              </a:rPr>
              <a:t>does not need an extra QPI bus to interconnect the processor with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the PCH</a:t>
            </a:r>
            <a:r>
              <a:rPr lang="en-US" dirty="0" smtClean="0">
                <a:solidFill>
                  <a:srgbClr val="000000"/>
                </a:solidFill>
              </a:rPr>
              <a:t>, it has </a:t>
            </a:r>
            <a:r>
              <a:rPr lang="en-US" dirty="0" smtClean="0">
                <a:solidFill>
                  <a:srgbClr val="0070C0"/>
                </a:solidFill>
              </a:rPr>
              <a:t>only 3 QPI buses </a:t>
            </a:r>
            <a:r>
              <a:rPr lang="en-US" dirty="0" smtClean="0">
                <a:solidFill>
                  <a:srgbClr val="000000"/>
                </a:solidFill>
              </a:rPr>
              <a:t>per processor rather than four compared to the previous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(Boxboro-EX) platform, as shown in the next Figure.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6" name="Picture 34" descr="Intel® Xeon® processor E7-8800/4800 v3 product family overview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3260" y="1928906"/>
            <a:ext cx="4183469" cy="4265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1612900" y="6348506"/>
            <a:ext cx="66431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The </a:t>
            </a:r>
            <a:r>
              <a:rPr lang="en-US" dirty="0" err="1" smtClean="0">
                <a:solidFill>
                  <a:srgbClr val="000000"/>
                </a:solidFill>
              </a:rPr>
              <a:t>Haswell</a:t>
            </a:r>
            <a:r>
              <a:rPr lang="en-US" dirty="0" smtClean="0">
                <a:solidFill>
                  <a:srgbClr val="000000"/>
                </a:solidFill>
              </a:rPr>
              <a:t>-EX implementation of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</a:t>
            </a:r>
            <a:r>
              <a:rPr lang="hu-HU" dirty="0" smtClean="0">
                <a:solidFill>
                  <a:srgbClr val="000000"/>
                </a:solidFill>
              </a:rPr>
              <a:t> [114]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" name="Rounded Rectangle 9"/>
          <p:cNvSpPr/>
          <p:nvPr/>
        </p:nvSpPr>
        <p:spPr bwMode="auto">
          <a:xfrm>
            <a:off x="3556000" y="3275106"/>
            <a:ext cx="1968500" cy="10414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(7)</a:t>
            </a:r>
          </a:p>
        </p:txBody>
      </p:sp>
    </p:spTree>
    <p:extLst>
      <p:ext uri="{BB962C8B-B14F-4D97-AF65-F5344CB8AC3E}">
        <p14:creationId xmlns:p14="http://schemas.microsoft.com/office/powerpoint/2010/main" val="3092645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7788" y="505348"/>
            <a:ext cx="4932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Providing only three QPI links per processor -2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2088" y="845073"/>
            <a:ext cx="86725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In addition,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 supports already </a:t>
            </a:r>
            <a:r>
              <a:rPr lang="en-US" dirty="0" smtClean="0">
                <a:solidFill>
                  <a:srgbClr val="0070C0"/>
                </a:solidFill>
              </a:rPr>
              <a:t>QPI 1.1 </a:t>
            </a:r>
            <a:r>
              <a:rPr lang="en-US" dirty="0" smtClean="0">
                <a:solidFill>
                  <a:srgbClr val="000000"/>
                </a:solidFill>
              </a:rPr>
              <a:t>buses with the following speeds: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36600" y="1162573"/>
            <a:ext cx="5739072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Ivy Bridge-EX </a:t>
            </a:r>
            <a:r>
              <a:rPr lang="en-US" dirty="0" smtClean="0">
                <a:solidFill>
                  <a:srgbClr val="000000"/>
                </a:solidFill>
              </a:rPr>
              <a:t>based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platforms: </a:t>
            </a:r>
            <a:r>
              <a:rPr lang="en-US" dirty="0" smtClean="0">
                <a:solidFill>
                  <a:srgbClr val="0070C0"/>
                </a:solidFill>
              </a:rPr>
              <a:t>up to 8.0 </a:t>
            </a:r>
            <a:r>
              <a:rPr lang="en-US" dirty="0" err="1" smtClean="0">
                <a:solidFill>
                  <a:srgbClr val="0070C0"/>
                </a:solidFill>
              </a:rPr>
              <a:t>Gbps</a:t>
            </a:r>
            <a:endParaRPr lang="en-US" dirty="0" smtClean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Haswell-EX</a:t>
            </a:r>
            <a:r>
              <a:rPr lang="en-US" dirty="0" smtClean="0">
                <a:solidFill>
                  <a:srgbClr val="000000"/>
                </a:solidFill>
              </a:rPr>
              <a:t>   based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platforms: </a:t>
            </a:r>
            <a:r>
              <a:rPr lang="en-US" dirty="0" smtClean="0">
                <a:solidFill>
                  <a:srgbClr val="0070C0"/>
                </a:solidFill>
              </a:rPr>
              <a:t>up to 9.6 </a:t>
            </a:r>
            <a:r>
              <a:rPr lang="en-US" dirty="0" err="1" smtClean="0">
                <a:solidFill>
                  <a:srgbClr val="0070C0"/>
                </a:solidFill>
              </a:rPr>
              <a:t>Gbps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(8)</a:t>
            </a:r>
          </a:p>
        </p:txBody>
      </p:sp>
    </p:spTree>
    <p:extLst>
      <p:ext uri="{BB962C8B-B14F-4D97-AF65-F5344CB8AC3E}">
        <p14:creationId xmlns:p14="http://schemas.microsoft.com/office/powerpoint/2010/main" val="290919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730" name="Picture 34" descr="Intel® Xeon® processor E7-8800/4800 v3 product family overview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3260" y="2159000"/>
            <a:ext cx="4183469" cy="4265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0488" y="505348"/>
            <a:ext cx="4196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c</a:t>
            </a:r>
            <a:r>
              <a:rPr lang="en-US" b="1" dirty="0" smtClean="0">
                <a:solidFill>
                  <a:srgbClr val="2D2D8A"/>
                </a:solidFill>
              </a:rPr>
              <a:t>) Implementing a single chip “chipset”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46062" y="800623"/>
            <a:ext cx="8999537" cy="10823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Inspired by the </a:t>
            </a:r>
            <a:r>
              <a:rPr lang="en-US" dirty="0">
                <a:solidFill>
                  <a:srgbClr val="000000"/>
                </a:solidFill>
              </a:rPr>
              <a:t>reduced </a:t>
            </a:r>
            <a:r>
              <a:rPr lang="en-US" dirty="0" smtClean="0">
                <a:solidFill>
                  <a:srgbClr val="000000"/>
                </a:solidFill>
              </a:rPr>
              <a:t>functionality, the </a:t>
            </a:r>
            <a:r>
              <a:rPr lang="en-US" dirty="0" smtClean="0">
                <a:solidFill>
                  <a:srgbClr val="0070C0"/>
                </a:solidFill>
              </a:rPr>
              <a:t>chipset is </a:t>
            </a:r>
            <a:r>
              <a:rPr lang="en-US" dirty="0">
                <a:solidFill>
                  <a:srgbClr val="0070C0"/>
                </a:solidFill>
              </a:rPr>
              <a:t>now </a:t>
            </a:r>
            <a:r>
              <a:rPr lang="en-US" dirty="0" smtClean="0">
                <a:solidFill>
                  <a:srgbClr val="0070C0"/>
                </a:solidFill>
              </a:rPr>
              <a:t>implemented </a:t>
            </a:r>
            <a:r>
              <a:rPr lang="en-US" dirty="0">
                <a:solidFill>
                  <a:srgbClr val="0070C0"/>
                </a:solidFill>
              </a:rPr>
              <a:t>as a single chip </a:t>
            </a:r>
            <a:r>
              <a:rPr lang="en-US" dirty="0" smtClean="0">
                <a:solidFill>
                  <a:srgbClr val="0070C0"/>
                </a:solidFill>
              </a:rPr>
              <a:t>solution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</a:t>
            </a:r>
            <a:r>
              <a:rPr lang="en-US" dirty="0" smtClean="0">
                <a:solidFill>
                  <a:srgbClr val="000000"/>
                </a:solidFill>
              </a:rPr>
              <a:t>instead </a:t>
            </a:r>
            <a:r>
              <a:rPr lang="en-US" dirty="0">
                <a:solidFill>
                  <a:srgbClr val="000000"/>
                </a:solidFill>
              </a:rPr>
              <a:t>of using two </a:t>
            </a:r>
            <a:r>
              <a:rPr lang="en-US" dirty="0" smtClean="0">
                <a:solidFill>
                  <a:srgbClr val="000000"/>
                </a:solidFill>
              </a:rPr>
              <a:t>chips, </a:t>
            </a:r>
            <a:r>
              <a:rPr lang="en-US" dirty="0">
                <a:solidFill>
                  <a:srgbClr val="000000"/>
                </a:solidFill>
              </a:rPr>
              <a:t>as in the previous Boxboro platform.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0000"/>
                </a:solidFill>
              </a:rPr>
              <a:t>single </a:t>
            </a:r>
            <a:r>
              <a:rPr lang="en-US" dirty="0">
                <a:solidFill>
                  <a:srgbClr val="000000"/>
                </a:solidFill>
              </a:rPr>
              <a:t>chip “chipset” </a:t>
            </a:r>
            <a:r>
              <a:rPr lang="en-US" dirty="0" smtClean="0">
                <a:solidFill>
                  <a:srgbClr val="000000"/>
                </a:solidFill>
              </a:rPr>
              <a:t>is </a:t>
            </a:r>
            <a:r>
              <a:rPr lang="en-US" dirty="0">
                <a:solidFill>
                  <a:srgbClr val="000000"/>
                </a:solidFill>
              </a:rPr>
              <a:t>now designated as the </a:t>
            </a:r>
            <a:r>
              <a:rPr lang="en-US" dirty="0">
                <a:solidFill>
                  <a:srgbClr val="FF0000"/>
                </a:solidFill>
              </a:rPr>
              <a:t>PCH</a:t>
            </a:r>
            <a:r>
              <a:rPr lang="en-US" dirty="0">
                <a:solidFill>
                  <a:srgbClr val="000000"/>
                </a:solidFill>
              </a:rPr>
              <a:t> (</a:t>
            </a:r>
            <a:r>
              <a:rPr lang="en-US" dirty="0">
                <a:solidFill>
                  <a:srgbClr val="FF0000"/>
                </a:solidFill>
              </a:rPr>
              <a:t>Platform Controller </a:t>
            </a:r>
            <a:r>
              <a:rPr lang="en-US" dirty="0" smtClean="0">
                <a:solidFill>
                  <a:srgbClr val="FF0000"/>
                </a:solidFill>
              </a:rPr>
              <a:t>Hub</a:t>
            </a:r>
            <a:r>
              <a:rPr lang="en-US" dirty="0" smtClean="0">
                <a:solidFill>
                  <a:srgbClr val="000000"/>
                </a:solidFill>
              </a:rPr>
              <a:t>). 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It is in particular the </a:t>
            </a:r>
            <a:r>
              <a:rPr lang="en-US" dirty="0" smtClean="0">
                <a:solidFill>
                  <a:srgbClr val="FF0000"/>
                </a:solidFill>
              </a:rPr>
              <a:t>C602 </a:t>
            </a:r>
            <a:r>
              <a:rPr lang="en-US" dirty="0">
                <a:solidFill>
                  <a:srgbClr val="FF0000"/>
                </a:solidFill>
              </a:rPr>
              <a:t>J</a:t>
            </a:r>
            <a:r>
              <a:rPr lang="en-US" dirty="0">
                <a:solidFill>
                  <a:srgbClr val="000000"/>
                </a:solidFill>
              </a:rPr>
              <a:t> or </a:t>
            </a:r>
            <a:r>
              <a:rPr lang="en-US" dirty="0" err="1" smtClean="0">
                <a:solidFill>
                  <a:srgbClr val="FF0000"/>
                </a:solidFill>
              </a:rPr>
              <a:t>Patsburg</a:t>
            </a:r>
            <a:r>
              <a:rPr lang="en-US" dirty="0" smtClean="0">
                <a:solidFill>
                  <a:srgbClr val="FF0000"/>
                </a:solidFill>
              </a:rPr>
              <a:t>-J</a:t>
            </a:r>
            <a:r>
              <a:rPr lang="en-US" dirty="0" smtClean="0">
                <a:solidFill>
                  <a:srgbClr val="000000"/>
                </a:solidFill>
              </a:rPr>
              <a:t> PCH, as shown below</a:t>
            </a:r>
            <a:r>
              <a:rPr lang="en-US" dirty="0">
                <a:solidFill>
                  <a:srgbClr val="000000"/>
                </a:solidFill>
              </a:rPr>
              <a:t>.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5041900" y="5080000"/>
            <a:ext cx="965200" cy="685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12900" y="6515100"/>
            <a:ext cx="66431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The </a:t>
            </a:r>
            <a:r>
              <a:rPr lang="en-US" dirty="0" err="1" smtClean="0">
                <a:solidFill>
                  <a:srgbClr val="000000"/>
                </a:solidFill>
              </a:rPr>
              <a:t>Haswell</a:t>
            </a:r>
            <a:r>
              <a:rPr lang="en-US" dirty="0" smtClean="0">
                <a:solidFill>
                  <a:srgbClr val="000000"/>
                </a:solidFill>
              </a:rPr>
              <a:t>-EX implementation of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</a:t>
            </a:r>
            <a:r>
              <a:rPr lang="hu-HU" dirty="0" smtClean="0">
                <a:solidFill>
                  <a:srgbClr val="000000"/>
                </a:solidFill>
              </a:rPr>
              <a:t> [114]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(9)</a:t>
            </a:r>
          </a:p>
        </p:txBody>
      </p:sp>
    </p:spTree>
    <p:extLst>
      <p:ext uri="{BB962C8B-B14F-4D97-AF65-F5344CB8AC3E}">
        <p14:creationId xmlns:p14="http://schemas.microsoft.com/office/powerpoint/2010/main" val="1435286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3663" y="511175"/>
            <a:ext cx="36006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3.2.2 New memory buffer design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</a:t>
            </a:r>
            <a:r>
              <a:rPr lang="en-US" altLang="en-US" sz="1600" dirty="0" smtClean="0"/>
              <a:t>design (1)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55600" y="1101725"/>
            <a:ext cx="6725752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 smtClean="0"/>
              <a:t>a) Redesigned, basically parallel MC-SMB interface, called SMI2 interface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b) Enhanced DRAM interface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77800" y="796925"/>
            <a:ext cx="38571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It has two main components, as follows: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2496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(2)</a:t>
            </a:r>
            <a:endParaRPr lang="en-US" sz="1600" dirty="0"/>
          </a:p>
        </p:txBody>
      </p:sp>
      <p:sp>
        <p:nvSpPr>
          <p:cNvPr id="30" name="Rectangle 29"/>
          <p:cNvSpPr/>
          <p:nvPr/>
        </p:nvSpPr>
        <p:spPr>
          <a:xfrm>
            <a:off x="89119" y="510733"/>
            <a:ext cx="776847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a) </a:t>
            </a:r>
            <a:r>
              <a:rPr lang="en-US" b="1" dirty="0" smtClean="0">
                <a:solidFill>
                  <a:srgbClr val="2D2D8A"/>
                </a:solidFill>
              </a:rPr>
              <a:t>Redesigned, basically parallel MC-SMB </a:t>
            </a:r>
            <a:r>
              <a:rPr lang="en-US" b="1" dirty="0">
                <a:solidFill>
                  <a:srgbClr val="2D2D8A"/>
                </a:solidFill>
              </a:rPr>
              <a:t>interface, called SMI2 </a:t>
            </a:r>
            <a:r>
              <a:rPr lang="en-US" b="1" dirty="0" smtClean="0">
                <a:solidFill>
                  <a:srgbClr val="2D2D8A"/>
                </a:solidFill>
              </a:rPr>
              <a:t>interface -1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4732740" y="1536700"/>
            <a:ext cx="4156896" cy="3455170"/>
            <a:chOff x="1066800" y="1866900"/>
            <a:chExt cx="4497340" cy="3455170"/>
          </a:xfrm>
        </p:grpSpPr>
        <p:grpSp>
          <p:nvGrpSpPr>
            <p:cNvPr id="27" name="Group 26"/>
            <p:cNvGrpSpPr/>
            <p:nvPr/>
          </p:nvGrpSpPr>
          <p:grpSpPr>
            <a:xfrm>
              <a:off x="1066800" y="1866900"/>
              <a:ext cx="3924300" cy="3455170"/>
              <a:chOff x="469900" y="698500"/>
              <a:chExt cx="3924300" cy="3455170"/>
            </a:xfrm>
          </p:grpSpPr>
          <p:sp>
            <p:nvSpPr>
              <p:cNvPr id="5" name="Rectangle 4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6" name="TextBox 5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7" name="Left-Right Arrow 6"/>
              <p:cNvSpPr/>
              <p:nvPr/>
            </p:nvSpPr>
            <p:spPr bwMode="auto">
              <a:xfrm>
                <a:off x="469900" y="3073400"/>
                <a:ext cx="1224000" cy="252000"/>
              </a:xfrm>
              <a:prstGeom prst="leftRightArrow">
                <a:avLst/>
              </a:prstGeom>
              <a:solidFill>
                <a:srgbClr val="FF5B5B"/>
              </a:solidFill>
              <a:ln w="158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488020" y="2779713"/>
                <a:ext cx="110799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SMI2 data</a:t>
                </a:r>
                <a:endParaRPr lang="en-US" dirty="0"/>
              </a:p>
            </p:txBody>
          </p:sp>
          <p:sp>
            <p:nvSpPr>
              <p:cNvPr id="9" name="Up-Down Arrow 8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0" name="Up-Down Arrow 9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1" name="Rectangle 10"/>
              <p:cNvSpPr/>
              <p:nvPr/>
            </p:nvSpPr>
            <p:spPr bwMode="auto">
              <a:xfrm>
                <a:off x="20701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22860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4" name="Rectangle 13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6" name="Rectangle 15"/>
              <p:cNvSpPr/>
              <p:nvPr/>
            </p:nvSpPr>
            <p:spPr bwMode="auto">
              <a:xfrm>
                <a:off x="31750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33909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8" name="Rectangle 17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0" name="Rectangle 19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2" name="Rectangle 21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4" name="Right Arrow 23"/>
              <p:cNvSpPr/>
              <p:nvPr/>
            </p:nvSpPr>
            <p:spPr bwMode="auto">
              <a:xfrm>
                <a:off x="515938" y="3530479"/>
                <a:ext cx="1173162" cy="252000"/>
              </a:xfrm>
              <a:prstGeom prst="rightArrow">
                <a:avLst/>
              </a:prstGeom>
              <a:solidFill>
                <a:srgbClr val="FF5B5B"/>
              </a:solidFill>
              <a:ln w="63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546100" y="3759200"/>
                <a:ext cx="101021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CMD</a:t>
                </a:r>
                <a:endParaRPr lang="en-US" dirty="0"/>
              </a:p>
            </p:txBody>
          </p:sp>
        </p:grpSp>
        <p:sp>
          <p:nvSpPr>
            <p:cNvPr id="28" name="TextBox 27"/>
            <p:cNvSpPr txBox="1"/>
            <p:nvPr/>
          </p:nvSpPr>
          <p:spPr>
            <a:xfrm>
              <a:off x="4571780" y="34290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DDR3/4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37132" y="1841500"/>
            <a:ext cx="3984865" cy="3163070"/>
            <a:chOff x="1143000" y="2159000"/>
            <a:chExt cx="4311221" cy="3163070"/>
          </a:xfrm>
        </p:grpSpPr>
        <p:grpSp>
          <p:nvGrpSpPr>
            <p:cNvPr id="32" name="Group 31"/>
            <p:cNvGrpSpPr/>
            <p:nvPr/>
          </p:nvGrpSpPr>
          <p:grpSpPr>
            <a:xfrm>
              <a:off x="1143000" y="2159000"/>
              <a:ext cx="3848100" cy="3163070"/>
              <a:chOff x="546100" y="990600"/>
              <a:chExt cx="3848100" cy="3163070"/>
            </a:xfrm>
          </p:grpSpPr>
          <p:sp>
            <p:nvSpPr>
              <p:cNvPr id="34" name="Rectangle 33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584200" y="2767013"/>
                <a:ext cx="85014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In</a:t>
                </a:r>
                <a:endParaRPr lang="en-US" dirty="0"/>
              </a:p>
            </p:txBody>
          </p:sp>
          <p:sp>
            <p:nvSpPr>
              <p:cNvPr id="38" name="Up-Down Arrow 37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9" name="Up-Down Arrow 38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6" name="Rectangle 45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8" name="Rectangle 47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50" name="Rectangle 49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46100" y="3759200"/>
                <a:ext cx="99756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Out</a:t>
                </a:r>
                <a:endParaRPr lang="en-US" dirty="0"/>
              </a:p>
            </p:txBody>
          </p:sp>
        </p:grpSp>
        <p:sp>
          <p:nvSpPr>
            <p:cNvPr id="33" name="TextBox 32"/>
            <p:cNvSpPr txBox="1"/>
            <p:nvPr/>
          </p:nvSpPr>
          <p:spPr>
            <a:xfrm>
              <a:off x="4461861" y="34036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sp>
        <p:nvSpPr>
          <p:cNvPr id="55" name="Right Arrow 54"/>
          <p:cNvSpPr/>
          <p:nvPr/>
        </p:nvSpPr>
        <p:spPr bwMode="auto">
          <a:xfrm>
            <a:off x="309253" y="3924179"/>
            <a:ext cx="1084355" cy="252000"/>
          </a:xfrm>
          <a:prstGeom prst="rightArrow">
            <a:avLst/>
          </a:prstGeom>
          <a:solidFill>
            <a:srgbClr val="FF5B5B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619526" y="1409700"/>
            <a:ext cx="214834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Boxboro-EX platform</a:t>
            </a:r>
            <a:endParaRPr lang="en-US" sz="1300" b="1" dirty="0"/>
          </a:p>
        </p:txBody>
      </p:sp>
      <p:sp>
        <p:nvSpPr>
          <p:cNvPr id="57" name="TextBox 56"/>
          <p:cNvSpPr txBox="1"/>
          <p:nvPr/>
        </p:nvSpPr>
        <p:spPr>
          <a:xfrm>
            <a:off x="6178826" y="1092200"/>
            <a:ext cx="192873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err="1" smtClean="0"/>
              <a:t>Brickland</a:t>
            </a:r>
            <a:r>
              <a:rPr lang="en-US" sz="1300" b="1" dirty="0" smtClean="0"/>
              <a:t> platform</a:t>
            </a:r>
            <a:endParaRPr lang="en-US" sz="1300" b="1" dirty="0"/>
          </a:p>
        </p:txBody>
      </p:sp>
      <p:sp>
        <p:nvSpPr>
          <p:cNvPr id="58" name="TextBox 57"/>
          <p:cNvSpPr txBox="1"/>
          <p:nvPr/>
        </p:nvSpPr>
        <p:spPr>
          <a:xfrm>
            <a:off x="741053" y="5397500"/>
            <a:ext cx="3118161" cy="9310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>
                <a:solidFill>
                  <a:srgbClr val="FF0000"/>
                </a:solidFill>
              </a:rPr>
              <a:t>SMI</a:t>
            </a:r>
            <a:r>
              <a:rPr lang="en-US" sz="1300" dirty="0" smtClean="0"/>
              <a:t>: </a:t>
            </a:r>
            <a:r>
              <a:rPr lang="en-US" sz="1300" dirty="0" smtClean="0">
                <a:solidFill>
                  <a:srgbClr val="0070C0"/>
                </a:solidFill>
              </a:rPr>
              <a:t>Serial, packet based link </a:t>
            </a:r>
            <a:r>
              <a:rPr lang="en-US" sz="1300" dirty="0" smtClean="0"/>
              <a:t>with</a:t>
            </a:r>
          </a:p>
          <a:p>
            <a:pPr>
              <a:spcAft>
                <a:spcPts val="300"/>
              </a:spcAft>
            </a:pPr>
            <a:r>
              <a:rPr lang="en-US" sz="1300" dirty="0" smtClean="0"/>
              <a:t>        </a:t>
            </a:r>
            <a:r>
              <a:rPr lang="en-US" sz="1300" dirty="0" smtClean="0">
                <a:solidFill>
                  <a:srgbClr val="0070C0"/>
                </a:solidFill>
              </a:rPr>
              <a:t>differential signaling  </a:t>
            </a:r>
          </a:p>
          <a:p>
            <a:endParaRPr lang="en-US" sz="1300" dirty="0"/>
          </a:p>
          <a:p>
            <a:pPr>
              <a:spcAft>
                <a:spcPts val="300"/>
              </a:spcAft>
            </a:pPr>
            <a:r>
              <a:rPr lang="en-US" sz="1300" dirty="0" smtClean="0"/>
              <a:t>         Up to 6.4 </a:t>
            </a:r>
            <a:r>
              <a:rPr lang="en-US" sz="1300" dirty="0" err="1" smtClean="0"/>
              <a:t>Gbps</a:t>
            </a:r>
            <a:endParaRPr lang="en-US" sz="1300" dirty="0" smtClean="0"/>
          </a:p>
        </p:txBody>
      </p:sp>
      <p:sp>
        <p:nvSpPr>
          <p:cNvPr id="63" name="TextBox 62"/>
          <p:cNvSpPr txBox="1"/>
          <p:nvPr/>
        </p:nvSpPr>
        <p:spPr>
          <a:xfrm>
            <a:off x="4368800" y="5411688"/>
            <a:ext cx="4730654" cy="9438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solidFill>
                  <a:srgbClr val="FF0000"/>
                </a:solidFill>
              </a:rPr>
              <a:t>SMI 2</a:t>
            </a:r>
            <a:r>
              <a:rPr lang="en-US" sz="1300" dirty="0">
                <a:solidFill>
                  <a:srgbClr val="0070C0"/>
                </a:solidFill>
              </a:rPr>
              <a:t>: 64-bit parallel, </a:t>
            </a:r>
            <a:r>
              <a:rPr lang="en-US" sz="1300" dirty="0" smtClean="0">
                <a:solidFill>
                  <a:srgbClr val="0070C0"/>
                </a:solidFill>
              </a:rPr>
              <a:t>bidirectional data link </a:t>
            </a:r>
            <a:r>
              <a:rPr lang="en-US" sz="1300" dirty="0" smtClean="0"/>
              <a:t>with </a:t>
            </a:r>
          </a:p>
          <a:p>
            <a:r>
              <a:rPr lang="en-US" sz="1300" dirty="0" smtClean="0">
                <a:solidFill>
                  <a:srgbClr val="0070C0"/>
                </a:solidFill>
              </a:rPr>
              <a:t>           single-ended </a:t>
            </a:r>
            <a:r>
              <a:rPr lang="en-US" sz="1300" dirty="0">
                <a:solidFill>
                  <a:srgbClr val="0070C0"/>
                </a:solidFill>
              </a:rPr>
              <a:t>voltage reference </a:t>
            </a:r>
            <a:r>
              <a:rPr lang="en-US" sz="1300" dirty="0" smtClean="0">
                <a:solidFill>
                  <a:srgbClr val="0070C0"/>
                </a:solidFill>
              </a:rPr>
              <a:t>signaling</a:t>
            </a:r>
            <a:r>
              <a:rPr lang="en-US" sz="1300" dirty="0" smtClean="0"/>
              <a:t>,</a:t>
            </a:r>
            <a:endParaRPr lang="en-US" sz="1300" dirty="0"/>
          </a:p>
          <a:p>
            <a:pPr>
              <a:spcAft>
                <a:spcPts val="400"/>
              </a:spcAft>
            </a:pPr>
            <a:r>
              <a:rPr lang="en-US" sz="1300" dirty="0"/>
              <a:t>       </a:t>
            </a:r>
            <a:r>
              <a:rPr lang="en-US" sz="1300" dirty="0" smtClean="0"/>
              <a:t>    </a:t>
            </a:r>
            <a:r>
              <a:rPr lang="en-US" sz="1300" dirty="0"/>
              <a:t>(</a:t>
            </a:r>
            <a:r>
              <a:rPr lang="en-US" sz="1300" dirty="0" smtClean="0"/>
              <a:t>VMSE </a:t>
            </a:r>
            <a:r>
              <a:rPr lang="en-US" sz="1300" dirty="0"/>
              <a:t>(Voltage Mode single </a:t>
            </a:r>
            <a:r>
              <a:rPr lang="en-US" sz="1300" dirty="0" smtClean="0"/>
              <a:t>Ended) signaling)</a:t>
            </a:r>
          </a:p>
          <a:p>
            <a:pPr>
              <a:spcAft>
                <a:spcPts val="400"/>
              </a:spcAft>
            </a:pPr>
            <a:r>
              <a:rPr lang="en-US" sz="1300" dirty="0" smtClean="0"/>
              <a:t>           Up to 3200 MT/s</a:t>
            </a:r>
          </a:p>
        </p:txBody>
      </p:sp>
      <p:sp>
        <p:nvSpPr>
          <p:cNvPr id="64" name="Left Arrow 63"/>
          <p:cNvSpPr/>
          <p:nvPr/>
        </p:nvSpPr>
        <p:spPr bwMode="auto">
          <a:xfrm>
            <a:off x="283853" y="4394970"/>
            <a:ext cx="1084355" cy="252000"/>
          </a:xfrm>
          <a:prstGeom prst="leftArrow">
            <a:avLst/>
          </a:prstGeom>
          <a:solidFill>
            <a:srgbClr val="FF5B5B"/>
          </a:solidFill>
          <a:ln w="15875" cap="flat" cmpd="sng" algn="ctr">
            <a:solidFill>
              <a:srgbClr val="FF5B5B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>
            <a:off x="4156075" y="4220912"/>
            <a:ext cx="492125" cy="123258"/>
          </a:xfrm>
          <a:prstGeom prst="rightArrow">
            <a:avLst/>
          </a:prstGeom>
          <a:solidFill>
            <a:srgbClr val="FF5B5B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3340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61963" y="990600"/>
            <a:ext cx="8701485" cy="21339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SMI link </a:t>
            </a:r>
            <a:r>
              <a:rPr lang="en-US" dirty="0" smtClean="0">
                <a:solidFill>
                  <a:srgbClr val="000000"/>
                </a:solidFill>
              </a:rPr>
              <a:t>of the Boxboro-EX platform was a </a:t>
            </a:r>
            <a:r>
              <a:rPr lang="en-US" dirty="0" smtClean="0">
                <a:solidFill>
                  <a:srgbClr val="0070C0"/>
                </a:solidFill>
              </a:rPr>
              <a:t>serial, packet based, differential link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including about </a:t>
            </a:r>
            <a:r>
              <a:rPr lang="en-US" dirty="0" smtClean="0">
                <a:solidFill>
                  <a:srgbClr val="0070C0"/>
                </a:solidFill>
              </a:rPr>
              <a:t>70 signal lines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By contrast, as far as the </a:t>
            </a:r>
            <a:r>
              <a:rPr lang="en-US" dirty="0" smtClean="0">
                <a:solidFill>
                  <a:srgbClr val="0070C0"/>
                </a:solidFill>
              </a:rPr>
              <a:t>data transfer </a:t>
            </a:r>
            <a:r>
              <a:rPr lang="en-US" dirty="0" smtClean="0">
                <a:solidFill>
                  <a:srgbClr val="000000"/>
                </a:solidFill>
              </a:rPr>
              <a:t>is concerned, </a:t>
            </a:r>
            <a:r>
              <a:rPr lang="en-US" dirty="0" smtClean="0"/>
              <a:t>with the </a:t>
            </a:r>
            <a:r>
              <a:rPr lang="en-US" dirty="0" smtClean="0">
                <a:solidFill>
                  <a:srgbClr val="FF0000"/>
                </a:solidFill>
              </a:rPr>
              <a:t>SMI2 link </a:t>
            </a:r>
            <a:r>
              <a:rPr lang="en-US" dirty="0" smtClean="0"/>
              <a:t>Intel changed to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64-bit parallel, bidirectional communication using single-ended voltage reference signals</a:t>
            </a:r>
            <a:r>
              <a:rPr lang="en-US" dirty="0" smtClean="0">
                <a:solidFill>
                  <a:srgbClr val="000000"/>
                </a:solidFill>
              </a:rPr>
              <a:t>,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called </a:t>
            </a:r>
            <a:r>
              <a:rPr lang="en-US" dirty="0" smtClean="0">
                <a:solidFill>
                  <a:srgbClr val="FF0000"/>
                </a:solidFill>
              </a:rPr>
              <a:t>VMSE (Voltage Mode Single Ended) signaling</a:t>
            </a:r>
            <a:r>
              <a:rPr lang="en-US" dirty="0" smtClean="0">
                <a:solidFill>
                  <a:srgbClr val="000000"/>
                </a:solidFill>
              </a:rPr>
              <a:t>. </a:t>
            </a:r>
          </a:p>
          <a:p>
            <a:pPr marL="28575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/>
              <a:t>SMI 2 requires altogether about</a:t>
            </a:r>
            <a:r>
              <a:rPr lang="en-US" dirty="0" smtClean="0">
                <a:solidFill>
                  <a:srgbClr val="0070C0"/>
                </a:solidFill>
              </a:rPr>
              <a:t> 110 signal lines</a:t>
            </a:r>
            <a:r>
              <a:rPr lang="en-US" dirty="0" smtClean="0">
                <a:solidFill>
                  <a:srgbClr val="000000"/>
                </a:solidFill>
              </a:rPr>
              <a:t>, that is </a:t>
            </a:r>
            <a:r>
              <a:rPr lang="en-US" dirty="0" smtClean="0">
                <a:solidFill>
                  <a:srgbClr val="0070C0"/>
                </a:solidFill>
              </a:rPr>
              <a:t>about 50 % more lines than SMI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reason</a:t>
            </a:r>
            <a:r>
              <a:rPr lang="en-US" dirty="0" smtClean="0">
                <a:solidFill>
                  <a:srgbClr val="000000"/>
                </a:solidFill>
              </a:rPr>
              <a:t> for changing from serial transfer to parallel transfer in case of the data lines is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presumably the fact, that in this case </a:t>
            </a:r>
            <a:r>
              <a:rPr lang="en-US" dirty="0" smtClean="0">
                <a:solidFill>
                  <a:srgbClr val="0070C0"/>
                </a:solidFill>
              </a:rPr>
              <a:t>AD/DA converting of data becomes superfluous</a:t>
            </a:r>
            <a:r>
              <a:rPr lang="en-US" dirty="0" smtClean="0">
                <a:solidFill>
                  <a:srgbClr val="000000"/>
                </a:solidFill>
              </a:rPr>
              <a:t> and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this results </a:t>
            </a:r>
            <a:r>
              <a:rPr lang="en-US" dirty="0" smtClean="0">
                <a:solidFill>
                  <a:srgbClr val="0070C0"/>
                </a:solidFill>
              </a:rPr>
              <a:t>in </a:t>
            </a:r>
            <a:r>
              <a:rPr lang="en-US" dirty="0" smtClean="0">
                <a:solidFill>
                  <a:srgbClr val="FF0000"/>
                </a:solidFill>
              </a:rPr>
              <a:t>reduced dissipation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(3)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96888" y="3124200"/>
            <a:ext cx="64156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SMI 2 interface </a:t>
            </a:r>
            <a:r>
              <a:rPr lang="en-US" dirty="0" smtClean="0"/>
              <a:t>is used in the </a:t>
            </a:r>
            <a:r>
              <a:rPr lang="en-US" dirty="0" err="1" smtClean="0">
                <a:solidFill>
                  <a:srgbClr val="FF0000"/>
                </a:solidFill>
              </a:rPr>
              <a:t>Brickland</a:t>
            </a:r>
            <a:r>
              <a:rPr lang="en-US" dirty="0" smtClean="0">
                <a:solidFill>
                  <a:srgbClr val="FF0000"/>
                </a:solidFill>
              </a:rPr>
              <a:t> platform </a:t>
            </a:r>
            <a:r>
              <a:rPr lang="en-US" dirty="0" smtClean="0"/>
              <a:t>and o</a:t>
            </a:r>
            <a:r>
              <a:rPr lang="en-US" dirty="0" smtClean="0">
                <a:solidFill>
                  <a:srgbClr val="000000"/>
                </a:solidFill>
              </a:rPr>
              <a:t>perates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14400" y="3438525"/>
            <a:ext cx="6402715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Ivy Town-EX </a:t>
            </a:r>
            <a:r>
              <a:rPr lang="en-US" dirty="0" smtClean="0">
                <a:solidFill>
                  <a:srgbClr val="000000"/>
                </a:solidFill>
              </a:rPr>
              <a:t>based platforms at a speed of </a:t>
            </a:r>
            <a:r>
              <a:rPr lang="en-US" dirty="0" smtClean="0">
                <a:solidFill>
                  <a:srgbClr val="0070C0"/>
                </a:solidFill>
              </a:rPr>
              <a:t>up to 2667 MT/s,</a:t>
            </a:r>
            <a:endParaRPr lang="en-US" dirty="0" smtClean="0">
              <a:solidFill>
                <a:srgbClr val="000000"/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Haswell-EX</a:t>
            </a:r>
            <a:r>
              <a:rPr lang="en-US" dirty="0" smtClean="0">
                <a:solidFill>
                  <a:srgbClr val="000000"/>
                </a:solidFill>
              </a:rPr>
              <a:t> based platforms at a speed of up to </a:t>
            </a:r>
            <a:r>
              <a:rPr lang="en-US" dirty="0" smtClean="0">
                <a:solidFill>
                  <a:srgbClr val="0070C0"/>
                </a:solidFill>
              </a:rPr>
              <a:t>3200 MT/s and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Broadwell-EX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based platforms at a speed of up to </a:t>
            </a:r>
            <a:r>
              <a:rPr lang="en-US" dirty="0">
                <a:solidFill>
                  <a:srgbClr val="0070C0"/>
                </a:solidFill>
              </a:rPr>
              <a:t>3200 </a:t>
            </a:r>
            <a:r>
              <a:rPr lang="en-US" dirty="0" smtClean="0">
                <a:solidFill>
                  <a:srgbClr val="0070C0"/>
                </a:solidFill>
              </a:rPr>
              <a:t>MT/s.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9119" y="510733"/>
            <a:ext cx="776847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a) </a:t>
            </a:r>
            <a:r>
              <a:rPr lang="en-US" b="1" dirty="0" smtClean="0">
                <a:solidFill>
                  <a:srgbClr val="2D2D8A"/>
                </a:solidFill>
              </a:rPr>
              <a:t>Redesigned, basically parallel MC-SMB </a:t>
            </a:r>
            <a:r>
              <a:rPr lang="en-US" b="1" dirty="0">
                <a:solidFill>
                  <a:srgbClr val="2D2D8A"/>
                </a:solidFill>
              </a:rPr>
              <a:t>interface, called SMI2 </a:t>
            </a:r>
            <a:r>
              <a:rPr lang="en-US" b="1" dirty="0" smtClean="0">
                <a:solidFill>
                  <a:srgbClr val="2D2D8A"/>
                </a:solidFill>
              </a:rPr>
              <a:t>interface -2</a:t>
            </a:r>
            <a:endParaRPr lang="en-US" b="1" dirty="0">
              <a:solidFill>
                <a:srgbClr val="2D2D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303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(4)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6936"/>
            <a:ext cx="3066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b) Enhanced DRAM </a:t>
            </a:r>
            <a:r>
              <a:rPr lang="en-US" b="1" dirty="0" smtClean="0">
                <a:solidFill>
                  <a:schemeClr val="accent6"/>
                </a:solidFill>
              </a:rPr>
              <a:t>interface</a:t>
            </a:r>
            <a:endParaRPr lang="en-US" b="1" dirty="0">
              <a:solidFill>
                <a:schemeClr val="accent6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732740" y="1401632"/>
            <a:ext cx="4156896" cy="3455170"/>
            <a:chOff x="1066800" y="1866900"/>
            <a:chExt cx="4497340" cy="3455170"/>
          </a:xfrm>
        </p:grpSpPr>
        <p:grpSp>
          <p:nvGrpSpPr>
            <p:cNvPr id="6" name="Group 5"/>
            <p:cNvGrpSpPr/>
            <p:nvPr/>
          </p:nvGrpSpPr>
          <p:grpSpPr>
            <a:xfrm>
              <a:off x="1066800" y="1866900"/>
              <a:ext cx="3924300" cy="3455170"/>
              <a:chOff x="469900" y="698500"/>
              <a:chExt cx="3924300" cy="3455170"/>
            </a:xfrm>
          </p:grpSpPr>
          <p:sp>
            <p:nvSpPr>
              <p:cNvPr id="8" name="Rectangle 7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10" name="Left-Right Arrow 9"/>
              <p:cNvSpPr/>
              <p:nvPr/>
            </p:nvSpPr>
            <p:spPr bwMode="auto">
              <a:xfrm>
                <a:off x="469900" y="3073400"/>
                <a:ext cx="1224000" cy="252000"/>
              </a:xfrm>
              <a:prstGeom prst="leftRightArrow">
                <a:avLst/>
              </a:prstGeom>
              <a:solidFill>
                <a:srgbClr val="FF5B5B"/>
              </a:solidFill>
              <a:ln w="158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488020" y="2779713"/>
                <a:ext cx="110799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SMI2 data</a:t>
                </a:r>
                <a:endParaRPr lang="en-US" dirty="0"/>
              </a:p>
            </p:txBody>
          </p:sp>
          <p:sp>
            <p:nvSpPr>
              <p:cNvPr id="12" name="Up-Down Arrow 11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3" name="Up-Down Arrow 12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4" name="Rectangle 13"/>
              <p:cNvSpPr/>
              <p:nvPr/>
            </p:nvSpPr>
            <p:spPr bwMode="auto">
              <a:xfrm>
                <a:off x="20701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22860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6" name="Rectangle 15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8" name="Rectangle 17"/>
              <p:cNvSpPr/>
              <p:nvPr/>
            </p:nvSpPr>
            <p:spPr bwMode="auto">
              <a:xfrm>
                <a:off x="31750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33909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0" name="Rectangle 19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2" name="Rectangle 21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4" name="Rectangle 23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6" name="Right Arrow 25"/>
              <p:cNvSpPr/>
              <p:nvPr/>
            </p:nvSpPr>
            <p:spPr bwMode="auto">
              <a:xfrm>
                <a:off x="515938" y="3530479"/>
                <a:ext cx="1173162" cy="252000"/>
              </a:xfrm>
              <a:prstGeom prst="rightArrow">
                <a:avLst/>
              </a:prstGeom>
              <a:solidFill>
                <a:srgbClr val="FF5B5B"/>
              </a:solidFill>
              <a:ln w="63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546100" y="3759200"/>
                <a:ext cx="101021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CMD</a:t>
                </a:r>
                <a:endParaRPr lang="en-US" dirty="0"/>
              </a:p>
            </p:txBody>
          </p:sp>
        </p:grpSp>
        <p:sp>
          <p:nvSpPr>
            <p:cNvPr id="7" name="TextBox 6"/>
            <p:cNvSpPr txBox="1"/>
            <p:nvPr/>
          </p:nvSpPr>
          <p:spPr>
            <a:xfrm>
              <a:off x="4571780" y="34290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DDR3/4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337132" y="1706432"/>
            <a:ext cx="3984865" cy="3163070"/>
            <a:chOff x="1143000" y="2159000"/>
            <a:chExt cx="4311221" cy="3163070"/>
          </a:xfrm>
        </p:grpSpPr>
        <p:grpSp>
          <p:nvGrpSpPr>
            <p:cNvPr id="29" name="Group 28"/>
            <p:cNvGrpSpPr/>
            <p:nvPr/>
          </p:nvGrpSpPr>
          <p:grpSpPr>
            <a:xfrm>
              <a:off x="1143000" y="2159000"/>
              <a:ext cx="3848100" cy="3163070"/>
              <a:chOff x="546100" y="990600"/>
              <a:chExt cx="3848100" cy="3163070"/>
            </a:xfrm>
          </p:grpSpPr>
          <p:sp>
            <p:nvSpPr>
              <p:cNvPr id="31" name="Rectangle 30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584200" y="2767013"/>
                <a:ext cx="85014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In</a:t>
                </a:r>
                <a:endParaRPr lang="en-US" dirty="0"/>
              </a:p>
            </p:txBody>
          </p:sp>
          <p:sp>
            <p:nvSpPr>
              <p:cNvPr id="34" name="Up-Down Arrow 33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5" name="Up-Down Arrow 34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6" name="Rectangle 35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38" name="Rectangle 37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0" name="Rectangle 39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2" name="Rectangle 41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46100" y="3759200"/>
                <a:ext cx="99756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Out</a:t>
                </a:r>
                <a:endParaRPr lang="en-US" dirty="0"/>
              </a:p>
            </p:txBody>
          </p:sp>
        </p:grpSp>
        <p:sp>
          <p:nvSpPr>
            <p:cNvPr id="30" name="TextBox 29"/>
            <p:cNvSpPr txBox="1"/>
            <p:nvPr/>
          </p:nvSpPr>
          <p:spPr>
            <a:xfrm>
              <a:off x="4461861" y="34036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sp>
        <p:nvSpPr>
          <p:cNvPr id="45" name="Right Arrow 44"/>
          <p:cNvSpPr/>
          <p:nvPr/>
        </p:nvSpPr>
        <p:spPr bwMode="auto">
          <a:xfrm>
            <a:off x="309253" y="3789111"/>
            <a:ext cx="1084355" cy="252000"/>
          </a:xfrm>
          <a:prstGeom prst="rightArrow">
            <a:avLst/>
          </a:prstGeom>
          <a:solidFill>
            <a:srgbClr val="FF5B5B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619526" y="1274632"/>
            <a:ext cx="214834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Boxboro-EX platform</a:t>
            </a:r>
            <a:endParaRPr lang="en-US" sz="1300" b="1" dirty="0"/>
          </a:p>
        </p:txBody>
      </p:sp>
      <p:sp>
        <p:nvSpPr>
          <p:cNvPr id="47" name="TextBox 46"/>
          <p:cNvSpPr txBox="1"/>
          <p:nvPr/>
        </p:nvSpPr>
        <p:spPr>
          <a:xfrm>
            <a:off x="6178826" y="957132"/>
            <a:ext cx="192873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err="1" smtClean="0"/>
              <a:t>Brickland</a:t>
            </a:r>
            <a:r>
              <a:rPr lang="en-US" sz="1300" b="1" dirty="0" smtClean="0"/>
              <a:t> platform</a:t>
            </a:r>
            <a:endParaRPr lang="en-US" sz="1300" b="1" dirty="0"/>
          </a:p>
        </p:txBody>
      </p:sp>
      <p:sp>
        <p:nvSpPr>
          <p:cNvPr id="48" name="TextBox 47"/>
          <p:cNvSpPr txBox="1"/>
          <p:nvPr/>
        </p:nvSpPr>
        <p:spPr>
          <a:xfrm>
            <a:off x="906153" y="5226424"/>
            <a:ext cx="3512500" cy="530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 smtClean="0"/>
              <a:t>Up to DDR3-1333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300" dirty="0" smtClean="0"/>
              <a:t>Up to 2 DIMMs per memory channel</a:t>
            </a:r>
            <a:endParaRPr lang="en-US" sz="1300" dirty="0"/>
          </a:p>
        </p:txBody>
      </p:sp>
      <p:sp>
        <p:nvSpPr>
          <p:cNvPr id="49" name="TextBox 48"/>
          <p:cNvSpPr txBox="1"/>
          <p:nvPr/>
        </p:nvSpPr>
        <p:spPr>
          <a:xfrm>
            <a:off x="5499100" y="5240612"/>
            <a:ext cx="3512500" cy="5437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300" dirty="0" smtClean="0">
                <a:solidFill>
                  <a:srgbClr val="0070C0"/>
                </a:solidFill>
              </a:rPr>
              <a:t>Up to DDR4-1866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300" dirty="0" smtClean="0">
                <a:solidFill>
                  <a:srgbClr val="0070C0"/>
                </a:solidFill>
              </a:rPr>
              <a:t>Up to 3 DIMMs </a:t>
            </a:r>
            <a:r>
              <a:rPr lang="en-US" sz="1300" dirty="0" smtClean="0"/>
              <a:t>per memory channel</a:t>
            </a:r>
            <a:endParaRPr lang="en-US" sz="1300" dirty="0"/>
          </a:p>
        </p:txBody>
      </p:sp>
      <p:sp>
        <p:nvSpPr>
          <p:cNvPr id="50" name="Left Arrow 49"/>
          <p:cNvSpPr/>
          <p:nvPr/>
        </p:nvSpPr>
        <p:spPr bwMode="auto">
          <a:xfrm>
            <a:off x="283853" y="4259902"/>
            <a:ext cx="1084355" cy="252000"/>
          </a:xfrm>
          <a:prstGeom prst="leftArrow">
            <a:avLst/>
          </a:prstGeom>
          <a:solidFill>
            <a:srgbClr val="FF5B5B"/>
          </a:solidFill>
          <a:ln w="15875" cap="flat" cmpd="sng" algn="ctr">
            <a:solidFill>
              <a:srgbClr val="FF5B5B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1" name="Right Arrow 50"/>
          <p:cNvSpPr/>
          <p:nvPr/>
        </p:nvSpPr>
        <p:spPr bwMode="auto">
          <a:xfrm>
            <a:off x="4156075" y="4085844"/>
            <a:ext cx="492125" cy="123258"/>
          </a:xfrm>
          <a:prstGeom prst="rightArrow">
            <a:avLst/>
          </a:prstGeom>
          <a:solidFill>
            <a:srgbClr val="FF5B5B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0579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(5)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7313" y="502173"/>
            <a:ext cx="64395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Operation modes of the SMBs in 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[113]</a:t>
            </a:r>
            <a:endParaRPr lang="en-US" dirty="0"/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3232150" y="1174190"/>
            <a:ext cx="3168650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200" b="1" dirty="0" smtClean="0">
                <a:latin typeface="Verdana" pitchFamily="34" charset="0"/>
              </a:rPr>
              <a:t>Operation modes of the SMBs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651600" y="1867928"/>
            <a:ext cx="14847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r>
              <a:rPr lang="en-US" altLang="en-US" sz="1200" b="1" dirty="0" smtClean="0">
                <a:latin typeface="Verdana" pitchFamily="34" charset="0"/>
              </a:rPr>
              <a:t>Lockstep mode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5447693" y="1848878"/>
            <a:ext cx="25555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r>
              <a:rPr lang="en-US" altLang="en-US" sz="1200" b="1" dirty="0" smtClean="0">
                <a:latin typeface="Verdana" pitchFamily="34" charset="0"/>
              </a:rPr>
              <a:t>Independent channel mode</a:t>
            </a:r>
          </a:p>
          <a:p>
            <a:pPr algn="ctr"/>
            <a:r>
              <a:rPr lang="en-US" altLang="en-US" sz="1200" b="1" dirty="0" smtClean="0">
                <a:latin typeface="Verdana" pitchFamily="34" charset="0"/>
              </a:rPr>
              <a:t>(aka Performance mode)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8" name="Oval 8"/>
          <p:cNvSpPr>
            <a:spLocks noChangeArrowheads="1"/>
          </p:cNvSpPr>
          <p:nvPr/>
        </p:nvSpPr>
        <p:spPr bwMode="auto">
          <a:xfrm>
            <a:off x="2373313" y="17599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hu-HU" altLang="en-US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3336924" y="561417"/>
            <a:ext cx="295275" cy="21812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>
            <a:off x="6680200" y="175997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hu-HU" altLang="en-US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4591843" y="1504390"/>
            <a:ext cx="2123281" cy="2952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01613" y="2383865"/>
            <a:ext cx="4390230" cy="10669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smtClean="0"/>
              <a:t>In lockstep mode the same command is sent  </a:t>
            </a:r>
          </a:p>
          <a:p>
            <a:pPr>
              <a:spcAft>
                <a:spcPts val="400"/>
              </a:spcAft>
            </a:pPr>
            <a:r>
              <a:rPr lang="en-US" sz="1200" dirty="0"/>
              <a:t> </a:t>
            </a:r>
            <a:r>
              <a:rPr lang="en-US" sz="1200" dirty="0" smtClean="0"/>
              <a:t>    on both DRAM buses.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smtClean="0"/>
              <a:t>The read or write commands are issued </a:t>
            </a:r>
          </a:p>
          <a:p>
            <a:r>
              <a:rPr lang="en-US" sz="1200" dirty="0"/>
              <a:t> </a:t>
            </a:r>
            <a:r>
              <a:rPr lang="en-US" sz="1200" dirty="0" smtClean="0"/>
              <a:t>    simultaneously to the referenced  DIMMs, </a:t>
            </a:r>
          </a:p>
          <a:p>
            <a:r>
              <a:rPr lang="en-US" sz="1200" dirty="0"/>
              <a:t> </a:t>
            </a:r>
            <a:r>
              <a:rPr lang="en-US" sz="1200" dirty="0" smtClean="0"/>
              <a:t>    and the SMB interleaves the data on the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729163" y="2383865"/>
            <a:ext cx="4184650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smtClean="0"/>
              <a:t>In the independent channel mode commands</a:t>
            </a:r>
          </a:p>
          <a:p>
            <a:pPr>
              <a:spcAft>
                <a:spcPts val="0"/>
              </a:spcAft>
            </a:pPr>
            <a:r>
              <a:rPr lang="en-US" sz="1200" dirty="0" smtClean="0"/>
              <a:t>     sent to both DRAM channels are independent</a:t>
            </a:r>
          </a:p>
          <a:p>
            <a:pPr>
              <a:spcAft>
                <a:spcPts val="600"/>
              </a:spcAft>
            </a:pPr>
            <a:r>
              <a:rPr lang="en-US" sz="1200" dirty="0" smtClean="0"/>
              <a:t>     from each other. </a:t>
            </a:r>
            <a:endParaRPr lang="en-US" sz="1200" dirty="0"/>
          </a:p>
          <a:p>
            <a:endParaRPr lang="en-US" sz="1200" dirty="0" smtClean="0"/>
          </a:p>
          <a:p>
            <a:endParaRPr lang="en-US" sz="1200" dirty="0" smtClean="0"/>
          </a:p>
        </p:txBody>
      </p:sp>
    </p:spTree>
    <p:extLst>
      <p:ext uri="{BB962C8B-B14F-4D97-AF65-F5344CB8AC3E}">
        <p14:creationId xmlns:p14="http://schemas.microsoft.com/office/powerpoint/2010/main" val="3607815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180193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00538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chemeClr val="bg1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09086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25132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36550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37820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37820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37820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76953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184480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27672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54330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54012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54488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544888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66566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65772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21255" y="337864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17445" y="285984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77507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59092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59092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294493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283857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283857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71157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29101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1894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18941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46881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44023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44023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22433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376863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latin typeface="Verdana" pitchFamily="34" charset="0"/>
              </a:rPr>
              <a:t>Westmere</a:t>
            </a:r>
            <a:r>
              <a:rPr lang="en-US" altLang="en-US" sz="1100" dirty="0" smtClean="0">
                <a:latin typeface="Verdana" pitchFamily="34" charset="0"/>
              </a:rPr>
              <a:t>-EX: up to DDR3-1333</a:t>
            </a:r>
            <a:endParaRPr lang="hu-HU" altLang="en-US" sz="1100" dirty="0"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13690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48243" y="163842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557463"/>
            <a:ext cx="469900" cy="317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3733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37331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72732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62096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62096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49396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06546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19591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195910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23850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20992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20992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199402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154363"/>
            <a:ext cx="3508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641601"/>
            <a:ext cx="22860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560638"/>
            <a:ext cx="457200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3764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3764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730501"/>
            <a:ext cx="457200" cy="158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6241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6241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49872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081338"/>
            <a:ext cx="441325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19749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197497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254376"/>
            <a:ext cx="457200" cy="476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22580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22580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00990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424363"/>
            <a:ext cx="3508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2873501"/>
            <a:ext cx="22860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2792538"/>
            <a:ext cx="457200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6083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6083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2962401"/>
            <a:ext cx="457200" cy="793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28560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28560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73062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351338"/>
            <a:ext cx="441325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2449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24497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522788"/>
            <a:ext cx="45720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49580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49580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27990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48589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églalap 60"/>
          <p:cNvSpPr/>
          <p:nvPr/>
        </p:nvSpPr>
        <p:spPr>
          <a:xfrm>
            <a:off x="3751263" y="499916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chemeClr val="bg1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60246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670551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  <a:endParaRPr lang="hu-HU" altLang="en-US" sz="1000"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476876"/>
            <a:ext cx="3260725" cy="11885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SMI: </a:t>
            </a:r>
            <a:r>
              <a:rPr lang="en-US" altLang="en-US" sz="1100" dirty="0" smtClean="0"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 (Serial </a:t>
            </a:r>
            <a:r>
              <a:rPr lang="en-US" altLang="en-US" sz="1100" dirty="0">
                <a:latin typeface="Verdana" pitchFamily="34" charset="0"/>
              </a:rPr>
              <a:t>link between the processor </a:t>
            </a:r>
            <a:endParaRPr lang="en-US" altLang="en-US" sz="1100" dirty="0" smtClean="0">
              <a:latin typeface="Verdana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and the SMB)</a:t>
            </a:r>
            <a:endParaRPr lang="en-US" altLang="en-US" sz="11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SMB</a:t>
            </a:r>
            <a:r>
              <a:rPr lang="en-US" altLang="en-US" sz="1100" dirty="0"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       </a:t>
            </a:r>
            <a:r>
              <a:rPr lang="en-US" altLang="en-US" sz="1100" dirty="0" smtClean="0">
                <a:latin typeface="Verdana" pitchFamily="34" charset="0"/>
              </a:rPr>
              <a:t>  (Performs conversion between the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serial SMI and the parallel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DDR3 DIMM interfaces)</a:t>
            </a:r>
            <a:endParaRPr lang="en-US" altLang="en-US" sz="1100" dirty="0"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46868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190671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182575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6416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64160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199561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188925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188925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76225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40995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30358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30358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58298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5544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55441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33851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71328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14020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05923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287508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287508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22910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12273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12273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299573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64343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53707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53707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381647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37879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378790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57200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300730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3035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3035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30358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639378"/>
            <a:ext cx="0" cy="21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1859088"/>
            <a:ext cx="108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46563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2867913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4592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45928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05288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8088" y="2492438"/>
            <a:ext cx="1576387" cy="47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1922588"/>
            <a:ext cx="169068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184162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6574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65747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197338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190512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190512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77971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40042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2940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2940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57346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5448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54488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32898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8088" y="3768851"/>
            <a:ext cx="1576387" cy="793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141788"/>
            <a:ext cx="1706562" cy="127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06082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28766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287667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19258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12432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12432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299891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67042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5640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5640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384187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38148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381488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62438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48468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49738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49357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286873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40449" y="3027488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284538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28453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641663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185908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65363" y="3859338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65813" y="3860926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80963" y="523596"/>
            <a:ext cx="8894762" cy="286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Example: Interface requirements for compatible platform co</a:t>
            </a:r>
            <a:r>
              <a:rPr lang="hu-HU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m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ponents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33400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156325" y="565638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106613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141538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18035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-EX 10C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29592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29592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147888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-106753" y="6103550"/>
            <a:ext cx="931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Figure: The Boxboro-EX MP server platform supporting Nehalem-EX/</a:t>
            </a:r>
            <a:r>
              <a:rPr lang="en-US" altLang="en-US" sz="1400" dirty="0" err="1" smtClean="0">
                <a:latin typeface="Verdana" pitchFamily="34" charset="0"/>
              </a:rPr>
              <a:t>Westmer</a:t>
            </a:r>
            <a:r>
              <a:rPr lang="en-US" altLang="en-US" sz="1400" dirty="0" smtClean="0">
                <a:latin typeface="Verdana" pitchFamily="34" charset="0"/>
              </a:rPr>
              <a:t>-EX server processor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7785" y="5043370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2 DIMMs/memory channel</a:t>
            </a:r>
            <a:endParaRPr lang="en-US" sz="1100" dirty="0"/>
          </a:p>
        </p:txBody>
      </p:sp>
      <p:sp>
        <p:nvSpPr>
          <p:cNvPr id="19" name="TextBox 18"/>
          <p:cNvSpPr txBox="1"/>
          <p:nvPr/>
        </p:nvSpPr>
        <p:spPr>
          <a:xfrm>
            <a:off x="365125" y="4792788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4 x QPI up to 6.4 GT/s</a:t>
            </a:r>
            <a:endParaRPr lang="en-US" sz="1100" dirty="0"/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22287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307013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36</a:t>
            </a:r>
            <a:endParaRPr lang="en-US" sz="1100" dirty="0"/>
          </a:p>
        </p:txBody>
      </p:sp>
      <p:sp>
        <p:nvSpPr>
          <p:cNvPr id="24" name="TextBox 23"/>
          <p:cNvSpPr txBox="1"/>
          <p:nvPr/>
        </p:nvSpPr>
        <p:spPr>
          <a:xfrm>
            <a:off x="5497161" y="4084763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/>
              <a:t>PCIe</a:t>
            </a:r>
            <a:endParaRPr lang="en-US" sz="1100" dirty="0" smtClean="0"/>
          </a:p>
          <a:p>
            <a:pPr algn="ctr"/>
            <a:r>
              <a:rPr lang="en-US" sz="1100" dirty="0" smtClean="0"/>
              <a:t>2.0</a:t>
            </a:r>
            <a:endParaRPr lang="en-US" sz="1100" dirty="0"/>
          </a:p>
        </p:txBody>
      </p:sp>
      <p:sp>
        <p:nvSpPr>
          <p:cNvPr id="192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5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7" name="Rounded Rectangle 26"/>
          <p:cNvSpPr/>
          <p:nvPr/>
        </p:nvSpPr>
        <p:spPr bwMode="auto">
          <a:xfrm>
            <a:off x="2544763" y="1278063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3" name="Rounded Rectangle 192"/>
          <p:cNvSpPr/>
          <p:nvPr/>
        </p:nvSpPr>
        <p:spPr bwMode="auto">
          <a:xfrm>
            <a:off x="6129038" y="1311713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8" name="Rounded Rectangle 27"/>
          <p:cNvSpPr/>
          <p:nvPr/>
        </p:nvSpPr>
        <p:spPr bwMode="auto">
          <a:xfrm>
            <a:off x="3021900" y="1592388"/>
            <a:ext cx="2949711" cy="23304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1200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0962" y="506836"/>
            <a:ext cx="4129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DRAM speeds of the </a:t>
            </a:r>
            <a:r>
              <a:rPr lang="en-US" b="1" dirty="0" err="1" smtClean="0">
                <a:solidFill>
                  <a:srgbClr val="2D2D8A"/>
                </a:solidFill>
              </a:rPr>
              <a:t>Brickland</a:t>
            </a:r>
            <a:r>
              <a:rPr lang="en-US" b="1" dirty="0" smtClean="0">
                <a:solidFill>
                  <a:srgbClr val="2D2D8A"/>
                </a:solidFill>
              </a:rPr>
              <a:t> platform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(6)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0639877"/>
              </p:ext>
            </p:extLst>
          </p:nvPr>
        </p:nvGraphicFramePr>
        <p:xfrm>
          <a:off x="317499" y="1355165"/>
          <a:ext cx="8609013" cy="2311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181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0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811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842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Feature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Ivy Bridge-EX based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v2)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Haswell-EX based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v3)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64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C102</a:t>
                      </a:r>
                      <a:r>
                        <a:rPr lang="en-US" sz="1300" dirty="0" smtClean="0">
                          <a:latin typeface="+mj-lt"/>
                        </a:rPr>
                        <a:t>/</a:t>
                      </a:r>
                      <a:r>
                        <a:rPr lang="en-US" sz="1300" dirty="0" err="1" smtClean="0">
                          <a:latin typeface="+mj-lt"/>
                        </a:rPr>
                        <a:t>C104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C112/C114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04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DDR4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n.a</a:t>
                      </a:r>
                      <a:r>
                        <a:rPr lang="en-US" sz="1300" dirty="0" smtClean="0">
                          <a:latin typeface="+mj-lt"/>
                        </a:rPr>
                        <a:t>.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1866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604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DDR3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1333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4740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0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50" t="9417" r="14138" b="5242"/>
          <a:stretch/>
        </p:blipFill>
        <p:spPr bwMode="auto">
          <a:xfrm>
            <a:off x="190500" y="1094441"/>
            <a:ext cx="8560693" cy="5344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cap="flat" cmpd="sng" algn="ctr">
                <a:solidFill>
                  <a:srgbClr val="FF0000"/>
                </a:solidFill>
                <a:prstDash val="solid"/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5754414" y="5814617"/>
            <a:ext cx="33201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E7-8800 v3 /E7-4800 v3 family</a:t>
            </a:r>
          </a:p>
          <a:p>
            <a:r>
              <a:rPr lang="en-US" dirty="0" smtClean="0"/>
              <a:t> (18-Core), w/ QPI up to 9.6 GT/s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6324600" y="5520765"/>
            <a:ext cx="11929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Haswell</a:t>
            </a:r>
            <a:r>
              <a:rPr lang="en-US" dirty="0" smtClean="0"/>
              <a:t>-EX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7788" y="502173"/>
            <a:ext cx="62536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 for a Haswell-EX based 4S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</a:t>
            </a:r>
            <a:r>
              <a:rPr lang="en-US" dirty="0" smtClean="0"/>
              <a:t>[</a:t>
            </a:r>
            <a:r>
              <a:rPr lang="hu-HU" dirty="0" smtClean="0"/>
              <a:t>115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(7)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90500" y="6517342"/>
            <a:ext cx="84834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</a:t>
            </a:r>
            <a:r>
              <a:rPr lang="en-US" dirty="0" err="1" smtClean="0"/>
              <a:t>SMBs</a:t>
            </a:r>
            <a:r>
              <a:rPr lang="en-US" dirty="0" smtClean="0"/>
              <a:t> with the </a:t>
            </a:r>
            <a:r>
              <a:rPr lang="en-US" dirty="0" err="1" smtClean="0"/>
              <a:t>DIMMs</a:t>
            </a:r>
            <a:r>
              <a:rPr lang="en-US" dirty="0" smtClean="0"/>
              <a:t> are installed on extra cards to be inserted into the 8 </a:t>
            </a:r>
            <a:r>
              <a:rPr lang="en-US" dirty="0" err="1" smtClean="0"/>
              <a:t>SMI2</a:t>
            </a:r>
            <a:r>
              <a:rPr lang="en-US" dirty="0" smtClean="0"/>
              <a:t> slots.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355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(8)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22652" y="995662"/>
            <a:ext cx="6576699" cy="55939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2117" y="2117911"/>
            <a:ext cx="4401569" cy="168642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-391206" y="2122394"/>
            <a:ext cx="4401569" cy="168642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8527" y="507086"/>
            <a:ext cx="88008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mainboard and two of the memory cards to be inserted into the </a:t>
            </a:r>
            <a:r>
              <a:rPr lang="en-US" b="1" dirty="0" err="1" smtClean="0">
                <a:solidFill>
                  <a:schemeClr val="accent6"/>
                </a:solidFill>
              </a:rPr>
              <a:t>SMI2</a:t>
            </a:r>
            <a:r>
              <a:rPr lang="en-US" b="1" dirty="0" smtClean="0">
                <a:solidFill>
                  <a:schemeClr val="accent6"/>
                </a:solidFill>
              </a:rPr>
              <a:t> slots of the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 platform shown in the previous Figure </a:t>
            </a:r>
            <a:r>
              <a:rPr lang="en-US" dirty="0" smtClean="0"/>
              <a:t>[115]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815348" y="4693025"/>
            <a:ext cx="15023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Memory cards</a:t>
            </a:r>
            <a:endParaRPr lang="en-US" sz="13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719476" y="6472512"/>
            <a:ext cx="117211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Mainboard</a:t>
            </a:r>
            <a:endParaRPr lang="en-US" sz="1300" b="1" dirty="0"/>
          </a:p>
        </p:txBody>
      </p:sp>
    </p:spTree>
    <p:extLst>
      <p:ext uri="{BB962C8B-B14F-4D97-AF65-F5344CB8AC3E}">
        <p14:creationId xmlns:p14="http://schemas.microsoft.com/office/powerpoint/2010/main" val="1109478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3.3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Ivy Bridge-EX (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E7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-8800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v2)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processor 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46063" y="872920"/>
            <a:ext cx="88681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Intel developed a single processor to </a:t>
            </a:r>
            <a:r>
              <a:rPr lang="en-US" dirty="0" smtClean="0">
                <a:solidFill>
                  <a:srgbClr val="0070C0"/>
                </a:solidFill>
              </a:rPr>
              <a:t>cover all server market segments </a:t>
            </a:r>
            <a:r>
              <a:rPr lang="en-US" dirty="0" smtClean="0"/>
              <a:t>from 1S to 8S, called</a:t>
            </a:r>
          </a:p>
          <a:p>
            <a:pPr>
              <a:spcAft>
                <a:spcPts val="400"/>
              </a:spcAft>
            </a:pPr>
            <a:r>
              <a:rPr lang="en-US" dirty="0" smtClean="0"/>
              <a:t>      the </a:t>
            </a:r>
            <a:r>
              <a:rPr lang="en-US" dirty="0" err="1" smtClean="0">
                <a:solidFill>
                  <a:srgbClr val="FF0000"/>
                </a:solidFill>
              </a:rPr>
              <a:t>Ivytown</a:t>
            </a:r>
            <a:r>
              <a:rPr lang="en-US" dirty="0" smtClean="0"/>
              <a:t> processor.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92589" y="504586"/>
            <a:ext cx="62712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3.3 The Ivy Bridge-EX (8800 v2)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processor line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46063" y="1436061"/>
            <a:ext cx="8772914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It is manufactured on the </a:t>
            </a:r>
            <a:r>
              <a:rPr lang="en-US" dirty="0" smtClean="0">
                <a:solidFill>
                  <a:srgbClr val="0070C0"/>
                </a:solidFill>
              </a:rPr>
              <a:t>22 nm </a:t>
            </a:r>
            <a:r>
              <a:rPr lang="en-US" dirty="0" smtClean="0"/>
              <a:t>technology, includes </a:t>
            </a:r>
            <a:r>
              <a:rPr lang="en-US" dirty="0" smtClean="0">
                <a:solidFill>
                  <a:srgbClr val="0070C0"/>
                </a:solidFill>
              </a:rPr>
              <a:t>up to 15 cores </a:t>
            </a:r>
            <a:r>
              <a:rPr lang="en-US" dirty="0" smtClean="0"/>
              <a:t>built up </a:t>
            </a:r>
            <a:r>
              <a:rPr lang="en-US" dirty="0" smtClean="0">
                <a:solidFill>
                  <a:srgbClr val="0070C0"/>
                </a:solidFill>
              </a:rPr>
              <a:t>on 4.31 billion</a:t>
            </a:r>
          </a:p>
          <a:p>
            <a:pPr>
              <a:spcAft>
                <a:spcPts val="400"/>
              </a:spcAft>
            </a:pPr>
            <a:r>
              <a:rPr lang="en-US" dirty="0" smtClean="0">
                <a:solidFill>
                  <a:srgbClr val="0070C0"/>
                </a:solidFill>
              </a:rPr>
              <a:t>       transistors</a:t>
            </a:r>
            <a:r>
              <a:rPr lang="en-US" dirty="0" smtClean="0"/>
              <a:t> on a </a:t>
            </a:r>
            <a:r>
              <a:rPr lang="en-US" dirty="0" smtClean="0">
                <a:solidFill>
                  <a:srgbClr val="0070C0"/>
                </a:solidFill>
              </a:rPr>
              <a:t>die of 541 mm</a:t>
            </a:r>
            <a:r>
              <a:rPr lang="en-US" baseline="30000" dirty="0" smtClean="0">
                <a:solidFill>
                  <a:srgbClr val="0070C0"/>
                </a:solidFill>
              </a:rPr>
              <a:t>2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/>
              <a:t>Ivytown</a:t>
            </a:r>
            <a:r>
              <a:rPr lang="en-US" dirty="0" smtClean="0"/>
              <a:t> processor versions have a </a:t>
            </a:r>
            <a:r>
              <a:rPr lang="en-US" dirty="0" smtClean="0">
                <a:solidFill>
                  <a:srgbClr val="0070C0"/>
                </a:solidFill>
              </a:rPr>
              <a:t>TDP of 40 to 150 W</a:t>
            </a:r>
            <a:r>
              <a:rPr lang="en-US" dirty="0" smtClean="0"/>
              <a:t> and operate at frequencies ranging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from </a:t>
            </a:r>
            <a:r>
              <a:rPr lang="en-US" dirty="0" smtClean="0">
                <a:solidFill>
                  <a:srgbClr val="0070C0"/>
                </a:solidFill>
              </a:rPr>
              <a:t>1.4 to 3.8 GHz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The </a:t>
            </a:r>
            <a:r>
              <a:rPr lang="en-US" dirty="0" err="1" smtClean="0"/>
              <a:t>Ivytown</a:t>
            </a:r>
            <a:r>
              <a:rPr lang="en-US" dirty="0" smtClean="0"/>
              <a:t> processor was </a:t>
            </a:r>
            <a:r>
              <a:rPr lang="en-US" dirty="0" smtClean="0">
                <a:solidFill>
                  <a:srgbClr val="0070C0"/>
                </a:solidFill>
              </a:rPr>
              <a:t>launched</a:t>
            </a:r>
            <a:r>
              <a:rPr lang="en-US" dirty="0" smtClean="0"/>
              <a:t> along with the </a:t>
            </a:r>
            <a:r>
              <a:rPr lang="en-US" dirty="0" err="1" smtClean="0"/>
              <a:t>Romley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2S</a:t>
            </a:r>
            <a:r>
              <a:rPr lang="en-US" dirty="0" smtClean="0"/>
              <a:t> server platform in </a:t>
            </a:r>
            <a:r>
              <a:rPr lang="en-US" dirty="0" smtClean="0">
                <a:solidFill>
                  <a:srgbClr val="0070C0"/>
                </a:solidFill>
              </a:rPr>
              <a:t>9/2013</a:t>
            </a:r>
          </a:p>
          <a:p>
            <a:r>
              <a:rPr lang="en-US" dirty="0"/>
              <a:t> </a:t>
            </a:r>
            <a:r>
              <a:rPr lang="en-US" dirty="0" smtClean="0"/>
              <a:t>      followed by the </a:t>
            </a:r>
            <a:r>
              <a:rPr lang="en-US" dirty="0" err="1" smtClean="0"/>
              <a:t>Brickland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4S/</a:t>
            </a:r>
            <a:r>
              <a:rPr lang="en-US" dirty="0" err="1" smtClean="0">
                <a:solidFill>
                  <a:srgbClr val="0070C0"/>
                </a:solidFill>
              </a:rPr>
              <a:t>8S</a:t>
            </a:r>
            <a:r>
              <a:rPr lang="en-US" dirty="0" smtClean="0"/>
              <a:t> platform in </a:t>
            </a:r>
            <a:r>
              <a:rPr lang="en-US" dirty="0" smtClean="0">
                <a:solidFill>
                  <a:srgbClr val="0070C0"/>
                </a:solidFill>
              </a:rPr>
              <a:t>2/2014</a:t>
            </a:r>
            <a:r>
              <a:rPr lang="en-US" dirty="0" smtClean="0"/>
              <a:t>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8881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2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0289" y="1127342"/>
            <a:ext cx="5895975" cy="559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86418" y="504274"/>
            <a:ext cx="86918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Server platforms and processor segments covered by the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7195233" y="6206558"/>
            <a:ext cx="1623090" cy="528034"/>
          </a:xfrm>
          <a:prstGeom prst="round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0729" y="1816274"/>
            <a:ext cx="2080891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>
                <a:solidFill>
                  <a:srgbClr val="0070C0"/>
                </a:solidFill>
              </a:rPr>
              <a:t>Entry level</a:t>
            </a:r>
          </a:p>
          <a:p>
            <a:r>
              <a:rPr lang="en-US" dirty="0" smtClean="0"/>
              <a:t>E5 2400 1, 2 sockets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365343" y="3371586"/>
            <a:ext cx="238866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>
                <a:solidFill>
                  <a:srgbClr val="0070C0"/>
                </a:solidFill>
              </a:rPr>
              <a:t>Performance level</a:t>
            </a:r>
          </a:p>
          <a:p>
            <a:r>
              <a:rPr lang="en-US" dirty="0" smtClean="0"/>
              <a:t>E5 2600 1, 2, 4 sockets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365343" y="5463428"/>
            <a:ext cx="292246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>
                <a:solidFill>
                  <a:srgbClr val="0070C0"/>
                </a:solidFill>
              </a:rPr>
              <a:t>High-performance level</a:t>
            </a:r>
          </a:p>
          <a:p>
            <a:r>
              <a:rPr lang="en-US" dirty="0" smtClean="0"/>
              <a:t>E7 4800/8800  2, 4, 8 sockets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66492" y="1159842"/>
            <a:ext cx="20494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E5 platform: </a:t>
            </a:r>
            <a:r>
              <a:rPr lang="en-US" dirty="0" err="1" smtClean="0">
                <a:solidFill>
                  <a:srgbClr val="FF0000"/>
                </a:solidFill>
              </a:rPr>
              <a:t>Romley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8580" y="4669210"/>
            <a:ext cx="22140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E7 platform: </a:t>
            </a:r>
            <a:r>
              <a:rPr lang="en-US" dirty="0" err="1" smtClean="0">
                <a:solidFill>
                  <a:srgbClr val="FF0000"/>
                </a:solidFill>
              </a:rPr>
              <a:t>Brickland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2341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43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3064" y="510560"/>
            <a:ext cx="67938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E5, E7 platform alternatives built up of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processors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(3)</a:t>
            </a:r>
            <a:endParaRPr lang="en-US" sz="1600" dirty="0"/>
          </a:p>
        </p:txBody>
      </p:sp>
      <p:sp>
        <p:nvSpPr>
          <p:cNvPr id="2" name="Rectangle 1"/>
          <p:cNvSpPr/>
          <p:nvPr/>
        </p:nvSpPr>
        <p:spPr bwMode="auto">
          <a:xfrm>
            <a:off x="197364" y="98091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Romley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Entry and Performance level platform alternatives</a:t>
            </a:r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Brickland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High performance platform alternatives</a:t>
            </a:r>
          </a:p>
        </p:txBody>
      </p:sp>
      <p:cxnSp>
        <p:nvCxnSpPr>
          <p:cNvPr id="6" name="Straight Arrow Connector 5"/>
          <p:cNvCxnSpPr/>
          <p:nvPr/>
        </p:nvCxnSpPr>
        <p:spPr bwMode="auto">
          <a:xfrm>
            <a:off x="1164921" y="1361358"/>
            <a:ext cx="0" cy="229448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605129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49" t="9758" r="20800" b="5920"/>
          <a:stretch/>
        </p:blipFill>
        <p:spPr bwMode="auto">
          <a:xfrm>
            <a:off x="3315980" y="1603328"/>
            <a:ext cx="5783016" cy="4545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5657" y="505428"/>
            <a:ext cx="43861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Block diagram of the Ivy Town processor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4544" y="1609834"/>
            <a:ext cx="3706464" cy="38087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 smtClean="0"/>
              <a:t>PCU:    Power Control Unit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TAP:    Test Access Port</a:t>
            </a:r>
          </a:p>
          <a:p>
            <a:r>
              <a:rPr lang="en-US" dirty="0" smtClean="0"/>
              <a:t>FUSE:  Fuse block, to configure the die</a:t>
            </a:r>
          </a:p>
          <a:p>
            <a:pPr>
              <a:spcAft>
                <a:spcPts val="0"/>
              </a:spcAft>
            </a:pPr>
            <a:r>
              <a:rPr lang="en-US" dirty="0"/>
              <a:t> </a:t>
            </a:r>
            <a:r>
              <a:rPr lang="en-US" dirty="0" smtClean="0"/>
              <a:t>          i.e. to have various core and</a:t>
            </a:r>
          </a:p>
          <a:p>
            <a:pPr>
              <a:spcAft>
                <a:spcPts val="0"/>
              </a:spcAft>
            </a:pPr>
            <a:r>
              <a:rPr lang="en-US" dirty="0" smtClean="0"/>
              <a:t>           cache sizes as well as</a:t>
            </a:r>
          </a:p>
          <a:p>
            <a:pPr>
              <a:spcAft>
                <a:spcPts val="0"/>
              </a:spcAft>
            </a:pPr>
            <a:r>
              <a:rPr lang="en-US" dirty="0"/>
              <a:t> </a:t>
            </a:r>
            <a:r>
              <a:rPr lang="en-US" dirty="0" smtClean="0"/>
              <a:t>          different frequency and TDP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     levels</a:t>
            </a:r>
          </a:p>
          <a:p>
            <a:r>
              <a:rPr lang="en-US" dirty="0" smtClean="0"/>
              <a:t>DRNG: Digital Random Number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       Generator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IIO:     Integrated I/O block</a:t>
            </a:r>
          </a:p>
          <a:p>
            <a:r>
              <a:rPr lang="en-US" dirty="0" smtClean="0"/>
              <a:t>HA:      Home Agent providing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       memory coherency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MC:      Memory Controller</a:t>
            </a:r>
          </a:p>
          <a:p>
            <a:r>
              <a:rPr lang="en-US" dirty="0" smtClean="0"/>
              <a:t>VMSE:  Voltage-Mode Single-Ended</a:t>
            </a:r>
          </a:p>
          <a:p>
            <a:r>
              <a:rPr lang="en-US" dirty="0" smtClean="0"/>
              <a:t>              Interface (actually the</a:t>
            </a:r>
          </a:p>
          <a:p>
            <a:r>
              <a:rPr lang="en-US" dirty="0"/>
              <a:t> </a:t>
            </a:r>
            <a:r>
              <a:rPr lang="en-US" dirty="0" smtClean="0"/>
              <a:t>             SMB)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0656" y="927277"/>
            <a:ext cx="91407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processor consists of </a:t>
            </a:r>
            <a:r>
              <a:rPr lang="en-US" dirty="0" smtClean="0">
                <a:solidFill>
                  <a:srgbClr val="0070C0"/>
                </a:solidFill>
              </a:rPr>
              <a:t>3 slices</a:t>
            </a:r>
            <a:r>
              <a:rPr lang="en-US" dirty="0" smtClean="0"/>
              <a:t>, each with </a:t>
            </a:r>
            <a:r>
              <a:rPr lang="en-US" dirty="0" smtClean="0">
                <a:solidFill>
                  <a:srgbClr val="0070C0"/>
                </a:solidFill>
              </a:rPr>
              <a:t>5 cores </a:t>
            </a:r>
            <a:r>
              <a:rPr lang="en-US" dirty="0" smtClean="0"/>
              <a:t>and associated </a:t>
            </a:r>
            <a:r>
              <a:rPr lang="en-US" dirty="0" smtClean="0">
                <a:solidFill>
                  <a:srgbClr val="0070C0"/>
                </a:solidFill>
              </a:rPr>
              <a:t>LLC segments</a:t>
            </a:r>
            <a:r>
              <a:rPr lang="en-US" dirty="0" smtClean="0"/>
              <a:t>, as seen below.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3470090" y="6426558"/>
            <a:ext cx="51972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Figure: Block diagram of the Ivy Town processor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9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(4)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261505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5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1338" y="1247215"/>
            <a:ext cx="2981325" cy="270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79710" y="504586"/>
            <a:ext cx="7601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Layout of the ring interconnect bus used for dual slices (10 cores) </a:t>
            </a:r>
            <a:r>
              <a:rPr lang="en-US" dirty="0" smtClean="0"/>
              <a:t>[</a:t>
            </a:r>
            <a:r>
              <a:rPr lang="hu-HU" dirty="0" smtClean="0"/>
              <a:t>1</a:t>
            </a:r>
            <a:r>
              <a:rPr lang="en-US" dirty="0" smtClean="0"/>
              <a:t>25]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7519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6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38" y="2047315"/>
            <a:ext cx="9077325" cy="300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79710" y="504586"/>
            <a:ext cx="75248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Layout of the ring interconnect bus used for three slices (15 cores) </a:t>
            </a:r>
            <a:r>
              <a:rPr lang="en-US" dirty="0" smtClean="0"/>
              <a:t>[</a:t>
            </a:r>
            <a:r>
              <a:rPr lang="hu-HU" dirty="0" smtClean="0"/>
              <a:t>1</a:t>
            </a:r>
            <a:r>
              <a:rPr lang="en-US" dirty="0" smtClean="0"/>
              <a:t>25]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97579" y="872919"/>
            <a:ext cx="7074116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There are </a:t>
            </a:r>
            <a:r>
              <a:rPr lang="en-US" dirty="0" smtClean="0">
                <a:solidFill>
                  <a:srgbClr val="0070C0"/>
                </a:solidFill>
              </a:rPr>
              <a:t>3 virtual rings</a:t>
            </a:r>
            <a:r>
              <a:rPr lang="en-US" dirty="0" smtClean="0"/>
              <a:t>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Multiplexers </a:t>
            </a:r>
            <a:r>
              <a:rPr lang="en-US" dirty="0" smtClean="0">
                <a:solidFill>
                  <a:srgbClr val="0070C0"/>
                </a:solidFill>
              </a:rPr>
              <a:t>(MUXs) dynamically interconnect the rings</a:t>
            </a:r>
            <a:r>
              <a:rPr lang="en-US" dirty="0" smtClean="0"/>
              <a:t>, as shown below.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58900" y="1621865"/>
            <a:ext cx="20201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Clockwise outer ring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5803900" y="1634565"/>
            <a:ext cx="27846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Counter-clockwise outer ring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52400" y="5307649"/>
            <a:ext cx="89633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Three-slice ring interconnect with three virtual rings interconnected by multiplexers [125]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0458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18260"/>
              </p:ext>
            </p:extLst>
          </p:nvPr>
        </p:nvGraphicFramePr>
        <p:xfrm>
          <a:off x="60960" y="1140125"/>
          <a:ext cx="9083040" cy="5434779"/>
        </p:xfrm>
        <a:graphic>
          <a:graphicData uri="http://schemas.openxmlformats.org/drawingml/2006/table">
            <a:tbl>
              <a:tblPr/>
              <a:tblGrid>
                <a:gridCol w="10685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92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16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6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5884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3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42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Scalability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957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5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83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70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(Boxboro)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537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90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7405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2/2014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031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(2S/4S/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79710" y="499363"/>
            <a:ext cx="83808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solidFill>
                  <a:schemeClr val="accent2"/>
                </a:solidFill>
              </a:rPr>
              <a:t>Overview of Intel’s </a:t>
            </a:r>
            <a:r>
              <a:rPr lang="en-US" altLang="en-US" b="1" dirty="0" smtClean="0">
                <a:solidFill>
                  <a:schemeClr val="accent2"/>
                </a:solidFill>
              </a:rPr>
              <a:t>high-end 4S/</a:t>
            </a:r>
            <a:r>
              <a:rPr lang="en-US" altLang="en-US" b="1" dirty="0" err="1" smtClean="0">
                <a:solidFill>
                  <a:schemeClr val="accent2"/>
                </a:solidFill>
              </a:rPr>
              <a:t>8S</a:t>
            </a:r>
            <a:r>
              <a:rPr lang="en-US" altLang="en-US" b="1" dirty="0" smtClean="0">
                <a:solidFill>
                  <a:schemeClr val="accent2"/>
                </a:solidFill>
              </a:rPr>
              <a:t> multicore server platforms and processors</a:t>
            </a:r>
            <a:endParaRPr lang="en-US" dirty="0"/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600" dirty="0"/>
              <a:t>1.</a:t>
            </a:r>
            <a:r>
              <a:rPr lang="en-US" altLang="en-US" sz="1600" dirty="0"/>
              <a:t>2</a:t>
            </a:r>
            <a:r>
              <a:rPr lang="hu-HU" altLang="en-US" sz="1600" dirty="0"/>
              <a:t> </a:t>
            </a:r>
            <a:r>
              <a:rPr lang="en-US" altLang="en-US" sz="1600" dirty="0"/>
              <a:t>The platform concept </a:t>
            </a:r>
            <a:r>
              <a:rPr lang="en-US" altLang="en-US" sz="1600" dirty="0" smtClean="0"/>
              <a:t>(6)</a:t>
            </a:r>
            <a:endParaRPr lang="hu-HU" altLang="en-US" sz="1600" kern="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74407" y="1140125"/>
            <a:ext cx="1041699" cy="5434779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6285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7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92231" y="504586"/>
            <a:ext cx="61141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Implementing lower core variants through chopping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50800" y="672579"/>
            <a:ext cx="9093200" cy="6079916"/>
            <a:chOff x="50800" y="672579"/>
            <a:chExt cx="9093200" cy="6079916"/>
          </a:xfrm>
        </p:grpSpPr>
        <p:pic>
          <p:nvPicPr>
            <p:cNvPr id="4099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846"/>
            <a:stretch/>
          </p:blipFill>
          <p:spPr bwMode="auto">
            <a:xfrm>
              <a:off x="50800" y="901179"/>
              <a:ext cx="9015413" cy="5851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Rectangle 2"/>
            <p:cNvSpPr/>
            <p:nvPr/>
          </p:nvSpPr>
          <p:spPr bwMode="auto">
            <a:xfrm>
              <a:off x="8464549" y="901179"/>
              <a:ext cx="679451" cy="432321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8" name="Picture 7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9698" b="92829"/>
            <a:stretch/>
          </p:blipFill>
          <p:spPr bwMode="auto">
            <a:xfrm>
              <a:off x="8140700" y="672579"/>
              <a:ext cx="952499" cy="419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50347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35" t="22356" r="21633" b="43992"/>
          <a:stretch/>
        </p:blipFill>
        <p:spPr bwMode="auto">
          <a:xfrm>
            <a:off x="168790" y="1516700"/>
            <a:ext cx="8769156" cy="3140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40" t="58734" r="20296" b="18034"/>
          <a:stretch/>
        </p:blipFill>
        <p:spPr bwMode="auto">
          <a:xfrm>
            <a:off x="2121685" y="4805446"/>
            <a:ext cx="5721566" cy="1240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9710" y="510757"/>
            <a:ext cx="80522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Lower core alternatives of the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 achieved by chopping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740079" y="1183427"/>
            <a:ext cx="9220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15 cores</a:t>
            </a:r>
            <a:endParaRPr lang="en-US" sz="1200" b="1" dirty="0"/>
          </a:p>
        </p:txBody>
      </p:sp>
      <p:sp>
        <p:nvSpPr>
          <p:cNvPr id="8" name="TextBox 7"/>
          <p:cNvSpPr txBox="1"/>
          <p:nvPr/>
        </p:nvSpPr>
        <p:spPr>
          <a:xfrm>
            <a:off x="4724427" y="1194158"/>
            <a:ext cx="9220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10 cores</a:t>
            </a:r>
            <a:endParaRPr lang="en-US" sz="12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7235832" y="1181279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6 cores</a:t>
            </a:r>
            <a:endParaRPr lang="en-US" sz="1200" b="1" dirty="0"/>
          </a:p>
        </p:txBody>
      </p:sp>
      <p:sp>
        <p:nvSpPr>
          <p:cNvPr id="10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8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722094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510" t="28384" r="25000" b="6077"/>
          <a:stretch/>
        </p:blipFill>
        <p:spPr bwMode="auto">
          <a:xfrm>
            <a:off x="1073601" y="1068952"/>
            <a:ext cx="6982846" cy="55549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96838" y="505871"/>
            <a:ext cx="7603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TDP vs. core frequency in different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 alternatives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 </a:t>
            </a:r>
            <a:endParaRPr lang="en-US" dirty="0"/>
          </a:p>
        </p:txBody>
      </p:sp>
      <p:cxnSp>
        <p:nvCxnSpPr>
          <p:cNvPr id="6" name="Straight Connector 5"/>
          <p:cNvCxnSpPr/>
          <p:nvPr/>
        </p:nvCxnSpPr>
        <p:spPr bwMode="auto">
          <a:xfrm flipV="1">
            <a:off x="2349500" y="2247900"/>
            <a:ext cx="5039006" cy="238760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" name="Straight Connector 7"/>
          <p:cNvCxnSpPr/>
          <p:nvPr/>
        </p:nvCxnSpPr>
        <p:spPr bwMode="auto">
          <a:xfrm flipH="1">
            <a:off x="4869004" y="2832100"/>
            <a:ext cx="2519502" cy="114300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9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949398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3.4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Haswell-EX (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E7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-8800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v3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 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processor 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7072" y="509083"/>
            <a:ext cx="57262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 smtClean="0">
                <a:solidFill>
                  <a:schemeClr val="accent6"/>
                </a:solidFill>
              </a:rPr>
              <a:t>3.4 </a:t>
            </a:r>
            <a:r>
              <a:rPr lang="en-US" altLang="en-US" b="1" dirty="0">
                <a:solidFill>
                  <a:schemeClr val="accent6"/>
                </a:solidFill>
              </a:rPr>
              <a:t>The Haswell-EX (</a:t>
            </a:r>
            <a:r>
              <a:rPr lang="en-US" alt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altLang="en-US" b="1" dirty="0" smtClean="0">
                <a:solidFill>
                  <a:schemeClr val="accent6"/>
                </a:solidFill>
              </a:rPr>
              <a:t>-8800 </a:t>
            </a:r>
            <a:r>
              <a:rPr lang="en-US" altLang="en-US" b="1" dirty="0">
                <a:solidFill>
                  <a:schemeClr val="accent6"/>
                </a:solidFill>
              </a:rPr>
              <a:t>v3) </a:t>
            </a:r>
            <a:r>
              <a:rPr lang="en-US" altLang="en-US" b="1" dirty="0" smtClean="0">
                <a:solidFill>
                  <a:schemeClr val="accent6"/>
                </a:solidFill>
              </a:rPr>
              <a:t>4S/</a:t>
            </a:r>
            <a:r>
              <a:rPr lang="en-US" alt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altLang="en-US" b="1" dirty="0" smtClean="0">
                <a:solidFill>
                  <a:schemeClr val="accent6"/>
                </a:solidFill>
              </a:rPr>
              <a:t> processor line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4313" y="939800"/>
            <a:ext cx="5803255" cy="7771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Launched in </a:t>
            </a:r>
            <a:r>
              <a:rPr lang="en-US" dirty="0" smtClean="0">
                <a:solidFill>
                  <a:srgbClr val="0070C0"/>
                </a:solidFill>
              </a:rPr>
              <a:t>5/2015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b-NO" dirty="0"/>
              <a:t>22 nm, </a:t>
            </a:r>
            <a:r>
              <a:rPr lang="nb-NO" dirty="0">
                <a:solidFill>
                  <a:srgbClr val="0070C0"/>
                </a:solidFill>
              </a:rPr>
              <a:t>5.7 billion transistors, 662 </a:t>
            </a:r>
            <a:r>
              <a:rPr lang="nb-NO" dirty="0" smtClean="0">
                <a:solidFill>
                  <a:srgbClr val="0070C0"/>
                </a:solidFill>
              </a:rPr>
              <a:t>mm </a:t>
            </a:r>
            <a:r>
              <a:rPr lang="nb-NO" dirty="0" smtClean="0"/>
              <a:t>(for 14 to 18 cores)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 smtClean="0">
              <a:solidFill>
                <a:srgbClr val="0070C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5810" y="1446842"/>
            <a:ext cx="51562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Aft>
                <a:spcPts val="4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Number of cores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57616" y="1729567"/>
            <a:ext cx="5104356" cy="764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18 cores for 8S </a:t>
            </a:r>
            <a:r>
              <a:rPr lang="en-US" dirty="0" smtClean="0">
                <a:solidFill>
                  <a:srgbClr val="0070C0"/>
                </a:solidFill>
              </a:rPr>
              <a:t>processors</a:t>
            </a:r>
            <a:endParaRPr lang="en-US" dirty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14 </a:t>
            </a:r>
            <a:r>
              <a:rPr lang="en-US" dirty="0">
                <a:solidFill>
                  <a:srgbClr val="0070C0"/>
                </a:solidFill>
              </a:rPr>
              <a:t>cores for 4S ones </a:t>
            </a:r>
            <a:r>
              <a:rPr lang="en-US" dirty="0"/>
              <a:t>(in 08/2015) instead </a:t>
            </a:r>
            <a:r>
              <a:rPr lang="en-US" dirty="0" smtClean="0"/>
              <a:t>of 18 </a:t>
            </a:r>
            <a:r>
              <a:rPr lang="en-US" dirty="0"/>
              <a:t>cores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2146" name="Picture 2" descr="core">
            <a:hlinkClick r:id="rId2"/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52" r="47015"/>
          <a:stretch/>
        </p:blipFill>
        <p:spPr bwMode="auto">
          <a:xfrm>
            <a:off x="88658" y="1152359"/>
            <a:ext cx="5600942" cy="5071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83132" y="511191"/>
            <a:ext cx="73388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Basic layout of an 18 core </a:t>
            </a:r>
            <a:r>
              <a:rPr lang="en-US" b="1" dirty="0">
                <a:solidFill>
                  <a:schemeClr val="accent6"/>
                </a:solidFill>
              </a:rPr>
              <a:t>8S Haswell-EX v3 (</a:t>
            </a:r>
            <a:r>
              <a:rPr lang="en-US" b="1" dirty="0" smtClean="0">
                <a:solidFill>
                  <a:schemeClr val="accent6"/>
                </a:solidFill>
              </a:rPr>
              <a:t>E7-8800) processor </a:t>
            </a:r>
            <a:r>
              <a:rPr lang="en-US" dirty="0" smtClean="0"/>
              <a:t>[</a:t>
            </a:r>
            <a:r>
              <a:rPr lang="hu-HU" dirty="0" smtClean="0"/>
              <a:t>118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(2)</a:t>
            </a:r>
            <a:endParaRPr lang="en-US" sz="1600" dirty="0"/>
          </a:p>
        </p:txBody>
      </p:sp>
      <p:pic>
        <p:nvPicPr>
          <p:cNvPr id="6" name="Picture 2" descr="core">
            <a:hlinkClick r:id="rId2"/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673" t="17243" r="1314" b="48871"/>
          <a:stretch/>
        </p:blipFill>
        <p:spPr bwMode="auto">
          <a:xfrm>
            <a:off x="5791200" y="2680417"/>
            <a:ext cx="3148013" cy="1261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81880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err="1" smtClean="0"/>
              <a:t>48S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3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2180816"/>
              </p:ext>
            </p:extLst>
          </p:nvPr>
        </p:nvGraphicFramePr>
        <p:xfrm>
          <a:off x="482601" y="1099159"/>
          <a:ext cx="8126412" cy="520151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049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2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972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00565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Feature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Ivy Bridge-EX 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v2)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Haswell-EX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v3)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751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Cores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15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18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957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LLC size (L3)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15x2.5 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</a:t>
                      </a:r>
                      <a:r>
                        <a:rPr lang="en-US" sz="1300" dirty="0" err="1" smtClean="0">
                          <a:latin typeface="+mj-lt"/>
                        </a:rPr>
                        <a:t>18x2.5</a:t>
                      </a:r>
                      <a:r>
                        <a:rPr lang="en-US" sz="1300" dirty="0" smtClean="0">
                          <a:latin typeface="+mj-lt"/>
                        </a:rPr>
                        <a:t> 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QPI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3xQPI 1.1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Up to 8.0 GT/s in both dir.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(16 GB/s per dir.)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3xQPI 1.1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Up to 9.6 GT/s in both dir.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(19.2 GB/s per dir.)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6720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C102/C104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(Jordan Creek)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C102: 2 DIMMs/SMB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C103: 3 DIMMs/SMB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C112/C114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(Jordan Creek 2)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err="1" smtClean="0">
                          <a:latin typeface="+mj-lt"/>
                        </a:rPr>
                        <a:t>C112</a:t>
                      </a:r>
                      <a:r>
                        <a:rPr lang="en-US" sz="1300" dirty="0" smtClean="0">
                          <a:latin typeface="+mj-lt"/>
                        </a:rPr>
                        <a:t>: 2 DIMMs/SMB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err="1" smtClean="0">
                          <a:latin typeface="+mj-lt"/>
                        </a:rPr>
                        <a:t>C113</a:t>
                      </a:r>
                      <a:r>
                        <a:rPr lang="en-US" sz="1300" dirty="0" smtClean="0">
                          <a:latin typeface="+mj-lt"/>
                        </a:rPr>
                        <a:t>: 3 DIMMs/SMB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26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VMSE speed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2667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3200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0171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DDR4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n.a</a:t>
                      </a:r>
                      <a:r>
                        <a:rPr lang="en-US" sz="1300" dirty="0" smtClean="0">
                          <a:latin typeface="+mj-lt"/>
                        </a:rPr>
                        <a:t>.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1866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366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DDR3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1333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132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TSX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n.a</a:t>
                      </a:r>
                      <a:r>
                        <a:rPr lang="en-US" sz="1300" dirty="0" smtClean="0">
                          <a:latin typeface="+mj-lt"/>
                        </a:rPr>
                        <a:t>.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Supported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76199" y="506516"/>
            <a:ext cx="909180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Contrasting </a:t>
            </a:r>
            <a:r>
              <a:rPr lang="en-US" b="1" dirty="0" smtClean="0">
                <a:solidFill>
                  <a:schemeClr val="accent6"/>
                </a:solidFill>
              </a:rPr>
              <a:t>key features of the </a:t>
            </a:r>
            <a:r>
              <a:rPr lang="en-US" b="1" dirty="0">
                <a:solidFill>
                  <a:schemeClr val="accent6"/>
                </a:solidFill>
              </a:rPr>
              <a:t>Ivy Bridge-EX and Haswell-EX </a:t>
            </a:r>
            <a:r>
              <a:rPr lang="en-US" b="1" dirty="0" smtClean="0">
                <a:solidFill>
                  <a:schemeClr val="accent6"/>
                </a:solidFill>
              </a:rPr>
              <a:t>processors -1 </a:t>
            </a:r>
            <a:r>
              <a:rPr lang="en-US" dirty="0" smtClean="0"/>
              <a:t>[</a:t>
            </a:r>
            <a:r>
              <a:rPr lang="hu-HU" dirty="0" smtClean="0"/>
              <a:t>114</a:t>
            </a:r>
            <a:r>
              <a:rPr lang="en-US" dirty="0"/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2087507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4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91892" y="909795"/>
            <a:ext cx="88523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We note that the Haswell-EX </a:t>
            </a:r>
            <a:r>
              <a:rPr lang="en-US" dirty="0"/>
              <a:t>processors </a:t>
            </a:r>
            <a:r>
              <a:rPr lang="en-US" dirty="0">
                <a:solidFill>
                  <a:srgbClr val="0070C0"/>
                </a:solidFill>
              </a:rPr>
              <a:t>support Intel’s </a:t>
            </a:r>
            <a:r>
              <a:rPr lang="en-US" dirty="0">
                <a:solidFill>
                  <a:srgbClr val="FF0000"/>
                </a:solidFill>
              </a:rPr>
              <a:t>Transactional Synchronization </a:t>
            </a:r>
            <a:r>
              <a:rPr lang="en-US" dirty="0" smtClean="0">
                <a:solidFill>
                  <a:srgbClr val="FF0000"/>
                </a:solidFill>
              </a:rPr>
              <a:t>Extension</a:t>
            </a: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</a:t>
            </a:r>
            <a:r>
              <a:rPr lang="en-US" dirty="0">
                <a:solidFill>
                  <a:srgbClr val="FF0000"/>
                </a:solidFill>
              </a:rPr>
              <a:t>(TSX</a:t>
            </a:r>
            <a:r>
              <a:rPr lang="en-US" dirty="0" smtClean="0">
                <a:solidFill>
                  <a:srgbClr val="FF0000"/>
                </a:solidFill>
              </a:rPr>
              <a:t>) that </a:t>
            </a:r>
            <a:r>
              <a:rPr lang="en-US" dirty="0" smtClean="0"/>
              <a:t>has been introduced </a:t>
            </a:r>
            <a:r>
              <a:rPr lang="en-US" dirty="0"/>
              <a:t>with the Haswell </a:t>
            </a:r>
            <a:r>
              <a:rPr lang="en-US" dirty="0" smtClean="0"/>
              <a:t>core, </a:t>
            </a:r>
            <a:r>
              <a:rPr lang="en-US" dirty="0"/>
              <a:t>but </a:t>
            </a:r>
            <a:r>
              <a:rPr lang="en-US" dirty="0" smtClean="0"/>
              <a:t>became disabled </a:t>
            </a:r>
            <a:r>
              <a:rPr lang="en-US" dirty="0"/>
              <a:t>in the </a:t>
            </a:r>
            <a:r>
              <a:rPr lang="en-US" dirty="0" smtClean="0"/>
              <a:t>Haswell-EP</a:t>
            </a:r>
          </a:p>
          <a:p>
            <a:r>
              <a:rPr lang="en-US" dirty="0"/>
              <a:t> </a:t>
            </a:r>
            <a:r>
              <a:rPr lang="en-US" dirty="0" smtClean="0"/>
              <a:t>  </a:t>
            </a:r>
            <a:r>
              <a:rPr lang="en-US" dirty="0"/>
              <a:t>processors due to a bug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76199" y="507786"/>
            <a:ext cx="909180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Contrasting </a:t>
            </a:r>
            <a:r>
              <a:rPr lang="en-US" b="1" dirty="0" smtClean="0">
                <a:solidFill>
                  <a:schemeClr val="accent6"/>
                </a:solidFill>
              </a:rPr>
              <a:t>key features of the </a:t>
            </a:r>
            <a:r>
              <a:rPr lang="en-US" b="1" dirty="0">
                <a:solidFill>
                  <a:schemeClr val="accent6"/>
                </a:solidFill>
              </a:rPr>
              <a:t>Ivy Bridge-EX and Haswell-EX </a:t>
            </a:r>
            <a:r>
              <a:rPr lang="en-US" b="1" dirty="0" smtClean="0">
                <a:solidFill>
                  <a:schemeClr val="accent6"/>
                </a:solidFill>
              </a:rPr>
              <a:t>processors -1 </a:t>
            </a:r>
            <a:r>
              <a:rPr lang="en-US" dirty="0" smtClean="0"/>
              <a:t>[</a:t>
            </a:r>
            <a:r>
              <a:rPr lang="hu-HU" dirty="0" smtClean="0"/>
              <a:t>114</a:t>
            </a:r>
            <a:r>
              <a:rPr lang="en-US" dirty="0"/>
              <a:t>]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6700" y="1899351"/>
            <a:ext cx="18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4596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5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Rectangle 2"/>
          <p:cNvSpPr/>
          <p:nvPr/>
        </p:nvSpPr>
        <p:spPr>
          <a:xfrm>
            <a:off x="96816" y="505328"/>
            <a:ext cx="65913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Transactional Synchronization </a:t>
            </a:r>
            <a:r>
              <a:rPr lang="en-US" b="1" dirty="0" smtClean="0">
                <a:solidFill>
                  <a:schemeClr val="accent6"/>
                </a:solidFill>
              </a:rPr>
              <a:t>Extension (</a:t>
            </a:r>
            <a:r>
              <a:rPr lang="en-US" b="1" dirty="0">
                <a:solidFill>
                  <a:schemeClr val="accent6"/>
                </a:solidFill>
              </a:rPr>
              <a:t>TSX)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6700" y="856929"/>
            <a:ext cx="88719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Intel’s </a:t>
            </a:r>
            <a:r>
              <a:rPr lang="en-US" dirty="0" smtClean="0">
                <a:solidFill>
                  <a:srgbClr val="FF0000"/>
                </a:solidFill>
              </a:rPr>
              <a:t>TSX</a:t>
            </a:r>
            <a:r>
              <a:rPr lang="en-US" dirty="0" smtClean="0"/>
              <a:t> is basically an </a:t>
            </a:r>
            <a:r>
              <a:rPr lang="en-US" dirty="0" smtClean="0">
                <a:solidFill>
                  <a:srgbClr val="0070C0"/>
                </a:solidFill>
              </a:rPr>
              <a:t>ISA extension and its implementation</a:t>
            </a:r>
            <a:r>
              <a:rPr lang="en-US" dirty="0" smtClean="0"/>
              <a:t> to allow </a:t>
            </a:r>
            <a:r>
              <a:rPr lang="en-US" dirty="0" smtClean="0">
                <a:solidFill>
                  <a:srgbClr val="FF0000"/>
                </a:solidFill>
              </a:rPr>
              <a:t>hardware supported</a:t>
            </a: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transactional memory. 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89599" y="1383022"/>
            <a:ext cx="886429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srgbClr val="FF0000"/>
                </a:solidFill>
                <a:latin typeface="Verdana"/>
              </a:rPr>
              <a:t>Transactional memory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is an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efficient synchronization mechanism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in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concurrent programming</a:t>
            </a:r>
          </a:p>
          <a:p>
            <a:pPr>
              <a:buClr>
                <a:srgbClr val="000000"/>
              </a:buClr>
              <a:defRPr/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 used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to effectively manage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race conditions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occurring when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multiple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threads access shared </a:t>
            </a:r>
            <a:endParaRPr lang="en-US" dirty="0" smtClean="0">
              <a:solidFill>
                <a:srgbClr val="0070C0"/>
              </a:solidFill>
              <a:latin typeface="Verdana"/>
            </a:endParaRPr>
          </a:p>
          <a:p>
            <a:pPr>
              <a:buClr>
                <a:srgbClr val="000000"/>
              </a:buClr>
              <a:defRPr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    data.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8151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90488" y="502173"/>
            <a:ext cx="2908168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chemeClr val="accent6"/>
                </a:solidFill>
                <a:latin typeface="Verdana"/>
                <a:cs typeface="+mn-cs"/>
              </a:rPr>
              <a:t>Addressing race conditions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4150" y="837827"/>
            <a:ext cx="8398581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Basically there are </a:t>
            </a:r>
            <a:r>
              <a:rPr lang="en-US" dirty="0">
                <a:solidFill>
                  <a:srgbClr val="0070C0"/>
                </a:solidFill>
                <a:latin typeface="Verdana"/>
                <a:cs typeface="+mn-cs"/>
              </a:rPr>
              <a:t>two mechanisms to address race conditions </a:t>
            </a: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in </a:t>
            </a:r>
            <a:r>
              <a:rPr lang="en-US" dirty="0" smtClean="0">
                <a:solidFill>
                  <a:srgbClr val="000000"/>
                </a:solidFill>
                <a:latin typeface="Verdana"/>
                <a:cs typeface="+mn-cs"/>
              </a:rPr>
              <a:t>multithreaded programs,</a:t>
            </a:r>
          </a:p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  <a:cs typeface="+mn-cs"/>
              </a:rPr>
              <a:t> </a:t>
            </a: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as indicated below: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1912938" y="2241177"/>
            <a:ext cx="712787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en-US" sz="1300" b="1" dirty="0">
                <a:solidFill>
                  <a:srgbClr val="000000"/>
                </a:solidFill>
                <a:latin typeface="Verdana"/>
                <a:cs typeface="+mn-cs"/>
              </a:rPr>
              <a:t>Locks</a:t>
            </a:r>
            <a:endParaRPr lang="hu-HU" altLang="en-US" sz="1300" b="1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5192713" y="2241177"/>
            <a:ext cx="2794000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en-US" sz="1300" b="1" dirty="0">
                <a:solidFill>
                  <a:srgbClr val="000000"/>
                </a:solidFill>
                <a:latin typeface="Verdana"/>
                <a:cs typeface="+mn-cs"/>
              </a:rPr>
              <a:t>Transactional memory (TM)</a:t>
            </a:r>
            <a:endParaRPr lang="hu-HU" altLang="en-US" sz="1300" b="1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1392238" y="1523627"/>
            <a:ext cx="60801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en-US" sz="1300" b="1" dirty="0">
                <a:solidFill>
                  <a:srgbClr val="000000"/>
                </a:solidFill>
                <a:latin typeface="Verdana"/>
                <a:cs typeface="+mn-cs"/>
              </a:rPr>
              <a:t>Basic mechanisms to address races in multithreaded programs</a:t>
            </a:r>
            <a:endParaRPr lang="hu-HU" altLang="en-US" sz="1300" b="1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flipH="1" flipV="1">
            <a:off x="4427538" y="1909390"/>
            <a:ext cx="2159000" cy="307975"/>
          </a:xfrm>
          <a:prstGeom prst="line">
            <a:avLst/>
          </a:prstGeom>
          <a:noFill/>
          <a:ln w="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 flipV="1">
            <a:off x="2266950" y="1909390"/>
            <a:ext cx="2171700" cy="319087"/>
          </a:xfrm>
          <a:prstGeom prst="line">
            <a:avLst/>
          </a:prstGeom>
          <a:noFill/>
          <a:ln w="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7" name="Oval 11"/>
          <p:cNvSpPr>
            <a:spLocks noChangeArrowheads="1"/>
          </p:cNvSpPr>
          <p:nvPr/>
        </p:nvSpPr>
        <p:spPr bwMode="auto">
          <a:xfrm>
            <a:off x="2225675" y="2201490"/>
            <a:ext cx="53975" cy="53975"/>
          </a:xfrm>
          <a:prstGeom prst="ellipse">
            <a:avLst/>
          </a:prstGeom>
          <a:solidFill>
            <a:schemeClr val="bg1"/>
          </a:solidFill>
          <a:ln w="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8" name="Oval 12"/>
          <p:cNvSpPr>
            <a:spLocks noChangeArrowheads="1"/>
          </p:cNvSpPr>
          <p:nvPr/>
        </p:nvSpPr>
        <p:spPr bwMode="auto">
          <a:xfrm>
            <a:off x="6530975" y="2190377"/>
            <a:ext cx="53975" cy="53975"/>
          </a:xfrm>
          <a:prstGeom prst="ellipse">
            <a:avLst/>
          </a:prstGeom>
          <a:solidFill>
            <a:schemeClr val="bg1"/>
          </a:solidFill>
          <a:ln w="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03238" y="2625352"/>
            <a:ext cx="3582987" cy="8921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Pessimistic approach,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it intends to prevent possible conflicts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by enforcing serialization of transactions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through locks.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033838" y="2625352"/>
            <a:ext cx="5118100" cy="20939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Optimistic approach,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it allows access  conflicts to occur 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but provides a checking and repair mechanism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for managing these conflicts, i.e.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it allows all threads to access shared data </a:t>
            </a:r>
            <a:r>
              <a:rPr lang="en-US" sz="1300" dirty="0" smtClean="0">
                <a:solidFill>
                  <a:srgbClr val="000000"/>
                </a:solidFill>
                <a:latin typeface="Verdana"/>
                <a:cs typeface="+mn-cs"/>
              </a:rPr>
              <a:t>simultaneously</a:t>
            </a: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  <a:p>
            <a:pPr algn="ctr">
              <a:defRPr/>
            </a:pPr>
            <a:r>
              <a:rPr lang="en-US" sz="1300" dirty="0" smtClean="0">
                <a:solidFill>
                  <a:srgbClr val="000000"/>
                </a:solidFill>
                <a:latin typeface="Verdana"/>
                <a:cs typeface="+mn-cs"/>
              </a:rPr>
              <a:t>but after </a:t>
            </a: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completing a </a:t>
            </a:r>
            <a:r>
              <a:rPr lang="en-US" sz="1300" dirty="0" smtClean="0">
                <a:solidFill>
                  <a:srgbClr val="000000"/>
                </a:solidFill>
                <a:latin typeface="Verdana"/>
                <a:cs typeface="+mn-cs"/>
              </a:rPr>
              <a:t>transaction,</a:t>
            </a: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it will be checked whether a conflict arose,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if yes, the transaction will be rolled back and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then replayed if feasible else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executed while using locks.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90500" y="4936056"/>
            <a:ext cx="5822491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The next Figure </a:t>
            </a:r>
            <a:r>
              <a:rPr lang="en-US" dirty="0" smtClean="0">
                <a:solidFill>
                  <a:srgbClr val="000000"/>
                </a:solidFill>
                <a:latin typeface="Verdana"/>
                <a:cs typeface="+mn-cs"/>
              </a:rPr>
              <a:t>illustrates </a:t>
            </a: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these synchronization mechanisms.</a:t>
            </a:r>
          </a:p>
        </p:txBody>
      </p:sp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6</a:t>
            </a:r>
            <a:r>
              <a:rPr lang="hu-HU" sz="1600" dirty="0" smtClean="0"/>
              <a:t>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4005799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6"/>
            <a:ext cx="8532813" cy="55189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1.3 Server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platforms classified according to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their scalability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157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4488" y="1315050"/>
            <a:ext cx="5608637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93662" y="502657"/>
            <a:ext cx="940602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Illustration of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lock based and transaction memory (TM) based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thread synchronization</a:t>
            </a:r>
          </a:p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dirty="0" smtClean="0">
                <a:latin typeface="Verdana"/>
                <a:cs typeface="+mn-cs"/>
              </a:rPr>
              <a:t>[126]</a:t>
            </a:r>
            <a:endParaRPr lang="en-US" dirty="0">
              <a:latin typeface="Verdan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250113" y="2419950"/>
            <a:ext cx="1447800" cy="5222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Verdana"/>
                <a:cs typeface="+mn-cs"/>
              </a:rPr>
              <a:t>Conflict, to be</a:t>
            </a:r>
          </a:p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Verdana"/>
                <a:cs typeface="+mn-cs"/>
              </a:rPr>
              <a:t>     repaired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7</a:t>
            </a:r>
            <a:r>
              <a:rPr lang="hu-HU" sz="1600" dirty="0" smtClean="0"/>
              <a:t>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6510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8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93293" y="508154"/>
            <a:ext cx="85370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We </a:t>
            </a:r>
            <a:r>
              <a:rPr lang="en-US" dirty="0" smtClean="0">
                <a:solidFill>
                  <a:srgbClr val="FF0000"/>
                </a:solidFill>
              </a:rPr>
              <a:t>note</a:t>
            </a:r>
            <a:r>
              <a:rPr lang="en-US" dirty="0" smtClean="0"/>
              <a:t> that in their </a:t>
            </a:r>
            <a:r>
              <a:rPr lang="en-US" dirty="0" smtClean="0">
                <a:solidFill>
                  <a:srgbClr val="0070C0"/>
                </a:solidFill>
              </a:rPr>
              <a:t>POWER8</a:t>
            </a:r>
            <a:r>
              <a:rPr lang="en-US" dirty="0" smtClean="0"/>
              <a:t> (2014) </a:t>
            </a:r>
            <a:r>
              <a:rPr lang="en-US" dirty="0" smtClean="0">
                <a:solidFill>
                  <a:srgbClr val="0070C0"/>
                </a:solidFill>
              </a:rPr>
              <a:t>IBM also introduced hardware supported transactional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memory</a:t>
            </a:r>
            <a:r>
              <a:rPr lang="en-US" dirty="0" smtClean="0"/>
              <a:t>, called Hardware Transactional Memory (HTM).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693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4194" name="Picture 2" descr="http://www.theplatform.net/wp-content/uploads/2015/05/intel-xeon-e7-v3-block-diagram-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49" y="1525588"/>
            <a:ext cx="8833917" cy="3465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0488" y="505348"/>
            <a:ext cx="83375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Contrasting the layout of the </a:t>
            </a:r>
            <a:r>
              <a:rPr lang="en-US" b="1" dirty="0" err="1" smtClean="0">
                <a:solidFill>
                  <a:schemeClr val="accent6"/>
                </a:solidFill>
              </a:rPr>
              <a:t>Haswell</a:t>
            </a:r>
            <a:r>
              <a:rPr lang="en-US" b="1" dirty="0" smtClean="0">
                <a:solidFill>
                  <a:schemeClr val="accent6"/>
                </a:solidFill>
              </a:rPr>
              <a:t>-EX cores vs. the Ivy Bridge-EX cores </a:t>
            </a:r>
            <a:r>
              <a:rPr lang="en-US" dirty="0" smtClean="0"/>
              <a:t>[</a:t>
            </a:r>
            <a:r>
              <a:rPr lang="hu-HU" dirty="0" smtClean="0"/>
              <a:t>111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04788" y="908050"/>
            <a:ext cx="82831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Haswell</a:t>
            </a:r>
            <a:r>
              <a:rPr lang="en-US" dirty="0" smtClean="0"/>
              <a:t>-EX has </a:t>
            </a:r>
            <a:r>
              <a:rPr lang="en-US" dirty="0" smtClean="0">
                <a:solidFill>
                  <a:srgbClr val="0070C0"/>
                </a:solidFill>
              </a:rPr>
              <a:t>four core slides with 3x4 + 6 = 18 cores </a:t>
            </a:r>
            <a:r>
              <a:rPr lang="en-US" dirty="0" smtClean="0"/>
              <a:t>rather than 3x5 cores in case of </a:t>
            </a:r>
          </a:p>
          <a:p>
            <a:r>
              <a:rPr lang="en-US" dirty="0"/>
              <a:t> </a:t>
            </a:r>
            <a:r>
              <a:rPr lang="en-US" dirty="0" smtClean="0"/>
              <a:t> the Ivy Bridge-EX (only 3x 4 = 12 cores indicated in the Figure below).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38150" y="5194300"/>
            <a:ext cx="82416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</a:t>
            </a:r>
            <a:r>
              <a:rPr lang="hu-HU" dirty="0" smtClean="0"/>
              <a:t>:</a:t>
            </a:r>
            <a:r>
              <a:rPr lang="en-US" dirty="0" smtClean="0"/>
              <a:t> Contrasting the basic layout of the </a:t>
            </a:r>
            <a:r>
              <a:rPr lang="en-US" dirty="0" err="1" smtClean="0"/>
              <a:t>Haswell</a:t>
            </a:r>
            <a:r>
              <a:rPr lang="en-US" dirty="0" smtClean="0"/>
              <a:t>-EX (E7 v3) and Ivy Bridge-EX (E7 v2)</a:t>
            </a:r>
          </a:p>
          <a:p>
            <a:pPr algn="ctr"/>
            <a:r>
              <a:rPr lang="en-US" dirty="0" smtClean="0"/>
              <a:t> processors [</a:t>
            </a:r>
            <a:r>
              <a:rPr lang="hu-HU" dirty="0" smtClean="0"/>
              <a:t>111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46063" y="5930900"/>
            <a:ext cx="84641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Note that the </a:t>
            </a:r>
            <a:r>
              <a:rPr lang="en-US" dirty="0" smtClean="0">
                <a:solidFill>
                  <a:srgbClr val="0070C0"/>
                </a:solidFill>
              </a:rPr>
              <a:t>E7-V3</a:t>
            </a:r>
            <a:r>
              <a:rPr lang="en-US" dirty="0" smtClean="0"/>
              <a:t> has </a:t>
            </a:r>
            <a:r>
              <a:rPr lang="en-US" dirty="0" smtClean="0">
                <a:solidFill>
                  <a:srgbClr val="0070C0"/>
                </a:solidFill>
              </a:rPr>
              <a:t>only two ring buses interconnected by a pair of buffered switches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9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952041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7788" y="504601"/>
            <a:ext cx="50946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More detailed layout of the Haswell-EX die </a:t>
            </a:r>
            <a:r>
              <a:rPr lang="en-US" dirty="0" smtClean="0"/>
              <a:t>[</a:t>
            </a:r>
            <a:r>
              <a:rPr lang="hu-HU" dirty="0" smtClean="0"/>
              <a:t>111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10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5" name="Picture 2" descr="http://www.theplatform.net/wp-content/uploads/2015/05/intel-xeon-e7-v3-block-diagram-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" y="1092200"/>
            <a:ext cx="9002713" cy="56260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54541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11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AutoShape 2" descr="http://www.theplatform.net/wp-content/uploads/2015/05/intel-xeon-e7-v3-die-shot.jpg"/>
          <p:cNvSpPr>
            <a:spLocks noChangeAspect="1" noChangeArrowheads="1"/>
          </p:cNvSpPr>
          <p:nvPr/>
        </p:nvSpPr>
        <p:spPr bwMode="auto">
          <a:xfrm>
            <a:off x="63500" y="-136525"/>
            <a:ext cx="7972425" cy="6353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052" name="Picture 4" descr="http://www.theplatform.net/wp-content/uploads/2015/05/intel-xeon-e7-v3-die-sho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041" y="1272609"/>
            <a:ext cx="8252460" cy="4944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77788" y="505348"/>
            <a:ext cx="6187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Die micrograph of an 18-core Haswell-EX processor </a:t>
            </a:r>
            <a:r>
              <a:rPr lang="en-US" dirty="0" smtClean="0"/>
              <a:t>[111]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060700" y="6451600"/>
            <a:ext cx="35798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22 nm, 5.7 billion transistors, 662 mm</a:t>
            </a:r>
            <a:r>
              <a:rPr lang="en-US" sz="1200" b="1" baseline="30000" dirty="0" smtClean="0"/>
              <a:t>2</a:t>
            </a:r>
            <a:endParaRPr lang="en-US" sz="1200" b="1" baseline="30000" dirty="0"/>
          </a:p>
        </p:txBody>
      </p:sp>
    </p:spTree>
    <p:extLst>
      <p:ext uri="{BB962C8B-B14F-4D97-AF65-F5344CB8AC3E}">
        <p14:creationId xmlns:p14="http://schemas.microsoft.com/office/powerpoint/2010/main" val="3646523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57288"/>
            <a:ext cx="9144000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7788" y="504601"/>
            <a:ext cx="5889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4S and 8S </a:t>
            </a:r>
            <a:r>
              <a:rPr lang="en-US" b="1" dirty="0" err="1" smtClean="0">
                <a:solidFill>
                  <a:schemeClr val="accent6"/>
                </a:solidFill>
              </a:rPr>
              <a:t>Haswell</a:t>
            </a:r>
            <a:r>
              <a:rPr lang="en-US" b="1" dirty="0" smtClean="0">
                <a:solidFill>
                  <a:schemeClr val="accent6"/>
                </a:solidFill>
              </a:rPr>
              <a:t>-EX processors </a:t>
            </a:r>
            <a:r>
              <a:rPr lang="en-US" dirty="0" smtClean="0"/>
              <a:t>[</a:t>
            </a:r>
            <a:r>
              <a:rPr lang="hu-HU" dirty="0" smtClean="0"/>
              <a:t>120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12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935319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3)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4293" y="510822"/>
            <a:ext cx="84273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Power management improvements in the Haswell-EP and Haswell-EX server lines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30737" y="957192"/>
            <a:ext cx="88335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</a:t>
            </a:r>
            <a:r>
              <a:rPr lang="hu-HU" dirty="0" smtClean="0">
                <a:solidFill>
                  <a:srgbClr val="0070C0"/>
                </a:solidFill>
              </a:rPr>
              <a:t>related product families </a:t>
            </a:r>
            <a:r>
              <a:rPr lang="hu-HU" dirty="0" smtClean="0"/>
              <a:t>are: the Xeon E5-4600/2600/1600 and the Xeon </a:t>
            </a:r>
            <a:r>
              <a:rPr lang="hu-HU" dirty="0"/>
              <a:t>E7-8800/4800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49406" y="1275010"/>
            <a:ext cx="70680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The </a:t>
            </a:r>
            <a:r>
              <a:rPr lang="hu-HU" dirty="0" smtClean="0"/>
              <a:t>introduced key </a:t>
            </a:r>
            <a:r>
              <a:rPr lang="en-US" dirty="0" smtClean="0">
                <a:solidFill>
                  <a:srgbClr val="FF0000"/>
                </a:solidFill>
              </a:rPr>
              <a:t>power </a:t>
            </a:r>
            <a:r>
              <a:rPr lang="hu-HU" dirty="0" smtClean="0">
                <a:solidFill>
                  <a:srgbClr val="FF0000"/>
                </a:solidFill>
              </a:rPr>
              <a:t>management </a:t>
            </a:r>
            <a:r>
              <a:rPr lang="en-US" dirty="0" smtClean="0">
                <a:solidFill>
                  <a:srgbClr val="FF0000"/>
                </a:solidFill>
              </a:rPr>
              <a:t>improvements </a:t>
            </a:r>
            <a:r>
              <a:rPr lang="en-US" dirty="0" smtClean="0"/>
              <a:t>include</a:t>
            </a:r>
            <a:r>
              <a:rPr lang="hu-HU" dirty="0" smtClean="0"/>
              <a:t> first of all</a:t>
            </a:r>
            <a:r>
              <a:rPr lang="en-US" dirty="0" smtClean="0"/>
              <a:t>: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11369" y="1596978"/>
            <a:ext cx="321959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Per core P-states (PCPS</a:t>
            </a:r>
            <a:r>
              <a:rPr lang="en-US" dirty="0" smtClean="0">
                <a:solidFill>
                  <a:srgbClr val="0070C0"/>
                </a:solidFill>
              </a:rPr>
              <a:t>)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hu-HU" dirty="0" smtClean="0"/>
              <a:t>and </a:t>
            </a:r>
            <a:r>
              <a:rPr lang="en-US" dirty="0" smtClean="0"/>
              <a:t> 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Uncore frequency scaling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6495" y="2163652"/>
            <a:ext cx="6833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We underline that the installed OS has to support the above features.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0594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4)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0939" y="510757"/>
            <a:ext cx="773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Per core P-states (PCPS) in the HSW-EP and Haswell-EX lines </a:t>
            </a:r>
            <a:r>
              <a:rPr lang="hu-HU" dirty="0" smtClean="0"/>
              <a:t>[129], [130]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14826" y="834284"/>
            <a:ext cx="8794395" cy="15388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In the </a:t>
            </a:r>
            <a:r>
              <a:rPr lang="hu-HU" dirty="0" smtClean="0">
                <a:solidFill>
                  <a:srgbClr val="0070C0"/>
                </a:solidFill>
              </a:rPr>
              <a:t>Haswell-EP and -EX server lines </a:t>
            </a:r>
            <a:r>
              <a:rPr lang="hu-HU" dirty="0" smtClean="0"/>
              <a:t>Intel introduced </a:t>
            </a:r>
            <a:r>
              <a:rPr lang="hu-HU" dirty="0" smtClean="0">
                <a:solidFill>
                  <a:srgbClr val="FF0000"/>
                </a:solidFill>
              </a:rPr>
              <a:t>individual P-state control </a:t>
            </a:r>
            <a:r>
              <a:rPr lang="hu-HU" dirty="0" smtClean="0"/>
              <a:t>instructed 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by the OS.</a:t>
            </a:r>
          </a:p>
          <a:p>
            <a:r>
              <a:rPr lang="hu-HU" dirty="0" smtClean="0"/>
              <a:t>     This means that </a:t>
            </a:r>
            <a:r>
              <a:rPr lang="hu-HU" dirty="0" smtClean="0">
                <a:solidFill>
                  <a:srgbClr val="0070C0"/>
                </a:solidFill>
              </a:rPr>
              <a:t>each core can operate independently at individual clock rate and ssociated</a:t>
            </a:r>
          </a:p>
          <a:p>
            <a:pPr>
              <a:spcAft>
                <a:spcPts val="600"/>
              </a:spcAft>
            </a:pPr>
            <a:r>
              <a:rPr lang="hu-HU" dirty="0" smtClean="0">
                <a:solidFill>
                  <a:srgbClr val="0070C0"/>
                </a:solidFill>
              </a:rPr>
              <a:t>       core voltage.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Previously</a:t>
            </a:r>
            <a:r>
              <a:rPr lang="hu-HU" dirty="0">
                <a:solidFill>
                  <a:srgbClr val="0070C0"/>
                </a:solidFill>
              </a:rPr>
              <a:t>,</a:t>
            </a:r>
            <a:r>
              <a:rPr lang="hu-HU" dirty="0"/>
              <a:t> </a:t>
            </a:r>
            <a:r>
              <a:rPr lang="hu-HU" dirty="0" smtClean="0"/>
              <a:t>in </a:t>
            </a:r>
            <a:r>
              <a:rPr lang="hu-HU" dirty="0"/>
              <a:t>the Ivy Bridge and preceding generations </a:t>
            </a:r>
            <a:r>
              <a:rPr lang="hu-HU" dirty="0" smtClean="0">
                <a:solidFill>
                  <a:srgbClr val="0070C0"/>
                </a:solidFill>
              </a:rPr>
              <a:t>all cores run </a:t>
            </a:r>
            <a:r>
              <a:rPr lang="hu-HU" dirty="0">
                <a:solidFill>
                  <a:srgbClr val="0070C0"/>
                </a:solidFill>
              </a:rPr>
              <a:t>at the same </a:t>
            </a:r>
            <a:r>
              <a:rPr lang="hu-HU" dirty="0" smtClean="0">
                <a:solidFill>
                  <a:srgbClr val="0070C0"/>
                </a:solidFill>
              </a:rPr>
              <a:t>frequency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 and voltage.</a:t>
            </a:r>
            <a:endParaRPr lang="hu-HU" dirty="0" smtClean="0"/>
          </a:p>
        </p:txBody>
      </p:sp>
    </p:spTree>
    <p:extLst>
      <p:ext uri="{BB962C8B-B14F-4D97-AF65-F5344CB8AC3E}">
        <p14:creationId xmlns:p14="http://schemas.microsoft.com/office/powerpoint/2010/main" val="3921819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5)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b="11128"/>
          <a:stretch/>
        </p:blipFill>
        <p:spPr>
          <a:xfrm>
            <a:off x="5189659" y="1873235"/>
            <a:ext cx="3694025" cy="477390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3756" y="506894"/>
            <a:ext cx="53644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1 - Estimated gain of using individual P-states -1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46973" y="864148"/>
            <a:ext cx="9011634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Subsequently, we cite a study investigating the </a:t>
            </a:r>
            <a:r>
              <a:rPr lang="hu-HU" dirty="0" smtClean="0">
                <a:solidFill>
                  <a:srgbClr val="0070C0"/>
                </a:solidFill>
              </a:rPr>
              <a:t>possible gain of using individual voltage and</a:t>
            </a: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clock domains</a:t>
            </a:r>
            <a:r>
              <a:rPr lang="hu-HU" dirty="0" smtClean="0"/>
              <a:t> [131].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assumed microarchitecture of the study is seen below.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656823" y="6075988"/>
            <a:ext cx="44310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Assumed microarchitecture in the cited</a:t>
            </a:r>
          </a:p>
          <a:p>
            <a:r>
              <a:rPr lang="hu-HU" dirty="0" smtClean="0"/>
              <a:t>study (clock generation not indicated)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40212" y="2228934"/>
            <a:ext cx="398378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PMU: Power Management Unit</a:t>
            </a:r>
          </a:p>
          <a:p>
            <a:r>
              <a:rPr lang="hu-HU" dirty="0"/>
              <a:t> </a:t>
            </a:r>
            <a:r>
              <a:rPr lang="hu-HU" dirty="0" smtClean="0"/>
              <a:t>        Based on sensed data it determines</a:t>
            </a:r>
          </a:p>
          <a:p>
            <a:r>
              <a:rPr lang="hu-HU" dirty="0"/>
              <a:t> </a:t>
            </a:r>
            <a:r>
              <a:rPr lang="hu-HU" dirty="0" smtClean="0"/>
              <a:t>        individual clock and voltage values.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56823" y="3216878"/>
            <a:ext cx="4633000" cy="16773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Note that due to the different clock rates</a:t>
            </a:r>
          </a:p>
          <a:p>
            <a:r>
              <a:rPr lang="hu-HU" dirty="0"/>
              <a:t> </a:t>
            </a:r>
            <a:r>
              <a:rPr lang="hu-HU" dirty="0" smtClean="0"/>
              <a:t> </a:t>
            </a:r>
            <a:r>
              <a:rPr lang="hu-HU" dirty="0" smtClean="0">
                <a:solidFill>
                  <a:srgbClr val="FF0000"/>
                </a:solidFill>
              </a:rPr>
              <a:t>FIFO Buffers </a:t>
            </a:r>
            <a:r>
              <a:rPr lang="hu-HU" dirty="0" smtClean="0"/>
              <a:t>are needed between the cores</a:t>
            </a:r>
          </a:p>
          <a:p>
            <a:pPr>
              <a:spcAft>
                <a:spcPts val="600"/>
              </a:spcAft>
            </a:pPr>
            <a:r>
              <a:rPr lang="hu-HU" dirty="0" smtClean="0"/>
              <a:t>  and the Interconnect </a:t>
            </a:r>
            <a:r>
              <a:rPr lang="hu-HU" dirty="0">
                <a:solidFill>
                  <a:srgbClr val="0070C0"/>
                </a:solidFill>
              </a:rPr>
              <a:t>for </a:t>
            </a:r>
            <a:r>
              <a:rPr lang="hu-HU" dirty="0" smtClean="0">
                <a:solidFill>
                  <a:srgbClr val="0070C0"/>
                </a:solidFill>
              </a:rPr>
              <a:t>clock synchronization</a:t>
            </a:r>
            <a:r>
              <a:rPr lang="hu-HU" dirty="0" smtClean="0"/>
              <a:t>.</a:t>
            </a:r>
          </a:p>
          <a:p>
            <a:r>
              <a:rPr lang="hu-HU" dirty="0" smtClean="0"/>
              <a:t>C</a:t>
            </a:r>
            <a:r>
              <a:rPr lang="en-US" dirty="0" smtClean="0"/>
              <a:t>lock synchronization</a:t>
            </a:r>
            <a:r>
              <a:rPr lang="hu-HU" dirty="0" smtClean="0"/>
              <a:t> </a:t>
            </a:r>
            <a:r>
              <a:rPr lang="en-US" dirty="0" smtClean="0"/>
              <a:t>adds </a:t>
            </a:r>
            <a:r>
              <a:rPr lang="en-US" dirty="0"/>
              <a:t>latency to </a:t>
            </a:r>
            <a:r>
              <a:rPr lang="hu-HU" dirty="0" smtClean="0"/>
              <a:t>the</a:t>
            </a:r>
          </a:p>
          <a:p>
            <a:r>
              <a:rPr lang="hu-HU" dirty="0" smtClean="0"/>
              <a:t>  </a:t>
            </a:r>
            <a:r>
              <a:rPr lang="en-US" dirty="0" smtClean="0"/>
              <a:t>memory </a:t>
            </a:r>
            <a:r>
              <a:rPr lang="en-US" dirty="0"/>
              <a:t>and cache transfers</a:t>
            </a:r>
            <a:endParaRPr lang="hu-HU" dirty="0" smtClean="0"/>
          </a:p>
          <a:p>
            <a:endParaRPr lang="hu-HU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002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3756" y="506894"/>
            <a:ext cx="53644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1 - Estimated gain of using individual P-states -2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89068" y="814925"/>
            <a:ext cx="85716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General assessment of using single and multiple voltage domains stated in the study [131]: 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240584" y="1171374"/>
            <a:ext cx="8671596" cy="2754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hu-HU" dirty="0" smtClean="0"/>
              <a:t>"</a:t>
            </a:r>
            <a:r>
              <a:rPr lang="en-US" dirty="0" smtClean="0"/>
              <a:t>The </a:t>
            </a:r>
            <a:r>
              <a:rPr lang="en-US" dirty="0"/>
              <a:t>advantage of a </a:t>
            </a:r>
            <a:r>
              <a:rPr lang="en-US" dirty="0">
                <a:solidFill>
                  <a:srgbClr val="FF0000"/>
                </a:solidFill>
              </a:rPr>
              <a:t>single voltage domain </a:t>
            </a:r>
            <a:r>
              <a:rPr lang="en-US" dirty="0"/>
              <a:t>is the </a:t>
            </a:r>
            <a:r>
              <a:rPr lang="en-US" dirty="0">
                <a:solidFill>
                  <a:srgbClr val="0070C0"/>
                </a:solidFill>
              </a:rPr>
              <a:t>capability </a:t>
            </a:r>
            <a:r>
              <a:rPr lang="en-US" dirty="0" smtClean="0">
                <a:solidFill>
                  <a:srgbClr val="0070C0"/>
                </a:solidFill>
              </a:rPr>
              <a:t>of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sharing </a:t>
            </a:r>
            <a:r>
              <a:rPr lang="en-US" dirty="0">
                <a:solidFill>
                  <a:srgbClr val="0070C0"/>
                </a:solidFill>
              </a:rPr>
              <a:t>the current among the cores; when some cores </a:t>
            </a:r>
            <a:r>
              <a:rPr lang="en-US" dirty="0" smtClean="0">
                <a:solidFill>
                  <a:srgbClr val="0070C0"/>
                </a:solidFill>
              </a:rPr>
              <a:t>consume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less </a:t>
            </a:r>
            <a:r>
              <a:rPr lang="en-US" dirty="0">
                <a:solidFill>
                  <a:srgbClr val="0070C0"/>
                </a:solidFill>
              </a:rPr>
              <a:t>current or are turned off, current can be directed to the </a:t>
            </a:r>
            <a:r>
              <a:rPr lang="en-US" dirty="0" smtClean="0">
                <a:solidFill>
                  <a:srgbClr val="0070C0"/>
                </a:solidFill>
              </a:rPr>
              <a:t>other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active </a:t>
            </a:r>
            <a:r>
              <a:rPr lang="en-US" dirty="0">
                <a:solidFill>
                  <a:srgbClr val="0070C0"/>
                </a:solidFill>
              </a:rPr>
              <a:t>cores. </a:t>
            </a:r>
            <a:r>
              <a:rPr lang="en-US" dirty="0"/>
              <a:t>This advantage comes at the cost of tying all </a:t>
            </a:r>
            <a:r>
              <a:rPr lang="en-US" dirty="0" smtClean="0"/>
              <a:t>the</a:t>
            </a:r>
            <a:r>
              <a:rPr lang="hu-HU" dirty="0" smtClean="0"/>
              <a:t> </a:t>
            </a:r>
            <a:r>
              <a:rPr lang="en-US" dirty="0" smtClean="0"/>
              <a:t>voltage </a:t>
            </a:r>
            <a:r>
              <a:rPr lang="en-US" dirty="0"/>
              <a:t>domains together, forcing the same operation voltage </a:t>
            </a:r>
            <a:r>
              <a:rPr lang="en-US" dirty="0" smtClean="0"/>
              <a:t>to</a:t>
            </a:r>
            <a:r>
              <a:rPr lang="hu-HU" dirty="0" smtClean="0"/>
              <a:t> </a:t>
            </a:r>
            <a:r>
              <a:rPr lang="en-US" dirty="0" smtClean="0"/>
              <a:t>all </a:t>
            </a:r>
            <a:r>
              <a:rPr lang="en-US" dirty="0"/>
              <a:t>cores</a:t>
            </a:r>
            <a:r>
              <a:rPr lang="en-US" dirty="0" smtClean="0"/>
              <a:t>.</a:t>
            </a:r>
            <a:endParaRPr lang="hu-HU" dirty="0" smtClean="0"/>
          </a:p>
          <a:p>
            <a:r>
              <a:rPr lang="en-US" dirty="0" smtClean="0"/>
              <a:t>On </a:t>
            </a:r>
            <a:r>
              <a:rPr lang="en-US" dirty="0"/>
              <a:t>the other hand, </a:t>
            </a:r>
            <a:r>
              <a:rPr lang="en-US" dirty="0">
                <a:solidFill>
                  <a:srgbClr val="FF0000"/>
                </a:solidFill>
              </a:rPr>
              <a:t>multiple voltage domains </a:t>
            </a:r>
            <a:r>
              <a:rPr lang="en-US" dirty="0" smtClean="0"/>
              <a:t>topology</a:t>
            </a:r>
            <a:r>
              <a:rPr lang="hu-HU" dirty="0" smtClean="0"/>
              <a:t> </a:t>
            </a:r>
            <a:r>
              <a:rPr lang="en-US" dirty="0" smtClean="0"/>
              <a:t>provides </a:t>
            </a:r>
            <a:r>
              <a:rPr lang="en-US" dirty="0">
                <a:solidFill>
                  <a:srgbClr val="0070C0"/>
                </a:solidFill>
              </a:rPr>
              <a:t>the ability to deliver individual voltages and </a:t>
            </a:r>
            <a:r>
              <a:rPr lang="en-US" dirty="0" smtClean="0">
                <a:solidFill>
                  <a:srgbClr val="0070C0"/>
                </a:solidFill>
              </a:rPr>
              <a:t>frequencies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according </a:t>
            </a:r>
            <a:r>
              <a:rPr lang="en-US" dirty="0">
                <a:solidFill>
                  <a:srgbClr val="0070C0"/>
                </a:solidFill>
              </a:rPr>
              <a:t>to an optimization algorithm. </a:t>
            </a:r>
            <a:r>
              <a:rPr lang="en-US" dirty="0"/>
              <a:t>In particular, when </a:t>
            </a:r>
            <a:r>
              <a:rPr lang="en-US" dirty="0" smtClean="0"/>
              <a:t>a</a:t>
            </a:r>
            <a:r>
              <a:rPr lang="hu-HU" dirty="0" smtClean="0"/>
              <a:t> </a:t>
            </a:r>
            <a:r>
              <a:rPr lang="en-US" dirty="0" smtClean="0"/>
              <a:t>single </a:t>
            </a:r>
            <a:r>
              <a:rPr lang="en-US" dirty="0"/>
              <a:t>thread workload is executed, the entire CMP power </a:t>
            </a:r>
            <a:r>
              <a:rPr lang="en-US" dirty="0" smtClean="0"/>
              <a:t>budget</a:t>
            </a:r>
            <a:r>
              <a:rPr lang="hu-HU" dirty="0" smtClean="0"/>
              <a:t> </a:t>
            </a:r>
            <a:r>
              <a:rPr lang="en-US" dirty="0" smtClean="0"/>
              <a:t>can </a:t>
            </a:r>
            <a:r>
              <a:rPr lang="en-US" dirty="0"/>
              <a:t>be assigned to a single core, which can consume 16 </a:t>
            </a:r>
            <a:r>
              <a:rPr lang="en-US" dirty="0" smtClean="0"/>
              <a:t>times</a:t>
            </a:r>
            <a:r>
              <a:rPr lang="hu-HU" dirty="0" smtClean="0"/>
              <a:t> </a:t>
            </a:r>
            <a:r>
              <a:rPr lang="en-US" dirty="0" smtClean="0"/>
              <a:t>higher </a:t>
            </a:r>
            <a:r>
              <a:rPr lang="en-US" dirty="0"/>
              <a:t>power than each individual cores when executing a</a:t>
            </a:r>
          </a:p>
          <a:p>
            <a:r>
              <a:rPr lang="en-US" dirty="0"/>
              <a:t>balanced workload on all 16 cores</a:t>
            </a:r>
            <a:r>
              <a:rPr lang="en-US" dirty="0" smtClean="0"/>
              <a:t>.</a:t>
            </a:r>
            <a:r>
              <a:rPr lang="hu-HU" dirty="0" smtClean="0"/>
              <a:t> </a:t>
            </a:r>
            <a:r>
              <a:rPr lang="en-US" dirty="0"/>
              <a:t>While in both cases the </a:t>
            </a:r>
            <a:r>
              <a:rPr lang="en-US" dirty="0" smtClean="0"/>
              <a:t>total</a:t>
            </a:r>
            <a:r>
              <a:rPr lang="hu-HU" dirty="0" smtClean="0"/>
              <a:t> </a:t>
            </a:r>
            <a:r>
              <a:rPr lang="en-US" dirty="0" smtClean="0"/>
              <a:t>CMP </a:t>
            </a:r>
            <a:r>
              <a:rPr lang="en-US" dirty="0"/>
              <a:t>power is the same, </a:t>
            </a:r>
            <a:r>
              <a:rPr lang="en-US" dirty="0">
                <a:solidFill>
                  <a:srgbClr val="0070C0"/>
                </a:solidFill>
              </a:rPr>
              <a:t>separate power domains require at </a:t>
            </a:r>
            <a:r>
              <a:rPr lang="en-US" dirty="0" smtClean="0">
                <a:solidFill>
                  <a:srgbClr val="0070C0"/>
                </a:solidFill>
              </a:rPr>
              <a:t>least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one </a:t>
            </a:r>
            <a:r>
              <a:rPr lang="en-US" dirty="0">
                <a:solidFill>
                  <a:srgbClr val="0070C0"/>
                </a:solidFill>
              </a:rPr>
              <a:t>of the 16 VRs to deliver 16 times higher power than </a:t>
            </a:r>
            <a:r>
              <a:rPr lang="en-US" dirty="0" smtClean="0">
                <a:solidFill>
                  <a:srgbClr val="0070C0"/>
                </a:solidFill>
              </a:rPr>
              <a:t>its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nominal </a:t>
            </a:r>
            <a:r>
              <a:rPr lang="en-US" dirty="0">
                <a:solidFill>
                  <a:srgbClr val="0070C0"/>
                </a:solidFill>
              </a:rPr>
              <a:t>working point. Such a requirement is not feasible.</a:t>
            </a:r>
            <a:r>
              <a:rPr lang="en-US" dirty="0"/>
              <a:t> </a:t>
            </a:r>
            <a:r>
              <a:rPr lang="en-US" dirty="0" smtClean="0">
                <a:solidFill>
                  <a:srgbClr val="0070C0"/>
                </a:solidFill>
              </a:rPr>
              <a:t>The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present </a:t>
            </a:r>
            <a:r>
              <a:rPr lang="en-US" dirty="0">
                <a:solidFill>
                  <a:srgbClr val="0070C0"/>
                </a:solidFill>
              </a:rPr>
              <a:t>study evaluates VR designed to deliver 130%–250% </a:t>
            </a:r>
            <a:r>
              <a:rPr lang="en-US" dirty="0" smtClean="0">
                <a:solidFill>
                  <a:srgbClr val="0070C0"/>
                </a:solidFill>
              </a:rPr>
              <a:t>of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the </a:t>
            </a:r>
            <a:r>
              <a:rPr lang="en-US" dirty="0">
                <a:solidFill>
                  <a:srgbClr val="0070C0"/>
                </a:solidFill>
              </a:rPr>
              <a:t>rated CMP current</a:t>
            </a:r>
            <a:r>
              <a:rPr lang="en-US" dirty="0" smtClean="0"/>
              <a:t>.</a:t>
            </a:r>
            <a:r>
              <a:rPr lang="hu-HU" dirty="0" smtClean="0"/>
              <a:t>"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1016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3"/>
          <p:cNvSpPr txBox="1">
            <a:spLocks noChangeArrowheads="1"/>
          </p:cNvSpPr>
          <p:nvPr/>
        </p:nvSpPr>
        <p:spPr bwMode="auto">
          <a:xfrm>
            <a:off x="161925" y="530693"/>
            <a:ext cx="6134693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1.3 Server platforms classified according to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their scalability</a:t>
            </a:r>
            <a:endParaRPr lang="en-US" altLang="en-US" sz="1400" b="1" dirty="0">
              <a:solidFill>
                <a:schemeClr val="accent2"/>
              </a:solidFill>
              <a:latin typeface="Verdana" pitchFamily="34" charset="0"/>
            </a:endParaRPr>
          </a:p>
        </p:txBody>
      </p:sp>
      <p:sp>
        <p:nvSpPr>
          <p:cNvPr id="59395" name="Text Box 4"/>
          <p:cNvSpPr txBox="1">
            <a:spLocks noChangeArrowheads="1"/>
          </p:cNvSpPr>
          <p:nvPr/>
        </p:nvSpPr>
        <p:spPr bwMode="auto">
          <a:xfrm>
            <a:off x="2381250" y="3203623"/>
            <a:ext cx="2173288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2S (DP)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59396" name="Oval 7"/>
          <p:cNvSpPr>
            <a:spLocks noChangeArrowheads="1"/>
          </p:cNvSpPr>
          <p:nvPr/>
        </p:nvSpPr>
        <p:spPr bwMode="auto">
          <a:xfrm>
            <a:off x="7969250" y="3114723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397" name="Line 8"/>
          <p:cNvSpPr>
            <a:spLocks noChangeShapeType="1"/>
          </p:cNvSpPr>
          <p:nvPr/>
        </p:nvSpPr>
        <p:spPr bwMode="auto">
          <a:xfrm>
            <a:off x="3810000" y="125099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8" name="Line 10"/>
          <p:cNvSpPr>
            <a:spLocks noChangeShapeType="1"/>
          </p:cNvSpPr>
          <p:nvPr/>
        </p:nvSpPr>
        <p:spPr bwMode="auto">
          <a:xfrm flipV="1">
            <a:off x="1552575" y="1466898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9" name="Line 11"/>
          <p:cNvSpPr>
            <a:spLocks noChangeShapeType="1"/>
          </p:cNvSpPr>
          <p:nvPr/>
        </p:nvSpPr>
        <p:spPr bwMode="auto">
          <a:xfrm flipH="1">
            <a:off x="8007350" y="2928986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0" name="Oval 12"/>
          <p:cNvSpPr>
            <a:spLocks noChangeArrowheads="1"/>
          </p:cNvSpPr>
          <p:nvPr/>
        </p:nvSpPr>
        <p:spPr bwMode="auto">
          <a:xfrm>
            <a:off x="1511300" y="166692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01" name="Line 13"/>
          <p:cNvSpPr>
            <a:spLocks noChangeShapeType="1"/>
          </p:cNvSpPr>
          <p:nvPr/>
        </p:nvSpPr>
        <p:spPr bwMode="auto">
          <a:xfrm>
            <a:off x="1544638" y="146689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2" name="Text Box 4"/>
          <p:cNvSpPr txBox="1">
            <a:spLocks noChangeArrowheads="1"/>
          </p:cNvSpPr>
          <p:nvPr/>
        </p:nvSpPr>
        <p:spPr bwMode="auto">
          <a:xfrm>
            <a:off x="2781300" y="908098"/>
            <a:ext cx="20637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Server platforms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59403" name="Text Box 4"/>
          <p:cNvSpPr txBox="1">
            <a:spLocks noChangeArrowheads="1"/>
          </p:cNvSpPr>
          <p:nvPr/>
        </p:nvSpPr>
        <p:spPr bwMode="auto">
          <a:xfrm>
            <a:off x="6889213" y="3179811"/>
            <a:ext cx="22166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     Platforms </a:t>
            </a:r>
            <a:r>
              <a:rPr lang="en-US" altLang="en-US" sz="1200" b="1" dirty="0">
                <a:latin typeface="Verdana" pitchFamily="34" charset="0"/>
              </a:rPr>
              <a:t>for </a:t>
            </a:r>
            <a:r>
              <a:rPr lang="en-US" altLang="en-US" sz="1200" b="1" dirty="0" smtClean="0">
                <a:latin typeface="Verdana" pitchFamily="34" charset="0"/>
              </a:rPr>
              <a:t>more than 4 or 8 sockets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59404" name="Text Box 13"/>
          <p:cNvSpPr txBox="1">
            <a:spLocks noChangeArrowheads="1"/>
          </p:cNvSpPr>
          <p:nvPr/>
        </p:nvSpPr>
        <p:spPr bwMode="auto">
          <a:xfrm>
            <a:off x="2132526" y="3721148"/>
            <a:ext cx="2513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 2- 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(2-socket server platforms)</a:t>
            </a:r>
          </a:p>
        </p:txBody>
      </p:sp>
      <p:sp>
        <p:nvSpPr>
          <p:cNvPr id="59405" name="Text Box 4"/>
          <p:cNvSpPr txBox="1">
            <a:spLocks noChangeArrowheads="1"/>
          </p:cNvSpPr>
          <p:nvPr/>
        </p:nvSpPr>
        <p:spPr bwMode="auto">
          <a:xfrm>
            <a:off x="4821238" y="3205211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4S/</a:t>
            </a:r>
            <a:r>
              <a:rPr lang="en-US" altLang="en-US" sz="1200" b="1" dirty="0" err="1" smtClean="0">
                <a:latin typeface="Verdana" pitchFamily="34" charset="0"/>
              </a:rPr>
              <a:t>8S</a:t>
            </a:r>
            <a:r>
              <a:rPr lang="en-US" altLang="en-US" sz="1200" b="1" dirty="0" smtClean="0">
                <a:latin typeface="Verdana" pitchFamily="34" charset="0"/>
              </a:rPr>
              <a:t> (MP)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server </a:t>
            </a:r>
            <a:r>
              <a:rPr lang="en-US" altLang="en-US" sz="1200" b="1" dirty="0">
                <a:latin typeface="Verdana" pitchFamily="34" charset="0"/>
              </a:rPr>
              <a:t>platforms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59406" name="Oval 12"/>
          <p:cNvSpPr>
            <a:spLocks noChangeArrowheads="1"/>
          </p:cNvSpPr>
          <p:nvPr/>
        </p:nvSpPr>
        <p:spPr bwMode="auto">
          <a:xfrm>
            <a:off x="5881688" y="310996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07" name="Line 13"/>
          <p:cNvSpPr>
            <a:spLocks noChangeShapeType="1"/>
          </p:cNvSpPr>
          <p:nvPr/>
        </p:nvSpPr>
        <p:spPr bwMode="auto">
          <a:xfrm>
            <a:off x="5908675" y="290993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8" name="Text Box 17"/>
          <p:cNvSpPr txBox="1">
            <a:spLocks noChangeArrowheads="1"/>
          </p:cNvSpPr>
          <p:nvPr/>
        </p:nvSpPr>
        <p:spPr bwMode="auto">
          <a:xfrm>
            <a:off x="4592628" y="3722736"/>
            <a:ext cx="259558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4/8-processor </a:t>
            </a:r>
            <a:r>
              <a:rPr lang="en-US" altLang="en-US" sz="1200" i="1" dirty="0">
                <a:latin typeface="Verdana" pitchFamily="34" charset="0"/>
              </a:rPr>
              <a:t>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(</a:t>
            </a:r>
            <a:r>
              <a:rPr lang="en-US" altLang="en-US" sz="1200" i="1" dirty="0" smtClean="0">
                <a:latin typeface="Verdana" pitchFamily="34" charset="0"/>
              </a:rPr>
              <a:t>4/8-socket </a:t>
            </a:r>
            <a:r>
              <a:rPr lang="en-US" altLang="en-US" sz="1200" i="1" dirty="0">
                <a:latin typeface="Verdana" pitchFamily="34" charset="0"/>
              </a:rPr>
              <a:t>server platforms)</a:t>
            </a:r>
          </a:p>
        </p:txBody>
      </p:sp>
      <p:sp>
        <p:nvSpPr>
          <p:cNvPr id="59409" name="Text Box 18"/>
          <p:cNvSpPr txBox="1">
            <a:spLocks noChangeArrowheads="1"/>
          </p:cNvSpPr>
          <p:nvPr/>
        </p:nvSpPr>
        <p:spPr bwMode="auto">
          <a:xfrm>
            <a:off x="7120186" y="3724323"/>
            <a:ext cx="1871025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Server </a:t>
            </a:r>
            <a:r>
              <a:rPr lang="en-US" altLang="en-US" sz="1200" i="1" dirty="0">
                <a:latin typeface="Verdana" pitchFamily="34" charset="0"/>
              </a:rPr>
              <a:t>platforms for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 more than </a:t>
            </a:r>
            <a:r>
              <a:rPr lang="en-US" altLang="en-US" sz="1200" i="1" dirty="0" smtClean="0">
                <a:latin typeface="Verdana" pitchFamily="34" charset="0"/>
              </a:rPr>
              <a:t>the Intel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supported number of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sockets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(4 or 8 sockets)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They need third party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node controllers</a:t>
            </a:r>
            <a:endParaRPr lang="en-US" altLang="en-US" sz="1200" i="1" dirty="0">
              <a:latin typeface="Verdana" pitchFamily="34" charset="0"/>
            </a:endParaRPr>
          </a:p>
        </p:txBody>
      </p:sp>
      <p:sp>
        <p:nvSpPr>
          <p:cNvPr id="59410" name="Text Box 4"/>
          <p:cNvSpPr txBox="1">
            <a:spLocks noChangeArrowheads="1"/>
          </p:cNvSpPr>
          <p:nvPr/>
        </p:nvSpPr>
        <p:spPr bwMode="auto">
          <a:xfrm rot="10800000" flipH="1" flipV="1">
            <a:off x="107950" y="1741536"/>
            <a:ext cx="302736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Uniprocessor 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(UP-server platforms)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59411" name="Text Box 20"/>
          <p:cNvSpPr txBox="1">
            <a:spLocks noChangeArrowheads="1"/>
          </p:cNvSpPr>
          <p:nvPr/>
        </p:nvSpPr>
        <p:spPr bwMode="auto">
          <a:xfrm>
            <a:off x="282575" y="2243186"/>
            <a:ext cx="24590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 1-processor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(1-socket server platforms)</a:t>
            </a:r>
          </a:p>
        </p:txBody>
      </p:sp>
      <p:sp>
        <p:nvSpPr>
          <p:cNvPr id="59412" name="Oval 12"/>
          <p:cNvSpPr>
            <a:spLocks noChangeArrowheads="1"/>
          </p:cNvSpPr>
          <p:nvPr/>
        </p:nvSpPr>
        <p:spPr bwMode="auto">
          <a:xfrm>
            <a:off x="3443288" y="313536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13" name="Line 13"/>
          <p:cNvSpPr>
            <a:spLocks noChangeShapeType="1"/>
          </p:cNvSpPr>
          <p:nvPr/>
        </p:nvSpPr>
        <p:spPr bwMode="auto">
          <a:xfrm>
            <a:off x="3476625" y="293533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4" name="Oval 12"/>
          <p:cNvSpPr>
            <a:spLocks noChangeArrowheads="1"/>
          </p:cNvSpPr>
          <p:nvPr/>
        </p:nvSpPr>
        <p:spPr bwMode="auto">
          <a:xfrm>
            <a:off x="5868988" y="166216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15" name="Line 13"/>
          <p:cNvSpPr>
            <a:spLocks noChangeShapeType="1"/>
          </p:cNvSpPr>
          <p:nvPr/>
        </p:nvSpPr>
        <p:spPr bwMode="auto">
          <a:xfrm>
            <a:off x="5902325" y="146213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6" name="Text Box 4"/>
          <p:cNvSpPr txBox="1">
            <a:spLocks noChangeArrowheads="1"/>
          </p:cNvSpPr>
          <p:nvPr/>
        </p:nvSpPr>
        <p:spPr bwMode="auto">
          <a:xfrm rot="10800000" flipH="1" flipV="1">
            <a:off x="4395788" y="1743123"/>
            <a:ext cx="2982912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Multiprocessor server platforms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59417" name="Text Box 28"/>
          <p:cNvSpPr txBox="1">
            <a:spLocks noChangeArrowheads="1"/>
          </p:cNvSpPr>
          <p:nvPr/>
        </p:nvSpPr>
        <p:spPr bwMode="auto">
          <a:xfrm>
            <a:off x="3514725" y="2238423"/>
            <a:ext cx="4371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 Server platforms supporting more than one processor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(Multi-socket server platforms)</a:t>
            </a:r>
          </a:p>
        </p:txBody>
      </p:sp>
      <p:sp>
        <p:nvSpPr>
          <p:cNvPr id="59418" name="Line 8"/>
          <p:cNvSpPr>
            <a:spLocks noChangeShapeType="1"/>
          </p:cNvSpPr>
          <p:nvPr/>
        </p:nvSpPr>
        <p:spPr bwMode="auto">
          <a:xfrm>
            <a:off x="5907088" y="2706736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9" name="Line 10"/>
          <p:cNvSpPr>
            <a:spLocks noChangeShapeType="1"/>
          </p:cNvSpPr>
          <p:nvPr/>
        </p:nvSpPr>
        <p:spPr bwMode="auto">
          <a:xfrm flipV="1">
            <a:off x="3476625" y="2927398"/>
            <a:ext cx="453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0" name="Rectangle 3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Server platforms classified according to their scalability (1)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4808801" y="4407587"/>
            <a:ext cx="22300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 smtClean="0"/>
              <a:t>Truland</a:t>
            </a:r>
            <a:r>
              <a:rPr lang="en-US" sz="1200" i="1" dirty="0" smtClean="0"/>
              <a:t>-MP platform</a:t>
            </a:r>
          </a:p>
          <a:p>
            <a:r>
              <a:rPr lang="en-US" sz="1200" i="1" dirty="0" err="1" smtClean="0"/>
              <a:t>Caneland</a:t>
            </a:r>
            <a:r>
              <a:rPr lang="en-US" sz="1200" i="1" dirty="0" smtClean="0"/>
              <a:t> MP platform and</a:t>
            </a:r>
            <a:endParaRPr lang="en-US" sz="1200" i="1" dirty="0"/>
          </a:p>
        </p:txBody>
      </p:sp>
      <p:sp>
        <p:nvSpPr>
          <p:cNvPr id="3" name="TextBox 2"/>
          <p:cNvSpPr txBox="1"/>
          <p:nvPr/>
        </p:nvSpPr>
        <p:spPr>
          <a:xfrm>
            <a:off x="4578304" y="4192435"/>
            <a:ext cx="11769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4S platforms</a:t>
            </a:r>
            <a:endParaRPr lang="en-US" sz="1200" i="1" dirty="0"/>
          </a:p>
        </p:txBody>
      </p:sp>
      <p:sp>
        <p:nvSpPr>
          <p:cNvPr id="31" name="TextBox 30"/>
          <p:cNvSpPr txBox="1"/>
          <p:nvPr/>
        </p:nvSpPr>
        <p:spPr>
          <a:xfrm>
            <a:off x="4582787" y="5662641"/>
            <a:ext cx="11769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 smtClean="0"/>
              <a:t>8S</a:t>
            </a:r>
            <a:r>
              <a:rPr lang="en-US" sz="1200" i="1" dirty="0" smtClean="0"/>
              <a:t> platforms</a:t>
            </a:r>
            <a:endParaRPr lang="en-US" sz="1200" i="1" dirty="0"/>
          </a:p>
        </p:txBody>
      </p:sp>
      <p:sp>
        <p:nvSpPr>
          <p:cNvPr id="5" name="TextBox 4"/>
          <p:cNvSpPr txBox="1"/>
          <p:nvPr/>
        </p:nvSpPr>
        <p:spPr>
          <a:xfrm>
            <a:off x="4912285" y="5029202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/>
              <a:t>E5</a:t>
            </a:r>
            <a:r>
              <a:rPr lang="en-US" sz="1200" i="1" dirty="0"/>
              <a:t>-4600, </a:t>
            </a:r>
            <a:r>
              <a:rPr lang="en-US" sz="1200" i="1" dirty="0" err="1"/>
              <a:t>v2</a:t>
            </a:r>
            <a:r>
              <a:rPr lang="en-US" sz="1200" i="1" dirty="0"/>
              <a:t>, </a:t>
            </a:r>
            <a:r>
              <a:rPr lang="en-US" sz="1200" i="1" dirty="0" err="1"/>
              <a:t>v3</a:t>
            </a:r>
            <a:r>
              <a:rPr lang="en-US" sz="1200" i="1" dirty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  <a:p>
            <a:r>
              <a:rPr lang="en-US" sz="1200" i="1" dirty="0" err="1" smtClean="0"/>
              <a:t>E7</a:t>
            </a:r>
            <a:r>
              <a:rPr lang="en-US" sz="1200" i="1" dirty="0" smtClean="0"/>
              <a:t>-4800, </a:t>
            </a:r>
            <a:r>
              <a:rPr lang="en-US" sz="1200" i="1" dirty="0" err="1" smtClean="0"/>
              <a:t>v2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v3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</p:txBody>
      </p:sp>
      <p:sp>
        <p:nvSpPr>
          <p:cNvPr id="6" name="TextBox 5"/>
          <p:cNvSpPr txBox="1"/>
          <p:nvPr/>
        </p:nvSpPr>
        <p:spPr>
          <a:xfrm>
            <a:off x="4793456" y="4814050"/>
            <a:ext cx="22445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subsequent platforms with</a:t>
            </a:r>
            <a:endParaRPr lang="en-US" sz="1200" i="1" dirty="0"/>
          </a:p>
        </p:txBody>
      </p:sp>
      <p:sp>
        <p:nvSpPr>
          <p:cNvPr id="7" name="TextBox 6"/>
          <p:cNvSpPr txBox="1"/>
          <p:nvPr/>
        </p:nvSpPr>
        <p:spPr>
          <a:xfrm>
            <a:off x="4726221" y="5419167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processors</a:t>
            </a:r>
            <a:endParaRPr lang="en-US" sz="1200" dirty="0"/>
          </a:p>
        </p:txBody>
      </p:sp>
      <p:sp>
        <p:nvSpPr>
          <p:cNvPr id="8" name="TextBox 7"/>
          <p:cNvSpPr txBox="1"/>
          <p:nvPr/>
        </p:nvSpPr>
        <p:spPr>
          <a:xfrm>
            <a:off x="4827495" y="5903262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Platforms with </a:t>
            </a:r>
          </a:p>
          <a:p>
            <a:r>
              <a:rPr lang="en-US" sz="1200" i="1" dirty="0" err="1" smtClean="0"/>
              <a:t>E7</a:t>
            </a:r>
            <a:r>
              <a:rPr lang="en-US" sz="1200" i="1" dirty="0" smtClean="0"/>
              <a:t>-8800, </a:t>
            </a:r>
            <a:r>
              <a:rPr lang="en-US" sz="1200" i="1" dirty="0" err="1" smtClean="0"/>
              <a:t>v2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v3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</p:txBody>
      </p:sp>
      <p:sp>
        <p:nvSpPr>
          <p:cNvPr id="9" name="TextBox 8"/>
          <p:cNvSpPr txBox="1"/>
          <p:nvPr/>
        </p:nvSpPr>
        <p:spPr>
          <a:xfrm>
            <a:off x="4848132" y="6279778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processors</a:t>
            </a:r>
            <a:endParaRPr lang="en-US" sz="1200" i="1" dirty="0"/>
          </a:p>
        </p:txBody>
      </p:sp>
      <p:sp>
        <p:nvSpPr>
          <p:cNvPr id="38" name="TextBox 37"/>
          <p:cNvSpPr txBox="1"/>
          <p:nvPr/>
        </p:nvSpPr>
        <p:spPr>
          <a:xfrm>
            <a:off x="2644217" y="4858874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/>
              <a:t>E5</a:t>
            </a:r>
            <a:r>
              <a:rPr lang="en-US" sz="1200" i="1" dirty="0"/>
              <a:t>-2600, </a:t>
            </a:r>
            <a:r>
              <a:rPr lang="en-US" sz="1200" i="1" dirty="0" err="1"/>
              <a:t>v2</a:t>
            </a:r>
            <a:r>
              <a:rPr lang="en-US" sz="1200" i="1" dirty="0"/>
              <a:t>, </a:t>
            </a:r>
            <a:r>
              <a:rPr lang="en-US" sz="1200" i="1" dirty="0" err="1"/>
              <a:t>v3</a:t>
            </a:r>
            <a:r>
              <a:rPr lang="en-US" sz="1200" i="1" dirty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  <a:p>
            <a:r>
              <a:rPr lang="en-US" sz="1200" i="1" dirty="0" err="1" smtClean="0"/>
              <a:t>E7</a:t>
            </a:r>
            <a:r>
              <a:rPr lang="en-US" sz="1200" i="1" dirty="0" smtClean="0"/>
              <a:t>-2800, </a:t>
            </a:r>
            <a:r>
              <a:rPr lang="en-US" sz="1200" i="1" dirty="0" err="1" smtClean="0"/>
              <a:t>v2</a:t>
            </a:r>
            <a:r>
              <a:rPr lang="en-US" sz="1200" i="1" dirty="0" smtClean="0"/>
              <a:t>,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404365" y="4643722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platforms with</a:t>
            </a:r>
            <a:endParaRPr lang="en-US" sz="1200" i="1" dirty="0"/>
          </a:p>
        </p:txBody>
      </p:sp>
      <p:sp>
        <p:nvSpPr>
          <p:cNvPr id="40" name="TextBox 39"/>
          <p:cNvSpPr txBox="1"/>
          <p:nvPr/>
        </p:nvSpPr>
        <p:spPr>
          <a:xfrm>
            <a:off x="2525388" y="5248839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processors</a:t>
            </a:r>
            <a:endParaRPr lang="en-US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2404365" y="4421034"/>
            <a:ext cx="20249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Early DP platforms and </a:t>
            </a:r>
            <a:endParaRPr lang="en-US" sz="1200" i="1" dirty="0"/>
          </a:p>
        </p:txBody>
      </p:sp>
      <p:sp>
        <p:nvSpPr>
          <p:cNvPr id="41" name="TextBox 4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77989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5" grpId="0"/>
      <p:bldP spid="59396" grpId="0" animBg="1"/>
      <p:bldP spid="59399" grpId="0" animBg="1"/>
      <p:bldP spid="59403" grpId="0"/>
      <p:bldP spid="59404" grpId="0"/>
      <p:bldP spid="59405" grpId="0"/>
      <p:bldP spid="59406" grpId="0" animBg="1"/>
      <p:bldP spid="59407" grpId="0" animBg="1"/>
      <p:bldP spid="59408" grpId="0"/>
      <p:bldP spid="59409" grpId="0"/>
      <p:bldP spid="59412" grpId="0" animBg="1"/>
      <p:bldP spid="59413" grpId="0" animBg="1"/>
      <p:bldP spid="59417" grpId="0"/>
      <p:bldP spid="59418" grpId="0" animBg="1"/>
      <p:bldP spid="59419" grpId="0" animBg="1"/>
      <p:bldP spid="2" grpId="0"/>
      <p:bldP spid="3" grpId="0"/>
      <p:bldP spid="31" grpId="0"/>
      <p:bldP spid="5" grpId="0"/>
      <p:bldP spid="6" grpId="0"/>
      <p:bldP spid="7" grpId="0"/>
      <p:bldP spid="8" grpId="0"/>
      <p:bldP spid="9" grpId="0"/>
      <p:bldP spid="38" grpId="0"/>
      <p:bldP spid="39" grpId="0"/>
      <p:bldP spid="40" grpId="0"/>
      <p:bldP spid="10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7)</a:t>
            </a:r>
            <a:endParaRPr lang="en-US" sz="1600" dirty="0"/>
          </a:p>
        </p:txBody>
      </p:sp>
      <p:grpSp>
        <p:nvGrpSpPr>
          <p:cNvPr id="6" name="Group 5"/>
          <p:cNvGrpSpPr/>
          <p:nvPr/>
        </p:nvGrpSpPr>
        <p:grpSpPr>
          <a:xfrm>
            <a:off x="-5072" y="1144988"/>
            <a:ext cx="9138449" cy="3115081"/>
            <a:chOff x="-5072" y="1856164"/>
            <a:chExt cx="9138449" cy="3115081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5072" y="1856164"/>
              <a:ext cx="4723809" cy="3115081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3"/>
            <a:srcRect b="11562"/>
            <a:stretch/>
          </p:blipFill>
          <p:spPr>
            <a:xfrm>
              <a:off x="4466710" y="1884090"/>
              <a:ext cx="4666667" cy="3074276"/>
            </a:xfrm>
            <a:prstGeom prst="rect">
              <a:avLst/>
            </a:prstGeom>
          </p:spPr>
        </p:pic>
      </p:grpSp>
      <p:sp>
        <p:nvSpPr>
          <p:cNvPr id="7" name="TextBox 6"/>
          <p:cNvSpPr txBox="1"/>
          <p:nvPr/>
        </p:nvSpPr>
        <p:spPr>
          <a:xfrm>
            <a:off x="84293" y="506894"/>
            <a:ext cx="78999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Estimated gain vs a baseline platform that does not make use of DVFS </a:t>
            </a:r>
            <a:r>
              <a:rPr lang="hu-HU" dirty="0" smtClean="0"/>
              <a:t>[131]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334854" y="4260067"/>
            <a:ext cx="4200189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 smtClean="0"/>
              <a:t>1V1C: Single Voltage domain, single Clock domain</a:t>
            </a:r>
          </a:p>
          <a:p>
            <a:r>
              <a:rPr lang="hu-HU" sz="1100" dirty="0" smtClean="0">
                <a:solidFill>
                  <a:srgbClr val="FF00FF"/>
                </a:solidFill>
              </a:rPr>
              <a:t>nVnC: Multiple Voltage domains, multiple Clock domains</a:t>
            </a:r>
          </a:p>
          <a:p>
            <a:r>
              <a:rPr lang="hu-HU" sz="1100" dirty="0" smtClean="0"/>
              <a:t>1VnC: Single Voltage domain, multiple Clock domains</a:t>
            </a:r>
            <a:endParaRPr lang="en-US" sz="1100" dirty="0"/>
          </a:p>
        </p:txBody>
      </p:sp>
      <p:sp>
        <p:nvSpPr>
          <p:cNvPr id="9" name="TextBox 8"/>
          <p:cNvSpPr txBox="1"/>
          <p:nvPr/>
        </p:nvSpPr>
        <p:spPr>
          <a:xfrm>
            <a:off x="4716463" y="4272942"/>
            <a:ext cx="43497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100" dirty="0" smtClean="0"/>
              <a:t>The headroom is understood as the capability of the voltage regulators to deliver up to 130 % or 150 % of the rated current (the current consumed at the min. Vcc</a:t>
            </a:r>
          </a:p>
          <a:p>
            <a:r>
              <a:rPr lang="hu-HU" sz="1100" dirty="0" smtClean="0"/>
              <a:t>design point (the lowest P point).</a:t>
            </a:r>
            <a:endParaRPr lang="en-US" sz="1100" dirty="0"/>
          </a:p>
        </p:txBody>
      </p:sp>
      <p:sp>
        <p:nvSpPr>
          <p:cNvPr id="16" name="TextBox 15"/>
          <p:cNvSpPr txBox="1"/>
          <p:nvPr/>
        </p:nvSpPr>
        <p:spPr>
          <a:xfrm>
            <a:off x="292100" y="5250242"/>
            <a:ext cx="8918019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study has shown that </a:t>
            </a:r>
            <a:r>
              <a:rPr lang="hu-HU" dirty="0">
                <a:solidFill>
                  <a:srgbClr val="FF0000"/>
                </a:solidFill>
              </a:rPr>
              <a:t>for low thread counts</a:t>
            </a:r>
            <a:r>
              <a:rPr lang="hu-HU" dirty="0">
                <a:solidFill>
                  <a:srgbClr val="0070C0"/>
                </a:solidFill>
              </a:rPr>
              <a:t>, typical in DT and mobile platforms, the </a:t>
            </a:r>
            <a:r>
              <a:rPr lang="hu-HU" dirty="0" smtClean="0">
                <a:solidFill>
                  <a:srgbClr val="0070C0"/>
                </a:solidFill>
              </a:rPr>
              <a:t>use</a:t>
            </a:r>
          </a:p>
          <a:p>
            <a:pPr>
              <a:spcAft>
                <a:spcPts val="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of multiple voltage and clock domains degrades performance due to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clock </a:t>
            </a:r>
            <a:r>
              <a:rPr lang="en-US" dirty="0" err="1" smtClean="0">
                <a:solidFill>
                  <a:srgbClr val="0070C0"/>
                </a:solidFill>
                <a:latin typeface="Verdana"/>
              </a:rPr>
              <a:t>synchroni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z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ation</a:t>
            </a: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      needed that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add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latency to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memory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and cache transfers</a:t>
            </a:r>
            <a:r>
              <a:rPr lang="hu-HU" dirty="0" smtClean="0">
                <a:solidFill>
                  <a:srgbClr val="0070C0"/>
                </a:solidFill>
              </a:rPr>
              <a:t>.</a:t>
            </a:r>
            <a:endParaRPr lang="hu-HU" dirty="0">
              <a:solidFill>
                <a:srgbClr val="0070C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By contrast, </a:t>
            </a:r>
            <a:r>
              <a:rPr lang="hu-HU" dirty="0" smtClean="0">
                <a:solidFill>
                  <a:srgbClr val="0070C0"/>
                </a:solidFill>
              </a:rPr>
              <a:t>in processors that support a </a:t>
            </a:r>
            <a:r>
              <a:rPr lang="hu-HU" dirty="0" smtClean="0">
                <a:solidFill>
                  <a:srgbClr val="FF0000"/>
                </a:solidFill>
              </a:rPr>
              <a:t>large number of threads</a:t>
            </a:r>
            <a:r>
              <a:rPr lang="hu-HU" dirty="0" smtClean="0">
                <a:solidFill>
                  <a:srgbClr val="0070C0"/>
                </a:solidFill>
              </a:rPr>
              <a:t>, as typical in servers,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multiple voltage and frequency domains may be benefitial </a:t>
            </a:r>
            <a:r>
              <a:rPr lang="hu-HU" dirty="0" smtClean="0"/>
              <a:t>assuming that voltage regulators </a:t>
            </a:r>
          </a:p>
          <a:p>
            <a:pPr>
              <a:spcAft>
                <a:spcPts val="600"/>
              </a:spcAft>
            </a:pPr>
            <a:r>
              <a:rPr lang="hu-HU" dirty="0" smtClean="0"/>
              <a:t>      have a high enough power delivery capability.</a:t>
            </a:r>
          </a:p>
        </p:txBody>
      </p:sp>
    </p:spTree>
    <p:extLst>
      <p:ext uri="{BB962C8B-B14F-4D97-AF65-F5344CB8AC3E}">
        <p14:creationId xmlns:p14="http://schemas.microsoft.com/office/powerpoint/2010/main" val="4152014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8)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7585" y="504062"/>
            <a:ext cx="90549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2 -</a:t>
            </a:r>
            <a:r>
              <a:rPr lang="en-US" dirty="0">
                <a:solidFill>
                  <a:srgbClr val="FF0000"/>
                </a:solidFill>
              </a:rPr>
              <a:t>Principle of operation of </a:t>
            </a:r>
            <a:r>
              <a:rPr lang="hu-HU" dirty="0" smtClean="0">
                <a:solidFill>
                  <a:srgbClr val="FF0000"/>
                </a:solidFill>
              </a:rPr>
              <a:t>the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Per-core P-state (PCPS) power </a:t>
            </a:r>
            <a:r>
              <a:rPr lang="en-US" dirty="0" smtClean="0">
                <a:solidFill>
                  <a:srgbClr val="FF0000"/>
                </a:solidFill>
              </a:rPr>
              <a:t>management</a:t>
            </a:r>
            <a:r>
              <a:rPr lang="hu-HU" dirty="0" smtClean="0">
                <a:solidFill>
                  <a:srgbClr val="FF0000"/>
                </a:solidFill>
              </a:rPr>
              <a:t> (simplified) -1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92100" y="5393409"/>
            <a:ext cx="87741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Method and apparatus for per core performance states </a:t>
            </a:r>
            <a:r>
              <a:rPr lang="en-US" dirty="0"/>
              <a:t/>
            </a:r>
            <a:br>
              <a:rPr lang="en-US" dirty="0"/>
            </a:br>
            <a:r>
              <a:rPr lang="en-US" b="1" dirty="0"/>
              <a:t>US 20140229750 </a:t>
            </a:r>
            <a:r>
              <a:rPr lang="en-US" b="1" dirty="0" smtClean="0"/>
              <a:t>A1</a:t>
            </a:r>
            <a:r>
              <a:rPr lang="hu-HU" b="1" dirty="0" smtClean="0"/>
              <a:t> 2012/2014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30737" y="872921"/>
            <a:ext cx="8791189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US </a:t>
            </a:r>
            <a:r>
              <a:rPr lang="hu-HU" dirty="0" smtClean="0"/>
              <a:t>patent application </a:t>
            </a:r>
            <a:r>
              <a:rPr lang="en-US" dirty="0" smtClean="0"/>
              <a:t>20140229750 A1</a:t>
            </a:r>
            <a:r>
              <a:rPr lang="hu-HU" dirty="0" smtClean="0"/>
              <a:t> (filed in 2012 and issued in 2014) reveals details 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of the implementation [133].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Figure below </a:t>
            </a:r>
            <a:r>
              <a:rPr lang="hu-HU" dirty="0" smtClean="0">
                <a:solidFill>
                  <a:srgbClr val="0070C0"/>
                </a:solidFill>
              </a:rPr>
              <a:t>illustrates PCPS for an 18 core Haswell-EX processor </a:t>
            </a:r>
            <a:r>
              <a:rPr lang="hu-HU" dirty="0" smtClean="0"/>
              <a:t>when the cores</a:t>
            </a:r>
          </a:p>
          <a:p>
            <a:r>
              <a:rPr lang="hu-HU" dirty="0"/>
              <a:t> </a:t>
            </a:r>
            <a:r>
              <a:rPr lang="hu-HU" dirty="0" smtClean="0"/>
              <a:t>      run a four different P-states.</a:t>
            </a:r>
            <a:endParaRPr lang="en-US" dirty="0"/>
          </a:p>
        </p:txBody>
      </p:sp>
      <p:pic>
        <p:nvPicPr>
          <p:cNvPr id="8" name="Picture 7" descr="http://patentimages.storage.googleapis.com/US20140229750A1/US20140229750A1-20140814-D00001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47" b="51765"/>
          <a:stretch/>
        </p:blipFill>
        <p:spPr bwMode="auto">
          <a:xfrm>
            <a:off x="1416322" y="2260904"/>
            <a:ext cx="6246609" cy="3956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44273" y="6397958"/>
            <a:ext cx="9382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Illustration of PCPS for an 18-core Haswell-EX processor if the cores run a four </a:t>
            </a:r>
            <a:r>
              <a:rPr lang="hu-HU" dirty="0" err="1" smtClean="0"/>
              <a:t>P-states</a:t>
            </a:r>
            <a:r>
              <a:rPr lang="hu-HU" dirty="0" smtClean="0"/>
              <a:t> [133]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4386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9)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292100" y="848658"/>
            <a:ext cx="852669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According to the patent each core includes a </a:t>
            </a:r>
            <a:r>
              <a:rPr lang="hu-HU" dirty="0" smtClean="0">
                <a:solidFill>
                  <a:srgbClr val="0070C0"/>
                </a:solidFill>
              </a:rPr>
              <a:t>set of 32-bit registers</a:t>
            </a:r>
            <a:r>
              <a:rPr lang="hu-HU" dirty="0" smtClean="0"/>
              <a:t>, </a:t>
            </a:r>
            <a:r>
              <a:rPr lang="hu-HU" dirty="0" smtClean="0">
                <a:solidFill>
                  <a:srgbClr val="0070C0"/>
                </a:solidFill>
              </a:rPr>
              <a:t>one register for each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thread</a:t>
            </a:r>
            <a:r>
              <a:rPr lang="hu-HU" dirty="0" smtClean="0"/>
              <a:t> (Registers 212 to 214) </a:t>
            </a:r>
            <a:r>
              <a:rPr lang="hu-HU" dirty="0" smtClean="0">
                <a:solidFill>
                  <a:srgbClr val="0070C0"/>
                </a:solidFill>
              </a:rPr>
              <a:t>plus an additional register </a:t>
            </a:r>
            <a:r>
              <a:rPr lang="hu-HU" dirty="0" smtClean="0"/>
              <a:t>(Register 218), as indicated</a:t>
            </a:r>
          </a:p>
          <a:p>
            <a:r>
              <a:rPr lang="hu-HU" dirty="0" smtClean="0"/>
              <a:t>      for two cores (Core i and Core n) below. </a:t>
            </a:r>
            <a:endParaRPr lang="en-US" dirty="0"/>
          </a:p>
        </p:txBody>
      </p:sp>
      <p:pic>
        <p:nvPicPr>
          <p:cNvPr id="4" name="Picture 3" descr="http://patentimages.storage.googleapis.com/US20140229750A1/US20140229750A1-20140814-D00001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708" b="5440"/>
          <a:stretch/>
        </p:blipFill>
        <p:spPr bwMode="auto">
          <a:xfrm>
            <a:off x="1205405" y="1774449"/>
            <a:ext cx="6724608" cy="43530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791840" y="6307807"/>
            <a:ext cx="56176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Per core implemented registers used for PCPS [133]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7585" y="504062"/>
            <a:ext cx="92360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2 -</a:t>
            </a:r>
            <a:r>
              <a:rPr lang="en-US" dirty="0">
                <a:solidFill>
                  <a:srgbClr val="FF0000"/>
                </a:solidFill>
              </a:rPr>
              <a:t>Principle of operation of </a:t>
            </a:r>
            <a:r>
              <a:rPr lang="hu-HU" dirty="0" smtClean="0">
                <a:solidFill>
                  <a:srgbClr val="FF0000"/>
                </a:solidFill>
              </a:rPr>
              <a:t>the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Per-core P-state (PCPS) power </a:t>
            </a:r>
            <a:r>
              <a:rPr lang="en-US" dirty="0" smtClean="0">
                <a:solidFill>
                  <a:srgbClr val="FF0000"/>
                </a:solidFill>
              </a:rPr>
              <a:t>management</a:t>
            </a:r>
            <a:r>
              <a:rPr lang="hu-HU" dirty="0" smtClean="0">
                <a:solidFill>
                  <a:srgbClr val="FF0000"/>
                </a:solidFill>
              </a:rPr>
              <a:t> (simplified) -2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863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(20)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359674" y="958970"/>
            <a:ext cx="9238491" cy="2908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</a:t>
            </a:r>
            <a:r>
              <a:rPr lang="hu-HU" dirty="0" smtClean="0">
                <a:solidFill>
                  <a:srgbClr val="FF0000"/>
                </a:solidFill>
              </a:rPr>
              <a:t>per-thread available registers </a:t>
            </a:r>
            <a:r>
              <a:rPr lang="hu-HU" dirty="0" smtClean="0"/>
              <a:t>(Registers 212 to 214) provide a set of fields, detailed in 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the patent.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</a:t>
            </a:r>
            <a:r>
              <a:rPr lang="hu-HU" dirty="0" smtClean="0">
                <a:solidFill>
                  <a:srgbClr val="FF0000"/>
                </a:solidFill>
              </a:rPr>
              <a:t>OS</a:t>
            </a:r>
            <a:r>
              <a:rPr lang="hu-HU" dirty="0" smtClean="0">
                <a:solidFill>
                  <a:srgbClr val="0070C0"/>
                </a:solidFill>
              </a:rPr>
              <a:t> determines for each thread the requested P-state needed for executing the thread</a:t>
            </a:r>
          </a:p>
          <a:p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at efficient performance</a:t>
            </a:r>
            <a:r>
              <a:rPr lang="hu-HU" dirty="0" smtClean="0"/>
              <a:t> (i.e. at the min. clock rate needed to execute the thread without</a:t>
            </a:r>
          </a:p>
          <a:p>
            <a:r>
              <a:rPr lang="hu-HU" dirty="0"/>
              <a:t> </a:t>
            </a:r>
            <a:r>
              <a:rPr lang="hu-HU" dirty="0" smtClean="0"/>
              <a:t>      substantially lengthening its runtime. Note here that each thread is scheduled only for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in given time windows thus a higher clock rate would not substantially reduce its runtime).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Available </a:t>
            </a:r>
            <a:r>
              <a:rPr lang="hu-HU" dirty="0" smtClean="0">
                <a:solidFill>
                  <a:srgbClr val="0070C0"/>
                </a:solidFill>
              </a:rPr>
              <a:t>core logic evaluates the per-thread requests</a:t>
            </a:r>
            <a:r>
              <a:rPr lang="hu-HU" dirty="0" smtClean="0"/>
              <a:t>, </a:t>
            </a:r>
            <a:r>
              <a:rPr lang="hu-HU" dirty="0" smtClean="0">
                <a:solidFill>
                  <a:srgbClr val="0070C0"/>
                </a:solidFill>
              </a:rPr>
              <a:t>determines the highest performance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 P-state</a:t>
            </a:r>
            <a:r>
              <a:rPr lang="hu-HU" dirty="0" smtClean="0"/>
              <a:t> needed for the core and writes this values into the additional register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(Register 218).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Finally, the </a:t>
            </a:r>
            <a:r>
              <a:rPr lang="hu-HU" dirty="0" smtClean="0">
                <a:solidFill>
                  <a:srgbClr val="0070C0"/>
                </a:solidFill>
              </a:rPr>
              <a:t>requested P-state is communicated to the</a:t>
            </a:r>
            <a:r>
              <a:rPr lang="hu-HU" dirty="0" smtClean="0"/>
              <a:t> </a:t>
            </a:r>
            <a:r>
              <a:rPr lang="hu-HU" dirty="0" smtClean="0">
                <a:solidFill>
                  <a:srgbClr val="FF0000"/>
                </a:solidFill>
              </a:rPr>
              <a:t>Central Power Control Unit </a:t>
            </a:r>
            <a:r>
              <a:rPr lang="hu-HU" dirty="0" smtClean="0"/>
              <a:t>(230) and </a:t>
            </a:r>
          </a:p>
          <a:p>
            <a:r>
              <a:rPr lang="hu-HU" dirty="0" smtClean="0"/>
              <a:t>       </a:t>
            </a:r>
            <a:r>
              <a:rPr lang="hu-HU" dirty="0" smtClean="0">
                <a:solidFill>
                  <a:srgbClr val="0070C0"/>
                </a:solidFill>
              </a:rPr>
              <a:t>it sets the related individual voltage regulator and clock generator </a:t>
            </a:r>
            <a:r>
              <a:rPr lang="hu-HU" dirty="0" smtClean="0"/>
              <a:t>(PLL) belonging</a:t>
            </a:r>
          </a:p>
          <a:p>
            <a:r>
              <a:rPr lang="hu-HU" dirty="0"/>
              <a:t> </a:t>
            </a:r>
            <a:r>
              <a:rPr lang="hu-HU" dirty="0" smtClean="0"/>
              <a:t>      to the core considered to obtain the requested P-state.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7585" y="504062"/>
            <a:ext cx="92360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2 -</a:t>
            </a:r>
            <a:r>
              <a:rPr lang="en-US" dirty="0">
                <a:solidFill>
                  <a:srgbClr val="FF0000"/>
                </a:solidFill>
              </a:rPr>
              <a:t>Principle of operation of </a:t>
            </a:r>
            <a:r>
              <a:rPr lang="hu-HU" dirty="0" smtClean="0">
                <a:solidFill>
                  <a:srgbClr val="FF0000"/>
                </a:solidFill>
              </a:rPr>
              <a:t>the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Per-core P-state (PCPS) power </a:t>
            </a:r>
            <a:r>
              <a:rPr lang="en-US" dirty="0" smtClean="0">
                <a:solidFill>
                  <a:srgbClr val="FF0000"/>
                </a:solidFill>
              </a:rPr>
              <a:t>management</a:t>
            </a:r>
            <a:r>
              <a:rPr lang="hu-HU" dirty="0" smtClean="0">
                <a:solidFill>
                  <a:srgbClr val="FF0000"/>
                </a:solidFill>
              </a:rPr>
              <a:t> (simplified) -3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1467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(21)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4293" y="504063"/>
            <a:ext cx="33730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Uncore frequency scaling </a:t>
            </a:r>
            <a:r>
              <a:rPr lang="hu-HU" dirty="0" smtClean="0"/>
              <a:t>[132]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54884" y="835358"/>
            <a:ext cx="8949886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1" indent="-285750">
              <a:buFont typeface="Arial" panose="020B0604020202020204" pitchFamily="34" charset="0"/>
              <a:buChar char="•"/>
            </a:pPr>
            <a:r>
              <a:rPr lang="hu-HU" dirty="0" smtClean="0"/>
              <a:t>With </a:t>
            </a:r>
            <a:r>
              <a:rPr lang="hu-HU" dirty="0" smtClean="0">
                <a:solidFill>
                  <a:srgbClr val="FF0000"/>
                </a:solidFill>
              </a:rPr>
              <a:t>uncore frequency scaling </a:t>
            </a:r>
            <a:r>
              <a:rPr lang="hu-HU" dirty="0" smtClean="0"/>
              <a:t>t</a:t>
            </a:r>
            <a:r>
              <a:rPr lang="en-US" dirty="0" smtClean="0"/>
              <a:t>he </a:t>
            </a:r>
            <a:r>
              <a:rPr lang="en-US" dirty="0" err="1" smtClean="0">
                <a:solidFill>
                  <a:srgbClr val="0070C0"/>
                </a:solidFill>
              </a:rPr>
              <a:t>uncore</a:t>
            </a:r>
            <a:r>
              <a:rPr lang="hu-HU" dirty="0" smtClean="0">
                <a:solidFill>
                  <a:srgbClr val="0070C0"/>
                </a:solidFill>
              </a:rPr>
              <a:t> voltage and </a:t>
            </a:r>
            <a:r>
              <a:rPr lang="en-US" dirty="0" smtClean="0">
                <a:solidFill>
                  <a:srgbClr val="0070C0"/>
                </a:solidFill>
              </a:rPr>
              <a:t>frequency </a:t>
            </a:r>
            <a:r>
              <a:rPr lang="en-US" dirty="0">
                <a:solidFill>
                  <a:srgbClr val="0070C0"/>
                </a:solidFill>
              </a:rPr>
              <a:t>is independently </a:t>
            </a:r>
            <a:r>
              <a:rPr lang="en-US" dirty="0" smtClean="0">
                <a:solidFill>
                  <a:srgbClr val="0070C0"/>
                </a:solidFill>
              </a:rPr>
              <a:t>controlled</a:t>
            </a:r>
            <a:endParaRPr lang="hu-HU" dirty="0" smtClean="0">
              <a:solidFill>
                <a:srgbClr val="0070C0"/>
              </a:solidFill>
            </a:endParaRPr>
          </a:p>
          <a:p>
            <a:pPr marL="0" lvl="1">
              <a:spcAft>
                <a:spcPts val="600"/>
              </a:spcAft>
            </a:pP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</a:t>
            </a:r>
            <a:r>
              <a:rPr lang="en-US" dirty="0" smtClean="0">
                <a:solidFill>
                  <a:srgbClr val="0070C0"/>
                </a:solidFill>
              </a:rPr>
              <a:t>from </a:t>
            </a:r>
            <a:r>
              <a:rPr lang="en-US" dirty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core</a:t>
            </a:r>
            <a:r>
              <a:rPr lang="hu-HU" dirty="0" smtClean="0">
                <a:solidFill>
                  <a:srgbClr val="0070C0"/>
                </a:solidFill>
              </a:rPr>
              <a:t>'</a:t>
            </a:r>
            <a:r>
              <a:rPr lang="en-US" dirty="0" smtClean="0">
                <a:solidFill>
                  <a:srgbClr val="0070C0"/>
                </a:solidFill>
              </a:rPr>
              <a:t>s</a:t>
            </a:r>
            <a:r>
              <a:rPr lang="hu-HU" dirty="0" smtClean="0">
                <a:solidFill>
                  <a:srgbClr val="0070C0"/>
                </a:solidFill>
              </a:rPr>
              <a:t> voltage and </a:t>
            </a:r>
            <a:r>
              <a:rPr lang="en-US" dirty="0" smtClean="0">
                <a:solidFill>
                  <a:srgbClr val="0070C0"/>
                </a:solidFill>
              </a:rPr>
              <a:t>frequency</a:t>
            </a:r>
            <a:r>
              <a:rPr lang="hu-HU" dirty="0" smtClean="0">
                <a:solidFill>
                  <a:srgbClr val="0070C0"/>
                </a:solidFill>
              </a:rPr>
              <a:t> settings</a:t>
            </a:r>
            <a:r>
              <a:rPr lang="hu-HU" dirty="0" smtClean="0"/>
              <a:t>.</a:t>
            </a:r>
          </a:p>
          <a:p>
            <a:pPr marL="0" lvl="1"/>
            <a:r>
              <a:rPr lang="hu-HU" dirty="0" smtClean="0"/>
              <a:t>     To achieve this the </a:t>
            </a:r>
            <a:r>
              <a:rPr lang="hu-HU" dirty="0" smtClean="0">
                <a:solidFill>
                  <a:srgbClr val="0070C0"/>
                </a:solidFill>
              </a:rPr>
              <a:t>uncore</a:t>
            </a:r>
            <a:r>
              <a:rPr lang="hu-HU" dirty="0" smtClean="0"/>
              <a:t> needs to be implemented on a </a:t>
            </a:r>
            <a:r>
              <a:rPr lang="hu-HU" dirty="0" smtClean="0">
                <a:solidFill>
                  <a:srgbClr val="0070C0"/>
                </a:solidFill>
              </a:rPr>
              <a:t>separate voltage and clock domain</a:t>
            </a:r>
            <a:r>
              <a:rPr lang="hu-HU" dirty="0" smtClean="0"/>
              <a:t>.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55600" y="1662467"/>
            <a:ext cx="36551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FF0000"/>
                </a:solidFill>
              </a:rPr>
              <a:t>Benefit</a:t>
            </a:r>
            <a:r>
              <a:rPr lang="hu-HU" dirty="0" smtClean="0"/>
              <a:t> of uncore frequency scaling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901700" y="1947231"/>
            <a:ext cx="8092215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FF0000"/>
                </a:solidFill>
              </a:rPr>
              <a:t>For compute bound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FF0000"/>
                </a:solidFill>
              </a:rPr>
              <a:t>a</a:t>
            </a:r>
            <a:r>
              <a:rPr lang="en-US" dirty="0" err="1" smtClean="0">
                <a:solidFill>
                  <a:srgbClr val="FF0000"/>
                </a:solidFill>
              </a:rPr>
              <a:t>pplications</a:t>
            </a:r>
            <a:r>
              <a:rPr lang="hu-HU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c</a:t>
            </a:r>
            <a:r>
              <a:rPr lang="en-US" dirty="0" smtClean="0">
                <a:solidFill>
                  <a:srgbClr val="0070C0"/>
                </a:solidFill>
              </a:rPr>
              <a:t>ore </a:t>
            </a:r>
            <a:r>
              <a:rPr lang="en-US" dirty="0">
                <a:solidFill>
                  <a:srgbClr val="0070C0"/>
                </a:solidFill>
              </a:rPr>
              <a:t>frequency </a:t>
            </a:r>
            <a:r>
              <a:rPr lang="hu-HU" dirty="0" smtClean="0">
                <a:solidFill>
                  <a:srgbClr val="0070C0"/>
                </a:solidFill>
              </a:rPr>
              <a:t>may be raised </a:t>
            </a:r>
            <a:r>
              <a:rPr lang="en-US" dirty="0" smtClean="0">
                <a:solidFill>
                  <a:srgbClr val="0070C0"/>
                </a:solidFill>
              </a:rPr>
              <a:t>without needing</a:t>
            </a:r>
            <a:endParaRPr lang="hu-HU" dirty="0" smtClean="0">
              <a:solidFill>
                <a:srgbClr val="0070C0"/>
              </a:solidFill>
            </a:endParaRP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to </a:t>
            </a:r>
            <a:r>
              <a:rPr lang="en-US" dirty="0" smtClean="0">
                <a:solidFill>
                  <a:srgbClr val="0070C0"/>
                </a:solidFill>
              </a:rPr>
              <a:t>increase</a:t>
            </a:r>
            <a:r>
              <a:rPr lang="hu-HU" dirty="0" smtClean="0">
                <a:solidFill>
                  <a:srgbClr val="0070C0"/>
                </a:solidFill>
              </a:rPr>
              <a:t> u</a:t>
            </a:r>
            <a:r>
              <a:rPr lang="en-US" dirty="0" err="1" smtClean="0">
                <a:solidFill>
                  <a:srgbClr val="0070C0"/>
                </a:solidFill>
              </a:rPr>
              <a:t>ncore</a:t>
            </a:r>
            <a:r>
              <a:rPr lang="hu-HU" dirty="0" smtClean="0">
                <a:solidFill>
                  <a:srgbClr val="0070C0"/>
                </a:solidFill>
              </a:rPr>
              <a:t> frequency and voltage </a:t>
            </a:r>
            <a:r>
              <a:rPr lang="hu-HU" dirty="0" smtClean="0"/>
              <a:t>or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FF0000"/>
                </a:solidFill>
              </a:rPr>
              <a:t>for m</a:t>
            </a:r>
            <a:r>
              <a:rPr lang="en-US" dirty="0" err="1" smtClean="0">
                <a:solidFill>
                  <a:srgbClr val="FF0000"/>
                </a:solidFill>
              </a:rPr>
              <a:t>emory</a:t>
            </a:r>
            <a:r>
              <a:rPr lang="en-US" dirty="0" smtClean="0">
                <a:solidFill>
                  <a:srgbClr val="FF0000"/>
                </a:solidFill>
              </a:rPr>
              <a:t>-</a:t>
            </a:r>
            <a:r>
              <a:rPr lang="hu-HU" dirty="0" smtClean="0">
                <a:solidFill>
                  <a:srgbClr val="FF0000"/>
                </a:solidFill>
              </a:rPr>
              <a:t>b</a:t>
            </a:r>
            <a:r>
              <a:rPr lang="en-US" dirty="0" err="1" smtClean="0">
                <a:solidFill>
                  <a:srgbClr val="FF0000"/>
                </a:solidFill>
              </a:rPr>
              <a:t>ound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FF0000"/>
                </a:solidFill>
              </a:rPr>
              <a:t>a</a:t>
            </a:r>
            <a:r>
              <a:rPr lang="en-US" dirty="0" err="1" smtClean="0">
                <a:solidFill>
                  <a:srgbClr val="FF0000"/>
                </a:solidFill>
              </a:rPr>
              <a:t>pplications</a:t>
            </a:r>
            <a:r>
              <a:rPr lang="hu-HU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u</a:t>
            </a:r>
            <a:r>
              <a:rPr lang="en-US" dirty="0" err="1" smtClean="0">
                <a:solidFill>
                  <a:srgbClr val="0070C0"/>
                </a:solidFill>
              </a:rPr>
              <a:t>ncore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frequency </a:t>
            </a:r>
            <a:r>
              <a:rPr lang="hu-HU" dirty="0" smtClean="0">
                <a:solidFill>
                  <a:srgbClr val="0070C0"/>
                </a:solidFill>
              </a:rPr>
              <a:t>may be raised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without </a:t>
            </a:r>
            <a:r>
              <a:rPr lang="hu-HU" dirty="0" smtClean="0">
                <a:solidFill>
                  <a:srgbClr val="0070C0"/>
                </a:solidFill>
              </a:rPr>
              <a:t>needing to </a:t>
            </a:r>
          </a:p>
          <a:p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increase</a:t>
            </a:r>
            <a:r>
              <a:rPr lang="en-US" dirty="0" smtClean="0">
                <a:solidFill>
                  <a:srgbClr val="0070C0"/>
                </a:solidFill>
              </a:rPr>
              <a:t> core</a:t>
            </a:r>
            <a:r>
              <a:rPr lang="hu-HU" dirty="0" smtClean="0">
                <a:solidFill>
                  <a:srgbClr val="0070C0"/>
                </a:solidFill>
              </a:rPr>
              <a:t> frequency and voltage.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393700" y="2959835"/>
            <a:ext cx="61353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     This </a:t>
            </a:r>
            <a:r>
              <a:rPr lang="hu-HU" dirty="0"/>
              <a:t>allows to optimize performance by consuming less power</a:t>
            </a:r>
            <a:r>
              <a:rPr lang="hu-HU" dirty="0" smtClean="0"/>
              <a:t>.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228600" y="3302735"/>
            <a:ext cx="14450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</a:t>
            </a:r>
            <a:r>
              <a:rPr lang="hu-HU" dirty="0" smtClean="0"/>
              <a:t>[132]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406400" y="3632935"/>
            <a:ext cx="8498930" cy="8412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In </a:t>
            </a:r>
            <a:r>
              <a:rPr lang="hu-HU" dirty="0" smtClean="0">
                <a:solidFill>
                  <a:srgbClr val="0070C0"/>
                </a:solidFill>
              </a:rPr>
              <a:t>Nehalem </a:t>
            </a:r>
            <a:r>
              <a:rPr lang="hu-HU" dirty="0" smtClean="0"/>
              <a:t>the cores were DVFS controlled whereas the </a:t>
            </a:r>
            <a:r>
              <a:rPr lang="hu-HU" dirty="0" smtClean="0">
                <a:solidFill>
                  <a:srgbClr val="0070C0"/>
                </a:solidFill>
              </a:rPr>
              <a:t>uncore run at a fixed frequency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In the </a:t>
            </a:r>
            <a:r>
              <a:rPr lang="hu-HU" dirty="0" smtClean="0">
                <a:solidFill>
                  <a:srgbClr val="0070C0"/>
                </a:solidFill>
              </a:rPr>
              <a:t>Sandy Bridge and Ivy Bridge cores and uncore were tight together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in </a:t>
            </a:r>
            <a:r>
              <a:rPr lang="hu-HU" dirty="0" smtClean="0">
                <a:solidFill>
                  <a:srgbClr val="0070C0"/>
                </a:solidFill>
              </a:rPr>
              <a:t>Haswell</a:t>
            </a:r>
            <a:r>
              <a:rPr lang="hu-HU" dirty="0" smtClean="0"/>
              <a:t> </a:t>
            </a:r>
            <a:r>
              <a:rPr lang="hu-HU" dirty="0" smtClean="0">
                <a:solidFill>
                  <a:srgbClr val="0070C0"/>
                </a:solidFill>
              </a:rPr>
              <a:t>each core and the uncore is treated separately</a:t>
            </a:r>
            <a:r>
              <a:rPr lang="hu-HU" dirty="0" smtClean="0"/>
              <a:t>. 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4503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73" b="16774"/>
          <a:stretch/>
        </p:blipFill>
        <p:spPr bwMode="auto">
          <a:xfrm>
            <a:off x="0" y="1270000"/>
            <a:ext cx="8913813" cy="302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749300" y="4392039"/>
            <a:ext cx="353943" cy="191013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P4-based Tulsa (2006)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77788" y="502173"/>
            <a:ext cx="7326044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chemeClr val="accent6"/>
                </a:solidFill>
              </a:rPr>
              <a:t>Performance comparison of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server processors -1 </a:t>
            </a:r>
            <a:r>
              <a:rPr lang="en-US" dirty="0" smtClean="0"/>
              <a:t>[</a:t>
            </a:r>
            <a:r>
              <a:rPr lang="hu-HU" dirty="0" smtClean="0"/>
              <a:t>121</a:t>
            </a:r>
            <a:r>
              <a:rPr lang="en-US" dirty="0" smtClean="0"/>
              <a:t>]</a:t>
            </a:r>
          </a:p>
          <a:p>
            <a:r>
              <a:rPr lang="en-US" dirty="0" smtClean="0"/>
              <a:t>(The test workload is: CPU 45 nm Design Rule Check Tool C 2006 Rev.)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422400" y="4384501"/>
            <a:ext cx="353943" cy="2197076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Core 2 Tigerton QC (2007)</a:t>
            </a:r>
            <a:endParaRPr lang="en-US" sz="11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2171700" y="4386839"/>
            <a:ext cx="353943" cy="228363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Penryn </a:t>
            </a:r>
            <a:r>
              <a:rPr lang="en-US" sz="1100" b="1" dirty="0" err="1" smtClean="0"/>
              <a:t>Dunnington</a:t>
            </a:r>
            <a:r>
              <a:rPr lang="en-US" sz="1100" b="1" dirty="0" smtClean="0"/>
              <a:t>  (2008)</a:t>
            </a:r>
            <a:endParaRPr lang="en-US" sz="11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2933700" y="4395502"/>
            <a:ext cx="353943" cy="1716175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Nehalem-EX  (2010)</a:t>
            </a:r>
            <a:endParaRPr lang="en-US" sz="11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3683000" y="4401293"/>
            <a:ext cx="353943" cy="177388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err="1" smtClean="0"/>
              <a:t>Westmere</a:t>
            </a:r>
            <a:r>
              <a:rPr lang="en-US" sz="1100" b="1" dirty="0" smtClean="0"/>
              <a:t>-EX (2011)</a:t>
            </a:r>
            <a:endParaRPr lang="en-US" sz="11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4432300" y="4380455"/>
            <a:ext cx="353943" cy="1794722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Ivy Bridge-EX (2014)</a:t>
            </a:r>
            <a:endParaRPr lang="en-US" sz="11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5156200" y="4391933"/>
            <a:ext cx="353943" cy="159274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err="1" smtClean="0"/>
              <a:t>Haswell</a:t>
            </a:r>
            <a:r>
              <a:rPr lang="en-US" sz="1100" b="1" dirty="0" smtClean="0"/>
              <a:t>-EX (2015)</a:t>
            </a:r>
            <a:endParaRPr lang="en-US" sz="1100" b="1" dirty="0"/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(22)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378381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7788" y="502173"/>
            <a:ext cx="80393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Performance comparison of Intel's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server processors -2 </a:t>
            </a:r>
            <a:r>
              <a:rPr lang="en-US" dirty="0" smtClean="0"/>
              <a:t>[</a:t>
            </a:r>
            <a:r>
              <a:rPr lang="hu-HU" dirty="0" smtClean="0"/>
              <a:t>121</a:t>
            </a:r>
            <a:r>
              <a:rPr lang="en-US" dirty="0" smtClean="0"/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4788" y="869390"/>
            <a:ext cx="830708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Note that with their high-end 4S/</a:t>
            </a:r>
            <a:r>
              <a:rPr lang="en-US" dirty="0" err="1" smtClean="0"/>
              <a:t>8S</a:t>
            </a:r>
            <a:r>
              <a:rPr lang="en-US" dirty="0" smtClean="0"/>
              <a:t> server processors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Intel achieved a </a:t>
            </a:r>
            <a:r>
              <a:rPr lang="en-US" dirty="0" smtClean="0">
                <a:solidFill>
                  <a:srgbClr val="0070C0"/>
                </a:solidFill>
              </a:rPr>
              <a:t>more than 10-fold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performance boost in 10 years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</a:t>
            </a:r>
            <a:r>
              <a:rPr lang="hu-HU" sz="1600" dirty="0" smtClean="0"/>
              <a:t>.</a:t>
            </a:r>
            <a:r>
              <a:rPr lang="en-US" sz="1600" dirty="0" smtClean="0"/>
              <a:t>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(23)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280080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1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3.5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Broadwell-EX (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E7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-8800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v4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 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processor 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1</a:t>
            </a:r>
            <a:r>
              <a:rPr lang="hu-HU" altLang="en-US" sz="1600" dirty="0" smtClean="0"/>
              <a:t>)</a:t>
            </a:r>
            <a:endParaRPr lang="en-US" sz="1600" dirty="0"/>
          </a:p>
        </p:txBody>
      </p:sp>
      <p:pic>
        <p:nvPicPr>
          <p:cNvPr id="145410" name="Picture 2" descr="http://www.cpu-world.com/news_2015/images/L_Purley_roadmap_positioning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" y="1358340"/>
            <a:ext cx="9080500" cy="5394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le 5"/>
          <p:cNvSpPr/>
          <p:nvPr/>
        </p:nvSpPr>
        <p:spPr bwMode="auto">
          <a:xfrm>
            <a:off x="2806700" y="1291665"/>
            <a:ext cx="3683000" cy="340203"/>
          </a:xfrm>
          <a:prstGeom prst="round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ounded Rectangle 2"/>
          <p:cNvSpPr>
            <a:spLocks noChangeArrowheads="1"/>
          </p:cNvSpPr>
          <p:nvPr/>
        </p:nvSpPr>
        <p:spPr bwMode="auto">
          <a:xfrm>
            <a:off x="5372100" y="2171300"/>
            <a:ext cx="2070260" cy="729254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3663" y="505348"/>
            <a:ext cx="5944256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chemeClr val="accent6"/>
                </a:solidFill>
              </a:rPr>
              <a:t>3.5 The </a:t>
            </a:r>
            <a:r>
              <a:rPr lang="en-US" b="1" dirty="0">
                <a:solidFill>
                  <a:schemeClr val="accent6"/>
                </a:solidFill>
              </a:rPr>
              <a:t>Broadwell-EX (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-8800 </a:t>
            </a:r>
            <a:r>
              <a:rPr lang="en-US" b="1" dirty="0">
                <a:solidFill>
                  <a:schemeClr val="accent6"/>
                </a:solidFill>
              </a:rPr>
              <a:t>v4) </a:t>
            </a:r>
            <a:r>
              <a:rPr lang="en-US" b="1" dirty="0" smtClean="0">
                <a:solidFill>
                  <a:schemeClr val="accent6"/>
                </a:solidFill>
              </a:rPr>
              <a:t>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processor line</a:t>
            </a:r>
          </a:p>
          <a:p>
            <a:r>
              <a:rPr lang="en-US" b="1" dirty="0" smtClean="0">
                <a:solidFill>
                  <a:schemeClr val="accent6"/>
                </a:solidFill>
              </a:rPr>
              <a:t>Positioning the </a:t>
            </a:r>
            <a:r>
              <a:rPr lang="hu-HU" b="1" dirty="0" smtClean="0">
                <a:solidFill>
                  <a:schemeClr val="accent6"/>
                </a:solidFill>
              </a:rPr>
              <a:t>14 nm </a:t>
            </a:r>
            <a:r>
              <a:rPr lang="en-US" b="1" dirty="0" smtClean="0">
                <a:solidFill>
                  <a:schemeClr val="accent6"/>
                </a:solidFill>
              </a:rPr>
              <a:t>Broadwell-EX line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[112]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5823273" y="1900841"/>
            <a:ext cx="12137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Broadwell-EX</a:t>
            </a:r>
            <a:endParaRPr lang="en-US" sz="1200" dirty="0"/>
          </a:p>
        </p:txBody>
      </p:sp>
      <p:sp>
        <p:nvSpPr>
          <p:cNvPr id="9" name="TextBox 8"/>
          <p:cNvSpPr txBox="1"/>
          <p:nvPr/>
        </p:nvSpPr>
        <p:spPr>
          <a:xfrm>
            <a:off x="3644600" y="1924451"/>
            <a:ext cx="104868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Haswell-EX</a:t>
            </a:r>
            <a:endParaRPr lang="en-US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1671986" y="1935182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Ivy Bridge-EX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678389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7" name="Rectangle 1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77508" name="Rectangle 2"/>
          <p:cNvSpPr>
            <a:spLocks noChangeArrowheads="1"/>
          </p:cNvSpPr>
          <p:nvPr/>
        </p:nvSpPr>
        <p:spPr bwMode="auto">
          <a:xfrm>
            <a:off x="152400" y="1524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77509" name="Rectangle 3"/>
          <p:cNvSpPr>
            <a:spLocks noChangeArrowheads="1"/>
          </p:cNvSpPr>
          <p:nvPr/>
        </p:nvSpPr>
        <p:spPr bwMode="auto">
          <a:xfrm>
            <a:off x="304800" y="3048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5629" y="504601"/>
            <a:ext cx="90460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Planned features of 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and the Broadwell-EX processor line -1 </a:t>
            </a:r>
            <a:r>
              <a:rPr lang="en-US" dirty="0" smtClean="0"/>
              <a:t>[</a:t>
            </a:r>
            <a:r>
              <a:rPr lang="hu-HU" dirty="0" smtClean="0"/>
              <a:t>122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 smtClean="0"/>
              <a:t>3.5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v4) 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processor line </a:t>
            </a:r>
            <a:r>
              <a:rPr lang="hu-HU" altLang="en-US" sz="1600" dirty="0" smtClean="0"/>
              <a:t>(2)</a:t>
            </a:r>
            <a:endParaRPr lang="en-US" altLang="en-US" sz="1600" dirty="0" smtClean="0"/>
          </a:p>
        </p:txBody>
      </p:sp>
      <p:pic>
        <p:nvPicPr>
          <p:cNvPr id="11" name="Picture 149" descr="http://www.kitguru.net/wp-content/uploads/2015/07/intel_xeon_skylake_purley_2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53" r="7678" b="5209"/>
          <a:stretch/>
        </p:blipFill>
        <p:spPr bwMode="auto">
          <a:xfrm>
            <a:off x="76201" y="1168399"/>
            <a:ext cx="8949706" cy="5103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ounded Rectangle 11"/>
          <p:cNvSpPr/>
          <p:nvPr/>
        </p:nvSpPr>
        <p:spPr bwMode="auto">
          <a:xfrm>
            <a:off x="3629192" y="1257300"/>
            <a:ext cx="2655276" cy="501458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5" name="AutoShape 3"/>
          <p:cNvSpPr>
            <a:spLocks noChangeArrowheads="1"/>
          </p:cNvSpPr>
          <p:nvPr/>
        </p:nvSpPr>
        <p:spPr bwMode="auto">
          <a:xfrm>
            <a:off x="514352" y="981075"/>
            <a:ext cx="8134349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chemeClr val="bg1"/>
                </a:solidFill>
                <a:latin typeface="Verdana" pitchFamily="34" charset="0"/>
              </a:rPr>
              <a:t>Intel’s high-end 4S/</a:t>
            </a:r>
            <a:r>
              <a:rPr lang="en-US" altLang="en-US" sz="1900" dirty="0" err="1" smtClean="0">
                <a:solidFill>
                  <a:schemeClr val="bg1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chemeClr val="bg1"/>
                </a:solidFill>
                <a:latin typeface="Verdana" pitchFamily="34" charset="0"/>
              </a:rPr>
              <a:t> server processors and platforms</a:t>
            </a:r>
            <a:endParaRPr lang="en-US" altLang="en-US" sz="1900" dirty="0">
              <a:solidFill>
                <a:schemeClr val="bg1"/>
              </a:solidFill>
              <a:latin typeface="Verdana" pitchFamily="34" charset="0"/>
            </a:endParaRPr>
          </a:p>
        </p:txBody>
      </p:sp>
      <p:grpSp>
        <p:nvGrpSpPr>
          <p:cNvPr id="120836" name="Group 4"/>
          <p:cNvGrpSpPr>
            <a:grpSpLocks/>
          </p:cNvGrpSpPr>
          <p:nvPr/>
        </p:nvGrpSpPr>
        <p:grpSpPr bwMode="auto">
          <a:xfrm>
            <a:off x="654052" y="1968498"/>
            <a:ext cx="7994650" cy="658182"/>
            <a:chOff x="699" y="1638"/>
            <a:chExt cx="4448" cy="296"/>
          </a:xfrm>
        </p:grpSpPr>
        <p:sp>
          <p:nvSpPr>
            <p:cNvPr id="12085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1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Introduction to Intel’ s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high-end multicore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      4S/</a:t>
              </a:r>
              <a:r>
                <a:rPr lang="en-US" altLang="en-US" sz="1900" dirty="0" err="1" smtClean="0">
                  <a:solidFill>
                    <a:schemeClr val="bg1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server platforms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56" name="Text Box 6"/>
            <p:cNvSpPr txBox="1">
              <a:spLocks noChangeArrowheads="1"/>
            </p:cNvSpPr>
            <p:nvPr/>
          </p:nvSpPr>
          <p:spPr bwMode="auto">
            <a:xfrm>
              <a:off x="699" y="1684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37" name="Group 7"/>
          <p:cNvGrpSpPr>
            <a:grpSpLocks/>
          </p:cNvGrpSpPr>
          <p:nvPr/>
        </p:nvGrpSpPr>
        <p:grpSpPr bwMode="auto">
          <a:xfrm>
            <a:off x="650876" y="2695575"/>
            <a:ext cx="7997825" cy="581025"/>
            <a:chOff x="699" y="1638"/>
            <a:chExt cx="4448" cy="366"/>
          </a:xfrm>
        </p:grpSpPr>
        <p:sp>
          <p:nvSpPr>
            <p:cNvPr id="120853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6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2.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Evolution </a:t>
              </a: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of Intel’s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high-end multicore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      4S/</a:t>
              </a:r>
              <a:r>
                <a:rPr lang="en-US" altLang="en-US" sz="1900" dirty="0" err="1" smtClean="0">
                  <a:solidFill>
                    <a:schemeClr val="bg1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server platforms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54" name="Text Box 9"/>
            <p:cNvSpPr txBox="1">
              <a:spLocks noChangeArrowheads="1"/>
            </p:cNvSpPr>
            <p:nvPr/>
          </p:nvSpPr>
          <p:spPr bwMode="auto">
            <a:xfrm>
              <a:off x="699" y="1712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40" name="Group 16"/>
          <p:cNvGrpSpPr>
            <a:grpSpLocks/>
          </p:cNvGrpSpPr>
          <p:nvPr/>
        </p:nvGrpSpPr>
        <p:grpSpPr bwMode="auto">
          <a:xfrm>
            <a:off x="646115" y="4391031"/>
            <a:ext cx="8002586" cy="422276"/>
            <a:chOff x="699" y="1632"/>
            <a:chExt cx="4448" cy="266"/>
          </a:xfrm>
        </p:grpSpPr>
        <p:sp>
          <p:nvSpPr>
            <p:cNvPr id="120847" name="AutoShape 17"/>
            <p:cNvSpPr>
              <a:spLocks noChangeArrowheads="1"/>
            </p:cNvSpPr>
            <p:nvPr/>
          </p:nvSpPr>
          <p:spPr bwMode="auto">
            <a:xfrm>
              <a:off x="951" y="1638"/>
              <a:ext cx="4196" cy="260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5.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References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48" name="Text Box 18"/>
            <p:cNvSpPr txBox="1">
              <a:spLocks noChangeArrowheads="1"/>
            </p:cNvSpPr>
            <p:nvPr/>
          </p:nvSpPr>
          <p:spPr bwMode="auto">
            <a:xfrm>
              <a:off x="699" y="1632"/>
              <a:ext cx="24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41" name="Group 10"/>
          <p:cNvGrpSpPr>
            <a:grpSpLocks/>
          </p:cNvGrpSpPr>
          <p:nvPr/>
        </p:nvGrpSpPr>
        <p:grpSpPr bwMode="auto">
          <a:xfrm>
            <a:off x="654052" y="3336925"/>
            <a:ext cx="7994650" cy="463550"/>
            <a:chOff x="699" y="1638"/>
            <a:chExt cx="4448" cy="292"/>
          </a:xfrm>
        </p:grpSpPr>
        <p:sp>
          <p:nvSpPr>
            <p:cNvPr id="120845" name="AutoShape 11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3.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Example 1: The </a:t>
              </a:r>
              <a:r>
                <a:rPr lang="en-US" altLang="en-US" sz="1900" dirty="0" err="1">
                  <a:solidFill>
                    <a:schemeClr val="bg1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platform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46" name="Text Box 12"/>
            <p:cNvSpPr txBox="1">
              <a:spLocks noChangeArrowheads="1"/>
            </p:cNvSpPr>
            <p:nvPr/>
          </p:nvSpPr>
          <p:spPr bwMode="auto">
            <a:xfrm>
              <a:off x="699" y="1648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42" name="Group 13"/>
          <p:cNvGrpSpPr>
            <a:grpSpLocks/>
          </p:cNvGrpSpPr>
          <p:nvPr/>
        </p:nvGrpSpPr>
        <p:grpSpPr bwMode="auto">
          <a:xfrm>
            <a:off x="650876" y="3878263"/>
            <a:ext cx="7997825" cy="463550"/>
            <a:chOff x="699" y="1638"/>
            <a:chExt cx="4448" cy="292"/>
          </a:xfrm>
        </p:grpSpPr>
        <p:sp>
          <p:nvSpPr>
            <p:cNvPr id="120843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4.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Example 2: The </a:t>
              </a:r>
              <a:r>
                <a:rPr lang="en-US" altLang="en-US" sz="1900" dirty="0" err="1" smtClean="0">
                  <a:solidFill>
                    <a:schemeClr val="bg1"/>
                  </a:solidFill>
                  <a:latin typeface="Verdana" pitchFamily="34" charset="0"/>
                </a:rPr>
                <a:t>Purley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platform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44" name="Text Box 15"/>
            <p:cNvSpPr txBox="1">
              <a:spLocks noChangeArrowheads="1"/>
            </p:cNvSpPr>
            <p:nvPr/>
          </p:nvSpPr>
          <p:spPr bwMode="auto">
            <a:xfrm>
              <a:off x="699" y="1640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770452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Multiprocessor server platforms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classified according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to </a:t>
            </a:r>
            <a:endParaRPr lang="en-US" altLang="en-US" sz="1900" dirty="0" smtClean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   their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memory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architecture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7788" y="504601"/>
            <a:ext cx="59522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Main</a:t>
            </a:r>
            <a:r>
              <a:rPr lang="en-US" b="1" dirty="0" smtClean="0">
                <a:solidFill>
                  <a:schemeClr val="accent6"/>
                </a:solidFill>
              </a:rPr>
              <a:t> features of the Broadwell-EX processor line -2 </a:t>
            </a:r>
            <a:r>
              <a:rPr lang="en-US" dirty="0" smtClean="0"/>
              <a:t>[</a:t>
            </a:r>
            <a:r>
              <a:rPr lang="hu-HU" dirty="0" smtClean="0"/>
              <a:t>122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04788" y="849593"/>
            <a:ext cx="85236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seen in the above Table, the planned </a:t>
            </a:r>
            <a:r>
              <a:rPr lang="en-US" dirty="0">
                <a:solidFill>
                  <a:srgbClr val="0070C0"/>
                </a:solidFill>
              </a:rPr>
              <a:t>features – </a:t>
            </a:r>
            <a:r>
              <a:rPr lang="en-US" dirty="0" smtClean="0">
                <a:solidFill>
                  <a:srgbClr val="0070C0"/>
                </a:solidFill>
              </a:rPr>
              <a:t>except of having 24 cores – are the same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as implemented in the </a:t>
            </a:r>
            <a:r>
              <a:rPr lang="en-US" dirty="0" err="1" smtClean="0">
                <a:solidFill>
                  <a:srgbClr val="0070C0"/>
                </a:solidFill>
              </a:rPr>
              <a:t>Haswell</a:t>
            </a:r>
            <a:r>
              <a:rPr lang="en-US" dirty="0" smtClean="0">
                <a:solidFill>
                  <a:srgbClr val="0070C0"/>
                </a:solidFill>
              </a:rPr>
              <a:t>-EX line.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 smtClean="0"/>
              <a:t>3.5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v4) 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processor line </a:t>
            </a:r>
            <a:r>
              <a:rPr lang="hu-HU" altLang="en-US" sz="1600" dirty="0" smtClean="0"/>
              <a:t>(3)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903542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(4)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836" t="10122" r="6519"/>
          <a:stretch/>
        </p:blipFill>
        <p:spPr>
          <a:xfrm>
            <a:off x="0" y="1124691"/>
            <a:ext cx="9235440" cy="5573752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7788" y="504601"/>
            <a:ext cx="3869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L</a:t>
            </a:r>
            <a:r>
              <a:rPr lang="en-US" b="1" dirty="0" err="1" smtClean="0">
                <a:solidFill>
                  <a:schemeClr val="accent6"/>
                </a:solidFill>
              </a:rPr>
              <a:t>ayout</a:t>
            </a:r>
            <a:r>
              <a:rPr lang="en-US" b="1" dirty="0" smtClean="0">
                <a:solidFill>
                  <a:schemeClr val="accent6"/>
                </a:solidFill>
              </a:rPr>
              <a:t> of the </a:t>
            </a:r>
            <a:r>
              <a:rPr lang="hu-HU" b="1" dirty="0" smtClean="0">
                <a:solidFill>
                  <a:schemeClr val="accent6"/>
                </a:solidFill>
              </a:rPr>
              <a:t>Broadw</a:t>
            </a:r>
            <a:r>
              <a:rPr lang="en-US" b="1" dirty="0" smtClean="0">
                <a:solidFill>
                  <a:schemeClr val="accent6"/>
                </a:solidFill>
              </a:rPr>
              <a:t>ell-EX die </a:t>
            </a:r>
            <a:r>
              <a:rPr lang="en-US" dirty="0" smtClean="0"/>
              <a:t>[</a:t>
            </a:r>
            <a:r>
              <a:rPr lang="hu-HU" dirty="0" smtClean="0"/>
              <a:t>128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7446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(5)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2413" t="24836"/>
          <a:stretch/>
        </p:blipFill>
        <p:spPr>
          <a:xfrm>
            <a:off x="2046991" y="1761217"/>
            <a:ext cx="4997003" cy="441312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2075" y="505666"/>
            <a:ext cx="384592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4S Cluster on Die (COD) Mode </a:t>
            </a:r>
            <a:r>
              <a:rPr lang="hu-HU" dirty="0" smtClean="0"/>
              <a:t>[128]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04979" y="866771"/>
            <a:ext cx="8727197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COD is a performance enhancing feature, introduced with Haswell-EP, as 2S COD mode.</a:t>
            </a:r>
          </a:p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Broadwell-EX adds 4S COD capability by </a:t>
            </a:r>
            <a:r>
              <a:rPr lang="hu-HU" dirty="0" smtClean="0">
                <a:solidFill>
                  <a:srgbClr val="0070C0"/>
                </a:solidFill>
              </a:rPr>
              <a:t>dividing 24 cores, 24 LLCs and the Home Agents </a:t>
            </a: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(HA) into two clusters</a:t>
            </a:r>
            <a:r>
              <a:rPr lang="hu-HU" dirty="0" smtClean="0"/>
              <a:t>, as seen below.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90195" y="6386381"/>
            <a:ext cx="42098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4S Cluster on Die (COD) Mode [128]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2503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(6)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1309" y="505928"/>
            <a:ext cx="29995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Principle of operation </a:t>
            </a:r>
            <a:r>
              <a:rPr lang="hu-HU" dirty="0" smtClean="0"/>
              <a:t>[128]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18604" y="913231"/>
            <a:ext cx="8376267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Each </a:t>
            </a:r>
            <a:r>
              <a:rPr lang="hu-HU" dirty="0" smtClean="0">
                <a:solidFill>
                  <a:srgbClr val="FF0000"/>
                </a:solidFill>
              </a:rPr>
              <a:t>LLC cluster </a:t>
            </a:r>
            <a:r>
              <a:rPr lang="hu-HU" dirty="0" smtClean="0"/>
              <a:t>operates as an </a:t>
            </a:r>
            <a:r>
              <a:rPr lang="hu-HU" dirty="0" smtClean="0">
                <a:solidFill>
                  <a:srgbClr val="0070C0"/>
                </a:solidFill>
              </a:rPr>
              <a:t>independent caching agent.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OS </a:t>
            </a:r>
            <a:r>
              <a:rPr lang="hu-HU" dirty="0" smtClean="0"/>
              <a:t>creates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FF0000"/>
                </a:solidFill>
              </a:rPr>
              <a:t>NUMA domains </a:t>
            </a:r>
            <a:r>
              <a:rPr lang="hu-HU" dirty="0" smtClean="0"/>
              <a:t>such that </a:t>
            </a:r>
            <a:r>
              <a:rPr lang="hu-HU" dirty="0" smtClean="0">
                <a:solidFill>
                  <a:srgbClr val="0070C0"/>
                </a:solidFill>
              </a:rPr>
              <a:t>most memory accesses remain within the cluster. 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25840" y="1549336"/>
            <a:ext cx="1010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Benefits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18604" y="1880644"/>
            <a:ext cx="7995971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LLC access latency is reduced </a:t>
            </a:r>
            <a:r>
              <a:rPr lang="hu-HU" dirty="0" smtClean="0"/>
              <a:t>as the </a:t>
            </a:r>
            <a:r>
              <a:rPr lang="hu-HU" dirty="0" smtClean="0">
                <a:solidFill>
                  <a:srgbClr val="0070C0"/>
                </a:solidFill>
              </a:rPr>
              <a:t>cache slices are more localized to the cores</a:t>
            </a:r>
            <a:r>
              <a:rPr lang="hu-HU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Memory system latency is reduced </a:t>
            </a:r>
            <a:r>
              <a:rPr lang="hu-HU" dirty="0" smtClean="0"/>
              <a:t>because the </a:t>
            </a:r>
            <a:r>
              <a:rPr lang="hu-HU" dirty="0" smtClean="0">
                <a:solidFill>
                  <a:srgbClr val="0070C0"/>
                </a:solidFill>
              </a:rPr>
              <a:t>number of threads seen by each </a:t>
            </a:r>
          </a:p>
          <a:p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Home Agent is reduced</a:t>
            </a:r>
            <a:r>
              <a:rPr lang="hu-HU" dirty="0" smtClean="0"/>
              <a:t> and this increases the likelihood that memory requests hit</a:t>
            </a:r>
          </a:p>
          <a:p>
            <a:r>
              <a:rPr lang="hu-HU" dirty="0"/>
              <a:t> </a:t>
            </a:r>
            <a:r>
              <a:rPr lang="hu-HU" dirty="0" smtClean="0"/>
              <a:t>     open pages in the memory controller.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5706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(7)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0939" y="510757"/>
            <a:ext cx="84197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- Introduction of the COD mode already in Haswell-EP for 1S and 2S servers </a:t>
            </a:r>
            <a:r>
              <a:rPr lang="hu-HU" dirty="0" smtClean="0"/>
              <a:t>[134]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90500" y="869470"/>
            <a:ext cx="905408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In case of an 18 core Haswell-EP (E5-2600 v3) processor </a:t>
            </a:r>
            <a:r>
              <a:rPr lang="hu-HU" dirty="0" smtClean="0">
                <a:solidFill>
                  <a:srgbClr val="0070C0"/>
                </a:solidFill>
              </a:rPr>
              <a:t>the cores are partitioned into 2x 9 cores</a:t>
            </a:r>
          </a:p>
          <a:p>
            <a:r>
              <a:rPr lang="hu-HU" dirty="0"/>
              <a:t> </a:t>
            </a:r>
            <a:r>
              <a:rPr lang="hu-HU" dirty="0" smtClean="0"/>
              <a:t>  as follows: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t="10056"/>
          <a:stretch/>
        </p:blipFill>
        <p:spPr>
          <a:xfrm>
            <a:off x="1991047" y="1455024"/>
            <a:ext cx="5161905" cy="471137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92100" y="6293661"/>
            <a:ext cx="88701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Partitioning 18 cores into 2x 9 cores for the COD mode in a Haswell-EP processor [134]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6216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(8)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0893899"/>
              </p:ext>
            </p:extLst>
          </p:nvPr>
        </p:nvGraphicFramePr>
        <p:xfrm>
          <a:off x="104105" y="1237645"/>
          <a:ext cx="8885905" cy="4177429"/>
        </p:xfrm>
        <a:graphic>
          <a:graphicData uri="http://schemas.openxmlformats.org/drawingml/2006/table">
            <a:tbl>
              <a:tblPr/>
              <a:tblGrid>
                <a:gridCol w="18262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2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9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049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049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169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07720">
                <a:tc>
                  <a:txBody>
                    <a:bodyPr/>
                    <a:lstStyle/>
                    <a:p>
                      <a:pPr algn="ctr"/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Cores / Threads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Clock / Turbo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L3 Cache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TDP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MSRP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E7-8890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24 / 48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2.2 / 3.4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$7174.00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E7-8880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22 / 44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2.2 / 3.3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55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150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$5895.00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E7-8870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20 / 40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/ 3.0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50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$4672.00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E7-8860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18 / 36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2.2 / 3.2 </a:t>
                      </a:r>
                      <a:r>
                        <a:rPr lang="en-US" sz="1300" dirty="0" err="1"/>
                        <a:t>Ghz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$4061.00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</a:t>
                      </a:r>
                      <a:r>
                        <a:rPr lang="hu-HU" sz="1300" baseline="0" dirty="0" smtClean="0"/>
                        <a:t> </a:t>
                      </a:r>
                      <a:r>
                        <a:rPr lang="en-US" sz="1300" dirty="0" smtClean="0"/>
                        <a:t>E7-8855 </a:t>
                      </a:r>
                      <a:r>
                        <a:rPr lang="en-US" sz="1300" dirty="0"/>
                        <a:t>v4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 / 28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/ 2.8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35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N/A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E7-8867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18 / 36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2.4 / 3.3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45 MB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$4672.00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</a:t>
                      </a:r>
                      <a:r>
                        <a:rPr lang="hu-HU" sz="1300" baseline="0" dirty="0" smtClean="0"/>
                        <a:t> </a:t>
                      </a:r>
                      <a:r>
                        <a:rPr lang="en-US" sz="1300" dirty="0" smtClean="0"/>
                        <a:t>E7-8891 </a:t>
                      </a:r>
                      <a:r>
                        <a:rPr lang="en-US" sz="1300" dirty="0"/>
                        <a:t>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10 / 20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2.8 / 3.5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$6841.00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E7-8893 </a:t>
                      </a:r>
                      <a:r>
                        <a:rPr lang="en-US" sz="1300" dirty="0" smtClean="0"/>
                        <a:t>v4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 / 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3.2 / 3.5 Ghz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$6841.00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</a:t>
                      </a:r>
                      <a:r>
                        <a:rPr lang="hu-HU" sz="1300" baseline="0" dirty="0" smtClean="0"/>
                        <a:t> </a:t>
                      </a:r>
                      <a:r>
                        <a:rPr lang="en-US" sz="1300" dirty="0" smtClean="0"/>
                        <a:t>E7-4850 v4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 / 36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/ 2.8 Ghz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8.0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$3003.00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40">
                <a:tc>
                  <a:txBody>
                    <a:bodyPr/>
                    <a:lstStyle/>
                    <a:p>
                      <a:pPr algn="ctr"/>
                      <a:r>
                        <a:rPr lang="hu-HU" sz="1300" dirty="0" smtClean="0"/>
                        <a:t>Xeon E7-4830 v4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 / 28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2.0 / 2.8 Ghz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35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8.0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$2170.00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E7-4820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10 / 20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2.0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6.4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$1502.00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/>
                        <a:t>Xeo</a:t>
                      </a:r>
                      <a:r>
                        <a:rPr lang="hu-HU" sz="1300" dirty="0" smtClean="0"/>
                        <a:t>n</a:t>
                      </a:r>
                      <a:r>
                        <a:rPr lang="en-US" sz="1300" dirty="0" smtClean="0"/>
                        <a:t> </a:t>
                      </a:r>
                      <a:r>
                        <a:rPr lang="en-US" sz="1300" dirty="0"/>
                        <a:t>E7-4809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8 / 16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6.4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$1223.00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2550" y="508000"/>
            <a:ext cx="81067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Main features of the Broadwell-EX (Xeon E7-8800 v4 and 4800 v4) lines </a:t>
            </a:r>
            <a:r>
              <a:rPr lang="hu-HU" dirty="0" smtClean="0"/>
              <a:t>[128]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615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7" name="AutoShape 3"/>
          <p:cNvSpPr>
            <a:spLocks noChangeArrowheads="1"/>
          </p:cNvSpPr>
          <p:nvPr/>
        </p:nvSpPr>
        <p:spPr bwMode="auto">
          <a:xfrm>
            <a:off x="768350" y="981076"/>
            <a:ext cx="7848600" cy="484654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4. Example 2: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Purley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221188" name="Group 4"/>
          <p:cNvGrpSpPr>
            <a:grpSpLocks/>
          </p:cNvGrpSpPr>
          <p:nvPr/>
        </p:nvGrpSpPr>
        <p:grpSpPr bwMode="auto">
          <a:xfrm>
            <a:off x="916716" y="1989138"/>
            <a:ext cx="7700233" cy="463550"/>
            <a:chOff x="704" y="1638"/>
            <a:chExt cx="4443" cy="292"/>
          </a:xfrm>
        </p:grpSpPr>
        <p:sp>
          <p:nvSpPr>
            <p:cNvPr id="221198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4.1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Overview of the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Purley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platform</a:t>
              </a:r>
            </a:p>
          </p:txBody>
        </p:sp>
        <p:sp>
          <p:nvSpPr>
            <p:cNvPr id="221199" name="Text Box 6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89" name="Group 7"/>
          <p:cNvGrpSpPr>
            <a:grpSpLocks/>
          </p:cNvGrpSpPr>
          <p:nvPr/>
        </p:nvGrpSpPr>
        <p:grpSpPr bwMode="auto">
          <a:xfrm>
            <a:off x="913543" y="3231931"/>
            <a:ext cx="7703406" cy="463550"/>
            <a:chOff x="704" y="1638"/>
            <a:chExt cx="4443" cy="292"/>
          </a:xfrm>
        </p:grpSpPr>
        <p:sp>
          <p:nvSpPr>
            <p:cNvPr id="221196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Skylake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-SP (Xeon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x100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) 2S/4S/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7" name="Text Box 9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16" name="Group 4"/>
          <p:cNvGrpSpPr>
            <a:grpSpLocks/>
          </p:cNvGrpSpPr>
          <p:nvPr/>
        </p:nvGrpSpPr>
        <p:grpSpPr bwMode="auto">
          <a:xfrm>
            <a:off x="906278" y="2517320"/>
            <a:ext cx="7700233" cy="665163"/>
            <a:chOff x="704" y="1638"/>
            <a:chExt cx="4443" cy="419"/>
          </a:xfrm>
        </p:grpSpPr>
        <p:sp>
          <p:nvSpPr>
            <p:cNvPr id="17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419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endParaRPr lang="en-US" altLang="en-US" sz="1900" dirty="0" smtClean="0">
                <a:solidFill>
                  <a:srgbClr val="FFFFFF"/>
                </a:solidFill>
                <a:latin typeface="Verdana" pitchFamily="34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4.2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Key innovations of the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Purley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platform vs.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     the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previous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platform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18" name="Text Box 6"/>
            <p:cNvSpPr txBox="1">
              <a:spLocks noChangeArrowheads="1"/>
            </p:cNvSpPr>
            <p:nvPr/>
          </p:nvSpPr>
          <p:spPr bwMode="auto">
            <a:xfrm>
              <a:off x="704" y="1712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6857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4.1 Overview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the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Purley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4961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</a:t>
            </a:r>
            <a:r>
              <a:rPr lang="en-US" sz="1600" dirty="0" smtClean="0"/>
              <a:t>platform (1)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7313" y="504601"/>
            <a:ext cx="38619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4.1 Overview of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platform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4367" y="909918"/>
            <a:ext cx="8863580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</a:t>
            </a:r>
            <a:r>
              <a:rPr lang="en-US" dirty="0" err="1" smtClean="0">
                <a:solidFill>
                  <a:srgbClr val="FF0000"/>
                </a:solidFill>
              </a:rPr>
              <a:t>Purley</a:t>
            </a:r>
            <a:r>
              <a:rPr lang="en-US" dirty="0" smtClean="0">
                <a:solidFill>
                  <a:srgbClr val="FF0000"/>
                </a:solidFill>
              </a:rPr>
              <a:t> platform </a:t>
            </a:r>
            <a:r>
              <a:rPr lang="en-US" dirty="0" smtClean="0"/>
              <a:t>is</a:t>
            </a:r>
            <a:r>
              <a:rPr lang="en-US" dirty="0" smtClean="0">
                <a:solidFill>
                  <a:srgbClr val="0070C0"/>
                </a:solidFill>
              </a:rPr>
              <a:t> introduced in 7/2017, </a:t>
            </a:r>
            <a:r>
              <a:rPr lang="en-US" dirty="0" smtClean="0"/>
              <a:t>termed also as the </a:t>
            </a:r>
            <a:r>
              <a:rPr lang="en-US" dirty="0" smtClean="0">
                <a:solidFill>
                  <a:srgbClr val="FF0000"/>
                </a:solidFill>
              </a:rPr>
              <a:t>Scalable platform</a:t>
            </a:r>
            <a:r>
              <a:rPr lang="en-US" dirty="0" smtClean="0"/>
              <a:t>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It is based on the </a:t>
            </a:r>
            <a:r>
              <a:rPr lang="en-US" dirty="0" smtClean="0">
                <a:solidFill>
                  <a:srgbClr val="0070C0"/>
                </a:solidFill>
              </a:rPr>
              <a:t>14 nm </a:t>
            </a:r>
            <a:r>
              <a:rPr lang="en-US" dirty="0" err="1" smtClean="0">
                <a:solidFill>
                  <a:srgbClr val="FF0000"/>
                </a:solidFill>
              </a:rPr>
              <a:t>Skylake</a:t>
            </a:r>
            <a:r>
              <a:rPr lang="en-US" dirty="0" smtClean="0">
                <a:solidFill>
                  <a:srgbClr val="FF0000"/>
                </a:solidFill>
              </a:rPr>
              <a:t>-SP (Scalable Family Processor) </a:t>
            </a:r>
            <a:r>
              <a:rPr lang="en-US" dirty="0" smtClean="0"/>
              <a:t>server lines.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/>
              <a:t>Designed to support </a:t>
            </a:r>
            <a:r>
              <a:rPr lang="en-US" dirty="0" smtClean="0"/>
              <a:t>existing </a:t>
            </a:r>
            <a:r>
              <a:rPr lang="en-US" dirty="0"/>
              <a:t>and emerging </a:t>
            </a:r>
            <a:r>
              <a:rPr lang="en-US" dirty="0" smtClean="0"/>
              <a:t>server application domains, such as data </a:t>
            </a:r>
            <a:r>
              <a:rPr lang="en-US" dirty="0"/>
              <a:t>center, </a:t>
            </a:r>
            <a:endParaRPr lang="en-US" dirty="0" smtClean="0"/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and </a:t>
            </a:r>
            <a:r>
              <a:rPr lang="en-US" dirty="0"/>
              <a:t>network </a:t>
            </a:r>
            <a:r>
              <a:rPr lang="en-US" dirty="0" smtClean="0"/>
              <a:t>workloads including</a:t>
            </a:r>
            <a:r>
              <a:rPr lang="en-US" dirty="0"/>
              <a:t> cloud computing, </a:t>
            </a:r>
            <a:r>
              <a:rPr lang="en-US" dirty="0" err="1" smtClean="0"/>
              <a:t>HPC</a:t>
            </a:r>
            <a:r>
              <a:rPr lang="en-US" dirty="0" smtClean="0"/>
              <a:t> and</a:t>
            </a:r>
            <a:r>
              <a:rPr lang="en-US" dirty="0"/>
              <a:t> artificial </a:t>
            </a:r>
            <a:r>
              <a:rPr lang="en-US" dirty="0" smtClean="0"/>
              <a:t>intelligence.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56783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963" y="505348"/>
            <a:ext cx="42402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Positioning of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platform </a:t>
            </a:r>
            <a:r>
              <a:rPr lang="en-US" dirty="0" smtClean="0"/>
              <a:t>[</a:t>
            </a:r>
            <a:r>
              <a:rPr lang="hu-HU" dirty="0" smtClean="0"/>
              <a:t>112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grpSp>
        <p:nvGrpSpPr>
          <p:cNvPr id="5" name="Group 4"/>
          <p:cNvGrpSpPr/>
          <p:nvPr/>
        </p:nvGrpSpPr>
        <p:grpSpPr>
          <a:xfrm>
            <a:off x="25758" y="1003159"/>
            <a:ext cx="9065185" cy="5596885"/>
            <a:chOff x="79690" y="1446594"/>
            <a:chExt cx="8985495" cy="5314814"/>
          </a:xfrm>
        </p:grpSpPr>
        <p:pic>
          <p:nvPicPr>
            <p:cNvPr id="7" name="Picture 2" descr="Intel Skylake Purley Roadmap Positioni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56" b="6892"/>
            <a:stretch/>
          </p:blipFill>
          <p:spPr bwMode="auto">
            <a:xfrm>
              <a:off x="79690" y="1446594"/>
              <a:ext cx="8985495" cy="53148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Rounded Rectangle 7"/>
            <p:cNvSpPr/>
            <p:nvPr/>
          </p:nvSpPr>
          <p:spPr bwMode="auto">
            <a:xfrm>
              <a:off x="2807594" y="1461166"/>
              <a:ext cx="3580327" cy="34356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823273" y="1686136"/>
            <a:ext cx="12137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Broadwell-EX</a:t>
            </a:r>
            <a:endParaRPr lang="en-US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3644600" y="1689650"/>
            <a:ext cx="104868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Haswell-EX</a:t>
            </a:r>
            <a:endParaRPr lang="en-US" sz="1200" dirty="0"/>
          </a:p>
        </p:txBody>
      </p:sp>
      <p:sp>
        <p:nvSpPr>
          <p:cNvPr id="11" name="TextBox 10"/>
          <p:cNvSpPr txBox="1"/>
          <p:nvPr/>
        </p:nvSpPr>
        <p:spPr>
          <a:xfrm>
            <a:off x="1671986" y="1680285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Ivy Bridge-EX</a:t>
            </a:r>
            <a:endParaRPr lang="en-US" sz="1200" dirty="0"/>
          </a:p>
        </p:txBody>
      </p:sp>
      <p:sp>
        <p:nvSpPr>
          <p:cNvPr id="12" name="TextBox 11"/>
          <p:cNvSpPr txBox="1"/>
          <p:nvPr/>
        </p:nvSpPr>
        <p:spPr>
          <a:xfrm>
            <a:off x="7623610" y="1687816"/>
            <a:ext cx="10569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/>
              <a:t>Skylake</a:t>
            </a:r>
            <a:r>
              <a:rPr lang="en-US" sz="1200" dirty="0" smtClean="0"/>
              <a:t>-SP</a:t>
            </a:r>
            <a:endParaRPr lang="en-US" sz="1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3"/>
          <p:cNvSpPr txBox="1">
            <a:spLocks noChangeArrowheads="1"/>
          </p:cNvSpPr>
          <p:nvPr/>
        </p:nvSpPr>
        <p:spPr bwMode="auto">
          <a:xfrm>
            <a:off x="158750" y="538537"/>
            <a:ext cx="88900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1.4 Multiprocessor server platforms classified according to their memory architecture </a:t>
            </a:r>
            <a:r>
              <a:rPr lang="en-US" altLang="en-US" sz="1400" dirty="0">
                <a:latin typeface="Verdana" pitchFamily="34" charset="0"/>
              </a:rPr>
              <a:t>(1)</a:t>
            </a:r>
          </a:p>
        </p:txBody>
      </p:sp>
      <p:sp>
        <p:nvSpPr>
          <p:cNvPr id="60419" name="Text Box 4"/>
          <p:cNvSpPr txBox="1">
            <a:spLocks noChangeArrowheads="1"/>
          </p:cNvSpPr>
          <p:nvPr/>
        </p:nvSpPr>
        <p:spPr bwMode="auto">
          <a:xfrm>
            <a:off x="590550" y="2011643"/>
            <a:ext cx="2668588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SMPs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(S</a:t>
            </a:r>
            <a:r>
              <a:rPr lang="en-US" altLang="en-US" sz="1200">
                <a:latin typeface="Verdana" pitchFamily="34" charset="0"/>
              </a:rPr>
              <a:t>ymmetrical </a:t>
            </a:r>
            <a:r>
              <a:rPr lang="en-US" altLang="en-US" sz="1200" b="1">
                <a:latin typeface="Verdana" pitchFamily="34" charset="0"/>
              </a:rPr>
              <a:t>M</a:t>
            </a:r>
            <a:r>
              <a:rPr lang="en-US" altLang="en-US" sz="1200">
                <a:latin typeface="Verdana" pitchFamily="34" charset="0"/>
              </a:rPr>
              <a:t>ulti</a:t>
            </a:r>
            <a:r>
              <a:rPr lang="en-US" altLang="en-US" sz="1200" b="1">
                <a:latin typeface="Verdana" pitchFamily="34" charset="0"/>
              </a:rPr>
              <a:t>P</a:t>
            </a:r>
            <a:r>
              <a:rPr lang="en-US" altLang="en-US" sz="1200">
                <a:latin typeface="Verdana" pitchFamily="34" charset="0"/>
              </a:rPr>
              <a:t>rocessor)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0" name="Line 8"/>
          <p:cNvSpPr>
            <a:spLocks noChangeShapeType="1"/>
          </p:cNvSpPr>
          <p:nvPr/>
        </p:nvSpPr>
        <p:spPr bwMode="auto">
          <a:xfrm>
            <a:off x="4584700" y="148776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1" name="Line 10"/>
          <p:cNvSpPr>
            <a:spLocks noChangeShapeType="1"/>
          </p:cNvSpPr>
          <p:nvPr/>
        </p:nvSpPr>
        <p:spPr bwMode="auto">
          <a:xfrm flipV="1">
            <a:off x="1949450" y="1722718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2" name="Oval 12"/>
          <p:cNvSpPr>
            <a:spLocks noChangeArrowheads="1"/>
          </p:cNvSpPr>
          <p:nvPr/>
        </p:nvSpPr>
        <p:spPr bwMode="auto">
          <a:xfrm>
            <a:off x="1905000" y="191639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0423" name="Line 13"/>
          <p:cNvSpPr>
            <a:spLocks noChangeShapeType="1"/>
          </p:cNvSpPr>
          <p:nvPr/>
        </p:nvSpPr>
        <p:spPr bwMode="auto">
          <a:xfrm>
            <a:off x="1938338" y="17163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4" name="Text Box 4"/>
          <p:cNvSpPr txBox="1">
            <a:spLocks noChangeArrowheads="1"/>
          </p:cNvSpPr>
          <p:nvPr/>
        </p:nvSpPr>
        <p:spPr bwMode="auto">
          <a:xfrm>
            <a:off x="1841500" y="1049618"/>
            <a:ext cx="5502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Multiprocessor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 classified according to their memory architecture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5" name="Text Box 4"/>
          <p:cNvSpPr txBox="1">
            <a:spLocks noChangeArrowheads="1"/>
          </p:cNvSpPr>
          <p:nvPr/>
        </p:nvSpPr>
        <p:spPr bwMode="auto">
          <a:xfrm>
            <a:off x="6091238" y="2013231"/>
            <a:ext cx="11445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NUMAs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6" name="Oval 12"/>
          <p:cNvSpPr>
            <a:spLocks noChangeArrowheads="1"/>
          </p:cNvSpPr>
          <p:nvPr/>
        </p:nvSpPr>
        <p:spPr bwMode="auto">
          <a:xfrm>
            <a:off x="6643688" y="191798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0427" name="Line 13"/>
          <p:cNvSpPr>
            <a:spLocks noChangeShapeType="1"/>
          </p:cNvSpPr>
          <p:nvPr/>
        </p:nvSpPr>
        <p:spPr bwMode="auto">
          <a:xfrm>
            <a:off x="6677025" y="171795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8" name="Text Box 13"/>
          <p:cNvSpPr txBox="1">
            <a:spLocks noChangeArrowheads="1"/>
          </p:cNvSpPr>
          <p:nvPr/>
        </p:nvSpPr>
        <p:spPr bwMode="auto">
          <a:xfrm>
            <a:off x="5127625" y="2449327"/>
            <a:ext cx="3079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Multiprocessors (Multi socket system)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with </a:t>
            </a:r>
            <a:r>
              <a:rPr lang="en-US" altLang="en-US" sz="1200" b="1" dirty="0">
                <a:latin typeface="Verdana" pitchFamily="34" charset="0"/>
              </a:rPr>
              <a:t>N</a:t>
            </a:r>
            <a:r>
              <a:rPr lang="en-US" altLang="en-US" sz="1200" dirty="0">
                <a:latin typeface="Verdana" pitchFamily="34" charset="0"/>
              </a:rPr>
              <a:t>on-</a:t>
            </a:r>
            <a:r>
              <a:rPr lang="en-US" altLang="en-US" sz="1200" b="1" dirty="0">
                <a:latin typeface="Verdana" pitchFamily="34" charset="0"/>
              </a:rPr>
              <a:t>U</a:t>
            </a:r>
            <a:r>
              <a:rPr lang="en-US" altLang="en-US" sz="1200" dirty="0">
                <a:latin typeface="Verdana" pitchFamily="34" charset="0"/>
              </a:rPr>
              <a:t>niform </a:t>
            </a:r>
            <a:r>
              <a:rPr lang="en-US" altLang="en-US" sz="1200" b="1" dirty="0">
                <a:latin typeface="Verdana" pitchFamily="34" charset="0"/>
              </a:rPr>
              <a:t>M</a:t>
            </a:r>
            <a:r>
              <a:rPr lang="en-US" altLang="en-US" sz="1200" dirty="0">
                <a:latin typeface="Verdana" pitchFamily="34" charset="0"/>
              </a:rPr>
              <a:t>emory </a:t>
            </a:r>
            <a:r>
              <a:rPr lang="en-US" altLang="en-US" sz="1200" b="1" dirty="0">
                <a:latin typeface="Verdana" pitchFamily="34" charset="0"/>
              </a:rPr>
              <a:t>A</a:t>
            </a:r>
            <a:r>
              <a:rPr lang="en-US" altLang="en-US" sz="1200" dirty="0">
                <a:latin typeface="Verdana" pitchFamily="34" charset="0"/>
              </a:rPr>
              <a:t>ccess</a:t>
            </a:r>
          </a:p>
        </p:txBody>
      </p:sp>
      <p:sp>
        <p:nvSpPr>
          <p:cNvPr id="60429" name="Text Box 14"/>
          <p:cNvSpPr txBox="1">
            <a:spLocks noChangeArrowheads="1"/>
          </p:cNvSpPr>
          <p:nvPr/>
        </p:nvSpPr>
        <p:spPr bwMode="auto">
          <a:xfrm>
            <a:off x="482600" y="2440736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Multiprocessors (Multi socket system)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 with </a:t>
            </a:r>
            <a:r>
              <a:rPr lang="en-US" altLang="en-US" sz="1200" b="1" dirty="0">
                <a:latin typeface="Verdana" pitchFamily="34" charset="0"/>
              </a:rPr>
              <a:t>U</a:t>
            </a:r>
            <a:r>
              <a:rPr lang="en-US" altLang="en-US" sz="1200" dirty="0">
                <a:latin typeface="Verdana" pitchFamily="34" charset="0"/>
              </a:rPr>
              <a:t>niform </a:t>
            </a:r>
            <a:r>
              <a:rPr lang="en-US" altLang="en-US" sz="1200" b="1" dirty="0">
                <a:latin typeface="Verdana" pitchFamily="34" charset="0"/>
              </a:rPr>
              <a:t>M</a:t>
            </a:r>
            <a:r>
              <a:rPr lang="en-US" altLang="en-US" sz="1200" dirty="0">
                <a:latin typeface="Verdana" pitchFamily="34" charset="0"/>
              </a:rPr>
              <a:t>emory </a:t>
            </a:r>
            <a:r>
              <a:rPr lang="en-US" altLang="en-US" sz="1200" b="1" dirty="0">
                <a:latin typeface="Verdana" pitchFamily="34" charset="0"/>
              </a:rPr>
              <a:t>A</a:t>
            </a:r>
            <a:r>
              <a:rPr lang="en-US" altLang="en-US" sz="1200" dirty="0">
                <a:latin typeface="Verdana" pitchFamily="34" charset="0"/>
              </a:rPr>
              <a:t>ccess (UMA)</a:t>
            </a:r>
          </a:p>
        </p:txBody>
      </p:sp>
      <p:sp>
        <p:nvSpPr>
          <p:cNvPr id="60430" name="Text Box 15"/>
          <p:cNvSpPr txBox="1">
            <a:spLocks noChangeArrowheads="1"/>
          </p:cNvSpPr>
          <p:nvPr/>
        </p:nvSpPr>
        <p:spPr bwMode="auto">
          <a:xfrm>
            <a:off x="82550" y="3724929"/>
            <a:ext cx="131445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Typical examples</a:t>
            </a:r>
          </a:p>
        </p:txBody>
      </p:sp>
      <p:sp>
        <p:nvSpPr>
          <p:cNvPr id="60431" name="Téglalap 40"/>
          <p:cNvSpPr>
            <a:spLocks noChangeArrowheads="1"/>
          </p:cNvSpPr>
          <p:nvPr/>
        </p:nvSpPr>
        <p:spPr bwMode="auto">
          <a:xfrm>
            <a:off x="501650" y="4101166"/>
            <a:ext cx="1374775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7" name="Téglalap 46"/>
          <p:cNvSpPr/>
          <p:nvPr/>
        </p:nvSpPr>
        <p:spPr>
          <a:xfrm>
            <a:off x="1395413" y="5304491"/>
            <a:ext cx="1114425" cy="51911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MCH</a:t>
            </a:r>
          </a:p>
        </p:txBody>
      </p:sp>
      <p:cxnSp>
        <p:nvCxnSpPr>
          <p:cNvPr id="48" name="Egyenes összekötő 47"/>
          <p:cNvCxnSpPr>
            <a:stCxn id="47" idx="0"/>
          </p:cNvCxnSpPr>
          <p:nvPr/>
        </p:nvCxnSpPr>
        <p:spPr>
          <a:xfrm rot="16200000" flipV="1">
            <a:off x="1497013" y="5128279"/>
            <a:ext cx="350837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1761332" y="6016485"/>
            <a:ext cx="3857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1395413" y="6209366"/>
            <a:ext cx="1114425" cy="517525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I</a:t>
            </a: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CH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36" name="Szövegdoboz 70"/>
          <p:cNvSpPr txBox="1">
            <a:spLocks noChangeArrowheads="1"/>
          </p:cNvSpPr>
          <p:nvPr/>
        </p:nvSpPr>
        <p:spPr bwMode="auto">
          <a:xfrm>
            <a:off x="1725613" y="5004454"/>
            <a:ext cx="43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FSB</a:t>
            </a:r>
          </a:p>
        </p:txBody>
      </p:sp>
      <p:sp>
        <p:nvSpPr>
          <p:cNvPr id="60437" name="Téglalap 49"/>
          <p:cNvSpPr>
            <a:spLocks noChangeArrowheads="1"/>
          </p:cNvSpPr>
          <p:nvPr/>
        </p:nvSpPr>
        <p:spPr bwMode="auto">
          <a:xfrm>
            <a:off x="2076450" y="4101166"/>
            <a:ext cx="1414463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2" name="Egyenes összekötő 61"/>
          <p:cNvCxnSpPr/>
          <p:nvPr/>
        </p:nvCxnSpPr>
        <p:spPr>
          <a:xfrm rot="5400000" flipH="1" flipV="1">
            <a:off x="2443956" y="4806810"/>
            <a:ext cx="29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rot="5400000" flipH="1" flipV="1">
            <a:off x="1093788" y="4806016"/>
            <a:ext cx="293688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/>
          <p:nvPr/>
        </p:nvCxnSpPr>
        <p:spPr>
          <a:xfrm rot="10800000">
            <a:off x="1239838" y="4953654"/>
            <a:ext cx="4238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41" name="Egyenes összekötő 23"/>
          <p:cNvCxnSpPr>
            <a:cxnSpLocks noChangeShapeType="1"/>
          </p:cNvCxnSpPr>
          <p:nvPr/>
        </p:nvCxnSpPr>
        <p:spPr bwMode="auto">
          <a:xfrm flipH="1">
            <a:off x="2517775" y="5501341"/>
            <a:ext cx="3635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42" name="Egyenes összekötő 26"/>
          <p:cNvCxnSpPr>
            <a:cxnSpLocks noChangeShapeType="1"/>
          </p:cNvCxnSpPr>
          <p:nvPr/>
        </p:nvCxnSpPr>
        <p:spPr bwMode="auto">
          <a:xfrm flipH="1">
            <a:off x="2517775" y="5641041"/>
            <a:ext cx="430213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>
            <a:spLocks noChangeArrowheads="1"/>
          </p:cNvSpPr>
          <p:nvPr/>
        </p:nvSpPr>
        <p:spPr bwMode="auto">
          <a:xfrm flipV="1">
            <a:off x="2890838" y="5196541"/>
            <a:ext cx="66675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" name="Téglalap 28"/>
          <p:cNvSpPr>
            <a:spLocks noChangeArrowheads="1"/>
          </p:cNvSpPr>
          <p:nvPr/>
        </p:nvSpPr>
        <p:spPr bwMode="auto">
          <a:xfrm flipV="1">
            <a:off x="2771775" y="5196541"/>
            <a:ext cx="68263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" name="Téglalap 41"/>
          <p:cNvSpPr>
            <a:spLocks noChangeArrowheads="1"/>
          </p:cNvSpPr>
          <p:nvPr/>
        </p:nvSpPr>
        <p:spPr bwMode="auto">
          <a:xfrm flipV="1">
            <a:off x="2890838" y="5606116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3" name="Téglalap 42"/>
          <p:cNvSpPr>
            <a:spLocks noChangeArrowheads="1"/>
          </p:cNvSpPr>
          <p:nvPr/>
        </p:nvSpPr>
        <p:spPr bwMode="auto">
          <a:xfrm flipV="1">
            <a:off x="2771775" y="5606116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" name="Egyenes összekötő 47"/>
          <p:cNvCxnSpPr>
            <a:stCxn id="47" idx="0"/>
          </p:cNvCxnSpPr>
          <p:nvPr/>
        </p:nvCxnSpPr>
        <p:spPr>
          <a:xfrm rot="16200000" flipV="1">
            <a:off x="2054225" y="5125104"/>
            <a:ext cx="3429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48" name="Line 51"/>
          <p:cNvSpPr>
            <a:spLocks noChangeShapeType="1"/>
          </p:cNvSpPr>
          <p:nvPr/>
        </p:nvSpPr>
        <p:spPr bwMode="auto">
          <a:xfrm>
            <a:off x="2232025" y="4953654"/>
            <a:ext cx="358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9" name="Text Box 52"/>
          <p:cNvSpPr txBox="1">
            <a:spLocks noChangeArrowheads="1"/>
          </p:cNvSpPr>
          <p:nvPr/>
        </p:nvSpPr>
        <p:spPr bwMode="auto">
          <a:xfrm>
            <a:off x="3054350" y="5458479"/>
            <a:ext cx="11477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DDR2-533</a:t>
            </a:r>
          </a:p>
        </p:txBody>
      </p:sp>
      <p:sp>
        <p:nvSpPr>
          <p:cNvPr id="60450" name="Text Box 53"/>
          <p:cNvSpPr txBox="1">
            <a:spLocks noChangeArrowheads="1"/>
          </p:cNvSpPr>
          <p:nvPr/>
        </p:nvSpPr>
        <p:spPr bwMode="auto">
          <a:xfrm>
            <a:off x="1892300" y="5926791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60451" name="Text Box 55"/>
          <p:cNvSpPr txBox="1">
            <a:spLocks noChangeArrowheads="1"/>
          </p:cNvSpPr>
          <p:nvPr/>
        </p:nvSpPr>
        <p:spPr bwMode="auto">
          <a:xfrm>
            <a:off x="4032250" y="5123516"/>
            <a:ext cx="1228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DDR3-1333</a:t>
            </a:r>
          </a:p>
        </p:txBody>
      </p:sp>
      <p:sp>
        <p:nvSpPr>
          <p:cNvPr id="60452" name="Téglalap 40"/>
          <p:cNvSpPr>
            <a:spLocks noChangeArrowheads="1"/>
          </p:cNvSpPr>
          <p:nvPr/>
        </p:nvSpPr>
        <p:spPr bwMode="auto">
          <a:xfrm>
            <a:off x="5137150" y="4117041"/>
            <a:ext cx="1349375" cy="522288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" name="Téglalap 46"/>
          <p:cNvSpPr/>
          <p:nvPr/>
        </p:nvSpPr>
        <p:spPr>
          <a:xfrm>
            <a:off x="6064250" y="5029854"/>
            <a:ext cx="1184275" cy="522287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IOH</a:t>
            </a:r>
            <a:r>
              <a:rPr lang="en-US" altLang="en-US" sz="1000" baseline="30000" smtClean="0">
                <a:solidFill>
                  <a:schemeClr val="bg1"/>
                </a:solidFill>
                <a:latin typeface="Verdana" pitchFamily="34" charset="0"/>
              </a:rPr>
              <a:t>1</a:t>
            </a:r>
            <a:endParaRPr lang="hu-HU" altLang="en-US" sz="1000" baseline="30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54" name="Szövegdoboz 70"/>
          <p:cNvSpPr txBox="1">
            <a:spLocks noChangeArrowheads="1"/>
          </p:cNvSpPr>
          <p:nvPr/>
        </p:nvSpPr>
        <p:spPr bwMode="auto">
          <a:xfrm>
            <a:off x="5873750" y="4725054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QPI</a:t>
            </a:r>
            <a:endParaRPr lang="hu-HU" altLang="en-US" sz="1000">
              <a:latin typeface="Verdana" pitchFamily="34" charset="0"/>
            </a:endParaRPr>
          </a:p>
        </p:txBody>
      </p:sp>
      <p:cxnSp>
        <p:nvCxnSpPr>
          <p:cNvPr id="58" name="Egyenes összekötő 57"/>
          <p:cNvCxnSpPr>
            <a:stCxn id="60431" idx="3"/>
          </p:cNvCxnSpPr>
          <p:nvPr/>
        </p:nvCxnSpPr>
        <p:spPr>
          <a:xfrm>
            <a:off x="6486525" y="4398029"/>
            <a:ext cx="361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56" name="Szövegdoboz 70"/>
          <p:cNvSpPr txBox="1">
            <a:spLocks noChangeArrowheads="1"/>
          </p:cNvSpPr>
          <p:nvPr/>
        </p:nvSpPr>
        <p:spPr bwMode="auto">
          <a:xfrm>
            <a:off x="6461125" y="4163079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cxnSp>
        <p:nvCxnSpPr>
          <p:cNvPr id="60" name="Egyenes összekötő 59"/>
          <p:cNvCxnSpPr>
            <a:stCxn id="102" idx="1"/>
          </p:cNvCxnSpPr>
          <p:nvPr/>
        </p:nvCxnSpPr>
        <p:spPr>
          <a:xfrm flipV="1">
            <a:off x="4638675" y="3939241"/>
            <a:ext cx="3302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61"/>
          <p:cNvCxnSpPr/>
          <p:nvPr/>
        </p:nvCxnSpPr>
        <p:spPr>
          <a:xfrm rot="10800000" flipH="1" flipV="1">
            <a:off x="4962525" y="424721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Egyenes összekötő 62"/>
          <p:cNvCxnSpPr>
            <a:stCxn id="101" idx="1"/>
          </p:cNvCxnSpPr>
          <p:nvPr/>
        </p:nvCxnSpPr>
        <p:spPr>
          <a:xfrm flipV="1">
            <a:off x="4641850" y="4386916"/>
            <a:ext cx="49688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églalap 73"/>
          <p:cNvSpPr>
            <a:spLocks noChangeArrowheads="1"/>
          </p:cNvSpPr>
          <p:nvPr/>
        </p:nvSpPr>
        <p:spPr bwMode="auto">
          <a:xfrm flipH="1" flipV="1">
            <a:off x="4695825" y="4204354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5" name="Téglalap 74"/>
          <p:cNvSpPr>
            <a:spLocks noChangeArrowheads="1"/>
          </p:cNvSpPr>
          <p:nvPr/>
        </p:nvSpPr>
        <p:spPr bwMode="auto">
          <a:xfrm flipH="1" flipV="1">
            <a:off x="4814888" y="4204354"/>
            <a:ext cx="68262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6" name="Téglalap 75"/>
          <p:cNvSpPr>
            <a:spLocks noChangeArrowheads="1"/>
          </p:cNvSpPr>
          <p:nvPr/>
        </p:nvSpPr>
        <p:spPr bwMode="auto">
          <a:xfrm flipH="1" flipV="1">
            <a:off x="4691063" y="3758266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" name="Téglalap 77"/>
          <p:cNvSpPr>
            <a:spLocks noChangeArrowheads="1"/>
          </p:cNvSpPr>
          <p:nvPr/>
        </p:nvSpPr>
        <p:spPr bwMode="auto">
          <a:xfrm flipH="1" flipV="1">
            <a:off x="4811713" y="3758266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79" name="Egyenes összekötő 78"/>
          <p:cNvCxnSpPr>
            <a:stCxn id="103" idx="1"/>
          </p:cNvCxnSpPr>
          <p:nvPr/>
        </p:nvCxnSpPr>
        <p:spPr>
          <a:xfrm flipV="1">
            <a:off x="4635500" y="4845704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églalap 79"/>
          <p:cNvSpPr>
            <a:spLocks noChangeArrowheads="1"/>
          </p:cNvSpPr>
          <p:nvPr/>
        </p:nvSpPr>
        <p:spPr bwMode="auto">
          <a:xfrm flipH="1" flipV="1">
            <a:off x="4695825" y="467107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81" name="Téglalap 80"/>
          <p:cNvSpPr>
            <a:spLocks noChangeArrowheads="1"/>
          </p:cNvSpPr>
          <p:nvPr/>
        </p:nvSpPr>
        <p:spPr bwMode="auto">
          <a:xfrm flipH="1" flipV="1">
            <a:off x="4814888" y="4671079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82" name="Egyenes összekötő 81"/>
          <p:cNvCxnSpPr/>
          <p:nvPr/>
        </p:nvCxnSpPr>
        <p:spPr>
          <a:xfrm rot="5400000" flipH="1" flipV="1">
            <a:off x="4802187" y="4677429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 rot="10800000" flipH="1" flipV="1">
            <a:off x="4962525" y="450756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gyenes összekötő 91"/>
          <p:cNvCxnSpPr/>
          <p:nvPr/>
        </p:nvCxnSpPr>
        <p:spPr>
          <a:xfrm rot="5400000" flipH="1" flipV="1">
            <a:off x="4801394" y="4092435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églalap 100"/>
          <p:cNvSpPr>
            <a:spLocks noChangeArrowheads="1"/>
          </p:cNvSpPr>
          <p:nvPr/>
        </p:nvSpPr>
        <p:spPr bwMode="auto">
          <a:xfrm flipH="1" flipV="1">
            <a:off x="4575175" y="420752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02" name="Téglalap 101"/>
          <p:cNvSpPr>
            <a:spLocks noChangeArrowheads="1"/>
          </p:cNvSpPr>
          <p:nvPr/>
        </p:nvSpPr>
        <p:spPr bwMode="auto">
          <a:xfrm flipH="1" flipV="1">
            <a:off x="4572000" y="3759854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03" name="Téglalap 102"/>
          <p:cNvSpPr>
            <a:spLocks noChangeArrowheads="1"/>
          </p:cNvSpPr>
          <p:nvPr/>
        </p:nvSpPr>
        <p:spPr bwMode="auto">
          <a:xfrm flipH="1" flipV="1">
            <a:off x="4575175" y="4672666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09" name="Egyenes összekötő 108"/>
          <p:cNvCxnSpPr>
            <a:stCxn id="127" idx="1"/>
          </p:cNvCxnSpPr>
          <p:nvPr/>
        </p:nvCxnSpPr>
        <p:spPr>
          <a:xfrm flipH="1" flipV="1">
            <a:off x="8382000" y="3926541"/>
            <a:ext cx="32861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Egyenes összekötő 109"/>
          <p:cNvCxnSpPr/>
          <p:nvPr/>
        </p:nvCxnSpPr>
        <p:spPr>
          <a:xfrm rot="10800000" flipV="1">
            <a:off x="8220075" y="423451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>
            <a:stCxn id="126" idx="1"/>
          </p:cNvCxnSpPr>
          <p:nvPr/>
        </p:nvCxnSpPr>
        <p:spPr>
          <a:xfrm flipH="1" flipV="1">
            <a:off x="8212138" y="4374216"/>
            <a:ext cx="4953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églalap 113"/>
          <p:cNvSpPr>
            <a:spLocks noChangeArrowheads="1"/>
          </p:cNvSpPr>
          <p:nvPr/>
        </p:nvSpPr>
        <p:spPr bwMode="auto">
          <a:xfrm flipV="1">
            <a:off x="8588375" y="4191654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7" name="Téglalap 116"/>
          <p:cNvSpPr>
            <a:spLocks noChangeArrowheads="1"/>
          </p:cNvSpPr>
          <p:nvPr/>
        </p:nvSpPr>
        <p:spPr bwMode="auto">
          <a:xfrm flipV="1">
            <a:off x="8467725" y="4191654"/>
            <a:ext cx="68263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8" name="Téglalap 117"/>
          <p:cNvSpPr>
            <a:spLocks noChangeArrowheads="1"/>
          </p:cNvSpPr>
          <p:nvPr/>
        </p:nvSpPr>
        <p:spPr bwMode="auto">
          <a:xfrm flipV="1">
            <a:off x="8591550" y="3745566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9" name="Téglalap 118"/>
          <p:cNvSpPr>
            <a:spLocks noChangeArrowheads="1"/>
          </p:cNvSpPr>
          <p:nvPr/>
        </p:nvSpPr>
        <p:spPr bwMode="auto">
          <a:xfrm flipV="1">
            <a:off x="8470900" y="3745566"/>
            <a:ext cx="69850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20" name="Egyenes összekötő 119"/>
          <p:cNvCxnSpPr>
            <a:stCxn id="128" idx="1"/>
          </p:cNvCxnSpPr>
          <p:nvPr/>
        </p:nvCxnSpPr>
        <p:spPr>
          <a:xfrm flipH="1" flipV="1">
            <a:off x="8382000" y="4839354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églalap 120"/>
          <p:cNvSpPr>
            <a:spLocks noChangeArrowheads="1"/>
          </p:cNvSpPr>
          <p:nvPr/>
        </p:nvSpPr>
        <p:spPr bwMode="auto">
          <a:xfrm flipV="1">
            <a:off x="8588375" y="465837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2" name="Téglalap 121"/>
          <p:cNvSpPr>
            <a:spLocks noChangeArrowheads="1"/>
          </p:cNvSpPr>
          <p:nvPr/>
        </p:nvSpPr>
        <p:spPr bwMode="auto">
          <a:xfrm flipV="1">
            <a:off x="8467725" y="4658379"/>
            <a:ext cx="68263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23" name="Egyenes összekötő 122"/>
          <p:cNvCxnSpPr/>
          <p:nvPr/>
        </p:nvCxnSpPr>
        <p:spPr>
          <a:xfrm rot="16200000" flipV="1">
            <a:off x="8221662" y="4658379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Egyenes összekötő 123"/>
          <p:cNvCxnSpPr/>
          <p:nvPr/>
        </p:nvCxnSpPr>
        <p:spPr>
          <a:xfrm rot="10800000" flipV="1">
            <a:off x="8220075" y="449486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Egyenes összekötő 124"/>
          <p:cNvCxnSpPr/>
          <p:nvPr/>
        </p:nvCxnSpPr>
        <p:spPr>
          <a:xfrm rot="16200000" flipV="1">
            <a:off x="8224044" y="4079735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églalap 125"/>
          <p:cNvSpPr>
            <a:spLocks noChangeArrowheads="1"/>
          </p:cNvSpPr>
          <p:nvPr/>
        </p:nvSpPr>
        <p:spPr bwMode="auto">
          <a:xfrm flipV="1">
            <a:off x="8707438" y="419482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7" name="Téglalap 126"/>
          <p:cNvSpPr>
            <a:spLocks noChangeArrowheads="1"/>
          </p:cNvSpPr>
          <p:nvPr/>
        </p:nvSpPr>
        <p:spPr bwMode="auto">
          <a:xfrm flipV="1">
            <a:off x="8710613" y="3747154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8" name="Téglalap 127"/>
          <p:cNvSpPr>
            <a:spLocks noChangeArrowheads="1"/>
          </p:cNvSpPr>
          <p:nvPr/>
        </p:nvSpPr>
        <p:spPr bwMode="auto">
          <a:xfrm flipV="1">
            <a:off x="8707438" y="4659966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8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6440487" y="5741054"/>
            <a:ext cx="3905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69"/>
          <p:cNvSpPr/>
          <p:nvPr/>
        </p:nvSpPr>
        <p:spPr>
          <a:xfrm>
            <a:off x="6065838" y="5936316"/>
            <a:ext cx="1157287" cy="52228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ICH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91" name="Text Box 95"/>
          <p:cNvSpPr txBox="1">
            <a:spLocks noChangeArrowheads="1"/>
          </p:cNvSpPr>
          <p:nvPr/>
        </p:nvSpPr>
        <p:spPr bwMode="auto">
          <a:xfrm>
            <a:off x="6619875" y="5620404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60492" name="Line 96"/>
          <p:cNvSpPr>
            <a:spLocks noChangeShapeType="1"/>
          </p:cNvSpPr>
          <p:nvPr/>
        </p:nvSpPr>
        <p:spPr bwMode="auto">
          <a:xfrm>
            <a:off x="6280150" y="4636154"/>
            <a:ext cx="0" cy="4032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3" name="Line 97"/>
          <p:cNvSpPr>
            <a:spLocks noChangeShapeType="1"/>
          </p:cNvSpPr>
          <p:nvPr/>
        </p:nvSpPr>
        <p:spPr bwMode="auto">
          <a:xfrm>
            <a:off x="7023100" y="4636154"/>
            <a:ext cx="0" cy="379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4" name="Szövegdoboz 70"/>
          <p:cNvSpPr txBox="1">
            <a:spLocks noChangeArrowheads="1"/>
          </p:cNvSpPr>
          <p:nvPr/>
        </p:nvSpPr>
        <p:spPr bwMode="auto">
          <a:xfrm>
            <a:off x="6981825" y="4704416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QPI</a:t>
            </a:r>
            <a:endParaRPr lang="hu-HU" altLang="en-US" sz="1000">
              <a:latin typeface="Verdana" pitchFamily="34" charset="0"/>
            </a:endParaRPr>
          </a:p>
        </p:txBody>
      </p:sp>
      <p:sp>
        <p:nvSpPr>
          <p:cNvPr id="60495" name="Text Box 101"/>
          <p:cNvSpPr txBox="1">
            <a:spLocks noChangeArrowheads="1"/>
          </p:cNvSpPr>
          <p:nvPr/>
        </p:nvSpPr>
        <p:spPr bwMode="auto">
          <a:xfrm>
            <a:off x="7921625" y="5153679"/>
            <a:ext cx="1228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DDR3-1333</a:t>
            </a:r>
          </a:p>
        </p:txBody>
      </p:sp>
      <p:sp>
        <p:nvSpPr>
          <p:cNvPr id="60496" name="Téglalap 40"/>
          <p:cNvSpPr>
            <a:spLocks noChangeArrowheads="1"/>
          </p:cNvSpPr>
          <p:nvPr/>
        </p:nvSpPr>
        <p:spPr bwMode="auto">
          <a:xfrm>
            <a:off x="6865938" y="4105929"/>
            <a:ext cx="1349375" cy="522287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97" name="Text Box 105"/>
          <p:cNvSpPr txBox="1">
            <a:spLocks noChangeArrowheads="1"/>
          </p:cNvSpPr>
          <p:nvPr/>
        </p:nvSpPr>
        <p:spPr bwMode="auto">
          <a:xfrm>
            <a:off x="171450" y="2961436"/>
            <a:ext cx="411452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 </a:t>
            </a: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All processors access main memory by the same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   mechanism</a:t>
            </a:r>
            <a:r>
              <a:rPr lang="en-US" altLang="en-US" sz="1200" dirty="0">
                <a:latin typeface="Verdana" pitchFamily="34" charset="0"/>
              </a:rPr>
              <a:t>, (e.g. by individual FSBs and an </a:t>
            </a:r>
            <a:r>
              <a:rPr lang="en-US" altLang="en-US" sz="1200" dirty="0" err="1">
                <a:latin typeface="Verdana" pitchFamily="34" charset="0"/>
              </a:rPr>
              <a:t>MCH</a:t>
            </a:r>
            <a:r>
              <a:rPr lang="en-US" altLang="en-US" sz="1200" dirty="0">
                <a:latin typeface="Verdana" pitchFamily="34" charset="0"/>
              </a:rPr>
              <a:t>).</a:t>
            </a:r>
          </a:p>
        </p:txBody>
      </p:sp>
      <p:sp>
        <p:nvSpPr>
          <p:cNvPr id="60498" name="Text Box 106"/>
          <p:cNvSpPr txBox="1">
            <a:spLocks noChangeArrowheads="1"/>
          </p:cNvSpPr>
          <p:nvPr/>
        </p:nvSpPr>
        <p:spPr bwMode="auto">
          <a:xfrm>
            <a:off x="5321300" y="3078256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60500" name="Text Box 108"/>
          <p:cNvSpPr txBox="1">
            <a:spLocks noChangeArrowheads="1"/>
          </p:cNvSpPr>
          <p:nvPr/>
        </p:nvSpPr>
        <p:spPr bwMode="auto">
          <a:xfrm>
            <a:off x="7967381" y="6152124"/>
            <a:ext cx="8937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baseline="30000" dirty="0" err="1">
                <a:latin typeface="Verdana" pitchFamily="34" charset="0"/>
              </a:rPr>
              <a:t>1</a:t>
            </a:r>
            <a:r>
              <a:rPr lang="en-US" altLang="en-US" sz="1000" dirty="0" err="1">
                <a:latin typeface="Verdana" pitchFamily="34" charset="0"/>
              </a:rPr>
              <a:t>ICH</a:t>
            </a:r>
            <a:r>
              <a:rPr lang="en-US" altLang="en-US" sz="1000" dirty="0">
                <a:latin typeface="Verdana" pitchFamily="34" charset="0"/>
              </a:rPr>
              <a:t>: I/O hub</a:t>
            </a:r>
          </a:p>
        </p:txBody>
      </p:sp>
      <p:sp>
        <p:nvSpPr>
          <p:cNvPr id="60501" name="Text Box 109"/>
          <p:cNvSpPr txBox="1">
            <a:spLocks noChangeArrowheads="1"/>
          </p:cNvSpPr>
          <p:nvPr/>
        </p:nvSpPr>
        <p:spPr bwMode="auto">
          <a:xfrm>
            <a:off x="5607429" y="6597276"/>
            <a:ext cx="21256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err="1">
                <a:latin typeface="Verdana" pitchFamily="34" charset="0"/>
              </a:rPr>
              <a:t>ESI</a:t>
            </a:r>
            <a:r>
              <a:rPr lang="en-US" altLang="en-US" sz="1000" dirty="0">
                <a:latin typeface="Verdana" pitchFamily="34" charset="0"/>
              </a:rPr>
              <a:t>: Enterprise System Interface</a:t>
            </a:r>
          </a:p>
        </p:txBody>
      </p:sp>
      <p:sp>
        <p:nvSpPr>
          <p:cNvPr id="60502" name="Rectangle 11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(1)</a:t>
            </a:r>
            <a:endParaRPr lang="hu-HU" altLang="en-US" sz="1600" dirty="0" smtClean="0"/>
          </a:p>
        </p:txBody>
      </p:sp>
      <p:sp>
        <p:nvSpPr>
          <p:cNvPr id="87" name="TextBox 86"/>
          <p:cNvSpPr txBox="1"/>
          <p:nvPr/>
        </p:nvSpPr>
        <p:spPr>
          <a:xfrm>
            <a:off x="8814338" y="6601580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224993" y="2921095"/>
            <a:ext cx="495853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altLang="en-US" sz="1200" dirty="0">
                <a:solidFill>
                  <a:srgbClr val="0070C0"/>
                </a:solidFill>
              </a:rPr>
              <a:t> </a:t>
            </a:r>
            <a:r>
              <a:rPr lang="en-US" altLang="en-US" sz="1200" dirty="0" smtClean="0">
                <a:solidFill>
                  <a:srgbClr val="0070C0"/>
                </a:solidFill>
              </a:rPr>
              <a:t>Each </a:t>
            </a:r>
            <a:r>
              <a:rPr lang="en-US" altLang="en-US" sz="1200" dirty="0">
                <a:solidFill>
                  <a:srgbClr val="0070C0"/>
                </a:solidFill>
              </a:rPr>
              <a:t>processor is allocated a </a:t>
            </a:r>
            <a:r>
              <a:rPr lang="en-US" altLang="en-US" sz="1200" dirty="0" smtClean="0">
                <a:solidFill>
                  <a:srgbClr val="0070C0"/>
                </a:solidFill>
              </a:rPr>
              <a:t>part </a:t>
            </a:r>
            <a:r>
              <a:rPr lang="en-US" altLang="en-US" sz="1200" dirty="0">
                <a:solidFill>
                  <a:srgbClr val="0070C0"/>
                </a:solidFill>
              </a:rPr>
              <a:t>of the </a:t>
            </a:r>
            <a:r>
              <a:rPr lang="en-US" altLang="en-US" sz="1200" dirty="0" smtClean="0">
                <a:solidFill>
                  <a:srgbClr val="0070C0"/>
                </a:solidFill>
              </a:rPr>
              <a:t>main memory</a:t>
            </a:r>
            <a:endParaRPr lang="en-US" altLang="en-US" sz="1200" dirty="0">
              <a:solidFill>
                <a:srgbClr val="0070C0"/>
              </a:solidFill>
            </a:endParaRPr>
          </a:p>
          <a:p>
            <a:pPr lvl="0"/>
            <a:r>
              <a:rPr lang="en-US" altLang="en-US" sz="1200" dirty="0">
                <a:solidFill>
                  <a:srgbClr val="0070C0"/>
                </a:solidFill>
              </a:rPr>
              <a:t>   </a:t>
            </a:r>
            <a:r>
              <a:rPr lang="en-US" altLang="en-US" sz="1200" dirty="0" smtClean="0">
                <a:solidFill>
                  <a:srgbClr val="0070C0"/>
                </a:solidFill>
              </a:rPr>
              <a:t>(with the </a:t>
            </a:r>
            <a:r>
              <a:rPr lang="en-US" altLang="en-US" sz="1200" dirty="0">
                <a:solidFill>
                  <a:srgbClr val="0070C0"/>
                </a:solidFill>
              </a:rPr>
              <a:t>related memory space), </a:t>
            </a:r>
            <a:r>
              <a:rPr lang="en-US" altLang="en-US" sz="1200" dirty="0" smtClean="0">
                <a:solidFill>
                  <a:srgbClr val="000000"/>
                </a:solidFill>
              </a:rPr>
              <a:t>called </a:t>
            </a:r>
            <a:r>
              <a:rPr lang="en-US" altLang="en-US" sz="1200" dirty="0">
                <a:solidFill>
                  <a:srgbClr val="000000"/>
                </a:solidFill>
              </a:rPr>
              <a:t>the </a:t>
            </a:r>
            <a:r>
              <a:rPr lang="en-US" altLang="en-US" sz="1200" dirty="0">
                <a:solidFill>
                  <a:srgbClr val="FF0000"/>
                </a:solidFill>
              </a:rPr>
              <a:t>local memory</a:t>
            </a:r>
            <a:r>
              <a:rPr lang="en-US" altLang="en-US" sz="1200" dirty="0">
                <a:solidFill>
                  <a:srgbClr val="000000"/>
                </a:solidFill>
              </a:rPr>
              <a:t>, </a:t>
            </a:r>
          </a:p>
          <a:p>
            <a:pPr lvl="0"/>
            <a:r>
              <a:rPr lang="en-US" altLang="en-US" sz="1200" dirty="0">
                <a:solidFill>
                  <a:srgbClr val="000000"/>
                </a:solidFill>
              </a:rPr>
              <a:t>      whereas  </a:t>
            </a:r>
            <a:r>
              <a:rPr lang="en-US" altLang="en-US" sz="1200" dirty="0">
                <a:solidFill>
                  <a:srgbClr val="0070C0"/>
                </a:solidFill>
              </a:rPr>
              <a:t>the rest </a:t>
            </a:r>
            <a:r>
              <a:rPr lang="en-US" altLang="en-US" sz="1200" dirty="0">
                <a:solidFill>
                  <a:srgbClr val="000000"/>
                </a:solidFill>
              </a:rPr>
              <a:t>is considered as the </a:t>
            </a:r>
            <a:r>
              <a:rPr lang="en-US" altLang="en-US" sz="1200" dirty="0">
                <a:solidFill>
                  <a:srgbClr val="FF0000"/>
                </a:solidFill>
              </a:rPr>
              <a:t>remote </a:t>
            </a:r>
            <a:r>
              <a:rPr lang="en-US" altLang="en-US" sz="1200" dirty="0" smtClean="0">
                <a:solidFill>
                  <a:srgbClr val="FF0000"/>
                </a:solidFill>
              </a:rPr>
              <a:t>memory</a:t>
            </a:r>
            <a:r>
              <a:rPr lang="en-US" altLang="en-US" sz="1200" dirty="0">
                <a:solidFill>
                  <a:srgbClr val="FF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6009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60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60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60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6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60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60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60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500" fill="hold"/>
                                        <p:tgtEl>
                                          <p:spTgt spid="60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60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60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60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60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60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60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28" grpId="0"/>
      <p:bldP spid="60451" grpId="0"/>
      <p:bldP spid="60452" grpId="0" animBg="1"/>
      <p:bldP spid="4" grpId="0" animBg="1"/>
      <p:bldP spid="60454" grpId="0"/>
      <p:bldP spid="60456" grpId="0"/>
      <p:bldP spid="74" grpId="0" animBg="1"/>
      <p:bldP spid="75" grpId="0" animBg="1"/>
      <p:bldP spid="76" grpId="0" animBg="1"/>
      <p:bldP spid="7" grpId="0" animBg="1"/>
      <p:bldP spid="80" grpId="0" animBg="1"/>
      <p:bldP spid="81" grpId="0" animBg="1"/>
      <p:bldP spid="101" grpId="0" animBg="1"/>
      <p:bldP spid="102" grpId="0" animBg="1"/>
      <p:bldP spid="103" grpId="0" animBg="1"/>
      <p:bldP spid="114" grpId="0" animBg="1"/>
      <p:bldP spid="117" grpId="0" animBg="1"/>
      <p:bldP spid="118" grpId="0" animBg="1"/>
      <p:bldP spid="119" grpId="0" animBg="1"/>
      <p:bldP spid="121" grpId="0" animBg="1"/>
      <p:bldP spid="122" grpId="0" animBg="1"/>
      <p:bldP spid="126" grpId="0" animBg="1"/>
      <p:bldP spid="127" grpId="0" animBg="1"/>
      <p:bldP spid="128" grpId="0" animBg="1"/>
      <p:bldP spid="9" grpId="0" animBg="1"/>
      <p:bldP spid="60491" grpId="0"/>
      <p:bldP spid="60492" grpId="0" animBg="1"/>
      <p:bldP spid="60493" grpId="0" animBg="1"/>
      <p:bldP spid="60494" grpId="0"/>
      <p:bldP spid="60495" grpId="0"/>
      <p:bldP spid="60496" grpId="0" animBg="1"/>
      <p:bldP spid="60498" grpId="0"/>
      <p:bldP spid="60500" grpId="0"/>
      <p:bldP spid="60501" grpId="0"/>
      <p:bldP spid="3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8" name="Rectangle 2"/>
          <p:cNvSpPr>
            <a:spLocks noChangeArrowheads="1"/>
          </p:cNvSpPr>
          <p:nvPr/>
        </p:nvSpPr>
        <p:spPr bwMode="auto">
          <a:xfrm>
            <a:off x="152400" y="1524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77509" name="Rectangle 3"/>
          <p:cNvSpPr>
            <a:spLocks noChangeArrowheads="1"/>
          </p:cNvSpPr>
          <p:nvPr/>
        </p:nvSpPr>
        <p:spPr bwMode="auto">
          <a:xfrm>
            <a:off x="304800" y="3048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pic>
        <p:nvPicPr>
          <p:cNvPr id="277510" name="Picture 149" descr="http://www.kitguru.net/wp-content/uploads/2015/07/intel_xeon_skylake_purley_2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53" r="7678" b="5209"/>
          <a:stretch/>
        </p:blipFill>
        <p:spPr bwMode="auto">
          <a:xfrm>
            <a:off x="76201" y="1033929"/>
            <a:ext cx="8949706" cy="5103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77788" y="504601"/>
            <a:ext cx="87783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platform based on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-1 </a:t>
            </a:r>
            <a:r>
              <a:rPr lang="en-US" dirty="0" smtClean="0"/>
              <a:t>[</a:t>
            </a:r>
            <a:r>
              <a:rPr lang="hu-HU" dirty="0" smtClean="0"/>
              <a:t>122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6337071" y="1122830"/>
            <a:ext cx="2655276" cy="49403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3993776" y="2918012"/>
            <a:ext cx="3882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8 /</a:t>
            </a:r>
            <a:endParaRPr lang="en-US" sz="1100" dirty="0"/>
          </a:p>
        </p:txBody>
      </p:sp>
      <p:sp>
        <p:nvSpPr>
          <p:cNvPr id="5" name="TextBox 4"/>
          <p:cNvSpPr txBox="1"/>
          <p:nvPr/>
        </p:nvSpPr>
        <p:spPr>
          <a:xfrm>
            <a:off x="3657601" y="5056095"/>
            <a:ext cx="7441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smtClean="0"/>
              <a:t>(</a:t>
            </a:r>
            <a:r>
              <a:rPr lang="en-US" sz="1050" dirty="0" err="1" smtClean="0"/>
              <a:t>C602J</a:t>
            </a:r>
            <a:r>
              <a:rPr lang="en-US" sz="1050" dirty="0" smtClean="0"/>
              <a:t>)</a:t>
            </a:r>
            <a:endParaRPr lang="en-US" sz="1050" dirty="0"/>
          </a:p>
        </p:txBody>
      </p:sp>
      <p:sp>
        <p:nvSpPr>
          <p:cNvPr id="11" name="Rounded Rectangle 10"/>
          <p:cNvSpPr/>
          <p:nvPr/>
        </p:nvSpPr>
        <p:spPr bwMode="auto">
          <a:xfrm>
            <a:off x="3625249" y="1127313"/>
            <a:ext cx="2655276" cy="4940300"/>
          </a:xfrm>
          <a:prstGeom prst="roundRect">
            <a:avLst/>
          </a:prstGeom>
          <a:noFill/>
          <a:ln w="28575" cap="flat" cmpd="sng" algn="ctr">
            <a:solidFill>
              <a:srgbClr val="0070C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629394" y="6320119"/>
            <a:ext cx="197201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DPC</a:t>
            </a:r>
            <a:r>
              <a:rPr lang="en-US" sz="1100" dirty="0" smtClean="0"/>
              <a:t>: </a:t>
            </a:r>
            <a:r>
              <a:rPr lang="en-US" sz="1100" dirty="0" err="1" smtClean="0"/>
              <a:t>DIMMs</a:t>
            </a:r>
            <a:r>
              <a:rPr lang="en-US" sz="1100" dirty="0" smtClean="0"/>
              <a:t> Per Channel</a:t>
            </a:r>
            <a:endParaRPr lang="en-US" sz="1100" dirty="0"/>
          </a:p>
        </p:txBody>
      </p:sp>
      <p:sp>
        <p:nvSpPr>
          <p:cNvPr id="7" name="TextBox 6"/>
          <p:cNvSpPr txBox="1"/>
          <p:nvPr/>
        </p:nvSpPr>
        <p:spPr>
          <a:xfrm>
            <a:off x="82924" y="6326236"/>
            <a:ext cx="27013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IVR</a:t>
            </a:r>
            <a:r>
              <a:rPr lang="en-US" sz="1100" dirty="0" smtClean="0"/>
              <a:t>: Integrated Voltage Regulator</a:t>
            </a:r>
            <a:endParaRPr lang="en-US" sz="1100" dirty="0"/>
          </a:p>
        </p:txBody>
      </p:sp>
      <p:sp>
        <p:nvSpPr>
          <p:cNvPr id="8" name="TextBox 7"/>
          <p:cNvSpPr txBox="1"/>
          <p:nvPr/>
        </p:nvSpPr>
        <p:spPr>
          <a:xfrm>
            <a:off x="7207623" y="1721223"/>
            <a:ext cx="1232421" cy="26930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100" dirty="0" smtClean="0"/>
              <a:t>45-</a:t>
            </a:r>
            <a:r>
              <a:rPr lang="en-US" sz="1100" dirty="0" err="1" smtClean="0"/>
              <a:t>205W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2435568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(4)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2924" y="510989"/>
            <a:ext cx="64043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Drawback of the implementation of Intel's recent server lines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2924" y="860613"/>
            <a:ext cx="77483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Large diversity </a:t>
            </a:r>
            <a:r>
              <a:rPr lang="en-US" dirty="0" smtClean="0"/>
              <a:t>of the recent </a:t>
            </a:r>
            <a:r>
              <a:rPr lang="en-US" dirty="0" smtClean="0">
                <a:solidFill>
                  <a:srgbClr val="FF0000"/>
                </a:solidFill>
              </a:rPr>
              <a:t>server implementations</a:t>
            </a:r>
            <a:r>
              <a:rPr lang="en-US" dirty="0" smtClean="0"/>
              <a:t>, as indicated in the next slides.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493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49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3064" y="510560"/>
            <a:ext cx="91598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</a:t>
            </a:r>
            <a:r>
              <a:rPr lang="en-US" b="1" dirty="0" err="1" smtClean="0">
                <a:solidFill>
                  <a:schemeClr val="accent6"/>
                </a:solidFill>
              </a:rPr>
              <a:t>E5</a:t>
            </a:r>
            <a:r>
              <a:rPr lang="en-US" b="1" dirty="0" smtClean="0">
                <a:solidFill>
                  <a:schemeClr val="accent6"/>
                </a:solidFill>
              </a:rPr>
              <a:t>/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platform options built up of Ivy Bridge based server processors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(5)</a:t>
            </a:r>
            <a:endParaRPr lang="en-US" sz="1600" dirty="0"/>
          </a:p>
        </p:txBody>
      </p:sp>
      <p:sp>
        <p:nvSpPr>
          <p:cNvPr id="2" name="Rectangle 1"/>
          <p:cNvSpPr/>
          <p:nvPr/>
        </p:nvSpPr>
        <p:spPr bwMode="auto">
          <a:xfrm>
            <a:off x="83063" y="954023"/>
            <a:ext cx="566294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Romley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platform: Entry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and Efficient Performance level</a:t>
            </a:r>
          </a:p>
          <a:p>
            <a:pPr marL="0" marR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                                 platform options</a:t>
            </a:r>
          </a:p>
          <a:p>
            <a:pPr marL="0" marR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(              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EN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: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24xx</a:t>
            </a:r>
            <a:r>
              <a:rPr kumimoji="0" lang="en-US" sz="1400" b="0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400" b="0" i="0" u="none" strike="noStrike" cap="none" normalizeH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v3</a:t>
            </a:r>
            <a:r>
              <a:rPr kumimoji="0" lang="en-US" sz="1400" b="0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,                 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EP: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26xx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v3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,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46xx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v3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Brickland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platform: </a:t>
            </a:r>
            <a:r>
              <a:rPr lang="en-US" dirty="0" smtClean="0">
                <a:solidFill>
                  <a:srgbClr val="FF0000"/>
                </a:solidFill>
              </a:rPr>
              <a:t>EX (</a:t>
            </a:r>
            <a:r>
              <a:rPr lang="en-US" dirty="0" err="1" smtClean="0">
                <a:solidFill>
                  <a:srgbClr val="FF0000"/>
                </a:solidFill>
              </a:rPr>
              <a:t>48xx</a:t>
            </a:r>
            <a:r>
              <a:rPr lang="en-US" dirty="0" smtClean="0">
                <a:solidFill>
                  <a:srgbClr val="FF0000"/>
                </a:solidFill>
              </a:rPr>
              <a:t>/</a:t>
            </a:r>
            <a:r>
              <a:rPr lang="en-US" dirty="0" err="1" smtClean="0">
                <a:solidFill>
                  <a:srgbClr val="FF0000"/>
                </a:solidFill>
              </a:rPr>
              <a:t>88xx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v3</a:t>
            </a:r>
            <a:r>
              <a:rPr lang="en-US" dirty="0" smtClean="0">
                <a:solidFill>
                  <a:srgbClr val="FF0000"/>
                </a:solidFill>
              </a:rPr>
              <a:t>)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platform options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32562" y="1194763"/>
            <a:ext cx="3080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E</a:t>
            </a:r>
            <a:endParaRPr lang="en-US" b="1" dirty="0"/>
          </a:p>
        </p:txBody>
      </p:sp>
      <p:pic>
        <p:nvPicPr>
          <p:cNvPr id="10" name="Picture 9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68" t="16541" r="68951" b="80194"/>
          <a:stretch/>
        </p:blipFill>
        <p:spPr bwMode="auto">
          <a:xfrm>
            <a:off x="2265901" y="1775453"/>
            <a:ext cx="155751" cy="12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Box 10"/>
          <p:cNvSpPr txBox="1"/>
          <p:nvPr/>
        </p:nvSpPr>
        <p:spPr>
          <a:xfrm>
            <a:off x="2173217" y="1700763"/>
            <a:ext cx="3545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smtClean="0"/>
              <a:t>24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306881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93137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Different kind of attaching memory in </a:t>
            </a:r>
            <a:r>
              <a:rPr lang="en-US" b="1" dirty="0" err="1" smtClean="0">
                <a:solidFill>
                  <a:schemeClr val="accent6"/>
                </a:solidFill>
              </a:rPr>
              <a:t>EN</a:t>
            </a:r>
            <a:r>
              <a:rPr lang="en-US" b="1" dirty="0" smtClean="0">
                <a:solidFill>
                  <a:schemeClr val="accent6"/>
                </a:solidFill>
              </a:rPr>
              <a:t>/EP vs. EX servers (from Nehalem to Broadwell)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257735" y="1687767"/>
            <a:ext cx="4112179" cy="310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Direct attaching memory to </a:t>
            </a:r>
            <a:r>
              <a:rPr lang="en-US" sz="1300" b="1" dirty="0" err="1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/EP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5" name="Line 8"/>
          <p:cNvCxnSpPr/>
          <p:nvPr/>
        </p:nvCxnSpPr>
        <p:spPr bwMode="auto">
          <a:xfrm>
            <a:off x="4534767" y="1320593"/>
            <a:ext cx="0" cy="825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" name="Line 13"/>
          <p:cNvCxnSpPr>
            <a:endCxn id="10" idx="6"/>
          </p:cNvCxnSpPr>
          <p:nvPr/>
        </p:nvCxnSpPr>
        <p:spPr bwMode="auto">
          <a:xfrm flipH="1">
            <a:off x="2351591" y="1421319"/>
            <a:ext cx="2185674" cy="2075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2062198" y="1020943"/>
            <a:ext cx="4921430" cy="203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algn="ctr">
              <a:spcAft>
                <a:spcPts val="30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Attaching memory to Intel's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4693808" y="1694248"/>
            <a:ext cx="3971436" cy="30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Indirect attaching memory to EX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" name="Line 13"/>
          <p:cNvCxnSpPr>
            <a:endCxn id="11" idx="2"/>
          </p:cNvCxnSpPr>
          <p:nvPr/>
        </p:nvCxnSpPr>
        <p:spPr bwMode="auto">
          <a:xfrm>
            <a:off x="4537265" y="1412142"/>
            <a:ext cx="2106109" cy="20721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2294352" y="1602939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6643374" y="1593414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3792" y="2003614"/>
            <a:ext cx="441178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up to 4 standard DDR memory channels</a:t>
            </a:r>
          </a:p>
          <a:p>
            <a:pPr algn="ctr"/>
            <a:r>
              <a:rPr lang="en-US" sz="1300" dirty="0" smtClean="0"/>
              <a:t>directly to to processor die</a:t>
            </a:r>
            <a:endParaRPr lang="en-US" sz="1300" dirty="0"/>
          </a:p>
        </p:txBody>
      </p:sp>
      <p:sp>
        <p:nvSpPr>
          <p:cNvPr id="13" name="TextBox 12"/>
          <p:cNvSpPr txBox="1"/>
          <p:nvPr/>
        </p:nvSpPr>
        <p:spPr>
          <a:xfrm>
            <a:off x="4444576" y="1994650"/>
            <a:ext cx="4476161" cy="10926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8 standard DDR memory channels via</a:t>
            </a:r>
          </a:p>
          <a:p>
            <a:pPr algn="ctr"/>
            <a:r>
              <a:rPr lang="en-US" sz="1300" dirty="0" smtClean="0"/>
              <a:t>4 low line count serial or proprietary 64-bit parallel</a:t>
            </a:r>
          </a:p>
          <a:p>
            <a:pPr algn="ctr"/>
            <a:r>
              <a:rPr lang="en-US" sz="1300" dirty="0" smtClean="0"/>
              <a:t>channels (</a:t>
            </a:r>
            <a:r>
              <a:rPr lang="en-US" sz="1300" dirty="0" err="1" smtClean="0"/>
              <a:t>SMI</a:t>
            </a:r>
            <a:r>
              <a:rPr lang="en-US" sz="1300" dirty="0" smtClean="0"/>
              <a:t>) with memory buffers, while</a:t>
            </a:r>
          </a:p>
          <a:p>
            <a:pPr algn="ctr"/>
            <a:r>
              <a:rPr lang="en-US" sz="1300" dirty="0" smtClean="0"/>
              <a:t>two standard DDR memory channels </a:t>
            </a:r>
          </a:p>
          <a:p>
            <a:pPr algn="ctr"/>
            <a:r>
              <a:rPr lang="en-US" sz="1300" dirty="0" smtClean="0"/>
              <a:t>can be connected to each memory buffer (SMB)</a:t>
            </a:r>
            <a:endParaRPr lang="en-US" sz="1300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606" y="3202662"/>
            <a:ext cx="4195951" cy="3057782"/>
          </a:xfrm>
          <a:prstGeom prst="rect">
            <a:avLst/>
          </a:prstGeom>
        </p:spPr>
      </p:pic>
      <p:grpSp>
        <p:nvGrpSpPr>
          <p:cNvPr id="227" name="Group 226"/>
          <p:cNvGrpSpPr/>
          <p:nvPr/>
        </p:nvGrpSpPr>
        <p:grpSpPr>
          <a:xfrm>
            <a:off x="4559706" y="3241773"/>
            <a:ext cx="4325375" cy="3182717"/>
            <a:chOff x="243141" y="1759204"/>
            <a:chExt cx="4555872" cy="3643313"/>
          </a:xfrm>
        </p:grpSpPr>
        <p:sp>
          <p:nvSpPr>
            <p:cNvPr id="228" name="Téglalap 53"/>
            <p:cNvSpPr>
              <a:spLocks noChangeArrowheads="1"/>
            </p:cNvSpPr>
            <p:nvPr/>
          </p:nvSpPr>
          <p:spPr bwMode="auto">
            <a:xfrm>
              <a:off x="2755900" y="4826254"/>
              <a:ext cx="1439863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29" name="Egyenes összekötő 108"/>
            <p:cNvCxnSpPr/>
            <p:nvPr/>
          </p:nvCxnSpPr>
          <p:spPr>
            <a:xfrm flipH="1" flipV="1">
              <a:off x="4200663" y="2758667"/>
              <a:ext cx="576126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Egyenes összekötő 112"/>
            <p:cNvCxnSpPr/>
            <p:nvPr/>
          </p:nvCxnSpPr>
          <p:spPr>
            <a:xfrm rot="10800000">
              <a:off x="4222750" y="3932492"/>
              <a:ext cx="5762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Egyenes összekötő 113"/>
            <p:cNvCxnSpPr/>
            <p:nvPr/>
          </p:nvCxnSpPr>
          <p:spPr>
            <a:xfrm rot="10800000">
              <a:off x="4222750" y="3046667"/>
              <a:ext cx="576263" cy="6223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Egyenes összekötő 115"/>
            <p:cNvCxnSpPr/>
            <p:nvPr/>
          </p:nvCxnSpPr>
          <p:spPr>
            <a:xfrm rot="10800000" flipV="1">
              <a:off x="4222750" y="3059367"/>
              <a:ext cx="563563" cy="609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80663" y="3046667"/>
              <a:ext cx="726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4" name="Egyenes összekötő 121"/>
            <p:cNvCxnSpPr/>
            <p:nvPr/>
          </p:nvCxnSpPr>
          <p:spPr>
            <a:xfrm rot="5400000" flipH="1" flipV="1">
              <a:off x="3153162" y="45639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" name="Szövegdoboz 70"/>
            <p:cNvSpPr txBox="1">
              <a:spLocks noChangeArrowheads="1"/>
            </p:cNvSpPr>
            <p:nvPr/>
          </p:nvSpPr>
          <p:spPr bwMode="auto">
            <a:xfrm>
              <a:off x="4257881" y="2373567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6" name="Szövegdoboz 70"/>
            <p:cNvSpPr txBox="1">
              <a:spLocks noChangeArrowheads="1"/>
            </p:cNvSpPr>
            <p:nvPr/>
          </p:nvSpPr>
          <p:spPr bwMode="auto">
            <a:xfrm>
              <a:off x="4245181" y="3957892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7" name="Szövegdoboz 70"/>
            <p:cNvSpPr txBox="1">
              <a:spLocks noChangeArrowheads="1"/>
            </p:cNvSpPr>
            <p:nvPr/>
          </p:nvSpPr>
          <p:spPr bwMode="auto">
            <a:xfrm>
              <a:off x="2830281" y="3221292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8" name="Szövegdoboz 70"/>
            <p:cNvSpPr txBox="1">
              <a:spLocks noChangeArrowheads="1"/>
            </p:cNvSpPr>
            <p:nvPr/>
          </p:nvSpPr>
          <p:spPr bwMode="auto">
            <a:xfrm>
              <a:off x="3822469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9" name="Szövegdoboz 70"/>
            <p:cNvSpPr txBox="1">
              <a:spLocks noChangeArrowheads="1"/>
            </p:cNvSpPr>
            <p:nvPr/>
          </p:nvSpPr>
          <p:spPr bwMode="auto">
            <a:xfrm>
              <a:off x="3432498" y="4334129"/>
              <a:ext cx="72167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xPCIe2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240" name="Egyenes összekötő 130"/>
            <p:cNvCxnSpPr/>
            <p:nvPr/>
          </p:nvCxnSpPr>
          <p:spPr>
            <a:xfrm rot="10800000" flipH="1" flipV="1">
              <a:off x="2409825" y="4048379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Egyenes összekötő 131"/>
            <p:cNvCxnSpPr/>
            <p:nvPr/>
          </p:nvCxnSpPr>
          <p:spPr>
            <a:xfrm rot="10800000" flipH="1" flipV="1">
              <a:off x="2409825" y="3537204"/>
              <a:ext cx="263525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Egyenes összekötő 145"/>
            <p:cNvCxnSpPr/>
            <p:nvPr/>
          </p:nvCxnSpPr>
          <p:spPr>
            <a:xfrm rot="10800000" flipH="1">
              <a:off x="1502017" y="3450304"/>
              <a:ext cx="442913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3" name="Téglalap 146"/>
            <p:cNvSpPr/>
            <p:nvPr/>
          </p:nvSpPr>
          <p:spPr>
            <a:xfrm flipH="1">
              <a:off x="1658603" y="3272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4" name="Téglalap 147"/>
            <p:cNvSpPr/>
            <p:nvPr/>
          </p:nvSpPr>
          <p:spPr>
            <a:xfrm flipH="1">
              <a:off x="1571290" y="327209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45" name="Egyenes összekötő 150"/>
            <p:cNvCxnSpPr/>
            <p:nvPr/>
          </p:nvCxnSpPr>
          <p:spPr>
            <a:xfrm rot="10800000" flipH="1">
              <a:off x="1507955" y="3626104"/>
              <a:ext cx="4429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" name="Téglalap 151"/>
            <p:cNvSpPr/>
            <p:nvPr/>
          </p:nvSpPr>
          <p:spPr>
            <a:xfrm flipH="1">
              <a:off x="1658603" y="35197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7" name="Téglalap 152"/>
            <p:cNvSpPr/>
            <p:nvPr/>
          </p:nvSpPr>
          <p:spPr>
            <a:xfrm flipH="1">
              <a:off x="1571290" y="351974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8" name="Téglalap 155"/>
            <p:cNvSpPr/>
            <p:nvPr/>
          </p:nvSpPr>
          <p:spPr>
            <a:xfrm flipH="1">
              <a:off x="1897063" y="3392742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49" name="Egyenes összekötő 156"/>
            <p:cNvCxnSpPr/>
            <p:nvPr/>
          </p:nvCxnSpPr>
          <p:spPr>
            <a:xfrm rot="10800000" flipH="1">
              <a:off x="1502017" y="3972179"/>
              <a:ext cx="428625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Téglalap 157"/>
            <p:cNvSpPr/>
            <p:nvPr/>
          </p:nvSpPr>
          <p:spPr>
            <a:xfrm flipH="1">
              <a:off x="1658603" y="3870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1" name="Téglalap 158"/>
            <p:cNvSpPr/>
            <p:nvPr/>
          </p:nvSpPr>
          <p:spPr>
            <a:xfrm flipH="1">
              <a:off x="1571290" y="3870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52" name="Egyenes összekötő 161"/>
            <p:cNvCxnSpPr/>
            <p:nvPr/>
          </p:nvCxnSpPr>
          <p:spPr>
            <a:xfrm rot="10800000" flipH="1">
              <a:off x="1502017" y="4149979"/>
              <a:ext cx="442913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3" name="Téglalap 162"/>
            <p:cNvSpPr/>
            <p:nvPr/>
          </p:nvSpPr>
          <p:spPr>
            <a:xfrm flipH="1">
              <a:off x="1658603" y="41214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4" name="Téglalap 163"/>
            <p:cNvSpPr/>
            <p:nvPr/>
          </p:nvSpPr>
          <p:spPr>
            <a:xfrm flipH="1">
              <a:off x="1571290" y="41214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5" name="Téglalap 166"/>
            <p:cNvSpPr/>
            <p:nvPr/>
          </p:nvSpPr>
          <p:spPr>
            <a:xfrm flipH="1">
              <a:off x="1897063" y="390550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56" name="Egyenes összekötő 130"/>
            <p:cNvCxnSpPr/>
            <p:nvPr/>
          </p:nvCxnSpPr>
          <p:spPr>
            <a:xfrm rot="10800000" flipH="1" flipV="1">
              <a:off x="2436813" y="2818067"/>
              <a:ext cx="35083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Egyenes összekötő 131"/>
            <p:cNvCxnSpPr/>
            <p:nvPr/>
          </p:nvCxnSpPr>
          <p:spPr>
            <a:xfrm rot="10800000" flipH="1" flipV="1">
              <a:off x="2436813" y="2319592"/>
              <a:ext cx="236537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Egyenes összekötő 145"/>
            <p:cNvCxnSpPr/>
            <p:nvPr/>
          </p:nvCxnSpPr>
          <p:spPr>
            <a:xfrm rot="10800000" flipH="1">
              <a:off x="1525769" y="2238629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Téglalap 146"/>
            <p:cNvSpPr/>
            <p:nvPr/>
          </p:nvSpPr>
          <p:spPr>
            <a:xfrm flipH="1">
              <a:off x="1667210" y="20544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0" name="Téglalap 147"/>
            <p:cNvSpPr/>
            <p:nvPr/>
          </p:nvSpPr>
          <p:spPr>
            <a:xfrm flipH="1">
              <a:off x="1579898" y="20544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1" name="Egyenes összekötő 150"/>
            <p:cNvCxnSpPr/>
            <p:nvPr/>
          </p:nvCxnSpPr>
          <p:spPr>
            <a:xfrm rot="10800000" flipH="1">
              <a:off x="1525769" y="2408492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Téglalap 151"/>
            <p:cNvSpPr/>
            <p:nvPr/>
          </p:nvSpPr>
          <p:spPr>
            <a:xfrm flipH="1">
              <a:off x="1667210" y="230212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3" name="Téglalap 152"/>
            <p:cNvSpPr/>
            <p:nvPr/>
          </p:nvSpPr>
          <p:spPr>
            <a:xfrm flipH="1">
              <a:off x="1579898" y="230212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4" name="Téglalap 155"/>
            <p:cNvSpPr/>
            <p:nvPr/>
          </p:nvSpPr>
          <p:spPr>
            <a:xfrm flipH="1">
              <a:off x="1924050" y="2175129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65" name="Egyenes összekötő 156"/>
            <p:cNvCxnSpPr/>
            <p:nvPr/>
          </p:nvCxnSpPr>
          <p:spPr>
            <a:xfrm rot="10800000" flipH="1">
              <a:off x="1525769" y="2746629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6" name="Téglalap 157"/>
            <p:cNvSpPr/>
            <p:nvPr/>
          </p:nvSpPr>
          <p:spPr>
            <a:xfrm flipH="1">
              <a:off x="1667210" y="26402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7" name="Téglalap 158"/>
            <p:cNvSpPr/>
            <p:nvPr/>
          </p:nvSpPr>
          <p:spPr>
            <a:xfrm flipH="1">
              <a:off x="1579898" y="26402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8" name="Egyenes összekötő 161"/>
            <p:cNvCxnSpPr/>
            <p:nvPr/>
          </p:nvCxnSpPr>
          <p:spPr>
            <a:xfrm rot="10800000" flipH="1">
              <a:off x="1525769" y="2919667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Téglalap 162"/>
            <p:cNvSpPr/>
            <p:nvPr/>
          </p:nvSpPr>
          <p:spPr>
            <a:xfrm flipH="1">
              <a:off x="1667210" y="2891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0" name="Téglalap 163"/>
            <p:cNvSpPr/>
            <p:nvPr/>
          </p:nvSpPr>
          <p:spPr>
            <a:xfrm flipH="1">
              <a:off x="1579898" y="289109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1" name="Téglalap 166"/>
            <p:cNvSpPr/>
            <p:nvPr/>
          </p:nvSpPr>
          <p:spPr>
            <a:xfrm flipH="1">
              <a:off x="1924050" y="26751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72" name="Egyenes összekötő 130"/>
            <p:cNvCxnSpPr/>
            <p:nvPr/>
          </p:nvCxnSpPr>
          <p:spPr>
            <a:xfrm rot="10800000" flipH="1" flipV="1">
              <a:off x="1193800" y="3149854"/>
              <a:ext cx="1479550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Egyenes összekötő 131"/>
            <p:cNvCxnSpPr/>
            <p:nvPr/>
          </p:nvCxnSpPr>
          <p:spPr>
            <a:xfrm rot="10800000" flipH="1" flipV="1">
              <a:off x="1193800" y="2587879"/>
              <a:ext cx="1582738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Egyenes összekötő 145"/>
            <p:cNvCxnSpPr/>
            <p:nvPr/>
          </p:nvCxnSpPr>
          <p:spPr>
            <a:xfrm rot="10800000" flipH="1">
              <a:off x="270881" y="2506917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Téglalap 146"/>
            <p:cNvSpPr/>
            <p:nvPr/>
          </p:nvSpPr>
          <p:spPr>
            <a:xfrm flipH="1">
              <a:off x="433388" y="23227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6" name="Téglalap 147"/>
            <p:cNvSpPr/>
            <p:nvPr/>
          </p:nvSpPr>
          <p:spPr>
            <a:xfrm flipH="1">
              <a:off x="346075" y="232276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77" name="Egyenes összekötő 150"/>
            <p:cNvCxnSpPr/>
            <p:nvPr/>
          </p:nvCxnSpPr>
          <p:spPr>
            <a:xfrm rot="10800000" flipH="1">
              <a:off x="270881" y="2676779"/>
              <a:ext cx="469900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8" name="Téglalap 151"/>
            <p:cNvSpPr/>
            <p:nvPr/>
          </p:nvSpPr>
          <p:spPr>
            <a:xfrm flipH="1">
              <a:off x="433388" y="257041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9" name="Téglalap 152"/>
            <p:cNvSpPr/>
            <p:nvPr/>
          </p:nvSpPr>
          <p:spPr>
            <a:xfrm flipH="1">
              <a:off x="346075" y="257041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0" name="Téglalap 155"/>
            <p:cNvSpPr/>
            <p:nvPr/>
          </p:nvSpPr>
          <p:spPr>
            <a:xfrm flipH="1">
              <a:off x="681038" y="2443417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1" name="Egyenes összekötő 156"/>
            <p:cNvCxnSpPr/>
            <p:nvPr/>
          </p:nvCxnSpPr>
          <p:spPr>
            <a:xfrm rot="10800000" flipH="1">
              <a:off x="270881" y="3091117"/>
              <a:ext cx="455612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Téglalap 157"/>
            <p:cNvSpPr/>
            <p:nvPr/>
          </p:nvSpPr>
          <p:spPr>
            <a:xfrm flipH="1">
              <a:off x="433388" y="29847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3" name="Téglalap 158"/>
            <p:cNvSpPr/>
            <p:nvPr/>
          </p:nvSpPr>
          <p:spPr>
            <a:xfrm flipH="1">
              <a:off x="346075" y="2984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84" name="Egyenes összekötő 161"/>
            <p:cNvCxnSpPr/>
            <p:nvPr/>
          </p:nvCxnSpPr>
          <p:spPr>
            <a:xfrm rot="10800000" flipH="1">
              <a:off x="270881" y="3264154"/>
              <a:ext cx="469900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" name="Téglalap 162"/>
            <p:cNvSpPr/>
            <p:nvPr/>
          </p:nvSpPr>
          <p:spPr>
            <a:xfrm flipH="1">
              <a:off x="433388" y="3235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6" name="Téglalap 163"/>
            <p:cNvSpPr/>
            <p:nvPr/>
          </p:nvSpPr>
          <p:spPr>
            <a:xfrm flipH="1">
              <a:off x="346075" y="3235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7" name="Téglalap 166"/>
            <p:cNvSpPr/>
            <p:nvPr/>
          </p:nvSpPr>
          <p:spPr>
            <a:xfrm flipH="1">
              <a:off x="681038" y="30196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8" name="Egyenes összekötő 130"/>
            <p:cNvCxnSpPr/>
            <p:nvPr/>
          </p:nvCxnSpPr>
          <p:spPr>
            <a:xfrm rot="10800000" flipH="1" flipV="1">
              <a:off x="1195388" y="4394454"/>
              <a:ext cx="1477962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Egyenes összekötő 131"/>
            <p:cNvCxnSpPr/>
            <p:nvPr/>
          </p:nvCxnSpPr>
          <p:spPr>
            <a:xfrm rot="10800000" flipH="1" flipV="1">
              <a:off x="1195388" y="3821367"/>
              <a:ext cx="1592262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Egyenes összekötő 145"/>
            <p:cNvCxnSpPr/>
            <p:nvPr/>
          </p:nvCxnSpPr>
          <p:spPr>
            <a:xfrm rot="10800000" flipH="1">
              <a:off x="272468" y="3740404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" name="Téglalap 146"/>
            <p:cNvSpPr/>
            <p:nvPr/>
          </p:nvSpPr>
          <p:spPr>
            <a:xfrm flipH="1">
              <a:off x="434975" y="35562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2" name="Téglalap 147"/>
            <p:cNvSpPr/>
            <p:nvPr/>
          </p:nvSpPr>
          <p:spPr>
            <a:xfrm flipH="1">
              <a:off x="347663" y="355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93" name="Egyenes összekötő 150"/>
            <p:cNvCxnSpPr/>
            <p:nvPr/>
          </p:nvCxnSpPr>
          <p:spPr>
            <a:xfrm rot="10800000" flipH="1">
              <a:off x="272468" y="3910267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4" name="Téglalap 151"/>
            <p:cNvSpPr/>
            <p:nvPr/>
          </p:nvSpPr>
          <p:spPr>
            <a:xfrm flipH="1">
              <a:off x="434975" y="38039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5" name="Téglalap 152"/>
            <p:cNvSpPr/>
            <p:nvPr/>
          </p:nvSpPr>
          <p:spPr>
            <a:xfrm flipH="1">
              <a:off x="347663" y="38039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6" name="Téglalap 155"/>
            <p:cNvSpPr/>
            <p:nvPr/>
          </p:nvSpPr>
          <p:spPr>
            <a:xfrm flipH="1">
              <a:off x="682625" y="3676904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97" name="Egyenes összekötő 156"/>
            <p:cNvCxnSpPr/>
            <p:nvPr/>
          </p:nvCxnSpPr>
          <p:spPr>
            <a:xfrm rot="10800000" flipH="1">
              <a:off x="272468" y="4324604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8" name="Téglalap 157"/>
            <p:cNvSpPr/>
            <p:nvPr/>
          </p:nvSpPr>
          <p:spPr>
            <a:xfrm flipH="1">
              <a:off x="434975" y="42182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9" name="Téglalap 158"/>
            <p:cNvSpPr/>
            <p:nvPr/>
          </p:nvSpPr>
          <p:spPr>
            <a:xfrm flipH="1">
              <a:off x="347663" y="421824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300" name="Egyenes összekötő 161"/>
            <p:cNvCxnSpPr/>
            <p:nvPr/>
          </p:nvCxnSpPr>
          <p:spPr>
            <a:xfrm rot="10800000" flipH="1">
              <a:off x="272468" y="4497642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1" name="Téglalap 162"/>
            <p:cNvSpPr/>
            <p:nvPr/>
          </p:nvSpPr>
          <p:spPr>
            <a:xfrm flipH="1">
              <a:off x="434975" y="44690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2" name="Téglalap 163"/>
            <p:cNvSpPr/>
            <p:nvPr/>
          </p:nvSpPr>
          <p:spPr>
            <a:xfrm flipH="1">
              <a:off x="347663" y="44690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3" name="Téglalap 166"/>
            <p:cNvSpPr/>
            <p:nvPr/>
          </p:nvSpPr>
          <p:spPr>
            <a:xfrm flipH="1">
              <a:off x="682625" y="42531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04" name="Line 123"/>
            <p:cNvSpPr>
              <a:spLocks noChangeShapeType="1"/>
            </p:cNvSpPr>
            <p:nvPr/>
          </p:nvSpPr>
          <p:spPr bwMode="auto">
            <a:xfrm flipV="1">
              <a:off x="2681288" y="2985591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5" name="Line 124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6" name="Line 125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" name="Line 126"/>
            <p:cNvSpPr>
              <a:spLocks noChangeShapeType="1"/>
            </p:cNvSpPr>
            <p:nvPr/>
          </p:nvSpPr>
          <p:spPr bwMode="auto">
            <a:xfrm>
              <a:off x="2687638" y="2984754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8" name="Line 127"/>
            <p:cNvSpPr>
              <a:spLocks noChangeShapeType="1"/>
            </p:cNvSpPr>
            <p:nvPr/>
          </p:nvSpPr>
          <p:spPr bwMode="auto">
            <a:xfrm>
              <a:off x="2687638" y="2333544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9" name="Line 128"/>
            <p:cNvSpPr>
              <a:spLocks noChangeShapeType="1"/>
            </p:cNvSpPr>
            <p:nvPr/>
          </p:nvSpPr>
          <p:spPr bwMode="auto">
            <a:xfrm>
              <a:off x="2687638" y="25402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0" name="Line 129"/>
            <p:cNvSpPr>
              <a:spLocks noChangeShapeType="1"/>
            </p:cNvSpPr>
            <p:nvPr/>
          </p:nvSpPr>
          <p:spPr bwMode="auto">
            <a:xfrm>
              <a:off x="2687638" y="4146804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1" name="Line 130"/>
            <p:cNvSpPr>
              <a:spLocks noChangeShapeType="1"/>
            </p:cNvSpPr>
            <p:nvPr/>
          </p:nvSpPr>
          <p:spPr bwMode="auto">
            <a:xfrm>
              <a:off x="2687638" y="3546394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2" name="Line 131"/>
            <p:cNvSpPr>
              <a:spLocks noChangeShapeType="1"/>
            </p:cNvSpPr>
            <p:nvPr/>
          </p:nvSpPr>
          <p:spPr bwMode="auto">
            <a:xfrm>
              <a:off x="2687638" y="41404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3" name="Line 132"/>
            <p:cNvSpPr>
              <a:spLocks noChangeShapeType="1"/>
            </p:cNvSpPr>
            <p:nvPr/>
          </p:nvSpPr>
          <p:spPr bwMode="auto">
            <a:xfrm>
              <a:off x="2687638" y="41404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4" name="Line 133"/>
            <p:cNvSpPr>
              <a:spLocks noChangeShapeType="1"/>
            </p:cNvSpPr>
            <p:nvPr/>
          </p:nvSpPr>
          <p:spPr bwMode="auto">
            <a:xfrm>
              <a:off x="2687638" y="37340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5" name="Text Box 175"/>
            <p:cNvSpPr txBox="1">
              <a:spLocks noChangeArrowheads="1"/>
            </p:cNvSpPr>
            <p:nvPr/>
          </p:nvSpPr>
          <p:spPr bwMode="auto">
            <a:xfrm>
              <a:off x="2274035" y="1759204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SMI2</a:t>
              </a:r>
              <a:endParaRPr lang="en-US" altLang="en-US" sz="10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316" name="Rectangle 178"/>
            <p:cNvSpPr>
              <a:spLocks noChangeArrowheads="1"/>
            </p:cNvSpPr>
            <p:nvPr/>
          </p:nvSpPr>
          <p:spPr bwMode="auto">
            <a:xfrm>
              <a:off x="3960813" y="5154867"/>
              <a:ext cx="219075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317" name="Téglalap 3"/>
            <p:cNvSpPr>
              <a:spLocks noChangeArrowheads="1"/>
            </p:cNvSpPr>
            <p:nvPr/>
          </p:nvSpPr>
          <p:spPr bwMode="auto">
            <a:xfrm>
              <a:off x="27717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18" name="Téglalap 147"/>
            <p:cNvSpPr/>
            <p:nvPr/>
          </p:nvSpPr>
          <p:spPr>
            <a:xfrm flipH="1">
              <a:off x="1480232" y="32701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19" name="Téglalap 152"/>
            <p:cNvSpPr/>
            <p:nvPr/>
          </p:nvSpPr>
          <p:spPr>
            <a:xfrm flipH="1">
              <a:off x="1480232" y="3517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0" name="Téglalap 158"/>
            <p:cNvSpPr/>
            <p:nvPr/>
          </p:nvSpPr>
          <p:spPr>
            <a:xfrm flipH="1">
              <a:off x="1480232" y="3868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1" name="Téglalap 163"/>
            <p:cNvSpPr/>
            <p:nvPr/>
          </p:nvSpPr>
          <p:spPr>
            <a:xfrm flipH="1">
              <a:off x="1480232" y="411941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2" name="Téglalap 147"/>
            <p:cNvSpPr/>
            <p:nvPr/>
          </p:nvSpPr>
          <p:spPr>
            <a:xfrm flipH="1">
              <a:off x="1488840" y="205249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3" name="Téglalap 152"/>
            <p:cNvSpPr/>
            <p:nvPr/>
          </p:nvSpPr>
          <p:spPr>
            <a:xfrm flipH="1">
              <a:off x="1488840" y="230014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4" name="Téglalap 158"/>
            <p:cNvSpPr/>
            <p:nvPr/>
          </p:nvSpPr>
          <p:spPr>
            <a:xfrm flipH="1">
              <a:off x="1488840" y="26382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5" name="Téglalap 163"/>
            <p:cNvSpPr/>
            <p:nvPr/>
          </p:nvSpPr>
          <p:spPr>
            <a:xfrm flipH="1">
              <a:off x="1488840" y="28891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6" name="Téglalap 147"/>
            <p:cNvSpPr/>
            <p:nvPr/>
          </p:nvSpPr>
          <p:spPr>
            <a:xfrm flipH="1">
              <a:off x="243141" y="23207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7" name="Téglalap 152"/>
            <p:cNvSpPr/>
            <p:nvPr/>
          </p:nvSpPr>
          <p:spPr>
            <a:xfrm flipH="1">
              <a:off x="243141" y="256842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8" name="Téglalap 158"/>
            <p:cNvSpPr/>
            <p:nvPr/>
          </p:nvSpPr>
          <p:spPr>
            <a:xfrm flipH="1">
              <a:off x="243141" y="298276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9" name="Téglalap 163"/>
            <p:cNvSpPr/>
            <p:nvPr/>
          </p:nvSpPr>
          <p:spPr>
            <a:xfrm flipH="1">
              <a:off x="243141" y="3233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0" name="Téglalap 147"/>
            <p:cNvSpPr/>
            <p:nvPr/>
          </p:nvSpPr>
          <p:spPr>
            <a:xfrm flipH="1">
              <a:off x="244729" y="355426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1" name="Téglalap 152"/>
            <p:cNvSpPr/>
            <p:nvPr/>
          </p:nvSpPr>
          <p:spPr>
            <a:xfrm flipH="1">
              <a:off x="244729" y="380191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2" name="Téglalap 158"/>
            <p:cNvSpPr/>
            <p:nvPr/>
          </p:nvSpPr>
          <p:spPr>
            <a:xfrm flipH="1">
              <a:off x="244729" y="421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3" name="Téglalap 163"/>
            <p:cNvSpPr/>
            <p:nvPr/>
          </p:nvSpPr>
          <p:spPr>
            <a:xfrm flipH="1">
              <a:off x="244729" y="44670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4" name="Téglalap 3"/>
            <p:cNvSpPr>
              <a:spLocks noChangeArrowheads="1"/>
            </p:cNvSpPr>
            <p:nvPr/>
          </p:nvSpPr>
          <p:spPr bwMode="auto">
            <a:xfrm>
              <a:off x="2760663" y="2470667"/>
              <a:ext cx="1440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089162" y="195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127608" y="22174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7" name="Up-Down Arrow 336"/>
            <p:cNvSpPr/>
            <p:nvPr/>
          </p:nvSpPr>
          <p:spPr bwMode="auto">
            <a:xfrm>
              <a:off x="3417647" y="22222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2657362" y="44604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40" name="Up-Down Arrow 339"/>
            <p:cNvSpPr/>
            <p:nvPr/>
          </p:nvSpPr>
          <p:spPr bwMode="auto">
            <a:xfrm>
              <a:off x="32779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987908" y="4224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sp>
        <p:nvSpPr>
          <p:cNvPr id="342" name="TextBox 341"/>
          <p:cNvSpPr txBox="1"/>
          <p:nvPr/>
        </p:nvSpPr>
        <p:spPr>
          <a:xfrm>
            <a:off x="389966" y="6562165"/>
            <a:ext cx="396788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Sandy Bridge-EP based server [</a:t>
            </a:r>
            <a:r>
              <a:rPr lang="hu-HU" sz="1300" dirty="0" smtClean="0"/>
              <a:t>142</a:t>
            </a:r>
            <a:r>
              <a:rPr lang="en-US" sz="1300" dirty="0" smtClean="0"/>
              <a:t>] </a:t>
            </a:r>
            <a:endParaRPr lang="en-US" sz="1300" dirty="0"/>
          </a:p>
        </p:txBody>
      </p:sp>
      <p:sp>
        <p:nvSpPr>
          <p:cNvPr id="343" name="TextBox 342"/>
          <p:cNvSpPr txBox="1"/>
          <p:nvPr/>
        </p:nvSpPr>
        <p:spPr>
          <a:xfrm>
            <a:off x="4818533" y="6553201"/>
            <a:ext cx="392056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Part of a Broadwell-EX based server </a:t>
            </a:r>
            <a:endParaRPr lang="en-US" sz="1300" dirty="0"/>
          </a:p>
        </p:txBody>
      </p:sp>
      <p:sp>
        <p:nvSpPr>
          <p:cNvPr id="131" name="TextBox 13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054817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8" grpId="0"/>
      <p:bldP spid="10" grpId="0" animBg="1"/>
      <p:bldP spid="11" grpId="0" animBg="1"/>
      <p:bldP spid="12" grpId="0"/>
      <p:bldP spid="13" grpId="0"/>
      <p:bldP spid="342" grpId="0"/>
      <p:bldP spid="343" grpId="0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(7)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9001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Reducing the diversity of the implementation of Intel's server lines by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processor line  in 2017: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1035425"/>
            <a:ext cx="16734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It is achieved by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30307" y="1331262"/>
            <a:ext cx="69115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unifying the platform topologies of the 2S, 4S and </a:t>
            </a:r>
            <a:r>
              <a:rPr lang="en-US" dirty="0" err="1" smtClean="0">
                <a:solidFill>
                  <a:srgbClr val="0070C0"/>
                </a:solidFill>
              </a:rPr>
              <a:t>8S</a:t>
            </a:r>
            <a:r>
              <a:rPr lang="en-US" dirty="0" smtClean="0">
                <a:solidFill>
                  <a:srgbClr val="0070C0"/>
                </a:solidFill>
              </a:rPr>
              <a:t> configurations</a:t>
            </a:r>
            <a:r>
              <a:rPr lang="en-US" dirty="0" smtClean="0"/>
              <a:t>,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0500" y="1640544"/>
            <a:ext cx="3453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indicated in the following figures.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344485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</a:t>
            </a:r>
            <a:r>
              <a:rPr lang="en-US" sz="1600" dirty="0" err="1" smtClean="0"/>
              <a:t>7b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grpSp>
        <p:nvGrpSpPr>
          <p:cNvPr id="7" name="Group 6"/>
          <p:cNvGrpSpPr/>
          <p:nvPr/>
        </p:nvGrpSpPr>
        <p:grpSpPr>
          <a:xfrm>
            <a:off x="8196" y="1257289"/>
            <a:ext cx="9097704" cy="4362048"/>
            <a:chOff x="8196" y="2271713"/>
            <a:chExt cx="9097704" cy="436204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9236"/>
            <a:stretch/>
          </p:blipFill>
          <p:spPr>
            <a:xfrm>
              <a:off x="8196" y="2271713"/>
              <a:ext cx="9097704" cy="4362048"/>
            </a:xfrm>
            <a:prstGeom prst="rect">
              <a:avLst/>
            </a:prstGeom>
          </p:spPr>
        </p:pic>
        <p:sp>
          <p:nvSpPr>
            <p:cNvPr id="6" name="Rounded Rectangle 5"/>
            <p:cNvSpPr/>
            <p:nvPr/>
          </p:nvSpPr>
          <p:spPr bwMode="auto">
            <a:xfrm>
              <a:off x="857250" y="5743575"/>
              <a:ext cx="4614863" cy="842963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52412" y="6262964"/>
            <a:ext cx="1911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/>
              <a:t>LBG</a:t>
            </a:r>
            <a:r>
              <a:rPr lang="en-US" sz="1200" dirty="0" smtClean="0"/>
              <a:t>: Lewisburg (</a:t>
            </a:r>
            <a:r>
              <a:rPr lang="en-US" sz="1200" dirty="0" err="1" smtClean="0"/>
              <a:t>PCH</a:t>
            </a:r>
            <a:r>
              <a:rPr lang="en-US" sz="1200" dirty="0" smtClean="0"/>
              <a:t>)</a:t>
            </a:r>
          </a:p>
          <a:p>
            <a:r>
              <a:rPr lang="en-US" sz="1200" dirty="0" smtClean="0"/>
              <a:t>OP:  </a:t>
            </a:r>
            <a:r>
              <a:rPr lang="en-US" sz="1200" dirty="0" err="1" smtClean="0"/>
              <a:t>OmniPath</a:t>
            </a:r>
            <a:endParaRPr lang="en-US" sz="1200" dirty="0"/>
          </a:p>
        </p:txBody>
      </p:sp>
      <p:sp>
        <p:nvSpPr>
          <p:cNvPr id="9" name="TextBox 8"/>
          <p:cNvSpPr txBox="1"/>
          <p:nvPr/>
        </p:nvSpPr>
        <p:spPr>
          <a:xfrm>
            <a:off x="82924" y="510989"/>
            <a:ext cx="78181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</a:t>
            </a:r>
            <a:r>
              <a:rPr lang="en-US" b="1" dirty="0">
                <a:solidFill>
                  <a:schemeClr val="accent6"/>
                </a:solidFill>
              </a:rPr>
              <a:t>the </a:t>
            </a:r>
            <a:r>
              <a:rPr lang="en-US" b="1" dirty="0" smtClean="0">
                <a:solidFill>
                  <a:schemeClr val="accent6"/>
                </a:solidFill>
              </a:rPr>
              <a:t>platform topologies </a:t>
            </a:r>
            <a:r>
              <a:rPr lang="en-US" b="1" dirty="0">
                <a:solidFill>
                  <a:schemeClr val="accent6"/>
                </a:solidFill>
              </a:rPr>
              <a:t>of the </a:t>
            </a:r>
            <a:r>
              <a:rPr lang="en-US" b="1" dirty="0" smtClean="0">
                <a:solidFill>
                  <a:schemeClr val="accent6"/>
                </a:solidFill>
              </a:rPr>
              <a:t>2S, 4S and </a:t>
            </a:r>
            <a:r>
              <a:rPr lang="en-US" b="1" dirty="0" err="1">
                <a:solidFill>
                  <a:schemeClr val="accent6"/>
                </a:solidFill>
              </a:rPr>
              <a:t>8S</a:t>
            </a:r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configurations [139]</a:t>
            </a:r>
            <a:endParaRPr lang="en-US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916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(8)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95189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Providing four performance classes instead of the previous 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and </a:t>
            </a:r>
            <a:r>
              <a:rPr lang="en-US" b="1" dirty="0" err="1" smtClean="0">
                <a:solidFill>
                  <a:schemeClr val="accent6"/>
                </a:solidFill>
              </a:rPr>
              <a:t>E5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performace</a:t>
            </a:r>
            <a:r>
              <a:rPr lang="en-US" b="1" dirty="0" smtClean="0">
                <a:solidFill>
                  <a:schemeClr val="accent6"/>
                </a:solidFill>
              </a:rPr>
              <a:t> classes 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7956" y="866609"/>
            <a:ext cx="57306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It is achieved by establishing </a:t>
            </a:r>
            <a:r>
              <a:rPr lang="en-US" dirty="0" smtClean="0">
                <a:solidFill>
                  <a:srgbClr val="0070C0"/>
                </a:solidFill>
              </a:rPr>
              <a:t>the </a:t>
            </a:r>
            <a:r>
              <a:rPr lang="en-US" dirty="0">
                <a:solidFill>
                  <a:srgbClr val="0070C0"/>
                </a:solidFill>
              </a:rPr>
              <a:t>new performance </a:t>
            </a:r>
            <a:r>
              <a:rPr lang="en-US" dirty="0" smtClean="0">
                <a:solidFill>
                  <a:srgbClr val="0070C0"/>
                </a:solidFill>
              </a:rPr>
              <a:t>classes of</a:t>
            </a:r>
            <a:endParaRPr lang="en-US" dirty="0"/>
          </a:p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63888" y="2215452"/>
            <a:ext cx="3453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indicated in the following figures.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81355" y="1164741"/>
            <a:ext cx="1350050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platinum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gold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silver and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bronze,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1219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(9)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76303"/>
            <a:ext cx="9144000" cy="432880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0962" y="508187"/>
            <a:ext cx="87391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the 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and E5 processor series in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2S platform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 </a:t>
            </a:r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l="60000" t="28838" r="37206" b="55630"/>
          <a:stretch/>
        </p:blipFill>
        <p:spPr>
          <a:xfrm>
            <a:off x="5548504" y="2124636"/>
            <a:ext cx="853980" cy="50892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5392271" y="2209802"/>
            <a:ext cx="1010213" cy="4437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sz="1100" dirty="0" err="1" smtClean="0">
                <a:solidFill>
                  <a:schemeClr val="bg1"/>
                </a:solidFill>
              </a:rPr>
              <a:t>E7</a:t>
            </a:r>
            <a:r>
              <a:rPr lang="en-US" sz="1100" dirty="0" smtClean="0">
                <a:solidFill>
                  <a:schemeClr val="bg1"/>
                </a:solidFill>
              </a:rPr>
              <a:t>-4800 </a:t>
            </a:r>
            <a:r>
              <a:rPr lang="en-US" sz="1100" dirty="0" err="1" smtClean="0">
                <a:solidFill>
                  <a:schemeClr val="bg1"/>
                </a:solidFill>
              </a:rPr>
              <a:t>v4</a:t>
            </a:r>
            <a:endParaRPr lang="en-US" sz="1100" dirty="0" smtClean="0">
              <a:solidFill>
                <a:schemeClr val="bg1"/>
              </a:solidFill>
            </a:endParaRPr>
          </a:p>
          <a:p>
            <a:r>
              <a:rPr lang="en-US" sz="1100" dirty="0" err="1" smtClean="0">
                <a:solidFill>
                  <a:schemeClr val="bg1"/>
                </a:solidFill>
              </a:rPr>
              <a:t>E7</a:t>
            </a:r>
            <a:r>
              <a:rPr lang="en-US" sz="1100" dirty="0" smtClean="0">
                <a:solidFill>
                  <a:schemeClr val="bg1"/>
                </a:solidFill>
              </a:rPr>
              <a:t>-8800 </a:t>
            </a:r>
            <a:r>
              <a:rPr lang="en-US" sz="1100" dirty="0" err="1" smtClean="0">
                <a:solidFill>
                  <a:schemeClr val="bg1"/>
                </a:solidFill>
              </a:rPr>
              <a:t>v4</a:t>
            </a:r>
            <a:endParaRPr lang="en-US" sz="1100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27785" y="6547792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82096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24980"/>
          <a:stretch/>
        </p:blipFill>
        <p:spPr>
          <a:xfrm>
            <a:off x="-1" y="1179606"/>
            <a:ext cx="9105901" cy="386078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4520" y="510990"/>
            <a:ext cx="65181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New model numbering for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</a:t>
            </a:r>
            <a:r>
              <a:rPr lang="en-US" dirty="0" smtClean="0"/>
              <a:t>[</a:t>
            </a:r>
            <a:r>
              <a:rPr lang="hu-HU" dirty="0" smtClean="0"/>
              <a:t>140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458190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(11)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t="18525"/>
          <a:stretch/>
        </p:blipFill>
        <p:spPr>
          <a:xfrm>
            <a:off x="40341" y="1265700"/>
            <a:ext cx="9036424" cy="3508006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8442" y="505101"/>
            <a:ext cx="69573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Platinum, Gold, Silver and Bronze series </a:t>
            </a:r>
            <a:r>
              <a:rPr lang="en-US" dirty="0" smtClean="0"/>
              <a:t>[</a:t>
            </a:r>
            <a:r>
              <a:rPr lang="hu-HU" dirty="0" smtClean="0"/>
              <a:t>143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326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4"/>
          <p:cNvSpPr txBox="1">
            <a:spLocks noChangeArrowheads="1"/>
          </p:cNvSpPr>
          <p:nvPr/>
        </p:nvSpPr>
        <p:spPr bwMode="auto">
          <a:xfrm>
            <a:off x="590550" y="2077384"/>
            <a:ext cx="2668588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SMPs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(S</a:t>
            </a:r>
            <a:r>
              <a:rPr lang="en-US" altLang="en-US" sz="1200">
                <a:latin typeface="Verdana" pitchFamily="34" charset="0"/>
              </a:rPr>
              <a:t>ymmetrical </a:t>
            </a:r>
            <a:r>
              <a:rPr lang="en-US" altLang="en-US" sz="1200" b="1">
                <a:latin typeface="Verdana" pitchFamily="34" charset="0"/>
              </a:rPr>
              <a:t>M</a:t>
            </a:r>
            <a:r>
              <a:rPr lang="en-US" altLang="en-US" sz="1200">
                <a:latin typeface="Verdana" pitchFamily="34" charset="0"/>
              </a:rPr>
              <a:t>ulti</a:t>
            </a:r>
            <a:r>
              <a:rPr lang="en-US" altLang="en-US" sz="1200" b="1">
                <a:latin typeface="Verdana" pitchFamily="34" charset="0"/>
              </a:rPr>
              <a:t>P</a:t>
            </a:r>
            <a:r>
              <a:rPr lang="en-US" altLang="en-US" sz="1200">
                <a:latin typeface="Verdana" pitchFamily="34" charset="0"/>
              </a:rPr>
              <a:t>rocessor)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3491" name="Line 8"/>
          <p:cNvSpPr>
            <a:spLocks noChangeShapeType="1"/>
          </p:cNvSpPr>
          <p:nvPr/>
        </p:nvSpPr>
        <p:spPr bwMode="auto">
          <a:xfrm>
            <a:off x="4584700" y="155350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2" name="Line 10"/>
          <p:cNvSpPr>
            <a:spLocks noChangeShapeType="1"/>
          </p:cNvSpPr>
          <p:nvPr/>
        </p:nvSpPr>
        <p:spPr bwMode="auto">
          <a:xfrm flipV="1">
            <a:off x="1949450" y="1788459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3" name="Oval 12"/>
          <p:cNvSpPr>
            <a:spLocks noChangeArrowheads="1"/>
          </p:cNvSpPr>
          <p:nvPr/>
        </p:nvSpPr>
        <p:spPr bwMode="auto">
          <a:xfrm>
            <a:off x="1905000" y="198213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3494" name="Line 13"/>
          <p:cNvSpPr>
            <a:spLocks noChangeShapeType="1"/>
          </p:cNvSpPr>
          <p:nvPr/>
        </p:nvSpPr>
        <p:spPr bwMode="auto">
          <a:xfrm>
            <a:off x="1938338" y="178210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Text Box 4"/>
          <p:cNvSpPr txBox="1">
            <a:spLocks noChangeArrowheads="1"/>
          </p:cNvSpPr>
          <p:nvPr/>
        </p:nvSpPr>
        <p:spPr bwMode="auto">
          <a:xfrm>
            <a:off x="6091238" y="2078972"/>
            <a:ext cx="11445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NUMAs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3496" name="Oval 12"/>
          <p:cNvSpPr>
            <a:spLocks noChangeArrowheads="1"/>
          </p:cNvSpPr>
          <p:nvPr/>
        </p:nvSpPr>
        <p:spPr bwMode="auto">
          <a:xfrm>
            <a:off x="6643688" y="198372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3497" name="Line 13"/>
          <p:cNvSpPr>
            <a:spLocks noChangeShapeType="1"/>
          </p:cNvSpPr>
          <p:nvPr/>
        </p:nvSpPr>
        <p:spPr bwMode="auto">
          <a:xfrm>
            <a:off x="6677025" y="178369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8" name="Text Box 11"/>
          <p:cNvSpPr txBox="1">
            <a:spLocks noChangeArrowheads="1"/>
          </p:cNvSpPr>
          <p:nvPr/>
        </p:nvSpPr>
        <p:spPr bwMode="auto">
          <a:xfrm>
            <a:off x="384175" y="2767947"/>
            <a:ext cx="3961021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indent="-171450" eaLnBrk="1" hangingPunct="1">
              <a:spcBef>
                <a:spcPct val="0"/>
              </a:spcBef>
            </a:pPr>
            <a:r>
              <a:rPr lang="en-US" altLang="en-US" sz="1200" dirty="0" smtClean="0">
                <a:latin typeface="Verdana" pitchFamily="34" charset="0"/>
              </a:rPr>
              <a:t>All </a:t>
            </a:r>
            <a:r>
              <a:rPr lang="en-US" altLang="en-US" sz="1200" dirty="0">
                <a:latin typeface="Verdana" pitchFamily="34" charset="0"/>
              </a:rPr>
              <a:t>processors share the same memory </a:t>
            </a:r>
            <a:r>
              <a:rPr lang="en-US" altLang="en-US" sz="1200" dirty="0" smtClean="0">
                <a:latin typeface="Verdana" pitchFamily="34" charset="0"/>
              </a:rPr>
              <a:t>space.    </a:t>
            </a:r>
            <a:endParaRPr lang="en-US" altLang="en-US" sz="1200" dirty="0">
              <a:solidFill>
                <a:srgbClr val="0033CC"/>
              </a:solidFill>
              <a:latin typeface="Verdana" pitchFamily="34" charset="0"/>
            </a:endParaRPr>
          </a:p>
        </p:txBody>
      </p:sp>
      <p:sp>
        <p:nvSpPr>
          <p:cNvPr id="63499" name="Text Box 12"/>
          <p:cNvSpPr txBox="1">
            <a:spLocks noChangeArrowheads="1"/>
          </p:cNvSpPr>
          <p:nvPr/>
        </p:nvSpPr>
        <p:spPr bwMode="auto">
          <a:xfrm>
            <a:off x="4370388" y="2769534"/>
            <a:ext cx="379751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indent="-171450" eaLnBrk="1" hangingPunct="1">
              <a:spcBef>
                <a:spcPct val="0"/>
              </a:spcBef>
              <a:buFont typeface="Verdana" panose="020B0604030504040204" pitchFamily="34" charset="0"/>
              <a:buChar char="•"/>
            </a:pPr>
            <a:r>
              <a:rPr lang="en-US" altLang="en-US" sz="1200" dirty="0">
                <a:latin typeface="Verdana" pitchFamily="34" charset="0"/>
              </a:rPr>
              <a:t> </a:t>
            </a:r>
            <a:r>
              <a:rPr lang="en-US" altLang="en-US" sz="1200" dirty="0" smtClean="0">
                <a:latin typeface="Verdana" pitchFamily="34" charset="0"/>
              </a:rPr>
              <a:t>All processors share the same memory space.</a:t>
            </a:r>
            <a:endParaRPr lang="en-US" altLang="en-US" sz="12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63500" name="AutoShape 38"/>
          <p:cNvSpPr>
            <a:spLocks noChangeArrowheads="1"/>
          </p:cNvSpPr>
          <p:nvPr/>
        </p:nvSpPr>
        <p:spPr bwMode="auto">
          <a:xfrm>
            <a:off x="4130675" y="2220259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800"/>
          </a:p>
        </p:txBody>
      </p:sp>
      <p:sp>
        <p:nvSpPr>
          <p:cNvPr id="63501" name="Text Box 4"/>
          <p:cNvSpPr txBox="1">
            <a:spLocks noChangeArrowheads="1"/>
          </p:cNvSpPr>
          <p:nvPr/>
        </p:nvSpPr>
        <p:spPr bwMode="auto">
          <a:xfrm>
            <a:off x="1841500" y="1115359"/>
            <a:ext cx="5502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Multiprocessor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 classified according to their memory architecture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3502" name="Text Box 15"/>
          <p:cNvSpPr txBox="1">
            <a:spLocks noChangeArrowheads="1"/>
          </p:cNvSpPr>
          <p:nvPr/>
        </p:nvSpPr>
        <p:spPr bwMode="auto">
          <a:xfrm>
            <a:off x="170143" y="553665"/>
            <a:ext cx="60261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Main features of </a:t>
            </a:r>
            <a:r>
              <a:rPr lang="en-US" altLang="en-US" sz="1400" b="1" dirty="0" err="1">
                <a:solidFill>
                  <a:schemeClr val="accent2"/>
                </a:solidFill>
                <a:latin typeface="Verdana" pitchFamily="34" charset="0"/>
              </a:rPr>
              <a:t>SMP</a:t>
            </a: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-type and </a:t>
            </a:r>
            <a:r>
              <a:rPr lang="en-US" altLang="en-US" sz="1400" b="1" dirty="0" err="1">
                <a:solidFill>
                  <a:schemeClr val="accent2"/>
                </a:solidFill>
                <a:latin typeface="Verdana" pitchFamily="34" charset="0"/>
              </a:rPr>
              <a:t>NUMA</a:t>
            </a: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-type server platforms </a:t>
            </a:r>
          </a:p>
        </p:txBody>
      </p:sp>
      <p:sp>
        <p:nvSpPr>
          <p:cNvPr id="63503" name="Rectangle 2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</a:t>
            </a:r>
            <a:r>
              <a:rPr lang="hu-HU" altLang="en-US" sz="1600" dirty="0" smtClean="0"/>
              <a:t>2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98575" y="3022486"/>
            <a:ext cx="38107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Verdana" panose="020B0604030504040204" pitchFamily="34" charset="0"/>
              <a:buChar char="•"/>
            </a:pPr>
            <a:r>
              <a:rPr lang="en-US" sz="1200" dirty="0"/>
              <a:t>Consequently, </a:t>
            </a:r>
            <a:r>
              <a:rPr lang="en-US" sz="1200" dirty="0">
                <a:solidFill>
                  <a:srgbClr val="0070C0"/>
                </a:solidFill>
              </a:rPr>
              <a:t>all processors access memory</a:t>
            </a:r>
          </a:p>
          <a:p>
            <a:r>
              <a:rPr lang="en-US" sz="1200" dirty="0">
                <a:solidFill>
                  <a:srgbClr val="0070C0"/>
                </a:solidFill>
              </a:rPr>
              <a:t>     basically  with the </a:t>
            </a:r>
            <a:r>
              <a:rPr lang="en-US" sz="1200" dirty="0">
                <a:solidFill>
                  <a:srgbClr val="FF0000"/>
                </a:solidFill>
              </a:rPr>
              <a:t>same latency</a:t>
            </a:r>
            <a:r>
              <a:rPr lang="en-US" sz="1200" dirty="0"/>
              <a:t>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275388" y="3036499"/>
            <a:ext cx="4652171" cy="20272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Verdana" panose="020B0604030504040204" pitchFamily="34" charset="0"/>
              <a:buChar char="•"/>
            </a:pPr>
            <a:r>
              <a:rPr lang="en-US" altLang="en-US" sz="1200" dirty="0"/>
              <a:t>The </a:t>
            </a:r>
            <a:r>
              <a:rPr lang="en-US" altLang="en-US" sz="1200" dirty="0">
                <a:solidFill>
                  <a:srgbClr val="FF0000"/>
                </a:solidFill>
              </a:rPr>
              <a:t>local part </a:t>
            </a:r>
            <a:r>
              <a:rPr lang="en-US" altLang="en-US" sz="1200" dirty="0"/>
              <a:t>of the main memory can be accessed</a:t>
            </a:r>
          </a:p>
          <a:p>
            <a:r>
              <a:rPr lang="en-US" altLang="en-US" sz="1200" dirty="0"/>
              <a:t>     </a:t>
            </a:r>
            <a:r>
              <a:rPr lang="en-US" altLang="en-US" sz="1200" dirty="0" smtClean="0"/>
              <a:t> by </a:t>
            </a:r>
            <a:r>
              <a:rPr lang="en-US" altLang="en-US" sz="1200" dirty="0"/>
              <a:t>each processor </a:t>
            </a:r>
            <a:r>
              <a:rPr lang="en-US" altLang="en-US" sz="1200" dirty="0">
                <a:solidFill>
                  <a:srgbClr val="0070C0"/>
                </a:solidFill>
              </a:rPr>
              <a:t>immediately</a:t>
            </a:r>
            <a:r>
              <a:rPr lang="en-US" altLang="en-US" sz="1200" dirty="0"/>
              <a:t>,  e.g. </a:t>
            </a:r>
            <a:r>
              <a:rPr lang="en-US" altLang="en-US" sz="1200" dirty="0" smtClean="0"/>
              <a:t>via </a:t>
            </a:r>
            <a:r>
              <a:rPr lang="en-US" altLang="en-US" sz="1200" dirty="0"/>
              <a:t>their private</a:t>
            </a:r>
          </a:p>
          <a:p>
            <a:pPr>
              <a:spcAft>
                <a:spcPct val="20000"/>
              </a:spcAft>
            </a:pPr>
            <a:r>
              <a:rPr lang="en-US" altLang="en-US" sz="1200" dirty="0"/>
              <a:t>     </a:t>
            </a:r>
            <a:r>
              <a:rPr lang="en-US" altLang="en-US" sz="1200" dirty="0" smtClean="0"/>
              <a:t> on-die </a:t>
            </a:r>
            <a:r>
              <a:rPr lang="en-US" altLang="en-US" sz="1200" dirty="0"/>
              <a:t>memory controller,</a:t>
            </a:r>
          </a:p>
          <a:p>
            <a:r>
              <a:rPr lang="en-US" altLang="en-US" sz="1200" dirty="0"/>
              <a:t>    </a:t>
            </a:r>
            <a:r>
              <a:rPr lang="en-US" altLang="en-US" sz="1200" dirty="0" smtClean="0"/>
              <a:t>  </a:t>
            </a:r>
            <a:r>
              <a:rPr lang="en-US" altLang="en-US" sz="1200" dirty="0"/>
              <a:t>whereas </a:t>
            </a:r>
            <a:r>
              <a:rPr lang="en-US" altLang="en-US" sz="1200" dirty="0" smtClean="0">
                <a:solidFill>
                  <a:srgbClr val="FF0000"/>
                </a:solidFill>
              </a:rPr>
              <a:t>remote </a:t>
            </a:r>
            <a:r>
              <a:rPr lang="en-US" altLang="en-US" sz="1200" dirty="0">
                <a:solidFill>
                  <a:srgbClr val="FF0000"/>
                </a:solidFill>
              </a:rPr>
              <a:t>parts </a:t>
            </a:r>
            <a:r>
              <a:rPr lang="en-US" altLang="en-US" sz="1200" dirty="0"/>
              <a:t>of the main memory will be</a:t>
            </a:r>
          </a:p>
          <a:p>
            <a:r>
              <a:rPr lang="en-US" altLang="en-US" sz="1200" dirty="0"/>
              <a:t>    </a:t>
            </a:r>
            <a:r>
              <a:rPr lang="en-US" altLang="en-US" sz="1200" dirty="0" smtClean="0"/>
              <a:t>  </a:t>
            </a:r>
            <a:r>
              <a:rPr lang="en-US" altLang="en-US" sz="1200" dirty="0"/>
              <a:t>accessed </a:t>
            </a:r>
            <a:r>
              <a:rPr lang="en-US" altLang="en-US" sz="1200" dirty="0" smtClean="0">
                <a:solidFill>
                  <a:srgbClr val="0070C0"/>
                </a:solidFill>
              </a:rPr>
              <a:t>via the processor owing the requested</a:t>
            </a:r>
          </a:p>
          <a:p>
            <a:pPr>
              <a:spcAft>
                <a:spcPts val="400"/>
              </a:spcAft>
            </a:pPr>
            <a:r>
              <a:rPr lang="en-US" altLang="en-US" sz="1200" dirty="0">
                <a:solidFill>
                  <a:srgbClr val="0070C0"/>
                </a:solidFill>
              </a:rPr>
              <a:t> </a:t>
            </a:r>
            <a:r>
              <a:rPr lang="en-US" altLang="en-US" sz="1200" dirty="0" smtClean="0">
                <a:solidFill>
                  <a:srgbClr val="0070C0"/>
                </a:solidFill>
              </a:rPr>
              <a:t>     memory part.</a:t>
            </a:r>
          </a:p>
          <a:p>
            <a:pPr marL="171450" indent="-171450">
              <a:buFont typeface="Verdana" panose="020B0604030504040204" pitchFamily="34" charset="0"/>
              <a:buChar char="•"/>
            </a:pPr>
            <a:r>
              <a:rPr lang="en-US" altLang="en-US" sz="1200" dirty="0" smtClean="0">
                <a:solidFill>
                  <a:srgbClr val="0033CC"/>
                </a:solidFill>
              </a:rPr>
              <a:t> Processors access their </a:t>
            </a:r>
            <a:r>
              <a:rPr lang="en-US" altLang="en-US" sz="1200" dirty="0">
                <a:solidFill>
                  <a:srgbClr val="0033CC"/>
                </a:solidFill>
              </a:rPr>
              <a:t>local </a:t>
            </a:r>
            <a:r>
              <a:rPr lang="en-US" altLang="en-US" sz="1200" dirty="0" smtClean="0">
                <a:solidFill>
                  <a:srgbClr val="0033CC"/>
                </a:solidFill>
              </a:rPr>
              <a:t>memory space</a:t>
            </a:r>
            <a:endParaRPr lang="en-US" altLang="en-US" sz="1200" dirty="0">
              <a:solidFill>
                <a:srgbClr val="0033CC"/>
              </a:solidFill>
            </a:endParaRPr>
          </a:p>
          <a:p>
            <a:r>
              <a:rPr lang="en-US" altLang="en-US" sz="1200" dirty="0">
                <a:solidFill>
                  <a:srgbClr val="0033CC"/>
                </a:solidFill>
              </a:rPr>
              <a:t>    </a:t>
            </a:r>
            <a:r>
              <a:rPr lang="en-US" altLang="en-US" sz="1200" dirty="0" smtClean="0">
                <a:solidFill>
                  <a:srgbClr val="0033CC"/>
                </a:solidFill>
              </a:rPr>
              <a:t>  with a significantly </a:t>
            </a:r>
            <a:r>
              <a:rPr lang="en-US" altLang="en-US" sz="1200" dirty="0">
                <a:solidFill>
                  <a:srgbClr val="0033CC"/>
                </a:solidFill>
              </a:rPr>
              <a:t>shorter latency </a:t>
            </a:r>
            <a:r>
              <a:rPr lang="en-US" altLang="en-US" sz="1200" dirty="0" smtClean="0">
                <a:solidFill>
                  <a:srgbClr val="0033CC"/>
                </a:solidFill>
              </a:rPr>
              <a:t>than their</a:t>
            </a:r>
          </a:p>
          <a:p>
            <a:r>
              <a:rPr lang="en-US" altLang="en-US" sz="1200" dirty="0">
                <a:solidFill>
                  <a:srgbClr val="0033CC"/>
                </a:solidFill>
              </a:rPr>
              <a:t> </a:t>
            </a:r>
            <a:r>
              <a:rPr lang="en-US" altLang="en-US" sz="1200" dirty="0" smtClean="0">
                <a:solidFill>
                  <a:srgbClr val="0033CC"/>
                </a:solidFill>
              </a:rPr>
              <a:t>     remote memory space, c</a:t>
            </a:r>
            <a:r>
              <a:rPr lang="en-US" altLang="en-US" sz="1200" dirty="0" smtClean="0"/>
              <a:t>onsequently</a:t>
            </a:r>
            <a:r>
              <a:rPr lang="en-US" altLang="en-US" sz="1200" dirty="0"/>
              <a:t>, </a:t>
            </a:r>
            <a:r>
              <a:rPr lang="en-US" altLang="en-US" sz="1200" dirty="0" smtClean="0">
                <a:solidFill>
                  <a:srgbClr val="0033CC"/>
                </a:solidFill>
              </a:rPr>
              <a:t>processors</a:t>
            </a:r>
          </a:p>
          <a:p>
            <a:r>
              <a:rPr lang="en-US" altLang="en-US" sz="1200" dirty="0">
                <a:solidFill>
                  <a:srgbClr val="0033CC"/>
                </a:solidFill>
              </a:rPr>
              <a:t> </a:t>
            </a:r>
            <a:r>
              <a:rPr lang="en-US" altLang="en-US" sz="1200" dirty="0" smtClean="0">
                <a:solidFill>
                  <a:srgbClr val="0033CC"/>
                </a:solidFill>
              </a:rPr>
              <a:t>     </a:t>
            </a:r>
            <a:r>
              <a:rPr lang="en-US" altLang="en-US" sz="1200" dirty="0">
                <a:solidFill>
                  <a:srgbClr val="0033CC"/>
                </a:solidFill>
              </a:rPr>
              <a:t>access main memory </a:t>
            </a:r>
            <a:r>
              <a:rPr lang="en-US" altLang="en-US" sz="1200" dirty="0" smtClean="0">
                <a:solidFill>
                  <a:srgbClr val="0033CC"/>
                </a:solidFill>
              </a:rPr>
              <a:t>with </a:t>
            </a:r>
            <a:r>
              <a:rPr lang="en-US" altLang="en-US" sz="1200" dirty="0" smtClean="0">
                <a:solidFill>
                  <a:srgbClr val="FF0000"/>
                </a:solidFill>
              </a:rPr>
              <a:t>different </a:t>
            </a:r>
            <a:r>
              <a:rPr lang="en-US" altLang="en-US" sz="1200" dirty="0">
                <a:solidFill>
                  <a:srgbClr val="FF0000"/>
                </a:solidFill>
              </a:rPr>
              <a:t>latencies</a:t>
            </a:r>
            <a:r>
              <a:rPr lang="en-US" altLang="en-US" sz="1200" dirty="0" smtClean="0">
                <a:solidFill>
                  <a:srgbClr val="0033CC"/>
                </a:solidFill>
              </a:rPr>
              <a:t>.</a:t>
            </a:r>
            <a:endParaRPr lang="en-US" sz="1200" dirty="0"/>
          </a:p>
        </p:txBody>
      </p:sp>
      <p:sp>
        <p:nvSpPr>
          <p:cNvPr id="18" name="TextBox 1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894765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8" grpId="0"/>
      <p:bldP spid="2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(12)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021976"/>
            <a:ext cx="9144000" cy="62847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6200" y="510989"/>
            <a:ext cx="81499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Platinum, Gold, Silver and Bronze series </a:t>
            </a:r>
            <a:r>
              <a:rPr lang="en-US" dirty="0" smtClean="0"/>
              <a:t>[</a:t>
            </a:r>
            <a:r>
              <a:rPr lang="hu-HU" dirty="0" smtClean="0"/>
              <a:t>149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0" y="991077"/>
            <a:ext cx="9105900" cy="165799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5217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(13)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594" t="21196" r="45799" b="8751"/>
          <a:stretch/>
        </p:blipFill>
        <p:spPr>
          <a:xfrm>
            <a:off x="556352" y="1015253"/>
            <a:ext cx="7943865" cy="588645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0" y="505103"/>
            <a:ext cx="5304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2S server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configuration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-21869" y="5419165"/>
            <a:ext cx="25084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50" dirty="0" err="1" smtClean="0"/>
              <a:t>TPM</a:t>
            </a:r>
            <a:r>
              <a:rPr lang="en-US" sz="1150" dirty="0" smtClean="0"/>
              <a:t>: Trusted Platform Module</a:t>
            </a:r>
            <a:endParaRPr lang="en-US" sz="1150" dirty="0"/>
          </a:p>
        </p:txBody>
      </p:sp>
    </p:spTree>
    <p:extLst>
      <p:ext uri="{BB962C8B-B14F-4D97-AF65-F5344CB8AC3E}">
        <p14:creationId xmlns:p14="http://schemas.microsoft.com/office/powerpoint/2010/main" val="2745300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(14)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8043" y="907001"/>
            <a:ext cx="8381524" cy="592992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0" y="507067"/>
            <a:ext cx="75184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Mainboard of a 2S server based on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processors </a:t>
            </a:r>
            <a:r>
              <a:rPr lang="en-US" dirty="0" smtClean="0"/>
              <a:t>[</a:t>
            </a:r>
            <a:r>
              <a:rPr lang="hu-HU" dirty="0" smtClean="0"/>
              <a:t>144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9740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(15)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7974" t="27214" r="60230" b="33381"/>
          <a:stretch/>
        </p:blipFill>
        <p:spPr>
          <a:xfrm>
            <a:off x="1465729" y="1123359"/>
            <a:ext cx="5737537" cy="399965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442" y="510990"/>
            <a:ext cx="6971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IPC improvement in Intel's Core 2 family (Core 2 to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)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890762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(16)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2523" t="18044" r="2570" b="33381"/>
          <a:stretch/>
        </p:blipFill>
        <p:spPr>
          <a:xfrm>
            <a:off x="1623456" y="968184"/>
            <a:ext cx="5463148" cy="427616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3570" y="510989"/>
            <a:ext cx="70375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Single-thread performance improvement in Intel's 2S servers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785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(17)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857" t="25122"/>
          <a:stretch/>
        </p:blipFill>
        <p:spPr>
          <a:xfrm>
            <a:off x="134470" y="927854"/>
            <a:ext cx="8888507" cy="3527008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4045" y="510989"/>
            <a:ext cx="89466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Multi-thread integer performance (throughput) improvement in Intel's 2S server lines 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dirty="0" smtClean="0"/>
              <a:t>[</a:t>
            </a:r>
            <a:r>
              <a:rPr lang="hu-HU" dirty="0" smtClean="0"/>
              <a:t>147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976931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24561" y="1114714"/>
            <a:ext cx="6425903" cy="511127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442" y="510989"/>
            <a:ext cx="89450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Benchmark results published by Intel for running the </a:t>
            </a:r>
            <a:r>
              <a:rPr lang="en-US" b="1" dirty="0" err="1" smtClean="0">
                <a:solidFill>
                  <a:schemeClr val="accent6"/>
                </a:solidFill>
              </a:rPr>
              <a:t>Cinebench</a:t>
            </a:r>
            <a:r>
              <a:rPr lang="en-US" b="1" dirty="0" smtClean="0">
                <a:solidFill>
                  <a:schemeClr val="accent6"/>
                </a:solidFill>
              </a:rPr>
              <a:t> R35 benchmark </a:t>
            </a:r>
            <a:r>
              <a:rPr lang="en-US" dirty="0" smtClean="0"/>
              <a:t>[</a:t>
            </a:r>
            <a:r>
              <a:rPr lang="hu-HU" dirty="0" smtClean="0"/>
              <a:t>147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Rounded Rectangle 5"/>
          <p:cNvSpPr/>
          <p:nvPr/>
        </p:nvSpPr>
        <p:spPr bwMode="auto">
          <a:xfrm>
            <a:off x="1181100" y="2003612"/>
            <a:ext cx="5959288" cy="685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1158689" y="4374773"/>
            <a:ext cx="3222811" cy="685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371" y="4424083"/>
            <a:ext cx="8499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8 cores</a:t>
            </a:r>
          </a:p>
          <a:p>
            <a:r>
              <a:rPr lang="en-US" dirty="0" smtClean="0"/>
              <a:t>~450 </a:t>
            </a:r>
            <a:r>
              <a:rPr lang="en-US" dirty="0" smtClean="0">
                <a:ea typeface="Verdana" panose="020B0604030504040204" pitchFamily="34" charset="0"/>
                <a:cs typeface="Verdana" panose="020B0604030504040204" pitchFamily="34" charset="0"/>
              </a:rPr>
              <a:t>$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47066" y="2075332"/>
            <a:ext cx="9637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28 cores</a:t>
            </a:r>
          </a:p>
          <a:p>
            <a:r>
              <a:rPr lang="en-US" dirty="0" smtClean="0"/>
              <a:t>~8700 </a:t>
            </a:r>
            <a:r>
              <a:rPr lang="en-US" dirty="0" smtClean="0">
                <a:ea typeface="Verdana" panose="020B0604030504040204" pitchFamily="34" charset="0"/>
                <a:cs typeface="Verdana" panose="020B0604030504040204" pitchFamily="34" charset="0"/>
              </a:rPr>
              <a:t>$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3457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(19)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8442" y="510989"/>
            <a:ext cx="77444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Benchmark result published by AMD for running molecular dynamics </a:t>
            </a:r>
            <a:r>
              <a:rPr lang="en-US" dirty="0" smtClean="0"/>
              <a:t>[</a:t>
            </a:r>
            <a:r>
              <a:rPr lang="hu-HU" dirty="0" smtClean="0"/>
              <a:t>148</a:t>
            </a:r>
            <a:r>
              <a:rPr lang="en-US" dirty="0" smtClean="0"/>
              <a:t>]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1100" y="1076917"/>
            <a:ext cx="6486138" cy="5238804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 bwMode="auto">
          <a:xfrm>
            <a:off x="1411941" y="1694329"/>
            <a:ext cx="5903259" cy="83371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1429871" y="2599761"/>
            <a:ext cx="4796117" cy="83371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08744" y="2871702"/>
            <a:ext cx="95410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28 cores</a:t>
            </a:r>
          </a:p>
        </p:txBody>
      </p:sp>
      <p:sp>
        <p:nvSpPr>
          <p:cNvPr id="9" name="Rectangle 8"/>
          <p:cNvSpPr/>
          <p:nvPr/>
        </p:nvSpPr>
        <p:spPr>
          <a:xfrm>
            <a:off x="213227" y="2029024"/>
            <a:ext cx="95410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32 </a:t>
            </a:r>
            <a:r>
              <a:rPr lang="en-US" dirty="0"/>
              <a:t>cores</a:t>
            </a:r>
          </a:p>
        </p:txBody>
      </p:sp>
    </p:spTree>
    <p:extLst>
      <p:ext uri="{BB962C8B-B14F-4D97-AF65-F5344CB8AC3E}">
        <p14:creationId xmlns:p14="http://schemas.microsoft.com/office/powerpoint/2010/main" val="1401211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890868" y="1572743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Skylake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-SP (Xeon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x100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) 2S/4S/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processor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8773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568140" y="1639978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4.2.1 Overview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9819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18"/>
          <p:cNvSpPr txBox="1">
            <a:spLocks noChangeArrowheads="1"/>
          </p:cNvSpPr>
          <p:nvPr/>
        </p:nvSpPr>
        <p:spPr bwMode="auto">
          <a:xfrm>
            <a:off x="171450" y="551984"/>
            <a:ext cx="5496698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Example of measured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read latencies of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</a:rPr>
              <a:t>uncached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data </a:t>
            </a:r>
            <a:r>
              <a:rPr lang="en-US" altLang="en-US" sz="1400" dirty="0">
                <a:latin typeface="Verdana" pitchFamily="34" charset="0"/>
              </a:rPr>
              <a:t>[73]</a:t>
            </a:r>
          </a:p>
        </p:txBody>
      </p:sp>
      <p:sp>
        <p:nvSpPr>
          <p:cNvPr id="68611" name="Text Box 20"/>
          <p:cNvSpPr txBox="1">
            <a:spLocks noChangeArrowheads="1"/>
          </p:cNvSpPr>
          <p:nvPr/>
        </p:nvSpPr>
        <p:spPr bwMode="auto">
          <a:xfrm>
            <a:off x="304800" y="905996"/>
            <a:ext cx="882015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Read latencies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depend on whether referenced data is kept in the own or remote main memory space.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298700" y="1836271"/>
            <a:ext cx="5840413" cy="3948113"/>
            <a:chOff x="2298700" y="1930400"/>
            <a:chExt cx="5840413" cy="3948113"/>
          </a:xfrm>
        </p:grpSpPr>
        <p:pic>
          <p:nvPicPr>
            <p:cNvPr id="68612" name="Picture 2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6" b="13773"/>
            <a:stretch>
              <a:fillRect/>
            </a:stretch>
          </p:blipFill>
          <p:spPr bwMode="auto">
            <a:xfrm>
              <a:off x="2298700" y="1930400"/>
              <a:ext cx="5840413" cy="394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8613" name="Line 22"/>
            <p:cNvSpPr>
              <a:spLocks noChangeShapeType="1"/>
            </p:cNvSpPr>
            <p:nvPr/>
          </p:nvSpPr>
          <p:spPr bwMode="auto">
            <a:xfrm flipH="1">
              <a:off x="2768242" y="3174821"/>
              <a:ext cx="12700" cy="3048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4" name="Line 23"/>
            <p:cNvSpPr>
              <a:spLocks noChangeShapeType="1"/>
            </p:cNvSpPr>
            <p:nvPr/>
          </p:nvSpPr>
          <p:spPr bwMode="auto">
            <a:xfrm>
              <a:off x="3739971" y="3892371"/>
              <a:ext cx="0" cy="17780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5" name="Line 30"/>
            <p:cNvSpPr>
              <a:spLocks noChangeShapeType="1"/>
            </p:cNvSpPr>
            <p:nvPr/>
          </p:nvSpPr>
          <p:spPr bwMode="auto">
            <a:xfrm>
              <a:off x="2666821" y="4723863"/>
              <a:ext cx="0" cy="2857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6" name="Line 31"/>
            <p:cNvSpPr>
              <a:spLocks noChangeShapeType="1"/>
            </p:cNvSpPr>
            <p:nvPr/>
          </p:nvSpPr>
          <p:spPr bwMode="auto">
            <a:xfrm>
              <a:off x="3098442" y="4102100"/>
              <a:ext cx="0" cy="190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7" name="Line 32"/>
            <p:cNvSpPr>
              <a:spLocks noChangeShapeType="1"/>
            </p:cNvSpPr>
            <p:nvPr/>
          </p:nvSpPr>
          <p:spPr bwMode="auto">
            <a:xfrm>
              <a:off x="3098442" y="4082692"/>
              <a:ext cx="6286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</p:grpSp>
      <p:sp>
        <p:nvSpPr>
          <p:cNvPr id="68618" name="Text Box 36"/>
          <p:cNvSpPr txBox="1">
            <a:spLocks noChangeArrowheads="1"/>
          </p:cNvSpPr>
          <p:nvPr/>
        </p:nvSpPr>
        <p:spPr bwMode="auto">
          <a:xfrm>
            <a:off x="323850" y="1418759"/>
            <a:ext cx="8114722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a) Read latency of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</a:rPr>
              <a:t>uncached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data when referenced data is kept in the own memory space</a:t>
            </a:r>
          </a:p>
        </p:txBody>
      </p:sp>
      <p:sp>
        <p:nvSpPr>
          <p:cNvPr id="68619" name="Text Box 37"/>
          <p:cNvSpPr txBox="1">
            <a:spLocks noChangeArrowheads="1"/>
          </p:cNvSpPr>
          <p:nvPr/>
        </p:nvSpPr>
        <p:spPr bwMode="auto">
          <a:xfrm>
            <a:off x="425450" y="3006259"/>
            <a:ext cx="16287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Read latency:</a:t>
            </a:r>
            <a:r>
              <a:rPr lang="en-US" altLang="en-US" sz="1200">
                <a:latin typeface="Verdana" pitchFamily="34" charset="0"/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65.1 ns (190 cycles)</a:t>
            </a:r>
          </a:p>
        </p:txBody>
      </p:sp>
      <p:sp>
        <p:nvSpPr>
          <p:cNvPr id="68620" name="Rectangle 4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</a:t>
            </a:r>
            <a:r>
              <a:rPr lang="hu-HU" altLang="en-US" sz="1600" dirty="0" smtClean="0"/>
              <a:t>3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Oval 1"/>
          <p:cNvSpPr/>
          <p:nvPr/>
        </p:nvSpPr>
        <p:spPr bwMode="auto">
          <a:xfrm>
            <a:off x="246063" y="2893770"/>
            <a:ext cx="2052637" cy="656822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80130" y="6400801"/>
            <a:ext cx="33682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IMC: Integrated Memory Controller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9693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</a:t>
            </a:r>
            <a:r>
              <a:rPr lang="en-US" sz="1600" dirty="0" smtClean="0"/>
              <a:t>Overview (1)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24980"/>
          <a:stretch/>
        </p:blipFill>
        <p:spPr>
          <a:xfrm>
            <a:off x="-1" y="1179606"/>
            <a:ext cx="9105901" cy="386078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4045" y="510990"/>
            <a:ext cx="65181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New model numbering for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</a:t>
            </a:r>
            <a:r>
              <a:rPr lang="en-US" dirty="0" smtClean="0"/>
              <a:t>[</a:t>
            </a:r>
            <a:r>
              <a:rPr lang="hu-HU" dirty="0" smtClean="0"/>
              <a:t>140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873800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92589"/>
            <a:ext cx="9144000" cy="388571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3721" y="503824"/>
            <a:ext cx="22846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Up to 28 cores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9835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021976"/>
            <a:ext cx="9144000" cy="62847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6200" y="510989"/>
            <a:ext cx="81499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Platinum, Gold, Silver and Bronze series </a:t>
            </a:r>
            <a:r>
              <a:rPr lang="en-US" dirty="0" smtClean="0"/>
              <a:t>[</a:t>
            </a:r>
            <a:r>
              <a:rPr lang="hu-HU" dirty="0" smtClean="0"/>
              <a:t>149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0" y="991077"/>
            <a:ext cx="9105900" cy="165799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8354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(4)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3652" t="2075" r="1188" b="40538"/>
          <a:stretch/>
        </p:blipFill>
        <p:spPr>
          <a:xfrm>
            <a:off x="2622176" y="1091624"/>
            <a:ext cx="3901882" cy="41419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9562" y="510989"/>
            <a:ext cx="75889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Up to four lineups in all four series (Platinum, Gold, Silver, Bronze)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68940" y="5809130"/>
            <a:ext cx="91059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It </a:t>
            </a:r>
            <a:r>
              <a:rPr lang="en-US" dirty="0"/>
              <a:t>consists of various engineering requirements deemed essential to the reliability, </a:t>
            </a:r>
            <a:r>
              <a:rPr lang="en-US" dirty="0" smtClean="0"/>
              <a:t>availability</a:t>
            </a:r>
          </a:p>
          <a:p>
            <a:r>
              <a:rPr lang="en-US" dirty="0" smtClean="0"/>
              <a:t>      and durability of equipment.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4598895" y="2850777"/>
            <a:ext cx="167065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 smtClean="0">
                <a:solidFill>
                  <a:schemeClr val="bg1"/>
                </a:solidFill>
              </a:rPr>
              <a:t>(NEBS compliant)</a:t>
            </a:r>
            <a:endParaRPr lang="en-US" sz="1250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21023" y="5257801"/>
            <a:ext cx="23342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NEBS compliant [</a:t>
            </a:r>
            <a:r>
              <a:rPr lang="hu-HU" dirty="0" smtClean="0"/>
              <a:t>150</a:t>
            </a:r>
            <a:r>
              <a:rPr lang="en-US" dirty="0" smtClean="0"/>
              <a:t>]: 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271182" y="5567083"/>
            <a:ext cx="7764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NEBS (Network Equipment Building System) is a standard originating from Bell.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3978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(5)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2924" y="510989"/>
            <a:ext cx="5979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introduced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models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67236" y="1064731"/>
            <a:ext cx="9038664" cy="5752928"/>
            <a:chOff x="67236" y="1064731"/>
            <a:chExt cx="9038664" cy="575292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-420" t="2075" r="19520" b="5582"/>
            <a:stretch/>
          </p:blipFill>
          <p:spPr>
            <a:xfrm>
              <a:off x="67236" y="1064731"/>
              <a:ext cx="9038664" cy="5752928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42668" t="59883" r="19520" b="32563"/>
            <a:stretch/>
          </p:blipFill>
          <p:spPr>
            <a:xfrm>
              <a:off x="7194176" y="1064732"/>
              <a:ext cx="1911724" cy="401825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95234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49596" t="18113" r="2282" b="19930"/>
          <a:stretch/>
        </p:blipFill>
        <p:spPr>
          <a:xfrm>
            <a:off x="574303" y="1137024"/>
            <a:ext cx="7897343" cy="57195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364" y="506943"/>
            <a:ext cx="53415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Die configurations - XCC die (up to 28 cores)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8" name="Rounded Rectangle 7"/>
          <p:cNvSpPr/>
          <p:nvPr/>
        </p:nvSpPr>
        <p:spPr bwMode="auto">
          <a:xfrm>
            <a:off x="1304369" y="1137024"/>
            <a:ext cx="981635" cy="8127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5625357" y="1154954"/>
            <a:ext cx="981635" cy="8127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0608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(7)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8263" t="23350" r="55512" b="11693"/>
          <a:stretch/>
        </p:blipFill>
        <p:spPr>
          <a:xfrm>
            <a:off x="1516038" y="927845"/>
            <a:ext cx="5826056" cy="587636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364" y="506943"/>
            <a:ext cx="53543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Die configurations - HCC die (up to 18 cores)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2326341" y="1041142"/>
            <a:ext cx="981635" cy="8279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1631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51811" t="23350" r="4730" b="11693"/>
          <a:stretch/>
        </p:blipFill>
        <p:spPr>
          <a:xfrm>
            <a:off x="1183335" y="1062316"/>
            <a:ext cx="6466884" cy="543674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364" y="506943"/>
            <a:ext cx="53174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Die configurations - LCC die (up to 10 cores)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1922931" y="1377317"/>
            <a:ext cx="981635" cy="8279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975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(9)</a:t>
            </a:r>
            <a:endParaRPr lang="en-US" sz="1600" dirty="0"/>
          </a:p>
        </p:txBody>
      </p:sp>
      <p:pic>
        <p:nvPicPr>
          <p:cNvPr id="1026" name="Picture 2" descr="https://3s81si1s5ygj3mzby34dq6qf-wpengine.netdna-ssl.com/wp-content/uploads/2017/04/intel-skylake-xeon-di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569" y="1167841"/>
            <a:ext cx="7618766" cy="5098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2924" y="510989"/>
            <a:ext cx="43284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XCC die (28 cores) </a:t>
            </a:r>
            <a:r>
              <a:rPr lang="en-US" dirty="0" smtClean="0"/>
              <a:t>[</a:t>
            </a:r>
            <a:r>
              <a:rPr lang="hu-HU" dirty="0" smtClean="0"/>
              <a:t>151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7440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6900" y="1203514"/>
            <a:ext cx="5177044" cy="5143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924" y="510989"/>
            <a:ext cx="43412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HCC die (18 cores) </a:t>
            </a:r>
            <a:r>
              <a:rPr lang="en-US" dirty="0" smtClean="0"/>
              <a:t>[</a:t>
            </a:r>
            <a:r>
              <a:rPr lang="hu-HU" dirty="0" smtClean="0"/>
              <a:t>152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1640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066800" y="1085477"/>
            <a:ext cx="5840413" cy="3948113"/>
            <a:chOff x="1066800" y="1206500"/>
            <a:chExt cx="5840413" cy="3948113"/>
          </a:xfrm>
        </p:grpSpPr>
        <p:pic>
          <p:nvPicPr>
            <p:cNvPr id="69634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6" b="13773"/>
            <a:stretch>
              <a:fillRect/>
            </a:stretch>
          </p:blipFill>
          <p:spPr bwMode="auto">
            <a:xfrm>
              <a:off x="1066800" y="1206500"/>
              <a:ext cx="5840413" cy="394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9635" name="Line 6"/>
            <p:cNvSpPr>
              <a:spLocks noChangeShapeType="1"/>
            </p:cNvSpPr>
            <p:nvPr/>
          </p:nvSpPr>
          <p:spPr bwMode="auto">
            <a:xfrm flipH="1">
              <a:off x="1549221" y="2463800"/>
              <a:ext cx="12700" cy="3048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6" name="Line 7"/>
            <p:cNvSpPr>
              <a:spLocks noChangeShapeType="1"/>
            </p:cNvSpPr>
            <p:nvPr/>
          </p:nvSpPr>
          <p:spPr bwMode="auto">
            <a:xfrm>
              <a:off x="2508071" y="3168471"/>
              <a:ext cx="0" cy="17780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7" name="Line 8"/>
            <p:cNvSpPr>
              <a:spLocks noChangeShapeType="1"/>
            </p:cNvSpPr>
            <p:nvPr/>
          </p:nvSpPr>
          <p:spPr bwMode="auto">
            <a:xfrm>
              <a:off x="2520950" y="3378200"/>
              <a:ext cx="6921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8" name="Line 10"/>
            <p:cNvSpPr>
              <a:spLocks noChangeShapeType="1"/>
            </p:cNvSpPr>
            <p:nvPr/>
          </p:nvSpPr>
          <p:spPr bwMode="auto">
            <a:xfrm flipH="1">
              <a:off x="4838700" y="3358792"/>
              <a:ext cx="6858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9" name="Line 11"/>
            <p:cNvSpPr>
              <a:spLocks noChangeShapeType="1"/>
            </p:cNvSpPr>
            <p:nvPr/>
          </p:nvSpPr>
          <p:spPr bwMode="auto">
            <a:xfrm>
              <a:off x="4825821" y="3384550"/>
              <a:ext cx="0" cy="1841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0" name="Line 12"/>
            <p:cNvSpPr>
              <a:spLocks noChangeShapeType="1"/>
            </p:cNvSpPr>
            <p:nvPr/>
          </p:nvSpPr>
          <p:spPr bwMode="auto">
            <a:xfrm>
              <a:off x="3727450" y="3790950"/>
              <a:ext cx="5842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1" name="Line 13"/>
            <p:cNvSpPr>
              <a:spLocks noChangeShapeType="1"/>
            </p:cNvSpPr>
            <p:nvPr/>
          </p:nvSpPr>
          <p:spPr bwMode="auto">
            <a:xfrm>
              <a:off x="3193871" y="3378200"/>
              <a:ext cx="0" cy="1968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2" name="Line 16"/>
            <p:cNvSpPr>
              <a:spLocks noChangeShapeType="1"/>
            </p:cNvSpPr>
            <p:nvPr/>
          </p:nvSpPr>
          <p:spPr bwMode="auto">
            <a:xfrm>
              <a:off x="1879421" y="3378200"/>
              <a:ext cx="0" cy="190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3" name="Line 17"/>
            <p:cNvSpPr>
              <a:spLocks noChangeShapeType="1"/>
            </p:cNvSpPr>
            <p:nvPr/>
          </p:nvSpPr>
          <p:spPr bwMode="auto">
            <a:xfrm>
              <a:off x="1892300" y="3358792"/>
              <a:ext cx="6286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4" name="Line 18"/>
            <p:cNvSpPr>
              <a:spLocks noChangeShapeType="1"/>
            </p:cNvSpPr>
            <p:nvPr/>
          </p:nvSpPr>
          <p:spPr bwMode="auto">
            <a:xfrm>
              <a:off x="5735638" y="4040188"/>
              <a:ext cx="0" cy="2857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5" name="Line 19"/>
            <p:cNvSpPr>
              <a:spLocks noChangeShapeType="1"/>
            </p:cNvSpPr>
            <p:nvPr/>
          </p:nvSpPr>
          <p:spPr bwMode="auto">
            <a:xfrm flipV="1">
              <a:off x="5507038" y="3366909"/>
              <a:ext cx="6477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6" name="Line 20"/>
            <p:cNvSpPr>
              <a:spLocks noChangeShapeType="1"/>
            </p:cNvSpPr>
            <p:nvPr/>
          </p:nvSpPr>
          <p:spPr bwMode="auto">
            <a:xfrm>
              <a:off x="6135330" y="3373438"/>
              <a:ext cx="0" cy="1968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</p:grpSp>
      <p:sp>
        <p:nvSpPr>
          <p:cNvPr id="69647" name="Text Box 21"/>
          <p:cNvSpPr txBox="1">
            <a:spLocks noChangeArrowheads="1"/>
          </p:cNvSpPr>
          <p:nvPr/>
        </p:nvSpPr>
        <p:spPr bwMode="auto">
          <a:xfrm>
            <a:off x="171450" y="544140"/>
            <a:ext cx="8848897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</a:rPr>
              <a:t>b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) Read latency of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</a:rPr>
              <a:t>uncached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data when referenced data is kept in the remote memory space </a:t>
            </a:r>
            <a:r>
              <a:rPr lang="en-US" altLang="en-US" sz="1400" dirty="0">
                <a:latin typeface="Verdana" pitchFamily="34" charset="0"/>
              </a:rPr>
              <a:t>[73]</a:t>
            </a:r>
          </a:p>
        </p:txBody>
      </p:sp>
      <p:sp>
        <p:nvSpPr>
          <p:cNvPr id="69648" name="Text Box 22"/>
          <p:cNvSpPr txBox="1">
            <a:spLocks noChangeArrowheads="1"/>
          </p:cNvSpPr>
          <p:nvPr/>
        </p:nvSpPr>
        <p:spPr bwMode="auto">
          <a:xfrm>
            <a:off x="7183438" y="3006352"/>
            <a:ext cx="169862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Read latency: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106 ns (~310 cycles)</a:t>
            </a:r>
          </a:p>
        </p:txBody>
      </p:sp>
      <p:sp>
        <p:nvSpPr>
          <p:cNvPr id="69649" name="Text Box 23"/>
          <p:cNvSpPr txBox="1">
            <a:spLocks noChangeArrowheads="1"/>
          </p:cNvSpPr>
          <p:nvPr/>
        </p:nvSpPr>
        <p:spPr bwMode="auto">
          <a:xfrm>
            <a:off x="323850" y="5214565"/>
            <a:ext cx="810055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Read latency is increased now by 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inter-processor access penalty </a:t>
            </a:r>
            <a:r>
              <a:rPr lang="en-US" altLang="en-US" sz="1400" dirty="0">
                <a:latin typeface="Verdana" pitchFamily="34" charset="0"/>
              </a:rPr>
              <a:t>of 41 ns in this case.</a:t>
            </a:r>
          </a:p>
        </p:txBody>
      </p:sp>
      <p:sp>
        <p:nvSpPr>
          <p:cNvPr id="69650" name="Rectangle 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</a:t>
            </a:r>
            <a:r>
              <a:rPr lang="hu-HU" altLang="en-US" sz="1600" dirty="0"/>
              <a:t>4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19" name="Oval 18"/>
          <p:cNvSpPr/>
          <p:nvPr/>
        </p:nvSpPr>
        <p:spPr bwMode="auto">
          <a:xfrm>
            <a:off x="7047271" y="2918392"/>
            <a:ext cx="2052637" cy="656822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681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4.2.1 Overview (</a:t>
            </a:r>
            <a:r>
              <a:rPr lang="en-US" dirty="0" err="1" smtClean="0"/>
              <a:t>10b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510989"/>
            <a:ext cx="26693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Expected die sizes [155]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8" name="Rectangle 2"/>
          <p:cNvSpPr>
            <a:spLocks noChangeArrowheads="1"/>
          </p:cNvSpPr>
          <p:nvPr/>
        </p:nvSpPr>
        <p:spPr bwMode="auto">
          <a:xfrm>
            <a:off x="1692275" y="2262188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7025234"/>
              </p:ext>
            </p:extLst>
          </p:nvPr>
        </p:nvGraphicFramePr>
        <p:xfrm>
          <a:off x="1046627" y="1254456"/>
          <a:ext cx="6957060" cy="2072640"/>
        </p:xfrm>
        <a:graphic>
          <a:graphicData uri="http://schemas.openxmlformats.org/drawingml/2006/table">
            <a:tbl>
              <a:tblPr/>
              <a:tblGrid>
                <a:gridCol w="28159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03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803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803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Layout</a:t>
                      </a:r>
                      <a:r>
                        <a:rPr lang="en-US" sz="1400" dirty="0">
                          <a:latin typeface="+mj-lt"/>
                        </a:rPr>
                        <a:t> 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effectLst/>
                          <a:latin typeface="+mj-lt"/>
                        </a:rPr>
                        <a:t>Arrangement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effectLst/>
                          <a:latin typeface="+mj-lt"/>
                        </a:rPr>
                        <a:t>Dimensions</a:t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effectLst/>
                          <a:latin typeface="+mj-lt"/>
                        </a:rPr>
                        <a:t>(mm)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effectLst/>
                          <a:latin typeface="+mj-lt"/>
                        </a:rPr>
                        <a:t>Die Area</a:t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effectLst/>
                          <a:latin typeface="+mj-lt"/>
                        </a:rPr>
                        <a:t>(</a:t>
                      </a:r>
                      <a:r>
                        <a:rPr lang="en-US" sz="1400" dirty="0" err="1">
                          <a:effectLst/>
                          <a:latin typeface="+mj-lt"/>
                        </a:rPr>
                        <a:t>mm2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>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LCC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3x4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>
                          <a:latin typeface="+mj-lt"/>
                        </a:rPr>
                        <a:t>(10-core)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22.0 x 14.0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308 </a:t>
                      </a:r>
                      <a:r>
                        <a:rPr lang="en-US" sz="1400" dirty="0" err="1">
                          <a:latin typeface="+mj-lt"/>
                        </a:rPr>
                        <a:t>mm</a:t>
                      </a:r>
                      <a:r>
                        <a:rPr lang="en-US" sz="1400" baseline="30000" dirty="0" err="1">
                          <a:latin typeface="+mj-lt"/>
                        </a:rPr>
                        <a:t>2</a:t>
                      </a:r>
                      <a:endParaRPr lang="en-US" sz="1400" baseline="300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HCC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4x5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>
                          <a:latin typeface="+mj-lt"/>
                        </a:rPr>
                        <a:t>(18-core)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22.0 x 21.5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473 </a:t>
                      </a:r>
                      <a:r>
                        <a:rPr lang="en-US" sz="1400" dirty="0" err="1">
                          <a:latin typeface="+mj-lt"/>
                        </a:rPr>
                        <a:t>mm</a:t>
                      </a:r>
                      <a:r>
                        <a:rPr lang="en-US" sz="1400" baseline="30000" dirty="0" err="1">
                          <a:latin typeface="+mj-lt"/>
                        </a:rPr>
                        <a:t>2</a:t>
                      </a:r>
                      <a:endParaRPr lang="en-US" sz="1400" baseline="300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XCC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5x6</a:t>
                      </a:r>
                      <a:r>
                        <a:rPr lang="en-US" sz="1400" dirty="0">
                          <a:latin typeface="+mj-lt"/>
                        </a:rPr>
                        <a:t> 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(</a:t>
                      </a:r>
                      <a:r>
                        <a:rPr lang="en-US" sz="1400" dirty="0">
                          <a:latin typeface="+mj-lt"/>
                        </a:rPr>
                        <a:t>28-core)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21.5 x 31.5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677 </a:t>
                      </a:r>
                      <a:r>
                        <a:rPr lang="en-US" sz="1400" dirty="0" err="1">
                          <a:latin typeface="+mj-lt"/>
                        </a:rPr>
                        <a:t>mm</a:t>
                      </a:r>
                      <a:r>
                        <a:rPr lang="en-US" sz="1400" baseline="30000" dirty="0" err="1">
                          <a:latin typeface="+mj-lt"/>
                        </a:rPr>
                        <a:t>2</a:t>
                      </a:r>
                      <a:endParaRPr lang="en-US" sz="1400" baseline="300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197224" y="3523131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97224" y="3859308"/>
            <a:ext cx="76307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Intel does not give any more die are figures, above data are estimates from [155].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852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905390"/>
            <a:ext cx="9105900" cy="418095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0961" y="505101"/>
            <a:ext cx="7478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High-level overview of the microarchitecture of a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core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(11)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023775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(12)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7971" t="18315" b="36160"/>
          <a:stretch/>
        </p:blipFill>
        <p:spPr>
          <a:xfrm>
            <a:off x="2214777" y="1228523"/>
            <a:ext cx="4748750" cy="379668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0956" y="505101"/>
            <a:ext cx="94323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Quantitative improvements of the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microarchitecture vs. the previous one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591671" y="5957047"/>
            <a:ext cx="3208122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/>
              <a:t>Out-of-order Window: ROB</a:t>
            </a:r>
          </a:p>
          <a:p>
            <a:r>
              <a:rPr lang="en-US" dirty="0" err="1" smtClean="0"/>
              <a:t>TLB</a:t>
            </a:r>
            <a:r>
              <a:rPr lang="en-US" dirty="0"/>
              <a:t>: </a:t>
            </a:r>
            <a:r>
              <a:rPr lang="en-US" dirty="0" smtClean="0"/>
              <a:t>Translation Lookaside Buffer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1809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416860" y="981076"/>
            <a:ext cx="8390964" cy="45776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2.2 Key innovations of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Skylake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-SP processor line - Overview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908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4.2.2 Key innovations of the </a:t>
            </a:r>
            <a:r>
              <a:rPr lang="en-US" sz="1600" dirty="0" err="1"/>
              <a:t>Skylake</a:t>
            </a:r>
            <a:r>
              <a:rPr lang="en-US" sz="1600" dirty="0"/>
              <a:t>-SP processor line - </a:t>
            </a:r>
            <a:r>
              <a:rPr lang="en-US" sz="1600" dirty="0" smtClean="0"/>
              <a:t>Overview (1)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73528" t="46573" r="2497" b="2109"/>
          <a:stretch/>
        </p:blipFill>
        <p:spPr>
          <a:xfrm>
            <a:off x="4867462" y="1317813"/>
            <a:ext cx="4063627" cy="469302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602" y="1279079"/>
            <a:ext cx="4410710" cy="4731757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627097" y="1008531"/>
            <a:ext cx="144623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Broadwell-EX</a:t>
            </a:r>
            <a:endParaRPr lang="en-US" sz="13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6028769" y="1013014"/>
            <a:ext cx="123623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err="1" smtClean="0"/>
              <a:t>Skylake</a:t>
            </a:r>
            <a:r>
              <a:rPr lang="en-US" sz="1300" b="1" dirty="0" smtClean="0"/>
              <a:t>-SP</a:t>
            </a:r>
            <a:endParaRPr lang="en-US" sz="13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76200" y="510989"/>
            <a:ext cx="92544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Contrasting the interfaces of the Broadwell-EX and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processors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[153], [139]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80567" y="1331260"/>
            <a:ext cx="154561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>
                <a:latin typeface="Times New Roman" panose="02020603050405020304" pitchFamily="18" charset="0"/>
              </a:rPr>
              <a:t>8 channels </a:t>
            </a:r>
            <a:r>
              <a:rPr lang="en-US" sz="1300" b="1" dirty="0" err="1" smtClean="0">
                <a:latin typeface="Times New Roman" panose="02020603050405020304" pitchFamily="18" charset="0"/>
              </a:rPr>
              <a:t>DDR3</a:t>
            </a:r>
            <a:r>
              <a:rPr lang="en-US" sz="1300" b="1" dirty="0" smtClean="0">
                <a:latin typeface="Times New Roman" panose="02020603050405020304" pitchFamily="18" charset="0"/>
              </a:rPr>
              <a:t>/4</a:t>
            </a:r>
            <a:endParaRPr lang="en-US" sz="1300" b="1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6315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4.2.2 Key innovations of the </a:t>
            </a:r>
            <a:r>
              <a:rPr lang="en-US" sz="1600" dirty="0" err="1"/>
              <a:t>Skylake</a:t>
            </a:r>
            <a:r>
              <a:rPr lang="en-US" sz="1600" dirty="0"/>
              <a:t>-SP processor line - Overview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sp>
        <p:nvSpPr>
          <p:cNvPr id="3" name="AutoShape 2" descr="Block Diagram of the Intel® Xeon® processor scalable family microarchitecture"/>
          <p:cNvSpPr>
            <a:spLocks noChangeAspect="1" noChangeArrowheads="1"/>
          </p:cNvSpPr>
          <p:nvPr/>
        </p:nvSpPr>
        <p:spPr bwMode="auto">
          <a:xfrm>
            <a:off x="63500" y="-13652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AutoShape 4" descr="Block Diagram of the Intel® Xeon® processor scalable family microarchitecture"/>
          <p:cNvSpPr>
            <a:spLocks noChangeAspect="1" noChangeArrowheads="1"/>
          </p:cNvSpPr>
          <p:nvPr/>
        </p:nvSpPr>
        <p:spPr bwMode="auto">
          <a:xfrm>
            <a:off x="215900" y="1587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3447" y="1103310"/>
            <a:ext cx="9332260" cy="5700902"/>
            <a:chOff x="13447" y="1103310"/>
            <a:chExt cx="9332260" cy="570090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21807" t="21926" r="12951" b="11225"/>
            <a:stretch/>
          </p:blipFill>
          <p:spPr>
            <a:xfrm>
              <a:off x="69129" y="1103310"/>
              <a:ext cx="9276578" cy="5602290"/>
            </a:xfrm>
            <a:prstGeom prst="rect">
              <a:avLst/>
            </a:prstGeom>
          </p:spPr>
        </p:pic>
        <p:sp>
          <p:nvSpPr>
            <p:cNvPr id="7" name="Rectangle 6"/>
            <p:cNvSpPr/>
            <p:nvPr/>
          </p:nvSpPr>
          <p:spPr bwMode="auto">
            <a:xfrm>
              <a:off x="13447" y="6118412"/>
              <a:ext cx="495300" cy="68580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12706" t="81620" r="76950" b="6246"/>
          <a:stretch/>
        </p:blipFill>
        <p:spPr>
          <a:xfrm>
            <a:off x="509957" y="1196786"/>
            <a:ext cx="1345735" cy="887506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79750" y="510989"/>
            <a:ext cx="33650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New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features </a:t>
            </a:r>
            <a:r>
              <a:rPr lang="en-US" dirty="0" smtClean="0"/>
              <a:t>[</a:t>
            </a:r>
            <a:r>
              <a:rPr lang="hu-HU" dirty="0" smtClean="0"/>
              <a:t>154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Rectangle 5"/>
          <p:cNvSpPr/>
          <p:nvPr/>
        </p:nvSpPr>
        <p:spPr bwMode="auto">
          <a:xfrm>
            <a:off x="215900" y="6562165"/>
            <a:ext cx="443006" cy="242047"/>
          </a:xfrm>
          <a:prstGeom prst="rect">
            <a:avLst/>
          </a:prstGeom>
          <a:solidFill>
            <a:srgbClr val="4D6CF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03730" y="6530789"/>
            <a:ext cx="12827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New feature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19364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4.2.2 Key innovations of the </a:t>
            </a:r>
            <a:r>
              <a:rPr lang="en-US" sz="1600" dirty="0" err="1"/>
              <a:t>Skylake</a:t>
            </a:r>
            <a:r>
              <a:rPr lang="en-US" sz="1600" dirty="0"/>
              <a:t>-SP processor line - Overview </a:t>
            </a:r>
            <a:r>
              <a:rPr lang="en-US" sz="1600" dirty="0" smtClean="0"/>
              <a:t>(</a:t>
            </a:r>
            <a:r>
              <a:rPr lang="hu-HU" sz="1600" dirty="0" smtClean="0"/>
              <a:t>3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266700" y="889750"/>
            <a:ext cx="7534948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200"/>
              </a:spcAft>
              <a:buFont typeface="+mj-lt"/>
              <a:buAutoNum type="alphaLcPeriod"/>
            </a:pPr>
            <a:r>
              <a:rPr lang="en-US" dirty="0" err="1" smtClean="0"/>
              <a:t>AVX512</a:t>
            </a:r>
            <a:endParaRPr lang="en-US" dirty="0" smtClean="0"/>
          </a:p>
          <a:p>
            <a:pPr marL="342900" indent="-342900">
              <a:spcAft>
                <a:spcPts val="200"/>
              </a:spcAft>
              <a:buFont typeface="+mj-lt"/>
              <a:buAutoNum type="alphaLcPeriod"/>
            </a:pPr>
            <a:r>
              <a:rPr lang="en-US" dirty="0" smtClean="0"/>
              <a:t>Re-architected </a:t>
            </a:r>
            <a:r>
              <a:rPr lang="en-US" dirty="0" err="1" smtClean="0"/>
              <a:t>L2</a:t>
            </a:r>
            <a:r>
              <a:rPr lang="en-US" dirty="0" smtClean="0"/>
              <a:t>/</a:t>
            </a:r>
            <a:r>
              <a:rPr lang="en-US" dirty="0" err="1" smtClean="0"/>
              <a:t>L3</a:t>
            </a:r>
            <a:r>
              <a:rPr lang="en-US" dirty="0" smtClean="0"/>
              <a:t> cache hierarchy</a:t>
            </a:r>
          </a:p>
          <a:p>
            <a:pPr marL="342900" indent="-342900">
              <a:spcAft>
                <a:spcPts val="200"/>
              </a:spcAft>
              <a:buFont typeface="+mj-lt"/>
              <a:buAutoNum type="alphaLcPeriod"/>
            </a:pPr>
            <a:r>
              <a:rPr lang="en-US" dirty="0" smtClean="0"/>
              <a:t>6 direct attached </a:t>
            </a:r>
            <a:r>
              <a:rPr lang="en-US" dirty="0" err="1" smtClean="0"/>
              <a:t>DDR4</a:t>
            </a:r>
            <a:r>
              <a:rPr lang="en-US" dirty="0" smtClean="0"/>
              <a:t> memory channels</a:t>
            </a:r>
          </a:p>
          <a:p>
            <a:pPr marL="342900" indent="-342900">
              <a:spcAft>
                <a:spcPts val="200"/>
              </a:spcAft>
              <a:buFont typeface="+mj-lt"/>
              <a:buAutoNum type="alphaLcPeriod"/>
            </a:pPr>
            <a:r>
              <a:rPr lang="en-US" dirty="0"/>
              <a:t>Mesh </a:t>
            </a:r>
            <a:r>
              <a:rPr lang="en-US" dirty="0" smtClean="0"/>
              <a:t>architecture</a:t>
            </a:r>
            <a:endParaRPr lang="en-US" dirty="0"/>
          </a:p>
          <a:p>
            <a:pPr marL="342900" indent="-342900">
              <a:spcAft>
                <a:spcPts val="200"/>
              </a:spcAft>
              <a:buFont typeface="+mj-lt"/>
              <a:buAutoNum type="alphaLcPeriod"/>
            </a:pPr>
            <a:r>
              <a:rPr lang="en-US" dirty="0"/>
              <a:t>UPI (Ultra Path Interconnect</a:t>
            </a:r>
            <a:r>
              <a:rPr lang="en-US" dirty="0" smtClean="0"/>
              <a:t>)</a:t>
            </a:r>
          </a:p>
          <a:p>
            <a:pPr marL="342900" indent="-342900">
              <a:spcAft>
                <a:spcPts val="200"/>
              </a:spcAft>
              <a:buFont typeface="+mj-lt"/>
              <a:buAutoNum type="alphaLcPeriod"/>
            </a:pPr>
            <a:r>
              <a:rPr lang="en-US" dirty="0"/>
              <a:t>In-package integrated </a:t>
            </a:r>
            <a:r>
              <a:rPr lang="en-US" dirty="0" err="1"/>
              <a:t>OmniPath</a:t>
            </a:r>
            <a:r>
              <a:rPr lang="en-US" dirty="0"/>
              <a:t> host fabric </a:t>
            </a:r>
            <a:r>
              <a:rPr lang="en-US" dirty="0" smtClean="0"/>
              <a:t>interface (It won't be discussed) </a:t>
            </a:r>
            <a:endParaRPr lang="en-US" dirty="0"/>
          </a:p>
          <a:p>
            <a:pPr marL="342900" indent="-342900">
              <a:spcAft>
                <a:spcPts val="200"/>
              </a:spcAft>
              <a:buFont typeface="+mj-lt"/>
              <a:buAutoNum type="alphaLcPeriod"/>
            </a:pPr>
            <a:r>
              <a:rPr lang="en-US" dirty="0"/>
              <a:t>New </a:t>
            </a:r>
            <a:r>
              <a:rPr lang="en-US" dirty="0" smtClean="0"/>
              <a:t>socket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80122" y="510989"/>
            <a:ext cx="61590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Key innovations of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discussed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62946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AVX512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0725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 (1)</a:t>
            </a:r>
            <a:endParaRPr lang="en-US" sz="1600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746349"/>
              </p:ext>
            </p:extLst>
          </p:nvPr>
        </p:nvGraphicFramePr>
        <p:xfrm>
          <a:off x="53786" y="1275977"/>
          <a:ext cx="9052113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4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799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84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4470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043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253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007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Designation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Intro.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Processor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line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Technology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r>
                        <a:rPr lang="en-US" sz="1400" dirty="0" smtClean="0">
                          <a:latin typeface="+mj-lt"/>
                        </a:rPr>
                        <a:t> registers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Register set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Instruction set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MMX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1997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Pentium MMX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350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MM [0:7]</a:t>
                      </a:r>
                      <a:r>
                        <a:rPr lang="en-US" sz="1400" baseline="30000" dirty="0" smtClean="0">
                          <a:latin typeface="+mj-lt"/>
                        </a:rPr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8x64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aseline="0" dirty="0" smtClean="0">
                          <a:latin typeface="+mj-lt"/>
                        </a:rPr>
                        <a:t>FX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SSE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1999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Pentium III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250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XMM</a:t>
                      </a:r>
                      <a:r>
                        <a:rPr lang="en-US" sz="1400" dirty="0" smtClean="0">
                          <a:latin typeface="+mj-lt"/>
                        </a:rPr>
                        <a:t> [0:7]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8x128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 </a:t>
                      </a:r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SSE2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2000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Pentium 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180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XMM</a:t>
                      </a:r>
                      <a:r>
                        <a:rPr lang="en-US" sz="1400" dirty="0" smtClean="0">
                          <a:latin typeface="+mj-lt"/>
                        </a:rPr>
                        <a:t> [0:15]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16x128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AVX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Sandy Bridge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32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YMM</a:t>
                      </a:r>
                      <a:r>
                        <a:rPr lang="en-US" sz="1400" dirty="0" smtClean="0">
                          <a:latin typeface="+mj-lt"/>
                        </a:rPr>
                        <a:t> [0:15]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16x256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FP </a:t>
                      </a:r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AVX2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Haswell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22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YMM</a:t>
                      </a:r>
                      <a:r>
                        <a:rPr lang="en-US" sz="1400" dirty="0" smtClean="0">
                          <a:latin typeface="+mj-lt"/>
                        </a:rPr>
                        <a:t> [0:15]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16x256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 </a:t>
                      </a:r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AVX512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Skylake</a:t>
                      </a:r>
                      <a:r>
                        <a:rPr lang="en-US" sz="1400" dirty="0" smtClean="0">
                          <a:latin typeface="+mj-lt"/>
                        </a:rPr>
                        <a:t>-SP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14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ZMM</a:t>
                      </a:r>
                      <a:r>
                        <a:rPr lang="en-US" sz="1400" dirty="0" smtClean="0">
                          <a:latin typeface="+mj-lt"/>
                        </a:rPr>
                        <a:t> [0:31]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32x512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85165" y="510989"/>
            <a:ext cx="416812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rgbClr val="2D2D8A"/>
                </a:solidFill>
              </a:rPr>
              <a:t>a) </a:t>
            </a:r>
            <a:r>
              <a:rPr lang="en-US" b="1" dirty="0" err="1" smtClean="0">
                <a:solidFill>
                  <a:srgbClr val="2D2D8A"/>
                </a:solidFill>
              </a:rPr>
              <a:t>AVX512</a:t>
            </a:r>
            <a:endParaRPr lang="en-US" b="1" dirty="0" smtClean="0">
              <a:solidFill>
                <a:srgbClr val="2D2D8A"/>
              </a:solidFill>
            </a:endParaRP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   Evolution of Intel's </a:t>
            </a:r>
            <a:r>
              <a:rPr lang="en-US" b="1" dirty="0" err="1" smtClean="0">
                <a:solidFill>
                  <a:srgbClr val="2D2D8A"/>
                </a:solidFill>
              </a:rPr>
              <a:t>SIMD</a:t>
            </a:r>
            <a:r>
              <a:rPr lang="en-US" b="1" dirty="0" smtClean="0">
                <a:solidFill>
                  <a:srgbClr val="2D2D8A"/>
                </a:solidFill>
              </a:rPr>
              <a:t> extensions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6700" y="4262721"/>
            <a:ext cx="66992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aseline="30000" dirty="0" err="1" smtClean="0">
                <a:solidFill>
                  <a:srgbClr val="000000"/>
                </a:solidFill>
              </a:rPr>
              <a:t>1</a:t>
            </a:r>
            <a:r>
              <a:rPr lang="en-US" dirty="0" err="1" smtClean="0">
                <a:solidFill>
                  <a:srgbClr val="000000"/>
                </a:solidFill>
              </a:rPr>
              <a:t>The</a:t>
            </a:r>
            <a:r>
              <a:rPr lang="en-US" dirty="0" smtClean="0">
                <a:solidFill>
                  <a:srgbClr val="000000"/>
                </a:solidFill>
              </a:rPr>
              <a:t> MM registers are aliased with the mantissa part of the FP registers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106331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2761" t="18376" b="22495"/>
          <a:stretch/>
        </p:blipFill>
        <p:spPr>
          <a:xfrm>
            <a:off x="860616" y="995085"/>
            <a:ext cx="7835856" cy="337521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640" y="510989"/>
            <a:ext cx="55851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Extension of the available SIMD  register space </a:t>
            </a:r>
            <a:r>
              <a:rPr lang="en-US" dirty="0" smtClean="0"/>
              <a:t>[</a:t>
            </a:r>
            <a:r>
              <a:rPr lang="hu-HU" dirty="0" smtClean="0"/>
              <a:t>155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5836024" y="4383742"/>
            <a:ext cx="4780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128</a:t>
            </a:r>
            <a:endParaRPr lang="en-US" sz="1200" dirty="0"/>
          </a:p>
        </p:txBody>
      </p:sp>
      <p:sp>
        <p:nvSpPr>
          <p:cNvPr id="6" name="TextBox 5"/>
          <p:cNvSpPr txBox="1"/>
          <p:nvPr/>
        </p:nvSpPr>
        <p:spPr>
          <a:xfrm>
            <a:off x="3756216" y="4374778"/>
            <a:ext cx="4780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256</a:t>
            </a:r>
            <a:endParaRPr lang="en-US" sz="1200" dirty="0"/>
          </a:p>
        </p:txBody>
      </p:sp>
      <p:sp>
        <p:nvSpPr>
          <p:cNvPr id="7" name="TextBox 6"/>
          <p:cNvSpPr txBox="1"/>
          <p:nvPr/>
        </p:nvSpPr>
        <p:spPr>
          <a:xfrm>
            <a:off x="708220" y="4379261"/>
            <a:ext cx="4780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256</a:t>
            </a:r>
            <a:endParaRPr lang="en-US" sz="1200" dirty="0"/>
          </a:p>
        </p:txBody>
      </p:sp>
      <p:sp>
        <p:nvSpPr>
          <p:cNvPr id="8" name="TextBox 7"/>
          <p:cNvSpPr txBox="1"/>
          <p:nvPr/>
        </p:nvSpPr>
        <p:spPr>
          <a:xfrm>
            <a:off x="7911348" y="4361331"/>
            <a:ext cx="2824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</a:t>
            </a:r>
            <a:endParaRPr lang="en-US" sz="1200" dirty="0"/>
          </a:p>
        </p:txBody>
      </p:sp>
      <p:sp>
        <p:nvSpPr>
          <p:cNvPr id="9" name="TextBox 8"/>
          <p:cNvSpPr txBox="1"/>
          <p:nvPr/>
        </p:nvSpPr>
        <p:spPr>
          <a:xfrm>
            <a:off x="8243048" y="1546412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8</a:t>
            </a:r>
            <a:endParaRPr lang="en-US" sz="1600" dirty="0"/>
          </a:p>
        </p:txBody>
      </p:sp>
      <p:sp>
        <p:nvSpPr>
          <p:cNvPr id="10" name="TextBox 9"/>
          <p:cNvSpPr txBox="1"/>
          <p:nvPr/>
        </p:nvSpPr>
        <p:spPr>
          <a:xfrm>
            <a:off x="8153402" y="2142563"/>
            <a:ext cx="4443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16</a:t>
            </a:r>
            <a:endParaRPr lang="en-US" sz="1600" dirty="0"/>
          </a:p>
        </p:txBody>
      </p:sp>
      <p:sp>
        <p:nvSpPr>
          <p:cNvPr id="11" name="TextBox 10"/>
          <p:cNvSpPr txBox="1"/>
          <p:nvPr/>
        </p:nvSpPr>
        <p:spPr>
          <a:xfrm>
            <a:off x="8157885" y="3021101"/>
            <a:ext cx="4443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32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196131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71893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1.5 Platforms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classified according to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number of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chips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   constituting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chipset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2364" y="508084"/>
            <a:ext cx="78197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Evolution of the SP/FP and DP/FP performance in Intel's Core 2 lines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5117" y="983951"/>
            <a:ext cx="8457566" cy="2019006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82389" y="6064624"/>
            <a:ext cx="41472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SP: Single Precision  DP: Double Precision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3296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sz="1600" dirty="0"/>
          </a:p>
        </p:txBody>
      </p:sp>
      <p:grpSp>
        <p:nvGrpSpPr>
          <p:cNvPr id="13" name="Group 12"/>
          <p:cNvGrpSpPr/>
          <p:nvPr/>
        </p:nvGrpSpPr>
        <p:grpSpPr>
          <a:xfrm>
            <a:off x="1398091" y="809615"/>
            <a:ext cx="7131551" cy="4330055"/>
            <a:chOff x="850686" y="1390745"/>
            <a:chExt cx="7892260" cy="5239346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20956"/>
            <a:stretch/>
          </p:blipFill>
          <p:spPr>
            <a:xfrm>
              <a:off x="1054081" y="1659215"/>
              <a:ext cx="7540485" cy="4317715"/>
            </a:xfrm>
            <a:prstGeom prst="rect">
              <a:avLst/>
            </a:prstGeom>
          </p:spPr>
        </p:pic>
        <p:sp>
          <p:nvSpPr>
            <p:cNvPr id="5" name="Rounded Rectangle 4"/>
            <p:cNvSpPr/>
            <p:nvPr/>
          </p:nvSpPr>
          <p:spPr bwMode="auto">
            <a:xfrm>
              <a:off x="905700" y="1528881"/>
              <a:ext cx="334354" cy="761946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" name="Rounded Rectangle 5"/>
            <p:cNvSpPr/>
            <p:nvPr/>
          </p:nvSpPr>
          <p:spPr bwMode="auto">
            <a:xfrm>
              <a:off x="8353577" y="1390745"/>
              <a:ext cx="353267" cy="859202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7" name="Rounded Rectangle 6"/>
            <p:cNvSpPr/>
            <p:nvPr/>
          </p:nvSpPr>
          <p:spPr bwMode="auto">
            <a:xfrm>
              <a:off x="8353578" y="5105215"/>
              <a:ext cx="389368" cy="1515730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8" name="Rounded Rectangle 7"/>
            <p:cNvSpPr/>
            <p:nvPr/>
          </p:nvSpPr>
          <p:spPr bwMode="auto">
            <a:xfrm>
              <a:off x="850686" y="5114361"/>
              <a:ext cx="389368" cy="1515730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77699" y="507834"/>
            <a:ext cx="92416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Different versions of the AVX512 instruction set </a:t>
            </a:r>
            <a:r>
              <a:rPr lang="en-US" dirty="0" smtClean="0"/>
              <a:t>[</a:t>
            </a:r>
            <a:r>
              <a:rPr lang="hu-HU" dirty="0" smtClean="0"/>
              <a:t>155</a:t>
            </a:r>
            <a:r>
              <a:rPr lang="en-US" dirty="0" smtClean="0"/>
              <a:t>]   </a:t>
            </a:r>
            <a:r>
              <a:rPr lang="en-US" dirty="0" smtClean="0">
                <a:solidFill>
                  <a:srgbClr val="000000"/>
                </a:solidFill>
              </a:rPr>
              <a:t>Source</a:t>
            </a:r>
            <a:r>
              <a:rPr lang="en-US" dirty="0">
                <a:solidFill>
                  <a:srgbClr val="000000"/>
                </a:solidFill>
              </a:rPr>
              <a:t>: Intel SDE 8.40 (2017-06-01</a:t>
            </a:r>
            <a:r>
              <a:rPr lang="en-US" dirty="0" smtClean="0">
                <a:solidFill>
                  <a:srgbClr val="000000"/>
                </a:solidFill>
              </a:rPr>
              <a:t>)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52437" y="4554560"/>
            <a:ext cx="7934325" cy="2292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-512-F: </a:t>
            </a:r>
            <a:r>
              <a:rPr lang="en-US" sz="1300" dirty="0" smtClean="0">
                <a:solidFill>
                  <a:srgbClr val="000000"/>
                </a:solidFill>
              </a:rPr>
              <a:t>Foundation instructions</a:t>
            </a:r>
          </a:p>
          <a:p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-512-CD: Conflict Detect (loop vectorization with possible conflicts</a:t>
            </a:r>
            <a:r>
              <a:rPr lang="en-US" sz="1300" dirty="0" smtClean="0">
                <a:solidFill>
                  <a:srgbClr val="000000"/>
                </a:solidFill>
              </a:rPr>
              <a:t>)</a:t>
            </a:r>
            <a:r>
              <a:rPr lang="en-US" sz="1300" dirty="0">
                <a:solidFill>
                  <a:srgbClr val="000000"/>
                </a:solidFill>
              </a:rPr>
              <a:t/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-512-BW: Support for 512-bit Word support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 smtClean="0">
                <a:solidFill>
                  <a:srgbClr val="000000"/>
                </a:solidFill>
              </a:rPr>
              <a:t>AVX</a:t>
            </a:r>
            <a:r>
              <a:rPr lang="en-US" sz="1300" dirty="0" smtClean="0">
                <a:solidFill>
                  <a:srgbClr val="000000"/>
                </a:solidFill>
              </a:rPr>
              <a:t>-512-</a:t>
            </a:r>
            <a:r>
              <a:rPr lang="en-US" sz="1300" dirty="0" err="1" smtClean="0">
                <a:solidFill>
                  <a:srgbClr val="000000"/>
                </a:solidFill>
              </a:rPr>
              <a:t>DQ</a:t>
            </a:r>
            <a:r>
              <a:rPr lang="en-US" sz="1300" dirty="0">
                <a:solidFill>
                  <a:srgbClr val="000000"/>
                </a:solidFill>
              </a:rPr>
              <a:t>: More instructions for double/quad math </a:t>
            </a:r>
            <a:r>
              <a:rPr lang="en-US" sz="1300" dirty="0" smtClean="0">
                <a:solidFill>
                  <a:srgbClr val="000000"/>
                </a:solidFill>
              </a:rPr>
              <a:t>operations</a:t>
            </a:r>
          </a:p>
          <a:p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VL</a:t>
            </a:r>
            <a:r>
              <a:rPr lang="en-US" sz="1300" dirty="0">
                <a:solidFill>
                  <a:srgbClr val="000000"/>
                </a:solidFill>
              </a:rPr>
              <a:t>: Foundation plus &lt;512-bit vector length </a:t>
            </a:r>
            <a:r>
              <a:rPr lang="en-US" sz="1300" dirty="0" smtClean="0">
                <a:solidFill>
                  <a:srgbClr val="000000"/>
                </a:solidFill>
              </a:rPr>
              <a:t>support</a:t>
            </a:r>
            <a:r>
              <a:rPr lang="en-US" sz="1300" dirty="0">
                <a:solidFill>
                  <a:srgbClr val="000000"/>
                </a:solidFill>
              </a:rPr>
              <a:t/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-512-ER: Exponential and Reciprocal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IFMA</a:t>
            </a:r>
            <a:r>
              <a:rPr lang="en-US" sz="1300" dirty="0">
                <a:solidFill>
                  <a:srgbClr val="000000"/>
                </a:solidFill>
              </a:rPr>
              <a:t>: Integer Fused Multiply Add with 52-bit precision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-512-PF: </a:t>
            </a:r>
            <a:r>
              <a:rPr lang="en-US" sz="1300" dirty="0" err="1">
                <a:solidFill>
                  <a:srgbClr val="000000"/>
                </a:solidFill>
              </a:rPr>
              <a:t>Prefetch</a:t>
            </a:r>
            <a:r>
              <a:rPr lang="en-US" sz="1300" dirty="0">
                <a:solidFill>
                  <a:srgbClr val="000000"/>
                </a:solidFill>
              </a:rPr>
              <a:t> Instructions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VBMI</a:t>
            </a:r>
            <a:r>
              <a:rPr lang="en-US" sz="1300" dirty="0">
                <a:solidFill>
                  <a:srgbClr val="000000"/>
                </a:solidFill>
              </a:rPr>
              <a:t>: Vector Byte Manipulation Instructions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 smtClean="0">
                <a:solidFill>
                  <a:srgbClr val="000000"/>
                </a:solidFill>
              </a:rPr>
              <a:t>AVX</a:t>
            </a:r>
            <a:r>
              <a:rPr lang="en-US" sz="1300" dirty="0" smtClean="0">
                <a:solidFill>
                  <a:srgbClr val="000000"/>
                </a:solidFill>
              </a:rPr>
              <a:t>-512-</a:t>
            </a:r>
            <a:r>
              <a:rPr lang="en-US" sz="1300" dirty="0" err="1" smtClean="0">
                <a:solidFill>
                  <a:srgbClr val="000000"/>
                </a:solidFill>
              </a:rPr>
              <a:t>4VNNIW</a:t>
            </a:r>
            <a:r>
              <a:rPr lang="en-US" sz="1300" dirty="0">
                <a:solidFill>
                  <a:srgbClr val="000000"/>
                </a:solidFill>
              </a:rPr>
              <a:t>: Vector Neural Network Instructions Word (variable precision)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4FMAPS</a:t>
            </a:r>
            <a:r>
              <a:rPr lang="en-US" sz="1300" dirty="0">
                <a:solidFill>
                  <a:srgbClr val="000000"/>
                </a:solidFill>
              </a:rPr>
              <a:t>: Fused Multiply Accumulation Packed Single precision</a:t>
            </a:r>
          </a:p>
        </p:txBody>
      </p:sp>
      <p:sp>
        <p:nvSpPr>
          <p:cNvPr id="4" name="Oval 3"/>
          <p:cNvSpPr/>
          <p:nvPr/>
        </p:nvSpPr>
        <p:spPr bwMode="auto">
          <a:xfrm>
            <a:off x="3227295" y="1593828"/>
            <a:ext cx="1264023" cy="624937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6845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sz="1600" dirty="0"/>
          </a:p>
        </p:txBody>
      </p:sp>
      <p:sp>
        <p:nvSpPr>
          <p:cNvPr id="10" name="Rectangle 9"/>
          <p:cNvSpPr/>
          <p:nvPr/>
        </p:nvSpPr>
        <p:spPr bwMode="auto">
          <a:xfrm>
            <a:off x="5967867" y="2595282"/>
            <a:ext cx="3138033" cy="2687547"/>
          </a:xfrm>
          <a:prstGeom prst="rect">
            <a:avLst/>
          </a:prstGeom>
          <a:solidFill>
            <a:schemeClr val="bg1"/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7429500" y="2743200"/>
            <a:ext cx="1676400" cy="2827382"/>
          </a:xfrm>
          <a:prstGeom prst="roundRect">
            <a:avLst/>
          </a:prstGeom>
          <a:solidFill>
            <a:schemeClr val="bg1"/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489649" y="2501155"/>
            <a:ext cx="4960014" cy="2479033"/>
            <a:chOff x="176762" y="3092823"/>
            <a:chExt cx="4960014" cy="2479033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2"/>
            <a:srcRect t="42156" r="43575"/>
            <a:stretch/>
          </p:blipFill>
          <p:spPr>
            <a:xfrm>
              <a:off x="176762" y="3092823"/>
              <a:ext cx="4960014" cy="2479033"/>
            </a:xfrm>
            <a:prstGeom prst="rect">
              <a:avLst/>
            </a:prstGeom>
          </p:spPr>
        </p:pic>
        <p:sp>
          <p:nvSpPr>
            <p:cNvPr id="14" name="Rectangle 13"/>
            <p:cNvSpPr/>
            <p:nvPr/>
          </p:nvSpPr>
          <p:spPr bwMode="auto">
            <a:xfrm>
              <a:off x="436041" y="4452986"/>
              <a:ext cx="2223275" cy="978408"/>
            </a:xfrm>
            <a:prstGeom prst="rect">
              <a:avLst/>
            </a:prstGeom>
            <a:noFill/>
            <a:ln w="28575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127" y="959307"/>
            <a:ext cx="8467271" cy="342186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85725" y="505100"/>
            <a:ext cx="50161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Implementation of AVX512 in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/>
          <a:srcRect b="77611"/>
          <a:stretch/>
        </p:blipFill>
        <p:spPr>
          <a:xfrm>
            <a:off x="257444" y="1286143"/>
            <a:ext cx="8790476" cy="95951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5115289" y="3874765"/>
            <a:ext cx="866025" cy="32071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0369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3460" y="505102"/>
            <a:ext cx="59987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Reduced turbo frequencies while running AVX code</a:t>
            </a:r>
            <a:r>
              <a:rPr lang="hu-HU" b="1" dirty="0" smtClean="0">
                <a:solidFill>
                  <a:srgbClr val="2D2D8A"/>
                </a:solidFill>
              </a:rPr>
              <a:t> </a:t>
            </a:r>
            <a:r>
              <a:rPr lang="hu-HU" dirty="0" smtClean="0"/>
              <a:t>[139]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66700" y="5012393"/>
            <a:ext cx="65037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Note that </a:t>
            </a:r>
            <a:r>
              <a:rPr lang="en-US" dirty="0" smtClean="0">
                <a:solidFill>
                  <a:srgbClr val="FF0000"/>
                </a:solidFill>
              </a:rPr>
              <a:t>turbo frequency limits</a:t>
            </a:r>
            <a:r>
              <a:rPr lang="en-US" dirty="0" smtClean="0">
                <a:solidFill>
                  <a:srgbClr val="000000"/>
                </a:solidFill>
              </a:rPr>
              <a:t> are controlled on a </a:t>
            </a:r>
            <a:r>
              <a:rPr lang="en-US" dirty="0" smtClean="0">
                <a:solidFill>
                  <a:srgbClr val="0070C0"/>
                </a:solidFill>
              </a:rPr>
              <a:t>per core basis</a:t>
            </a:r>
            <a:r>
              <a:rPr lang="en-US" dirty="0" smtClean="0">
                <a:solidFill>
                  <a:srgbClr val="000000"/>
                </a:solidFill>
              </a:rPr>
              <a:t>. 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700" y="830147"/>
            <a:ext cx="8877300" cy="410471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8104558" y="1801446"/>
            <a:ext cx="914400" cy="167640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4529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6762" y="1000895"/>
            <a:ext cx="7790476" cy="439047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9377" y="508001"/>
            <a:ext cx="54040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Performance increase over SIMD generations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0273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b) Re-architected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L2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/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L3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cache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hierarchy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3604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1550"/>
          <a:stretch/>
        </p:blipFill>
        <p:spPr>
          <a:xfrm>
            <a:off x="1" y="1116107"/>
            <a:ext cx="9105900" cy="403411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0963" y="505103"/>
            <a:ext cx="49199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b) Re-architected L2/L3 cache hierarchy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553260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grpSp>
        <p:nvGrpSpPr>
          <p:cNvPr id="20" name="Group 19"/>
          <p:cNvGrpSpPr/>
          <p:nvPr/>
        </p:nvGrpSpPr>
        <p:grpSpPr>
          <a:xfrm>
            <a:off x="500063" y="1140967"/>
            <a:ext cx="8280869" cy="1655763"/>
            <a:chOff x="500063" y="1140967"/>
            <a:chExt cx="8280869" cy="1655763"/>
          </a:xfrm>
        </p:grpSpPr>
        <p:sp>
          <p:nvSpPr>
            <p:cNvPr id="3" name="Rectangle 3"/>
            <p:cNvSpPr>
              <a:spLocks noChangeArrowheads="1"/>
            </p:cNvSpPr>
            <p:nvPr/>
          </p:nvSpPr>
          <p:spPr bwMode="auto">
            <a:xfrm>
              <a:off x="500063" y="1140967"/>
              <a:ext cx="8235950" cy="1655763"/>
            </a:xfrm>
            <a:prstGeom prst="rect">
              <a:avLst/>
            </a:prstGeom>
            <a:solidFill>
              <a:srgbClr val="EAEAEA"/>
            </a:solidFill>
            <a:ln w="9525" algn="ctr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893205" y="1397679"/>
              <a:ext cx="7887727" cy="200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Cache inclusion policies between subsequent levels of a cache hierarchy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" name="Text Box 5"/>
            <p:cNvSpPr txBox="1">
              <a:spLocks noChangeArrowheads="1"/>
            </p:cNvSpPr>
            <p:nvPr/>
          </p:nvSpPr>
          <p:spPr bwMode="auto">
            <a:xfrm>
              <a:off x="853672" y="2300313"/>
              <a:ext cx="2056652" cy="200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Inclusive cache levels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3588490" y="2300313"/>
              <a:ext cx="2476639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Non-inclusive cache levels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(Victim cache)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" name="Text Box 7"/>
            <p:cNvSpPr txBox="1">
              <a:spLocks noChangeArrowheads="1"/>
            </p:cNvSpPr>
            <p:nvPr/>
          </p:nvSpPr>
          <p:spPr bwMode="auto">
            <a:xfrm>
              <a:off x="6568758" y="2300313"/>
              <a:ext cx="2095124" cy="200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Exclusive cache-levels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" name="Line 9"/>
            <p:cNvSpPr>
              <a:spLocks noChangeShapeType="1"/>
            </p:cNvSpPr>
            <p:nvPr/>
          </p:nvSpPr>
          <p:spPr bwMode="auto">
            <a:xfrm rot="-5400000" flipH="1" flipV="1">
              <a:off x="3130550" y="484213"/>
              <a:ext cx="503237" cy="29162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9" name="Line 10"/>
            <p:cNvSpPr>
              <a:spLocks noChangeShapeType="1"/>
            </p:cNvSpPr>
            <p:nvPr/>
          </p:nvSpPr>
          <p:spPr bwMode="auto">
            <a:xfrm rot="5400000" flipV="1">
              <a:off x="5975350" y="555651"/>
              <a:ext cx="503237" cy="27733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0" name="Line 11"/>
            <p:cNvSpPr>
              <a:spLocks noChangeShapeType="1"/>
            </p:cNvSpPr>
            <p:nvPr/>
          </p:nvSpPr>
          <p:spPr bwMode="auto">
            <a:xfrm rot="5400000" flipV="1">
              <a:off x="4577557" y="1956619"/>
              <a:ext cx="52546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1" name="Oval 39"/>
            <p:cNvSpPr>
              <a:spLocks noChangeArrowheads="1"/>
            </p:cNvSpPr>
            <p:nvPr/>
          </p:nvSpPr>
          <p:spPr bwMode="auto">
            <a:xfrm>
              <a:off x="1866900" y="2179663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2" name="Oval 40"/>
            <p:cNvSpPr>
              <a:spLocks noChangeArrowheads="1"/>
            </p:cNvSpPr>
            <p:nvPr/>
          </p:nvSpPr>
          <p:spPr bwMode="auto">
            <a:xfrm>
              <a:off x="4810125" y="2206650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3" name="Oval 41"/>
            <p:cNvSpPr>
              <a:spLocks noChangeArrowheads="1"/>
            </p:cNvSpPr>
            <p:nvPr/>
          </p:nvSpPr>
          <p:spPr bwMode="auto">
            <a:xfrm>
              <a:off x="7589838" y="2168550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939054" y="4731232"/>
            <a:ext cx="1472453" cy="1558368"/>
            <a:chOff x="939054" y="4731232"/>
            <a:chExt cx="1472453" cy="1558368"/>
          </a:xfrm>
        </p:grpSpPr>
        <p:sp>
          <p:nvSpPr>
            <p:cNvPr id="14" name="Rectangle 13"/>
            <p:cNvSpPr/>
            <p:nvPr/>
          </p:nvSpPr>
          <p:spPr bwMode="auto">
            <a:xfrm>
              <a:off x="1398496" y="4731232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939054" y="5390139"/>
              <a:ext cx="1467971" cy="887506"/>
            </a:xfrm>
            <a:prstGeom prst="rect">
              <a:avLst/>
            </a:prstGeom>
            <a:gradFill flip="none" rotWithShape="1">
              <a:gsLst>
                <a:gs pos="0">
                  <a:srgbClr val="CCCCFF">
                    <a:shade val="30000"/>
                    <a:satMod val="115000"/>
                  </a:srgbClr>
                </a:gs>
                <a:gs pos="50000">
                  <a:srgbClr val="CCCCFF">
                    <a:shade val="67500"/>
                    <a:satMod val="115000"/>
                  </a:srgbClr>
                </a:gs>
                <a:gs pos="100000">
                  <a:srgbClr val="CCCCFF">
                    <a:shade val="100000"/>
                    <a:satMod val="11500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 w="1587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 bwMode="auto">
            <a:xfrm>
              <a:off x="1752601" y="5892157"/>
              <a:ext cx="658906" cy="389965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59861" y="4771574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913966" y="5919052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452284" y="5488747"/>
              <a:ext cx="59503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 smtClean="0">
                  <a:solidFill>
                    <a:srgbClr val="000000"/>
                  </a:solidFill>
                </a:rPr>
                <a:t>Li+1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 bwMode="auto">
            <a:xfrm>
              <a:off x="1738511" y="5899635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885362" y="5939968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-150157" y="3071865"/>
            <a:ext cx="3498476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If the cache levels are inclusive, 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the higher cache level includes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the </a:t>
            </a:r>
            <a:r>
              <a:rPr lang="en-US" sz="1300" dirty="0">
                <a:solidFill>
                  <a:srgbClr val="000000"/>
                </a:solidFill>
              </a:rPr>
              <a:t>content of </a:t>
            </a:r>
            <a:r>
              <a:rPr lang="en-US" sz="1300" dirty="0" smtClean="0">
                <a:solidFill>
                  <a:srgbClr val="000000"/>
                </a:solidFill>
              </a:rPr>
              <a:t>the underneath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cache level,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E.g. </a:t>
            </a:r>
            <a:r>
              <a:rPr lang="en-US" sz="1300" dirty="0">
                <a:solidFill>
                  <a:srgbClr val="000000"/>
                </a:solidFill>
              </a:rPr>
              <a:t>an inclusive </a:t>
            </a:r>
            <a:r>
              <a:rPr lang="en-US" sz="1300" dirty="0" err="1">
                <a:solidFill>
                  <a:srgbClr val="000000"/>
                </a:solidFill>
              </a:rPr>
              <a:t>L3</a:t>
            </a:r>
            <a:r>
              <a:rPr lang="en-US" sz="1300" dirty="0">
                <a:solidFill>
                  <a:srgbClr val="000000"/>
                </a:solidFill>
              </a:rPr>
              <a:t> cache</a:t>
            </a:r>
          </a:p>
          <a:p>
            <a:pPr algn="ctr"/>
            <a:r>
              <a:rPr lang="en-US" sz="1300" dirty="0">
                <a:solidFill>
                  <a:srgbClr val="000000"/>
                </a:solidFill>
              </a:rPr>
              <a:t>  contains the content of </a:t>
            </a:r>
            <a:r>
              <a:rPr lang="en-US" sz="1300" dirty="0" smtClean="0">
                <a:solidFill>
                  <a:srgbClr val="000000"/>
                </a:solidFill>
              </a:rPr>
              <a:t>the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  </a:t>
            </a:r>
            <a:r>
              <a:rPr lang="en-US" sz="1300" dirty="0" err="1">
                <a:solidFill>
                  <a:srgbClr val="000000"/>
                </a:solidFill>
              </a:rPr>
              <a:t>L2</a:t>
            </a:r>
            <a:r>
              <a:rPr lang="en-US" sz="1300" dirty="0">
                <a:solidFill>
                  <a:srgbClr val="000000"/>
                </a:solidFill>
              </a:rPr>
              <a:t> cache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6095554" y="3077244"/>
            <a:ext cx="2989921" cy="3222175"/>
            <a:chOff x="6028319" y="3077244"/>
            <a:chExt cx="2989921" cy="3222175"/>
          </a:xfrm>
        </p:grpSpPr>
        <p:sp>
          <p:nvSpPr>
            <p:cNvPr id="42" name="Rectangle 41"/>
            <p:cNvSpPr/>
            <p:nvPr/>
          </p:nvSpPr>
          <p:spPr bwMode="auto">
            <a:xfrm>
              <a:off x="7095998" y="4753006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6703791" y="5411913"/>
              <a:ext cx="1467971" cy="887506"/>
            </a:xfrm>
            <a:prstGeom prst="rect">
              <a:avLst/>
            </a:prstGeom>
            <a:gradFill flip="none" rotWithShape="1">
              <a:gsLst>
                <a:gs pos="0">
                  <a:srgbClr val="CCCCFF">
                    <a:shade val="30000"/>
                    <a:satMod val="115000"/>
                  </a:srgbClr>
                </a:gs>
                <a:gs pos="50000">
                  <a:srgbClr val="CCCCFF">
                    <a:shade val="67500"/>
                    <a:satMod val="115000"/>
                  </a:srgbClr>
                </a:gs>
                <a:gs pos="100000">
                  <a:srgbClr val="CCCCFF">
                    <a:shade val="100000"/>
                    <a:satMod val="11500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 w="1587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7257363" y="4793348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7217021" y="5510521"/>
              <a:ext cx="59503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 smtClean="0">
                  <a:solidFill>
                    <a:srgbClr val="000000"/>
                  </a:solidFill>
                </a:rPr>
                <a:t>Li+1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6028319" y="3077244"/>
              <a:ext cx="2989921" cy="10926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If the cache levels are exclusive,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 a data item (in fact a cache line)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is contained either in the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higher or in the lower level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cache, but never in both.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936898" y="4738492"/>
            <a:ext cx="1472453" cy="1558368"/>
            <a:chOff x="3936898" y="4738492"/>
            <a:chExt cx="1472453" cy="1558368"/>
          </a:xfrm>
        </p:grpSpPr>
        <p:sp>
          <p:nvSpPr>
            <p:cNvPr id="34" name="Rectangle 33"/>
            <p:cNvSpPr/>
            <p:nvPr/>
          </p:nvSpPr>
          <p:spPr bwMode="auto">
            <a:xfrm>
              <a:off x="4302211" y="4738492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3936898" y="5397399"/>
              <a:ext cx="1467971" cy="887506"/>
            </a:xfrm>
            <a:prstGeom prst="rect">
              <a:avLst/>
            </a:prstGeom>
            <a:gradFill flip="none" rotWithShape="1">
              <a:gsLst>
                <a:gs pos="0">
                  <a:srgbClr val="CCCCFF">
                    <a:shade val="30000"/>
                    <a:satMod val="115000"/>
                  </a:srgbClr>
                </a:gs>
                <a:gs pos="50000">
                  <a:srgbClr val="CCCCFF">
                    <a:shade val="67500"/>
                    <a:satMod val="115000"/>
                  </a:srgbClr>
                </a:gs>
                <a:gs pos="100000">
                  <a:srgbClr val="CCCCFF">
                    <a:shade val="100000"/>
                    <a:satMod val="11500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 w="1587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 bwMode="auto">
            <a:xfrm>
              <a:off x="4750445" y="5899417"/>
              <a:ext cx="658906" cy="389965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lg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477023" y="4778834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911810" y="5926312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450128" y="5496007"/>
              <a:ext cx="59503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 smtClean="0">
                  <a:solidFill>
                    <a:srgbClr val="000000"/>
                  </a:solidFill>
                </a:rPr>
                <a:t>Li+1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 bwMode="auto">
            <a:xfrm>
              <a:off x="4736355" y="5906895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883206" y="5947228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3137949" y="3077244"/>
            <a:ext cx="2799292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In non-inclusive cache levels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the </a:t>
            </a:r>
            <a:r>
              <a:rPr lang="en-US" sz="1300" dirty="0">
                <a:solidFill>
                  <a:srgbClr val="000000"/>
                </a:solidFill>
              </a:rPr>
              <a:t>fact that a line is in level </a:t>
            </a:r>
            <a:r>
              <a:rPr lang="en-US" sz="1300" dirty="0" err="1" smtClean="0">
                <a:solidFill>
                  <a:srgbClr val="000000"/>
                </a:solidFill>
              </a:rPr>
              <a:t>i</a:t>
            </a:r>
            <a:endParaRPr lang="en-US" sz="1300" dirty="0" smtClean="0">
              <a:solidFill>
                <a:srgbClr val="000000"/>
              </a:solidFill>
            </a:endParaRP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 </a:t>
            </a:r>
            <a:r>
              <a:rPr lang="en-US" sz="1300" dirty="0">
                <a:solidFill>
                  <a:srgbClr val="000000"/>
                </a:solidFill>
              </a:rPr>
              <a:t>does not imply that it is </a:t>
            </a:r>
            <a:r>
              <a:rPr lang="en-US" sz="1300" dirty="0" smtClean="0">
                <a:solidFill>
                  <a:srgbClr val="000000"/>
                </a:solidFill>
              </a:rPr>
              <a:t>also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 </a:t>
            </a:r>
            <a:r>
              <a:rPr lang="en-US" sz="1300" dirty="0">
                <a:solidFill>
                  <a:srgbClr val="000000"/>
                </a:solidFill>
              </a:rPr>
              <a:t>in level </a:t>
            </a:r>
            <a:r>
              <a:rPr lang="en-US" sz="1300" dirty="0" err="1">
                <a:solidFill>
                  <a:srgbClr val="000000"/>
                </a:solidFill>
              </a:rPr>
              <a:t>i+1</a:t>
            </a:r>
            <a:r>
              <a:rPr lang="en-US" sz="1300" dirty="0">
                <a:solidFill>
                  <a:srgbClr val="000000"/>
                </a:solidFill>
              </a:rPr>
              <a:t>.</a:t>
            </a:r>
            <a:r>
              <a:rPr lang="en-US" sz="1300" dirty="0" smtClean="0">
                <a:solidFill>
                  <a:srgbClr val="000000"/>
                </a:solidFill>
              </a:rPr>
              <a:t> </a:t>
            </a:r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84045" y="510990"/>
            <a:ext cx="7523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Changing the </a:t>
            </a:r>
            <a:r>
              <a:rPr lang="en-US" b="1" dirty="0" err="1" smtClean="0">
                <a:solidFill>
                  <a:srgbClr val="2D2D8A"/>
                </a:solidFill>
              </a:rPr>
              <a:t>L3</a:t>
            </a:r>
            <a:r>
              <a:rPr lang="en-US" b="1" dirty="0" smtClean="0">
                <a:solidFill>
                  <a:srgbClr val="2D2D8A"/>
                </a:solidFill>
              </a:rPr>
              <a:t> cache inclusion policy from inclusive to non-inclusive -1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555813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2" grpId="0"/>
      <p:bldP spid="44" grpId="0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500063" y="1140967"/>
            <a:ext cx="8235950" cy="1655763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93205" y="1397679"/>
            <a:ext cx="7887727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Cache inclusion policies between subsequent levels of a cache hierarchy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853672" y="2300313"/>
            <a:ext cx="2056652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Inclusive cache levels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3588490" y="2300313"/>
            <a:ext cx="2476639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Non-inclusive cache levels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(Victim cache)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6568758" y="2300313"/>
            <a:ext cx="2095124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Exclusive cache-levels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 rot="-5400000" flipH="1" flipV="1">
            <a:off x="3130550" y="484213"/>
            <a:ext cx="503237" cy="29162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auto">
          <a:xfrm rot="5400000" flipV="1">
            <a:off x="5975350" y="555651"/>
            <a:ext cx="503237" cy="2773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 rot="5400000" flipV="1">
            <a:off x="4577557" y="1956619"/>
            <a:ext cx="525462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1" name="Oval 39"/>
          <p:cNvSpPr>
            <a:spLocks noChangeArrowheads="1"/>
          </p:cNvSpPr>
          <p:nvPr/>
        </p:nvSpPr>
        <p:spPr bwMode="auto">
          <a:xfrm>
            <a:off x="1866900" y="21796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Oval 40"/>
          <p:cNvSpPr>
            <a:spLocks noChangeArrowheads="1"/>
          </p:cNvSpPr>
          <p:nvPr/>
        </p:nvSpPr>
        <p:spPr bwMode="auto">
          <a:xfrm>
            <a:off x="4810125" y="220665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Oval 41"/>
          <p:cNvSpPr>
            <a:spLocks noChangeArrowheads="1"/>
          </p:cNvSpPr>
          <p:nvPr/>
        </p:nvSpPr>
        <p:spPr bwMode="auto">
          <a:xfrm>
            <a:off x="7589838" y="216855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83742" y="3162298"/>
            <a:ext cx="3009157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Inclusive cache levels </a:t>
            </a:r>
            <a:r>
              <a:rPr lang="en-US" sz="1300" dirty="0" smtClean="0">
                <a:solidFill>
                  <a:srgbClr val="0070C0"/>
                </a:solidFill>
              </a:rPr>
              <a:t>reduce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the snoop traffic</a:t>
            </a:r>
            <a:r>
              <a:rPr lang="en-US" sz="1300" dirty="0" smtClean="0">
                <a:solidFill>
                  <a:srgbClr val="000000"/>
                </a:solidFill>
              </a:rPr>
              <a:t>,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since in this case only the higher 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cache level needs to be snooped.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199149" y="3175747"/>
            <a:ext cx="281211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Benefit of an exclusive cache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levels is the </a:t>
            </a:r>
            <a:r>
              <a:rPr lang="en-US" sz="1300" dirty="0" smtClean="0">
                <a:solidFill>
                  <a:srgbClr val="0070C0"/>
                </a:solidFill>
              </a:rPr>
              <a:t>efficient use of the</a:t>
            </a:r>
          </a:p>
          <a:p>
            <a:pPr algn="ctr">
              <a:spcAft>
                <a:spcPts val="600"/>
              </a:spcAft>
            </a:pPr>
            <a:r>
              <a:rPr lang="en-US" sz="1300" dirty="0" smtClean="0">
                <a:solidFill>
                  <a:srgbClr val="0070C0"/>
                </a:solidFill>
              </a:rPr>
              <a:t>cache space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53926" y="4430057"/>
            <a:ext cx="304705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solidFill>
                  <a:srgbClr val="000000"/>
                </a:solidFill>
              </a:rPr>
              <a:t>Their drawback is the </a:t>
            </a:r>
            <a:r>
              <a:rPr lang="en-US" sz="1300" dirty="0">
                <a:solidFill>
                  <a:srgbClr val="0070C0"/>
                </a:solidFill>
              </a:rPr>
              <a:t>not efficient</a:t>
            </a:r>
          </a:p>
          <a:p>
            <a:pPr algn="ctr"/>
            <a:r>
              <a:rPr lang="en-US" sz="1300" dirty="0">
                <a:solidFill>
                  <a:srgbClr val="0070C0"/>
                </a:solidFill>
              </a:rPr>
              <a:t>use of the cache space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83742" y="5390775"/>
            <a:ext cx="9877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 smtClean="0">
                <a:solidFill>
                  <a:srgbClr val="000000"/>
                </a:solidFill>
              </a:rPr>
              <a:t>Examples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02982" y="5655981"/>
            <a:ext cx="224452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Intel's </a:t>
            </a:r>
            <a:r>
              <a:rPr lang="en-US" sz="1300" i="1" dirty="0" err="1" smtClean="0">
                <a:solidFill>
                  <a:srgbClr val="000000"/>
                </a:solidFill>
              </a:rPr>
              <a:t>L3</a:t>
            </a:r>
            <a:r>
              <a:rPr lang="en-US" sz="1300" i="1" dirty="0" smtClean="0">
                <a:solidFill>
                  <a:srgbClr val="000000"/>
                </a:solidFill>
              </a:rPr>
              <a:t> caches in their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Haswell to </a:t>
            </a:r>
            <a:r>
              <a:rPr lang="en-US" sz="1300" i="1" dirty="0" err="1" smtClean="0">
                <a:solidFill>
                  <a:srgbClr val="000000"/>
                </a:solidFill>
              </a:rPr>
              <a:t>Skylake</a:t>
            </a:r>
            <a:r>
              <a:rPr lang="en-US" sz="1300" i="1" dirty="0" smtClean="0">
                <a:solidFill>
                  <a:srgbClr val="000000"/>
                </a:solidFill>
              </a:rPr>
              <a:t> lines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43990" y="5668681"/>
            <a:ext cx="301396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Intel's </a:t>
            </a:r>
            <a:r>
              <a:rPr lang="en-US" sz="1300" i="1" dirty="0" err="1" smtClean="0">
                <a:solidFill>
                  <a:srgbClr val="000000"/>
                </a:solidFill>
              </a:rPr>
              <a:t>L2</a:t>
            </a:r>
            <a:r>
              <a:rPr lang="en-US" sz="1300" i="1" dirty="0" smtClean="0">
                <a:solidFill>
                  <a:srgbClr val="000000"/>
                </a:solidFill>
              </a:rPr>
              <a:t> caches in their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Pentium 4 and Core 2 based lines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293168" y="4441263"/>
            <a:ext cx="2482795" cy="10926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solidFill>
                  <a:srgbClr val="000000"/>
                </a:solidFill>
              </a:rPr>
              <a:t>Their drawback is that they</a:t>
            </a:r>
          </a:p>
          <a:p>
            <a:pPr algn="ctr"/>
            <a:r>
              <a:rPr lang="en-US" sz="1300" dirty="0">
                <a:solidFill>
                  <a:srgbClr val="0070C0"/>
                </a:solidFill>
              </a:rPr>
              <a:t>increase the snoop traffic</a:t>
            </a:r>
          </a:p>
          <a:p>
            <a:pPr algn="ctr"/>
            <a:r>
              <a:rPr lang="en-US" sz="1300" dirty="0">
                <a:solidFill>
                  <a:srgbClr val="000000"/>
                </a:solidFill>
              </a:rPr>
              <a:t>since in this case both</a:t>
            </a:r>
          </a:p>
          <a:p>
            <a:pPr algn="ctr"/>
            <a:r>
              <a:rPr lang="en-US" sz="1300" dirty="0">
                <a:solidFill>
                  <a:srgbClr val="000000"/>
                </a:solidFill>
              </a:rPr>
              <a:t>cache levels need to be </a:t>
            </a:r>
          </a:p>
          <a:p>
            <a:pPr algn="ctr"/>
            <a:r>
              <a:rPr lang="en-US" sz="1300" dirty="0">
                <a:solidFill>
                  <a:srgbClr val="000000"/>
                </a:solidFill>
              </a:rPr>
              <a:t>snooped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505200" y="3179482"/>
            <a:ext cx="2533450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Non-inclusive cache levels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seem to provide an </a:t>
            </a:r>
            <a:r>
              <a:rPr lang="en-US" sz="1300" dirty="0" smtClean="0">
                <a:solidFill>
                  <a:srgbClr val="0070C0"/>
                </a:solidFill>
              </a:rPr>
              <a:t>efficient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cache use.</a:t>
            </a:r>
            <a:endParaRPr lang="en-US" sz="1300" dirty="0">
              <a:solidFill>
                <a:srgbClr val="0070C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521850" y="4427816"/>
            <a:ext cx="246894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They need a </a:t>
            </a:r>
            <a:r>
              <a:rPr lang="en-US" sz="1300" dirty="0" smtClean="0">
                <a:solidFill>
                  <a:srgbClr val="0070C0"/>
                </a:solidFill>
              </a:rPr>
              <a:t>more complex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cache coherency protocol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604000" y="5668681"/>
            <a:ext cx="226055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AMD's </a:t>
            </a:r>
            <a:r>
              <a:rPr lang="en-US" sz="1300" i="1" dirty="0" err="1" smtClean="0">
                <a:solidFill>
                  <a:srgbClr val="000000"/>
                </a:solidFill>
              </a:rPr>
              <a:t>L2</a:t>
            </a:r>
            <a:r>
              <a:rPr lang="en-US" sz="1300" i="1" dirty="0" smtClean="0">
                <a:solidFill>
                  <a:srgbClr val="000000"/>
                </a:solidFill>
              </a:rPr>
              <a:t> caches in their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Athlon (</a:t>
            </a:r>
            <a:r>
              <a:rPr lang="en-US" sz="1300" i="1" dirty="0" err="1" smtClean="0">
                <a:solidFill>
                  <a:srgbClr val="000000"/>
                </a:solidFill>
              </a:rPr>
              <a:t>K6</a:t>
            </a:r>
            <a:r>
              <a:rPr lang="en-US" sz="1300" i="1" dirty="0" smtClean="0">
                <a:solidFill>
                  <a:srgbClr val="000000"/>
                </a:solidFill>
              </a:rPr>
              <a:t>) and Opteron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based lines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601521" y="6158003"/>
            <a:ext cx="215796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Intel's </a:t>
            </a:r>
            <a:r>
              <a:rPr lang="en-US" sz="1300" i="1" dirty="0" err="1" smtClean="0">
                <a:solidFill>
                  <a:srgbClr val="000000"/>
                </a:solidFill>
              </a:rPr>
              <a:t>L3</a:t>
            </a:r>
            <a:r>
              <a:rPr lang="en-US" sz="1300" i="1" dirty="0" smtClean="0">
                <a:solidFill>
                  <a:srgbClr val="000000"/>
                </a:solidFill>
              </a:rPr>
              <a:t> cache in their</a:t>
            </a:r>
          </a:p>
          <a:p>
            <a:pPr algn="ctr"/>
            <a:r>
              <a:rPr lang="en-US" sz="1300" i="1" dirty="0" err="1" smtClean="0">
                <a:solidFill>
                  <a:srgbClr val="000000"/>
                </a:solidFill>
              </a:rPr>
              <a:t>Skylake</a:t>
            </a:r>
            <a:r>
              <a:rPr lang="en-US" sz="1300" i="1" dirty="0" smtClean="0">
                <a:solidFill>
                  <a:srgbClr val="000000"/>
                </a:solidFill>
              </a:rPr>
              <a:t>-SP line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3819" y="510158"/>
            <a:ext cx="48926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Assessing and use of cache inclusion policies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64501" y="2877672"/>
            <a:ext cx="8194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Benefit</a:t>
            </a:r>
            <a:endParaRPr lang="en-US" dirty="0"/>
          </a:p>
        </p:txBody>
      </p:sp>
      <p:sp>
        <p:nvSpPr>
          <p:cNvPr id="27" name="TextBox 26"/>
          <p:cNvSpPr txBox="1"/>
          <p:nvPr/>
        </p:nvSpPr>
        <p:spPr>
          <a:xfrm>
            <a:off x="176166" y="4155142"/>
            <a:ext cx="10686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Drawback</a:t>
            </a:r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750853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6" grpId="0"/>
      <p:bldP spid="27" grpId="0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(4)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730750"/>
              </p:ext>
            </p:extLst>
          </p:nvPr>
        </p:nvGraphicFramePr>
        <p:xfrm>
          <a:off x="697004" y="1154954"/>
          <a:ext cx="7438930" cy="433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292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632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175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L2</a:t>
                      </a:r>
                      <a:r>
                        <a:rPr lang="en-US" sz="1400" dirty="0" smtClean="0"/>
                        <a:t> to </a:t>
                      </a:r>
                      <a:r>
                        <a:rPr lang="en-US" sz="1400" dirty="0" err="1" smtClean="0"/>
                        <a:t>L1</a:t>
                      </a:r>
                      <a:r>
                        <a:rPr lang="en-US" sz="1400" dirty="0" smtClean="0"/>
                        <a:t> </a:t>
                      </a:r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L3</a:t>
                      </a:r>
                      <a:r>
                        <a:rPr lang="en-US" sz="1400" dirty="0" smtClean="0"/>
                        <a:t> to </a:t>
                      </a:r>
                      <a:r>
                        <a:rPr lang="en-US" sz="1400" dirty="0" err="1" smtClean="0"/>
                        <a:t>L2</a:t>
                      </a:r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L4</a:t>
                      </a:r>
                      <a:r>
                        <a:rPr lang="en-US" sz="1400" dirty="0" smtClean="0"/>
                        <a:t> to </a:t>
                      </a:r>
                      <a:r>
                        <a:rPr lang="en-US" sz="1400" dirty="0" err="1" smtClean="0"/>
                        <a:t>L3</a:t>
                      </a:r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Core 2/</a:t>
                      </a:r>
                    </a:p>
                    <a:p>
                      <a:pPr algn="ctr"/>
                      <a:r>
                        <a:rPr lang="en-US" sz="1400" dirty="0" smtClean="0"/>
                        <a:t>Penryn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Nehalem/</a:t>
                      </a:r>
                    </a:p>
                    <a:p>
                      <a:pPr algn="ctr"/>
                      <a:r>
                        <a:rPr lang="en-US" sz="1400" dirty="0" err="1" smtClean="0"/>
                        <a:t>Westmere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Sandy Bridge/</a:t>
                      </a:r>
                    </a:p>
                    <a:p>
                      <a:pPr algn="ctr"/>
                      <a:r>
                        <a:rPr lang="en-US" sz="1400" dirty="0" smtClean="0"/>
                        <a:t>Ivy Bridge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Haswell</a:t>
                      </a:r>
                    </a:p>
                    <a:p>
                      <a:pPr algn="ctr"/>
                      <a:r>
                        <a:rPr lang="en-US" sz="1400" dirty="0" smtClean="0"/>
                        <a:t>Broadwell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Non-inclusive?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Skylake</a:t>
                      </a:r>
                      <a:r>
                        <a:rPr lang="en-US" sz="1400" dirty="0" smtClean="0"/>
                        <a:t>/</a:t>
                      </a:r>
                    </a:p>
                    <a:p>
                      <a:pPr algn="ctr"/>
                      <a:r>
                        <a:rPr lang="en-US" sz="1400" dirty="0" err="1" smtClean="0"/>
                        <a:t>Kaby</a:t>
                      </a:r>
                      <a:r>
                        <a:rPr lang="en-US" sz="1400" dirty="0" smtClean="0"/>
                        <a:t> Lake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Non-inclusive?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Skylake</a:t>
                      </a:r>
                      <a:r>
                        <a:rPr lang="en-US" sz="1400" dirty="0" smtClean="0"/>
                        <a:t>-SP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??</a:t>
                      </a:r>
                      <a:endParaRPr 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589428" y="5822574"/>
            <a:ext cx="69476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All caches are write-back caches (WB) (except of the </a:t>
            </a:r>
            <a:r>
              <a:rPr lang="en-US" dirty="0" err="1" smtClean="0">
                <a:solidFill>
                  <a:srgbClr val="000000"/>
                </a:solidFill>
              </a:rPr>
              <a:t>L1</a:t>
            </a:r>
            <a:r>
              <a:rPr lang="en-US" dirty="0" smtClean="0">
                <a:solidFill>
                  <a:srgbClr val="000000"/>
                </a:solidFill>
              </a:rPr>
              <a:t> Instruction cache).</a:t>
            </a:r>
          </a:p>
          <a:p>
            <a:r>
              <a:rPr lang="en-US" dirty="0" err="1" smtClean="0">
                <a:solidFill>
                  <a:srgbClr val="000000"/>
                </a:solidFill>
              </a:rPr>
              <a:t>L3</a:t>
            </a:r>
            <a:r>
              <a:rPr lang="en-US" dirty="0" smtClean="0">
                <a:solidFill>
                  <a:srgbClr val="000000"/>
                </a:solidFill>
              </a:rPr>
              <a:t> cache tags show which </a:t>
            </a:r>
            <a:r>
              <a:rPr lang="en-US" dirty="0" err="1" smtClean="0">
                <a:solidFill>
                  <a:srgbClr val="000000"/>
                </a:solidFill>
              </a:rPr>
              <a:t>L1</a:t>
            </a:r>
            <a:r>
              <a:rPr lang="en-US" dirty="0" smtClean="0">
                <a:solidFill>
                  <a:srgbClr val="000000"/>
                </a:solidFill>
              </a:rPr>
              <a:t> and/or </a:t>
            </a:r>
            <a:r>
              <a:rPr lang="en-US" dirty="0" err="1" smtClean="0">
                <a:solidFill>
                  <a:srgbClr val="000000"/>
                </a:solidFill>
              </a:rPr>
              <a:t>L2</a:t>
            </a:r>
            <a:r>
              <a:rPr lang="en-US" dirty="0" smtClean="0">
                <a:solidFill>
                  <a:srgbClr val="000000"/>
                </a:solidFill>
              </a:rPr>
              <a:t> caches hold the cache line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8442" y="510989"/>
            <a:ext cx="70679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Inclusion policies of cache hierarchies in Intel's Core 2 lines </a:t>
            </a:r>
            <a:r>
              <a:rPr lang="en-US" dirty="0" smtClean="0"/>
              <a:t>[</a:t>
            </a:r>
            <a:r>
              <a:rPr lang="hu-HU" dirty="0" smtClean="0"/>
              <a:t>156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5042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4"/>
          <p:cNvSpPr txBox="1">
            <a:spLocks noChangeArrowheads="1"/>
          </p:cNvSpPr>
          <p:nvPr/>
        </p:nvSpPr>
        <p:spPr bwMode="auto">
          <a:xfrm>
            <a:off x="308163" y="2059424"/>
            <a:ext cx="26685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Three-chip implementation</a:t>
            </a:r>
          </a:p>
        </p:txBody>
      </p:sp>
      <p:sp>
        <p:nvSpPr>
          <p:cNvPr id="110599" name="Text Box 4"/>
          <p:cNvSpPr txBox="1">
            <a:spLocks noChangeArrowheads="1"/>
          </p:cNvSpPr>
          <p:nvPr/>
        </p:nvSpPr>
        <p:spPr bwMode="auto">
          <a:xfrm>
            <a:off x="949513" y="1033899"/>
            <a:ext cx="6737350" cy="480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05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Implementation of platforms</a:t>
            </a:r>
          </a:p>
          <a:p>
            <a:pPr algn="ctr" eaLnBrk="1" hangingPunct="1">
              <a:lnSpc>
                <a:spcPct val="105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 classified according to the number of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chip types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constituting the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chipset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0600" name="Text Box 4"/>
          <p:cNvSpPr txBox="1">
            <a:spLocks noChangeArrowheads="1"/>
          </p:cNvSpPr>
          <p:nvPr/>
        </p:nvSpPr>
        <p:spPr bwMode="auto">
          <a:xfrm>
            <a:off x="3237484" y="2061012"/>
            <a:ext cx="27701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Two-chip implementation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622613" y="1535549"/>
            <a:ext cx="6030280" cy="490538"/>
            <a:chOff x="1905000" y="1683466"/>
            <a:chExt cx="6030280" cy="490538"/>
          </a:xfrm>
        </p:grpSpPr>
        <p:sp>
          <p:nvSpPr>
            <p:cNvPr id="110595" name="Line 8"/>
            <p:cNvSpPr>
              <a:spLocks noChangeShapeType="1"/>
            </p:cNvSpPr>
            <p:nvPr/>
          </p:nvSpPr>
          <p:spPr bwMode="auto">
            <a:xfrm>
              <a:off x="4893981" y="1683466"/>
              <a:ext cx="0" cy="2174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96" name="Line 10"/>
            <p:cNvSpPr>
              <a:spLocks noChangeShapeType="1"/>
            </p:cNvSpPr>
            <p:nvPr/>
          </p:nvSpPr>
          <p:spPr bwMode="auto">
            <a:xfrm flipV="1">
              <a:off x="1949449" y="1918416"/>
              <a:ext cx="59710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97" name="Oval 12"/>
            <p:cNvSpPr>
              <a:spLocks noChangeArrowheads="1"/>
            </p:cNvSpPr>
            <p:nvPr/>
          </p:nvSpPr>
          <p:spPr bwMode="auto">
            <a:xfrm>
              <a:off x="1905000" y="2112091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0598" name="Line 13"/>
            <p:cNvSpPr>
              <a:spLocks noChangeShapeType="1"/>
            </p:cNvSpPr>
            <p:nvPr/>
          </p:nvSpPr>
          <p:spPr bwMode="auto">
            <a:xfrm>
              <a:off x="1938338" y="1912066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01" name="Oval 12"/>
            <p:cNvSpPr>
              <a:spLocks noChangeArrowheads="1"/>
            </p:cNvSpPr>
            <p:nvPr/>
          </p:nvSpPr>
          <p:spPr bwMode="auto">
            <a:xfrm>
              <a:off x="4868684" y="2113679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0602" name="Line 13"/>
            <p:cNvSpPr>
              <a:spLocks noChangeShapeType="1"/>
            </p:cNvSpPr>
            <p:nvPr/>
          </p:nvSpPr>
          <p:spPr bwMode="auto">
            <a:xfrm>
              <a:off x="7935280" y="1911733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0603" name="AutoShape 38"/>
          <p:cNvSpPr>
            <a:spLocks noChangeArrowheads="1"/>
          </p:cNvSpPr>
          <p:nvPr/>
        </p:nvSpPr>
        <p:spPr bwMode="auto">
          <a:xfrm>
            <a:off x="2908638" y="2137691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800">
              <a:solidFill>
                <a:srgbClr val="000000"/>
              </a:solidFill>
            </a:endParaRPr>
          </a:p>
        </p:txBody>
      </p:sp>
      <p:sp>
        <p:nvSpPr>
          <p:cNvPr id="110604" name="Text Box 14"/>
          <p:cNvSpPr txBox="1">
            <a:spLocks noChangeArrowheads="1"/>
          </p:cNvSpPr>
          <p:nvPr/>
        </p:nvSpPr>
        <p:spPr bwMode="auto">
          <a:xfrm>
            <a:off x="360701" y="2522759"/>
            <a:ext cx="2595261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The system architecture consists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basically of three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chip types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(processors/MCH/ICH)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0605" name="Text Box 15"/>
          <p:cNvSpPr txBox="1">
            <a:spLocks noChangeArrowheads="1"/>
          </p:cNvSpPr>
          <p:nvPr/>
        </p:nvSpPr>
        <p:spPr bwMode="auto">
          <a:xfrm>
            <a:off x="3367949" y="2524346"/>
            <a:ext cx="2595261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The system architecture consists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basically of two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chip types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(processors/PCH)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0607" name="Text Box 18"/>
          <p:cNvSpPr txBox="1">
            <a:spLocks noChangeArrowheads="1"/>
          </p:cNvSpPr>
          <p:nvPr/>
        </p:nvSpPr>
        <p:spPr bwMode="auto">
          <a:xfrm>
            <a:off x="174625" y="545821"/>
            <a:ext cx="786593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1.5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Classification of platforms according to the number of chips constituting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       the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chipset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10608" name="Rectangle 2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Platforms classified according to the number of chips constituting the chipset (1)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32765" y="3164041"/>
            <a:ext cx="2853666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200" i="1" dirty="0" err="1" smtClean="0"/>
              <a:t>Truland</a:t>
            </a:r>
            <a:r>
              <a:rPr lang="en-US" sz="1200" i="1" dirty="0" smtClean="0"/>
              <a:t> platform (2005/2006)</a:t>
            </a:r>
          </a:p>
          <a:p>
            <a:pPr>
              <a:spcAft>
                <a:spcPts val="200"/>
              </a:spcAft>
            </a:pPr>
            <a:r>
              <a:rPr lang="en-US" sz="1200" i="1" dirty="0" err="1" smtClean="0"/>
              <a:t>Caneland</a:t>
            </a:r>
            <a:r>
              <a:rPr lang="en-US" sz="1200" i="1" dirty="0" smtClean="0"/>
              <a:t> platform (2007/2008)</a:t>
            </a:r>
          </a:p>
          <a:p>
            <a:pPr>
              <a:spcAft>
                <a:spcPts val="200"/>
              </a:spcAft>
            </a:pPr>
            <a:r>
              <a:rPr lang="en-US" sz="1200" i="1" dirty="0" smtClean="0"/>
              <a:t>Boxboro-EX platform (2010/2011)</a:t>
            </a:r>
            <a:endParaRPr lang="en-US" sz="1200" i="1" dirty="0"/>
          </a:p>
        </p:txBody>
      </p:sp>
      <p:sp>
        <p:nvSpPr>
          <p:cNvPr id="3" name="TextBox 2"/>
          <p:cNvSpPr txBox="1"/>
          <p:nvPr/>
        </p:nvSpPr>
        <p:spPr>
          <a:xfrm>
            <a:off x="3369532" y="3172761"/>
            <a:ext cx="2653290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200" i="1" dirty="0" err="1" smtClean="0"/>
              <a:t>Brickland</a:t>
            </a:r>
            <a:r>
              <a:rPr lang="en-US" sz="1200" i="1" dirty="0" smtClean="0"/>
              <a:t> platform (2014/2015)</a:t>
            </a:r>
          </a:p>
          <a:p>
            <a:pPr>
              <a:spcAft>
                <a:spcPts val="200"/>
              </a:spcAft>
            </a:pPr>
            <a:r>
              <a:rPr lang="en-US" sz="1200" i="1" dirty="0" err="1" smtClean="0"/>
              <a:t>Purley</a:t>
            </a:r>
            <a:r>
              <a:rPr lang="en-US" sz="1200" i="1" dirty="0" smtClean="0"/>
              <a:t> platform (2017)</a:t>
            </a:r>
            <a:endParaRPr lang="en-US" sz="1200" i="1" dirty="0"/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6281925" y="2086071"/>
            <a:ext cx="2770187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Single-chip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implementation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" name="AutoShape 38"/>
          <p:cNvSpPr>
            <a:spLocks noChangeArrowheads="1"/>
          </p:cNvSpPr>
          <p:nvPr/>
        </p:nvSpPr>
        <p:spPr bwMode="auto">
          <a:xfrm>
            <a:off x="5884921" y="2155621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800">
              <a:solidFill>
                <a:srgbClr val="000000"/>
              </a:solidFill>
            </a:endParaRPr>
          </a:p>
        </p:txBody>
      </p:sp>
      <p:sp>
        <p:nvSpPr>
          <p:cNvPr id="21" name="Line 13"/>
          <p:cNvSpPr>
            <a:spLocks noChangeShapeType="1"/>
          </p:cNvSpPr>
          <p:nvPr/>
        </p:nvSpPr>
        <p:spPr bwMode="auto">
          <a:xfrm>
            <a:off x="4610662" y="178366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7629802" y="198369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656295" y="2649071"/>
            <a:ext cx="20136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/>
              <a:t>PCH</a:t>
            </a:r>
            <a:r>
              <a:rPr lang="en-US" sz="1200" dirty="0" smtClean="0"/>
              <a:t> is integrated</a:t>
            </a:r>
          </a:p>
          <a:p>
            <a:pPr algn="ctr"/>
            <a:r>
              <a:rPr lang="en-US" sz="1200" dirty="0" smtClean="0"/>
              <a:t>on the die (or package)</a:t>
            </a:r>
            <a:endParaRPr lang="en-US" sz="1200" dirty="0"/>
          </a:p>
        </p:txBody>
      </p:sp>
      <p:sp>
        <p:nvSpPr>
          <p:cNvPr id="6" name="TextBox 5"/>
          <p:cNvSpPr txBox="1"/>
          <p:nvPr/>
        </p:nvSpPr>
        <p:spPr>
          <a:xfrm>
            <a:off x="6710083" y="3167037"/>
            <a:ext cx="19527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/>
              <a:t>(AMD's </a:t>
            </a:r>
            <a:r>
              <a:rPr lang="en-US" sz="1200" i="1" dirty="0"/>
              <a:t>2S </a:t>
            </a:r>
            <a:r>
              <a:rPr lang="en-US" sz="1200" i="1" dirty="0" err="1"/>
              <a:t>EPYC</a:t>
            </a:r>
            <a:r>
              <a:rPr lang="en-US" sz="1200" i="1" dirty="0"/>
              <a:t>-7000 </a:t>
            </a:r>
            <a:endParaRPr lang="en-US" sz="1200" i="1" dirty="0" smtClean="0"/>
          </a:p>
          <a:p>
            <a:pPr algn="ctr"/>
            <a:r>
              <a:rPr lang="en-US" sz="1200" i="1" dirty="0" smtClean="0"/>
              <a:t>series processors)</a:t>
            </a:r>
            <a:endParaRPr lang="en-US" sz="1600" i="1" dirty="0"/>
          </a:p>
        </p:txBody>
      </p:sp>
      <p:sp>
        <p:nvSpPr>
          <p:cNvPr id="25" name="TextBox 2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69597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0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0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0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0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4" grpId="0"/>
      <p:bldP spid="110600" grpId="0"/>
      <p:bldP spid="110603" grpId="0" animBg="1"/>
      <p:bldP spid="110604" grpId="0"/>
      <p:bldP spid="110605" grpId="0"/>
      <p:bldP spid="2" grpId="0"/>
      <p:bldP spid="3" grpId="0"/>
      <p:bldP spid="19" grpId="0"/>
      <p:bldP spid="20" grpId="0" animBg="1"/>
      <p:bldP spid="5" grpId="0"/>
      <p:bldP spid="6" grpId="0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(5)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4045" y="510990"/>
            <a:ext cx="7523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Changing the </a:t>
            </a:r>
            <a:r>
              <a:rPr lang="en-US" b="1" dirty="0" err="1" smtClean="0">
                <a:solidFill>
                  <a:srgbClr val="2D2D8A"/>
                </a:solidFill>
              </a:rPr>
              <a:t>L3</a:t>
            </a:r>
            <a:r>
              <a:rPr lang="en-US" b="1" dirty="0" smtClean="0">
                <a:solidFill>
                  <a:srgbClr val="2D2D8A"/>
                </a:solidFill>
              </a:rPr>
              <a:t> cache inclusion policy from inclusive to non-inclusive -1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6700" y="943564"/>
            <a:ext cx="8984254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the previous </a:t>
            </a:r>
            <a:r>
              <a:rPr lang="en-US" dirty="0" err="1" smtClean="0">
                <a:solidFill>
                  <a:srgbClr val="0070C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 generation the inclusive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 </a:t>
            </a:r>
            <a:r>
              <a:rPr lang="en-US" dirty="0" smtClean="0">
                <a:solidFill>
                  <a:srgbClr val="000000"/>
                </a:solidFill>
              </a:rPr>
              <a:t>amounts to up to 2.5 MB/core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    whereas the private </a:t>
            </a:r>
            <a:r>
              <a:rPr lang="en-US" dirty="0" err="1" smtClean="0">
                <a:solidFill>
                  <a:srgbClr val="0070C0"/>
                </a:solidFill>
              </a:rPr>
              <a:t>L2</a:t>
            </a:r>
            <a:r>
              <a:rPr lang="en-US" dirty="0" smtClean="0">
                <a:solidFill>
                  <a:srgbClr val="0070C0"/>
                </a:solidFill>
              </a:rPr>
              <a:t> cache </a:t>
            </a:r>
            <a:r>
              <a:rPr lang="en-US" dirty="0" smtClean="0">
                <a:solidFill>
                  <a:srgbClr val="000000"/>
                </a:solidFill>
              </a:rPr>
              <a:t>to 0.25 MB core and the </a:t>
            </a:r>
            <a:r>
              <a:rPr lang="en-US" dirty="0" err="1" smtClean="0">
                <a:solidFill>
                  <a:srgbClr val="000000"/>
                </a:solidFill>
              </a:rPr>
              <a:t>L2</a:t>
            </a:r>
            <a:r>
              <a:rPr lang="en-US" dirty="0" smtClean="0">
                <a:solidFill>
                  <a:srgbClr val="000000"/>
                </a:solidFill>
              </a:rPr>
              <a:t> cache </a:t>
            </a:r>
            <a:r>
              <a:rPr lang="en-US" dirty="0" smtClean="0">
                <a:solidFill>
                  <a:srgbClr val="0070C0"/>
                </a:solidFill>
              </a:rPr>
              <a:t>needs only about 10 % 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0070C0"/>
                </a:solidFill>
              </a:rPr>
              <a:t>      of the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 space.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By contrast, the </a:t>
            </a:r>
            <a:r>
              <a:rPr lang="en-US" dirty="0" err="1" smtClean="0">
                <a:solidFill>
                  <a:srgbClr val="0070C0"/>
                </a:solidFill>
              </a:rPr>
              <a:t>Skylake</a:t>
            </a:r>
            <a:r>
              <a:rPr lang="en-US" dirty="0" smtClean="0">
                <a:solidFill>
                  <a:srgbClr val="0070C0"/>
                </a:solidFill>
              </a:rPr>
              <a:t>-SP</a:t>
            </a:r>
            <a:r>
              <a:rPr lang="en-US" dirty="0" smtClean="0">
                <a:solidFill>
                  <a:srgbClr val="000000"/>
                </a:solidFill>
              </a:rPr>
              <a:t> processor has an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 </a:t>
            </a:r>
            <a:r>
              <a:rPr lang="en-US" dirty="0" smtClean="0">
                <a:solidFill>
                  <a:srgbClr val="000000"/>
                </a:solidFill>
              </a:rPr>
              <a:t>of only 1</a:t>
            </a:r>
            <a:r>
              <a:rPr lang="en-US" dirty="0" smtClean="0">
                <a:solidFill>
                  <a:srgbClr val="0070C0"/>
                </a:solidFill>
              </a:rPr>
              <a:t>.375 MB/core </a:t>
            </a:r>
            <a:r>
              <a:rPr lang="en-US" dirty="0" smtClean="0">
                <a:solidFill>
                  <a:srgbClr val="000000"/>
                </a:solidFill>
              </a:rPr>
              <a:t>whereas 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000000"/>
                </a:solidFill>
              </a:rPr>
              <a:t>       the </a:t>
            </a:r>
            <a:r>
              <a:rPr lang="en-US" dirty="0" smtClean="0">
                <a:solidFill>
                  <a:srgbClr val="0070C0"/>
                </a:solidFill>
              </a:rPr>
              <a:t>private </a:t>
            </a:r>
            <a:r>
              <a:rPr lang="en-US" dirty="0" err="1" smtClean="0">
                <a:solidFill>
                  <a:srgbClr val="0070C0"/>
                </a:solidFill>
              </a:rPr>
              <a:t>L2</a:t>
            </a:r>
            <a:r>
              <a:rPr lang="en-US" dirty="0" smtClean="0">
                <a:solidFill>
                  <a:srgbClr val="0070C0"/>
                </a:solidFill>
              </a:rPr>
              <a:t> caches</a:t>
            </a:r>
            <a:r>
              <a:rPr lang="en-US" dirty="0" smtClean="0">
                <a:solidFill>
                  <a:srgbClr val="000000"/>
                </a:solidFill>
              </a:rPr>
              <a:t> amount to </a:t>
            </a:r>
            <a:r>
              <a:rPr lang="en-US" dirty="0" smtClean="0">
                <a:solidFill>
                  <a:srgbClr val="0070C0"/>
                </a:solidFill>
              </a:rPr>
              <a:t>1 MB/core.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Consequently, in the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processor the</a:t>
            </a:r>
            <a:r>
              <a:rPr lang="en-US" dirty="0" smtClean="0">
                <a:solidFill>
                  <a:srgbClr val="0070C0"/>
                </a:solidFill>
              </a:rPr>
              <a:t> inclusive cache policy could not be used for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the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cache, it had to be modified to the non-inclusive policy </a:t>
            </a:r>
            <a:r>
              <a:rPr lang="en-US" dirty="0" smtClean="0">
                <a:solidFill>
                  <a:srgbClr val="000000"/>
                </a:solidFill>
              </a:rPr>
              <a:t>since then the </a:t>
            </a:r>
            <a:r>
              <a:rPr lang="en-US" dirty="0" err="1" smtClean="0">
                <a:solidFill>
                  <a:srgbClr val="000000"/>
                </a:solidFill>
              </a:rPr>
              <a:t>L2</a:t>
            </a:r>
            <a:r>
              <a:rPr lang="en-US" dirty="0" smtClean="0">
                <a:solidFill>
                  <a:srgbClr val="000000"/>
                </a:solidFill>
              </a:rPr>
              <a:t> cache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content is only partly included in the </a:t>
            </a:r>
            <a:r>
              <a:rPr lang="en-US" dirty="0" err="1" smtClean="0">
                <a:solidFill>
                  <a:srgbClr val="000000"/>
                </a:solidFill>
              </a:rPr>
              <a:t>L3</a:t>
            </a:r>
            <a:r>
              <a:rPr lang="en-US" dirty="0" smtClean="0">
                <a:solidFill>
                  <a:srgbClr val="000000"/>
                </a:solidFill>
              </a:rPr>
              <a:t> cache.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469080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2644"/>
          <a:stretch/>
        </p:blipFill>
        <p:spPr>
          <a:xfrm>
            <a:off x="1" y="1012775"/>
            <a:ext cx="9105900" cy="441157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7204" y="503825"/>
            <a:ext cx="3801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Non-inclusive vs. inclusive L3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711388" y="1665195"/>
            <a:ext cx="8079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Private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715871" y="3148848"/>
            <a:ext cx="8258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Shared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36812" y="2951626"/>
            <a:ext cx="8258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Shared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26460" y="1978959"/>
            <a:ext cx="6319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bg1"/>
                </a:solidFill>
              </a:rPr>
              <a:t>Private</a:t>
            </a:r>
            <a:endParaRPr lang="en-US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0105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(7)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033897"/>
            <a:ext cx="9144000" cy="380249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6200" y="505102"/>
            <a:ext cx="88440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Cache misses in the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processor vs. the previous Broadwell-EP line -1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59432" y="4928282"/>
            <a:ext cx="26441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MPI</a:t>
            </a:r>
            <a:r>
              <a:rPr lang="en-US" dirty="0" smtClean="0">
                <a:solidFill>
                  <a:srgbClr val="000000"/>
                </a:solidFill>
              </a:rPr>
              <a:t>: Misses Per Instruction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308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696" y="1016004"/>
            <a:ext cx="9144000" cy="389175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0" y="505102"/>
            <a:ext cx="87831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Cache misses in the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processor vs. the previous Broadwell-EP line-2</a:t>
            </a:r>
            <a:r>
              <a:rPr lang="hu-HU" b="1" dirty="0" smtClean="0">
                <a:solidFill>
                  <a:srgbClr val="2D2D8A"/>
                </a:solidFill>
              </a:rPr>
              <a:t>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73942" y="4928279"/>
            <a:ext cx="26441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MPI</a:t>
            </a:r>
            <a:r>
              <a:rPr lang="en-US" dirty="0" smtClean="0">
                <a:solidFill>
                  <a:srgbClr val="000000"/>
                </a:solidFill>
              </a:rPr>
              <a:t>: Misses Per Instruction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365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(9)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500" y="1018976"/>
            <a:ext cx="8953500" cy="380236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5725" y="508003"/>
            <a:ext cx="5546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-SP's vs. Broadwell-EP cache latencies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858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grpSp>
        <p:nvGrpSpPr>
          <p:cNvPr id="5" name="Group 4"/>
          <p:cNvGrpSpPr/>
          <p:nvPr/>
        </p:nvGrpSpPr>
        <p:grpSpPr>
          <a:xfrm>
            <a:off x="74534" y="1009275"/>
            <a:ext cx="9031366" cy="2914963"/>
            <a:chOff x="74534" y="1735413"/>
            <a:chExt cx="9031366" cy="2914963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18070" t="47053" r="1400" b="7584"/>
            <a:stretch/>
          </p:blipFill>
          <p:spPr>
            <a:xfrm>
              <a:off x="74534" y="1735413"/>
              <a:ext cx="9031366" cy="2914963"/>
            </a:xfrm>
            <a:prstGeom prst="rect">
              <a:avLst/>
            </a:prstGeom>
          </p:spPr>
        </p:pic>
        <p:sp>
          <p:nvSpPr>
            <p:cNvPr id="4" name="Rectangle 3"/>
            <p:cNvSpPr/>
            <p:nvPr/>
          </p:nvSpPr>
          <p:spPr bwMode="auto">
            <a:xfrm>
              <a:off x="1922929" y="1790700"/>
              <a:ext cx="900953" cy="333935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82364" y="510989"/>
            <a:ext cx="72266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Example cache parameters of Intel's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 microarchitecture </a:t>
            </a:r>
            <a:r>
              <a:rPr lang="en-US" dirty="0" smtClean="0"/>
              <a:t>[</a:t>
            </a:r>
            <a:r>
              <a:rPr lang="hu-HU" dirty="0" smtClean="0"/>
              <a:t>156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59124" y="4013949"/>
            <a:ext cx="76077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aseline="30000" dirty="0" err="1" smtClean="0">
                <a:solidFill>
                  <a:srgbClr val="000000"/>
                </a:solidFill>
              </a:rPr>
              <a:t>1</a:t>
            </a:r>
            <a:r>
              <a:rPr lang="en-US" dirty="0" err="1" smtClean="0">
                <a:solidFill>
                  <a:srgbClr val="000000"/>
                </a:solidFill>
              </a:rPr>
              <a:t>Software</a:t>
            </a:r>
            <a:r>
              <a:rPr lang="en-US" dirty="0" smtClean="0">
                <a:solidFill>
                  <a:srgbClr val="000000"/>
                </a:solidFill>
              </a:rPr>
              <a:t>-visible latency will vary depending on access pattern and other factors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4175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</a:p>
        </p:txBody>
      </p:sp>
    </p:spTree>
    <p:extLst>
      <p:ext uri="{BB962C8B-B14F-4D97-AF65-F5344CB8AC3E}">
        <p14:creationId xmlns:p14="http://schemas.microsoft.com/office/powerpoint/2010/main" val="541988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05103"/>
            <a:ext cx="47612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c) </a:t>
            </a:r>
            <a:r>
              <a:rPr lang="en-US" b="1" dirty="0">
                <a:solidFill>
                  <a:schemeClr val="accent6"/>
                </a:solidFill>
              </a:rPr>
              <a:t>6 direct attached </a:t>
            </a:r>
            <a:r>
              <a:rPr lang="en-US" b="1" dirty="0" err="1">
                <a:solidFill>
                  <a:schemeClr val="accent6"/>
                </a:solidFill>
              </a:rPr>
              <a:t>DDR4</a:t>
            </a:r>
            <a:r>
              <a:rPr lang="en-US" b="1" dirty="0">
                <a:solidFill>
                  <a:schemeClr val="accent6"/>
                </a:solidFill>
              </a:rPr>
              <a:t> memory channels </a:t>
            </a:r>
            <a:endParaRPr lang="en-US" b="1" dirty="0">
              <a:solidFill>
                <a:srgbClr val="2D2D8A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73344" t="45965" r="1496" b="2302"/>
          <a:stretch/>
        </p:blipFill>
        <p:spPr>
          <a:xfrm>
            <a:off x="2228856" y="1276350"/>
            <a:ext cx="4331834" cy="4581525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 bwMode="auto">
          <a:xfrm>
            <a:off x="2043113" y="1276350"/>
            <a:ext cx="1643062" cy="370998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6700" y="6157913"/>
            <a:ext cx="86629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r>
              <a:rPr lang="en-US" dirty="0" smtClean="0">
                <a:solidFill>
                  <a:srgbClr val="000000"/>
                </a:solidFill>
              </a:rPr>
              <a:t> that this kind of DRAM attachment is different from that implemented in the previous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4S/</a:t>
            </a:r>
            <a:r>
              <a:rPr lang="en-US" dirty="0" err="1" smtClean="0">
                <a:solidFill>
                  <a:srgbClr val="000000"/>
                </a:solidFill>
              </a:rPr>
              <a:t>8S</a:t>
            </a:r>
            <a:r>
              <a:rPr lang="en-US" dirty="0" smtClean="0">
                <a:solidFill>
                  <a:srgbClr val="000000"/>
                </a:solidFill>
              </a:rPr>
              <a:t> platform.  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200211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6244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Attaching memory to Intel's servers (from Nehalem to Broadwell based servers) -2</a:t>
            </a:r>
            <a:endParaRPr lang="en-US" b="1" dirty="0">
              <a:solidFill>
                <a:schemeClr val="accent6"/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57735" y="953708"/>
            <a:ext cx="8407509" cy="976847"/>
            <a:chOff x="257735" y="1020943"/>
            <a:chExt cx="8407509" cy="976847"/>
          </a:xfrm>
        </p:grpSpPr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257735" y="1687767"/>
              <a:ext cx="4112179" cy="310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3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Direct attaching memory to </a:t>
              </a:r>
              <a:r>
                <a:rPr lang="en-US" sz="1300" b="1" dirty="0" err="1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EN</a:t>
              </a: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/EP servers</a:t>
              </a:r>
            </a:p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300" b="1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EN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: 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Entry level, 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EP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: Efficient performance)</a:t>
              </a:r>
              <a:endParaRPr lang="en-US" sz="1300" dirty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5" name="Line 8"/>
            <p:cNvCxnSpPr/>
            <p:nvPr/>
          </p:nvCxnSpPr>
          <p:spPr bwMode="auto">
            <a:xfrm>
              <a:off x="4534767" y="1320593"/>
              <a:ext cx="0" cy="8258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" name="Line 13"/>
            <p:cNvCxnSpPr>
              <a:endCxn id="10" idx="6"/>
            </p:cNvCxnSpPr>
            <p:nvPr/>
          </p:nvCxnSpPr>
          <p:spPr bwMode="auto">
            <a:xfrm flipH="1">
              <a:off x="2351591" y="1421319"/>
              <a:ext cx="2185674" cy="2075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" name="Text Box 4"/>
            <p:cNvSpPr txBox="1">
              <a:spLocks noChangeArrowheads="1"/>
            </p:cNvSpPr>
            <p:nvPr/>
          </p:nvSpPr>
          <p:spPr bwMode="auto">
            <a:xfrm>
              <a:off x="2062198" y="1020943"/>
              <a:ext cx="4921430" cy="203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Attaching memory to Intel's servers</a:t>
              </a:r>
              <a:endParaRPr lang="en-US" sz="13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" name="Text Box 4"/>
            <p:cNvSpPr txBox="1">
              <a:spLocks noChangeArrowheads="1"/>
            </p:cNvSpPr>
            <p:nvPr/>
          </p:nvSpPr>
          <p:spPr bwMode="auto">
            <a:xfrm>
              <a:off x="4693808" y="1694248"/>
              <a:ext cx="3971436" cy="300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3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Indirect attaching memory to EX servers</a:t>
              </a:r>
            </a:p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EX: 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Extendable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(high-end)) </a:t>
              </a:r>
              <a:endParaRPr lang="en-US" sz="1300" dirty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" name="Line 13"/>
            <p:cNvCxnSpPr>
              <a:endCxn id="11" idx="2"/>
            </p:cNvCxnSpPr>
            <p:nvPr/>
          </p:nvCxnSpPr>
          <p:spPr bwMode="auto">
            <a:xfrm>
              <a:off x="4537265" y="1412142"/>
              <a:ext cx="2106109" cy="2072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2294352" y="1602939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1" name="Oval 10"/>
            <p:cNvSpPr>
              <a:spLocks noChangeArrowheads="1"/>
            </p:cNvSpPr>
            <p:nvPr/>
          </p:nvSpPr>
          <p:spPr bwMode="auto">
            <a:xfrm>
              <a:off x="6643374" y="1593414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53792" y="2070849"/>
            <a:ext cx="441178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up to </a:t>
            </a:r>
            <a:r>
              <a:rPr lang="en-US" sz="1300" dirty="0" smtClean="0">
                <a:solidFill>
                  <a:srgbClr val="0070C0"/>
                </a:solidFill>
              </a:rPr>
              <a:t>4 standard DDR memory channels</a:t>
            </a:r>
          </a:p>
          <a:p>
            <a:pPr algn="ctr"/>
            <a:r>
              <a:rPr lang="en-US" sz="1300" dirty="0" smtClean="0"/>
              <a:t>direct to to processor die</a:t>
            </a:r>
            <a:endParaRPr lang="en-US" sz="1300" dirty="0"/>
          </a:p>
        </p:txBody>
      </p:sp>
      <p:sp>
        <p:nvSpPr>
          <p:cNvPr id="13" name="TextBox 12"/>
          <p:cNvSpPr txBox="1"/>
          <p:nvPr/>
        </p:nvSpPr>
        <p:spPr>
          <a:xfrm>
            <a:off x="4444576" y="2061885"/>
            <a:ext cx="4476161" cy="10926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8 standard DDR memory channels via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4 low line count serial or proprietary 64-bit parallel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channels</a:t>
            </a:r>
            <a:r>
              <a:rPr lang="en-US" sz="1300" dirty="0" smtClean="0"/>
              <a:t> (</a:t>
            </a:r>
            <a:r>
              <a:rPr lang="en-US" sz="1300" dirty="0" err="1" smtClean="0"/>
              <a:t>SMI</a:t>
            </a:r>
            <a:r>
              <a:rPr lang="en-US" sz="1300" dirty="0" smtClean="0"/>
              <a:t>) with memory buffers, while</a:t>
            </a:r>
          </a:p>
          <a:p>
            <a:pPr algn="ctr"/>
            <a:r>
              <a:rPr lang="en-US" sz="1300" dirty="0" smtClean="0"/>
              <a:t>two standard DDR memory channels </a:t>
            </a:r>
          </a:p>
          <a:p>
            <a:pPr algn="ctr"/>
            <a:r>
              <a:rPr lang="en-US" sz="1300" dirty="0" smtClean="0"/>
              <a:t>can be connected to each memory buffer (SMB)</a:t>
            </a:r>
            <a:endParaRPr lang="en-US" sz="1300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606" y="3202662"/>
            <a:ext cx="4195951" cy="3057782"/>
          </a:xfrm>
          <a:prstGeom prst="rect">
            <a:avLst/>
          </a:prstGeom>
        </p:spPr>
      </p:pic>
      <p:grpSp>
        <p:nvGrpSpPr>
          <p:cNvPr id="227" name="Group 226"/>
          <p:cNvGrpSpPr/>
          <p:nvPr/>
        </p:nvGrpSpPr>
        <p:grpSpPr>
          <a:xfrm>
            <a:off x="4559706" y="3241773"/>
            <a:ext cx="4325375" cy="3182717"/>
            <a:chOff x="243141" y="1759204"/>
            <a:chExt cx="4555872" cy="3643313"/>
          </a:xfrm>
        </p:grpSpPr>
        <p:sp>
          <p:nvSpPr>
            <p:cNvPr id="228" name="Téglalap 53"/>
            <p:cNvSpPr>
              <a:spLocks noChangeArrowheads="1"/>
            </p:cNvSpPr>
            <p:nvPr/>
          </p:nvSpPr>
          <p:spPr bwMode="auto">
            <a:xfrm>
              <a:off x="2755900" y="4826254"/>
              <a:ext cx="1439863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29" name="Egyenes összekötő 108"/>
            <p:cNvCxnSpPr/>
            <p:nvPr/>
          </p:nvCxnSpPr>
          <p:spPr>
            <a:xfrm flipH="1" flipV="1">
              <a:off x="4200663" y="2758667"/>
              <a:ext cx="576126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Egyenes összekötő 112"/>
            <p:cNvCxnSpPr/>
            <p:nvPr/>
          </p:nvCxnSpPr>
          <p:spPr>
            <a:xfrm rot="10800000">
              <a:off x="4222750" y="3932492"/>
              <a:ext cx="5762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Egyenes összekötő 113"/>
            <p:cNvCxnSpPr/>
            <p:nvPr/>
          </p:nvCxnSpPr>
          <p:spPr>
            <a:xfrm rot="10800000">
              <a:off x="4222750" y="3046667"/>
              <a:ext cx="576263" cy="6223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Egyenes összekötő 115"/>
            <p:cNvCxnSpPr/>
            <p:nvPr/>
          </p:nvCxnSpPr>
          <p:spPr>
            <a:xfrm rot="10800000" flipV="1">
              <a:off x="4222750" y="3059367"/>
              <a:ext cx="563563" cy="609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80663" y="3046667"/>
              <a:ext cx="726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4" name="Egyenes összekötő 121"/>
            <p:cNvCxnSpPr/>
            <p:nvPr/>
          </p:nvCxnSpPr>
          <p:spPr>
            <a:xfrm rot="5400000" flipH="1" flipV="1">
              <a:off x="3153162" y="45639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" name="Szövegdoboz 70"/>
            <p:cNvSpPr txBox="1">
              <a:spLocks noChangeArrowheads="1"/>
            </p:cNvSpPr>
            <p:nvPr/>
          </p:nvSpPr>
          <p:spPr bwMode="auto">
            <a:xfrm>
              <a:off x="4257881" y="2373567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6" name="Szövegdoboz 70"/>
            <p:cNvSpPr txBox="1">
              <a:spLocks noChangeArrowheads="1"/>
            </p:cNvSpPr>
            <p:nvPr/>
          </p:nvSpPr>
          <p:spPr bwMode="auto">
            <a:xfrm>
              <a:off x="4245181" y="3957892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7" name="Szövegdoboz 70"/>
            <p:cNvSpPr txBox="1">
              <a:spLocks noChangeArrowheads="1"/>
            </p:cNvSpPr>
            <p:nvPr/>
          </p:nvSpPr>
          <p:spPr bwMode="auto">
            <a:xfrm>
              <a:off x="2830281" y="3221292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8" name="Szövegdoboz 70"/>
            <p:cNvSpPr txBox="1">
              <a:spLocks noChangeArrowheads="1"/>
            </p:cNvSpPr>
            <p:nvPr/>
          </p:nvSpPr>
          <p:spPr bwMode="auto">
            <a:xfrm>
              <a:off x="3822469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9" name="Szövegdoboz 70"/>
            <p:cNvSpPr txBox="1">
              <a:spLocks noChangeArrowheads="1"/>
            </p:cNvSpPr>
            <p:nvPr/>
          </p:nvSpPr>
          <p:spPr bwMode="auto">
            <a:xfrm>
              <a:off x="3432498" y="4334129"/>
              <a:ext cx="72167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xPCIe2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240" name="Egyenes összekötő 130"/>
            <p:cNvCxnSpPr/>
            <p:nvPr/>
          </p:nvCxnSpPr>
          <p:spPr>
            <a:xfrm rot="10800000" flipH="1" flipV="1">
              <a:off x="2409825" y="4048379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Egyenes összekötő 131"/>
            <p:cNvCxnSpPr/>
            <p:nvPr/>
          </p:nvCxnSpPr>
          <p:spPr>
            <a:xfrm rot="10800000" flipH="1" flipV="1">
              <a:off x="2409825" y="3537204"/>
              <a:ext cx="263525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Egyenes összekötő 145"/>
            <p:cNvCxnSpPr/>
            <p:nvPr/>
          </p:nvCxnSpPr>
          <p:spPr>
            <a:xfrm rot="10800000" flipH="1">
              <a:off x="1502017" y="3450304"/>
              <a:ext cx="442913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3" name="Téglalap 146"/>
            <p:cNvSpPr/>
            <p:nvPr/>
          </p:nvSpPr>
          <p:spPr>
            <a:xfrm flipH="1">
              <a:off x="1658603" y="3272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4" name="Téglalap 147"/>
            <p:cNvSpPr/>
            <p:nvPr/>
          </p:nvSpPr>
          <p:spPr>
            <a:xfrm flipH="1">
              <a:off x="1571290" y="327209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45" name="Egyenes összekötő 150"/>
            <p:cNvCxnSpPr/>
            <p:nvPr/>
          </p:nvCxnSpPr>
          <p:spPr>
            <a:xfrm rot="10800000" flipH="1">
              <a:off x="1507955" y="3626104"/>
              <a:ext cx="4429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" name="Téglalap 151"/>
            <p:cNvSpPr/>
            <p:nvPr/>
          </p:nvSpPr>
          <p:spPr>
            <a:xfrm flipH="1">
              <a:off x="1658603" y="35197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7" name="Téglalap 152"/>
            <p:cNvSpPr/>
            <p:nvPr/>
          </p:nvSpPr>
          <p:spPr>
            <a:xfrm flipH="1">
              <a:off x="1571290" y="351974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8" name="Téglalap 155"/>
            <p:cNvSpPr/>
            <p:nvPr/>
          </p:nvSpPr>
          <p:spPr>
            <a:xfrm flipH="1">
              <a:off x="1897063" y="3392742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49" name="Egyenes összekötő 156"/>
            <p:cNvCxnSpPr/>
            <p:nvPr/>
          </p:nvCxnSpPr>
          <p:spPr>
            <a:xfrm rot="10800000" flipH="1">
              <a:off x="1502017" y="3972179"/>
              <a:ext cx="428625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Téglalap 157"/>
            <p:cNvSpPr/>
            <p:nvPr/>
          </p:nvSpPr>
          <p:spPr>
            <a:xfrm flipH="1">
              <a:off x="1658603" y="3870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1" name="Téglalap 158"/>
            <p:cNvSpPr/>
            <p:nvPr/>
          </p:nvSpPr>
          <p:spPr>
            <a:xfrm flipH="1">
              <a:off x="1571290" y="3870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52" name="Egyenes összekötő 161"/>
            <p:cNvCxnSpPr/>
            <p:nvPr/>
          </p:nvCxnSpPr>
          <p:spPr>
            <a:xfrm rot="10800000" flipH="1">
              <a:off x="1502017" y="4149979"/>
              <a:ext cx="442913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3" name="Téglalap 162"/>
            <p:cNvSpPr/>
            <p:nvPr/>
          </p:nvSpPr>
          <p:spPr>
            <a:xfrm flipH="1">
              <a:off x="1658603" y="41214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4" name="Téglalap 163"/>
            <p:cNvSpPr/>
            <p:nvPr/>
          </p:nvSpPr>
          <p:spPr>
            <a:xfrm flipH="1">
              <a:off x="1571290" y="41214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5" name="Téglalap 166"/>
            <p:cNvSpPr/>
            <p:nvPr/>
          </p:nvSpPr>
          <p:spPr>
            <a:xfrm flipH="1">
              <a:off x="1897063" y="390550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56" name="Egyenes összekötő 130"/>
            <p:cNvCxnSpPr/>
            <p:nvPr/>
          </p:nvCxnSpPr>
          <p:spPr>
            <a:xfrm rot="10800000" flipH="1" flipV="1">
              <a:off x="2436813" y="2818067"/>
              <a:ext cx="35083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Egyenes összekötő 131"/>
            <p:cNvCxnSpPr/>
            <p:nvPr/>
          </p:nvCxnSpPr>
          <p:spPr>
            <a:xfrm rot="10800000" flipH="1" flipV="1">
              <a:off x="2436813" y="2319592"/>
              <a:ext cx="236537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Egyenes összekötő 145"/>
            <p:cNvCxnSpPr/>
            <p:nvPr/>
          </p:nvCxnSpPr>
          <p:spPr>
            <a:xfrm rot="10800000" flipH="1">
              <a:off x="1525769" y="2238629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Téglalap 146"/>
            <p:cNvSpPr/>
            <p:nvPr/>
          </p:nvSpPr>
          <p:spPr>
            <a:xfrm flipH="1">
              <a:off x="1667210" y="20544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0" name="Téglalap 147"/>
            <p:cNvSpPr/>
            <p:nvPr/>
          </p:nvSpPr>
          <p:spPr>
            <a:xfrm flipH="1">
              <a:off x="1579898" y="20544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1" name="Egyenes összekötő 150"/>
            <p:cNvCxnSpPr/>
            <p:nvPr/>
          </p:nvCxnSpPr>
          <p:spPr>
            <a:xfrm rot="10800000" flipH="1">
              <a:off x="1525769" y="2408492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Téglalap 151"/>
            <p:cNvSpPr/>
            <p:nvPr/>
          </p:nvSpPr>
          <p:spPr>
            <a:xfrm flipH="1">
              <a:off x="1667210" y="230212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3" name="Téglalap 152"/>
            <p:cNvSpPr/>
            <p:nvPr/>
          </p:nvSpPr>
          <p:spPr>
            <a:xfrm flipH="1">
              <a:off x="1579898" y="230212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4" name="Téglalap 155"/>
            <p:cNvSpPr/>
            <p:nvPr/>
          </p:nvSpPr>
          <p:spPr>
            <a:xfrm flipH="1">
              <a:off x="1924050" y="2175129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65" name="Egyenes összekötő 156"/>
            <p:cNvCxnSpPr/>
            <p:nvPr/>
          </p:nvCxnSpPr>
          <p:spPr>
            <a:xfrm rot="10800000" flipH="1">
              <a:off x="1525769" y="2746629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6" name="Téglalap 157"/>
            <p:cNvSpPr/>
            <p:nvPr/>
          </p:nvSpPr>
          <p:spPr>
            <a:xfrm flipH="1">
              <a:off x="1667210" y="26402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7" name="Téglalap 158"/>
            <p:cNvSpPr/>
            <p:nvPr/>
          </p:nvSpPr>
          <p:spPr>
            <a:xfrm flipH="1">
              <a:off x="1579898" y="26402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8" name="Egyenes összekötő 161"/>
            <p:cNvCxnSpPr/>
            <p:nvPr/>
          </p:nvCxnSpPr>
          <p:spPr>
            <a:xfrm rot="10800000" flipH="1">
              <a:off x="1525769" y="2919667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Téglalap 162"/>
            <p:cNvSpPr/>
            <p:nvPr/>
          </p:nvSpPr>
          <p:spPr>
            <a:xfrm flipH="1">
              <a:off x="1667210" y="2891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0" name="Téglalap 163"/>
            <p:cNvSpPr/>
            <p:nvPr/>
          </p:nvSpPr>
          <p:spPr>
            <a:xfrm flipH="1">
              <a:off x="1579898" y="289109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1" name="Téglalap 166"/>
            <p:cNvSpPr/>
            <p:nvPr/>
          </p:nvSpPr>
          <p:spPr>
            <a:xfrm flipH="1">
              <a:off x="1924050" y="26751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72" name="Egyenes összekötő 130"/>
            <p:cNvCxnSpPr/>
            <p:nvPr/>
          </p:nvCxnSpPr>
          <p:spPr>
            <a:xfrm rot="10800000" flipH="1" flipV="1">
              <a:off x="1193800" y="3149854"/>
              <a:ext cx="1479550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Egyenes összekötő 131"/>
            <p:cNvCxnSpPr/>
            <p:nvPr/>
          </p:nvCxnSpPr>
          <p:spPr>
            <a:xfrm rot="10800000" flipH="1" flipV="1">
              <a:off x="1193800" y="2587879"/>
              <a:ext cx="1582738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Egyenes összekötő 145"/>
            <p:cNvCxnSpPr/>
            <p:nvPr/>
          </p:nvCxnSpPr>
          <p:spPr>
            <a:xfrm rot="10800000" flipH="1">
              <a:off x="270881" y="2506917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Téglalap 146"/>
            <p:cNvSpPr/>
            <p:nvPr/>
          </p:nvSpPr>
          <p:spPr>
            <a:xfrm flipH="1">
              <a:off x="433388" y="23227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6" name="Téglalap 147"/>
            <p:cNvSpPr/>
            <p:nvPr/>
          </p:nvSpPr>
          <p:spPr>
            <a:xfrm flipH="1">
              <a:off x="346075" y="232276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77" name="Egyenes összekötő 150"/>
            <p:cNvCxnSpPr/>
            <p:nvPr/>
          </p:nvCxnSpPr>
          <p:spPr>
            <a:xfrm rot="10800000" flipH="1">
              <a:off x="270881" y="2676779"/>
              <a:ext cx="469900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8" name="Téglalap 151"/>
            <p:cNvSpPr/>
            <p:nvPr/>
          </p:nvSpPr>
          <p:spPr>
            <a:xfrm flipH="1">
              <a:off x="433388" y="257041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9" name="Téglalap 152"/>
            <p:cNvSpPr/>
            <p:nvPr/>
          </p:nvSpPr>
          <p:spPr>
            <a:xfrm flipH="1">
              <a:off x="346075" y="257041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0" name="Téglalap 155"/>
            <p:cNvSpPr/>
            <p:nvPr/>
          </p:nvSpPr>
          <p:spPr>
            <a:xfrm flipH="1">
              <a:off x="681038" y="2443417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1" name="Egyenes összekötő 156"/>
            <p:cNvCxnSpPr/>
            <p:nvPr/>
          </p:nvCxnSpPr>
          <p:spPr>
            <a:xfrm rot="10800000" flipH="1">
              <a:off x="270881" y="3091117"/>
              <a:ext cx="455612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Téglalap 157"/>
            <p:cNvSpPr/>
            <p:nvPr/>
          </p:nvSpPr>
          <p:spPr>
            <a:xfrm flipH="1">
              <a:off x="433388" y="29847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3" name="Téglalap 158"/>
            <p:cNvSpPr/>
            <p:nvPr/>
          </p:nvSpPr>
          <p:spPr>
            <a:xfrm flipH="1">
              <a:off x="346075" y="2984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84" name="Egyenes összekötő 161"/>
            <p:cNvCxnSpPr/>
            <p:nvPr/>
          </p:nvCxnSpPr>
          <p:spPr>
            <a:xfrm rot="10800000" flipH="1">
              <a:off x="270881" y="3264154"/>
              <a:ext cx="469900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" name="Téglalap 162"/>
            <p:cNvSpPr/>
            <p:nvPr/>
          </p:nvSpPr>
          <p:spPr>
            <a:xfrm flipH="1">
              <a:off x="433388" y="3235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6" name="Téglalap 163"/>
            <p:cNvSpPr/>
            <p:nvPr/>
          </p:nvSpPr>
          <p:spPr>
            <a:xfrm flipH="1">
              <a:off x="346075" y="3235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7" name="Téglalap 166"/>
            <p:cNvSpPr/>
            <p:nvPr/>
          </p:nvSpPr>
          <p:spPr>
            <a:xfrm flipH="1">
              <a:off x="681038" y="30196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8" name="Egyenes összekötő 130"/>
            <p:cNvCxnSpPr/>
            <p:nvPr/>
          </p:nvCxnSpPr>
          <p:spPr>
            <a:xfrm rot="10800000" flipH="1" flipV="1">
              <a:off x="1195388" y="4394454"/>
              <a:ext cx="1477962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Egyenes összekötő 131"/>
            <p:cNvCxnSpPr/>
            <p:nvPr/>
          </p:nvCxnSpPr>
          <p:spPr>
            <a:xfrm rot="10800000" flipH="1" flipV="1">
              <a:off x="1195388" y="3821367"/>
              <a:ext cx="1592262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Egyenes összekötő 145"/>
            <p:cNvCxnSpPr/>
            <p:nvPr/>
          </p:nvCxnSpPr>
          <p:spPr>
            <a:xfrm rot="10800000" flipH="1">
              <a:off x="272468" y="3740404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" name="Téglalap 146"/>
            <p:cNvSpPr/>
            <p:nvPr/>
          </p:nvSpPr>
          <p:spPr>
            <a:xfrm flipH="1">
              <a:off x="434975" y="35562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2" name="Téglalap 147"/>
            <p:cNvSpPr/>
            <p:nvPr/>
          </p:nvSpPr>
          <p:spPr>
            <a:xfrm flipH="1">
              <a:off x="347663" y="355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93" name="Egyenes összekötő 150"/>
            <p:cNvCxnSpPr/>
            <p:nvPr/>
          </p:nvCxnSpPr>
          <p:spPr>
            <a:xfrm rot="10800000" flipH="1">
              <a:off x="272468" y="3910267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4" name="Téglalap 151"/>
            <p:cNvSpPr/>
            <p:nvPr/>
          </p:nvSpPr>
          <p:spPr>
            <a:xfrm flipH="1">
              <a:off x="434975" y="38039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5" name="Téglalap 152"/>
            <p:cNvSpPr/>
            <p:nvPr/>
          </p:nvSpPr>
          <p:spPr>
            <a:xfrm flipH="1">
              <a:off x="347663" y="38039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6" name="Téglalap 155"/>
            <p:cNvSpPr/>
            <p:nvPr/>
          </p:nvSpPr>
          <p:spPr>
            <a:xfrm flipH="1">
              <a:off x="682625" y="3676904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97" name="Egyenes összekötő 156"/>
            <p:cNvCxnSpPr/>
            <p:nvPr/>
          </p:nvCxnSpPr>
          <p:spPr>
            <a:xfrm rot="10800000" flipH="1">
              <a:off x="272468" y="4324604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8" name="Téglalap 157"/>
            <p:cNvSpPr/>
            <p:nvPr/>
          </p:nvSpPr>
          <p:spPr>
            <a:xfrm flipH="1">
              <a:off x="434975" y="42182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9" name="Téglalap 158"/>
            <p:cNvSpPr/>
            <p:nvPr/>
          </p:nvSpPr>
          <p:spPr>
            <a:xfrm flipH="1">
              <a:off x="347663" y="421824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300" name="Egyenes összekötő 161"/>
            <p:cNvCxnSpPr/>
            <p:nvPr/>
          </p:nvCxnSpPr>
          <p:spPr>
            <a:xfrm rot="10800000" flipH="1">
              <a:off x="272468" y="4497642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1" name="Téglalap 162"/>
            <p:cNvSpPr/>
            <p:nvPr/>
          </p:nvSpPr>
          <p:spPr>
            <a:xfrm flipH="1">
              <a:off x="434975" y="44690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2" name="Téglalap 163"/>
            <p:cNvSpPr/>
            <p:nvPr/>
          </p:nvSpPr>
          <p:spPr>
            <a:xfrm flipH="1">
              <a:off x="347663" y="44690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3" name="Téglalap 166"/>
            <p:cNvSpPr/>
            <p:nvPr/>
          </p:nvSpPr>
          <p:spPr>
            <a:xfrm flipH="1">
              <a:off x="682625" y="42531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04" name="Line 123"/>
            <p:cNvSpPr>
              <a:spLocks noChangeShapeType="1"/>
            </p:cNvSpPr>
            <p:nvPr/>
          </p:nvSpPr>
          <p:spPr bwMode="auto">
            <a:xfrm flipV="1">
              <a:off x="2681288" y="2985591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5" name="Line 124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6" name="Line 125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" name="Line 126"/>
            <p:cNvSpPr>
              <a:spLocks noChangeShapeType="1"/>
            </p:cNvSpPr>
            <p:nvPr/>
          </p:nvSpPr>
          <p:spPr bwMode="auto">
            <a:xfrm>
              <a:off x="2687638" y="2984754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8" name="Line 127"/>
            <p:cNvSpPr>
              <a:spLocks noChangeShapeType="1"/>
            </p:cNvSpPr>
            <p:nvPr/>
          </p:nvSpPr>
          <p:spPr bwMode="auto">
            <a:xfrm>
              <a:off x="2687638" y="2333544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9" name="Line 128"/>
            <p:cNvSpPr>
              <a:spLocks noChangeShapeType="1"/>
            </p:cNvSpPr>
            <p:nvPr/>
          </p:nvSpPr>
          <p:spPr bwMode="auto">
            <a:xfrm>
              <a:off x="2687638" y="25402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0" name="Line 129"/>
            <p:cNvSpPr>
              <a:spLocks noChangeShapeType="1"/>
            </p:cNvSpPr>
            <p:nvPr/>
          </p:nvSpPr>
          <p:spPr bwMode="auto">
            <a:xfrm>
              <a:off x="2687638" y="4146804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1" name="Line 130"/>
            <p:cNvSpPr>
              <a:spLocks noChangeShapeType="1"/>
            </p:cNvSpPr>
            <p:nvPr/>
          </p:nvSpPr>
          <p:spPr bwMode="auto">
            <a:xfrm>
              <a:off x="2687638" y="3546394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2" name="Line 131"/>
            <p:cNvSpPr>
              <a:spLocks noChangeShapeType="1"/>
            </p:cNvSpPr>
            <p:nvPr/>
          </p:nvSpPr>
          <p:spPr bwMode="auto">
            <a:xfrm>
              <a:off x="2687638" y="41404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3" name="Line 132"/>
            <p:cNvSpPr>
              <a:spLocks noChangeShapeType="1"/>
            </p:cNvSpPr>
            <p:nvPr/>
          </p:nvSpPr>
          <p:spPr bwMode="auto">
            <a:xfrm>
              <a:off x="2687638" y="41404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4" name="Line 133"/>
            <p:cNvSpPr>
              <a:spLocks noChangeShapeType="1"/>
            </p:cNvSpPr>
            <p:nvPr/>
          </p:nvSpPr>
          <p:spPr bwMode="auto">
            <a:xfrm>
              <a:off x="2687638" y="37340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5" name="Text Box 175"/>
            <p:cNvSpPr txBox="1">
              <a:spLocks noChangeArrowheads="1"/>
            </p:cNvSpPr>
            <p:nvPr/>
          </p:nvSpPr>
          <p:spPr bwMode="auto">
            <a:xfrm>
              <a:off x="2274035" y="1759204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SMI2</a:t>
              </a:r>
              <a:endParaRPr lang="en-US" altLang="en-US" sz="10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316" name="Rectangle 178"/>
            <p:cNvSpPr>
              <a:spLocks noChangeArrowheads="1"/>
            </p:cNvSpPr>
            <p:nvPr/>
          </p:nvSpPr>
          <p:spPr bwMode="auto">
            <a:xfrm>
              <a:off x="3960813" y="5154867"/>
              <a:ext cx="219075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317" name="Téglalap 3"/>
            <p:cNvSpPr>
              <a:spLocks noChangeArrowheads="1"/>
            </p:cNvSpPr>
            <p:nvPr/>
          </p:nvSpPr>
          <p:spPr bwMode="auto">
            <a:xfrm>
              <a:off x="27717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18" name="Téglalap 147"/>
            <p:cNvSpPr/>
            <p:nvPr/>
          </p:nvSpPr>
          <p:spPr>
            <a:xfrm flipH="1">
              <a:off x="1480232" y="32701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19" name="Téglalap 152"/>
            <p:cNvSpPr/>
            <p:nvPr/>
          </p:nvSpPr>
          <p:spPr>
            <a:xfrm flipH="1">
              <a:off x="1480232" y="3517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0" name="Téglalap 158"/>
            <p:cNvSpPr/>
            <p:nvPr/>
          </p:nvSpPr>
          <p:spPr>
            <a:xfrm flipH="1">
              <a:off x="1480232" y="3868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1" name="Téglalap 163"/>
            <p:cNvSpPr/>
            <p:nvPr/>
          </p:nvSpPr>
          <p:spPr>
            <a:xfrm flipH="1">
              <a:off x="1480232" y="411941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2" name="Téglalap 147"/>
            <p:cNvSpPr/>
            <p:nvPr/>
          </p:nvSpPr>
          <p:spPr>
            <a:xfrm flipH="1">
              <a:off x="1488840" y="205249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3" name="Téglalap 152"/>
            <p:cNvSpPr/>
            <p:nvPr/>
          </p:nvSpPr>
          <p:spPr>
            <a:xfrm flipH="1">
              <a:off x="1488840" y="230014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4" name="Téglalap 158"/>
            <p:cNvSpPr/>
            <p:nvPr/>
          </p:nvSpPr>
          <p:spPr>
            <a:xfrm flipH="1">
              <a:off x="1488840" y="26382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5" name="Téglalap 163"/>
            <p:cNvSpPr/>
            <p:nvPr/>
          </p:nvSpPr>
          <p:spPr>
            <a:xfrm flipH="1">
              <a:off x="1488840" y="28891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6" name="Téglalap 147"/>
            <p:cNvSpPr/>
            <p:nvPr/>
          </p:nvSpPr>
          <p:spPr>
            <a:xfrm flipH="1">
              <a:off x="243141" y="23207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7" name="Téglalap 152"/>
            <p:cNvSpPr/>
            <p:nvPr/>
          </p:nvSpPr>
          <p:spPr>
            <a:xfrm flipH="1">
              <a:off x="243141" y="256842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8" name="Téglalap 158"/>
            <p:cNvSpPr/>
            <p:nvPr/>
          </p:nvSpPr>
          <p:spPr>
            <a:xfrm flipH="1">
              <a:off x="243141" y="298276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9" name="Téglalap 163"/>
            <p:cNvSpPr/>
            <p:nvPr/>
          </p:nvSpPr>
          <p:spPr>
            <a:xfrm flipH="1">
              <a:off x="243141" y="3233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0" name="Téglalap 147"/>
            <p:cNvSpPr/>
            <p:nvPr/>
          </p:nvSpPr>
          <p:spPr>
            <a:xfrm flipH="1">
              <a:off x="244729" y="355426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1" name="Téglalap 152"/>
            <p:cNvSpPr/>
            <p:nvPr/>
          </p:nvSpPr>
          <p:spPr>
            <a:xfrm flipH="1">
              <a:off x="244729" y="380191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2" name="Téglalap 158"/>
            <p:cNvSpPr/>
            <p:nvPr/>
          </p:nvSpPr>
          <p:spPr>
            <a:xfrm flipH="1">
              <a:off x="244729" y="421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3" name="Téglalap 163"/>
            <p:cNvSpPr/>
            <p:nvPr/>
          </p:nvSpPr>
          <p:spPr>
            <a:xfrm flipH="1">
              <a:off x="244729" y="44670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4" name="Téglalap 3"/>
            <p:cNvSpPr>
              <a:spLocks noChangeArrowheads="1"/>
            </p:cNvSpPr>
            <p:nvPr/>
          </p:nvSpPr>
          <p:spPr bwMode="auto">
            <a:xfrm>
              <a:off x="2760663" y="2470667"/>
              <a:ext cx="1440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089162" y="195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127608" y="22174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7" name="Up-Down Arrow 336"/>
            <p:cNvSpPr/>
            <p:nvPr/>
          </p:nvSpPr>
          <p:spPr bwMode="auto">
            <a:xfrm>
              <a:off x="3417647" y="22222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2657362" y="44604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40" name="Up-Down Arrow 339"/>
            <p:cNvSpPr/>
            <p:nvPr/>
          </p:nvSpPr>
          <p:spPr bwMode="auto">
            <a:xfrm>
              <a:off x="32779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987908" y="4224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sp>
        <p:nvSpPr>
          <p:cNvPr id="342" name="TextBox 341"/>
          <p:cNvSpPr txBox="1"/>
          <p:nvPr/>
        </p:nvSpPr>
        <p:spPr>
          <a:xfrm>
            <a:off x="389966" y="6562165"/>
            <a:ext cx="396788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Sandy Bridge-EP based server [</a:t>
            </a:r>
            <a:r>
              <a:rPr lang="hu-HU" sz="1300" dirty="0" smtClean="0"/>
              <a:t>142</a:t>
            </a:r>
            <a:r>
              <a:rPr lang="en-US" sz="1300" dirty="0" smtClean="0"/>
              <a:t>] </a:t>
            </a:r>
            <a:endParaRPr lang="en-US" sz="1300" dirty="0"/>
          </a:p>
        </p:txBody>
      </p:sp>
      <p:sp>
        <p:nvSpPr>
          <p:cNvPr id="343" name="TextBox 342"/>
          <p:cNvSpPr txBox="1"/>
          <p:nvPr/>
        </p:nvSpPr>
        <p:spPr>
          <a:xfrm>
            <a:off x="4818533" y="6553201"/>
            <a:ext cx="392056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Part of a Broadwell-EX based server </a:t>
            </a:r>
            <a:endParaRPr lang="en-US" sz="1300" dirty="0"/>
          </a:p>
        </p:txBody>
      </p:sp>
      <p:sp>
        <p:nvSpPr>
          <p:cNvPr id="133" name="TextBox 13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059843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342" grpId="0"/>
      <p:bldP spid="343" grpId="0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297751"/>
              </p:ext>
            </p:extLst>
          </p:nvPr>
        </p:nvGraphicFramePr>
        <p:xfrm>
          <a:off x="94129" y="1154954"/>
          <a:ext cx="9011771" cy="4582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661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76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057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194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7405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8974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Line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Models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Core</a:t>
                      </a:r>
                      <a:r>
                        <a:rPr lang="en-US" sz="1400" baseline="0" dirty="0" smtClean="0">
                          <a:latin typeface="+mj-lt"/>
                        </a:rPr>
                        <a:t> count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No. of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memory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channels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Kind of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attachment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Socket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Intro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Nehalem-EP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E55xx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2C-4C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Direct attached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standard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DDR3</a:t>
                      </a:r>
                      <a:r>
                        <a:rPr lang="en-US" sz="1400" dirty="0" smtClean="0">
                          <a:latin typeface="+mj-lt"/>
                        </a:rPr>
                        <a:t> or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DDR4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memory channels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1366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2009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Westmere</a:t>
                      </a:r>
                      <a:r>
                        <a:rPr lang="en-US" sz="1400" dirty="0" smtClean="0">
                          <a:latin typeface="+mj-lt"/>
                        </a:rPr>
                        <a:t>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E5600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2C-6C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baseline="0" dirty="0" smtClean="0">
                          <a:latin typeface="+mj-lt"/>
                        </a:rPr>
                        <a:t> 1366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solidFill>
                            <a:srgbClr val="0070C0"/>
                          </a:solidFill>
                          <a:latin typeface="+mj-lt"/>
                        </a:rPr>
                        <a:t>Romley</a:t>
                      </a:r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-EP platform</a:t>
                      </a:r>
                      <a:endParaRPr lang="en-US" sz="1400" dirty="0">
                        <a:solidFill>
                          <a:srgbClr val="0070C0"/>
                        </a:solidFill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Sandy Bridge-EP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E5-46xx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2C-8C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Ivy Bridge-EP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46xx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4C-12C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4C-12C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2013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400" kern="1200" dirty="0" err="1" smtClean="0">
                          <a:solidFill>
                            <a:srgbClr val="0070C0"/>
                          </a:solidFill>
                          <a:latin typeface="+mj-lt"/>
                          <a:ea typeface="+mn-ea"/>
                          <a:cs typeface="+mn-cs"/>
                        </a:rPr>
                        <a:t>Grantley</a:t>
                      </a:r>
                      <a:r>
                        <a:rPr lang="en-US" sz="1400" kern="1200" dirty="0" smtClean="0">
                          <a:solidFill>
                            <a:srgbClr val="0070C0"/>
                          </a:solidFill>
                          <a:latin typeface="+mj-lt"/>
                          <a:ea typeface="+mn-ea"/>
                          <a:cs typeface="+mn-cs"/>
                        </a:rPr>
                        <a:t>-EP platform</a:t>
                      </a:r>
                      <a:endParaRPr lang="en-US" sz="1400" kern="1200" dirty="0">
                        <a:solidFill>
                          <a:srgbClr val="0070C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Haswell-EP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E5-46xx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4C-18C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6C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-18C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2014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2015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Broadwell-EP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E5-46xx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4C-22C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10C-22C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5725" y="510990"/>
            <a:ext cx="73164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Attaching memory to Intel's EP servers (Nehalem-EP to Broadwell-EP)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4545106" y="1154954"/>
            <a:ext cx="1425388" cy="4560046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2931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199246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19591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chemeClr val="bg1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28139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44185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55603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56873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56873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56873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96006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203533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46725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73383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73065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73541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735418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85619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84825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09825" y="355774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09825" y="304656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96560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781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78145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313546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30291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302910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90210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48154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3799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3799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65934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6307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63076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41486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567393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latin typeface="Verdana" pitchFamily="34" charset="0"/>
              </a:rPr>
              <a:t>Westmere</a:t>
            </a:r>
            <a:r>
              <a:rPr lang="en-US" altLang="en-US" sz="1100" dirty="0" smtClean="0">
                <a:latin typeface="Verdana" pitchFamily="34" charset="0"/>
              </a:rPr>
              <a:t>-EX: up to DDR3-1333</a:t>
            </a:r>
            <a:endParaRPr lang="hu-HU" altLang="en-US" sz="1100" dirty="0"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32743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36813" y="182895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74799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5638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56384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91785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8114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81149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68449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25599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21496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214963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42903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400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40045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218455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34489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3213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75116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5670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5670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921031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8146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8146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68925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27186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21655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216550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444906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41633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41633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20043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61489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06403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298306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7989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7989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3152931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30465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30465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92115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54186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4355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43550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71331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68633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68633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47043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67642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églalap 60"/>
          <p:cNvSpPr/>
          <p:nvPr/>
        </p:nvSpPr>
        <p:spPr>
          <a:xfrm>
            <a:off x="3751263" y="518969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chemeClr val="bg1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79299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861081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  <a:endParaRPr lang="hu-HU" altLang="en-US" sz="1000"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667406"/>
            <a:ext cx="3260725" cy="11885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SMI: </a:t>
            </a:r>
            <a:r>
              <a:rPr lang="en-US" altLang="en-US" sz="1100" dirty="0" smtClean="0"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 (Serial </a:t>
            </a:r>
            <a:r>
              <a:rPr lang="en-US" altLang="en-US" sz="1100" dirty="0">
                <a:latin typeface="Verdana" pitchFamily="34" charset="0"/>
              </a:rPr>
              <a:t>link between the processor </a:t>
            </a:r>
            <a:endParaRPr lang="en-US" altLang="en-US" sz="1100" dirty="0" smtClean="0">
              <a:latin typeface="Verdana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and the SMB)</a:t>
            </a:r>
            <a:endParaRPr lang="en-US" altLang="en-US" sz="11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SMB</a:t>
            </a:r>
            <a:r>
              <a:rPr lang="en-US" altLang="en-US" sz="1100" dirty="0"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       </a:t>
            </a:r>
            <a:r>
              <a:rPr lang="en-US" altLang="en-US" sz="1100" dirty="0" smtClean="0">
                <a:latin typeface="Verdana" pitchFamily="34" charset="0"/>
              </a:rPr>
              <a:t>  (Performs conversion between the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serial SMI and the parallel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DDR3 DIMM interfaces)</a:t>
            </a:r>
            <a:endParaRPr lang="en-US" altLang="en-US" sz="1100" dirty="0"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65921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209724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201628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8321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83213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218614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20797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207978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95278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60048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4941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49411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77351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7449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7449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52904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90381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33073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24976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30656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306561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41963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3132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31326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318626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83396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7276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72760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400700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39784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397843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76253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517931"/>
            <a:ext cx="0" cy="142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4941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4941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49411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833718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20496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65616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3058443"/>
            <a:ext cx="0" cy="165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6498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6498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2434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2659218"/>
            <a:ext cx="1576387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13118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203215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8480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8480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216391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20956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20956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97024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59095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48459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48459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76399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735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7354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51951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3959381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32318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25135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30672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30672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38311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3148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3148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318944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86095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75459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75459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403240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4005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40054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81491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67521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68791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68791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305926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59500" y="321801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475068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47506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832193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204961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65363" y="4049868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65813" y="4051456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80963" y="517479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 of a 3-chip platform: The Boxboro-EX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 supporting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Nehalem-EX/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Westmere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-EX processors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52453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156325" y="584691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297143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332068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E7-4800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19940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31497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31497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338418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1296988" y="6216806"/>
            <a:ext cx="63023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Nehalem-EX aimed  Boxboro-EX MP server platform (for up to 10 C)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17785" y="5233900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2 DIMMs/memory channel</a:t>
            </a:r>
            <a:endParaRPr lang="en-US" sz="1100" dirty="0"/>
          </a:p>
        </p:txBody>
      </p:sp>
      <p:sp>
        <p:nvSpPr>
          <p:cNvPr id="19" name="TextBox 18"/>
          <p:cNvSpPr txBox="1"/>
          <p:nvPr/>
        </p:nvSpPr>
        <p:spPr>
          <a:xfrm>
            <a:off x="365125" y="4983318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4 x QPI up to 6.4 GT/s</a:t>
            </a:r>
            <a:endParaRPr lang="en-US" sz="1100" dirty="0"/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41340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497543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36</a:t>
            </a:r>
            <a:endParaRPr lang="en-US" sz="1100" dirty="0"/>
          </a:p>
        </p:txBody>
      </p:sp>
      <p:sp>
        <p:nvSpPr>
          <p:cNvPr id="24" name="TextBox 23"/>
          <p:cNvSpPr txBox="1"/>
          <p:nvPr/>
        </p:nvSpPr>
        <p:spPr>
          <a:xfrm>
            <a:off x="5497161" y="4275293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/>
              <a:t>PCIe</a:t>
            </a:r>
            <a:endParaRPr lang="en-US" sz="1100" dirty="0" smtClean="0"/>
          </a:p>
          <a:p>
            <a:pPr algn="ctr"/>
            <a:r>
              <a:rPr lang="en-US" sz="1100" dirty="0" smtClean="0"/>
              <a:t>2.0</a:t>
            </a:r>
            <a:endParaRPr lang="en-US" sz="1100" dirty="0"/>
          </a:p>
        </p:txBody>
      </p:sp>
      <p:sp>
        <p:nvSpPr>
          <p:cNvPr id="27" name="Rounded Rectangle 26"/>
          <p:cNvSpPr/>
          <p:nvPr/>
        </p:nvSpPr>
        <p:spPr bwMode="auto">
          <a:xfrm>
            <a:off x="3502819" y="4083922"/>
            <a:ext cx="1855071" cy="182353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3" name="Rectangle 21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Platforms classified according to the number of chips constituting the chipset (</a:t>
            </a:r>
            <a:r>
              <a:rPr lang="hu-HU" altLang="en-US" sz="1600" dirty="0" smtClean="0"/>
              <a:t>2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3421777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0465981"/>
              </p:ext>
            </p:extLst>
          </p:nvPr>
        </p:nvGraphicFramePr>
        <p:xfrm>
          <a:off x="67235" y="1168401"/>
          <a:ext cx="9011771" cy="54657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29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7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3883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46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7405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149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Line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Models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Core</a:t>
                      </a:r>
                      <a:r>
                        <a:rPr lang="en-US" sz="1400" baseline="0" dirty="0" smtClean="0">
                          <a:latin typeface="+mj-lt"/>
                        </a:rPr>
                        <a:t> count</a:t>
                      </a:r>
                    </a:p>
                    <a:p>
                      <a:pPr algn="ctr"/>
                      <a:r>
                        <a:rPr lang="en-US" sz="1400" baseline="0" dirty="0" smtClean="0">
                          <a:latin typeface="+mj-lt"/>
                        </a:rPr>
                        <a:t> up to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No. of mem. channels/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socket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Kind of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attachment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Socket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Intro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642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kern="1200" dirty="0" smtClean="0">
                          <a:solidFill>
                            <a:srgbClr val="0070C0"/>
                          </a:solidFill>
                          <a:latin typeface="+mj-lt"/>
                          <a:ea typeface="+mn-ea"/>
                          <a:cs typeface="+mn-cs"/>
                        </a:rPr>
                        <a:t>Boxboro-EX platform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Nehalem-EX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E6500</a:t>
                      </a:r>
                      <a:r>
                        <a:rPr lang="en-US" sz="1400" dirty="0" smtClean="0">
                          <a:latin typeface="+mj-lt"/>
                        </a:rPr>
                        <a:t> (2S)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E75xx</a:t>
                      </a:r>
                      <a:r>
                        <a:rPr lang="en-US" sz="1400" dirty="0" smtClean="0">
                          <a:latin typeface="+mj-lt"/>
                        </a:rPr>
                        <a:t> 4S/</a:t>
                      </a:r>
                      <a:r>
                        <a:rPr lang="en-US" sz="1400" dirty="0" err="1" smtClean="0">
                          <a:latin typeface="+mj-lt"/>
                        </a:rPr>
                        <a:t>8S</a:t>
                      </a:r>
                      <a:r>
                        <a:rPr lang="en-US" sz="1400" dirty="0" smtClean="0">
                          <a:latin typeface="+mj-lt"/>
                        </a:rPr>
                        <a:t>)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4 low line count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serial channels </a:t>
                      </a:r>
                      <a:r>
                        <a:rPr lang="en-US" sz="1400" dirty="0" smtClean="0">
                          <a:latin typeface="+mj-lt"/>
                        </a:rPr>
                        <a:t>(</a:t>
                      </a:r>
                      <a:r>
                        <a:rPr lang="en-US" sz="1400" dirty="0" err="1" smtClean="0">
                          <a:latin typeface="+mj-lt"/>
                        </a:rPr>
                        <a:t>SMI</a:t>
                      </a:r>
                      <a:r>
                        <a:rPr lang="en-US" sz="1400" dirty="0" smtClean="0">
                          <a:latin typeface="+mj-lt"/>
                        </a:rPr>
                        <a:t>)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with mem. </a:t>
                      </a:r>
                      <a:r>
                        <a:rPr lang="en-US" sz="1400" baseline="0" dirty="0" smtClean="0">
                          <a:solidFill>
                            <a:srgbClr val="0070C0"/>
                          </a:solidFill>
                          <a:latin typeface="+mj-lt"/>
                        </a:rPr>
                        <a:t>buffers</a:t>
                      </a:r>
                      <a:r>
                        <a:rPr lang="en-US" sz="1400" baseline="0" dirty="0" smtClean="0">
                          <a:latin typeface="+mj-lt"/>
                        </a:rPr>
                        <a:t>, </a:t>
                      </a:r>
                    </a:p>
                    <a:p>
                      <a:pPr algn="ctr"/>
                      <a:r>
                        <a:rPr lang="en-US" sz="1400" baseline="0" dirty="0" smtClean="0">
                          <a:latin typeface="+mj-lt"/>
                        </a:rPr>
                        <a:t>2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DDR3</a:t>
                      </a:r>
                      <a:r>
                        <a:rPr lang="en-US" sz="1400" baseline="0" dirty="0" smtClean="0">
                          <a:latin typeface="+mj-lt"/>
                        </a:rPr>
                        <a:t> channels/ mem. buffer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1567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Westmere</a:t>
                      </a:r>
                      <a:r>
                        <a:rPr lang="en-US" sz="1400" dirty="0" smtClean="0">
                          <a:latin typeface="+mj-lt"/>
                        </a:rPr>
                        <a:t>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</a:t>
                      </a:r>
                      <a:r>
                        <a:rPr lang="en-US" sz="1400" dirty="0" smtClean="0">
                          <a:latin typeface="+mj-lt"/>
                        </a:rPr>
                        <a:t>-2800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</a:t>
                      </a:r>
                      <a:r>
                        <a:rPr lang="en-US" sz="1400" dirty="0" smtClean="0">
                          <a:latin typeface="+mj-lt"/>
                        </a:rPr>
                        <a:t>-4800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</a:t>
                      </a:r>
                      <a:r>
                        <a:rPr lang="en-US" sz="1400" dirty="0" smtClean="0">
                          <a:latin typeface="+mj-lt"/>
                        </a:rPr>
                        <a:t>-8800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10C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baseline="0" dirty="0" smtClean="0">
                          <a:latin typeface="+mj-lt"/>
                        </a:rPr>
                        <a:t> 1567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400" b="0" dirty="0" err="1" smtClean="0">
                          <a:solidFill>
                            <a:srgbClr val="0070C0"/>
                          </a:solidFill>
                          <a:latin typeface="+mj-lt"/>
                        </a:rPr>
                        <a:t>Brickland</a:t>
                      </a:r>
                      <a:r>
                        <a:rPr lang="en-US" sz="1400" b="0" dirty="0" smtClean="0">
                          <a:solidFill>
                            <a:srgbClr val="0070C0"/>
                          </a:solidFill>
                          <a:latin typeface="+mj-lt"/>
                        </a:rPr>
                        <a:t> platform</a:t>
                      </a:r>
                      <a:endParaRPr lang="en-US" sz="1400" b="0" dirty="0">
                        <a:solidFill>
                          <a:srgbClr val="0070C0"/>
                        </a:solidFill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Ivy Bridge-EX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E7-28xx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E7-48xx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E7-88xx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15C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4 low line count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proprietary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64-bit parallel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channels </a:t>
                      </a:r>
                      <a:r>
                        <a:rPr lang="en-US" sz="1400" dirty="0" smtClean="0">
                          <a:latin typeface="+mj-lt"/>
                        </a:rPr>
                        <a:t>(</a:t>
                      </a:r>
                      <a:r>
                        <a:rPr lang="en-US" sz="1400" dirty="0" err="1" smtClean="0">
                          <a:latin typeface="+mj-lt"/>
                        </a:rPr>
                        <a:t>SMI2</a:t>
                      </a:r>
                      <a:r>
                        <a:rPr lang="en-US" sz="1400" dirty="0" smtClean="0">
                          <a:latin typeface="+mj-lt"/>
                        </a:rPr>
                        <a:t>) </a:t>
                      </a:r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with 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memory buffers</a:t>
                      </a:r>
                      <a:r>
                        <a:rPr lang="en-US" sz="1400" dirty="0" smtClean="0">
                          <a:latin typeface="+mj-lt"/>
                        </a:rPr>
                        <a:t>,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 </a:t>
                      </a:r>
                      <a:r>
                        <a:rPr lang="en-US" sz="1400" dirty="0" err="1" smtClean="0">
                          <a:latin typeface="+mj-lt"/>
                        </a:rPr>
                        <a:t>DDR3</a:t>
                      </a:r>
                      <a:r>
                        <a:rPr lang="en-US" sz="1400" dirty="0" smtClean="0">
                          <a:latin typeface="+mj-lt"/>
                        </a:rPr>
                        <a:t>/4 channels/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mem. buffer  </a:t>
                      </a:r>
                    </a:p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Haswell-EX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E7-48xx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E7-88xx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14C</a:t>
                      </a:r>
                      <a:endParaRPr lang="en-US" sz="14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18C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r>
                        <a:rPr lang="en-US" sz="1400" dirty="0" smtClean="0">
                          <a:latin typeface="+mj-lt"/>
                        </a:rPr>
                        <a:t>/4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2015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Broadwell-EX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E7-48xx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E7-88xx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22C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r>
                        <a:rPr lang="en-US" sz="1400" dirty="0" smtClean="0">
                          <a:latin typeface="+mj-lt"/>
                        </a:rPr>
                        <a:t>/4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solidFill>
                            <a:srgbClr val="0070C0"/>
                          </a:solidFill>
                          <a:latin typeface="+mj-lt"/>
                        </a:rPr>
                        <a:t>Purley</a:t>
                      </a:r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 platform</a:t>
                      </a:r>
                      <a:endParaRPr lang="en-US" sz="1400" dirty="0">
                        <a:solidFill>
                          <a:srgbClr val="0070C0"/>
                        </a:solidFill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Skylake</a:t>
                      </a:r>
                      <a:r>
                        <a:rPr lang="en-US" sz="1400" dirty="0" smtClean="0">
                          <a:latin typeface="+mj-lt"/>
                        </a:rPr>
                        <a:t>-SP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81xx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6xDDR4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Direct attached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3647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85725" y="510989"/>
            <a:ext cx="73693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Attaching memory to </a:t>
            </a:r>
            <a:r>
              <a:rPr lang="en-US" b="1" dirty="0" smtClean="0">
                <a:solidFill>
                  <a:schemeClr val="accent6"/>
                </a:solidFill>
              </a:rPr>
              <a:t>Intel's EX </a:t>
            </a:r>
            <a:r>
              <a:rPr lang="en-US" b="1" dirty="0">
                <a:solidFill>
                  <a:schemeClr val="accent6"/>
                </a:solidFill>
              </a:rPr>
              <a:t>servers (</a:t>
            </a:r>
            <a:r>
              <a:rPr lang="en-US" b="1" dirty="0" smtClean="0">
                <a:solidFill>
                  <a:schemeClr val="accent6"/>
                </a:solidFill>
              </a:rPr>
              <a:t>Nehalem-EX </a:t>
            </a:r>
            <a:r>
              <a:rPr lang="en-US" b="1" dirty="0">
                <a:solidFill>
                  <a:schemeClr val="accent6"/>
                </a:solidFill>
              </a:rPr>
              <a:t>to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-SP)</a:t>
            </a:r>
            <a:endParaRPr lang="en-US" b="1" dirty="0">
              <a:solidFill>
                <a:schemeClr val="accent6"/>
              </a:solidFill>
            </a:endParaRPr>
          </a:p>
          <a:p>
            <a:endParaRPr lang="en-US" dirty="0"/>
          </a:p>
        </p:txBody>
      </p:sp>
      <p:sp>
        <p:nvSpPr>
          <p:cNvPr id="5" name="Rectangle 4"/>
          <p:cNvSpPr/>
          <p:nvPr/>
        </p:nvSpPr>
        <p:spPr bwMode="auto">
          <a:xfrm>
            <a:off x="3926544" y="1168400"/>
            <a:ext cx="1425388" cy="546578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2758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6244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Attaching memory to Intel's servers (from Nehalem to Broadwell based servers) -1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257735" y="1687767"/>
            <a:ext cx="4112179" cy="310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Direct attaching memory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3" name="Line 8"/>
          <p:cNvCxnSpPr/>
          <p:nvPr/>
        </p:nvCxnSpPr>
        <p:spPr bwMode="auto">
          <a:xfrm>
            <a:off x="4534767" y="1320593"/>
            <a:ext cx="0" cy="825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Line 13"/>
          <p:cNvCxnSpPr>
            <a:endCxn id="18" idx="6"/>
          </p:cNvCxnSpPr>
          <p:nvPr/>
        </p:nvCxnSpPr>
        <p:spPr bwMode="auto">
          <a:xfrm flipH="1">
            <a:off x="2351591" y="1421319"/>
            <a:ext cx="2185674" cy="2075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2062198" y="1020943"/>
            <a:ext cx="4921430" cy="203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algn="ctr">
              <a:spcAft>
                <a:spcPts val="30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Attaching memory to Intel's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4693808" y="1694248"/>
            <a:ext cx="3971436" cy="30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Indirect attaching memory to EX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7" name="Line 13"/>
          <p:cNvCxnSpPr>
            <a:endCxn id="19" idx="2"/>
          </p:cNvCxnSpPr>
          <p:nvPr/>
        </p:nvCxnSpPr>
        <p:spPr bwMode="auto">
          <a:xfrm>
            <a:off x="4537265" y="1412142"/>
            <a:ext cx="2106109" cy="20721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" name="Oval 17"/>
          <p:cNvSpPr>
            <a:spLocks noChangeArrowheads="1"/>
          </p:cNvSpPr>
          <p:nvPr/>
        </p:nvSpPr>
        <p:spPr bwMode="auto">
          <a:xfrm>
            <a:off x="2294352" y="1602939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6643374" y="1593414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70144" y="2756644"/>
            <a:ext cx="235833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/>
              <a:t>Intel's </a:t>
            </a:r>
            <a:r>
              <a:rPr lang="en-US" sz="1300" i="1" dirty="0" err="1" smtClean="0"/>
              <a:t>Skylake</a:t>
            </a:r>
            <a:r>
              <a:rPr lang="en-US" sz="1300" i="1" dirty="0" smtClean="0"/>
              <a:t>-SP</a:t>
            </a:r>
          </a:p>
          <a:p>
            <a:pPr algn="ctr"/>
            <a:r>
              <a:rPr lang="en-US" sz="1300" i="1" dirty="0" smtClean="0"/>
              <a:t>(actually EX type) servers</a:t>
            </a:r>
            <a:endParaRPr lang="en-US" sz="1300" i="1" dirty="0"/>
          </a:p>
        </p:txBody>
      </p:sp>
      <p:sp>
        <p:nvSpPr>
          <p:cNvPr id="24" name="Right Arrow 23"/>
          <p:cNvSpPr/>
          <p:nvPr/>
        </p:nvSpPr>
        <p:spPr bwMode="auto">
          <a:xfrm rot="10230238">
            <a:off x="3611533" y="2569248"/>
            <a:ext cx="219456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286640" y="2055319"/>
            <a:ext cx="207941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i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Intel's </a:t>
            </a:r>
            <a:r>
              <a:rPr lang="en-US" i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i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/EP </a:t>
            </a:r>
            <a:r>
              <a:rPr lang="en-US" i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servers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845407" y="2073249"/>
            <a:ext cx="176522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i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Intel's EX </a:t>
            </a:r>
            <a:r>
              <a:rPr lang="en-US" i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servers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11829" y="3321424"/>
            <a:ext cx="25008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(No </a:t>
            </a:r>
            <a:r>
              <a:rPr lang="en-US" sz="1300" i="1" dirty="0" smtClean="0"/>
              <a:t>conversions</a:t>
            </a:r>
            <a:r>
              <a:rPr lang="en-US" i="1" dirty="0" smtClean="0"/>
              <a:t> needed) </a:t>
            </a:r>
            <a:endParaRPr lang="en-US" i="1" dirty="0"/>
          </a:p>
        </p:txBody>
      </p:sp>
      <p:sp>
        <p:nvSpPr>
          <p:cNvPr id="22" name="TextBox 21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363650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sz="16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21296" y="2912884"/>
            <a:ext cx="2289489" cy="1742892"/>
            <a:chOff x="135600" y="2998607"/>
            <a:chExt cx="2289489" cy="1742892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42416" t="46088" r="11384"/>
            <a:stretch/>
          </p:blipFill>
          <p:spPr>
            <a:xfrm rot="20783014">
              <a:off x="435539" y="3175485"/>
              <a:ext cx="1689611" cy="1566014"/>
            </a:xfrm>
            <a:prstGeom prst="rect">
              <a:avLst/>
            </a:prstGeom>
          </p:spPr>
        </p:pic>
        <p:sp>
          <p:nvSpPr>
            <p:cNvPr id="4" name="Rectangle 3"/>
            <p:cNvSpPr/>
            <p:nvPr/>
          </p:nvSpPr>
          <p:spPr bwMode="auto">
            <a:xfrm>
              <a:off x="135600" y="3281820"/>
              <a:ext cx="460689" cy="91440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 bwMode="auto">
            <a:xfrm>
              <a:off x="744514" y="2998607"/>
              <a:ext cx="1680575" cy="270687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67756" t="51534" r="19256" b="18654"/>
          <a:stretch/>
        </p:blipFill>
        <p:spPr>
          <a:xfrm>
            <a:off x="2629095" y="3083362"/>
            <a:ext cx="989556" cy="127765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/>
          <a:srcRect l="18762" t="36044" r="58304" b="18653"/>
          <a:stretch/>
        </p:blipFill>
        <p:spPr>
          <a:xfrm>
            <a:off x="4312665" y="2432010"/>
            <a:ext cx="1747341" cy="194153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/>
          <a:srcRect l="41614" t="17923" r="32410" b="18652"/>
          <a:stretch/>
        </p:blipFill>
        <p:spPr>
          <a:xfrm>
            <a:off x="6676367" y="1692973"/>
            <a:ext cx="1979112" cy="2718149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614350" y="4614861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34x34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487969" y="4610093"/>
            <a:ext cx="1337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45x42.5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05322" y="4633901"/>
            <a:ext cx="15167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58.5x51.0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058036" y="4629133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76x56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38170" y="4943469"/>
            <a:ext cx="10887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BGA</a:t>
            </a:r>
            <a:r>
              <a:rPr lang="en-US" dirty="0" smtClean="0">
                <a:solidFill>
                  <a:srgbClr val="000000"/>
                </a:solidFill>
              </a:rPr>
              <a:t> 1226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76506" y="495298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1366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635887" y="4962509"/>
            <a:ext cx="12585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2011-3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110428" y="497202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3647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66690" y="5400670"/>
            <a:ext cx="177484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2xDDR2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on </a:t>
            </a:r>
            <a:r>
              <a:rPr lang="en-US" dirty="0" err="1" smtClean="0">
                <a:solidFill>
                  <a:srgbClr val="000000"/>
                </a:solidFill>
              </a:rPr>
              <a:t>MCH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247893" y="5395902"/>
            <a:ext cx="177484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3xDDR3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on processors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298103" y="5405422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2x2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(2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665069" y="5400654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2x3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(3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95747" y="2222745"/>
            <a:ext cx="1358064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err="1" smtClean="0">
                <a:solidFill>
                  <a:srgbClr val="000000"/>
                </a:solidFill>
              </a:rPr>
              <a:t>P965</a:t>
            </a:r>
            <a:r>
              <a:rPr lang="en-US" b="1" dirty="0" smtClean="0">
                <a:solidFill>
                  <a:srgbClr val="000000"/>
                </a:solidFill>
              </a:rPr>
              <a:t> </a:t>
            </a:r>
            <a:r>
              <a:rPr lang="en-US" b="1" dirty="0" err="1" smtClean="0">
                <a:solidFill>
                  <a:srgbClr val="000000"/>
                </a:solidFill>
              </a:rPr>
              <a:t>GMCH</a:t>
            </a:r>
            <a:endParaRPr lang="en-US" b="1" dirty="0" smtClean="0">
              <a:solidFill>
                <a:srgbClr val="000000"/>
              </a:solidFill>
            </a:endParaRPr>
          </a:p>
          <a:p>
            <a:pPr algn="ctr">
              <a:spcAft>
                <a:spcPts val="200"/>
              </a:spcAft>
            </a:pPr>
            <a:r>
              <a:rPr lang="en-US" b="1" dirty="0" smtClean="0">
                <a:solidFill>
                  <a:srgbClr val="000000"/>
                </a:solidFill>
              </a:rPr>
              <a:t>for Core 2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(2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399456" y="2052978"/>
            <a:ext cx="1552028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b="1" dirty="0" err="1" smtClean="0">
                <a:solidFill>
                  <a:srgbClr val="000000"/>
                </a:solidFill>
              </a:rPr>
              <a:t>Westmere</a:t>
            </a:r>
            <a:r>
              <a:rPr lang="en-US" b="1" dirty="0" smtClean="0">
                <a:solidFill>
                  <a:srgbClr val="000000"/>
                </a:solidFill>
              </a:rPr>
              <a:t>-EP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(up to 6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424370" y="1633867"/>
            <a:ext cx="1656223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b="1" dirty="0" smtClean="0">
                <a:solidFill>
                  <a:srgbClr val="000000"/>
                </a:solidFill>
              </a:rPr>
              <a:t>Broadwell-EP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(up to 22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883801" y="976921"/>
            <a:ext cx="164820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b="1" dirty="0" err="1" smtClean="0">
                <a:solidFill>
                  <a:srgbClr val="000000"/>
                </a:solidFill>
              </a:rPr>
              <a:t>Skylake</a:t>
            </a:r>
            <a:r>
              <a:rPr lang="en-US" b="1" dirty="0" smtClean="0">
                <a:solidFill>
                  <a:srgbClr val="000000"/>
                </a:solidFill>
              </a:rPr>
              <a:t>-SP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(up to 28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5246" y="507623"/>
            <a:ext cx="84128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Sockets for direct attaching standard DDR memory channels to Intel's processors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66700" y="6257921"/>
            <a:ext cx="83519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r>
              <a:rPr lang="en-US" dirty="0" smtClean="0">
                <a:solidFill>
                  <a:srgbClr val="000000"/>
                </a:solidFill>
              </a:rPr>
              <a:t> that physical/electrical constraints limit the number of attachable memory channels 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0511" y="6572245"/>
            <a:ext cx="28680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Source of the pictures</a:t>
            </a:r>
            <a:r>
              <a:rPr lang="hu-HU" dirty="0" smtClean="0">
                <a:solidFill>
                  <a:srgbClr val="000000"/>
                </a:solidFill>
              </a:rPr>
              <a:t> [144]</a:t>
            </a:r>
            <a:r>
              <a:rPr lang="en-US" dirty="0" smtClean="0">
                <a:solidFill>
                  <a:srgbClr val="000000"/>
                </a:solidFill>
              </a:rPr>
              <a:t>  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72" t="7765" r="48236" b="40425"/>
          <a:stretch/>
        </p:blipFill>
        <p:spPr>
          <a:xfrm>
            <a:off x="2461098" y="2898223"/>
            <a:ext cx="1364097" cy="1439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516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403" name="Text Box 11"/>
          <p:cNvSpPr txBox="1">
            <a:spLocks noChangeArrowheads="1"/>
          </p:cNvSpPr>
          <p:nvPr/>
        </p:nvSpPr>
        <p:spPr bwMode="auto">
          <a:xfrm>
            <a:off x="207963" y="1110228"/>
            <a:ext cx="180004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00"/>
                </a:solidFill>
              </a:rPr>
              <a:t>All </a:t>
            </a:r>
            <a:r>
              <a:rPr lang="en-US" altLang="en-US" dirty="0" smtClean="0">
                <a:solidFill>
                  <a:srgbClr val="000000"/>
                </a:solidFill>
              </a:rPr>
              <a:t>these </a:t>
            </a:r>
            <a:r>
              <a:rPr lang="hu-HU" altLang="en-US" dirty="0" smtClean="0">
                <a:solidFill>
                  <a:srgbClr val="000000"/>
                </a:solidFill>
              </a:rPr>
              <a:t>DIMM</a:t>
            </a:r>
            <a:r>
              <a:rPr lang="en-US" altLang="en-US" dirty="0" smtClean="0">
                <a:solidFill>
                  <a:srgbClr val="000000"/>
                </a:solidFill>
              </a:rPr>
              <a:t>s</a:t>
            </a:r>
          </a:p>
          <a:p>
            <a:pPr eaLnBrk="1" hangingPunct="1"/>
            <a:r>
              <a:rPr lang="en-US" altLang="en-US" dirty="0" smtClean="0">
                <a:solidFill>
                  <a:srgbClr val="000000"/>
                </a:solidFill>
              </a:rPr>
              <a:t>  are</a:t>
            </a:r>
            <a:r>
              <a:rPr lang="en-US" altLang="en-US" dirty="0" smtClean="0"/>
              <a:t> </a:t>
            </a:r>
            <a:r>
              <a:rPr lang="hu-HU" altLang="en-US" dirty="0">
                <a:solidFill>
                  <a:srgbClr val="0070C0"/>
                </a:solidFill>
              </a:rPr>
              <a:t>8-</a:t>
            </a:r>
            <a:r>
              <a:rPr lang="en-US" altLang="en-US" dirty="0">
                <a:solidFill>
                  <a:srgbClr val="0070C0"/>
                </a:solidFill>
              </a:rPr>
              <a:t>b</a:t>
            </a:r>
            <a:r>
              <a:rPr lang="hu-HU" altLang="en-US" dirty="0" err="1">
                <a:solidFill>
                  <a:srgbClr val="0070C0"/>
                </a:solidFill>
              </a:rPr>
              <a:t>yte</a:t>
            </a:r>
            <a:r>
              <a:rPr lang="hu-HU" altLang="en-US" dirty="0">
                <a:solidFill>
                  <a:srgbClr val="0070C0"/>
                </a:solidFill>
              </a:rPr>
              <a:t> </a:t>
            </a:r>
            <a:r>
              <a:rPr lang="hu-HU" altLang="en-US" dirty="0" err="1">
                <a:solidFill>
                  <a:srgbClr val="0070C0"/>
                </a:solidFill>
              </a:rPr>
              <a:t>wide</a:t>
            </a:r>
            <a:r>
              <a:rPr lang="en-US" altLang="en-US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15404" name="Text Box 12"/>
          <p:cNvSpPr txBox="1">
            <a:spLocks noChangeArrowheads="1"/>
          </p:cNvSpPr>
          <p:nvPr/>
        </p:nvSpPr>
        <p:spPr bwMode="auto">
          <a:xfrm>
            <a:off x="80963" y="507496"/>
            <a:ext cx="25539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b="1" dirty="0" smtClean="0">
                <a:solidFill>
                  <a:srgbClr val="333399"/>
                </a:solidFill>
              </a:rPr>
              <a:t>Pin counts of SDRAM to</a:t>
            </a:r>
          </a:p>
          <a:p>
            <a:pPr eaLnBrk="1" hangingPunct="1"/>
            <a:r>
              <a:rPr lang="en-US" altLang="en-US" b="1" dirty="0" smtClean="0">
                <a:solidFill>
                  <a:srgbClr val="333399"/>
                </a:solidFill>
              </a:rPr>
              <a:t> </a:t>
            </a:r>
            <a:r>
              <a:rPr lang="en-US" altLang="en-US" b="1" dirty="0">
                <a:solidFill>
                  <a:srgbClr val="333399"/>
                </a:solidFill>
              </a:rPr>
              <a:t>DDR</a:t>
            </a:r>
            <a:r>
              <a:rPr lang="hu-HU" altLang="en-US" b="1" dirty="0">
                <a:solidFill>
                  <a:srgbClr val="333399"/>
                </a:solidFill>
                <a:latin typeface="Arial" charset="0"/>
              </a:rPr>
              <a:t>4</a:t>
            </a:r>
            <a:r>
              <a:rPr lang="en-US" altLang="en-US" b="1" dirty="0">
                <a:solidFill>
                  <a:srgbClr val="333399"/>
                </a:solidFill>
              </a:rPr>
              <a:t> DIMMs</a:t>
            </a:r>
          </a:p>
        </p:txBody>
      </p:sp>
      <p:pic>
        <p:nvPicPr>
          <p:cNvPr id="315407" name="Picture 15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4054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5413" name="Group 21"/>
          <p:cNvGrpSpPr>
            <a:grpSpLocks/>
          </p:cNvGrpSpPr>
          <p:nvPr/>
        </p:nvGrpSpPr>
        <p:grpSpPr bwMode="auto">
          <a:xfrm>
            <a:off x="2378075" y="1065213"/>
            <a:ext cx="6677025" cy="5230812"/>
            <a:chOff x="1498" y="503"/>
            <a:chExt cx="4206" cy="3295"/>
          </a:xfrm>
        </p:grpSpPr>
        <p:sp>
          <p:nvSpPr>
            <p:cNvPr id="315395" name="Text Box 3"/>
            <p:cNvSpPr txBox="1">
              <a:spLocks noChangeArrowheads="1"/>
            </p:cNvSpPr>
            <p:nvPr/>
          </p:nvSpPr>
          <p:spPr bwMode="auto">
            <a:xfrm>
              <a:off x="1498" y="503"/>
              <a:ext cx="52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algn="ctr" eaLnBrk="1" hangingPunct="1"/>
              <a:r>
                <a:rPr lang="hu-HU" altLang="en-US" dirty="0">
                  <a:solidFill>
                    <a:srgbClr val="000000"/>
                  </a:solidFill>
                </a:rPr>
                <a:t>SDRAM</a:t>
              </a:r>
              <a:endParaRPr lang="hu-HU" altLang="en-US" dirty="0">
                <a:solidFill>
                  <a:srgbClr val="000000"/>
                </a:solidFill>
                <a:latin typeface="Arial" charset="0"/>
              </a:endParaRPr>
            </a:p>
            <a:p>
              <a:pPr algn="ctr" eaLnBrk="1" hangingPunct="1"/>
              <a:r>
                <a:rPr lang="hu-HU" altLang="en-US" dirty="0">
                  <a:solidFill>
                    <a:srgbClr val="000000"/>
                  </a:solidFill>
                  <a:latin typeface="Arial" charset="0"/>
                </a:rPr>
                <a:t>(SDR)</a:t>
              </a:r>
              <a:endParaRPr lang="en-US" altLang="en-US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5396" name="Text Box 4"/>
            <p:cNvSpPr txBox="1">
              <a:spLocks noChangeArrowheads="1"/>
            </p:cNvSpPr>
            <p:nvPr/>
          </p:nvSpPr>
          <p:spPr bwMode="auto">
            <a:xfrm>
              <a:off x="1511" y="1235"/>
              <a:ext cx="36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397" name="Text Box 5"/>
            <p:cNvSpPr txBox="1">
              <a:spLocks noChangeArrowheads="1"/>
            </p:cNvSpPr>
            <p:nvPr/>
          </p:nvSpPr>
          <p:spPr bwMode="auto">
            <a:xfrm>
              <a:off x="1503" y="205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DDR2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398" name="Text Box 6"/>
            <p:cNvSpPr txBox="1">
              <a:spLocks noChangeArrowheads="1"/>
            </p:cNvSpPr>
            <p:nvPr/>
          </p:nvSpPr>
          <p:spPr bwMode="auto">
            <a:xfrm>
              <a:off x="1503" y="281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DDR3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399" name="Text Box 7"/>
            <p:cNvSpPr txBox="1">
              <a:spLocks noChangeArrowheads="1"/>
            </p:cNvSpPr>
            <p:nvPr/>
          </p:nvSpPr>
          <p:spPr bwMode="auto">
            <a:xfrm>
              <a:off x="5152" y="57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168-pin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15400" name="Text Box 8"/>
            <p:cNvSpPr txBox="1">
              <a:spLocks noChangeArrowheads="1"/>
            </p:cNvSpPr>
            <p:nvPr/>
          </p:nvSpPr>
          <p:spPr bwMode="auto">
            <a:xfrm>
              <a:off x="5152" y="123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184-pin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15401" name="Text Box 9"/>
            <p:cNvSpPr txBox="1">
              <a:spLocks noChangeArrowheads="1"/>
            </p:cNvSpPr>
            <p:nvPr/>
          </p:nvSpPr>
          <p:spPr bwMode="auto">
            <a:xfrm>
              <a:off x="5112" y="2067"/>
              <a:ext cx="59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240- pin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402" name="Text Box 10"/>
            <p:cNvSpPr txBox="1">
              <a:spLocks noChangeArrowheads="1"/>
            </p:cNvSpPr>
            <p:nvPr/>
          </p:nvSpPr>
          <p:spPr bwMode="auto">
            <a:xfrm>
              <a:off x="5152" y="2828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240-pin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15408" name="Text Box 6"/>
            <p:cNvSpPr txBox="1">
              <a:spLocks noChangeArrowheads="1"/>
            </p:cNvSpPr>
            <p:nvPr/>
          </p:nvSpPr>
          <p:spPr bwMode="auto">
            <a:xfrm>
              <a:off x="1511" y="3606"/>
              <a:ext cx="42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</a:t>
              </a:r>
              <a:r>
                <a:rPr lang="hu-HU" altLang="en-US" dirty="0">
                  <a:solidFill>
                    <a:srgbClr val="000000"/>
                  </a:solidFill>
                  <a:latin typeface="Arial" charset="0"/>
                </a:rPr>
                <a:t>4</a:t>
              </a:r>
              <a:endParaRPr lang="en-US" altLang="en-US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5409" name="Text Box 10"/>
            <p:cNvSpPr txBox="1">
              <a:spLocks noChangeArrowheads="1"/>
            </p:cNvSpPr>
            <p:nvPr/>
          </p:nvSpPr>
          <p:spPr bwMode="auto">
            <a:xfrm>
              <a:off x="5152" y="3606"/>
              <a:ext cx="53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2</a:t>
              </a:r>
              <a:r>
                <a:rPr lang="hu-HU" altLang="en-US">
                  <a:solidFill>
                    <a:srgbClr val="000000"/>
                  </a:solidFill>
                  <a:latin typeface="Arial" charset="0"/>
                </a:rPr>
                <a:t>84</a:t>
              </a:r>
              <a:r>
                <a:rPr lang="hu-HU" altLang="en-US">
                  <a:solidFill>
                    <a:srgbClr val="000000"/>
                  </a:solidFill>
                </a:rPr>
                <a:t>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315410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5411" name="Picture 19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3800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800" kern="0" smtClean="0">
                <a:solidFill>
                  <a:srgbClr val="FFFFFF"/>
                </a:solidFill>
              </a:rPr>
              <a:t>2.1 </a:t>
            </a:r>
            <a:r>
              <a:rPr lang="en-US" altLang="en-US" sz="1800" kern="0" smtClean="0">
                <a:solidFill>
                  <a:srgbClr val="FFFFFF"/>
                </a:solidFill>
              </a:rPr>
              <a:t>Overview of the Truland MP platform </a:t>
            </a:r>
            <a:r>
              <a:rPr lang="hu-HU" altLang="en-US" sz="1800" kern="0" smtClean="0">
                <a:solidFill>
                  <a:srgbClr val="FFFFFF"/>
                </a:solidFill>
              </a:rPr>
              <a:t>(1)</a:t>
            </a:r>
            <a:endParaRPr lang="hu-HU" altLang="en-US" sz="1800" kern="0" dirty="0" smtClean="0">
              <a:solidFill>
                <a:srgbClr val="FFFFFF"/>
              </a:solidFill>
            </a:endParaRP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 smtClean="0"/>
          </a:p>
        </p:txBody>
      </p:sp>
      <p:sp>
        <p:nvSpPr>
          <p:cNvPr id="21" name="TextBox 2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620685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76200" y="505102"/>
            <a:ext cx="54088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Implementation of the memory subsystem -1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423868" y="859022"/>
            <a:ext cx="7003840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2 memory controllers with 3 channels each resulting in </a:t>
            </a:r>
            <a:r>
              <a:rPr lang="en-US" dirty="0" smtClean="0">
                <a:solidFill>
                  <a:srgbClr val="0070C0"/>
                </a:solidFill>
              </a:rPr>
              <a:t>6 DDR channels</a:t>
            </a:r>
            <a:r>
              <a:rPr lang="en-US" dirty="0" smtClean="0"/>
              <a:t>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Support of </a:t>
            </a:r>
            <a:r>
              <a:rPr lang="en-US" dirty="0" err="1" smtClean="0">
                <a:solidFill>
                  <a:srgbClr val="0070C0"/>
                </a:solidFill>
              </a:rPr>
              <a:t>DDR4</a:t>
            </a:r>
            <a:r>
              <a:rPr lang="en-US" dirty="0" smtClean="0">
                <a:solidFill>
                  <a:srgbClr val="0070C0"/>
                </a:solidFill>
              </a:rPr>
              <a:t>-2666</a:t>
            </a:r>
            <a:r>
              <a:rPr lang="en-US" dirty="0" smtClean="0"/>
              <a:t>, </a:t>
            </a:r>
            <a:r>
              <a:rPr lang="en-US" dirty="0" smtClean="0">
                <a:solidFill>
                  <a:srgbClr val="0070C0"/>
                </a:solidFill>
              </a:rPr>
              <a:t>2 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 per channel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4209" t="21615" r="52240" b="21887"/>
          <a:stretch/>
        </p:blipFill>
        <p:spPr>
          <a:xfrm>
            <a:off x="927663" y="1420714"/>
            <a:ext cx="7042229" cy="5138925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837329" y="6535271"/>
            <a:ext cx="36279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The memory subsystem 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2494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76200" y="505102"/>
            <a:ext cx="539442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Implementation of the memory subsystem -2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423868" y="885916"/>
            <a:ext cx="8710461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Up to 1.5 TB memory capacity per socket</a:t>
            </a:r>
            <a:r>
              <a:rPr lang="en-US" dirty="0" smtClean="0">
                <a:solidFill>
                  <a:srgbClr val="000000"/>
                </a:solidFill>
              </a:rPr>
              <a:t>, assuming </a:t>
            </a:r>
            <a:r>
              <a:rPr lang="en-US" dirty="0" err="1" smtClean="0">
                <a:solidFill>
                  <a:srgbClr val="000000"/>
                </a:solidFill>
              </a:rPr>
              <a:t>2x</a:t>
            </a:r>
            <a:r>
              <a:rPr lang="en-US" dirty="0" smtClean="0">
                <a:solidFill>
                  <a:srgbClr val="000000"/>
                </a:solidFill>
              </a:rPr>
              <a:t> 128 GB </a:t>
            </a:r>
            <a:r>
              <a:rPr lang="en-US" dirty="0" err="1" smtClean="0">
                <a:solidFill>
                  <a:srgbClr val="000000"/>
                </a:solidFill>
              </a:rPr>
              <a:t>DIMMs</a:t>
            </a:r>
            <a:r>
              <a:rPr lang="en-US" dirty="0" smtClean="0">
                <a:solidFill>
                  <a:srgbClr val="000000"/>
                </a:solidFill>
              </a:rPr>
              <a:t>/channel.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&gt; 60 % increase in memory bandwidth per socket </a:t>
            </a:r>
            <a:r>
              <a:rPr lang="en-US" dirty="0" smtClean="0">
                <a:solidFill>
                  <a:srgbClr val="000000"/>
                </a:solidFill>
              </a:rPr>
              <a:t>compared to Xeon </a:t>
            </a:r>
            <a:r>
              <a:rPr lang="en-US" dirty="0" err="1" smtClean="0">
                <a:solidFill>
                  <a:srgbClr val="000000"/>
                </a:solidFill>
              </a:rPr>
              <a:t>E5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v4</a:t>
            </a:r>
            <a:r>
              <a:rPr lang="en-US" dirty="0" smtClean="0">
                <a:solidFill>
                  <a:srgbClr val="000000"/>
                </a:solidFill>
              </a:rPr>
              <a:t> (Broadwell-EP)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4874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d) Mesh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architecture 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5872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76" y="1143002"/>
            <a:ext cx="8958637" cy="489356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5165" y="510989"/>
            <a:ext cx="2922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d) Mesh architecture </a:t>
            </a:r>
            <a:r>
              <a:rPr lang="en-US" dirty="0" smtClean="0"/>
              <a:t>[</a:t>
            </a:r>
            <a:r>
              <a:rPr lang="hu-HU" dirty="0" smtClean="0"/>
              <a:t>143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776087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912540"/>
            <a:ext cx="9144000" cy="44011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9377" y="508003"/>
            <a:ext cx="7705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Broadwell-</a:t>
            </a:r>
            <a:r>
              <a:rPr lang="en-US" b="1" dirty="0" err="1" smtClean="0">
                <a:solidFill>
                  <a:schemeClr val="accent6"/>
                </a:solidFill>
              </a:rPr>
              <a:t>EX's</a:t>
            </a:r>
            <a:r>
              <a:rPr lang="en-US" b="1" dirty="0" smtClean="0">
                <a:solidFill>
                  <a:schemeClr val="accent6"/>
                </a:solidFill>
              </a:rPr>
              <a:t> ring architecture vs.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-SP's mesh architecture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2558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548" y="887053"/>
            <a:ext cx="9030908" cy="583535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640" y="498248"/>
            <a:ext cx="42418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Mesh architecture - more detailed </a:t>
            </a:r>
            <a:r>
              <a:rPr lang="en-US" dirty="0" smtClean="0"/>
              <a:t>[</a:t>
            </a:r>
            <a:r>
              <a:rPr lang="hu-HU" dirty="0" smtClean="0"/>
              <a:t>147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5698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Text Box 177"/>
          <p:cNvSpPr txBox="1">
            <a:spLocks noChangeArrowheads="1"/>
          </p:cNvSpPr>
          <p:nvPr/>
        </p:nvSpPr>
        <p:spPr bwMode="auto">
          <a:xfrm>
            <a:off x="80426" y="525362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 of a 2-chip platform: 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-EX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 supporting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Ivy Bridge-EX/Haswell-EX/Broadwell-EX processors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44" name="Rectangle 21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Platforms classified according to the number of chips constituting the chipset (</a:t>
            </a:r>
            <a:r>
              <a:rPr lang="hu-HU" altLang="en-US" sz="1600" dirty="0" smtClean="0"/>
              <a:t>3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45" name="Text Box 179"/>
          <p:cNvSpPr txBox="1">
            <a:spLocks noChangeArrowheads="1"/>
          </p:cNvSpPr>
          <p:nvPr/>
        </p:nvSpPr>
        <p:spPr bwMode="auto">
          <a:xfrm>
            <a:off x="3527425" y="6256094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247" name="TextBox 3"/>
          <p:cNvSpPr txBox="1">
            <a:spLocks noChangeArrowheads="1"/>
          </p:cNvSpPr>
          <p:nvPr/>
        </p:nvSpPr>
        <p:spPr bwMode="auto">
          <a:xfrm>
            <a:off x="3463925" y="5264150"/>
            <a:ext cx="1879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/>
              <a:t>QPI 1.1: Up to 9.6 </a:t>
            </a:r>
            <a:r>
              <a:rPr lang="en-US" altLang="en-US" sz="1100" dirty="0"/>
              <a:t>GT/s</a:t>
            </a:r>
          </a:p>
        </p:txBody>
      </p:sp>
      <p:cxnSp>
        <p:nvCxnSpPr>
          <p:cNvPr id="248" name="Egyenes összekötő 108"/>
          <p:cNvCxnSpPr/>
          <p:nvPr/>
        </p:nvCxnSpPr>
        <p:spPr>
          <a:xfrm flipH="1" flipV="1">
            <a:off x="4200663" y="2326867"/>
            <a:ext cx="576126" cy="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Egyenes összekötő 112"/>
          <p:cNvCxnSpPr/>
          <p:nvPr/>
        </p:nvCxnSpPr>
        <p:spPr>
          <a:xfrm rot="10800000">
            <a:off x="4222750" y="3500692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Egyenes összekötő 113"/>
          <p:cNvCxnSpPr/>
          <p:nvPr/>
        </p:nvCxnSpPr>
        <p:spPr>
          <a:xfrm rot="10800000">
            <a:off x="4222750" y="2614867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Egyenes összekötő 115"/>
          <p:cNvCxnSpPr/>
          <p:nvPr/>
        </p:nvCxnSpPr>
        <p:spPr>
          <a:xfrm rot="10800000" flipV="1">
            <a:off x="4222750" y="2627567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Egyenes összekötő 118"/>
          <p:cNvCxnSpPr>
            <a:cxnSpLocks noChangeShapeType="1"/>
          </p:cNvCxnSpPr>
          <p:nvPr/>
        </p:nvCxnSpPr>
        <p:spPr bwMode="auto">
          <a:xfrm flipH="1" flipV="1">
            <a:off x="3480663" y="2614867"/>
            <a:ext cx="726" cy="584464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3" name="Egyenes összekötő 119"/>
          <p:cNvCxnSpPr>
            <a:cxnSpLocks noChangeShapeType="1"/>
          </p:cNvCxnSpPr>
          <p:nvPr/>
        </p:nvCxnSpPr>
        <p:spPr bwMode="auto">
          <a:xfrm flipV="1">
            <a:off x="5519738" y="2627567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4" name="Szövegdoboz 70"/>
          <p:cNvSpPr txBox="1">
            <a:spLocks noChangeArrowheads="1"/>
          </p:cNvSpPr>
          <p:nvPr/>
        </p:nvSpPr>
        <p:spPr bwMode="auto">
          <a:xfrm>
            <a:off x="4257881" y="1865567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5" name="Szövegdoboz 70"/>
          <p:cNvSpPr txBox="1">
            <a:spLocks noChangeArrowheads="1"/>
          </p:cNvSpPr>
          <p:nvPr/>
        </p:nvSpPr>
        <p:spPr bwMode="auto">
          <a:xfrm>
            <a:off x="4245181" y="3576892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6" name="Szövegdoboz 70"/>
          <p:cNvSpPr txBox="1">
            <a:spLocks noChangeArrowheads="1"/>
          </p:cNvSpPr>
          <p:nvPr/>
        </p:nvSpPr>
        <p:spPr bwMode="auto">
          <a:xfrm>
            <a:off x="5508394" y="2792667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7" name="Szövegdoboz 70"/>
          <p:cNvSpPr txBox="1">
            <a:spLocks noChangeArrowheads="1"/>
          </p:cNvSpPr>
          <p:nvPr/>
        </p:nvSpPr>
        <p:spPr bwMode="auto">
          <a:xfrm>
            <a:off x="2804881" y="2789492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8" name="Szövegdoboz 70"/>
          <p:cNvSpPr txBox="1">
            <a:spLocks noChangeArrowheads="1"/>
          </p:cNvSpPr>
          <p:nvPr/>
        </p:nvSpPr>
        <p:spPr bwMode="auto">
          <a:xfrm>
            <a:off x="3784369" y="27942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9" name="Szövegdoboz 70"/>
          <p:cNvSpPr txBox="1">
            <a:spLocks noChangeArrowheads="1"/>
          </p:cNvSpPr>
          <p:nvPr/>
        </p:nvSpPr>
        <p:spPr bwMode="auto">
          <a:xfrm>
            <a:off x="4570181" y="27942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260" name="Egyenes összekötő 130"/>
          <p:cNvCxnSpPr/>
          <p:nvPr/>
        </p:nvCxnSpPr>
        <p:spPr>
          <a:xfrm rot="10800000" flipH="1" flipV="1">
            <a:off x="2409825" y="36165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Egyenes összekötő 131"/>
          <p:cNvCxnSpPr/>
          <p:nvPr/>
        </p:nvCxnSpPr>
        <p:spPr>
          <a:xfrm rot="10800000" flipH="1" flipV="1">
            <a:off x="2409825" y="3105404"/>
            <a:ext cx="263525" cy="635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Egyenes összekötő 145"/>
          <p:cNvCxnSpPr/>
          <p:nvPr/>
        </p:nvCxnSpPr>
        <p:spPr>
          <a:xfrm rot="10800000" flipH="1">
            <a:off x="1502017" y="3018504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3" name="Téglalap 146"/>
          <p:cNvSpPr/>
          <p:nvPr/>
        </p:nvSpPr>
        <p:spPr>
          <a:xfrm flipH="1">
            <a:off x="1658603" y="28402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64" name="Téglalap 147"/>
          <p:cNvSpPr/>
          <p:nvPr/>
        </p:nvSpPr>
        <p:spPr>
          <a:xfrm flipH="1">
            <a:off x="1571290" y="284029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65" name="Egyenes összekötő 150"/>
          <p:cNvCxnSpPr/>
          <p:nvPr/>
        </p:nvCxnSpPr>
        <p:spPr>
          <a:xfrm rot="10800000" flipH="1">
            <a:off x="1507955" y="3194304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Téglalap 151"/>
          <p:cNvSpPr/>
          <p:nvPr/>
        </p:nvSpPr>
        <p:spPr>
          <a:xfrm flipH="1">
            <a:off x="1658603" y="30879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67" name="Téglalap 152"/>
          <p:cNvSpPr/>
          <p:nvPr/>
        </p:nvSpPr>
        <p:spPr>
          <a:xfrm flipH="1">
            <a:off x="1571290" y="308794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68" name="Téglalap 155"/>
          <p:cNvSpPr/>
          <p:nvPr/>
        </p:nvSpPr>
        <p:spPr>
          <a:xfrm flipH="1">
            <a:off x="1897063" y="2960942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69" name="Egyenes összekötő 156"/>
          <p:cNvCxnSpPr/>
          <p:nvPr/>
        </p:nvCxnSpPr>
        <p:spPr>
          <a:xfrm rot="10800000" flipH="1">
            <a:off x="1502017" y="3540379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églalap 157"/>
          <p:cNvSpPr/>
          <p:nvPr/>
        </p:nvSpPr>
        <p:spPr>
          <a:xfrm flipH="1">
            <a:off x="1658603" y="3438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71" name="Téglalap 158"/>
          <p:cNvSpPr/>
          <p:nvPr/>
        </p:nvSpPr>
        <p:spPr>
          <a:xfrm flipH="1">
            <a:off x="1571290" y="34387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72" name="Egyenes összekötő 161"/>
          <p:cNvCxnSpPr/>
          <p:nvPr/>
        </p:nvCxnSpPr>
        <p:spPr>
          <a:xfrm rot="10800000" flipH="1">
            <a:off x="1502017" y="3718179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Téglalap 162"/>
          <p:cNvSpPr/>
          <p:nvPr/>
        </p:nvSpPr>
        <p:spPr>
          <a:xfrm flipH="1">
            <a:off x="1658603" y="36896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74" name="Téglalap 163"/>
          <p:cNvSpPr/>
          <p:nvPr/>
        </p:nvSpPr>
        <p:spPr>
          <a:xfrm flipH="1">
            <a:off x="1571290" y="36896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75" name="Téglalap 166"/>
          <p:cNvSpPr/>
          <p:nvPr/>
        </p:nvSpPr>
        <p:spPr>
          <a:xfrm flipH="1">
            <a:off x="1897063" y="3473704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76" name="Egyenes összekötő 130"/>
          <p:cNvCxnSpPr/>
          <p:nvPr/>
        </p:nvCxnSpPr>
        <p:spPr>
          <a:xfrm rot="10800000" flipH="1" flipV="1">
            <a:off x="2436813" y="2386267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Egyenes összekötő 131"/>
          <p:cNvCxnSpPr/>
          <p:nvPr/>
        </p:nvCxnSpPr>
        <p:spPr>
          <a:xfrm rot="10800000" flipH="1" flipV="1">
            <a:off x="2436813" y="188779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Egyenes összekötő 145"/>
          <p:cNvCxnSpPr/>
          <p:nvPr/>
        </p:nvCxnSpPr>
        <p:spPr>
          <a:xfrm rot="10800000" flipH="1">
            <a:off x="1525769" y="1806829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Téglalap 146"/>
          <p:cNvSpPr/>
          <p:nvPr/>
        </p:nvSpPr>
        <p:spPr>
          <a:xfrm flipH="1">
            <a:off x="1667210" y="16226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0" name="Téglalap 147"/>
          <p:cNvSpPr/>
          <p:nvPr/>
        </p:nvSpPr>
        <p:spPr>
          <a:xfrm flipH="1">
            <a:off x="1579898" y="16226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81" name="Egyenes összekötő 150"/>
          <p:cNvCxnSpPr/>
          <p:nvPr/>
        </p:nvCxnSpPr>
        <p:spPr>
          <a:xfrm rot="10800000" flipH="1">
            <a:off x="1525769" y="1976692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Téglalap 151"/>
          <p:cNvSpPr/>
          <p:nvPr/>
        </p:nvSpPr>
        <p:spPr>
          <a:xfrm flipH="1">
            <a:off x="1667210" y="187032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3" name="Téglalap 152"/>
          <p:cNvSpPr/>
          <p:nvPr/>
        </p:nvSpPr>
        <p:spPr>
          <a:xfrm flipH="1">
            <a:off x="1579898" y="187032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4" name="Téglalap 155"/>
          <p:cNvSpPr/>
          <p:nvPr/>
        </p:nvSpPr>
        <p:spPr>
          <a:xfrm flipH="1">
            <a:off x="1924050" y="1743329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85" name="Egyenes összekötő 156"/>
          <p:cNvCxnSpPr/>
          <p:nvPr/>
        </p:nvCxnSpPr>
        <p:spPr>
          <a:xfrm rot="10800000" flipH="1">
            <a:off x="1525769" y="2314829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églalap 157"/>
          <p:cNvSpPr/>
          <p:nvPr/>
        </p:nvSpPr>
        <p:spPr>
          <a:xfrm flipH="1">
            <a:off x="1667210" y="22084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7" name="Téglalap 158"/>
          <p:cNvSpPr/>
          <p:nvPr/>
        </p:nvSpPr>
        <p:spPr>
          <a:xfrm flipH="1">
            <a:off x="1579898" y="22084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88" name="Egyenes összekötő 161"/>
          <p:cNvCxnSpPr/>
          <p:nvPr/>
        </p:nvCxnSpPr>
        <p:spPr>
          <a:xfrm rot="10800000" flipH="1">
            <a:off x="1525769" y="2487867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9" name="Téglalap 162"/>
          <p:cNvSpPr/>
          <p:nvPr/>
        </p:nvSpPr>
        <p:spPr>
          <a:xfrm flipH="1">
            <a:off x="1667210" y="24592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90" name="Téglalap 163"/>
          <p:cNvSpPr/>
          <p:nvPr/>
        </p:nvSpPr>
        <p:spPr>
          <a:xfrm flipH="1">
            <a:off x="1579898" y="245929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91" name="Téglalap 166"/>
          <p:cNvSpPr/>
          <p:nvPr/>
        </p:nvSpPr>
        <p:spPr>
          <a:xfrm flipH="1">
            <a:off x="1924050" y="2243392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92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4037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3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909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4" name="Egyenes összekötő 172"/>
          <p:cNvCxnSpPr>
            <a:cxnSpLocks noChangeShapeType="1"/>
          </p:cNvCxnSpPr>
          <p:nvPr/>
        </p:nvCxnSpPr>
        <p:spPr bwMode="auto">
          <a:xfrm rot="10800000">
            <a:off x="6955008" y="18100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5" name="Téglalap 173"/>
          <p:cNvSpPr>
            <a:spLocks noChangeArrowheads="1"/>
          </p:cNvSpPr>
          <p:nvPr/>
        </p:nvSpPr>
        <p:spPr bwMode="auto">
          <a:xfrm>
            <a:off x="7212013" y="16258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6" name="Téglalap 174"/>
          <p:cNvSpPr>
            <a:spLocks noChangeArrowheads="1"/>
          </p:cNvSpPr>
          <p:nvPr/>
        </p:nvSpPr>
        <p:spPr bwMode="auto">
          <a:xfrm>
            <a:off x="7297738" y="16258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97" name="Egyenes összekötő 177"/>
          <p:cNvCxnSpPr>
            <a:cxnSpLocks noChangeShapeType="1"/>
          </p:cNvCxnSpPr>
          <p:nvPr/>
        </p:nvCxnSpPr>
        <p:spPr bwMode="auto">
          <a:xfrm rot="10800000">
            <a:off x="6955008" y="1979867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8" name="Téglalap 178"/>
          <p:cNvSpPr>
            <a:spLocks noChangeArrowheads="1"/>
          </p:cNvSpPr>
          <p:nvPr/>
        </p:nvSpPr>
        <p:spPr bwMode="auto">
          <a:xfrm>
            <a:off x="7212013" y="18735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9" name="Téglalap 179"/>
          <p:cNvSpPr>
            <a:spLocks noChangeArrowheads="1"/>
          </p:cNvSpPr>
          <p:nvPr/>
        </p:nvSpPr>
        <p:spPr bwMode="auto">
          <a:xfrm>
            <a:off x="7297738" y="18735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0" name="Téglalap 182"/>
          <p:cNvSpPr>
            <a:spLocks noChangeArrowheads="1"/>
          </p:cNvSpPr>
          <p:nvPr/>
        </p:nvSpPr>
        <p:spPr bwMode="auto">
          <a:xfrm>
            <a:off x="6362700" y="17480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01" name="Egyenes összekötő 183"/>
          <p:cNvCxnSpPr>
            <a:cxnSpLocks noChangeShapeType="1"/>
          </p:cNvCxnSpPr>
          <p:nvPr/>
        </p:nvCxnSpPr>
        <p:spPr bwMode="auto">
          <a:xfrm rot="10800000">
            <a:off x="6970883" y="23307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2" name="Téglalap 184"/>
          <p:cNvSpPr>
            <a:spLocks noChangeArrowheads="1"/>
          </p:cNvSpPr>
          <p:nvPr/>
        </p:nvSpPr>
        <p:spPr bwMode="auto">
          <a:xfrm>
            <a:off x="7212013" y="22243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3" name="Téglalap 185"/>
          <p:cNvSpPr>
            <a:spLocks noChangeArrowheads="1"/>
          </p:cNvSpPr>
          <p:nvPr/>
        </p:nvSpPr>
        <p:spPr bwMode="auto">
          <a:xfrm>
            <a:off x="7297738" y="22243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04" name="Egyenes összekötő 188"/>
          <p:cNvCxnSpPr>
            <a:cxnSpLocks noChangeShapeType="1"/>
          </p:cNvCxnSpPr>
          <p:nvPr/>
        </p:nvCxnSpPr>
        <p:spPr bwMode="auto">
          <a:xfrm rot="10800000">
            <a:off x="6949070" y="2503742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5" name="Téglalap 189"/>
          <p:cNvSpPr>
            <a:spLocks noChangeArrowheads="1"/>
          </p:cNvSpPr>
          <p:nvPr/>
        </p:nvSpPr>
        <p:spPr bwMode="auto">
          <a:xfrm>
            <a:off x="7212013" y="24751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6" name="Téglalap 190"/>
          <p:cNvSpPr>
            <a:spLocks noChangeArrowheads="1"/>
          </p:cNvSpPr>
          <p:nvPr/>
        </p:nvSpPr>
        <p:spPr bwMode="auto">
          <a:xfrm>
            <a:off x="7297738" y="24751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7" name="Téglalap 193"/>
          <p:cNvSpPr>
            <a:spLocks noChangeArrowheads="1"/>
          </p:cNvSpPr>
          <p:nvPr/>
        </p:nvSpPr>
        <p:spPr bwMode="auto">
          <a:xfrm>
            <a:off x="6362700" y="22592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0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36737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1228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0" name="Egyenes összekötő 172"/>
          <p:cNvCxnSpPr>
            <a:cxnSpLocks noChangeShapeType="1"/>
          </p:cNvCxnSpPr>
          <p:nvPr/>
        </p:nvCxnSpPr>
        <p:spPr bwMode="auto">
          <a:xfrm rot="10800000">
            <a:off x="6955008" y="30419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1" name="Téglalap 173"/>
          <p:cNvSpPr>
            <a:spLocks noChangeArrowheads="1"/>
          </p:cNvSpPr>
          <p:nvPr/>
        </p:nvSpPr>
        <p:spPr bwMode="auto">
          <a:xfrm>
            <a:off x="7212013" y="28577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2" name="Téglalap 174"/>
          <p:cNvSpPr>
            <a:spLocks noChangeArrowheads="1"/>
          </p:cNvSpPr>
          <p:nvPr/>
        </p:nvSpPr>
        <p:spPr bwMode="auto">
          <a:xfrm>
            <a:off x="7297738" y="28577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13" name="Egyenes összekötő 177"/>
          <p:cNvCxnSpPr>
            <a:cxnSpLocks noChangeShapeType="1"/>
          </p:cNvCxnSpPr>
          <p:nvPr/>
        </p:nvCxnSpPr>
        <p:spPr bwMode="auto">
          <a:xfrm rot="10800000">
            <a:off x="6955008" y="3211767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4" name="Téglalap 178"/>
          <p:cNvSpPr>
            <a:spLocks noChangeArrowheads="1"/>
          </p:cNvSpPr>
          <p:nvPr/>
        </p:nvSpPr>
        <p:spPr bwMode="auto">
          <a:xfrm>
            <a:off x="7212013" y="31054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5" name="Téglalap 179"/>
          <p:cNvSpPr>
            <a:spLocks noChangeArrowheads="1"/>
          </p:cNvSpPr>
          <p:nvPr/>
        </p:nvSpPr>
        <p:spPr bwMode="auto">
          <a:xfrm>
            <a:off x="7297738" y="31054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6" name="Téglalap 182"/>
          <p:cNvSpPr>
            <a:spLocks noChangeArrowheads="1"/>
          </p:cNvSpPr>
          <p:nvPr/>
        </p:nvSpPr>
        <p:spPr bwMode="auto">
          <a:xfrm>
            <a:off x="6362700" y="29799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17" name="Egyenes összekötő 183"/>
          <p:cNvCxnSpPr>
            <a:cxnSpLocks noChangeShapeType="1"/>
          </p:cNvCxnSpPr>
          <p:nvPr/>
        </p:nvCxnSpPr>
        <p:spPr bwMode="auto">
          <a:xfrm rot="10800000">
            <a:off x="6970883" y="36007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8" name="Téglalap 184"/>
          <p:cNvSpPr>
            <a:spLocks noChangeArrowheads="1"/>
          </p:cNvSpPr>
          <p:nvPr/>
        </p:nvSpPr>
        <p:spPr bwMode="auto">
          <a:xfrm>
            <a:off x="7212013" y="34943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9" name="Téglalap 185"/>
          <p:cNvSpPr>
            <a:spLocks noChangeArrowheads="1"/>
          </p:cNvSpPr>
          <p:nvPr/>
        </p:nvSpPr>
        <p:spPr bwMode="auto">
          <a:xfrm>
            <a:off x="7297738" y="34943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20" name="Egyenes összekötő 188"/>
          <p:cNvCxnSpPr>
            <a:cxnSpLocks noChangeShapeType="1"/>
          </p:cNvCxnSpPr>
          <p:nvPr/>
        </p:nvCxnSpPr>
        <p:spPr bwMode="auto">
          <a:xfrm rot="10800000">
            <a:off x="6955008" y="37721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1" name="Téglalap 189"/>
          <p:cNvSpPr>
            <a:spLocks noChangeArrowheads="1"/>
          </p:cNvSpPr>
          <p:nvPr/>
        </p:nvSpPr>
        <p:spPr bwMode="auto">
          <a:xfrm>
            <a:off x="7212013" y="37451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22" name="Téglalap 190"/>
          <p:cNvSpPr>
            <a:spLocks noChangeArrowheads="1"/>
          </p:cNvSpPr>
          <p:nvPr/>
        </p:nvSpPr>
        <p:spPr bwMode="auto">
          <a:xfrm>
            <a:off x="7297738" y="37451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23" name="Téglalap 193"/>
          <p:cNvSpPr>
            <a:spLocks noChangeArrowheads="1"/>
          </p:cNvSpPr>
          <p:nvPr/>
        </p:nvSpPr>
        <p:spPr bwMode="auto">
          <a:xfrm>
            <a:off x="6362700" y="35292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24" name="Egyenes összekötő 130"/>
          <p:cNvCxnSpPr/>
          <p:nvPr/>
        </p:nvCxnSpPr>
        <p:spPr>
          <a:xfrm rot="10800000" flipH="1" flipV="1">
            <a:off x="1193800" y="2718054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Egyenes összekötő 131"/>
          <p:cNvCxnSpPr/>
          <p:nvPr/>
        </p:nvCxnSpPr>
        <p:spPr>
          <a:xfrm rot="10800000" flipH="1" flipV="1">
            <a:off x="1193800" y="2156079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Egyenes összekötő 145"/>
          <p:cNvCxnSpPr/>
          <p:nvPr/>
        </p:nvCxnSpPr>
        <p:spPr>
          <a:xfrm rot="10800000" flipH="1">
            <a:off x="270881" y="207511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" name="Téglalap 146"/>
          <p:cNvSpPr/>
          <p:nvPr/>
        </p:nvSpPr>
        <p:spPr>
          <a:xfrm flipH="1">
            <a:off x="433388" y="18909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28" name="Téglalap 147"/>
          <p:cNvSpPr/>
          <p:nvPr/>
        </p:nvSpPr>
        <p:spPr>
          <a:xfrm flipH="1">
            <a:off x="346075" y="189096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29" name="Egyenes összekötő 150"/>
          <p:cNvCxnSpPr/>
          <p:nvPr/>
        </p:nvCxnSpPr>
        <p:spPr>
          <a:xfrm rot="10800000" flipH="1">
            <a:off x="270881" y="2244979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Téglalap 151"/>
          <p:cNvSpPr/>
          <p:nvPr/>
        </p:nvSpPr>
        <p:spPr>
          <a:xfrm flipH="1">
            <a:off x="433388" y="213861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1" name="Téglalap 152"/>
          <p:cNvSpPr/>
          <p:nvPr/>
        </p:nvSpPr>
        <p:spPr>
          <a:xfrm flipH="1">
            <a:off x="346075" y="213861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2" name="Téglalap 155"/>
          <p:cNvSpPr/>
          <p:nvPr/>
        </p:nvSpPr>
        <p:spPr>
          <a:xfrm flipH="1">
            <a:off x="681038" y="201161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33" name="Egyenes összekötő 156"/>
          <p:cNvCxnSpPr/>
          <p:nvPr/>
        </p:nvCxnSpPr>
        <p:spPr>
          <a:xfrm rot="10800000" flipH="1">
            <a:off x="270881" y="2659317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Téglalap 157"/>
          <p:cNvSpPr/>
          <p:nvPr/>
        </p:nvSpPr>
        <p:spPr>
          <a:xfrm flipH="1">
            <a:off x="433388" y="25529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5" name="Téglalap 158"/>
          <p:cNvSpPr/>
          <p:nvPr/>
        </p:nvSpPr>
        <p:spPr>
          <a:xfrm flipH="1">
            <a:off x="346075" y="25529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36" name="Egyenes összekötő 161"/>
          <p:cNvCxnSpPr/>
          <p:nvPr/>
        </p:nvCxnSpPr>
        <p:spPr>
          <a:xfrm rot="10800000" flipH="1">
            <a:off x="270881" y="2832354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7" name="Téglalap 162"/>
          <p:cNvSpPr/>
          <p:nvPr/>
        </p:nvSpPr>
        <p:spPr>
          <a:xfrm flipH="1">
            <a:off x="433388" y="2803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8" name="Téglalap 163"/>
          <p:cNvSpPr/>
          <p:nvPr/>
        </p:nvSpPr>
        <p:spPr>
          <a:xfrm flipH="1">
            <a:off x="346075" y="28037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9" name="Téglalap 166"/>
          <p:cNvSpPr/>
          <p:nvPr/>
        </p:nvSpPr>
        <p:spPr>
          <a:xfrm flipH="1">
            <a:off x="681038" y="2587879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40" name="Egyenes összekötő 130"/>
          <p:cNvCxnSpPr/>
          <p:nvPr/>
        </p:nvCxnSpPr>
        <p:spPr>
          <a:xfrm rot="10800000" flipH="1" flipV="1">
            <a:off x="1195388" y="3962654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Egyenes összekötő 131"/>
          <p:cNvCxnSpPr/>
          <p:nvPr/>
        </p:nvCxnSpPr>
        <p:spPr>
          <a:xfrm rot="10800000" flipH="1" flipV="1">
            <a:off x="1195388" y="3389567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2" name="Egyenes összekötő 145"/>
          <p:cNvCxnSpPr/>
          <p:nvPr/>
        </p:nvCxnSpPr>
        <p:spPr>
          <a:xfrm rot="10800000" flipH="1">
            <a:off x="272468" y="330860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3" name="Téglalap 146"/>
          <p:cNvSpPr/>
          <p:nvPr/>
        </p:nvSpPr>
        <p:spPr>
          <a:xfrm flipH="1">
            <a:off x="434975" y="31244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44" name="Téglalap 147"/>
          <p:cNvSpPr/>
          <p:nvPr/>
        </p:nvSpPr>
        <p:spPr>
          <a:xfrm flipH="1">
            <a:off x="347663" y="31244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45" name="Egyenes összekötő 150"/>
          <p:cNvCxnSpPr/>
          <p:nvPr/>
        </p:nvCxnSpPr>
        <p:spPr>
          <a:xfrm rot="10800000" flipH="1">
            <a:off x="272468" y="3478467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6" name="Téglalap 151"/>
          <p:cNvSpPr/>
          <p:nvPr/>
        </p:nvSpPr>
        <p:spPr>
          <a:xfrm flipH="1">
            <a:off x="434975" y="33721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47" name="Téglalap 152"/>
          <p:cNvSpPr/>
          <p:nvPr/>
        </p:nvSpPr>
        <p:spPr>
          <a:xfrm flipH="1">
            <a:off x="347663" y="33721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48" name="Téglalap 155"/>
          <p:cNvSpPr/>
          <p:nvPr/>
        </p:nvSpPr>
        <p:spPr>
          <a:xfrm flipH="1">
            <a:off x="682625" y="324510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49" name="Egyenes összekötő 156"/>
          <p:cNvCxnSpPr/>
          <p:nvPr/>
        </p:nvCxnSpPr>
        <p:spPr>
          <a:xfrm rot="10800000" flipH="1">
            <a:off x="272468" y="3892804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0" name="Téglalap 157"/>
          <p:cNvSpPr/>
          <p:nvPr/>
        </p:nvSpPr>
        <p:spPr>
          <a:xfrm flipH="1">
            <a:off x="434975" y="37864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51" name="Téglalap 158"/>
          <p:cNvSpPr/>
          <p:nvPr/>
        </p:nvSpPr>
        <p:spPr>
          <a:xfrm flipH="1">
            <a:off x="347663" y="378644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52" name="Egyenes összekötő 161"/>
          <p:cNvCxnSpPr/>
          <p:nvPr/>
        </p:nvCxnSpPr>
        <p:spPr>
          <a:xfrm rot="10800000" flipH="1">
            <a:off x="272468" y="4065842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3" name="Téglalap 162"/>
          <p:cNvSpPr/>
          <p:nvPr/>
        </p:nvSpPr>
        <p:spPr>
          <a:xfrm flipH="1">
            <a:off x="434975" y="40372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54" name="Téglalap 163"/>
          <p:cNvSpPr/>
          <p:nvPr/>
        </p:nvSpPr>
        <p:spPr>
          <a:xfrm flipH="1">
            <a:off x="347663" y="40372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55" name="Téglalap 166"/>
          <p:cNvSpPr/>
          <p:nvPr/>
        </p:nvSpPr>
        <p:spPr>
          <a:xfrm flipH="1">
            <a:off x="682625" y="3821367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356" name="Line 123"/>
          <p:cNvSpPr>
            <a:spLocks noChangeShapeType="1"/>
          </p:cNvSpPr>
          <p:nvPr/>
        </p:nvSpPr>
        <p:spPr bwMode="auto">
          <a:xfrm flipV="1">
            <a:off x="2681288" y="2553791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" name="Line 124"/>
          <p:cNvSpPr>
            <a:spLocks noChangeShapeType="1"/>
          </p:cNvSpPr>
          <p:nvPr/>
        </p:nvSpPr>
        <p:spPr bwMode="auto">
          <a:xfrm>
            <a:off x="2706688" y="25529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" name="Line 125"/>
          <p:cNvSpPr>
            <a:spLocks noChangeShapeType="1"/>
          </p:cNvSpPr>
          <p:nvPr/>
        </p:nvSpPr>
        <p:spPr bwMode="auto">
          <a:xfrm>
            <a:off x="2706688" y="25529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" name="Line 126"/>
          <p:cNvSpPr>
            <a:spLocks noChangeShapeType="1"/>
          </p:cNvSpPr>
          <p:nvPr/>
        </p:nvSpPr>
        <p:spPr bwMode="auto">
          <a:xfrm>
            <a:off x="2687638" y="2552954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" name="Line 127"/>
          <p:cNvSpPr>
            <a:spLocks noChangeShapeType="1"/>
          </p:cNvSpPr>
          <p:nvPr/>
        </p:nvSpPr>
        <p:spPr bwMode="auto">
          <a:xfrm>
            <a:off x="2687638" y="1901744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" name="Line 128"/>
          <p:cNvSpPr>
            <a:spLocks noChangeShapeType="1"/>
          </p:cNvSpPr>
          <p:nvPr/>
        </p:nvSpPr>
        <p:spPr bwMode="auto">
          <a:xfrm>
            <a:off x="2687638" y="21084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" name="Line 130"/>
          <p:cNvSpPr>
            <a:spLocks noChangeShapeType="1"/>
          </p:cNvSpPr>
          <p:nvPr/>
        </p:nvSpPr>
        <p:spPr bwMode="auto">
          <a:xfrm>
            <a:off x="2687638" y="3114594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" name="Line 133"/>
          <p:cNvSpPr>
            <a:spLocks noChangeShapeType="1"/>
          </p:cNvSpPr>
          <p:nvPr/>
        </p:nvSpPr>
        <p:spPr bwMode="auto">
          <a:xfrm>
            <a:off x="2687638" y="33022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3639" y="2718054"/>
            <a:ext cx="1548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71954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6" name="Egyenes összekötő 172"/>
          <p:cNvCxnSpPr>
            <a:cxnSpLocks noChangeShapeType="1"/>
          </p:cNvCxnSpPr>
          <p:nvPr/>
        </p:nvCxnSpPr>
        <p:spPr bwMode="auto">
          <a:xfrm rot="10800000">
            <a:off x="8314671" y="20909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7" name="Téglalap 173"/>
          <p:cNvSpPr>
            <a:spLocks noChangeArrowheads="1"/>
          </p:cNvSpPr>
          <p:nvPr/>
        </p:nvSpPr>
        <p:spPr bwMode="auto">
          <a:xfrm>
            <a:off x="8559800" y="19068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68" name="Téglalap 174"/>
          <p:cNvSpPr>
            <a:spLocks noChangeArrowheads="1"/>
          </p:cNvSpPr>
          <p:nvPr/>
        </p:nvSpPr>
        <p:spPr bwMode="auto">
          <a:xfrm>
            <a:off x="8645525" y="19068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69" name="Egyenes összekötő 177"/>
          <p:cNvCxnSpPr>
            <a:cxnSpLocks noChangeShapeType="1"/>
          </p:cNvCxnSpPr>
          <p:nvPr/>
        </p:nvCxnSpPr>
        <p:spPr bwMode="auto">
          <a:xfrm rot="10800000">
            <a:off x="8314671" y="22227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0" name="Téglalap 178"/>
          <p:cNvSpPr>
            <a:spLocks noChangeArrowheads="1"/>
          </p:cNvSpPr>
          <p:nvPr/>
        </p:nvSpPr>
        <p:spPr bwMode="auto">
          <a:xfrm>
            <a:off x="8559800" y="21544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1" name="Téglalap 179"/>
          <p:cNvSpPr>
            <a:spLocks noChangeArrowheads="1"/>
          </p:cNvSpPr>
          <p:nvPr/>
        </p:nvSpPr>
        <p:spPr bwMode="auto">
          <a:xfrm>
            <a:off x="8645525" y="21544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2" name="Téglalap 182"/>
          <p:cNvSpPr>
            <a:spLocks noChangeArrowheads="1"/>
          </p:cNvSpPr>
          <p:nvPr/>
        </p:nvSpPr>
        <p:spPr bwMode="auto">
          <a:xfrm>
            <a:off x="7710488" y="20290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73" name="Egyenes összekötő 183"/>
          <p:cNvCxnSpPr>
            <a:cxnSpLocks noChangeShapeType="1"/>
          </p:cNvCxnSpPr>
          <p:nvPr/>
        </p:nvCxnSpPr>
        <p:spPr bwMode="auto">
          <a:xfrm rot="10800000">
            <a:off x="8324608" y="26497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4" name="Téglalap 184"/>
          <p:cNvSpPr>
            <a:spLocks noChangeArrowheads="1"/>
          </p:cNvSpPr>
          <p:nvPr/>
        </p:nvSpPr>
        <p:spPr bwMode="auto">
          <a:xfrm>
            <a:off x="8559800" y="25434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5" name="Téglalap 185"/>
          <p:cNvSpPr>
            <a:spLocks noChangeArrowheads="1"/>
          </p:cNvSpPr>
          <p:nvPr/>
        </p:nvSpPr>
        <p:spPr bwMode="auto">
          <a:xfrm>
            <a:off x="8645525" y="25434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76" name="Egyenes összekötő 188"/>
          <p:cNvCxnSpPr>
            <a:cxnSpLocks noChangeShapeType="1"/>
          </p:cNvCxnSpPr>
          <p:nvPr/>
        </p:nvCxnSpPr>
        <p:spPr bwMode="auto">
          <a:xfrm rot="10800000">
            <a:off x="8308733" y="2822829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7" name="Téglalap 189"/>
          <p:cNvSpPr>
            <a:spLocks noChangeArrowheads="1"/>
          </p:cNvSpPr>
          <p:nvPr/>
        </p:nvSpPr>
        <p:spPr bwMode="auto">
          <a:xfrm>
            <a:off x="8559800" y="27942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8" name="Téglalap 190"/>
          <p:cNvSpPr>
            <a:spLocks noChangeArrowheads="1"/>
          </p:cNvSpPr>
          <p:nvPr/>
        </p:nvSpPr>
        <p:spPr bwMode="auto">
          <a:xfrm>
            <a:off x="8645525" y="27942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9" name="Téglalap 193"/>
          <p:cNvSpPr>
            <a:spLocks noChangeArrowheads="1"/>
          </p:cNvSpPr>
          <p:nvPr/>
        </p:nvSpPr>
        <p:spPr bwMode="auto">
          <a:xfrm>
            <a:off x="7710488" y="25783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80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2823" y="4018217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1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91154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2" name="Egyenes összekötő 172"/>
          <p:cNvCxnSpPr>
            <a:cxnSpLocks noChangeShapeType="1"/>
          </p:cNvCxnSpPr>
          <p:nvPr/>
        </p:nvCxnSpPr>
        <p:spPr bwMode="auto">
          <a:xfrm rot="10800000">
            <a:off x="8314671" y="33101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3" name="Téglalap 173"/>
          <p:cNvSpPr>
            <a:spLocks noChangeArrowheads="1"/>
          </p:cNvSpPr>
          <p:nvPr/>
        </p:nvSpPr>
        <p:spPr bwMode="auto">
          <a:xfrm>
            <a:off x="8559800" y="31260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84" name="Téglalap 174"/>
          <p:cNvSpPr>
            <a:spLocks noChangeArrowheads="1"/>
          </p:cNvSpPr>
          <p:nvPr/>
        </p:nvSpPr>
        <p:spPr bwMode="auto">
          <a:xfrm>
            <a:off x="8645525" y="31260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85" name="Egyenes összekötő 177"/>
          <p:cNvCxnSpPr>
            <a:cxnSpLocks noChangeShapeType="1"/>
          </p:cNvCxnSpPr>
          <p:nvPr/>
        </p:nvCxnSpPr>
        <p:spPr bwMode="auto">
          <a:xfrm rot="10800000">
            <a:off x="8308733" y="3441954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6" name="Téglalap 178"/>
          <p:cNvSpPr>
            <a:spLocks noChangeArrowheads="1"/>
          </p:cNvSpPr>
          <p:nvPr/>
        </p:nvSpPr>
        <p:spPr bwMode="auto">
          <a:xfrm>
            <a:off x="8559800" y="33736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87" name="Téglalap 179"/>
          <p:cNvSpPr>
            <a:spLocks noChangeArrowheads="1"/>
          </p:cNvSpPr>
          <p:nvPr/>
        </p:nvSpPr>
        <p:spPr bwMode="auto">
          <a:xfrm>
            <a:off x="8645525" y="33736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88" name="Téglalap 182"/>
          <p:cNvSpPr>
            <a:spLocks noChangeArrowheads="1"/>
          </p:cNvSpPr>
          <p:nvPr/>
        </p:nvSpPr>
        <p:spPr bwMode="auto">
          <a:xfrm>
            <a:off x="7710488" y="32482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89" name="Egyenes összekötő 183"/>
          <p:cNvCxnSpPr>
            <a:cxnSpLocks noChangeShapeType="1"/>
          </p:cNvCxnSpPr>
          <p:nvPr/>
        </p:nvCxnSpPr>
        <p:spPr bwMode="auto">
          <a:xfrm rot="10800000">
            <a:off x="8330546" y="39197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0" name="Téglalap 184"/>
          <p:cNvSpPr>
            <a:spLocks noChangeArrowheads="1"/>
          </p:cNvSpPr>
          <p:nvPr/>
        </p:nvSpPr>
        <p:spPr bwMode="auto">
          <a:xfrm>
            <a:off x="8559800" y="38134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91" name="Téglalap 185"/>
          <p:cNvSpPr>
            <a:spLocks noChangeArrowheads="1"/>
          </p:cNvSpPr>
          <p:nvPr/>
        </p:nvSpPr>
        <p:spPr bwMode="auto">
          <a:xfrm>
            <a:off x="8645525" y="38134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92" name="Egyenes összekötő 188"/>
          <p:cNvCxnSpPr>
            <a:cxnSpLocks noChangeShapeType="1"/>
          </p:cNvCxnSpPr>
          <p:nvPr/>
        </p:nvCxnSpPr>
        <p:spPr bwMode="auto">
          <a:xfrm rot="10800000">
            <a:off x="8314671" y="4091242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3" name="Téglalap 189"/>
          <p:cNvSpPr>
            <a:spLocks noChangeArrowheads="1"/>
          </p:cNvSpPr>
          <p:nvPr/>
        </p:nvSpPr>
        <p:spPr bwMode="auto">
          <a:xfrm>
            <a:off x="8559800" y="40642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94" name="Téglalap 190"/>
          <p:cNvSpPr>
            <a:spLocks noChangeArrowheads="1"/>
          </p:cNvSpPr>
          <p:nvPr/>
        </p:nvSpPr>
        <p:spPr bwMode="auto">
          <a:xfrm>
            <a:off x="8645525" y="40642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95" name="Téglalap 193"/>
          <p:cNvSpPr>
            <a:spLocks noChangeArrowheads="1"/>
          </p:cNvSpPr>
          <p:nvPr/>
        </p:nvSpPr>
        <p:spPr bwMode="auto">
          <a:xfrm>
            <a:off x="7710488" y="38737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396" name="Line 166"/>
          <p:cNvSpPr>
            <a:spLocks noChangeShapeType="1"/>
          </p:cNvSpPr>
          <p:nvPr/>
        </p:nvSpPr>
        <p:spPr bwMode="auto">
          <a:xfrm flipV="1">
            <a:off x="6283325" y="3747839"/>
            <a:ext cx="0" cy="27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" name="Line 167"/>
          <p:cNvSpPr>
            <a:spLocks noChangeShapeType="1"/>
          </p:cNvSpPr>
          <p:nvPr/>
        </p:nvSpPr>
        <p:spPr bwMode="auto">
          <a:xfrm>
            <a:off x="6283325" y="37467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" name="Line 168"/>
          <p:cNvSpPr>
            <a:spLocks noChangeShapeType="1"/>
          </p:cNvSpPr>
          <p:nvPr/>
        </p:nvSpPr>
        <p:spPr bwMode="auto">
          <a:xfrm flipH="1">
            <a:off x="6146800" y="3746754"/>
            <a:ext cx="1365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" name="Line 169"/>
          <p:cNvSpPr>
            <a:spLocks noChangeShapeType="1"/>
          </p:cNvSpPr>
          <p:nvPr/>
        </p:nvSpPr>
        <p:spPr bwMode="auto">
          <a:xfrm>
            <a:off x="6283325" y="3118104"/>
            <a:ext cx="0" cy="158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" name="Line 170"/>
          <p:cNvSpPr>
            <a:spLocks noChangeShapeType="1"/>
          </p:cNvSpPr>
          <p:nvPr/>
        </p:nvSpPr>
        <p:spPr bwMode="auto">
          <a:xfrm flipH="1">
            <a:off x="6131929" y="3276854"/>
            <a:ext cx="144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" name="Line 171"/>
          <p:cNvSpPr>
            <a:spLocks noChangeShapeType="1"/>
          </p:cNvSpPr>
          <p:nvPr/>
        </p:nvSpPr>
        <p:spPr bwMode="auto">
          <a:xfrm flipV="1">
            <a:off x="6283325" y="2533904"/>
            <a:ext cx="0" cy="184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" name="Line 172"/>
          <p:cNvSpPr>
            <a:spLocks noChangeShapeType="1"/>
          </p:cNvSpPr>
          <p:nvPr/>
        </p:nvSpPr>
        <p:spPr bwMode="auto">
          <a:xfrm flipH="1">
            <a:off x="6165850" y="2533904"/>
            <a:ext cx="11747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" name="Line 173"/>
          <p:cNvSpPr>
            <a:spLocks noChangeShapeType="1"/>
          </p:cNvSpPr>
          <p:nvPr/>
        </p:nvSpPr>
        <p:spPr bwMode="auto">
          <a:xfrm>
            <a:off x="6283325" y="1887209"/>
            <a:ext cx="0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" name="Line 174"/>
          <p:cNvSpPr>
            <a:spLocks noChangeShapeType="1"/>
          </p:cNvSpPr>
          <p:nvPr/>
        </p:nvSpPr>
        <p:spPr bwMode="auto">
          <a:xfrm flipH="1">
            <a:off x="6159500" y="2108454"/>
            <a:ext cx="1238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" name="Text Box 175"/>
          <p:cNvSpPr txBox="1">
            <a:spLocks noChangeArrowheads="1"/>
          </p:cNvSpPr>
          <p:nvPr/>
        </p:nvSpPr>
        <p:spPr bwMode="auto">
          <a:xfrm>
            <a:off x="2116647" y="1276604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406" name="Text Box 176"/>
          <p:cNvSpPr txBox="1">
            <a:spLocks noChangeArrowheads="1"/>
          </p:cNvSpPr>
          <p:nvPr/>
        </p:nvSpPr>
        <p:spPr bwMode="auto">
          <a:xfrm>
            <a:off x="6108190" y="1278192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407" name="Rectangle 180"/>
          <p:cNvSpPr>
            <a:spLocks noChangeArrowheads="1"/>
          </p:cNvSpPr>
          <p:nvPr/>
        </p:nvSpPr>
        <p:spPr bwMode="auto">
          <a:xfrm>
            <a:off x="2811886" y="1227189"/>
            <a:ext cx="3265936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v2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v3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v4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(Ivy Bridge-EX / Haswell-EX  /Broadwell-EX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08" name="Téglalap 3"/>
          <p:cNvSpPr>
            <a:spLocks noChangeArrowheads="1"/>
          </p:cNvSpPr>
          <p:nvPr/>
        </p:nvSpPr>
        <p:spPr bwMode="auto">
          <a:xfrm>
            <a:off x="4714875" y="20528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09" name="Téglalap 3"/>
          <p:cNvSpPr>
            <a:spLocks noChangeArrowheads="1"/>
          </p:cNvSpPr>
          <p:nvPr/>
        </p:nvSpPr>
        <p:spPr bwMode="auto">
          <a:xfrm>
            <a:off x="2771775" y="32085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10" name="Téglalap 3"/>
          <p:cNvSpPr>
            <a:spLocks noChangeArrowheads="1"/>
          </p:cNvSpPr>
          <p:nvPr/>
        </p:nvSpPr>
        <p:spPr bwMode="auto">
          <a:xfrm>
            <a:off x="4689475" y="32085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11" name="Téglalap 174"/>
          <p:cNvSpPr>
            <a:spLocks noChangeArrowheads="1"/>
          </p:cNvSpPr>
          <p:nvPr/>
        </p:nvSpPr>
        <p:spPr bwMode="auto">
          <a:xfrm>
            <a:off x="8738545" y="19048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2" name="Téglalap 179"/>
          <p:cNvSpPr>
            <a:spLocks noChangeArrowheads="1"/>
          </p:cNvSpPr>
          <p:nvPr/>
        </p:nvSpPr>
        <p:spPr bwMode="auto">
          <a:xfrm>
            <a:off x="8738545" y="21525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3" name="Téglalap 185"/>
          <p:cNvSpPr>
            <a:spLocks noChangeArrowheads="1"/>
          </p:cNvSpPr>
          <p:nvPr/>
        </p:nvSpPr>
        <p:spPr bwMode="auto">
          <a:xfrm>
            <a:off x="8738545" y="2541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4" name="Téglalap 190"/>
          <p:cNvSpPr>
            <a:spLocks noChangeArrowheads="1"/>
          </p:cNvSpPr>
          <p:nvPr/>
        </p:nvSpPr>
        <p:spPr bwMode="auto">
          <a:xfrm>
            <a:off x="8738545" y="27922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5" name="Téglalap 174"/>
          <p:cNvSpPr>
            <a:spLocks noChangeArrowheads="1"/>
          </p:cNvSpPr>
          <p:nvPr/>
        </p:nvSpPr>
        <p:spPr bwMode="auto">
          <a:xfrm>
            <a:off x="8738545" y="31240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6" name="Téglalap 179"/>
          <p:cNvSpPr>
            <a:spLocks noChangeArrowheads="1"/>
          </p:cNvSpPr>
          <p:nvPr/>
        </p:nvSpPr>
        <p:spPr bwMode="auto">
          <a:xfrm>
            <a:off x="8738545" y="33717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7" name="Téglalap 185"/>
          <p:cNvSpPr>
            <a:spLocks noChangeArrowheads="1"/>
          </p:cNvSpPr>
          <p:nvPr/>
        </p:nvSpPr>
        <p:spPr bwMode="auto">
          <a:xfrm>
            <a:off x="8738545" y="3811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8" name="Téglalap 190"/>
          <p:cNvSpPr>
            <a:spLocks noChangeArrowheads="1"/>
          </p:cNvSpPr>
          <p:nvPr/>
        </p:nvSpPr>
        <p:spPr bwMode="auto">
          <a:xfrm>
            <a:off x="8738545" y="40622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9" name="Téglalap 174"/>
          <p:cNvSpPr>
            <a:spLocks noChangeArrowheads="1"/>
          </p:cNvSpPr>
          <p:nvPr/>
        </p:nvSpPr>
        <p:spPr bwMode="auto">
          <a:xfrm>
            <a:off x="7390758" y="16298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0" name="Téglalap 179"/>
          <p:cNvSpPr>
            <a:spLocks noChangeArrowheads="1"/>
          </p:cNvSpPr>
          <p:nvPr/>
        </p:nvSpPr>
        <p:spPr bwMode="auto">
          <a:xfrm>
            <a:off x="7390758" y="18774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1" name="Téglalap 185"/>
          <p:cNvSpPr>
            <a:spLocks noChangeArrowheads="1"/>
          </p:cNvSpPr>
          <p:nvPr/>
        </p:nvSpPr>
        <p:spPr bwMode="auto">
          <a:xfrm>
            <a:off x="7390758" y="22282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2" name="Téglalap 190"/>
          <p:cNvSpPr>
            <a:spLocks noChangeArrowheads="1"/>
          </p:cNvSpPr>
          <p:nvPr/>
        </p:nvSpPr>
        <p:spPr bwMode="auto">
          <a:xfrm>
            <a:off x="7390758" y="24791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3" name="Téglalap 174"/>
          <p:cNvSpPr>
            <a:spLocks noChangeArrowheads="1"/>
          </p:cNvSpPr>
          <p:nvPr/>
        </p:nvSpPr>
        <p:spPr bwMode="auto">
          <a:xfrm>
            <a:off x="7390758" y="28617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4" name="Téglalap 179"/>
          <p:cNvSpPr>
            <a:spLocks noChangeArrowheads="1"/>
          </p:cNvSpPr>
          <p:nvPr/>
        </p:nvSpPr>
        <p:spPr bwMode="auto">
          <a:xfrm>
            <a:off x="7390758" y="31093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5" name="Téglalap 185"/>
          <p:cNvSpPr>
            <a:spLocks noChangeArrowheads="1"/>
          </p:cNvSpPr>
          <p:nvPr/>
        </p:nvSpPr>
        <p:spPr bwMode="auto">
          <a:xfrm>
            <a:off x="7390758" y="34982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6" name="Téglalap 190"/>
          <p:cNvSpPr>
            <a:spLocks noChangeArrowheads="1"/>
          </p:cNvSpPr>
          <p:nvPr/>
        </p:nvSpPr>
        <p:spPr bwMode="auto">
          <a:xfrm>
            <a:off x="7390758" y="37491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7" name="Téglalap 147"/>
          <p:cNvSpPr/>
          <p:nvPr/>
        </p:nvSpPr>
        <p:spPr>
          <a:xfrm flipH="1">
            <a:off x="1480232" y="28383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8" name="Téglalap 152"/>
          <p:cNvSpPr/>
          <p:nvPr/>
        </p:nvSpPr>
        <p:spPr>
          <a:xfrm flipH="1">
            <a:off x="1480232" y="30859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9" name="Téglalap 158"/>
          <p:cNvSpPr/>
          <p:nvPr/>
        </p:nvSpPr>
        <p:spPr>
          <a:xfrm flipH="1">
            <a:off x="1480232" y="34367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0" name="Téglalap 163"/>
          <p:cNvSpPr/>
          <p:nvPr/>
        </p:nvSpPr>
        <p:spPr>
          <a:xfrm flipH="1">
            <a:off x="1480232" y="368761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1" name="Téglalap 147"/>
          <p:cNvSpPr/>
          <p:nvPr/>
        </p:nvSpPr>
        <p:spPr>
          <a:xfrm flipH="1">
            <a:off x="1488840" y="162069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2" name="Téglalap 152"/>
          <p:cNvSpPr/>
          <p:nvPr/>
        </p:nvSpPr>
        <p:spPr>
          <a:xfrm flipH="1">
            <a:off x="1488840" y="186834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3" name="Téglalap 158"/>
          <p:cNvSpPr/>
          <p:nvPr/>
        </p:nvSpPr>
        <p:spPr>
          <a:xfrm flipH="1">
            <a:off x="1488840" y="22064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4" name="Téglalap 163"/>
          <p:cNvSpPr/>
          <p:nvPr/>
        </p:nvSpPr>
        <p:spPr>
          <a:xfrm flipH="1">
            <a:off x="1488840" y="24573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5" name="Téglalap 147"/>
          <p:cNvSpPr/>
          <p:nvPr/>
        </p:nvSpPr>
        <p:spPr>
          <a:xfrm flipH="1">
            <a:off x="243141" y="18889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6" name="Téglalap 152"/>
          <p:cNvSpPr/>
          <p:nvPr/>
        </p:nvSpPr>
        <p:spPr>
          <a:xfrm flipH="1">
            <a:off x="243141" y="213662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7" name="Téglalap 158"/>
          <p:cNvSpPr/>
          <p:nvPr/>
        </p:nvSpPr>
        <p:spPr>
          <a:xfrm flipH="1">
            <a:off x="243141" y="255096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8" name="Téglalap 163"/>
          <p:cNvSpPr/>
          <p:nvPr/>
        </p:nvSpPr>
        <p:spPr>
          <a:xfrm flipH="1">
            <a:off x="243141" y="28017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9" name="Téglalap 147"/>
          <p:cNvSpPr/>
          <p:nvPr/>
        </p:nvSpPr>
        <p:spPr>
          <a:xfrm flipH="1">
            <a:off x="244729" y="312246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0" name="Téglalap 152"/>
          <p:cNvSpPr/>
          <p:nvPr/>
        </p:nvSpPr>
        <p:spPr>
          <a:xfrm flipH="1">
            <a:off x="244729" y="33701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1" name="Téglalap 158"/>
          <p:cNvSpPr/>
          <p:nvPr/>
        </p:nvSpPr>
        <p:spPr>
          <a:xfrm flipH="1">
            <a:off x="244729" y="37844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2" name="Téglalap 163"/>
          <p:cNvSpPr/>
          <p:nvPr/>
        </p:nvSpPr>
        <p:spPr>
          <a:xfrm flipH="1">
            <a:off x="244729" y="40352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3" name="Téglalap 3"/>
          <p:cNvSpPr>
            <a:spLocks noChangeArrowheads="1"/>
          </p:cNvSpPr>
          <p:nvPr/>
        </p:nvSpPr>
        <p:spPr bwMode="auto">
          <a:xfrm>
            <a:off x="2760663" y="2038867"/>
            <a:ext cx="1440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44" name="Text Box 90"/>
          <p:cNvSpPr txBox="1">
            <a:spLocks noChangeArrowheads="1"/>
          </p:cNvSpPr>
          <p:nvPr/>
        </p:nvSpPr>
        <p:spPr bwMode="auto">
          <a:xfrm>
            <a:off x="5584594" y="4991690"/>
            <a:ext cx="3572106" cy="18117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SMI2: Scalable Memory Interface 2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(Parallel 64-bit VMSE data link between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the </a:t>
            </a:r>
            <a:r>
              <a:rPr lang="en-US" altLang="en-US" sz="1100" dirty="0">
                <a:latin typeface="Verdana" pitchFamily="34" charset="0"/>
              </a:rPr>
              <a:t>processor </a:t>
            </a:r>
            <a:r>
              <a:rPr lang="en-US" altLang="en-US" sz="1100" dirty="0" smtClean="0">
                <a:latin typeface="Verdana" pitchFamily="34" charset="0"/>
              </a:rPr>
              <a:t>and the SMB)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SMB: Scalable Memory Buffer</a:t>
            </a:r>
          </a:p>
          <a:p>
            <a:pPr algn="ctr" eaLnBrk="1" hangingPunct="1"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(C112/C114: Jordan Creek 2)</a:t>
            </a:r>
            <a:endParaRPr lang="en-US" altLang="en-US" sz="11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(Performs conversion between the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parallel SMI2 and the parallel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DDR3/DDR4 DIMM interfaces)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C112:  2 DIMMs/channel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C114: 3 DIMMs/channel</a:t>
            </a:r>
            <a:endParaRPr lang="en-US" altLang="en-US" sz="1100" dirty="0">
              <a:latin typeface="Verdana" pitchFamily="34" charset="0"/>
            </a:endParaRPr>
          </a:p>
        </p:txBody>
      </p:sp>
      <p:sp>
        <p:nvSpPr>
          <p:cNvPr id="445" name="Szövegdoboz 31"/>
          <p:cNvSpPr txBox="1">
            <a:spLocks noChangeArrowheads="1"/>
          </p:cNvSpPr>
          <p:nvPr/>
        </p:nvSpPr>
        <p:spPr bwMode="auto">
          <a:xfrm>
            <a:off x="5621756" y="4372229"/>
            <a:ext cx="3446043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3-1600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in both performance and lockstep modes and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4-1866 in lockstep mode</a:t>
            </a:r>
            <a:endParaRPr lang="hu-HU" altLang="en-US" sz="1100" dirty="0">
              <a:latin typeface="Verdana" pitchFamily="34" charset="0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3089162" y="152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47" name="TextBox 446"/>
          <p:cNvSpPr txBox="1"/>
          <p:nvPr/>
        </p:nvSpPr>
        <p:spPr>
          <a:xfrm>
            <a:off x="3127608" y="17856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448" name="Up-Down Arrow 447"/>
          <p:cNvSpPr/>
          <p:nvPr/>
        </p:nvSpPr>
        <p:spPr bwMode="auto">
          <a:xfrm>
            <a:off x="3417647" y="17904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5235462" y="15394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50" name="TextBox 449"/>
          <p:cNvSpPr txBox="1"/>
          <p:nvPr/>
        </p:nvSpPr>
        <p:spPr>
          <a:xfrm>
            <a:off x="5273908" y="17983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451" name="Up-Down Arrow 450"/>
          <p:cNvSpPr/>
          <p:nvPr/>
        </p:nvSpPr>
        <p:spPr bwMode="auto">
          <a:xfrm>
            <a:off x="5563947" y="18031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2" name="Téglalap 53"/>
          <p:cNvSpPr>
            <a:spLocks noChangeArrowheads="1"/>
          </p:cNvSpPr>
          <p:nvPr/>
        </p:nvSpPr>
        <p:spPr bwMode="auto">
          <a:xfrm>
            <a:off x="2755900" y="439445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C602J PCH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(</a:t>
            </a: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Patsburg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 J) 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53" name="Egyenes összekötő 121"/>
          <p:cNvCxnSpPr/>
          <p:nvPr/>
        </p:nvCxnSpPr>
        <p:spPr>
          <a:xfrm rot="5400000" flipH="1" flipV="1">
            <a:off x="3153162" y="4132129"/>
            <a:ext cx="61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4" name="Szövegdoboz 70"/>
          <p:cNvSpPr txBox="1">
            <a:spLocks noChangeArrowheads="1"/>
          </p:cNvSpPr>
          <p:nvPr/>
        </p:nvSpPr>
        <p:spPr bwMode="auto">
          <a:xfrm>
            <a:off x="3432498" y="3902329"/>
            <a:ext cx="72167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DMI2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</a:t>
            </a:r>
            <a:r>
              <a:rPr lang="en-US" altLang="en-US" sz="1000" dirty="0" smtClean="0">
                <a:latin typeface="Verdana" pitchFamily="34" charset="0"/>
              </a:rPr>
              <a:t>xPCIe2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455" name="Egyenes összekötő 130"/>
          <p:cNvCxnSpPr/>
          <p:nvPr/>
        </p:nvCxnSpPr>
        <p:spPr>
          <a:xfrm rot="10800000" flipH="1" flipV="1">
            <a:off x="2409825" y="36165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6" name="Line 129"/>
          <p:cNvSpPr>
            <a:spLocks noChangeShapeType="1"/>
          </p:cNvSpPr>
          <p:nvPr/>
        </p:nvSpPr>
        <p:spPr bwMode="auto">
          <a:xfrm>
            <a:off x="2687638" y="3715004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7" name="Line 131"/>
          <p:cNvSpPr>
            <a:spLocks noChangeShapeType="1"/>
          </p:cNvSpPr>
          <p:nvPr/>
        </p:nvSpPr>
        <p:spPr bwMode="auto">
          <a:xfrm>
            <a:off x="2687638" y="37086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8" name="Line 132"/>
          <p:cNvSpPr>
            <a:spLocks noChangeShapeType="1"/>
          </p:cNvSpPr>
          <p:nvPr/>
        </p:nvSpPr>
        <p:spPr bwMode="auto">
          <a:xfrm>
            <a:off x="2687638" y="37086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9" name="Rectangle 178"/>
          <p:cNvSpPr>
            <a:spLocks noChangeArrowheads="1"/>
          </p:cNvSpPr>
          <p:nvPr/>
        </p:nvSpPr>
        <p:spPr bwMode="auto">
          <a:xfrm>
            <a:off x="3960813" y="4723067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5121162" y="406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61" name="TextBox 460"/>
          <p:cNvSpPr txBox="1"/>
          <p:nvPr/>
        </p:nvSpPr>
        <p:spPr>
          <a:xfrm>
            <a:off x="4664308" y="39192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462" name="Up-Down Arrow 461"/>
          <p:cNvSpPr/>
          <p:nvPr/>
        </p:nvSpPr>
        <p:spPr bwMode="auto">
          <a:xfrm>
            <a:off x="5449647" y="38097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3" name="TextBox 462"/>
          <p:cNvSpPr txBox="1"/>
          <p:nvPr/>
        </p:nvSpPr>
        <p:spPr>
          <a:xfrm>
            <a:off x="2657362" y="40286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64" name="Up-Down Arrow 463"/>
          <p:cNvSpPr/>
          <p:nvPr/>
        </p:nvSpPr>
        <p:spPr bwMode="auto">
          <a:xfrm>
            <a:off x="3277947" y="38097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5" name="TextBox 464"/>
          <p:cNvSpPr txBox="1"/>
          <p:nvPr/>
        </p:nvSpPr>
        <p:spPr>
          <a:xfrm>
            <a:off x="2987908" y="37922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1839949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(4)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1243" y="510990"/>
            <a:ext cx="3615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Benefits of the mesh architecture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53253" y="900954"/>
            <a:ext cx="2884700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Higher performance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Lower latencies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Optimized for data sharing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362581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7313" y="502958"/>
            <a:ext cx="7135287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</a:rPr>
              <a:t>Interconnection style of Intel’s many </a:t>
            </a:r>
            <a:r>
              <a:rPr lang="en-US" b="1" dirty="0" smtClean="0">
                <a:solidFill>
                  <a:srgbClr val="2D2D8A"/>
                </a:solidFill>
              </a:rPr>
              <a:t>core and multi-core </a:t>
            </a:r>
            <a:r>
              <a:rPr lang="en-US" b="1" dirty="0">
                <a:solidFill>
                  <a:srgbClr val="2D2D8A"/>
                </a:solidFill>
              </a:rPr>
              <a:t>processors</a:t>
            </a:r>
          </a:p>
        </p:txBody>
      </p:sp>
      <p:sp>
        <p:nvSpPr>
          <p:cNvPr id="20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d) Mesh architecture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45505" y="1085011"/>
            <a:ext cx="8711303" cy="5524599"/>
            <a:chOff x="245505" y="1085011"/>
            <a:chExt cx="8711303" cy="5524599"/>
          </a:xfrm>
        </p:grpSpPr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1310064" y="1085011"/>
              <a:ext cx="6045480" cy="2585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Interconnection style of Intel’s many </a:t>
              </a:r>
              <a:r>
                <a:rPr lang="en-US" altLang="en-US" sz="1200" b="1" dirty="0" smtClean="0">
                  <a:solidFill>
                    <a:srgbClr val="000000"/>
                  </a:solidFill>
                  <a:latin typeface="Verdana" pitchFamily="34" charset="0"/>
                </a:rPr>
                <a:t>and multi-core </a:t>
              </a: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processors</a:t>
              </a: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963646" y="1850186"/>
              <a:ext cx="1805301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1778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1778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1778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Ring </a:t>
              </a: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architecture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" name="Line 7"/>
            <p:cNvSpPr>
              <a:spLocks noChangeShapeType="1"/>
            </p:cNvSpPr>
            <p:nvPr/>
          </p:nvSpPr>
          <p:spPr bwMode="auto">
            <a:xfrm rot="-5400000" flipH="1" flipV="1">
              <a:off x="2951655" y="374463"/>
              <a:ext cx="315915" cy="24164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" name="Line 8"/>
            <p:cNvSpPr>
              <a:spLocks noChangeShapeType="1"/>
            </p:cNvSpPr>
            <p:nvPr/>
          </p:nvSpPr>
          <p:spPr bwMode="auto">
            <a:xfrm rot="5400000" flipV="1">
              <a:off x="5360802" y="380162"/>
              <a:ext cx="315913" cy="24050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" name="Oval 8"/>
            <p:cNvSpPr>
              <a:spLocks noChangeArrowheads="1"/>
            </p:cNvSpPr>
            <p:nvPr/>
          </p:nvSpPr>
          <p:spPr bwMode="auto">
            <a:xfrm>
              <a:off x="1846600" y="1707311"/>
              <a:ext cx="60325" cy="5556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6692684" y="1707311"/>
              <a:ext cx="57150" cy="5556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" name="Text Box 5"/>
            <p:cNvSpPr txBox="1">
              <a:spLocks noChangeArrowheads="1"/>
            </p:cNvSpPr>
            <p:nvPr/>
          </p:nvSpPr>
          <p:spPr bwMode="auto">
            <a:xfrm>
              <a:off x="5209137" y="1850186"/>
              <a:ext cx="279916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Mesh (</a:t>
              </a:r>
              <a:r>
                <a:rPr lang="en-US" altLang="en-US" sz="1300" b="1" dirty="0" err="1" smtClean="0">
                  <a:solidFill>
                    <a:srgbClr val="000000"/>
                  </a:solidFill>
                  <a:latin typeface="Verdana" pitchFamily="34" charset="0"/>
                </a:rPr>
                <a:t>2D</a:t>
              </a: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 grid) architecture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7115" name="TextBox 12"/>
            <p:cNvSpPr txBox="1">
              <a:spLocks noChangeArrowheads="1"/>
            </p:cNvSpPr>
            <p:nvPr/>
          </p:nvSpPr>
          <p:spPr bwMode="auto">
            <a:xfrm>
              <a:off x="245505" y="2312148"/>
              <a:ext cx="376417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Sony/Toshiba/IBM Cell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(2006): 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8 cores</a:t>
              </a:r>
              <a:endParaRPr lang="en-US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7116" name="TextBox 13"/>
            <p:cNvSpPr txBox="1">
              <a:spLocks noChangeArrowheads="1"/>
            </p:cNvSpPr>
            <p:nvPr/>
          </p:nvSpPr>
          <p:spPr bwMode="auto">
            <a:xfrm>
              <a:off x="5149849" y="2597028"/>
              <a:ext cx="3041217" cy="518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ts val="200"/>
                </a:spcBef>
                <a:spcAft>
                  <a:spcPts val="0"/>
                </a:spcAft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Tile processor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(2007): 80 cores </a:t>
              </a:r>
            </a:p>
            <a:p>
              <a:pPr eaLnBrk="1" hangingPunct="1">
                <a:spcBef>
                  <a:spcPts val="20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SCC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 (2010): 48 cores</a:t>
              </a:r>
            </a:p>
          </p:txBody>
        </p:sp>
        <p:sp>
          <p:nvSpPr>
            <p:cNvPr id="47117" name="TextBox 14"/>
            <p:cNvSpPr txBox="1">
              <a:spLocks noChangeArrowheads="1"/>
            </p:cNvSpPr>
            <p:nvPr/>
          </p:nvSpPr>
          <p:spPr bwMode="auto">
            <a:xfrm>
              <a:off x="252601" y="3195125"/>
              <a:ext cx="3754554" cy="518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spcAft>
                  <a:spcPts val="200"/>
                </a:spcAft>
                <a:buFontTx/>
                <a:buNone/>
              </a:pPr>
              <a:r>
                <a:rPr lang="en-US" altLang="en-US" sz="1300" b="1" dirty="0" err="1" smtClean="0">
                  <a:solidFill>
                    <a:srgbClr val="000000"/>
                  </a:solidFill>
                  <a:latin typeface="Verdana" pitchFamily="34" charset="0"/>
                </a:rPr>
                <a:t>Larrabee</a:t>
              </a: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(2009). 24-32 cores (cancelled)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Xeon </a:t>
              </a: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Phi </a:t>
              </a:r>
            </a:p>
          </p:txBody>
        </p:sp>
        <p:sp>
          <p:nvSpPr>
            <p:cNvPr id="47118" name="TextBox 15"/>
            <p:cNvSpPr txBox="1">
              <a:spLocks noChangeArrowheads="1"/>
            </p:cNvSpPr>
            <p:nvPr/>
          </p:nvSpPr>
          <p:spPr bwMode="auto">
            <a:xfrm>
              <a:off x="354201" y="3660168"/>
              <a:ext cx="3460750" cy="530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spcAft>
                  <a:spcPts val="200"/>
                </a:spcAft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Knights Ferry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(2010): 32 cores</a:t>
              </a:r>
            </a:p>
            <a:p>
              <a:pPr eaLnBrk="1" hangingPunct="1">
                <a:spcBef>
                  <a:spcPct val="0"/>
                </a:spcBef>
                <a:spcAft>
                  <a:spcPts val="200"/>
                </a:spcAft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Knights Corner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(2012): 57-61 cores</a:t>
              </a:r>
            </a:p>
          </p:txBody>
        </p:sp>
        <p:sp>
          <p:nvSpPr>
            <p:cNvPr id="47119" name="TextBox 16"/>
            <p:cNvSpPr txBox="1">
              <a:spLocks noChangeArrowheads="1"/>
            </p:cNvSpPr>
            <p:nvPr/>
          </p:nvSpPr>
          <p:spPr bwMode="auto">
            <a:xfrm>
              <a:off x="5113243" y="5506300"/>
              <a:ext cx="1009650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Xeon Phi</a:t>
              </a:r>
            </a:p>
          </p:txBody>
        </p:sp>
        <p:sp>
          <p:nvSpPr>
            <p:cNvPr id="47120" name="TextBox 17"/>
            <p:cNvSpPr txBox="1">
              <a:spLocks noChangeArrowheads="1"/>
            </p:cNvSpPr>
            <p:nvPr/>
          </p:nvSpPr>
          <p:spPr bwMode="auto">
            <a:xfrm>
              <a:off x="5277596" y="5734900"/>
              <a:ext cx="367921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Knights Landing 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(2016): up to 72 cores</a:t>
              </a:r>
              <a:endParaRPr lang="en-US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" name="Right Arrow 1"/>
            <p:cNvSpPr/>
            <p:nvPr/>
          </p:nvSpPr>
          <p:spPr bwMode="auto">
            <a:xfrm rot="5400000">
              <a:off x="1627783" y="2839484"/>
              <a:ext cx="4572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260072" y="4334441"/>
              <a:ext cx="4493538" cy="7437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spcAft>
                  <a:spcPts val="2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</a:rPr>
                <a:t>Nehalem-EX (</a:t>
              </a:r>
              <a:r>
                <a:rPr lang="en-US" sz="1300" b="1" dirty="0" err="1" smtClean="0">
                  <a:solidFill>
                    <a:srgbClr val="000000"/>
                  </a:solidFill>
                </a:rPr>
                <a:t>Beckton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) </a:t>
              </a:r>
              <a:r>
                <a:rPr lang="en-US" sz="1300" dirty="0" smtClean="0">
                  <a:solidFill>
                    <a:srgbClr val="000000"/>
                  </a:solidFill>
                </a:rPr>
                <a:t>(2010) up to 8 cores</a:t>
              </a:r>
            </a:p>
            <a:p>
              <a:pPr>
                <a:spcAft>
                  <a:spcPts val="200"/>
                </a:spcAft>
              </a:pPr>
              <a:r>
                <a:rPr lang="en-US" sz="1300" dirty="0" smtClean="0">
                  <a:solidFill>
                    <a:srgbClr val="000000"/>
                  </a:solidFill>
                </a:rPr>
                <a:t>All 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Sandy Bridge </a:t>
              </a:r>
              <a:r>
                <a:rPr lang="en-US" sz="1300" dirty="0" smtClean="0">
                  <a:solidFill>
                    <a:srgbClr val="000000"/>
                  </a:solidFill>
                </a:rPr>
                <a:t>lines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 </a:t>
              </a:r>
              <a:r>
                <a:rPr lang="en-US" sz="1300" dirty="0" smtClean="0">
                  <a:solidFill>
                    <a:srgbClr val="000000"/>
                  </a:solidFill>
                </a:rPr>
                <a:t>(2011) up to 8 cores</a:t>
              </a:r>
            </a:p>
            <a:p>
              <a:pPr>
                <a:spcAft>
                  <a:spcPts val="200"/>
                </a:spcAft>
              </a:pPr>
              <a:r>
                <a:rPr lang="en-US" sz="1300" dirty="0" smtClean="0">
                  <a:solidFill>
                    <a:srgbClr val="000000"/>
                  </a:solidFill>
                </a:rPr>
                <a:t>All 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Ivy Bridge </a:t>
              </a:r>
              <a:r>
                <a:rPr lang="en-US" sz="1300" dirty="0" smtClean="0">
                  <a:solidFill>
                    <a:srgbClr val="000000"/>
                  </a:solidFill>
                </a:rPr>
                <a:t>lines (from 2012 on) up to 15 cores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840101" y="50292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to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58952" y="5311593"/>
              <a:ext cx="4456669" cy="5180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spcAft>
                  <a:spcPts val="200"/>
                </a:spcAft>
              </a:pPr>
              <a:r>
                <a:rPr lang="en-US" sz="1300" dirty="0" smtClean="0">
                  <a:solidFill>
                    <a:srgbClr val="000000"/>
                  </a:solidFill>
                </a:rPr>
                <a:t>All 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Broadwell</a:t>
              </a:r>
              <a:r>
                <a:rPr lang="en-US" sz="1300" dirty="0" smtClean="0">
                  <a:solidFill>
                    <a:srgbClr val="000000"/>
                  </a:solidFill>
                </a:rPr>
                <a:t> lines (from 2014 on) up to 24 cores</a:t>
              </a:r>
            </a:p>
            <a:p>
              <a:pPr>
                <a:spcAft>
                  <a:spcPts val="200"/>
                </a:spcAft>
              </a:pPr>
              <a:r>
                <a:rPr lang="en-US" sz="1300" b="1" dirty="0" err="1" smtClean="0">
                  <a:solidFill>
                    <a:srgbClr val="000000"/>
                  </a:solidFill>
                </a:rPr>
                <a:t>Skylake</a:t>
              </a:r>
              <a:r>
                <a:rPr lang="en-US" sz="1300" dirty="0" smtClean="0">
                  <a:solidFill>
                    <a:srgbClr val="000000"/>
                  </a:solidFill>
                </a:rPr>
                <a:t> (2015) up to 4 cores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154706" y="6091519"/>
              <a:ext cx="3714478" cy="5180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spcAft>
                  <a:spcPts val="200"/>
                </a:spcAft>
              </a:pPr>
              <a:r>
                <a:rPr lang="en-US" sz="1300" b="1" dirty="0" err="1" smtClean="0">
                  <a:solidFill>
                    <a:srgbClr val="000000"/>
                  </a:solidFill>
                </a:rPr>
                <a:t>Skylake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-X </a:t>
              </a:r>
              <a:r>
                <a:rPr lang="en-US" sz="1300" dirty="0" smtClean="0">
                  <a:solidFill>
                    <a:srgbClr val="000000"/>
                  </a:solidFill>
                </a:rPr>
                <a:t>(</a:t>
              </a:r>
              <a:r>
                <a:rPr lang="en-US" sz="1300" dirty="0" err="1" smtClean="0">
                  <a:solidFill>
                    <a:srgbClr val="000000"/>
                  </a:solidFill>
                </a:rPr>
                <a:t>HED</a:t>
              </a:r>
              <a:r>
                <a:rPr lang="en-US" sz="1300" dirty="0" smtClean="0">
                  <a:solidFill>
                    <a:srgbClr val="000000"/>
                  </a:solidFill>
                </a:rPr>
                <a:t>)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 </a:t>
              </a:r>
              <a:r>
                <a:rPr lang="en-US" sz="1300" dirty="0" smtClean="0">
                  <a:solidFill>
                    <a:srgbClr val="000000"/>
                  </a:solidFill>
                </a:rPr>
                <a:t>(2017) up to 18 cores</a:t>
              </a:r>
            </a:p>
            <a:p>
              <a:pPr>
                <a:spcAft>
                  <a:spcPts val="200"/>
                </a:spcAft>
              </a:pPr>
              <a:r>
                <a:rPr lang="en-US" sz="1300" b="1" dirty="0" err="1" smtClean="0">
                  <a:solidFill>
                    <a:srgbClr val="000000"/>
                  </a:solidFill>
                </a:rPr>
                <a:t>Skylake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-SP</a:t>
              </a:r>
              <a:r>
                <a:rPr lang="en-US" sz="1300" dirty="0" smtClean="0">
                  <a:solidFill>
                    <a:srgbClr val="000000"/>
                  </a:solidFill>
                </a:rPr>
                <a:t> (2017) up to 28 cores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24" name="Right Arrow 23"/>
            <p:cNvSpPr/>
            <p:nvPr/>
          </p:nvSpPr>
          <p:spPr bwMode="auto">
            <a:xfrm rot="988679">
              <a:off x="4152463" y="6064908"/>
              <a:ext cx="8763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26" name="Right Arrow 25"/>
            <p:cNvSpPr/>
            <p:nvPr/>
          </p:nvSpPr>
          <p:spPr bwMode="auto">
            <a:xfrm rot="5400000">
              <a:off x="6190820" y="4968594"/>
              <a:ext cx="9144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27" name="Right Arrow 26"/>
            <p:cNvSpPr/>
            <p:nvPr/>
          </p:nvSpPr>
          <p:spPr bwMode="auto">
            <a:xfrm rot="988679">
              <a:off x="3979651" y="4137806"/>
              <a:ext cx="27432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1194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8442" y="510991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9465" y="927852"/>
            <a:ext cx="8927444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While using a ring architecture in their 57 - 61 core Knights Corner processor presumably, 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Intel experienced </a:t>
            </a:r>
            <a:r>
              <a:rPr lang="en-US" dirty="0" smtClean="0">
                <a:solidFill>
                  <a:srgbClr val="0070C0"/>
                </a:solidFill>
              </a:rPr>
              <a:t>very long and very different latencies for data sharing</a:t>
            </a:r>
            <a:r>
              <a:rPr lang="en-US" dirty="0" smtClean="0">
                <a:solidFill>
                  <a:srgbClr val="000000"/>
                </a:solidFill>
              </a:rPr>
              <a:t>, this could led the firm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000000"/>
                </a:solidFill>
              </a:rPr>
              <a:t>  to switch to a mesh architecture in their next Xeon Phi line.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Obviously, a mesh architecture has less and less different latencies for sharing data between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cores than a ring architecture (see below).</a:t>
            </a:r>
          </a:p>
          <a:p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1239" t="18231" r="37915" b="15788"/>
          <a:stretch/>
        </p:blipFill>
        <p:spPr>
          <a:xfrm>
            <a:off x="1624847" y="2433915"/>
            <a:ext cx="5582771" cy="32676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02879" y="5966012"/>
            <a:ext cx="7967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Contrasting ring and mesh architectures for data sharing between cores [</a:t>
            </a:r>
            <a:r>
              <a:rPr lang="hu-HU" dirty="0" smtClean="0">
                <a:solidFill>
                  <a:srgbClr val="000000"/>
                </a:solidFill>
              </a:rPr>
              <a:t>143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046708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Text Box 5"/>
          <p:cNvSpPr txBox="1">
            <a:spLocks noChangeArrowheads="1"/>
          </p:cNvSpPr>
          <p:nvPr/>
        </p:nvSpPr>
        <p:spPr bwMode="auto">
          <a:xfrm>
            <a:off x="98425" y="508561"/>
            <a:ext cx="6894836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2D2D8A"/>
                </a:solidFill>
                <a:latin typeface="Verdana" pitchFamily="34" charset="0"/>
              </a:rPr>
              <a:t>The layout of the ring interconnect on the </a:t>
            </a:r>
            <a:r>
              <a:rPr lang="en-US" altLang="en-US" sz="1400" b="1" dirty="0" smtClean="0">
                <a:solidFill>
                  <a:srgbClr val="2D2D8A"/>
                </a:solidFill>
                <a:latin typeface="Verdana" pitchFamily="34" charset="0"/>
              </a:rPr>
              <a:t>Knights Corner die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157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pic>
        <p:nvPicPr>
          <p:cNvPr id="11264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1027487"/>
            <a:ext cx="8239125" cy="501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(7)</a:t>
            </a:r>
            <a:endParaRPr lang="en-US" sz="1600" dirty="0"/>
          </a:p>
        </p:txBody>
      </p:sp>
      <p:sp>
        <p:nvSpPr>
          <p:cNvPr id="2" name="TextBox 1"/>
          <p:cNvSpPr txBox="1"/>
          <p:nvPr/>
        </p:nvSpPr>
        <p:spPr>
          <a:xfrm>
            <a:off x="183777" y="6414248"/>
            <a:ext cx="53771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IPN</a:t>
            </a:r>
            <a:r>
              <a:rPr lang="en-US" dirty="0" smtClean="0"/>
              <a:t>: Inter-Pod Network (Cisco's interconnect technology)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5628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e) UPI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(Ultra Path interconnect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1349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e) UPI (Ultra Path interconnect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 (1)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5164" y="505101"/>
            <a:ext cx="40879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e) UPI (Ultra Path interconnect)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38137" y="885818"/>
            <a:ext cx="8968161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UPI replaces QPI.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It provides </a:t>
            </a:r>
            <a:r>
              <a:rPr lang="en-US" dirty="0" smtClean="0">
                <a:solidFill>
                  <a:srgbClr val="0070C0"/>
                </a:solidFill>
              </a:rPr>
              <a:t>faster links and improved message efficiency </a:t>
            </a:r>
            <a:r>
              <a:rPr lang="en-US" dirty="0" smtClean="0">
                <a:solidFill>
                  <a:srgbClr val="000000"/>
                </a:solidFill>
              </a:rPr>
              <a:t>for the data packets, as seen below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14512" y="4576537"/>
            <a:ext cx="57971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Improved data rate of the UPI interconnect vs. QPI {}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33905" y="1717839"/>
            <a:ext cx="6676190" cy="260952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1274246" y="1717839"/>
            <a:ext cx="2235436" cy="260952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792734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host fabric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interface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065929" y="2124635"/>
            <a:ext cx="23519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bg1"/>
                </a:solidFill>
              </a:rPr>
              <a:t>Will not be discussed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0464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sp>
        <p:nvSpPr>
          <p:cNvPr id="7" name="TextBox 6"/>
          <p:cNvSpPr txBox="1"/>
          <p:nvPr/>
        </p:nvSpPr>
        <p:spPr>
          <a:xfrm>
            <a:off x="78442" y="510989"/>
            <a:ext cx="68082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f) In-package integrated </a:t>
            </a:r>
            <a:r>
              <a:rPr lang="en-US" b="1" dirty="0" err="1" smtClean="0">
                <a:solidFill>
                  <a:srgbClr val="2D2D8A"/>
                </a:solidFill>
              </a:rPr>
              <a:t>OmniPath</a:t>
            </a:r>
            <a:r>
              <a:rPr lang="en-US" b="1" dirty="0" smtClean="0">
                <a:solidFill>
                  <a:srgbClr val="2D2D8A"/>
                </a:solidFill>
              </a:rPr>
              <a:t> host fabric interface -1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 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71481" t="39014" r="19763" b="32435"/>
          <a:stretch/>
        </p:blipFill>
        <p:spPr>
          <a:xfrm>
            <a:off x="3558981" y="1290919"/>
            <a:ext cx="1306574" cy="190451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72571" y="995083"/>
            <a:ext cx="8021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Implemented in the </a:t>
            </a:r>
            <a:r>
              <a:rPr lang="en-US" dirty="0" smtClean="0">
                <a:solidFill>
                  <a:srgbClr val="FF0000"/>
                </a:solidFill>
              </a:rPr>
              <a:t>F-series of the </a:t>
            </a:r>
            <a:r>
              <a:rPr lang="en-US" dirty="0" err="1" smtClean="0">
                <a:solidFill>
                  <a:srgbClr val="FF0000"/>
                </a:solidFill>
              </a:rPr>
              <a:t>Skylake</a:t>
            </a:r>
            <a:r>
              <a:rPr lang="en-US" dirty="0" smtClean="0">
                <a:solidFill>
                  <a:srgbClr val="FF0000"/>
                </a:solidFill>
              </a:rPr>
              <a:t>-SP line</a:t>
            </a:r>
            <a:r>
              <a:rPr lang="en-US" dirty="0" smtClean="0">
                <a:solidFill>
                  <a:srgbClr val="000000"/>
                </a:solidFill>
              </a:rPr>
              <a:t>, called also as the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-F series.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66700" y="3195436"/>
            <a:ext cx="84046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The F-series are Platinum and Gold level (processors of the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line, as seen below.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3"/>
          <a:srcRect l="43745" t="68697" r="20140" b="5831"/>
          <a:stretch/>
        </p:blipFill>
        <p:spPr>
          <a:xfrm>
            <a:off x="1659280" y="3762729"/>
            <a:ext cx="5105975" cy="2025684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818027" y="6010836"/>
            <a:ext cx="7480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models with integrated </a:t>
            </a: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host fabric interface [</a:t>
            </a:r>
            <a:r>
              <a:rPr lang="hu-HU" dirty="0" smtClean="0">
                <a:solidFill>
                  <a:srgbClr val="000000"/>
                </a:solidFill>
              </a:rPr>
              <a:t>146</a:t>
            </a:r>
            <a:r>
              <a:rPr lang="en-US" dirty="0" smtClean="0">
                <a:solidFill>
                  <a:srgbClr val="000000"/>
                </a:solidFill>
              </a:rPr>
              <a:t>]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840731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</p:bld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8442" y="510989"/>
            <a:ext cx="65742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In-package integrated </a:t>
            </a:r>
            <a:r>
              <a:rPr lang="en-US" b="1" dirty="0" err="1" smtClean="0">
                <a:solidFill>
                  <a:srgbClr val="2D2D8A"/>
                </a:solidFill>
              </a:rPr>
              <a:t>OmniPath</a:t>
            </a:r>
            <a:r>
              <a:rPr lang="en-US" b="1" dirty="0" smtClean="0">
                <a:solidFill>
                  <a:srgbClr val="2D2D8A"/>
                </a:solidFill>
              </a:rPr>
              <a:t> host fabric interface -2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1889" y="876348"/>
            <a:ext cx="59882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It aims at </a:t>
            </a:r>
            <a:r>
              <a:rPr lang="en-US" dirty="0" smtClean="0">
                <a:solidFill>
                  <a:srgbClr val="3366FF"/>
                </a:solidFill>
              </a:rPr>
              <a:t>simplifying the implementation </a:t>
            </a:r>
            <a:r>
              <a:rPr lang="en-US" dirty="0" smtClean="0">
                <a:solidFill>
                  <a:srgbClr val="000000"/>
                </a:solidFill>
              </a:rPr>
              <a:t>of </a:t>
            </a:r>
            <a:r>
              <a:rPr lang="en-US" dirty="0" smtClean="0">
                <a:solidFill>
                  <a:srgbClr val="FF0000"/>
                </a:solidFill>
              </a:rPr>
              <a:t>processor clusters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160634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359"/>
          <a:stretch/>
        </p:blipFill>
        <p:spPr bwMode="auto">
          <a:xfrm>
            <a:off x="23374" y="1146594"/>
            <a:ext cx="7315200" cy="1735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136116" y="3177506"/>
            <a:ext cx="42963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Example of a processor cluster [</a:t>
            </a:r>
            <a:r>
              <a:rPr lang="hu-HU" dirty="0" smtClean="0">
                <a:solidFill>
                  <a:srgbClr val="000000"/>
                </a:solidFill>
              </a:rPr>
              <a:t>158</a:t>
            </a:r>
            <a:r>
              <a:rPr lang="en-US" dirty="0" smtClean="0">
                <a:solidFill>
                  <a:srgbClr val="000000"/>
                </a:solidFill>
              </a:rPr>
              <a:t>]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388717" y="1342891"/>
            <a:ext cx="16417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>
                <a:solidFill>
                  <a:srgbClr val="000000"/>
                </a:solidFill>
              </a:rPr>
              <a:t>Storage system</a:t>
            </a:r>
            <a:endParaRPr lang="en-US" sz="1300" b="1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373847" y="1650591"/>
            <a:ext cx="1396536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 smtClean="0">
                <a:solidFill>
                  <a:srgbClr val="000000"/>
                </a:solidFill>
              </a:rPr>
              <a:t>Interconnect</a:t>
            </a:r>
          </a:p>
          <a:p>
            <a:pPr algn="ctr"/>
            <a:r>
              <a:rPr lang="en-US" sz="1300" b="1" dirty="0" smtClean="0">
                <a:solidFill>
                  <a:srgbClr val="000000"/>
                </a:solidFill>
              </a:rPr>
              <a:t>fabric</a:t>
            </a:r>
          </a:p>
          <a:p>
            <a:pPr algn="ctr"/>
            <a:r>
              <a:rPr lang="en-US" sz="1300" b="1" dirty="0" smtClean="0">
                <a:solidFill>
                  <a:srgbClr val="000000"/>
                </a:solidFill>
              </a:rPr>
              <a:t>(Switches)</a:t>
            </a:r>
            <a:endParaRPr lang="en-US" sz="1300" b="1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412870" y="2430284"/>
            <a:ext cx="172515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>
                <a:solidFill>
                  <a:srgbClr val="000000"/>
                </a:solidFill>
              </a:rPr>
              <a:t>Processor nodes</a:t>
            </a:r>
            <a:endParaRPr lang="en-US" sz="1300" b="1" dirty="0">
              <a:solidFill>
                <a:srgbClr val="000000"/>
              </a:solidFill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497541" y="1691009"/>
            <a:ext cx="6589059" cy="57607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4045" y="510989"/>
            <a:ext cx="48878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Basic components of a processor cluster </a:t>
            </a:r>
            <a:r>
              <a:rPr lang="en-US" dirty="0" smtClean="0"/>
              <a:t>[</a:t>
            </a:r>
            <a:r>
              <a:rPr lang="hu-HU" dirty="0" smtClean="0"/>
              <a:t>158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157616" y="3747940"/>
            <a:ext cx="74414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Interconnect fabrics </a:t>
            </a:r>
            <a:r>
              <a:rPr lang="en-US" dirty="0" smtClean="0">
                <a:solidFill>
                  <a:srgbClr val="000000"/>
                </a:solidFill>
              </a:rPr>
              <a:t>are used e.g. in processor clusters or supercomputers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3074" y="4018866"/>
            <a:ext cx="86132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They </a:t>
            </a:r>
            <a:r>
              <a:rPr lang="en-US" dirty="0" smtClean="0">
                <a:solidFill>
                  <a:srgbClr val="0070C0"/>
                </a:solidFill>
              </a:rPr>
              <a:t>interconnect </a:t>
            </a:r>
            <a:r>
              <a:rPr lang="en-US" dirty="0" smtClean="0">
                <a:solidFill>
                  <a:srgbClr val="FF0000"/>
                </a:solidFill>
              </a:rPr>
              <a:t>processor nodes </a:t>
            </a:r>
            <a:r>
              <a:rPr lang="en-US" dirty="0" smtClean="0">
                <a:solidFill>
                  <a:srgbClr val="0070C0"/>
                </a:solidFill>
              </a:rPr>
              <a:t>and also processor nodes with the </a:t>
            </a:r>
            <a:r>
              <a:rPr lang="en-US" dirty="0" smtClean="0">
                <a:solidFill>
                  <a:srgbClr val="FF0000"/>
                </a:solidFill>
              </a:rPr>
              <a:t>storage system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17369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6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Naming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schemes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Intel’s servers </a:t>
            </a: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76934" y="507199"/>
            <a:ext cx="43204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Possible layout of processor nodes </a:t>
            </a:r>
            <a:r>
              <a:rPr lang="en-US" dirty="0" smtClean="0"/>
              <a:t>[</a:t>
            </a:r>
            <a:r>
              <a:rPr lang="hu-HU" dirty="0" smtClean="0"/>
              <a:t>159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12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93674" y="1053955"/>
            <a:ext cx="8886825" cy="4285457"/>
            <a:chOff x="193674" y="1672517"/>
            <a:chExt cx="8886825" cy="4285457"/>
          </a:xfrm>
        </p:grpSpPr>
        <p:pic>
          <p:nvPicPr>
            <p:cNvPr id="34819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072"/>
            <a:stretch/>
          </p:blipFill>
          <p:spPr bwMode="auto">
            <a:xfrm>
              <a:off x="193674" y="1672517"/>
              <a:ext cx="8886825" cy="42854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ounded Rectangle 3"/>
            <p:cNvSpPr/>
            <p:nvPr/>
          </p:nvSpPr>
          <p:spPr bwMode="auto">
            <a:xfrm>
              <a:off x="3117895" y="2533736"/>
              <a:ext cx="5734005" cy="10922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 smtClean="0">
                <a:solidFill>
                  <a:srgbClr val="000000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49300" y="2648036"/>
              <a:ext cx="18517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rgbClr val="000000"/>
                  </a:solidFill>
                </a:rPr>
                <a:t>Interconnect fabric</a:t>
              </a:r>
            </a:p>
          </p:txBody>
        </p:sp>
        <p:sp>
          <p:nvSpPr>
            <p:cNvPr id="7" name="Rounded Rectangle 6"/>
            <p:cNvSpPr/>
            <p:nvPr/>
          </p:nvSpPr>
          <p:spPr bwMode="auto">
            <a:xfrm>
              <a:off x="257175" y="1687599"/>
              <a:ext cx="4949825" cy="554037"/>
            </a:xfrm>
            <a:prstGeom prst="round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 smtClean="0">
                <a:solidFill>
                  <a:srgbClr val="000000"/>
                </a:solidFill>
              </a:endParaRPr>
            </a:p>
          </p:txBody>
        </p:sp>
        <p:sp>
          <p:nvSpPr>
            <p:cNvPr id="3" name="Rectangle 2"/>
            <p:cNvSpPr/>
            <p:nvPr/>
          </p:nvSpPr>
          <p:spPr bwMode="auto">
            <a:xfrm>
              <a:off x="3203170" y="4182035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3899670" y="4194752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5281967" y="4196214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6027042" y="4195484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6" name="Rectangle 15"/>
            <p:cNvSpPr/>
            <p:nvPr/>
          </p:nvSpPr>
          <p:spPr bwMode="auto">
            <a:xfrm>
              <a:off x="7425531" y="4195484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7" name="Rectangle 16"/>
            <p:cNvSpPr/>
            <p:nvPr/>
          </p:nvSpPr>
          <p:spPr bwMode="auto">
            <a:xfrm>
              <a:off x="8167585" y="4199967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5233672" y="5030131"/>
            <a:ext cx="16065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FF0000"/>
                </a:solidFill>
              </a:rPr>
              <a:t>Processor nodes</a:t>
            </a:r>
            <a:endParaRPr lang="en-US" sz="1200" b="1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081509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6200" y="506761"/>
            <a:ext cx="51603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Possible </a:t>
            </a:r>
            <a:r>
              <a:rPr lang="en-US" b="1" dirty="0" smtClean="0">
                <a:solidFill>
                  <a:srgbClr val="2D2D8A"/>
                </a:solidFill>
              </a:rPr>
              <a:t>high speed interconnection technologies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28257" y="852090"/>
            <a:ext cx="2824812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Ethernet based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err="1" smtClean="0">
                <a:solidFill>
                  <a:srgbClr val="000000"/>
                </a:solidFill>
              </a:rPr>
              <a:t>Fibre</a:t>
            </a:r>
            <a:r>
              <a:rPr lang="en-US" dirty="0" smtClean="0">
                <a:solidFill>
                  <a:srgbClr val="000000"/>
                </a:solidFill>
              </a:rPr>
              <a:t> channels (FC) based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InfiniBand (FC) based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based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2823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166904" y="1309329"/>
            <a:ext cx="7100797" cy="4586264"/>
            <a:chOff x="1116106" y="1075766"/>
            <a:chExt cx="7277471" cy="5257800"/>
          </a:xfrm>
        </p:grpSpPr>
        <p:pic>
          <p:nvPicPr>
            <p:cNvPr id="8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161" t="3425" r="7431" b="4087"/>
            <a:stretch/>
          </p:blipFill>
          <p:spPr bwMode="auto">
            <a:xfrm>
              <a:off x="1116106" y="1075766"/>
              <a:ext cx="7162862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TextBox 8"/>
            <p:cNvSpPr txBox="1"/>
            <p:nvPr/>
          </p:nvSpPr>
          <p:spPr>
            <a:xfrm>
              <a:off x="6552986" y="1345795"/>
              <a:ext cx="976204" cy="3528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000000"/>
                  </a:solidFill>
                </a:rPr>
                <a:t>Servers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705600" y="5502591"/>
              <a:ext cx="97174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000000"/>
                  </a:solidFill>
                </a:rPr>
                <a:t>Storage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962500" y="1936526"/>
              <a:ext cx="28405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b="1" dirty="0" smtClean="0">
                  <a:solidFill>
                    <a:srgbClr val="000000"/>
                  </a:solidFill>
                </a:rPr>
                <a:t>s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8109525" y="4819642"/>
              <a:ext cx="28405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b="1" dirty="0" smtClean="0">
                  <a:solidFill>
                    <a:srgbClr val="000000"/>
                  </a:solidFill>
                </a:rPr>
                <a:t>s</a:t>
              </a: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83323" y="503017"/>
            <a:ext cx="8547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Example: Processor cluster with InfiniBand based interconnect fabric and host and</a:t>
            </a: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target channel adapters, called also fabric interfaces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160</a:t>
            </a:r>
            <a:r>
              <a:rPr lang="en-US" dirty="0" smtClean="0">
                <a:solidFill>
                  <a:srgbClr val="000000"/>
                </a:solidFill>
              </a:rPr>
              <a:t>] </a:t>
            </a:r>
          </a:p>
        </p:txBody>
      </p:sp>
      <p:sp>
        <p:nvSpPr>
          <p:cNvPr id="15" name="Rounded Rectangle 14"/>
          <p:cNvSpPr/>
          <p:nvPr/>
        </p:nvSpPr>
        <p:spPr bwMode="auto">
          <a:xfrm>
            <a:off x="1038224" y="2070818"/>
            <a:ext cx="7372890" cy="289731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924635" y="2913611"/>
            <a:ext cx="22878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Interconnect Fabric</a:t>
            </a:r>
          </a:p>
        </p:txBody>
      </p:sp>
      <p:sp>
        <p:nvSpPr>
          <p:cNvPr id="17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34257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82550" y="502211"/>
            <a:ext cx="87671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Evolution of InfiniBand based high speed interconnect technologies to </a:t>
            </a:r>
            <a:r>
              <a:rPr lang="en-US" b="1" dirty="0" err="1" smtClean="0">
                <a:solidFill>
                  <a:srgbClr val="2D2D8A"/>
                </a:solidFill>
              </a:rPr>
              <a:t>OmniScale</a:t>
            </a:r>
            <a:r>
              <a:rPr lang="en-US" b="1" dirty="0" smtClean="0">
                <a:solidFill>
                  <a:srgbClr val="2D2D8A"/>
                </a:solidFill>
              </a:rPr>
              <a:t>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341058" y="1132685"/>
            <a:ext cx="44568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FF0000"/>
                </a:solidFill>
              </a:rPr>
              <a:t>Infiniband</a:t>
            </a:r>
            <a:r>
              <a:rPr lang="en-US" dirty="0" smtClean="0">
                <a:solidFill>
                  <a:srgbClr val="000000"/>
                </a:solidFill>
              </a:rPr>
              <a:t> (InfiniBand Trade Association. 1999)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17747" y="1913604"/>
            <a:ext cx="3613490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300"/>
              </a:spcAft>
            </a:pPr>
            <a:r>
              <a:rPr lang="en-US" dirty="0" err="1" smtClean="0">
                <a:solidFill>
                  <a:srgbClr val="000000"/>
                </a:solidFill>
              </a:rPr>
              <a:t>TrueScale</a:t>
            </a:r>
            <a:r>
              <a:rPr lang="en-US" dirty="0" smtClean="0">
                <a:solidFill>
                  <a:srgbClr val="000000"/>
                </a:solidFill>
              </a:rPr>
              <a:t> (</a:t>
            </a:r>
            <a:r>
              <a:rPr lang="en-US" dirty="0" err="1" smtClean="0">
                <a:solidFill>
                  <a:srgbClr val="000000"/>
                </a:solidFill>
              </a:rPr>
              <a:t>Qlogic</a:t>
            </a:r>
            <a:r>
              <a:rPr lang="en-US" dirty="0" smtClean="0">
                <a:solidFill>
                  <a:srgbClr val="000000"/>
                </a:solidFill>
              </a:rPr>
              <a:t> 2008)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</a:t>
            </a:r>
            <a:r>
              <a:rPr lang="en-US" dirty="0" err="1" smtClean="0">
                <a:solidFill>
                  <a:srgbClr val="000000"/>
                </a:solidFill>
              </a:rPr>
              <a:t>HPC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Enhanced version </a:t>
            </a:r>
            <a:r>
              <a:rPr lang="en-US" dirty="0" smtClean="0">
                <a:solidFill>
                  <a:srgbClr val="000000"/>
                </a:solidFill>
              </a:rPr>
              <a:t>of InfiniBand)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Down Arrow 7"/>
          <p:cNvSpPr/>
          <p:nvPr/>
        </p:nvSpPr>
        <p:spPr bwMode="auto">
          <a:xfrm>
            <a:off x="4356099" y="1440462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00791" y="3025588"/>
            <a:ext cx="47055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1/2012 Intel acquires </a:t>
            </a:r>
            <a:r>
              <a:rPr lang="en-US" dirty="0" err="1" smtClean="0">
                <a:solidFill>
                  <a:srgbClr val="000000"/>
                </a:solidFill>
              </a:rPr>
              <a:t>QLogic’s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TrueScale</a:t>
            </a:r>
            <a:r>
              <a:rPr lang="en-US" dirty="0" smtClean="0">
                <a:solidFill>
                  <a:srgbClr val="000000"/>
                </a:solidFill>
              </a:rPr>
              <a:t> business</a:t>
            </a:r>
          </a:p>
        </p:txBody>
      </p:sp>
      <p:sp>
        <p:nvSpPr>
          <p:cNvPr id="10" name="Down Arrow 9"/>
          <p:cNvSpPr/>
          <p:nvPr/>
        </p:nvSpPr>
        <p:spPr bwMode="auto">
          <a:xfrm>
            <a:off x="4360582" y="3461995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58552" y="3926541"/>
            <a:ext cx="70758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At the 2014 International Supercomputing Conference Intel announces both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36954" y="4262718"/>
            <a:ext cx="35333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Knights Landing 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err="1" smtClean="0">
                <a:solidFill>
                  <a:srgbClr val="000000"/>
                </a:solidFill>
              </a:rPr>
              <a:t>OmniScale</a:t>
            </a:r>
            <a:r>
              <a:rPr lang="en-US" dirty="0" smtClean="0">
                <a:solidFill>
                  <a:srgbClr val="000000"/>
                </a:solidFill>
              </a:rPr>
              <a:t> interconnect fabric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164971" y="5351927"/>
            <a:ext cx="4474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11/2014 Intel renames </a:t>
            </a:r>
            <a:r>
              <a:rPr lang="en-US" dirty="0" err="1" smtClean="0">
                <a:solidFill>
                  <a:srgbClr val="000000"/>
                </a:solidFill>
              </a:rPr>
              <a:t>OmniScale</a:t>
            </a:r>
            <a:r>
              <a:rPr lang="en-US" dirty="0" smtClean="0">
                <a:solidFill>
                  <a:srgbClr val="000000"/>
                </a:solidFill>
              </a:rPr>
              <a:t> to </a:t>
            </a:r>
            <a:r>
              <a:rPr lang="en-US" dirty="0" err="1" smtClean="0">
                <a:solidFill>
                  <a:srgbClr val="FF0000"/>
                </a:solidFill>
              </a:rPr>
              <a:t>OmniPath</a:t>
            </a:r>
            <a:endParaRPr lang="en-US" dirty="0" smtClean="0">
              <a:solidFill>
                <a:srgbClr val="FF0000"/>
              </a:solidFill>
            </a:endParaRPr>
          </a:p>
        </p:txBody>
      </p:sp>
      <p:sp>
        <p:nvSpPr>
          <p:cNvPr id="14" name="Down Arrow 13"/>
          <p:cNvSpPr/>
          <p:nvPr/>
        </p:nvSpPr>
        <p:spPr bwMode="auto">
          <a:xfrm>
            <a:off x="4356099" y="2556563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5" name="Down Arrow 14"/>
          <p:cNvSpPr/>
          <p:nvPr/>
        </p:nvSpPr>
        <p:spPr bwMode="auto">
          <a:xfrm>
            <a:off x="4356099" y="4869447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6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7" name="Down Arrow 16"/>
          <p:cNvSpPr/>
          <p:nvPr/>
        </p:nvSpPr>
        <p:spPr bwMode="auto">
          <a:xfrm>
            <a:off x="4360582" y="5721091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2404" y="6203571"/>
            <a:ext cx="916199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ts val="200"/>
              </a:spcBef>
            </a:pPr>
            <a:r>
              <a:rPr lang="en-US" dirty="0" smtClean="0">
                <a:solidFill>
                  <a:srgbClr val="000000"/>
                </a:solidFill>
              </a:rPr>
              <a:t>06/2016 Intel's Knights Landing line with in-package integrated </a:t>
            </a: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host channel adapter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07/2017 Intel's Xeon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line with in-package integrated </a:t>
            </a: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host channel adapter</a:t>
            </a:r>
            <a:endParaRPr lang="en-US" dirty="0">
              <a:solidFill>
                <a:srgbClr val="FF0000"/>
              </a:solidFill>
            </a:endParaRPr>
          </a:p>
          <a:p>
            <a:endParaRPr lang="en-US" dirty="0" smtClean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271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7210"/>
          <a:stretch/>
        </p:blipFill>
        <p:spPr>
          <a:xfrm>
            <a:off x="0" y="1048875"/>
            <a:ext cx="9144000" cy="366684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1" y="510989"/>
            <a:ext cx="42274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Omni-Path Architecture Overview </a:t>
            </a:r>
            <a:r>
              <a:rPr lang="en-US" b="1" dirty="0">
                <a:solidFill>
                  <a:schemeClr val="accent6"/>
                </a:solidFill>
              </a:rPr>
              <a:t>[</a:t>
            </a:r>
            <a:r>
              <a:rPr lang="en-US" b="1" dirty="0" smtClean="0">
                <a:solidFill>
                  <a:schemeClr val="accent6"/>
                </a:solidFill>
              </a:rPr>
              <a:t>167]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870530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500063" y="1429123"/>
            <a:ext cx="8235950" cy="1655763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646238" y="1484126"/>
            <a:ext cx="6350000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Implementation alternatives of the Host Fabric Interfaces (</a:t>
            </a:r>
            <a:r>
              <a:rPr lang="en-US" altLang="en-US" sz="1300" b="1" dirty="0" err="1" smtClean="0">
                <a:solidFill>
                  <a:srgbClr val="000000"/>
                </a:solidFill>
                <a:latin typeface="Verdana" pitchFamily="34" charset="0"/>
              </a:rPr>
              <a:t>HFI</a:t>
            </a: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010765" y="2427101"/>
            <a:ext cx="17424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Implementation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on a separate card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3541997" y="2427101"/>
            <a:ext cx="2569614" cy="6001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In-package integration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(Implementation as a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Multi-Chip Package (MCM))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6554689" y="2427101"/>
            <a:ext cx="1827423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On-chip integration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 rot="-5400000" flipH="1" flipV="1">
            <a:off x="3130550" y="611001"/>
            <a:ext cx="503237" cy="29162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auto">
          <a:xfrm rot="5400000" flipV="1">
            <a:off x="5975350" y="682439"/>
            <a:ext cx="503237" cy="2773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 rot="5400000" flipV="1">
            <a:off x="4577557" y="2083407"/>
            <a:ext cx="525462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1" name="Oval 39"/>
          <p:cNvSpPr>
            <a:spLocks noChangeArrowheads="1"/>
          </p:cNvSpPr>
          <p:nvPr/>
        </p:nvSpPr>
        <p:spPr bwMode="auto">
          <a:xfrm>
            <a:off x="1866900" y="230645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Oval 40"/>
          <p:cNvSpPr>
            <a:spLocks noChangeArrowheads="1"/>
          </p:cNvSpPr>
          <p:nvPr/>
        </p:nvSpPr>
        <p:spPr bwMode="auto">
          <a:xfrm>
            <a:off x="4810125" y="233343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Oval 41"/>
          <p:cNvSpPr>
            <a:spLocks noChangeArrowheads="1"/>
          </p:cNvSpPr>
          <p:nvPr/>
        </p:nvSpPr>
        <p:spPr bwMode="auto">
          <a:xfrm>
            <a:off x="7589838" y="229533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pic>
        <p:nvPicPr>
          <p:cNvPr id="14" name="Picture 2" descr="http://images.anandtech.com/doci/9561/1%20-%20TrueScale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1" t="2149" r="47685" b="11494"/>
          <a:stretch/>
        </p:blipFill>
        <p:spPr bwMode="auto">
          <a:xfrm>
            <a:off x="1179083" y="3563470"/>
            <a:ext cx="1375634" cy="125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 descr="intel-knights-landing-skus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939" t="16924" r="7489" b="43611"/>
          <a:stretch/>
        </p:blipFill>
        <p:spPr bwMode="auto">
          <a:xfrm>
            <a:off x="3895724" y="3420532"/>
            <a:ext cx="1828801" cy="1653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" descr="intel-knights-landing-skus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939" t="16924" r="7489" b="43611"/>
          <a:stretch/>
        </p:blipFill>
        <p:spPr bwMode="auto">
          <a:xfrm>
            <a:off x="6737524" y="3411568"/>
            <a:ext cx="1828801" cy="1653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3618733" y="5486401"/>
            <a:ext cx="2542474" cy="7771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i="1" dirty="0" smtClean="0">
                <a:solidFill>
                  <a:srgbClr val="000000"/>
                </a:solidFill>
              </a:rPr>
              <a:t>1. Gen</a:t>
            </a:r>
            <a:r>
              <a:rPr lang="en-US" i="1" dirty="0" smtClean="0">
                <a:solidFill>
                  <a:srgbClr val="000000"/>
                </a:solidFill>
              </a:rPr>
              <a:t>. Knights Landing</a:t>
            </a:r>
          </a:p>
          <a:p>
            <a:pPr>
              <a:spcAft>
                <a:spcPts val="300"/>
              </a:spcAft>
            </a:pPr>
            <a:r>
              <a:rPr lang="en-US" i="1" dirty="0" smtClean="0">
                <a:solidFill>
                  <a:srgbClr val="000000"/>
                </a:solidFill>
              </a:rPr>
              <a:t>     with </a:t>
            </a:r>
            <a:r>
              <a:rPr lang="en-US" i="1" dirty="0" err="1" smtClean="0">
                <a:solidFill>
                  <a:srgbClr val="000000"/>
                </a:solidFill>
              </a:rPr>
              <a:t>OmniScale</a:t>
            </a:r>
            <a:r>
              <a:rPr lang="en-US" i="1" dirty="0" smtClean="0">
                <a:solidFill>
                  <a:srgbClr val="000000"/>
                </a:solidFill>
              </a:rPr>
              <a:t> HCA </a:t>
            </a:r>
            <a:endParaRPr lang="en-US" i="1" dirty="0">
              <a:solidFill>
                <a:srgbClr val="000000"/>
              </a:solidFill>
            </a:endParaRPr>
          </a:p>
          <a:p>
            <a:r>
              <a:rPr lang="en-US" i="1" dirty="0" err="1" smtClean="0">
                <a:solidFill>
                  <a:srgbClr val="000000"/>
                </a:solidFill>
              </a:rPr>
              <a:t>Skylake</a:t>
            </a:r>
            <a:r>
              <a:rPr lang="en-US" i="1" dirty="0" smtClean="0">
                <a:solidFill>
                  <a:srgbClr val="000000"/>
                </a:solidFill>
              </a:rPr>
              <a:t>-F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466980" y="5477437"/>
            <a:ext cx="25424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i="1" dirty="0" smtClean="0">
                <a:solidFill>
                  <a:srgbClr val="000000"/>
                </a:solidFill>
              </a:rPr>
              <a:t> 2. Gen</a:t>
            </a:r>
            <a:r>
              <a:rPr lang="en-US" i="1" dirty="0" smtClean="0">
                <a:solidFill>
                  <a:srgbClr val="000000"/>
                </a:solidFill>
              </a:rPr>
              <a:t>. Knights Landing</a:t>
            </a:r>
          </a:p>
          <a:p>
            <a:r>
              <a:rPr lang="en-US" i="1" dirty="0" smtClean="0">
                <a:solidFill>
                  <a:srgbClr val="000000"/>
                </a:solidFill>
              </a:rPr>
              <a:t>    with </a:t>
            </a:r>
            <a:r>
              <a:rPr lang="en-US" i="1" dirty="0" err="1" smtClean="0">
                <a:solidFill>
                  <a:srgbClr val="000000"/>
                </a:solidFill>
              </a:rPr>
              <a:t>OmniScale</a:t>
            </a:r>
            <a:r>
              <a:rPr lang="en-US" i="1" dirty="0" smtClean="0">
                <a:solidFill>
                  <a:srgbClr val="000000"/>
                </a:solidFill>
              </a:rPr>
              <a:t> HCA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996913" y="5443067"/>
            <a:ext cx="17491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000000"/>
                </a:solidFill>
              </a:rPr>
              <a:t>Previous systems</a:t>
            </a:r>
          </a:p>
          <a:p>
            <a:r>
              <a:rPr lang="en-US" i="1" dirty="0" smtClean="0">
                <a:solidFill>
                  <a:srgbClr val="000000"/>
                </a:solidFill>
              </a:rPr>
              <a:t>  with </a:t>
            </a:r>
            <a:r>
              <a:rPr lang="en-US" i="1" dirty="0" err="1" smtClean="0">
                <a:solidFill>
                  <a:srgbClr val="000000"/>
                </a:solidFill>
              </a:rPr>
              <a:t>TrueScale</a:t>
            </a:r>
            <a:endParaRPr lang="en-US" i="1" dirty="0" smtClean="0">
              <a:solidFill>
                <a:srgbClr val="00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7175" y="5183939"/>
            <a:ext cx="1130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000000"/>
                </a:solidFill>
              </a:rPr>
              <a:t>Examples: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7244" y="504596"/>
            <a:ext cx="85619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Evolution of the implementation of Host Channel Adapters called Fabric Controllers</a:t>
            </a: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in </a:t>
            </a:r>
            <a:r>
              <a:rPr lang="en-US" b="1" dirty="0" err="1" smtClean="0">
                <a:solidFill>
                  <a:srgbClr val="2D2D8A"/>
                </a:solidFill>
              </a:rPr>
              <a:t>OmniScale</a:t>
            </a:r>
            <a:endParaRPr lang="en-US" b="1" dirty="0" smtClean="0">
              <a:solidFill>
                <a:srgbClr val="2D2D8A"/>
              </a:solidFill>
            </a:endParaRPr>
          </a:p>
        </p:txBody>
      </p:sp>
      <p:sp>
        <p:nvSpPr>
          <p:cNvPr id="23" name="Right Arrow 22"/>
          <p:cNvSpPr/>
          <p:nvPr/>
        </p:nvSpPr>
        <p:spPr bwMode="auto">
          <a:xfrm>
            <a:off x="1109646" y="6550053"/>
            <a:ext cx="7560000" cy="108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4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85221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7" grpId="0"/>
      <p:bldP spid="18" grpId="0"/>
      <p:bldP spid="19" grpId="0"/>
      <p:bldP spid="20" grpId="0"/>
      <p:bldP spid="23" grpId="0" animBg="1"/>
    </p:bld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9600" t="18906" r="27736" b="9199"/>
          <a:stretch/>
        </p:blipFill>
        <p:spPr>
          <a:xfrm>
            <a:off x="1503828" y="968190"/>
            <a:ext cx="6024167" cy="571020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442" y="510989"/>
            <a:ext cx="6256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System software needed for an interconnection fabric </a:t>
            </a:r>
            <a:r>
              <a:rPr lang="en-US" dirty="0" smtClean="0"/>
              <a:t>[</a:t>
            </a:r>
            <a:r>
              <a:rPr lang="hu-HU" dirty="0" smtClean="0"/>
              <a:t>161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0343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g) New socket (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LGA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3647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3449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g) New socket (</a:t>
            </a:r>
            <a:r>
              <a:rPr lang="en-US" sz="1600" dirty="0" err="1"/>
              <a:t>LGA</a:t>
            </a:r>
            <a:r>
              <a:rPr lang="en-US" sz="1600" dirty="0"/>
              <a:t> 3647)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90"/>
            <a:ext cx="35028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g) New socket (LGA 3647)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[144]</a:t>
            </a:r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18762" t="36044" r="58304" b="18653"/>
          <a:stretch/>
        </p:blipFill>
        <p:spPr>
          <a:xfrm>
            <a:off x="1784615" y="2149623"/>
            <a:ext cx="1747341" cy="194153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/>
          <a:srcRect l="41614" t="17923" r="32410" b="18652"/>
          <a:stretch/>
        </p:blipFill>
        <p:spPr>
          <a:xfrm>
            <a:off x="4793773" y="1410586"/>
            <a:ext cx="1979112" cy="2718149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1977272" y="4284279"/>
            <a:ext cx="15167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58.5x51.0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175442" y="4279511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76x56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215413" y="455909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2011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227834" y="456861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3647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770053" y="5096141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2x2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(2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82475" y="5118267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2x3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(3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896320" y="1418715"/>
            <a:ext cx="1544012" cy="536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b="1" dirty="0" smtClean="0">
                <a:solidFill>
                  <a:srgbClr val="000000"/>
                </a:solidFill>
              </a:rPr>
              <a:t>Broadwell-EP</a:t>
            </a:r>
          </a:p>
          <a:p>
            <a:r>
              <a:rPr lang="en-US" b="1" dirty="0" smtClean="0">
                <a:solidFill>
                  <a:srgbClr val="000000"/>
                </a:solidFill>
              </a:rPr>
              <a:t>Broadwell-EX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965788" y="734875"/>
            <a:ext cx="3583032" cy="536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b="1" dirty="0" err="1" smtClean="0">
                <a:solidFill>
                  <a:srgbClr val="000000"/>
                </a:solidFill>
              </a:rPr>
              <a:t>Skylake</a:t>
            </a:r>
            <a:r>
              <a:rPr lang="en-US" b="1" dirty="0" smtClean="0">
                <a:solidFill>
                  <a:srgbClr val="000000"/>
                </a:solidFill>
              </a:rPr>
              <a:t>-SP</a:t>
            </a:r>
          </a:p>
          <a:p>
            <a:pPr algn="ctr"/>
            <a:r>
              <a:rPr lang="en-US" b="1" dirty="0" smtClean="0">
                <a:solidFill>
                  <a:srgbClr val="000000"/>
                </a:solidFill>
              </a:rPr>
              <a:t>Xeon </a:t>
            </a:r>
            <a:r>
              <a:rPr lang="en-US" b="1" dirty="0" err="1" smtClean="0">
                <a:solidFill>
                  <a:srgbClr val="000000"/>
                </a:solidFill>
              </a:rPr>
              <a:t>Phy</a:t>
            </a:r>
            <a:r>
              <a:rPr lang="en-US" b="1" dirty="0" smtClean="0">
                <a:solidFill>
                  <a:srgbClr val="000000"/>
                </a:solidFill>
              </a:rPr>
              <a:t> </a:t>
            </a:r>
            <a:r>
              <a:rPr lang="en-US" b="1" dirty="0" err="1" smtClean="0">
                <a:solidFill>
                  <a:srgbClr val="000000"/>
                </a:solidFill>
              </a:rPr>
              <a:t>x200</a:t>
            </a:r>
            <a:r>
              <a:rPr lang="en-US" b="1" dirty="0" smtClean="0">
                <a:solidFill>
                  <a:srgbClr val="000000"/>
                </a:solidFill>
              </a:rPr>
              <a:t> (Knights Landing)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17813" y="4839982"/>
            <a:ext cx="13724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Broadwell-EP</a:t>
            </a:r>
            <a:endParaRPr lang="en-US" i="1" dirty="0"/>
          </a:p>
        </p:txBody>
      </p:sp>
      <p:sp>
        <p:nvSpPr>
          <p:cNvPr id="16" name="TextBox 15"/>
          <p:cNvSpPr txBox="1"/>
          <p:nvPr/>
        </p:nvSpPr>
        <p:spPr>
          <a:xfrm>
            <a:off x="1322296" y="5852990"/>
            <a:ext cx="13869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Broadwell-EX</a:t>
            </a:r>
            <a:endParaRPr lang="en-US" i="1" dirty="0"/>
          </a:p>
        </p:txBody>
      </p:sp>
      <p:sp>
        <p:nvSpPr>
          <p:cNvPr id="6" name="TextBox 5"/>
          <p:cNvSpPr txBox="1"/>
          <p:nvPr/>
        </p:nvSpPr>
        <p:spPr>
          <a:xfrm>
            <a:off x="2057402" y="6185648"/>
            <a:ext cx="14077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/>
              <a:t>4 </a:t>
            </a:r>
            <a:r>
              <a:rPr lang="en-US" dirty="0" err="1" smtClean="0"/>
              <a:t>SMI2</a:t>
            </a:r>
            <a:r>
              <a:rPr lang="en-US" dirty="0" smtClean="0"/>
              <a:t> serial</a:t>
            </a:r>
          </a:p>
          <a:p>
            <a:pPr algn="ctr"/>
            <a:r>
              <a:rPr lang="en-US" dirty="0" smtClean="0"/>
              <a:t>memory links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4240305" y="4857912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err="1" smtClean="0"/>
              <a:t>Skylake</a:t>
            </a:r>
            <a:r>
              <a:rPr lang="en-US" i="1" dirty="0" smtClean="0"/>
              <a:t>-SP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2798550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g) New socket (</a:t>
            </a:r>
            <a:r>
              <a:rPr lang="en-US" sz="1600" dirty="0" err="1"/>
              <a:t>LGA</a:t>
            </a:r>
            <a:r>
              <a:rPr lang="en-US" sz="1600" dirty="0"/>
              <a:t> 3647)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476" y="1318963"/>
            <a:ext cx="7619048" cy="50000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5725" y="510989"/>
            <a:ext cx="4107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socket with heatsink </a:t>
            </a:r>
            <a:r>
              <a:rPr lang="en-US" dirty="0" smtClean="0"/>
              <a:t>[</a:t>
            </a:r>
            <a:r>
              <a:rPr lang="hu-HU" dirty="0" smtClean="0"/>
              <a:t>144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23309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Intel’s high performance MP platforms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6356" y="510055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6414" y="879092"/>
            <a:ext cx="841473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material presented in these slides is </a:t>
            </a:r>
            <a:r>
              <a:rPr lang="en-US" dirty="0" smtClean="0">
                <a:solidFill>
                  <a:srgbClr val="0070C0"/>
                </a:solidFill>
              </a:rPr>
              <a:t>restricted to Intel’s high-end multicore </a:t>
            </a:r>
            <a:r>
              <a:rPr lang="en-US" dirty="0" err="1" smtClean="0">
                <a:solidFill>
                  <a:srgbClr val="0070C0"/>
                </a:solidFill>
              </a:rPr>
              <a:t>x86</a:t>
            </a:r>
            <a:r>
              <a:rPr lang="en-US" dirty="0" smtClean="0">
                <a:solidFill>
                  <a:srgbClr val="0070C0"/>
                </a:solidFill>
              </a:rPr>
              <a:t> server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(called Xeon) processors and platforms, </a:t>
            </a:r>
            <a:r>
              <a:rPr lang="en-US" dirty="0"/>
              <a:t>accordingly, previous </a:t>
            </a:r>
            <a:r>
              <a:rPr lang="en-US" dirty="0" smtClean="0"/>
              <a:t>and </a:t>
            </a:r>
            <a:r>
              <a:rPr lang="en-US" dirty="0" err="1" smtClean="0"/>
              <a:t>IA64</a:t>
            </a:r>
            <a:r>
              <a:rPr lang="en-US" dirty="0" smtClean="0"/>
              <a:t> (Itanium) based 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processors and systems are </a:t>
            </a:r>
            <a:r>
              <a:rPr lang="en-US" dirty="0"/>
              <a:t>not covered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63032" y="207126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 flipV="1">
            <a:off x="2305607" y="2287169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Oval 12"/>
          <p:cNvSpPr>
            <a:spLocks noChangeArrowheads="1"/>
          </p:cNvSpPr>
          <p:nvPr/>
        </p:nvSpPr>
        <p:spPr bwMode="auto">
          <a:xfrm>
            <a:off x="2264332" y="248719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>
            <a:off x="2297670" y="228716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3238498" y="1782157"/>
            <a:ext cx="2637866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Intel's server families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 rot="10800000" flipH="1" flipV="1">
            <a:off x="834088" y="2589890"/>
            <a:ext cx="3027363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Xeon servers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6622020" y="248243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12" name="Line 13"/>
          <p:cNvSpPr>
            <a:spLocks noChangeShapeType="1"/>
          </p:cNvSpPr>
          <p:nvPr/>
        </p:nvSpPr>
        <p:spPr bwMode="auto">
          <a:xfrm>
            <a:off x="6655357" y="228240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 rot="10800000" flipH="1" flipV="1">
            <a:off x="5162267" y="2589610"/>
            <a:ext cx="2982912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Itanium servers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25388" y="2864227"/>
            <a:ext cx="173476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300"/>
              </a:spcAft>
            </a:pPr>
            <a:r>
              <a:rPr lang="en-US" dirty="0" err="1" smtClean="0"/>
              <a:t>x86</a:t>
            </a:r>
            <a:r>
              <a:rPr lang="en-US" dirty="0" smtClean="0"/>
              <a:t> ISA</a:t>
            </a:r>
          </a:p>
          <a:p>
            <a:pPr algn="ctr"/>
            <a:r>
              <a:rPr lang="en-US" dirty="0" smtClean="0"/>
              <a:t>(1998 - recently)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5948084" y="2868710"/>
            <a:ext cx="1465466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300"/>
              </a:spcAft>
            </a:pPr>
            <a:r>
              <a:rPr lang="en-US" dirty="0" smtClean="0"/>
              <a:t>IA-64 ISA</a:t>
            </a:r>
          </a:p>
          <a:p>
            <a:pPr algn="ctr">
              <a:spcAft>
                <a:spcPts val="300"/>
              </a:spcAft>
            </a:pPr>
            <a:r>
              <a:rPr lang="en-US" dirty="0" smtClean="0"/>
              <a:t>(2001 - 2017)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390337" y="3617264"/>
            <a:ext cx="83203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0070C0"/>
                </a:solidFill>
              </a:rPr>
              <a:t>Intel's first multicore server processors </a:t>
            </a:r>
            <a:r>
              <a:rPr lang="en-US" dirty="0"/>
              <a:t>were based on the </a:t>
            </a:r>
            <a:r>
              <a:rPr lang="en-US" dirty="0">
                <a:solidFill>
                  <a:srgbClr val="0070C0"/>
                </a:solidFill>
              </a:rPr>
              <a:t>3. core of the Pentium 4 family</a:t>
            </a:r>
          </a:p>
          <a:p>
            <a:pPr lvl="0"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/>
              <a:t>(called </a:t>
            </a:r>
            <a:r>
              <a:rPr lang="en-US" dirty="0">
                <a:solidFill>
                  <a:srgbClr val="0070C0"/>
                </a:solidFill>
              </a:rPr>
              <a:t>Prescott</a:t>
            </a:r>
            <a:r>
              <a:rPr lang="en-US" dirty="0"/>
              <a:t>), there were introduced about </a:t>
            </a:r>
            <a:r>
              <a:rPr lang="en-US" dirty="0">
                <a:solidFill>
                  <a:srgbClr val="0070C0"/>
                </a:solidFill>
              </a:rPr>
              <a:t>2005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6632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0" grpId="0"/>
      <p:bldP spid="11" grpId="0" animBg="1"/>
      <p:bldP spid="12" grpId="0" animBg="1"/>
      <p:bldP spid="13" grpId="0"/>
      <p:bldP spid="14" grpId="0"/>
      <p:bldP spid="15" grpId="0"/>
      <p:bldP spid="1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3"/>
          <p:cNvSpPr txBox="1">
            <a:spLocks noChangeArrowheads="1"/>
          </p:cNvSpPr>
          <p:nvPr/>
        </p:nvSpPr>
        <p:spPr bwMode="auto">
          <a:xfrm>
            <a:off x="168275" y="536296"/>
            <a:ext cx="4921219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1.6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Naming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schemes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of Intel’s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server processors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(1)</a:t>
            </a:r>
            <a:endParaRPr lang="hu-HU" altLang="en-US" sz="1600" dirty="0" smtClean="0"/>
          </a:p>
        </p:txBody>
      </p: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1147466"/>
            <a:ext cx="883318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Until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2005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made use of a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naming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scheme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identifying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clock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frequency and server </a:t>
            </a:r>
          </a:p>
          <a:p>
            <a:pPr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  configuration, </a:t>
            </a:r>
            <a:r>
              <a:rPr lang="en-US" altLang="en-US" sz="1400" dirty="0" smtClean="0">
                <a:latin typeface="Verdana" pitchFamily="34" charset="0"/>
              </a:rPr>
              <a:t>like Xeon </a:t>
            </a:r>
            <a:r>
              <a:rPr lang="en-US" altLang="en-US" sz="1400" dirty="0">
                <a:latin typeface="Verdana" pitchFamily="34" charset="0"/>
              </a:rPr>
              <a:t>2.8 GHz </a:t>
            </a:r>
            <a:r>
              <a:rPr lang="en-US" altLang="en-US" sz="1400" dirty="0" smtClean="0">
                <a:latin typeface="Verdana" pitchFamily="34" charset="0"/>
              </a:rPr>
              <a:t>DP or </a:t>
            </a:r>
            <a:r>
              <a:rPr lang="en-US" altLang="en-US" sz="1400" dirty="0">
                <a:latin typeface="Verdana" pitchFamily="34" charset="0"/>
              </a:rPr>
              <a:t>Xeon 2.0 GHz </a:t>
            </a:r>
            <a:r>
              <a:rPr lang="en-US" altLang="en-US" sz="1400" dirty="0" smtClean="0">
                <a:latin typeface="Verdana" pitchFamily="34" charset="0"/>
              </a:rPr>
              <a:t>MP, since it was advantageous for Intel as</a:t>
            </a:r>
          </a:p>
          <a:p>
            <a:pPr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   their IC technology was superior to their competitors and provided higher clock frequencies.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57735" y="779930"/>
            <a:ext cx="45544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a) Intel's server naming scheme until 2005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10671" y="1907136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4800" y="2225581"/>
            <a:ext cx="8685583" cy="28469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At that time AMD had their own IC fabrication with a less advanced IC technology,  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so AMD's processors had lower clock frequencies.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To hide this deficiency, </a:t>
            </a:r>
            <a:r>
              <a:rPr lang="en-US" dirty="0" smtClean="0">
                <a:solidFill>
                  <a:srgbClr val="0070C0"/>
                </a:solidFill>
              </a:rPr>
              <a:t>AMD introduced a new model naming scheme </a:t>
            </a:r>
            <a:r>
              <a:rPr lang="en-US" dirty="0" smtClean="0"/>
              <a:t>at the introduction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of their Athlon XP desktop line in 2003.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The new naming scheme consisted of a </a:t>
            </a:r>
            <a:r>
              <a:rPr lang="en-US" dirty="0" smtClean="0">
                <a:solidFill>
                  <a:srgbClr val="0070C0"/>
                </a:solidFill>
              </a:rPr>
              <a:t>four digit number and the +character</a:t>
            </a:r>
            <a:r>
              <a:rPr lang="en-US" dirty="0" smtClean="0"/>
              <a:t>., e.g.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Athlon 1600+.</a:t>
            </a:r>
          </a:p>
          <a:p>
            <a:r>
              <a:rPr lang="en-US" dirty="0" smtClean="0"/>
              <a:t>     This designation reflected a </a:t>
            </a:r>
            <a:r>
              <a:rPr lang="en-US" dirty="0" smtClean="0">
                <a:solidFill>
                  <a:srgbClr val="0070C0"/>
                </a:solidFill>
              </a:rPr>
              <a:t>relative performance </a:t>
            </a:r>
            <a:r>
              <a:rPr lang="en-US" dirty="0" smtClean="0"/>
              <a:t>level related to a given AMD DT model 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(Athlon 1.4 GHz).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The relative performance was calculated from the average of a wide range of benchmarks.</a:t>
            </a:r>
          </a:p>
          <a:p>
            <a:r>
              <a:rPr lang="en-US" dirty="0" smtClean="0"/>
              <a:t>     The </a:t>
            </a:r>
            <a:r>
              <a:rPr lang="en-US" dirty="0" smtClean="0">
                <a:solidFill>
                  <a:srgbClr val="0070C0"/>
                </a:solidFill>
              </a:rPr>
              <a:t>actual clock frequencies were lower figures</a:t>
            </a:r>
            <a:r>
              <a:rPr lang="en-US" dirty="0" smtClean="0"/>
              <a:t>, e.g. the Athlon XP 1600+ has a clock</a:t>
            </a:r>
          </a:p>
          <a:p>
            <a:r>
              <a:rPr lang="en-US" dirty="0" smtClean="0"/>
              <a:t>       frequency of 1.4 GHz.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8931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4" grpId="0"/>
      <p:bldP spid="7" grpId="0"/>
    </p:bld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g) New socket (</a:t>
            </a:r>
            <a:r>
              <a:rPr lang="en-US" sz="1600" dirty="0" err="1"/>
              <a:t>LGA</a:t>
            </a:r>
            <a:r>
              <a:rPr lang="en-US" sz="1600" dirty="0"/>
              <a:t> 3647)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476" y="1211818"/>
            <a:ext cx="7619048" cy="527619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95250" y="508003"/>
            <a:ext cx="60324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socket vs. the Broadwell-EP socket </a:t>
            </a:r>
            <a:r>
              <a:rPr lang="en-US" dirty="0" smtClean="0"/>
              <a:t>[</a:t>
            </a:r>
            <a:r>
              <a:rPr lang="hu-HU" dirty="0" smtClean="0"/>
              <a:t>144</a:t>
            </a:r>
            <a:r>
              <a:rPr lang="en-US" dirty="0" smtClean="0"/>
              <a:t>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8857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g) New socket (</a:t>
            </a:r>
            <a:r>
              <a:rPr lang="en-US" sz="1600" dirty="0" err="1"/>
              <a:t>LGA</a:t>
            </a:r>
            <a:r>
              <a:rPr lang="en-US" sz="1600" dirty="0"/>
              <a:t> 3647) </a:t>
            </a:r>
            <a:r>
              <a:rPr lang="en-US" sz="1600" dirty="0" smtClean="0"/>
              <a:t>(4)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4417" y="1024504"/>
            <a:ext cx="7364862" cy="575281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422777" y="1882590"/>
            <a:ext cx="117532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DDRIV</a:t>
            </a:r>
            <a:r>
              <a:rPr lang="en-US" sz="1100" dirty="0" smtClean="0"/>
              <a:t>: </a:t>
            </a:r>
            <a:r>
              <a:rPr lang="en-US" sz="1100" dirty="0" err="1" smtClean="0"/>
              <a:t>DDR4</a:t>
            </a:r>
            <a:endParaRPr lang="en-US" sz="1100" dirty="0"/>
          </a:p>
        </p:txBody>
      </p:sp>
      <p:sp>
        <p:nvSpPr>
          <p:cNvPr id="5" name="TextBox 4"/>
          <p:cNvSpPr txBox="1"/>
          <p:nvPr/>
        </p:nvSpPr>
        <p:spPr>
          <a:xfrm>
            <a:off x="5752838" y="5136777"/>
            <a:ext cx="3148619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BMC: Baseboard Management Controller</a:t>
            </a:r>
          </a:p>
          <a:p>
            <a:r>
              <a:rPr lang="en-US" sz="1100" dirty="0" smtClean="0"/>
              <a:t>(Part of intelligent Platform Management)</a:t>
            </a:r>
            <a:endParaRPr lang="en-US" sz="1100" dirty="0"/>
          </a:p>
        </p:txBody>
      </p:sp>
      <p:sp>
        <p:nvSpPr>
          <p:cNvPr id="6" name="TextBox 5"/>
          <p:cNvSpPr txBox="1"/>
          <p:nvPr/>
        </p:nvSpPr>
        <p:spPr>
          <a:xfrm>
            <a:off x="5795683" y="5567083"/>
            <a:ext cx="218200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LBG</a:t>
            </a:r>
            <a:r>
              <a:rPr lang="en-US" sz="1100" dirty="0" smtClean="0"/>
              <a:t>: Lewisburg </a:t>
            </a:r>
            <a:r>
              <a:rPr lang="en-US" sz="1100" dirty="0" err="1" smtClean="0"/>
              <a:t>PCH</a:t>
            </a:r>
            <a:r>
              <a:rPr lang="en-US" sz="1100" dirty="0" smtClean="0"/>
              <a:t> (</a:t>
            </a:r>
            <a:r>
              <a:rPr lang="en-US" sz="1100" dirty="0" err="1" smtClean="0"/>
              <a:t>C624</a:t>
            </a:r>
            <a:r>
              <a:rPr lang="en-US" sz="1100" dirty="0" smtClean="0"/>
              <a:t>)</a:t>
            </a:r>
            <a:endParaRPr lang="en-US" sz="1100" dirty="0"/>
          </a:p>
        </p:txBody>
      </p:sp>
      <p:sp>
        <p:nvSpPr>
          <p:cNvPr id="8" name="TextBox 7"/>
          <p:cNvSpPr txBox="1"/>
          <p:nvPr/>
        </p:nvSpPr>
        <p:spPr>
          <a:xfrm>
            <a:off x="-11205" y="537883"/>
            <a:ext cx="94055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chemeClr val="accent6"/>
                </a:solidFill>
              </a:rPr>
              <a:t>Block diagram of a </a:t>
            </a:r>
            <a:r>
              <a:rPr lang="en-US" sz="1800" dirty="0" err="1" smtClean="0">
                <a:solidFill>
                  <a:schemeClr val="accent6"/>
                </a:solidFill>
              </a:rPr>
              <a:t>Skylake</a:t>
            </a:r>
            <a:r>
              <a:rPr lang="en-US" sz="1800" dirty="0" smtClean="0">
                <a:solidFill>
                  <a:schemeClr val="accent6"/>
                </a:solidFill>
              </a:rPr>
              <a:t>-S based 2S server (</a:t>
            </a:r>
            <a:r>
              <a:rPr lang="en-US" sz="1800" dirty="0" err="1" smtClean="0">
                <a:solidFill>
                  <a:schemeClr val="accent6"/>
                </a:solidFill>
              </a:rPr>
              <a:t>Supermicro's</a:t>
            </a:r>
            <a:r>
              <a:rPr lang="en-US" sz="1800" dirty="0" smtClean="0">
                <a:solidFill>
                  <a:schemeClr val="accent6"/>
                </a:solidFill>
              </a:rPr>
              <a:t> </a:t>
            </a:r>
            <a:r>
              <a:rPr lang="en-US" sz="1800" dirty="0" err="1" smtClean="0">
                <a:solidFill>
                  <a:schemeClr val="accent6"/>
                </a:solidFill>
              </a:rPr>
              <a:t>X11DPT</a:t>
            </a:r>
            <a:r>
              <a:rPr lang="en-US" sz="1800" dirty="0" smtClean="0">
                <a:solidFill>
                  <a:schemeClr val="accent6"/>
                </a:solidFill>
              </a:rPr>
              <a:t>-B) [174]</a:t>
            </a:r>
            <a:endParaRPr lang="en-US" sz="180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329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g) New socket (</a:t>
            </a:r>
            <a:r>
              <a:rPr lang="en-US" sz="1600" dirty="0" err="1"/>
              <a:t>LGA</a:t>
            </a:r>
            <a:r>
              <a:rPr lang="en-US" sz="1600" dirty="0"/>
              <a:t> 3647) </a:t>
            </a:r>
            <a:r>
              <a:rPr lang="en-US" sz="1600" dirty="0" smtClean="0"/>
              <a:t>(5)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85845" y="990599"/>
            <a:ext cx="2841251" cy="596152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09818" y="564777"/>
            <a:ext cx="9239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chemeClr val="accent6"/>
                </a:solidFill>
              </a:rPr>
              <a:t>Motherboard of a </a:t>
            </a:r>
            <a:r>
              <a:rPr lang="en-US" sz="1800" dirty="0" err="1" smtClean="0">
                <a:solidFill>
                  <a:schemeClr val="accent6"/>
                </a:solidFill>
              </a:rPr>
              <a:t>Skylake</a:t>
            </a:r>
            <a:r>
              <a:rPr lang="en-US" sz="1800" dirty="0" smtClean="0">
                <a:solidFill>
                  <a:schemeClr val="accent6"/>
                </a:solidFill>
              </a:rPr>
              <a:t>-S based 2S server (</a:t>
            </a:r>
            <a:r>
              <a:rPr lang="en-US" sz="1800" dirty="0" err="1" smtClean="0">
                <a:solidFill>
                  <a:schemeClr val="accent6"/>
                </a:solidFill>
              </a:rPr>
              <a:t>Supermicro's</a:t>
            </a:r>
            <a:r>
              <a:rPr lang="en-US" sz="1800" dirty="0" smtClean="0">
                <a:solidFill>
                  <a:schemeClr val="accent6"/>
                </a:solidFill>
              </a:rPr>
              <a:t> </a:t>
            </a:r>
            <a:r>
              <a:rPr lang="en-US" sz="1800" dirty="0" err="1" smtClean="0">
                <a:solidFill>
                  <a:schemeClr val="accent6"/>
                </a:solidFill>
              </a:rPr>
              <a:t>X11DPT</a:t>
            </a:r>
            <a:r>
              <a:rPr lang="en-US" sz="1800" dirty="0" smtClean="0">
                <a:solidFill>
                  <a:schemeClr val="accent6"/>
                </a:solidFill>
              </a:rPr>
              <a:t>-B) [174]</a:t>
            </a:r>
            <a:endParaRPr lang="en-US" sz="180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712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chemeClr val="bg1"/>
                </a:solidFill>
                <a:latin typeface="Verdana" pitchFamily="34" charset="0"/>
              </a:rPr>
              <a:t>5</a:t>
            </a:r>
            <a:r>
              <a:rPr lang="hu-HU" altLang="en-US" sz="1900" dirty="0" smtClean="0">
                <a:solidFill>
                  <a:schemeClr val="bg1"/>
                </a:solidFill>
                <a:latin typeface="Verdana" pitchFamily="34" charset="0"/>
              </a:rPr>
              <a:t>. </a:t>
            </a:r>
            <a:r>
              <a:rPr lang="en-US" altLang="en-US" sz="1900" dirty="0">
                <a:solidFill>
                  <a:schemeClr val="bg1"/>
                </a:solidFill>
                <a:latin typeface="Verdana" pitchFamily="34" charset="0"/>
              </a:rPr>
              <a:t>References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Text Box 2"/>
          <p:cNvSpPr txBox="1">
            <a:spLocks noChangeArrowheads="1"/>
          </p:cNvSpPr>
          <p:nvPr/>
        </p:nvSpPr>
        <p:spPr bwMode="auto">
          <a:xfrm>
            <a:off x="184150" y="644525"/>
            <a:ext cx="866141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[1]:</a:t>
            </a:r>
            <a:r>
              <a:rPr lang="hu-HU" altLang="en-US" sz="1400" dirty="0"/>
              <a:t> </a:t>
            </a:r>
            <a:r>
              <a:rPr lang="hu-HU" altLang="en-US" sz="1400" dirty="0" err="1">
                <a:latin typeface="Verdana" pitchFamily="34" charset="0"/>
              </a:rPr>
              <a:t>Radhakrisnan</a:t>
            </a:r>
            <a:r>
              <a:rPr lang="hu-HU" altLang="en-US" sz="1400" dirty="0">
                <a:latin typeface="Verdana" pitchFamily="34" charset="0"/>
              </a:rPr>
              <a:t> S., </a:t>
            </a:r>
            <a:r>
              <a:rPr lang="hu-HU" altLang="en-US" sz="1400" dirty="0" err="1">
                <a:latin typeface="Verdana" pitchFamily="34" charset="0"/>
              </a:rPr>
              <a:t>Sundaram</a:t>
            </a:r>
            <a:r>
              <a:rPr lang="hu-HU" altLang="en-US" sz="1400" dirty="0">
                <a:latin typeface="Verdana" pitchFamily="34" charset="0"/>
              </a:rPr>
              <a:t> C. and </a:t>
            </a:r>
            <a:r>
              <a:rPr lang="hu-HU" altLang="en-US" sz="1400" dirty="0" err="1">
                <a:latin typeface="Verdana" pitchFamily="34" charset="0"/>
              </a:rPr>
              <a:t>Cheng</a:t>
            </a:r>
            <a:r>
              <a:rPr lang="hu-HU" altLang="en-US" sz="1400" dirty="0">
                <a:latin typeface="Verdana" pitchFamily="34" charset="0"/>
              </a:rPr>
              <a:t> K., „The </a:t>
            </a:r>
            <a:r>
              <a:rPr lang="hu-HU" altLang="en-US" sz="1400" dirty="0" err="1">
                <a:latin typeface="Verdana" pitchFamily="34" charset="0"/>
              </a:rPr>
              <a:t>Blackford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Northbridge</a:t>
            </a:r>
            <a:r>
              <a:rPr lang="hu-HU" altLang="en-US" sz="1400" dirty="0">
                <a:latin typeface="Verdana" pitchFamily="34" charset="0"/>
              </a:rPr>
              <a:t> Chipset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the</a:t>
            </a:r>
            <a:r>
              <a:rPr lang="hu-HU" altLang="en-US" sz="1400" dirty="0">
                <a:latin typeface="Verdana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Intel </a:t>
            </a:r>
            <a:r>
              <a:rPr lang="hu-HU" altLang="en-US" sz="1400" dirty="0">
                <a:latin typeface="Verdana" pitchFamily="34" charset="0"/>
              </a:rPr>
              <a:t>5000”, IEEE Micro,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/</a:t>
            </a:r>
            <a:r>
              <a:rPr lang="hu-HU" altLang="en-US" sz="1400" dirty="0" err="1">
                <a:latin typeface="Verdana" pitchFamily="34" charset="0"/>
              </a:rPr>
              <a:t>April</a:t>
            </a:r>
            <a:r>
              <a:rPr lang="hu-HU" altLang="en-US" sz="1400" dirty="0">
                <a:latin typeface="Verdana" pitchFamily="34" charset="0"/>
              </a:rPr>
              <a:t> 2007, pp. 22-33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3" name="Text Box 3"/>
          <p:cNvSpPr txBox="1">
            <a:spLocks noChangeArrowheads="1"/>
          </p:cNvSpPr>
          <p:nvPr/>
        </p:nvSpPr>
        <p:spPr bwMode="auto">
          <a:xfrm>
            <a:off x="184150" y="1222375"/>
            <a:ext cx="8872301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[2]:</a:t>
            </a:r>
            <a:r>
              <a:rPr lang="hu-HU" altLang="en-US" sz="1400" dirty="0"/>
              <a:t> </a:t>
            </a:r>
            <a:r>
              <a:rPr lang="hu-HU" altLang="en-US" sz="1400" dirty="0" err="1">
                <a:latin typeface="Verdana" pitchFamily="34" charset="0"/>
              </a:rPr>
              <a:t>Next-Generation</a:t>
            </a:r>
            <a:r>
              <a:rPr lang="hu-HU" altLang="en-US" sz="1400" dirty="0">
                <a:latin typeface="Verdana" pitchFamily="34" charset="0"/>
              </a:rPr>
              <a:t> AMD </a:t>
            </a:r>
            <a:r>
              <a:rPr lang="hu-HU" altLang="en-US" sz="1400" dirty="0" err="1">
                <a:latin typeface="Verdana" pitchFamily="34" charset="0"/>
              </a:rPr>
              <a:t>Opteron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with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Direct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Connect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Architecture</a:t>
            </a:r>
            <a:r>
              <a:rPr lang="hu-HU" altLang="en-US" sz="1400" dirty="0">
                <a:latin typeface="Verdana" pitchFamily="34" charset="0"/>
              </a:rPr>
              <a:t> – 4P Server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Comparison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en-US" altLang="en-US" sz="1400" dirty="0">
                <a:latin typeface="Verdana" pitchFamily="34" charset="0"/>
              </a:rPr>
              <a:t>http://www.amd.com/us-en/assets/content_type/DownloadableAssets/4P_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Server_Comparison_PID_41461.pdf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4" name="Text Box 4"/>
          <p:cNvSpPr txBox="1">
            <a:spLocks noChangeArrowheads="1"/>
          </p:cNvSpPr>
          <p:nvPr/>
        </p:nvSpPr>
        <p:spPr bwMode="auto">
          <a:xfrm>
            <a:off x="184150" y="2009775"/>
            <a:ext cx="790152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[3]: </a:t>
            </a:r>
            <a:r>
              <a:rPr lang="en-US" altLang="en-US" sz="1400" dirty="0">
                <a:latin typeface="Verdana" pitchFamily="34" charset="0"/>
              </a:rPr>
              <a:t>Intel® 5000P/5000V/5000Z Chipset Memory Controller Hub (MCH) – Datasheet</a:t>
            </a:r>
            <a:r>
              <a:rPr lang="hu-HU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hu-HU" altLang="en-US" sz="1400" dirty="0" err="1" smtClean="0">
                <a:latin typeface="Verdana" pitchFamily="34" charset="0"/>
              </a:rPr>
              <a:t>Sept</a:t>
            </a:r>
            <a:r>
              <a:rPr lang="hu-HU" altLang="en-US" sz="1400" dirty="0">
                <a:latin typeface="Verdana" pitchFamily="34" charset="0"/>
              </a:rPr>
              <a:t>. 2006. </a:t>
            </a:r>
            <a:r>
              <a:rPr lang="en-US" altLang="en-US" sz="1400" dirty="0">
                <a:latin typeface="Verdana" pitchFamily="34" charset="0"/>
              </a:rPr>
              <a:t>http://www.intel.com/design/chipsets/datashts/313071.htm</a:t>
            </a:r>
          </a:p>
        </p:txBody>
      </p:sp>
      <p:sp>
        <p:nvSpPr>
          <p:cNvPr id="296965" name="Text Box 5"/>
          <p:cNvSpPr txBox="1">
            <a:spLocks noChangeArrowheads="1"/>
          </p:cNvSpPr>
          <p:nvPr/>
        </p:nvSpPr>
        <p:spPr bwMode="auto">
          <a:xfrm>
            <a:off x="184150" y="2619375"/>
            <a:ext cx="692555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[4]: </a:t>
            </a:r>
            <a:r>
              <a:rPr lang="en-US" altLang="en-US" sz="1400" dirty="0">
                <a:latin typeface="Verdana" pitchFamily="34" charset="0"/>
              </a:rPr>
              <a:t>Intel® E8501 Chipset North Bridge (NB) Datasheet</a:t>
            </a:r>
            <a:r>
              <a:rPr lang="hu-HU" altLang="en-US" sz="1400" dirty="0">
                <a:latin typeface="Verdana" pitchFamily="34" charset="0"/>
              </a:rPr>
              <a:t>, Mai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://www.intel.com/design/chipsets/e8501/datashts/309620.htm</a:t>
            </a:r>
          </a:p>
        </p:txBody>
      </p:sp>
      <p:sp>
        <p:nvSpPr>
          <p:cNvPr id="296966" name="Text Box 6"/>
          <p:cNvSpPr txBox="1">
            <a:spLocks noChangeArrowheads="1"/>
          </p:cNvSpPr>
          <p:nvPr/>
        </p:nvSpPr>
        <p:spPr bwMode="auto">
          <a:xfrm>
            <a:off x="184150" y="3182938"/>
            <a:ext cx="80168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[5]: </a:t>
            </a:r>
            <a:r>
              <a:rPr lang="hu-HU" altLang="en-US" sz="1400" dirty="0" err="1">
                <a:latin typeface="Verdana" pitchFamily="34" charset="0"/>
              </a:rPr>
              <a:t>Conway</a:t>
            </a:r>
            <a:r>
              <a:rPr lang="hu-HU" altLang="en-US" sz="1400" dirty="0">
                <a:latin typeface="Verdana" pitchFamily="34" charset="0"/>
              </a:rPr>
              <a:t> P &amp; </a:t>
            </a:r>
            <a:r>
              <a:rPr lang="hu-HU" altLang="en-US" sz="1400" dirty="0" err="1">
                <a:latin typeface="Verdana" pitchFamily="34" charset="0"/>
              </a:rPr>
              <a:t>Hughes</a:t>
            </a:r>
            <a:r>
              <a:rPr lang="hu-HU" altLang="en-US" sz="1400" dirty="0">
                <a:latin typeface="Verdana" pitchFamily="34" charset="0"/>
              </a:rPr>
              <a:t> B., „</a:t>
            </a:r>
            <a:r>
              <a:rPr lang="en-US" altLang="en-US" sz="1400" dirty="0">
                <a:latin typeface="Verdana" pitchFamily="34" charset="0"/>
              </a:rPr>
              <a:t>The AMD Opteron Northbridge Architecture</a:t>
            </a:r>
            <a:r>
              <a:rPr lang="hu-HU" altLang="en-US" sz="1400" dirty="0">
                <a:latin typeface="Verdana" pitchFamily="34" charset="0"/>
              </a:rPr>
              <a:t>”, IEEE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MICRO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/</a:t>
            </a:r>
            <a:r>
              <a:rPr lang="hu-HU" altLang="en-US" sz="1400" dirty="0" err="1">
                <a:latin typeface="Verdana" pitchFamily="34" charset="0"/>
              </a:rPr>
              <a:t>April</a:t>
            </a:r>
            <a:r>
              <a:rPr lang="hu-HU" altLang="en-US" sz="1400" dirty="0">
                <a:latin typeface="Verdana" pitchFamily="34" charset="0"/>
              </a:rPr>
              <a:t> 2007, pp. 10-21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7" name="Text Box 7"/>
          <p:cNvSpPr txBox="1">
            <a:spLocks noChangeArrowheads="1"/>
          </p:cNvSpPr>
          <p:nvPr/>
        </p:nvSpPr>
        <p:spPr bwMode="auto">
          <a:xfrm>
            <a:off x="184150" y="3770313"/>
            <a:ext cx="759695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[6]: </a:t>
            </a:r>
            <a:r>
              <a:rPr lang="en-US" altLang="en-US" sz="1400" dirty="0">
                <a:latin typeface="Verdana" pitchFamily="34" charset="0"/>
              </a:rPr>
              <a:t>Intel® </a:t>
            </a:r>
            <a:r>
              <a:rPr lang="hu-HU" altLang="en-US" sz="1400" dirty="0">
                <a:latin typeface="Verdana" pitchFamily="34" charset="0"/>
              </a:rPr>
              <a:t>7300</a:t>
            </a:r>
            <a:r>
              <a:rPr lang="en-US" altLang="en-US" sz="1400" dirty="0">
                <a:latin typeface="Verdana" pitchFamily="34" charset="0"/>
              </a:rPr>
              <a:t> Chipset Memory Controller Hub (MCH) – Datasheet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Sept</a:t>
            </a:r>
            <a:r>
              <a:rPr lang="hu-HU" altLang="en-US" sz="1400" dirty="0">
                <a:latin typeface="Verdana" pitchFamily="34" charset="0"/>
              </a:rPr>
              <a:t>.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/>
              <a:t>             </a:t>
            </a:r>
            <a:r>
              <a:rPr lang="hu-HU" altLang="en-US" sz="1400" dirty="0" smtClean="0"/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://www.intel.com/design/chipsets/datashts/3130</a:t>
            </a:r>
            <a:r>
              <a:rPr lang="hu-HU" altLang="en-US" sz="1400" dirty="0">
                <a:latin typeface="Verdana" pitchFamily="34" charset="0"/>
              </a:rPr>
              <a:t>82</a:t>
            </a:r>
            <a:r>
              <a:rPr lang="en-US" altLang="en-US" sz="1400" dirty="0">
                <a:latin typeface="Verdana" pitchFamily="34" charset="0"/>
              </a:rPr>
              <a:t>.</a:t>
            </a:r>
            <a:r>
              <a:rPr lang="en-US" altLang="en-US" sz="1400" dirty="0" err="1">
                <a:latin typeface="Verdana" pitchFamily="34" charset="0"/>
              </a:rPr>
              <a:t>htm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8" name="Text Box 8"/>
          <p:cNvSpPr txBox="1">
            <a:spLocks noChangeArrowheads="1"/>
          </p:cNvSpPr>
          <p:nvPr/>
        </p:nvSpPr>
        <p:spPr bwMode="auto">
          <a:xfrm>
            <a:off x="184150" y="4360863"/>
            <a:ext cx="77644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>
                <a:latin typeface="Verdana" pitchFamily="34" charset="0"/>
              </a:rPr>
              <a:t>[7]: Supermicro Motherboards, </a:t>
            </a:r>
            <a:r>
              <a:rPr lang="en-US" altLang="en-US" sz="1400">
                <a:latin typeface="Verdana" pitchFamily="34" charset="0"/>
              </a:rPr>
              <a:t>http://www.supermicro.com/products/motherboard/</a:t>
            </a:r>
          </a:p>
        </p:txBody>
      </p:sp>
      <p:sp>
        <p:nvSpPr>
          <p:cNvPr id="296969" name="Rectangle 9"/>
          <p:cNvSpPr>
            <a:spLocks noChangeArrowheads="1"/>
          </p:cNvSpPr>
          <p:nvPr/>
        </p:nvSpPr>
        <p:spPr bwMode="auto">
          <a:xfrm>
            <a:off x="184150" y="4800600"/>
            <a:ext cx="727936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8</a:t>
            </a:r>
            <a:r>
              <a:rPr lang="en-US" altLang="en-US" sz="1400" dirty="0" smtClean="0">
                <a:latin typeface="Verdana" pitchFamily="34" charset="0"/>
              </a:rPr>
              <a:t>]</a:t>
            </a:r>
            <a:r>
              <a:rPr lang="hu-HU" altLang="en-US" sz="1400" dirty="0" smtClean="0">
                <a:latin typeface="Verdana" pitchFamily="34" charset="0"/>
              </a:rPr>
              <a:t>: </a:t>
            </a:r>
            <a:r>
              <a:rPr lang="hu-HU" altLang="en-US" sz="1400" dirty="0" err="1">
                <a:latin typeface="Verdana" pitchFamily="34" charset="0"/>
              </a:rPr>
              <a:t>Sander</a:t>
            </a:r>
            <a:r>
              <a:rPr lang="hu-HU" altLang="en-US" sz="1400" dirty="0">
                <a:latin typeface="Verdana" pitchFamily="34" charset="0"/>
              </a:rPr>
              <a:t> B., „AMD </a:t>
            </a:r>
            <a:r>
              <a:rPr lang="hu-HU" altLang="en-US" sz="1400" dirty="0" err="1">
                <a:latin typeface="Verdana" pitchFamily="34" charset="0"/>
              </a:rPr>
              <a:t>Microprocessor</a:t>
            </a:r>
            <a:r>
              <a:rPr lang="hu-HU" altLang="en-US" sz="1400" dirty="0">
                <a:latin typeface="Verdana" pitchFamily="34" charset="0"/>
              </a:rPr>
              <a:t> Technologies,” 2006,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://www.ewh.ieee.org/r4/chicago/foxvalley/IEEE_AMD_Meeting.ppt</a:t>
            </a:r>
          </a:p>
        </p:txBody>
      </p:sp>
      <p:sp>
        <p:nvSpPr>
          <p:cNvPr id="296970" name="Text Box 10"/>
          <p:cNvSpPr txBox="1">
            <a:spLocks noChangeArrowheads="1"/>
          </p:cNvSpPr>
          <p:nvPr/>
        </p:nvSpPr>
        <p:spPr bwMode="auto">
          <a:xfrm>
            <a:off x="184150" y="5422900"/>
            <a:ext cx="761926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[9]: </a:t>
            </a:r>
            <a:r>
              <a:rPr lang="en-US" altLang="en-US" sz="1400" dirty="0">
                <a:latin typeface="Verdana" pitchFamily="34" charset="0"/>
              </a:rPr>
              <a:t>AMD Quad FX Platform with Dual Socket Direct Connect (DSDC) Architecture</a:t>
            </a:r>
            <a:r>
              <a:rPr lang="hu-HU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://www.asisupport.com/ts_amd_quad_fx.htm</a:t>
            </a:r>
          </a:p>
        </p:txBody>
      </p:sp>
      <p:sp>
        <p:nvSpPr>
          <p:cNvPr id="296971" name="Text Box 11"/>
          <p:cNvSpPr txBox="1">
            <a:spLocks noChangeArrowheads="1"/>
          </p:cNvSpPr>
          <p:nvPr/>
        </p:nvSpPr>
        <p:spPr bwMode="auto">
          <a:xfrm>
            <a:off x="184150" y="6010275"/>
            <a:ext cx="829425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[10]: </a:t>
            </a:r>
            <a:r>
              <a:rPr lang="hu-HU" altLang="en-US" sz="1400" dirty="0" err="1">
                <a:latin typeface="Verdana" pitchFamily="34" charset="0"/>
              </a:rPr>
              <a:t>Asustek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motherboards</a:t>
            </a:r>
            <a:r>
              <a:rPr lang="hu-HU" altLang="en-US" sz="1400" dirty="0">
                <a:latin typeface="Verdana" pitchFamily="34" charset="0"/>
              </a:rPr>
              <a:t> - http://www.asus.com.tw/products.aspx?l1=9&amp;l2=39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://support.asus.com/download/model_list.aspx?product=5&amp;SLanguage=en-us</a:t>
            </a:r>
          </a:p>
        </p:txBody>
      </p:sp>
      <p:sp>
        <p:nvSpPr>
          <p:cNvPr id="296972" name="Rectangle 1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(1)</a:t>
            </a:r>
            <a:endParaRPr lang="en-US" altLang="en-US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Text Box 2"/>
          <p:cNvSpPr txBox="1">
            <a:spLocks noChangeArrowheads="1"/>
          </p:cNvSpPr>
          <p:nvPr/>
        </p:nvSpPr>
        <p:spPr bwMode="auto">
          <a:xfrm>
            <a:off x="188913" y="635000"/>
            <a:ext cx="90021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[11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Kanter</a:t>
            </a:r>
            <a:r>
              <a:rPr lang="hu-HU" altLang="en-US" sz="1400" dirty="0">
                <a:latin typeface="Verdana" pitchFamily="34" charset="0"/>
              </a:rPr>
              <a:t>, D. „</a:t>
            </a:r>
            <a:r>
              <a:rPr lang="en-US" altLang="en-US" sz="1400" dirty="0">
                <a:latin typeface="Verdana" pitchFamily="34" charset="0"/>
              </a:rPr>
              <a:t>A Preview of Intel's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Platform (Part I)</a:t>
            </a:r>
            <a:r>
              <a:rPr lang="hu-HU" altLang="en-US" sz="1400" dirty="0">
                <a:latin typeface="Verdana" pitchFamily="34" charset="0"/>
              </a:rPr>
              <a:t>,” Real Word Technologies,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Aug</a:t>
            </a:r>
            <a:r>
              <a:rPr lang="hu-HU" altLang="en-US" sz="1400" dirty="0">
                <a:latin typeface="Verdana" pitchFamily="34" charset="0"/>
              </a:rPr>
              <a:t>. 2005, </a:t>
            </a:r>
            <a:r>
              <a:rPr lang="en-US" altLang="en-US" sz="1400" dirty="0">
                <a:latin typeface="Verdana" pitchFamily="34" charset="0"/>
              </a:rPr>
              <a:t>http://www.realworldtech.com/page.cfm?ArticleID=RWT110805135916&amp;p=2</a:t>
            </a:r>
          </a:p>
        </p:txBody>
      </p:sp>
      <p:sp>
        <p:nvSpPr>
          <p:cNvPr id="297987" name="Text Box 3"/>
          <p:cNvSpPr txBox="1">
            <a:spLocks noChangeArrowheads="1"/>
          </p:cNvSpPr>
          <p:nvPr/>
        </p:nvSpPr>
        <p:spPr bwMode="auto">
          <a:xfrm>
            <a:off x="188913" y="1266825"/>
            <a:ext cx="892340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[12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Kanter</a:t>
            </a:r>
            <a:r>
              <a:rPr lang="hu-HU" altLang="en-US" sz="1400" dirty="0">
                <a:latin typeface="Verdana" pitchFamily="34" charset="0"/>
              </a:rPr>
              <a:t>, D. „</a:t>
            </a:r>
            <a:r>
              <a:rPr lang="en-US" altLang="en-US" sz="1400" dirty="0">
                <a:latin typeface="Verdana" pitchFamily="34" charset="0"/>
              </a:rPr>
              <a:t>A Preview of Intel's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Platform (Part </a:t>
            </a:r>
            <a:r>
              <a:rPr lang="hu-HU" altLang="en-US" sz="1400" dirty="0">
                <a:latin typeface="Verdana" pitchFamily="34" charset="0"/>
              </a:rPr>
              <a:t>I</a:t>
            </a:r>
            <a:r>
              <a:rPr lang="en-US" altLang="en-US" sz="1400" dirty="0">
                <a:latin typeface="Verdana" pitchFamily="34" charset="0"/>
              </a:rPr>
              <a:t>I)</a:t>
            </a:r>
            <a:r>
              <a:rPr lang="hu-HU" altLang="en-US" sz="1400" dirty="0">
                <a:latin typeface="Verdana" pitchFamily="34" charset="0"/>
              </a:rPr>
              <a:t>,” Real Word Technologies,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Nov</a:t>
            </a:r>
            <a:r>
              <a:rPr lang="hu-HU" altLang="en-US" sz="1400" dirty="0">
                <a:latin typeface="Verdana" pitchFamily="34" charset="0"/>
              </a:rPr>
              <a:t>. 2005, </a:t>
            </a:r>
            <a:r>
              <a:rPr lang="en-US" altLang="en-US" sz="1400" dirty="0">
                <a:latin typeface="Verdana" pitchFamily="34" charset="0"/>
              </a:rPr>
              <a:t>http://www.realworldtech.com/page.cfm?ArticleID=RWT112905011743&amp;p=7</a:t>
            </a:r>
          </a:p>
        </p:txBody>
      </p:sp>
      <p:sp>
        <p:nvSpPr>
          <p:cNvPr id="297988" name="Text Box 4"/>
          <p:cNvSpPr txBox="1">
            <a:spLocks noChangeArrowheads="1"/>
          </p:cNvSpPr>
          <p:nvPr/>
        </p:nvSpPr>
        <p:spPr bwMode="auto">
          <a:xfrm>
            <a:off x="180975" y="1905000"/>
            <a:ext cx="791902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[13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en-US" altLang="en-US" sz="1400" dirty="0">
                <a:latin typeface="Verdana" pitchFamily="34" charset="0"/>
              </a:rPr>
              <a:t>Quad-Core Intel® Xeon® Processor 7300 Series Product Brief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Intel, Nov. 2007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://download.intel.com/products/processor/xeon/7300_prodbrief.pdf</a:t>
            </a:r>
          </a:p>
        </p:txBody>
      </p:sp>
      <p:sp>
        <p:nvSpPr>
          <p:cNvPr id="297989" name="Text Box 5"/>
          <p:cNvSpPr txBox="1">
            <a:spLocks noChangeArrowheads="1"/>
          </p:cNvSpPr>
          <p:nvPr/>
        </p:nvSpPr>
        <p:spPr bwMode="auto">
          <a:xfrm>
            <a:off x="188913" y="2530475"/>
            <a:ext cx="853945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[14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>
                <a:latin typeface="Verdana" pitchFamily="34" charset="0"/>
              </a:rPr>
              <a:t>„AMD </a:t>
            </a:r>
            <a:r>
              <a:rPr lang="hu-HU" altLang="en-US" sz="1400" dirty="0" err="1">
                <a:latin typeface="Verdana" pitchFamily="34" charset="0"/>
              </a:rPr>
              <a:t>Shows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Off</a:t>
            </a:r>
            <a:r>
              <a:rPr lang="hu-HU" altLang="en-US" sz="1400" dirty="0">
                <a:latin typeface="Verdana" pitchFamily="34" charset="0"/>
              </a:rPr>
              <a:t> More </a:t>
            </a:r>
            <a:r>
              <a:rPr lang="hu-HU" altLang="en-US" sz="1400" dirty="0" err="1">
                <a:latin typeface="Verdana" pitchFamily="34" charset="0"/>
              </a:rPr>
              <a:t>Quad-Core</a:t>
            </a:r>
            <a:r>
              <a:rPr lang="hu-HU" altLang="en-US" sz="1400" dirty="0">
                <a:latin typeface="Verdana" pitchFamily="34" charset="0"/>
              </a:rPr>
              <a:t> Server </a:t>
            </a:r>
            <a:r>
              <a:rPr lang="hu-HU" altLang="en-US" sz="1400" dirty="0" err="1">
                <a:latin typeface="Verdana" pitchFamily="34" charset="0"/>
              </a:rPr>
              <a:t>Processors</a:t>
            </a:r>
            <a:r>
              <a:rPr lang="hu-HU" altLang="en-US" sz="1400" dirty="0">
                <a:latin typeface="Verdana" pitchFamily="34" charset="0"/>
              </a:rPr>
              <a:t> Benchmark”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X-bit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labs</a:t>
            </a:r>
            <a:r>
              <a:rPr lang="hu-HU" altLang="en-US" sz="1400" dirty="0">
                <a:latin typeface="Verdana" pitchFamily="34" charset="0"/>
              </a:rPr>
              <a:t>, Nov. 2007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://www.xbitlabs.com/news/cpu/display/20070702235635.html</a:t>
            </a:r>
          </a:p>
        </p:txBody>
      </p:sp>
      <p:sp>
        <p:nvSpPr>
          <p:cNvPr id="297990" name="Text Box 6"/>
          <p:cNvSpPr txBox="1">
            <a:spLocks noChangeArrowheads="1"/>
          </p:cNvSpPr>
          <p:nvPr/>
        </p:nvSpPr>
        <p:spPr bwMode="auto">
          <a:xfrm>
            <a:off x="180975" y="3148013"/>
            <a:ext cx="6748579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[15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>
                <a:latin typeface="Verdana" pitchFamily="34" charset="0"/>
              </a:rPr>
              <a:t>AMD, Nov. 2006 </a:t>
            </a:r>
            <a:r>
              <a:rPr lang="en-US" altLang="en-US" sz="1400" dirty="0">
                <a:latin typeface="Verdana" pitchFamily="34" charset="0"/>
              </a:rPr>
              <a:t>http://www.asisupport.com/ts_amd_quad_fx.htm</a:t>
            </a:r>
          </a:p>
        </p:txBody>
      </p:sp>
      <p:sp>
        <p:nvSpPr>
          <p:cNvPr id="297991" name="Text Box 7"/>
          <p:cNvSpPr txBox="1">
            <a:spLocks noChangeArrowheads="1"/>
          </p:cNvSpPr>
          <p:nvPr/>
        </p:nvSpPr>
        <p:spPr bwMode="auto">
          <a:xfrm>
            <a:off x="182563" y="3556000"/>
            <a:ext cx="873918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[16]: </a:t>
            </a:r>
            <a:r>
              <a:rPr lang="en-US" altLang="en-US" sz="1400" dirty="0" err="1">
                <a:latin typeface="Verdana" pitchFamily="34" charset="0"/>
              </a:rPr>
              <a:t>Rusu</a:t>
            </a:r>
            <a:r>
              <a:rPr lang="en-US" altLang="en-US" sz="1400" dirty="0">
                <a:latin typeface="Verdana" pitchFamily="34" charset="0"/>
              </a:rPr>
              <a:t> S.,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A Dual-Core Multi-Threaded Xeon Processor with 16 MB L3 Cache,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Intel,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http://ewh.ieee.org/r5/denver/sscs/Presentations/2006_04_Rusu.pdf </a:t>
            </a:r>
          </a:p>
        </p:txBody>
      </p:sp>
      <p:sp>
        <p:nvSpPr>
          <p:cNvPr id="297992" name="Text Box 8"/>
          <p:cNvSpPr txBox="1">
            <a:spLocks noChangeArrowheads="1"/>
          </p:cNvSpPr>
          <p:nvPr/>
        </p:nvSpPr>
        <p:spPr bwMode="auto">
          <a:xfrm>
            <a:off x="180975" y="4178300"/>
            <a:ext cx="65082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[17]: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H., Intel Processors,  </a:t>
            </a:r>
            <a:r>
              <a:rPr lang="en-US" altLang="en-US" sz="1400" dirty="0" err="1">
                <a:latin typeface="Verdana" pitchFamily="34" charset="0"/>
              </a:rPr>
              <a:t>PCWatch</a:t>
            </a:r>
            <a:r>
              <a:rPr lang="en-US" altLang="en-US" sz="1400" dirty="0">
                <a:latin typeface="Verdana" pitchFamily="34" charset="0"/>
              </a:rPr>
              <a:t>, March 04 2005,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://pc.watch.impress.co.jp/docs/2005/0304/kaigai162.htm</a:t>
            </a:r>
          </a:p>
        </p:txBody>
      </p:sp>
      <p:sp>
        <p:nvSpPr>
          <p:cNvPr id="297993" name="Text Box 9"/>
          <p:cNvSpPr txBox="1">
            <a:spLocks noChangeArrowheads="1"/>
          </p:cNvSpPr>
          <p:nvPr/>
        </p:nvSpPr>
        <p:spPr bwMode="auto">
          <a:xfrm>
            <a:off x="187325" y="4838700"/>
            <a:ext cx="874463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[18]: Gilbert J. D., Hunt S., </a:t>
            </a:r>
            <a:r>
              <a:rPr lang="en-US" altLang="en-US" sz="1400" dirty="0" err="1">
                <a:latin typeface="Verdana" pitchFamily="34" charset="0"/>
              </a:rPr>
              <a:t>Gunadi</a:t>
            </a:r>
            <a:r>
              <a:rPr lang="en-US" altLang="en-US" sz="1400" dirty="0">
                <a:latin typeface="Verdana" pitchFamily="34" charset="0"/>
              </a:rPr>
              <a:t> D., Srinivas G.,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The Tulsa Processor,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Hot Chips 18, 2006,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://www.hotchips.org/archives/hc18/3_Tues/HC18.S9/HC18.S9T1.pdf</a:t>
            </a:r>
          </a:p>
        </p:txBody>
      </p:sp>
      <p:sp>
        <p:nvSpPr>
          <p:cNvPr id="297994" name="Text Box 10"/>
          <p:cNvSpPr txBox="1">
            <a:spLocks noChangeArrowheads="1"/>
          </p:cNvSpPr>
          <p:nvPr/>
        </p:nvSpPr>
        <p:spPr bwMode="auto">
          <a:xfrm>
            <a:off x="188913" y="5473700"/>
            <a:ext cx="626940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[19</a:t>
            </a:r>
            <a:r>
              <a:rPr lang="en-US" altLang="en-US" sz="1400" dirty="0" smtClean="0">
                <a:latin typeface="Verdana" pitchFamily="34" charset="0"/>
              </a:rPr>
              <a:t>]: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Goto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H., IDF 2007 Spring, PC Watch, April 26 2007,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://pc.watch.impress.co.jp/docs/2007/0426/hot481.htm</a:t>
            </a:r>
          </a:p>
        </p:txBody>
      </p:sp>
      <p:sp>
        <p:nvSpPr>
          <p:cNvPr id="297995" name="Rectangle 1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Text Box 2"/>
          <p:cNvSpPr txBox="1">
            <a:spLocks noChangeArrowheads="1"/>
          </p:cNvSpPr>
          <p:nvPr/>
        </p:nvSpPr>
        <p:spPr bwMode="auto">
          <a:xfrm>
            <a:off x="180975" y="635000"/>
            <a:ext cx="866416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[20]: </a:t>
            </a:r>
            <a:r>
              <a:rPr lang="en-US" altLang="en-US" sz="1400" dirty="0" err="1">
                <a:latin typeface="Verdana" pitchFamily="34" charset="0"/>
              </a:rPr>
              <a:t>Hruska</a:t>
            </a:r>
            <a:r>
              <a:rPr lang="en-US" altLang="en-US" sz="1400" dirty="0">
                <a:latin typeface="Verdana" pitchFamily="34" charset="0"/>
              </a:rPr>
              <a:t> J., “Details slip on upcoming Intel </a:t>
            </a:r>
            <a:r>
              <a:rPr lang="en-US" altLang="en-US" sz="1400" dirty="0" err="1">
                <a:latin typeface="Verdana" pitchFamily="34" charset="0"/>
              </a:rPr>
              <a:t>Dunnington</a:t>
            </a:r>
            <a:r>
              <a:rPr lang="en-US" altLang="en-US" sz="1400" dirty="0">
                <a:latin typeface="Verdana" pitchFamily="34" charset="0"/>
              </a:rPr>
              <a:t> six-core processor,” </a:t>
            </a:r>
            <a:r>
              <a:rPr lang="en-US" altLang="en-US" sz="1400" dirty="0" err="1">
                <a:latin typeface="Verdana" pitchFamily="34" charset="0"/>
              </a:rPr>
              <a:t>Ars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err="1">
                <a:latin typeface="Verdana" pitchFamily="34" charset="0"/>
              </a:rPr>
              <a:t>technica</a:t>
            </a:r>
            <a:r>
              <a:rPr lang="en-US" altLang="en-US" sz="1400" dirty="0">
                <a:latin typeface="Verdana" pitchFamily="34" charset="0"/>
              </a:rPr>
              <a:t>, 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February </a:t>
            </a:r>
            <a:r>
              <a:rPr lang="en-US" altLang="en-US" sz="1400" dirty="0">
                <a:latin typeface="Verdana" pitchFamily="34" charset="0"/>
              </a:rPr>
              <a:t>26, 2008,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http://arstechnica.com/news.ars/post/20080226-details-slip-on-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upcoming-intel-dunnington-six-core-processor.html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9011" name="Text Box 3"/>
          <p:cNvSpPr txBox="1">
            <a:spLocks noChangeArrowheads="1"/>
          </p:cNvSpPr>
          <p:nvPr/>
        </p:nvSpPr>
        <p:spPr bwMode="auto">
          <a:xfrm>
            <a:off x="180975" y="1466850"/>
            <a:ext cx="75649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[21]: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</a:t>
            </a:r>
            <a:r>
              <a:rPr lang="hu-HU" altLang="en-US" sz="1400" dirty="0" smtClean="0">
                <a:latin typeface="Verdana" pitchFamily="34" charset="0"/>
              </a:rPr>
              <a:t>.</a:t>
            </a:r>
            <a:r>
              <a:rPr lang="en-US" altLang="en-US" sz="1400" dirty="0" smtClean="0">
                <a:latin typeface="Verdana" pitchFamily="34" charset="0"/>
              </a:rPr>
              <a:t>, </a:t>
            </a:r>
            <a:r>
              <a:rPr lang="en-US" altLang="en-US" sz="1400" dirty="0">
                <a:latin typeface="Verdana" pitchFamily="34" charset="0"/>
              </a:rPr>
              <a:t>32 nm </a:t>
            </a:r>
            <a:r>
              <a:rPr lang="en-US" altLang="en-US" sz="1400" dirty="0" err="1">
                <a:latin typeface="Verdana" pitchFamily="34" charset="0"/>
              </a:rPr>
              <a:t>Westmere</a:t>
            </a:r>
            <a:r>
              <a:rPr lang="en-US" altLang="en-US" sz="1400" dirty="0">
                <a:latin typeface="Verdana" pitchFamily="34" charset="0"/>
              </a:rPr>
              <a:t> arrives in 2009-2010, PC Watch, March 26 2008,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http://pc.watch.impress.co.jp/docs/2008/0326/kaigai428.htm</a:t>
            </a:r>
          </a:p>
        </p:txBody>
      </p:sp>
      <p:sp>
        <p:nvSpPr>
          <p:cNvPr id="299012" name="Text Box 4"/>
          <p:cNvSpPr txBox="1">
            <a:spLocks noChangeArrowheads="1"/>
          </p:cNvSpPr>
          <p:nvPr/>
        </p:nvSpPr>
        <p:spPr bwMode="auto">
          <a:xfrm>
            <a:off x="180975" y="2079625"/>
            <a:ext cx="8280985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[22]: </a:t>
            </a:r>
            <a:r>
              <a:rPr lang="en-US" altLang="en-US" sz="1400" dirty="0" err="1">
                <a:latin typeface="Verdana" pitchFamily="34" charset="0"/>
              </a:rPr>
              <a:t>Singhal</a:t>
            </a:r>
            <a:r>
              <a:rPr lang="en-US" altLang="en-US" sz="1400" dirty="0">
                <a:latin typeface="Verdana" pitchFamily="34" charset="0"/>
              </a:rPr>
              <a:t> R.,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Next Generation Intel Microarchitecture (Nehalem) Family: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Architecture </a:t>
            </a:r>
            <a:r>
              <a:rPr lang="en-US" altLang="en-US" sz="1400" dirty="0">
                <a:latin typeface="Verdana" pitchFamily="34" charset="0"/>
              </a:rPr>
              <a:t>Insight and Power </a:t>
            </a:r>
            <a:r>
              <a:rPr lang="en-US" altLang="en-US" sz="1400" dirty="0" smtClean="0">
                <a:latin typeface="Verdana" pitchFamily="34" charset="0"/>
              </a:rPr>
              <a:t>Management, </a:t>
            </a:r>
            <a:r>
              <a:rPr lang="en-US" altLang="en-US" sz="1400" dirty="0">
                <a:latin typeface="Verdana" pitchFamily="34" charset="0"/>
              </a:rPr>
              <a:t>IDF </a:t>
            </a:r>
            <a:r>
              <a:rPr lang="en-US" altLang="en-US" sz="1400" dirty="0" err="1">
                <a:latin typeface="Verdana" pitchFamily="34" charset="0"/>
              </a:rPr>
              <a:t>Taipeh</a:t>
            </a:r>
            <a:r>
              <a:rPr lang="en-US" altLang="en-US" sz="1400" dirty="0">
                <a:latin typeface="Verdana" pitchFamily="34" charset="0"/>
              </a:rPr>
              <a:t>, Oct. 2008,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://intel.wingateweb.com/taiwan08/published/sessions/TPTS001/FA08%20IDF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-Taipei_TPTS001_100.pdf</a:t>
            </a:r>
          </a:p>
        </p:txBody>
      </p:sp>
      <p:sp>
        <p:nvSpPr>
          <p:cNvPr id="299013" name="Text Box 5"/>
          <p:cNvSpPr txBox="1">
            <a:spLocks noChangeArrowheads="1"/>
          </p:cNvSpPr>
          <p:nvPr/>
        </p:nvSpPr>
        <p:spPr bwMode="auto">
          <a:xfrm>
            <a:off x="184150" y="3098800"/>
            <a:ext cx="854075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[23]: Smith S. L.,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45 nm Product Press Briefing,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, IDF Fall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ftp://download.intel.com/pressroom/kits/events/idffall_2007/BriefingSmith45nm.pdf </a:t>
            </a:r>
          </a:p>
        </p:txBody>
      </p:sp>
      <p:sp>
        <p:nvSpPr>
          <p:cNvPr id="299014" name="Text Box 6"/>
          <p:cNvSpPr txBox="1">
            <a:spLocks noChangeArrowheads="1"/>
          </p:cNvSpPr>
          <p:nvPr/>
        </p:nvSpPr>
        <p:spPr bwMode="auto">
          <a:xfrm>
            <a:off x="180975" y="3711575"/>
            <a:ext cx="831182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[24]: Bryant D.,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Intel Hitting on All Cylinders,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UBS Conf., Nov. 2007,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://files.shareholder.com/downloads/INTC/0x0x191011/e2b3bcc5-0a37-4d06-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aa5a-0c46e8a1a76d/UBSConfNov2007Bryant.pdf </a:t>
            </a:r>
          </a:p>
        </p:txBody>
      </p:sp>
      <p:sp>
        <p:nvSpPr>
          <p:cNvPr id="299015" name="Text Box 7"/>
          <p:cNvSpPr txBox="1">
            <a:spLocks noChangeArrowheads="1"/>
          </p:cNvSpPr>
          <p:nvPr/>
        </p:nvSpPr>
        <p:spPr bwMode="auto">
          <a:xfrm>
            <a:off x="188913" y="4543425"/>
            <a:ext cx="772224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[25]: Barcelona's Innovative Architecture Is Driven by a New Shared </a:t>
            </a:r>
            <a:r>
              <a:rPr lang="en-US" altLang="en-US" sz="1400" dirty="0" smtClean="0">
                <a:latin typeface="Verdana" pitchFamily="34" charset="0"/>
              </a:rPr>
              <a:t>Cache,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http://developer.amd.com/documentation/articles/pages/8142007173.aspx</a:t>
            </a:r>
          </a:p>
        </p:txBody>
      </p:sp>
      <p:sp>
        <p:nvSpPr>
          <p:cNvPr id="299016" name="Text Box 8"/>
          <p:cNvSpPr txBox="1">
            <a:spLocks noChangeArrowheads="1"/>
          </p:cNvSpPr>
          <p:nvPr/>
        </p:nvSpPr>
        <p:spPr bwMode="auto">
          <a:xfrm>
            <a:off x="180975" y="5187950"/>
            <a:ext cx="837723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[26]: Larger L3 cache in Shanghai, Nov. 13 2008, AMD,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http://forums.amd.com/devblog/blogpost.cfm?threadid=103010&amp;catid=271</a:t>
            </a:r>
          </a:p>
        </p:txBody>
      </p:sp>
      <p:sp>
        <p:nvSpPr>
          <p:cNvPr id="299017" name="Rectangle 9"/>
          <p:cNvSpPr>
            <a:spLocks noChangeArrowheads="1"/>
          </p:cNvSpPr>
          <p:nvPr/>
        </p:nvSpPr>
        <p:spPr bwMode="auto">
          <a:xfrm>
            <a:off x="6397625" y="17272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800"/>
          </a:p>
        </p:txBody>
      </p:sp>
      <p:sp>
        <p:nvSpPr>
          <p:cNvPr id="299018" name="Text Box 14"/>
          <p:cNvSpPr txBox="1">
            <a:spLocks noChangeArrowheads="1"/>
          </p:cNvSpPr>
          <p:nvPr/>
        </p:nvSpPr>
        <p:spPr bwMode="auto">
          <a:xfrm>
            <a:off x="184150" y="5816600"/>
            <a:ext cx="824482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[27]: </a:t>
            </a:r>
            <a:r>
              <a:rPr lang="en-US" altLang="en-US" sz="1400" dirty="0" err="1">
                <a:latin typeface="Verdana" pitchFamily="34" charset="0"/>
              </a:rPr>
              <a:t>Shimpi</a:t>
            </a:r>
            <a:r>
              <a:rPr lang="en-US" altLang="en-US" sz="1400" dirty="0">
                <a:latin typeface="Verdana" pitchFamily="34" charset="0"/>
              </a:rPr>
              <a:t> A. L.,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Barcelona Architecture: AMD on the Counterattack,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March 1 2007,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Anandtech</a:t>
            </a:r>
            <a:r>
              <a:rPr lang="en-US" altLang="en-US" sz="1400" dirty="0">
                <a:latin typeface="Verdana" pitchFamily="34" charset="0"/>
              </a:rPr>
              <a:t>,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http://www.anandtech.com/cpuchipsets/showdoc.aspx?i=2939&amp;p=1 </a:t>
            </a:r>
          </a:p>
        </p:txBody>
      </p:sp>
      <p:sp>
        <p:nvSpPr>
          <p:cNvPr id="299019" name="Rectangle 1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Text Box 2"/>
          <p:cNvSpPr txBox="1">
            <a:spLocks noChangeArrowheads="1"/>
          </p:cNvSpPr>
          <p:nvPr/>
        </p:nvSpPr>
        <p:spPr bwMode="auto">
          <a:xfrm>
            <a:off x="187325" y="635000"/>
            <a:ext cx="789119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[28]: Rivas M.,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Roadmap update,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, 2007 Financial Analyst Day, Dec. 2007, AMD,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://download.amd.com/Corporate/MarioRivasDec2007AMDAnalystDay.pdf</a:t>
            </a:r>
          </a:p>
        </p:txBody>
      </p:sp>
      <p:sp>
        <p:nvSpPr>
          <p:cNvPr id="300035" name="Text Box 3"/>
          <p:cNvSpPr txBox="1">
            <a:spLocks noChangeArrowheads="1"/>
          </p:cNvSpPr>
          <p:nvPr/>
        </p:nvSpPr>
        <p:spPr bwMode="auto">
          <a:xfrm>
            <a:off x="180975" y="1228725"/>
            <a:ext cx="7883525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[29]: </a:t>
            </a:r>
            <a:r>
              <a:rPr lang="en-US" altLang="en-US" sz="1400" dirty="0" err="1">
                <a:latin typeface="Verdana" pitchFamily="34" charset="0"/>
              </a:rPr>
              <a:t>Scansen</a:t>
            </a:r>
            <a:r>
              <a:rPr lang="en-US" altLang="en-US" sz="1400" dirty="0">
                <a:latin typeface="Verdana" pitchFamily="34" charset="0"/>
              </a:rPr>
              <a:t> D.,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Under the Hood: AMD</a:t>
            </a:r>
            <a:r>
              <a:rPr lang="en-US" altLang="en-US" sz="1400" dirty="0">
                <a:latin typeface="Times New Roman" pitchFamily="18" charset="0"/>
              </a:rPr>
              <a:t>’</a:t>
            </a:r>
            <a:r>
              <a:rPr lang="en-US" altLang="en-US" sz="1400" dirty="0">
                <a:latin typeface="Verdana" pitchFamily="34" charset="0"/>
              </a:rPr>
              <a:t>s Shanghai marks move to 45 nm node,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EE Times, Nov. 11 2008,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http://www.eetimes.com/news/latest/showArticle.jhtml?articleID=212002243</a:t>
            </a:r>
          </a:p>
        </p:txBody>
      </p:sp>
      <p:sp>
        <p:nvSpPr>
          <p:cNvPr id="300036" name="Text Box 4"/>
          <p:cNvSpPr txBox="1">
            <a:spLocks noChangeArrowheads="1"/>
          </p:cNvSpPr>
          <p:nvPr/>
        </p:nvSpPr>
        <p:spPr bwMode="auto">
          <a:xfrm>
            <a:off x="131251" y="2041525"/>
            <a:ext cx="70066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[30]: 2-way Intel Dempsey/Woodcrest CPU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Server Platform, </a:t>
            </a:r>
            <a:r>
              <a:rPr lang="en-US" altLang="en-US" sz="1400" dirty="0" smtClean="0">
                <a:latin typeface="Verdana" pitchFamily="34" charset="0"/>
              </a:rPr>
              <a:t>Tyan,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latin typeface="Verdana" pitchFamily="34" charset="0"/>
              </a:rPr>
              <a:t>            </a:t>
            </a:r>
            <a:r>
              <a:rPr lang="en-US" altLang="en-US" sz="1400" dirty="0" smtClean="0">
                <a:latin typeface="Verdana" pitchFamily="34" charset="0"/>
              </a:rPr>
              <a:t>http://www.tyan.com/tempest/training/s5370.pdf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0037" name="Text Box 5"/>
          <p:cNvSpPr txBox="1">
            <a:spLocks noChangeArrowheads="1"/>
          </p:cNvSpPr>
          <p:nvPr/>
        </p:nvSpPr>
        <p:spPr bwMode="auto">
          <a:xfrm>
            <a:off x="187325" y="2647950"/>
            <a:ext cx="858043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[31]: </a:t>
            </a:r>
            <a:r>
              <a:rPr lang="en-US" altLang="en-US" sz="1400" dirty="0" err="1">
                <a:latin typeface="Verdana" pitchFamily="34" charset="0"/>
              </a:rPr>
              <a:t>Gelsinger</a:t>
            </a:r>
            <a:r>
              <a:rPr lang="en-US" altLang="en-US" sz="1400" dirty="0">
                <a:latin typeface="Verdana" pitchFamily="34" charset="0"/>
              </a:rPr>
              <a:t> P. P.,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Intel Architecture Press Briefing,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, 17. March 2008,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http://download.intel.com/pressroom/archive/reference/Gelsinger_briefing_0308.pdf </a:t>
            </a:r>
          </a:p>
        </p:txBody>
      </p:sp>
      <p:sp>
        <p:nvSpPr>
          <p:cNvPr id="300038" name="Text Box 6"/>
          <p:cNvSpPr txBox="1">
            <a:spLocks noChangeArrowheads="1"/>
          </p:cNvSpPr>
          <p:nvPr/>
        </p:nvSpPr>
        <p:spPr bwMode="auto">
          <a:xfrm>
            <a:off x="187325" y="3244850"/>
            <a:ext cx="68437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[32]: Mueller S., </a:t>
            </a:r>
            <a:r>
              <a:rPr lang="en-US" altLang="en-US" sz="1400" dirty="0" err="1">
                <a:latin typeface="Verdana" pitchFamily="34" charset="0"/>
              </a:rPr>
              <a:t>Soper</a:t>
            </a:r>
            <a:r>
              <a:rPr lang="en-US" altLang="en-US" sz="1400" dirty="0">
                <a:latin typeface="Verdana" pitchFamily="34" charset="0"/>
              </a:rPr>
              <a:t> M. E., </a:t>
            </a:r>
            <a:r>
              <a:rPr lang="en-US" altLang="en-US" sz="1400" dirty="0" err="1">
                <a:latin typeface="Verdana" pitchFamily="34" charset="0"/>
              </a:rPr>
              <a:t>Sosinsky</a:t>
            </a:r>
            <a:r>
              <a:rPr lang="en-US" altLang="en-US" sz="1400" dirty="0">
                <a:latin typeface="Verdana" pitchFamily="34" charset="0"/>
              </a:rPr>
              <a:t> B., Server Chipsets, Jun 12,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http://www.informit.com/articles/article.aspx?p=481869 </a:t>
            </a:r>
          </a:p>
        </p:txBody>
      </p:sp>
      <p:sp>
        <p:nvSpPr>
          <p:cNvPr id="300039" name="Text Box 7"/>
          <p:cNvSpPr txBox="1">
            <a:spLocks noChangeArrowheads="1"/>
          </p:cNvSpPr>
          <p:nvPr/>
        </p:nvSpPr>
        <p:spPr bwMode="auto">
          <a:xfrm>
            <a:off x="187325" y="3844925"/>
            <a:ext cx="64500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[33]: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H., IDF, Aug. 26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http://pc.watch.impress.co.jp/docs/2005/0826/kaigai207.htm</a:t>
            </a:r>
          </a:p>
        </p:txBody>
      </p:sp>
      <p:sp>
        <p:nvSpPr>
          <p:cNvPr id="300040" name="Text Box 8"/>
          <p:cNvSpPr txBox="1">
            <a:spLocks noChangeArrowheads="1"/>
          </p:cNvSpPr>
          <p:nvPr/>
        </p:nvSpPr>
        <p:spPr bwMode="auto">
          <a:xfrm>
            <a:off x="187325" y="4451350"/>
            <a:ext cx="80844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[34]: </a:t>
            </a:r>
            <a:r>
              <a:rPr lang="en-US" altLang="en-US" sz="1400" dirty="0" err="1">
                <a:latin typeface="Verdana" pitchFamily="34" charset="0"/>
              </a:rPr>
              <a:t>TechChannel</a:t>
            </a:r>
            <a:r>
              <a:rPr lang="en-US" altLang="en-US" sz="1400" dirty="0">
                <a:latin typeface="Verdana" pitchFamily="34" charset="0"/>
              </a:rPr>
              <a:t>, http://www.tecchannel.de/_misc/img/detail1000.cfm?pk=342850&amp;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fk</a:t>
            </a:r>
            <a:r>
              <a:rPr lang="en-US" altLang="en-US" sz="1400" dirty="0" smtClean="0">
                <a:latin typeface="Verdana" pitchFamily="34" charset="0"/>
              </a:rPr>
              <a:t>=432919&amp;id=il-74145482909021379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0041" name="Text Box 9"/>
          <p:cNvSpPr txBox="1">
            <a:spLocks noChangeArrowheads="1"/>
          </p:cNvSpPr>
          <p:nvPr/>
        </p:nvSpPr>
        <p:spPr bwMode="auto">
          <a:xfrm>
            <a:off x="187325" y="5048250"/>
            <a:ext cx="830105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[35]: Intel </a:t>
            </a:r>
            <a:r>
              <a:rPr lang="en-US" altLang="en-US" sz="1400" dirty="0" err="1">
                <a:latin typeface="Verdana" pitchFamily="34" charset="0"/>
              </a:rPr>
              <a:t>quadcore</a:t>
            </a:r>
            <a:r>
              <a:rPr lang="en-US" altLang="en-US" sz="1400" dirty="0">
                <a:latin typeface="Verdana" pitchFamily="34" charset="0"/>
              </a:rPr>
              <a:t> Xeon 5300 review, Nov. 13 2006, </a:t>
            </a:r>
            <a:r>
              <a:rPr lang="en-US" altLang="en-US" sz="1400" dirty="0" err="1">
                <a:latin typeface="Verdana" pitchFamily="34" charset="0"/>
              </a:rPr>
              <a:t>Hardware.Info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://www.hardware.info/en-US/articles/amdnY2ppZGWa/Intel_quadcore_Xeon_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5300_review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0042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87325" y="5854700"/>
            <a:ext cx="895191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[36]: Wasson S., Intel's Woodcrest processor previewed, The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server platform debuts,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Mai 23, 2006, The Tech </a:t>
            </a:r>
            <a:r>
              <a:rPr lang="en-US" altLang="en-US" sz="1400" dirty="0" smtClean="0">
                <a:latin typeface="Verdana" pitchFamily="34" charset="0"/>
              </a:rPr>
              <a:t>Report,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://techreport.com/articles.x/10021/1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9" name="Rectangle 3"/>
          <p:cNvSpPr>
            <a:spLocks noChangeArrowheads="1"/>
          </p:cNvSpPr>
          <p:nvPr/>
        </p:nvSpPr>
        <p:spPr bwMode="auto">
          <a:xfrm>
            <a:off x="0" y="0"/>
            <a:ext cx="1428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/>
              <a:t> </a:t>
            </a:r>
          </a:p>
        </p:txBody>
      </p:sp>
      <p:sp>
        <p:nvSpPr>
          <p:cNvPr id="301060" name="Text Box 4"/>
          <p:cNvSpPr txBox="1">
            <a:spLocks noChangeArrowheads="1"/>
          </p:cNvSpPr>
          <p:nvPr/>
        </p:nvSpPr>
        <p:spPr bwMode="auto">
          <a:xfrm>
            <a:off x="187325" y="641350"/>
            <a:ext cx="730885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[37]: Enderle R., AMD Shanghai </a:t>
            </a:r>
            <a:r>
              <a:rPr lang="en-US" altLang="en-US" sz="1400">
                <a:latin typeface="Times New Roman" pitchFamily="18" charset="0"/>
              </a:rPr>
              <a:t>“</a:t>
            </a:r>
            <a:r>
              <a:rPr lang="en-US" altLang="en-US" sz="1400">
                <a:latin typeface="Verdana" pitchFamily="34" charset="0"/>
              </a:rPr>
              <a:t>We are back! TGDaily, November 13, 2008,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http://www.tgdaily.com/content/view/40176/128/</a:t>
            </a:r>
          </a:p>
        </p:txBody>
      </p:sp>
      <p:sp>
        <p:nvSpPr>
          <p:cNvPr id="301064" name="Text Box 12"/>
          <p:cNvSpPr txBox="1">
            <a:spLocks noChangeArrowheads="1"/>
          </p:cNvSpPr>
          <p:nvPr/>
        </p:nvSpPr>
        <p:spPr bwMode="auto">
          <a:xfrm>
            <a:off x="193675" y="1250950"/>
            <a:ext cx="756187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[38]: Clark J. &amp; Whitehead R.,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AMD Shanghai Launch, </a:t>
            </a:r>
            <a:r>
              <a:rPr lang="en-US" altLang="en-US" sz="1400" dirty="0" err="1">
                <a:latin typeface="Verdana" pitchFamily="34" charset="0"/>
              </a:rPr>
              <a:t>Anandtech</a:t>
            </a:r>
            <a:r>
              <a:rPr lang="en-US" altLang="en-US" sz="1400" dirty="0">
                <a:latin typeface="Verdana" pitchFamily="34" charset="0"/>
              </a:rPr>
              <a:t>, Nov. 13 2008,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://www.anandtech.com/showdoc.aspx?i=3456 </a:t>
            </a:r>
          </a:p>
        </p:txBody>
      </p:sp>
      <p:sp>
        <p:nvSpPr>
          <p:cNvPr id="301067" name="Text Box 19"/>
          <p:cNvSpPr txBox="1">
            <a:spLocks noChangeArrowheads="1"/>
          </p:cNvSpPr>
          <p:nvPr/>
        </p:nvSpPr>
        <p:spPr bwMode="auto">
          <a:xfrm>
            <a:off x="184150" y="1847850"/>
            <a:ext cx="8362950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[39]: </a:t>
            </a:r>
            <a:r>
              <a:rPr lang="en-US" altLang="en-US" sz="1400" dirty="0" err="1">
                <a:latin typeface="Verdana" pitchFamily="34" charset="0"/>
              </a:rPr>
              <a:t>Chiappetta</a:t>
            </a:r>
            <a:r>
              <a:rPr lang="en-US" altLang="en-US" sz="1400" dirty="0">
                <a:latin typeface="Verdana" pitchFamily="34" charset="0"/>
              </a:rPr>
              <a:t> M., AMD Barcelona Architecture Launch: Native Quad-Core, </a:t>
            </a:r>
            <a:r>
              <a:rPr lang="en-US" altLang="en-US" sz="1400" dirty="0" err="1">
                <a:latin typeface="Verdana" pitchFamily="34" charset="0"/>
              </a:rPr>
              <a:t>Hothardware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Sept. 10, 2007,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http://hothardware.com/Articles/AMD_Barcelona_Architecture_Launch_Native_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err="1">
                <a:latin typeface="Verdana" pitchFamily="34" charset="0"/>
              </a:rPr>
              <a:t>QuadCore</a:t>
            </a:r>
            <a:r>
              <a:rPr lang="en-US" altLang="en-US" sz="1400" dirty="0">
                <a:latin typeface="Verdana" pitchFamily="34" charset="0"/>
              </a:rPr>
              <a:t>/</a:t>
            </a:r>
          </a:p>
        </p:txBody>
      </p:sp>
      <p:sp>
        <p:nvSpPr>
          <p:cNvPr id="301068" name="Text Box 20"/>
          <p:cNvSpPr txBox="1">
            <a:spLocks noChangeArrowheads="1"/>
          </p:cNvSpPr>
          <p:nvPr/>
        </p:nvSpPr>
        <p:spPr bwMode="auto">
          <a:xfrm>
            <a:off x="187325" y="2857500"/>
            <a:ext cx="807243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[40]: </a:t>
            </a:r>
            <a:r>
              <a:rPr lang="en-US" altLang="en-US" sz="1400" dirty="0" err="1">
                <a:latin typeface="Verdana" pitchFamily="34" charset="0"/>
              </a:rPr>
              <a:t>Hachman</a:t>
            </a:r>
            <a:r>
              <a:rPr lang="en-US" altLang="en-US" sz="1400" dirty="0">
                <a:latin typeface="Verdana" pitchFamily="34" charset="0"/>
              </a:rPr>
              <a:t> M., “AMD Phenom, Barcelona Chips Hit By Lock-up Bug,”, </a:t>
            </a:r>
            <a:r>
              <a:rPr lang="en-US" altLang="en-US" sz="1400" dirty="0" err="1">
                <a:latin typeface="Verdana" pitchFamily="34" charset="0"/>
              </a:rPr>
              <a:t>ExtremeTech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Dec. 5 2007, http://www.extremetech.com/article2/0,2845,2228878,00.asp </a:t>
            </a:r>
          </a:p>
        </p:txBody>
      </p:sp>
      <p:sp>
        <p:nvSpPr>
          <p:cNvPr id="301069" name="Text Box 21"/>
          <p:cNvSpPr txBox="1">
            <a:spLocks noChangeArrowheads="1"/>
          </p:cNvSpPr>
          <p:nvPr/>
        </p:nvSpPr>
        <p:spPr bwMode="auto">
          <a:xfrm>
            <a:off x="193675" y="3457575"/>
            <a:ext cx="8201025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[41]: AMD Opteron™ Processor for Servers and Workstations,</a:t>
            </a:r>
            <a:br>
              <a:rPr lang="en-US" altLang="en-US" sz="1400" dirty="0">
                <a:latin typeface="Verdana" pitchFamily="34" charset="0"/>
              </a:rPr>
            </a:br>
            <a:r>
              <a:rPr lang="en-US" altLang="en-US" sz="1400" dirty="0">
                <a:latin typeface="Verdana" pitchFamily="34" charset="0"/>
              </a:rPr>
              <a:t>           http://amd.com.cn/CHCN/Processors/ProductInformation/0,,</a:t>
            </a:r>
            <a:r>
              <a:rPr lang="en-US" altLang="en-US" sz="1400" dirty="0" smtClean="0">
                <a:latin typeface="Verdana" pitchFamily="34" charset="0"/>
              </a:rPr>
              <a:t>30_118_8826_8832,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           00-1.html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1070" name="Text Box 22"/>
          <p:cNvSpPr txBox="1">
            <a:spLocks noChangeArrowheads="1"/>
          </p:cNvSpPr>
          <p:nvPr/>
        </p:nvSpPr>
        <p:spPr bwMode="auto">
          <a:xfrm>
            <a:off x="187325" y="4254500"/>
            <a:ext cx="8164513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[42]: AMD Opteron Processor with Direct Connect Architecture, 2P Server Power Savings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Comparison, AMD,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http://enterprise.amd.com/downloads/2P_Power_PID_41497.pdf</a:t>
            </a:r>
          </a:p>
        </p:txBody>
      </p:sp>
      <p:sp>
        <p:nvSpPr>
          <p:cNvPr id="301071" name="Text Box 23"/>
          <p:cNvSpPr txBox="1">
            <a:spLocks noChangeArrowheads="1"/>
          </p:cNvSpPr>
          <p:nvPr/>
        </p:nvSpPr>
        <p:spPr bwMode="auto">
          <a:xfrm>
            <a:off x="187325" y="5067300"/>
            <a:ext cx="8164513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[43]: AMD Opteron Processor with Direct Connect Architecture, 4P Server Power Savings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Comparison, AMD,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http://enterprise.amd.com/downloads/4P_Power_PID_41498.pdf</a:t>
            </a:r>
          </a:p>
        </p:txBody>
      </p:sp>
      <p:sp>
        <p:nvSpPr>
          <p:cNvPr id="301072" name="Rectangle 2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5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180975" y="5870575"/>
            <a:ext cx="49260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[44]: AMD Opteron Product Data Sheet, AMD,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http://pdfs.icecat.biz/pdf/1868812-2278.pdf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Text Box 2"/>
          <p:cNvSpPr txBox="1">
            <a:spLocks noChangeArrowheads="1"/>
          </p:cNvSpPr>
          <p:nvPr/>
        </p:nvSpPr>
        <p:spPr bwMode="auto">
          <a:xfrm>
            <a:off x="187325" y="641350"/>
            <a:ext cx="81037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[45]: Images, </a:t>
            </a:r>
            <a:r>
              <a:rPr lang="en-US" altLang="en-US" sz="1400" dirty="0" err="1">
                <a:latin typeface="Verdana" pitchFamily="34" charset="0"/>
              </a:rPr>
              <a:t>Xtreview</a:t>
            </a:r>
            <a:r>
              <a:rPr lang="en-US" altLang="en-US" sz="1400" dirty="0">
                <a:latin typeface="Verdana" pitchFamily="34" charset="0"/>
              </a:rPr>
              <a:t>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</a:t>
            </a:r>
            <a:r>
              <a:rPr lang="en-US" altLang="en-US" sz="1400" dirty="0" smtClean="0">
                <a:latin typeface="Verdana" pitchFamily="34" charset="0"/>
              </a:rPr>
              <a:t>xtreview.com/images/K10%20processor%2045nm%20architec%203.jpg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2083" name="Text Box 3"/>
          <p:cNvSpPr txBox="1">
            <a:spLocks noChangeArrowheads="1"/>
          </p:cNvSpPr>
          <p:nvPr/>
        </p:nvSpPr>
        <p:spPr bwMode="auto">
          <a:xfrm>
            <a:off x="187325" y="1257300"/>
            <a:ext cx="842327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[46]: Kanter D., “Inside Barcelona: AMD's Next Generation, Real World Tech., Mai 16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http://www.realworldtech.com/page.cfm?ArticleID=RWT051607033728</a:t>
            </a:r>
          </a:p>
        </p:txBody>
      </p:sp>
      <p:sp>
        <p:nvSpPr>
          <p:cNvPr id="302084" name="Text Box 4"/>
          <p:cNvSpPr txBox="1">
            <a:spLocks noChangeArrowheads="1"/>
          </p:cNvSpPr>
          <p:nvPr/>
        </p:nvSpPr>
        <p:spPr bwMode="auto">
          <a:xfrm>
            <a:off x="187325" y="1847850"/>
            <a:ext cx="781050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[47]: Kanter D,, “AMD's K8L and 4x4 Preview, Real World Tech. June 02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http://www.realworldtech.com/page.cfm?ArticleID=RWT060206035626&amp;p=1</a:t>
            </a:r>
          </a:p>
        </p:txBody>
      </p:sp>
      <p:sp>
        <p:nvSpPr>
          <p:cNvPr id="30208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6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302087" name="Text Box 7"/>
          <p:cNvSpPr txBox="1">
            <a:spLocks noChangeArrowheads="1"/>
          </p:cNvSpPr>
          <p:nvPr/>
        </p:nvSpPr>
        <p:spPr bwMode="auto">
          <a:xfrm>
            <a:off x="184150" y="2435225"/>
            <a:ext cx="854092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[48]: </a:t>
            </a:r>
            <a:r>
              <a:rPr lang="en-US" altLang="en-US" sz="1400" dirty="0" err="1">
                <a:latin typeface="Verdana" pitchFamily="34" charset="0"/>
              </a:rPr>
              <a:t>Kottapali</a:t>
            </a:r>
            <a:r>
              <a:rPr lang="en-US" altLang="en-US" sz="1400" dirty="0">
                <a:latin typeface="Verdana" pitchFamily="34" charset="0"/>
              </a:rPr>
              <a:t> S., Baxter J., “Nehalem-EX CPU Architecture”, Hot Chips 21, 2009,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://www.hotchips.org/archives/hc21/2_mon/HC21.24.100.ServerSystemsI-Epub/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HC21.24.122-Kottapalli-Intel-NHM-EX.pdf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2088" name="Text Box 8"/>
          <p:cNvSpPr txBox="1">
            <a:spLocks noChangeArrowheads="1"/>
          </p:cNvSpPr>
          <p:nvPr/>
        </p:nvSpPr>
        <p:spPr bwMode="auto">
          <a:xfrm>
            <a:off x="184150" y="3238500"/>
            <a:ext cx="759142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[49]: Kahn O., Piazza T., Valentine B., “Technology Insight: Intel next Generation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Microarchitecture Codename Sandy Bridge, IDF, San Francisco, Sept. 2010</a:t>
            </a:r>
          </a:p>
        </p:txBody>
      </p:sp>
      <p:sp>
        <p:nvSpPr>
          <p:cNvPr id="302089" name="Text Box 9"/>
          <p:cNvSpPr txBox="1">
            <a:spLocks noChangeArrowheads="1"/>
          </p:cNvSpPr>
          <p:nvPr/>
        </p:nvSpPr>
        <p:spPr bwMode="auto">
          <a:xfrm>
            <a:off x="184150" y="3838575"/>
            <a:ext cx="848495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[50]: Piazza T., Jiang H., “Intel Next Generation Microarchitecture Codename Sandy Bridge: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Processor </a:t>
            </a:r>
            <a:r>
              <a:rPr lang="en-US" altLang="en-US" sz="1400" dirty="0">
                <a:latin typeface="Verdana" pitchFamily="34" charset="0"/>
              </a:rPr>
              <a:t>Graphics, IDF, San Francisco, Sept. 2010</a:t>
            </a:r>
          </a:p>
        </p:txBody>
      </p:sp>
      <p:sp>
        <p:nvSpPr>
          <p:cNvPr id="302090" name="Text Box 10"/>
          <p:cNvSpPr txBox="1">
            <a:spLocks noChangeArrowheads="1"/>
          </p:cNvSpPr>
          <p:nvPr/>
        </p:nvSpPr>
        <p:spPr bwMode="auto">
          <a:xfrm>
            <a:off x="184150" y="4425950"/>
            <a:ext cx="704215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[51]: Braun-</a:t>
            </a:r>
            <a:r>
              <a:rPr lang="en-US" altLang="en-US" sz="1400" dirty="0" err="1">
                <a:latin typeface="Verdana" pitchFamily="34" charset="0"/>
              </a:rPr>
              <a:t>Protte</a:t>
            </a:r>
            <a:r>
              <a:rPr lang="en-US" altLang="en-US" sz="1400" dirty="0">
                <a:latin typeface="Verdana" pitchFamily="34" charset="0"/>
              </a:rPr>
              <a:t> T., “Intel die </a:t>
            </a:r>
            <a:r>
              <a:rPr lang="en-US" altLang="en-US" sz="1400" dirty="0" err="1">
                <a:latin typeface="Verdana" pitchFamily="34" charset="0"/>
              </a:rPr>
              <a:t>neuste</a:t>
            </a:r>
            <a:r>
              <a:rPr lang="en-US" altLang="en-US" sz="1400" dirty="0">
                <a:latin typeface="Verdana" pitchFamily="34" charset="0"/>
              </a:rPr>
              <a:t> Generation”, March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https://sp.ts.fujitsu.com/dmsp/docs/02_fujitsu_intel_server_cpu.pdf</a:t>
            </a:r>
          </a:p>
        </p:txBody>
      </p:sp>
      <p:sp>
        <p:nvSpPr>
          <p:cNvPr id="302091" name="Text Box 11"/>
          <p:cNvSpPr txBox="1">
            <a:spLocks noChangeArrowheads="1"/>
          </p:cNvSpPr>
          <p:nvPr/>
        </p:nvSpPr>
        <p:spPr bwMode="auto">
          <a:xfrm>
            <a:off x="180975" y="5030788"/>
            <a:ext cx="82526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[5</a:t>
            </a:r>
            <a:r>
              <a:rPr lang="hu-HU" altLang="en-US" sz="1400" dirty="0">
                <a:latin typeface="Verdana" pitchFamily="34" charset="0"/>
              </a:rPr>
              <a:t>2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De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Gelas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J.,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The Intel Xeon E7-8800 v3 Review: The POWER8 Killer?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AnandTech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May 8 2015, http://www.anandtech.com/show/9193/the-xeon-e78800-v3-review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2092" name="Text Box 12"/>
          <p:cNvSpPr txBox="1">
            <a:spLocks noChangeArrowheads="1"/>
          </p:cNvSpPr>
          <p:nvPr/>
        </p:nvSpPr>
        <p:spPr bwMode="auto">
          <a:xfrm>
            <a:off x="188913" y="5641975"/>
            <a:ext cx="8075612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[5</a:t>
            </a:r>
            <a:r>
              <a:rPr lang="hu-HU" altLang="en-US" sz="1400">
                <a:latin typeface="Verdana" pitchFamily="34" charset="0"/>
              </a:rPr>
              <a:t>3</a:t>
            </a:r>
            <a:r>
              <a:rPr lang="en-US" altLang="en-US" sz="1400">
                <a:latin typeface="Verdana" pitchFamily="34" charset="0"/>
              </a:rPr>
              <a:t>]: </a:t>
            </a:r>
            <a:r>
              <a:rPr lang="hu-HU" altLang="en-US" sz="1400">
                <a:latin typeface="Verdana" pitchFamily="34" charset="0"/>
              </a:rPr>
              <a:t>Tyan Confidential,</a:t>
            </a:r>
            <a:r>
              <a:rPr lang="en-US" altLang="en-US" sz="1400">
                <a:latin typeface="Verdana" pitchFamily="34" charset="0"/>
              </a:rPr>
              <a:t> </a:t>
            </a:r>
            <a:r>
              <a:rPr lang="hu-HU" altLang="en-US" sz="1400">
                <a:latin typeface="Verdana" pitchFamily="34" charset="0"/>
              </a:rPr>
              <a:t>Tempest i5000VF S5370, 2-way Intel Dempsey/Woodcrest CPU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>
                <a:latin typeface="Verdana" pitchFamily="34" charset="0"/>
              </a:rPr>
              <a:t>           Bensley Server Platform, </a:t>
            </a:r>
            <a:r>
              <a:rPr lang="en-US" altLang="en-US" sz="1400">
                <a:latin typeface="Verdana" pitchFamily="34" charset="0"/>
              </a:rPr>
              <a:t>http://www.tyan.com/tempest/training/s5370.pdf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(1)</a:t>
            </a:r>
            <a:endParaRPr lang="hu-HU" altLang="en-US" sz="1600" dirty="0" smtClean="0"/>
          </a:p>
        </p:txBody>
      </p: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753777"/>
            <a:ext cx="65724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latin typeface="Verdana" pitchFamily="34" charset="0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89207" y="857100"/>
            <a:ext cx="88857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 smtClean="0">
                <a:solidFill>
                  <a:srgbClr val="0070C0"/>
                </a:solidFill>
              </a:rPr>
              <a:t>In </a:t>
            </a:r>
            <a:r>
              <a:rPr lang="en-US" altLang="en-US" dirty="0">
                <a:solidFill>
                  <a:srgbClr val="0070C0"/>
                </a:solidFill>
              </a:rPr>
              <a:t>the first years of the </a:t>
            </a:r>
            <a:r>
              <a:rPr lang="en-US" altLang="en-US" dirty="0" err="1">
                <a:solidFill>
                  <a:srgbClr val="0070C0"/>
                </a:solidFill>
              </a:rPr>
              <a:t>2000's</a:t>
            </a:r>
            <a:r>
              <a:rPr lang="en-US" altLang="en-US" dirty="0">
                <a:solidFill>
                  <a:srgbClr val="0070C0"/>
                </a:solidFill>
              </a:rPr>
              <a:t> clock frequencies became </a:t>
            </a:r>
            <a:r>
              <a:rPr lang="en-US" altLang="en-US" dirty="0" smtClean="0">
                <a:solidFill>
                  <a:srgbClr val="0070C0"/>
                </a:solidFill>
              </a:rPr>
              <a:t>stagnating, </a:t>
            </a:r>
            <a:r>
              <a:rPr lang="en-US" altLang="en-US" dirty="0" smtClean="0"/>
              <a:t>as indicated below [168]. 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6371" y="510989"/>
            <a:ext cx="65742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b) Intel's server naming scheme used between 2005 and 2011 </a:t>
            </a:r>
            <a:endParaRPr lang="en-US" b="1" dirty="0">
              <a:solidFill>
                <a:schemeClr val="accent6"/>
              </a:solidFill>
            </a:endParaRP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2"/>
          <a:srcRect b="5655"/>
          <a:stretch/>
        </p:blipFill>
        <p:spPr>
          <a:xfrm>
            <a:off x="336177" y="1533762"/>
            <a:ext cx="8481341" cy="415212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559416" y="5701555"/>
            <a:ext cx="42467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Historical growth of clock rates [168]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8837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Text Box 2"/>
          <p:cNvSpPr txBox="1">
            <a:spLocks noChangeArrowheads="1"/>
          </p:cNvSpPr>
          <p:nvPr/>
        </p:nvSpPr>
        <p:spPr bwMode="auto">
          <a:xfrm>
            <a:off x="187325" y="1250950"/>
            <a:ext cx="870603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5]: </a:t>
            </a:r>
            <a:r>
              <a:rPr lang="hu-HU" altLang="en-US" sz="1400" dirty="0" err="1">
                <a:latin typeface="Verdana" pitchFamily="34" charset="0"/>
              </a:rPr>
              <a:t>Neiger</a:t>
            </a:r>
            <a:r>
              <a:rPr lang="hu-HU" altLang="en-US" sz="1400" dirty="0">
                <a:latin typeface="Verdana" pitchFamily="34" charset="0"/>
              </a:rPr>
              <a:t> G., </a:t>
            </a:r>
            <a:r>
              <a:rPr lang="hu-HU" altLang="en-US" sz="1400" dirty="0" err="1">
                <a:latin typeface="Verdana" pitchFamily="34" charset="0"/>
              </a:rPr>
              <a:t>Santoni</a:t>
            </a:r>
            <a:r>
              <a:rPr lang="hu-HU" altLang="en-US" sz="1400" dirty="0">
                <a:latin typeface="Verdana" pitchFamily="34" charset="0"/>
              </a:rPr>
              <a:t> A., </a:t>
            </a:r>
            <a:r>
              <a:rPr lang="hu-HU" altLang="en-US" sz="1400" dirty="0" err="1">
                <a:latin typeface="Verdana" pitchFamily="34" charset="0"/>
              </a:rPr>
              <a:t>Leung</a:t>
            </a:r>
            <a:r>
              <a:rPr lang="hu-HU" altLang="en-US" sz="1400" dirty="0">
                <a:latin typeface="Verdana" pitchFamily="34" charset="0"/>
              </a:rPr>
              <a:t> F., </a:t>
            </a:r>
            <a:r>
              <a:rPr lang="hu-HU" altLang="en-US" sz="1400" dirty="0" err="1">
                <a:latin typeface="Verdana" pitchFamily="34" charset="0"/>
              </a:rPr>
              <a:t>Rodgers</a:t>
            </a:r>
            <a:r>
              <a:rPr lang="hu-HU" altLang="en-US" sz="1400" dirty="0">
                <a:latin typeface="Verdana" pitchFamily="34" charset="0"/>
              </a:rPr>
              <a:t> D., </a:t>
            </a:r>
            <a:r>
              <a:rPr lang="hu-HU" altLang="en-US" sz="1400" dirty="0" err="1">
                <a:latin typeface="Verdana" pitchFamily="34" charset="0"/>
              </a:rPr>
              <a:t>Uhlig</a:t>
            </a:r>
            <a:r>
              <a:rPr lang="hu-HU" altLang="en-US" sz="1400" dirty="0">
                <a:latin typeface="Verdana" pitchFamily="34" charset="0"/>
              </a:rPr>
              <a:t> R., Intel® </a:t>
            </a:r>
            <a:r>
              <a:rPr lang="hu-HU" altLang="en-US" sz="1400" dirty="0" err="1">
                <a:latin typeface="Verdana" pitchFamily="34" charset="0"/>
              </a:rPr>
              <a:t>Virtualization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Technology</a:t>
            </a:r>
            <a:r>
              <a:rPr lang="hu-HU" altLang="en-US" sz="1400" dirty="0">
                <a:latin typeface="Verdana" pitchFamily="34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hu-HU" altLang="en-US" sz="1400" dirty="0">
                <a:latin typeface="Verdana" pitchFamily="34" charset="0"/>
              </a:rPr>
              <a:t>Hardware </a:t>
            </a:r>
            <a:r>
              <a:rPr lang="hu-HU" altLang="en-US" sz="1400" dirty="0" err="1">
                <a:latin typeface="Verdana" pitchFamily="34" charset="0"/>
              </a:rPr>
              <a:t>support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efficient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virtualization</a:t>
            </a:r>
            <a:r>
              <a:rPr lang="hu-HU" altLang="en-US" sz="1400" dirty="0">
                <a:latin typeface="Verdana" pitchFamily="34" charset="0"/>
              </a:rPr>
              <a:t>, Aug. 10 2006, </a:t>
            </a:r>
            <a:r>
              <a:rPr lang="hu-HU" altLang="en-US" sz="1400" dirty="0" err="1">
                <a:latin typeface="Verdana" pitchFamily="34" charset="0"/>
              </a:rPr>
              <a:t>Vol</a:t>
            </a:r>
            <a:r>
              <a:rPr lang="hu-HU" altLang="en-US" sz="1400" dirty="0">
                <a:latin typeface="Verdana" pitchFamily="34" charset="0"/>
              </a:rPr>
              <a:t>. 10, </a:t>
            </a:r>
            <a:r>
              <a:rPr lang="hu-HU" altLang="en-US" sz="1400" dirty="0" err="1">
                <a:latin typeface="Verdana" pitchFamily="34" charset="0"/>
              </a:rPr>
              <a:t>Issue</a:t>
            </a:r>
            <a:r>
              <a:rPr lang="hu-HU" altLang="en-US" sz="1400" dirty="0">
                <a:latin typeface="Verdana" pitchFamily="34" charset="0"/>
              </a:rPr>
              <a:t> 3, 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</a:t>
            </a:r>
            <a:r>
              <a:rPr lang="en-US" altLang="en-US" sz="1400" dirty="0" smtClean="0">
                <a:latin typeface="Verdana" pitchFamily="34" charset="0"/>
              </a:rPr>
              <a:t>www.intel.com/technology/itj/2006/v10i3/1-hardware/1-abstract.htm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2057400"/>
            <a:ext cx="688188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6]: </a:t>
            </a:r>
            <a:r>
              <a:rPr lang="hu-HU" altLang="en-US" sz="1400" dirty="0">
                <a:latin typeface="Verdana" pitchFamily="34" charset="0"/>
              </a:rPr>
              <a:t>Intel Software </a:t>
            </a:r>
            <a:r>
              <a:rPr lang="hu-HU" altLang="en-US" sz="1400" dirty="0" err="1">
                <a:latin typeface="Verdana" pitchFamily="34" charset="0"/>
              </a:rPr>
              <a:t>Networks</a:t>
            </a:r>
            <a:r>
              <a:rPr lang="hu-HU" altLang="en-US" sz="1400" dirty="0">
                <a:latin typeface="Verdana" pitchFamily="34" charset="0"/>
              </a:rPr>
              <a:t>: </a:t>
            </a:r>
            <a:r>
              <a:rPr lang="hu-HU" altLang="en-US" sz="1400" dirty="0" err="1">
                <a:latin typeface="Verdana" pitchFamily="34" charset="0"/>
              </a:rPr>
              <a:t>Forums</a:t>
            </a:r>
            <a:r>
              <a:rPr lang="hu-HU" altLang="en-US" sz="1400" dirty="0">
                <a:latin typeface="Verdana" pitchFamily="34" charset="0"/>
              </a:rPr>
              <a:t>, 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://software.intel.com/en-us/forums/showthread.php?t=56802</a:t>
            </a: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5" y="2670175"/>
            <a:ext cx="807798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7]: </a:t>
            </a:r>
            <a:r>
              <a:rPr lang="hu-HU" altLang="en-US" sz="1400" dirty="0" err="1">
                <a:latin typeface="Verdana" pitchFamily="34" charset="0"/>
              </a:rPr>
              <a:t>Wikipedia</a:t>
            </a:r>
            <a:r>
              <a:rPr lang="hu-HU" altLang="en-US" sz="1400" dirty="0">
                <a:latin typeface="Verdana" pitchFamily="34" charset="0"/>
              </a:rPr>
              <a:t>: x86 </a:t>
            </a:r>
            <a:r>
              <a:rPr lang="hu-HU" altLang="en-US" sz="1400" dirty="0" err="1">
                <a:latin typeface="Verdana" pitchFamily="34" charset="0"/>
              </a:rPr>
              <a:t>virtualization</a:t>
            </a:r>
            <a:r>
              <a:rPr lang="hu-HU" altLang="en-US" sz="1400" dirty="0">
                <a:latin typeface="Verdana" pitchFamily="34" charset="0"/>
              </a:rPr>
              <a:t>, 2011,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://en.wikipedia.org/wiki/X86_virtualization#Intel_virtualization_.28VT-x.29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80975" y="641350"/>
            <a:ext cx="910210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4]: </a:t>
            </a:r>
            <a:r>
              <a:rPr lang="hu-HU" altLang="en-US" sz="1400" dirty="0">
                <a:latin typeface="Verdana" pitchFamily="34" charset="0"/>
              </a:rPr>
              <a:t>Intel 5520 Chipset and Intel 5500 Chipset, </a:t>
            </a:r>
            <a:r>
              <a:rPr lang="hu-HU" altLang="en-US" sz="1400" dirty="0" err="1">
                <a:latin typeface="Verdana" pitchFamily="34" charset="0"/>
              </a:rPr>
              <a:t>Datasheet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 2009,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://www.intel.com/content/www/us/en/chipsets/5520-5500-chipset-ioh-datasheet.html</a:t>
            </a: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(7)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84150" y="3248025"/>
            <a:ext cx="877695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8]: </a:t>
            </a:r>
            <a:r>
              <a:rPr lang="hu-HU" altLang="en-US" sz="1400" dirty="0" err="1">
                <a:latin typeface="Verdana" pitchFamily="34" charset="0"/>
              </a:rPr>
              <a:t>Sharma</a:t>
            </a:r>
            <a:r>
              <a:rPr lang="hu-HU" altLang="en-US" sz="1400" dirty="0">
                <a:latin typeface="Verdana" pitchFamily="34" charset="0"/>
              </a:rPr>
              <a:t> D. D., 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Intel 5520 Chipset: An I/O </a:t>
            </a:r>
            <a:r>
              <a:rPr lang="hu-HU" altLang="en-US" sz="1400" dirty="0" err="1">
                <a:latin typeface="Verdana" pitchFamily="34" charset="0"/>
              </a:rPr>
              <a:t>Hub</a:t>
            </a:r>
            <a:r>
              <a:rPr lang="hu-HU" altLang="en-US" sz="1400" dirty="0">
                <a:latin typeface="Verdana" pitchFamily="34" charset="0"/>
              </a:rPr>
              <a:t> Chipset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Server, Workstation, and </a:t>
            </a:r>
            <a:r>
              <a:rPr lang="hu-HU" altLang="en-US" sz="1400" dirty="0" err="1">
                <a:latin typeface="Verdana" pitchFamily="34" charset="0"/>
              </a:rPr>
              <a:t>High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End </a:t>
            </a:r>
            <a:r>
              <a:rPr lang="hu-HU" altLang="en-US" sz="1400" dirty="0" err="1">
                <a:latin typeface="Verdana" pitchFamily="34" charset="0"/>
              </a:rPr>
              <a:t>Desktop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>
                <a:latin typeface="Verdana" pitchFamily="34" charset="0"/>
              </a:rPr>
              <a:t> Hot</a:t>
            </a:r>
            <a:r>
              <a:rPr lang="hu-HU" altLang="en-US" sz="1400" dirty="0">
                <a:latin typeface="Verdana" pitchFamily="34" charset="0"/>
              </a:rPr>
              <a:t>c</a:t>
            </a:r>
            <a:r>
              <a:rPr lang="en-US" altLang="en-US" sz="1400" dirty="0">
                <a:latin typeface="Verdana" pitchFamily="34" charset="0"/>
              </a:rPr>
              <a:t>hips 2009,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http://www.hotchips.org/archives/hc21/2_mon/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HC21.24.200.I-O-Epub/HC21.24.230.DasSharma-Intel-5520-Chipset.pdf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3112" name="Text Box 8"/>
          <p:cNvSpPr txBox="1">
            <a:spLocks noChangeArrowheads="1"/>
          </p:cNvSpPr>
          <p:nvPr/>
        </p:nvSpPr>
        <p:spPr bwMode="auto">
          <a:xfrm>
            <a:off x="184150" y="4051300"/>
            <a:ext cx="908441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9]: </a:t>
            </a:r>
            <a:r>
              <a:rPr lang="hu-HU" altLang="en-US" sz="1400" dirty="0">
                <a:latin typeface="Verdana" pitchFamily="34" charset="0"/>
              </a:rPr>
              <a:t>Morgan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T. P</a:t>
            </a:r>
            <a:r>
              <a:rPr lang="en-US" altLang="en-US" sz="1400" dirty="0">
                <a:latin typeface="Verdana" pitchFamily="34" charset="0"/>
              </a:rPr>
              <a:t>., </a:t>
            </a:r>
            <a:r>
              <a:rPr lang="hu-HU" altLang="en-US" sz="1400" dirty="0">
                <a:latin typeface="Verdana" pitchFamily="34" charset="0"/>
              </a:rPr>
              <a:t>Intel's </a:t>
            </a:r>
            <a:r>
              <a:rPr lang="hu-HU" altLang="en-US" sz="1400" dirty="0" err="1">
                <a:latin typeface="Verdana" pitchFamily="34" charset="0"/>
              </a:rPr>
              <a:t>future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Sandy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Bridge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Xeons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exposed</a:t>
            </a:r>
            <a:r>
              <a:rPr lang="hu-HU" altLang="en-US" sz="1400" dirty="0">
                <a:latin typeface="Verdana" pitchFamily="34" charset="0"/>
              </a:rPr>
              <a:t>, May 30 2011, The </a:t>
            </a:r>
            <a:r>
              <a:rPr lang="hu-HU" altLang="en-US" sz="1400" dirty="0" err="1">
                <a:latin typeface="Verdana" pitchFamily="34" charset="0"/>
              </a:rPr>
              <a:t>Register</a:t>
            </a:r>
            <a:r>
              <a:rPr lang="hu-HU" altLang="en-US" sz="1400" dirty="0">
                <a:latin typeface="Verdana" pitchFamily="34" charset="0"/>
              </a:rPr>
              <a:t>,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://www.theregister.co.uk/2011/05/30/intel_sandy_bridge_xeon_platforms/page2.html</a:t>
            </a: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84150" y="4651375"/>
            <a:ext cx="87842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</a:t>
            </a:r>
            <a:r>
              <a:rPr lang="en-US" altLang="en-US" sz="1400" dirty="0">
                <a:latin typeface="Verdana" pitchFamily="34" charset="0"/>
              </a:rPr>
              <a:t>0]: </a:t>
            </a:r>
            <a:r>
              <a:rPr lang="hu-HU" altLang="en-US" sz="1400" dirty="0">
                <a:latin typeface="Verdana" pitchFamily="34" charset="0"/>
              </a:rPr>
              <a:t>Gilbert J. D., Hunt S. H., </a:t>
            </a:r>
            <a:r>
              <a:rPr lang="hu-HU" altLang="en-US" sz="1400" dirty="0" err="1">
                <a:latin typeface="Verdana" pitchFamily="34" charset="0"/>
              </a:rPr>
              <a:t>Gunadi</a:t>
            </a:r>
            <a:r>
              <a:rPr lang="hu-HU" altLang="en-US" sz="1400" dirty="0">
                <a:latin typeface="Verdana" pitchFamily="34" charset="0"/>
              </a:rPr>
              <a:t> D., </a:t>
            </a:r>
            <a:r>
              <a:rPr lang="hu-HU" altLang="en-US" sz="1400" dirty="0" err="1">
                <a:latin typeface="Verdana" pitchFamily="34" charset="0"/>
              </a:rPr>
              <a:t>Srinivas</a:t>
            </a:r>
            <a:r>
              <a:rPr lang="hu-HU" altLang="en-US" sz="1400" dirty="0">
                <a:latin typeface="Verdana" pitchFamily="34" charset="0"/>
              </a:rPr>
              <a:t> G., 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The </a:t>
            </a:r>
            <a:r>
              <a:rPr lang="hu-HU" altLang="en-US" sz="1400" dirty="0" err="1">
                <a:latin typeface="Verdana" pitchFamily="34" charset="0"/>
              </a:rPr>
              <a:t>Tulsa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: A </a:t>
            </a:r>
            <a:r>
              <a:rPr lang="hu-HU" altLang="en-US" sz="1400" dirty="0" err="1">
                <a:latin typeface="Verdana" pitchFamily="34" charset="0"/>
              </a:rPr>
              <a:t>Dual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Core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Large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err="1" smtClean="0">
                <a:latin typeface="Verdana" pitchFamily="34" charset="0"/>
              </a:rPr>
              <a:t>Shared-Cache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Intel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7000 </a:t>
            </a:r>
            <a:r>
              <a:rPr lang="hu-HU" altLang="en-US" sz="1400" dirty="0" err="1">
                <a:latin typeface="Verdana" pitchFamily="34" charset="0"/>
              </a:rPr>
              <a:t>Sequence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the</a:t>
            </a:r>
            <a:r>
              <a:rPr lang="hu-HU" altLang="en-US" sz="1400" dirty="0">
                <a:latin typeface="Verdana" pitchFamily="34" charset="0"/>
              </a:rPr>
              <a:t> MP Server Market </a:t>
            </a:r>
            <a:r>
              <a:rPr lang="hu-HU" altLang="en-US" sz="1400" dirty="0" err="1">
                <a:latin typeface="Verdana" pitchFamily="34" charset="0"/>
              </a:rPr>
              <a:t>Segment</a:t>
            </a:r>
            <a:r>
              <a:rPr lang="hu-HU" altLang="en-US" sz="1400" dirty="0">
                <a:latin typeface="Verdana" pitchFamily="34" charset="0"/>
              </a:rPr>
              <a:t>,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err="1" smtClean="0">
                <a:latin typeface="Verdana" pitchFamily="34" charset="0"/>
              </a:rPr>
              <a:t>Aug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21 2006, </a:t>
            </a:r>
            <a:r>
              <a:rPr lang="en-US" altLang="en-US" sz="1400" dirty="0">
                <a:latin typeface="Verdana" pitchFamily="34" charset="0"/>
              </a:rPr>
              <a:t>http://www.hotchips.org/archives/hc18/3_Tues/HC18.S9/HC18.S9T1.pdf</a:t>
            </a: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84150" y="5476875"/>
            <a:ext cx="8923533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</a:t>
            </a:r>
            <a:r>
              <a:rPr lang="en-US" altLang="en-US" sz="1400" dirty="0">
                <a:latin typeface="Verdana" pitchFamily="34" charset="0"/>
              </a:rPr>
              <a:t>1]: </a:t>
            </a:r>
            <a:r>
              <a:rPr lang="hu-HU" altLang="en-US" sz="1400" dirty="0">
                <a:latin typeface="Verdana" pitchFamily="34" charset="0"/>
              </a:rPr>
              <a:t>Intel Server </a:t>
            </a:r>
            <a:r>
              <a:rPr lang="hu-HU" altLang="en-US" sz="1400" dirty="0" err="1">
                <a:latin typeface="Verdana" pitchFamily="34" charset="0"/>
              </a:rPr>
              <a:t>Board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Set</a:t>
            </a:r>
            <a:r>
              <a:rPr lang="hu-HU" altLang="en-US" sz="1400" dirty="0">
                <a:latin typeface="Verdana" pitchFamily="34" charset="0"/>
              </a:rPr>
              <a:t> SE8500HW4, </a:t>
            </a:r>
            <a:r>
              <a:rPr lang="hu-HU" altLang="en-US" sz="1400" dirty="0" err="1">
                <a:latin typeface="Verdana" pitchFamily="34" charset="0"/>
              </a:rPr>
              <a:t>Technical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Product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Specification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Revision</a:t>
            </a:r>
            <a:r>
              <a:rPr lang="hu-HU" altLang="en-US" sz="1400" dirty="0">
                <a:latin typeface="Verdana" pitchFamily="34" charset="0"/>
              </a:rPr>
              <a:t> 1.0,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May </a:t>
            </a:r>
            <a:r>
              <a:rPr lang="hu-HU" altLang="en-US" sz="1400" dirty="0">
                <a:latin typeface="Verdana" pitchFamily="34" charset="0"/>
              </a:rPr>
              <a:t>2005, </a:t>
            </a:r>
            <a:r>
              <a:rPr lang="en-US" altLang="en-US" sz="1400" dirty="0">
                <a:latin typeface="Verdana" pitchFamily="34" charset="0"/>
              </a:rPr>
              <a:t>ftp://download.intel.com/support/motherboards/server/sb/se8500hw4_board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_</a:t>
            </a:r>
            <a:r>
              <a:rPr lang="en-US" altLang="en-US" sz="1400" dirty="0">
                <a:latin typeface="Verdana" pitchFamily="34" charset="0"/>
              </a:rPr>
              <a:t>set_tpsr10.pdf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(8)</a:t>
            </a:r>
            <a:endParaRPr lang="en-US" altLang="en-US" sz="1600" dirty="0" smtClean="0"/>
          </a:p>
        </p:txBody>
      </p:sp>
      <p:sp>
        <p:nvSpPr>
          <p:cNvPr id="303115" name="Text Box 11"/>
          <p:cNvSpPr txBox="1">
            <a:spLocks noChangeArrowheads="1"/>
          </p:cNvSpPr>
          <p:nvPr/>
        </p:nvSpPr>
        <p:spPr bwMode="auto">
          <a:xfrm>
            <a:off x="180975" y="631826"/>
            <a:ext cx="724268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62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Mitchell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.,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Intel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review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PCPro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://www.pcpro.co.uk/reviews/processors/357709/intel-nehalem-ex</a:t>
            </a:r>
          </a:p>
        </p:txBody>
      </p:sp>
      <p:sp>
        <p:nvSpPr>
          <p:cNvPr id="12" name="Text Box 2"/>
          <p:cNvSpPr txBox="1">
            <a:spLocks noChangeArrowheads="1"/>
          </p:cNvSpPr>
          <p:nvPr/>
        </p:nvSpPr>
        <p:spPr bwMode="auto">
          <a:xfrm>
            <a:off x="187325" y="1822450"/>
            <a:ext cx="811113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64</a:t>
            </a:r>
            <a:r>
              <a:rPr lang="en-US" altLang="en-US" sz="1400" dirty="0">
                <a:latin typeface="Verdana" pitchFamily="34" charset="0"/>
              </a:rPr>
              <a:t>]: Intel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E7-8800/4800/2800 </a:t>
            </a:r>
            <a:r>
              <a:rPr lang="hu-HU" altLang="en-US" sz="1400" dirty="0" err="1">
                <a:latin typeface="Verdana" pitchFamily="34" charset="0"/>
              </a:rPr>
              <a:t>Product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Families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Datasheet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Vol</a:t>
            </a:r>
            <a:r>
              <a:rPr lang="hu-HU" altLang="en-US" sz="1400" dirty="0">
                <a:latin typeface="Verdana" pitchFamily="34" charset="0"/>
              </a:rPr>
              <a:t>. 1 of 2,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hu-HU" altLang="en-US" sz="1400" dirty="0" err="1" smtClean="0">
                <a:latin typeface="Verdana" pitchFamily="34" charset="0"/>
              </a:rPr>
              <a:t>April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2011, </a:t>
            </a:r>
            <a:r>
              <a:rPr lang="en-US" altLang="en-US" sz="1400" dirty="0">
                <a:latin typeface="Verdana" pitchFamily="34" charset="0"/>
              </a:rPr>
              <a:t>http://www.intel.com/Assets/PDF/datasheet/325119.pdf</a:t>
            </a:r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180975" y="1212850"/>
            <a:ext cx="912519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63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Nagaraj</a:t>
            </a:r>
            <a:r>
              <a:rPr lang="hu-HU" altLang="en-US" sz="1400" dirty="0">
                <a:latin typeface="Verdana" pitchFamily="34" charset="0"/>
              </a:rPr>
              <a:t> D., </a:t>
            </a:r>
            <a:r>
              <a:rPr lang="hu-HU" altLang="en-US" sz="1400" dirty="0" err="1">
                <a:latin typeface="Verdana" pitchFamily="34" charset="0"/>
              </a:rPr>
              <a:t>Kottapalli</a:t>
            </a:r>
            <a:r>
              <a:rPr lang="hu-HU" altLang="en-US" sz="1400" dirty="0">
                <a:latin typeface="Verdana" pitchFamily="34" charset="0"/>
              </a:rPr>
              <a:t> S.: </a:t>
            </a:r>
            <a:r>
              <a:rPr lang="hu-HU" altLang="en-US" sz="1400" dirty="0" err="1">
                <a:latin typeface="Verdana" pitchFamily="34" charset="0"/>
              </a:rPr>
              <a:t>Westmere-EX</a:t>
            </a:r>
            <a:r>
              <a:rPr lang="hu-HU" altLang="en-US" sz="1400" dirty="0">
                <a:latin typeface="Verdana" pitchFamily="34" charset="0"/>
              </a:rPr>
              <a:t>: A 20 </a:t>
            </a:r>
            <a:r>
              <a:rPr lang="hu-HU" altLang="en-US" sz="1400" dirty="0" err="1">
                <a:latin typeface="Verdana" pitchFamily="34" charset="0"/>
              </a:rPr>
              <a:t>thread</a:t>
            </a:r>
            <a:r>
              <a:rPr lang="hu-HU" altLang="en-US" sz="1400" dirty="0">
                <a:latin typeface="Verdana" pitchFamily="34" charset="0"/>
              </a:rPr>
              <a:t> server CPU, Hot Chips 2010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://www.hotchips.org/uploads/archive22/HC22.24.610-Nagara-Intel-6-Westmere-EX.pdf</a:t>
            </a:r>
          </a:p>
        </p:txBody>
      </p:sp>
      <p:sp>
        <p:nvSpPr>
          <p:cNvPr id="14" name="Text Box 12"/>
          <p:cNvSpPr txBox="1">
            <a:spLocks noChangeArrowheads="1"/>
          </p:cNvSpPr>
          <p:nvPr/>
        </p:nvSpPr>
        <p:spPr bwMode="auto">
          <a:xfrm>
            <a:off x="180975" y="2420938"/>
            <a:ext cx="747929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65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Supermicro</a:t>
            </a:r>
            <a:r>
              <a:rPr lang="hu-HU" altLang="en-US" sz="1400" dirty="0">
                <a:latin typeface="Verdana" pitchFamily="34" charset="0"/>
              </a:rPr>
              <a:t> P4QH6 / P4QH8 </a:t>
            </a:r>
            <a:r>
              <a:rPr lang="hu-HU" altLang="en-US" sz="1400" dirty="0" err="1">
                <a:latin typeface="Verdana" pitchFamily="34" charset="0"/>
              </a:rPr>
              <a:t>User</a:t>
            </a:r>
            <a:r>
              <a:rPr lang="hu-HU" altLang="en-US" sz="1400" dirty="0">
                <a:latin typeface="Verdana" pitchFamily="34" charset="0"/>
              </a:rPr>
              <a:t>’s </a:t>
            </a:r>
            <a:r>
              <a:rPr lang="hu-HU" altLang="en-US" sz="1400" dirty="0" err="1">
                <a:latin typeface="Verdana" pitchFamily="34" charset="0"/>
              </a:rPr>
              <a:t>Manual</a:t>
            </a:r>
            <a:r>
              <a:rPr lang="hu-HU" altLang="en-US" sz="1400" dirty="0">
                <a:latin typeface="Verdana" pitchFamily="34" charset="0"/>
              </a:rPr>
              <a:t>, 2002,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http</a:t>
            </a:r>
            <a:r>
              <a:rPr lang="hu-HU" altLang="en-US" sz="1400" dirty="0">
                <a:latin typeface="Verdana" pitchFamily="34" charset="0"/>
              </a:rPr>
              <a:t>://www.supermicro.com/manuals/motherboard/GC-HE/MNL-0665.pdf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5" name="Text Box 13"/>
          <p:cNvSpPr txBox="1">
            <a:spLocks noChangeArrowheads="1"/>
          </p:cNvSpPr>
          <p:nvPr/>
        </p:nvSpPr>
        <p:spPr bwMode="auto">
          <a:xfrm>
            <a:off x="184150" y="3032125"/>
            <a:ext cx="811587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66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>
                <a:latin typeface="Verdana" pitchFamily="34" charset="0"/>
              </a:rPr>
              <a:t>Intel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7500/6500 Series, Public Gold </a:t>
            </a:r>
            <a:r>
              <a:rPr lang="hu-HU" altLang="en-US" sz="1400" dirty="0" err="1">
                <a:latin typeface="Verdana" pitchFamily="34" charset="0"/>
              </a:rPr>
              <a:t>Presentation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 30 2010,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http</a:t>
            </a:r>
            <a:r>
              <a:rPr lang="hu-HU" altLang="en-US" sz="1400" dirty="0">
                <a:latin typeface="Verdana" pitchFamily="34" charset="0"/>
              </a:rPr>
              <a:t>://cache-www.intel.com/cd/00/00/44/64/446456_446456.pdf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6" name="Text Box 14"/>
          <p:cNvSpPr txBox="1">
            <a:spLocks noChangeArrowheads="1"/>
          </p:cNvSpPr>
          <p:nvPr/>
        </p:nvSpPr>
        <p:spPr bwMode="auto">
          <a:xfrm>
            <a:off x="180975" y="3641725"/>
            <a:ext cx="8762014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67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Supermicro</a:t>
            </a:r>
            <a:r>
              <a:rPr lang="hu-HU" altLang="en-US" sz="1400" dirty="0">
                <a:latin typeface="Verdana" pitchFamily="34" charset="0"/>
              </a:rPr>
              <a:t> X8QB6-F / X8QBE-F </a:t>
            </a:r>
            <a:r>
              <a:rPr lang="hu-HU" altLang="en-US" sz="1400" dirty="0" err="1">
                <a:latin typeface="Verdana" pitchFamily="34" charset="0"/>
              </a:rPr>
              <a:t>User</a:t>
            </a:r>
            <a:r>
              <a:rPr lang="hu-HU" altLang="en-US" sz="1400" dirty="0">
                <a:latin typeface="Verdana" pitchFamily="34" charset="0"/>
              </a:rPr>
              <a:t>’s </a:t>
            </a:r>
            <a:r>
              <a:rPr lang="hu-HU" altLang="en-US" sz="1400" dirty="0" err="1">
                <a:latin typeface="Verdana" pitchFamily="34" charset="0"/>
              </a:rPr>
              <a:t>Manual</a:t>
            </a:r>
            <a:r>
              <a:rPr lang="hu-HU" altLang="en-US" sz="1400" dirty="0">
                <a:latin typeface="Verdana" pitchFamily="34" charset="0"/>
              </a:rPr>
              <a:t>,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http</a:t>
            </a:r>
            <a:r>
              <a:rPr lang="hu-HU" altLang="en-US" sz="1400" dirty="0">
                <a:latin typeface="Verdana" pitchFamily="34" charset="0"/>
              </a:rPr>
              <a:t>://files.siliconmechanics.com/Documentation/Rackform/iServ/R413/Mainboard/MNL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-</a:t>
            </a:r>
            <a:r>
              <a:rPr lang="hu-HU" altLang="en-US" sz="1400" dirty="0">
                <a:latin typeface="Verdana" pitchFamily="34" charset="0"/>
              </a:rPr>
              <a:t>X8QB-E-6-F.pdf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7" name="Text Box 16"/>
          <p:cNvSpPr txBox="1">
            <a:spLocks noChangeArrowheads="1"/>
          </p:cNvSpPr>
          <p:nvPr/>
        </p:nvSpPr>
        <p:spPr bwMode="auto">
          <a:xfrm>
            <a:off x="276225" y="4449763"/>
            <a:ext cx="882741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[68]: </a:t>
            </a:r>
            <a:r>
              <a:rPr lang="en-US" altLang="en-US" sz="1400" dirty="0" err="1">
                <a:latin typeface="Verdana" pitchFamily="34" charset="0"/>
              </a:rPr>
              <a:t>Rusu</a:t>
            </a:r>
            <a:r>
              <a:rPr lang="en-US" altLang="en-US" sz="1400" dirty="0">
                <a:latin typeface="Verdana" pitchFamily="34" charset="0"/>
              </a:rPr>
              <a:t> &amp; al.: A 45 nm 8-Core Enterprise Xeon Processor, IEEE journal of Solid State Circuits,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Vol</a:t>
            </a:r>
            <a:r>
              <a:rPr lang="en-US" altLang="en-US" sz="1400" dirty="0">
                <a:latin typeface="Verdana" pitchFamily="34" charset="0"/>
              </a:rPr>
              <a:t>. 45, No. 1, Jan. 2010, pp. 7-14 </a:t>
            </a:r>
          </a:p>
        </p:txBody>
      </p:sp>
      <p:sp>
        <p:nvSpPr>
          <p:cNvPr id="18" name="Text Box 9"/>
          <p:cNvSpPr txBox="1">
            <a:spLocks noChangeArrowheads="1"/>
          </p:cNvSpPr>
          <p:nvPr/>
        </p:nvSpPr>
        <p:spPr bwMode="auto">
          <a:xfrm>
            <a:off x="180975" y="4962525"/>
            <a:ext cx="872546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[69]: </a:t>
            </a:r>
            <a:r>
              <a:rPr lang="en-US" altLang="en-US" sz="1400" dirty="0" err="1">
                <a:latin typeface="Verdana" pitchFamily="34" charset="0"/>
              </a:rPr>
              <a:t>Jafarjead</a:t>
            </a:r>
            <a:r>
              <a:rPr lang="en-US" altLang="en-US" sz="1400" dirty="0">
                <a:latin typeface="Verdana" pitchFamily="34" charset="0"/>
              </a:rPr>
              <a:t> B., “Intel Core Duo Processor,” Intel,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://masih0111.persiangig.com/document/peresentation/behrooz%20jafarnejad.ppt</a:t>
            </a:r>
          </a:p>
        </p:txBody>
      </p:sp>
      <p:sp>
        <p:nvSpPr>
          <p:cNvPr id="19" name="Text Box 23"/>
          <p:cNvSpPr txBox="1">
            <a:spLocks noChangeArrowheads="1"/>
          </p:cNvSpPr>
          <p:nvPr/>
        </p:nvSpPr>
        <p:spPr bwMode="auto">
          <a:xfrm>
            <a:off x="276225" y="5548313"/>
            <a:ext cx="8900129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[70]: </a:t>
            </a:r>
            <a:r>
              <a:rPr lang="en-US" altLang="en-US" sz="1400" dirty="0" err="1">
                <a:latin typeface="Verdana" pitchFamily="34" charset="0"/>
              </a:rPr>
              <a:t>Keutzer</a:t>
            </a:r>
            <a:r>
              <a:rPr lang="en-US" altLang="en-US" sz="1400" dirty="0">
                <a:latin typeface="Verdana" pitchFamily="34" charset="0"/>
              </a:rPr>
              <a:t> K., Malik S., Newton R., </a:t>
            </a:r>
            <a:r>
              <a:rPr lang="en-US" altLang="en-US" sz="1400" dirty="0" err="1">
                <a:latin typeface="Verdana" pitchFamily="34" charset="0"/>
              </a:rPr>
              <a:t>Rabaey</a:t>
            </a:r>
            <a:r>
              <a:rPr lang="en-US" altLang="en-US" sz="1400" dirty="0">
                <a:latin typeface="Verdana" pitchFamily="34" charset="0"/>
              </a:rPr>
              <a:t> J., </a:t>
            </a:r>
            <a:r>
              <a:rPr lang="en-US" altLang="en-US" sz="1400" dirty="0" err="1">
                <a:latin typeface="Verdana" pitchFamily="34" charset="0"/>
              </a:rPr>
              <a:t>Sangiovanni-Vincentelli</a:t>
            </a:r>
            <a:r>
              <a:rPr lang="en-US" altLang="en-US" sz="1400" dirty="0">
                <a:latin typeface="Verdana" pitchFamily="34" charset="0"/>
              </a:rPr>
              <a:t> A., System Level Design: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</a:t>
            </a:r>
            <a:r>
              <a:rPr lang="en-US" altLang="en-US" sz="1400" dirty="0" err="1" smtClean="0">
                <a:latin typeface="Verdana" pitchFamily="34" charset="0"/>
              </a:rPr>
              <a:t>Orthogonalization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of Concerns and Platform-Based Design, IEEE Transactions 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</a:t>
            </a:r>
            <a:r>
              <a:rPr lang="en-US" altLang="en-US" sz="1400" dirty="0" smtClean="0">
                <a:latin typeface="Verdana" pitchFamily="34" charset="0"/>
              </a:rPr>
              <a:t>Computer-Aided </a:t>
            </a:r>
            <a:r>
              <a:rPr lang="en-US" altLang="en-US" sz="1400" dirty="0">
                <a:latin typeface="Verdana" pitchFamily="34" charset="0"/>
              </a:rPr>
              <a:t>Design of Circuits and Systems, Vol. 19, No. 12, Dec. 2000, pp.?????</a:t>
            </a:r>
          </a:p>
        </p:txBody>
      </p:sp>
    </p:spTree>
    <p:extLst>
      <p:ext uri="{BB962C8B-B14F-4D97-AF65-F5344CB8AC3E}">
        <p14:creationId xmlns:p14="http://schemas.microsoft.com/office/powerpoint/2010/main" val="4051857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2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(9)</a:t>
            </a:r>
            <a:endParaRPr lang="en-US" altLang="en-US" sz="1600" dirty="0" smtClean="0"/>
          </a:p>
        </p:txBody>
      </p:sp>
      <p:sp>
        <p:nvSpPr>
          <p:cNvPr id="304139" name="Text Box 24"/>
          <p:cNvSpPr txBox="1">
            <a:spLocks noChangeArrowheads="1"/>
          </p:cNvSpPr>
          <p:nvPr/>
        </p:nvSpPr>
        <p:spPr bwMode="auto">
          <a:xfrm>
            <a:off x="279400" y="677863"/>
            <a:ext cx="859979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[71]: </a:t>
            </a:r>
            <a:r>
              <a:rPr lang="en-US" altLang="en-US" sz="1400" dirty="0" err="1">
                <a:latin typeface="Verdana" pitchFamily="34" charset="0"/>
              </a:rPr>
              <a:t>Perich</a:t>
            </a:r>
            <a:r>
              <a:rPr lang="en-US" altLang="en-US" sz="1400" dirty="0">
                <a:latin typeface="Verdana" pitchFamily="34" charset="0"/>
              </a:rPr>
              <a:t> D., Intel Volume platforms Technology Leadership, Presentation at HP World 2004,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://98.190.245.141:8080/Proceed/HPW04CD/papers/4194.pdf  </a:t>
            </a:r>
          </a:p>
        </p:txBody>
      </p:sp>
      <p:sp>
        <p:nvSpPr>
          <p:cNvPr id="304140" name="Text Box 26"/>
          <p:cNvSpPr txBox="1">
            <a:spLocks noChangeArrowheads="1"/>
          </p:cNvSpPr>
          <p:nvPr/>
        </p:nvSpPr>
        <p:spPr bwMode="auto">
          <a:xfrm>
            <a:off x="279400" y="1220788"/>
            <a:ext cx="850027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[72]: </a:t>
            </a:r>
            <a:r>
              <a:rPr lang="en-US" altLang="en-US" sz="1400" dirty="0" err="1">
                <a:latin typeface="Verdana" pitchFamily="34" charset="0"/>
              </a:rPr>
              <a:t>Krazit</a:t>
            </a:r>
            <a:r>
              <a:rPr lang="en-US" altLang="en-US" sz="1400" dirty="0">
                <a:latin typeface="Verdana" pitchFamily="34" charset="0"/>
              </a:rPr>
              <a:t> T., Intel Sheds Light on 2005 Desktop Strategy, IDG News Service, Dec. 07 2004,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://pcworld.about.net/news/Dec072004id118866.htm </a:t>
            </a:r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279400" y="1738313"/>
            <a:ext cx="8247129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[73]: </a:t>
            </a:r>
            <a:r>
              <a:rPr lang="en-US" altLang="en-US" sz="1400" dirty="0" err="1">
                <a:latin typeface="Verdana" pitchFamily="34" charset="0"/>
              </a:rPr>
              <a:t>Molka</a:t>
            </a:r>
            <a:r>
              <a:rPr lang="en-US" altLang="en-US" sz="1400" dirty="0">
                <a:latin typeface="Verdana" pitchFamily="34" charset="0"/>
              </a:rPr>
              <a:t> D., </a:t>
            </a:r>
            <a:r>
              <a:rPr lang="en-US" altLang="en-US" sz="1400" dirty="0" err="1">
                <a:latin typeface="Verdana" pitchFamily="34" charset="0"/>
              </a:rPr>
              <a:t>Hackenberg</a:t>
            </a:r>
            <a:r>
              <a:rPr lang="en-US" altLang="en-US" sz="1400" dirty="0">
                <a:latin typeface="Verdana" pitchFamily="34" charset="0"/>
              </a:rPr>
              <a:t> D., </a:t>
            </a:r>
            <a:r>
              <a:rPr lang="en-US" altLang="en-US" sz="1400" dirty="0" err="1">
                <a:latin typeface="Verdana" pitchFamily="34" charset="0"/>
              </a:rPr>
              <a:t>Schöne</a:t>
            </a:r>
            <a:r>
              <a:rPr lang="en-US" altLang="en-US" sz="1400" dirty="0">
                <a:latin typeface="Verdana" pitchFamily="34" charset="0"/>
              </a:rPr>
              <a:t> R., Müller M. S., Memory Performance and Cache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Coherency </a:t>
            </a:r>
            <a:r>
              <a:rPr lang="en-US" altLang="en-US" sz="1400" dirty="0">
                <a:latin typeface="Verdana" pitchFamily="34" charset="0"/>
              </a:rPr>
              <a:t>Effects on an Intel Nehalem multiprocessor System, Proc. 18</a:t>
            </a:r>
            <a:r>
              <a:rPr lang="en-US" altLang="en-US" sz="1400" baseline="30000" dirty="0">
                <a:latin typeface="Verdana" pitchFamily="34" charset="0"/>
              </a:rPr>
              <a:t>th</a:t>
            </a:r>
            <a:r>
              <a:rPr lang="en-US" altLang="en-US" sz="1400" dirty="0">
                <a:latin typeface="Verdana" pitchFamily="34" charset="0"/>
              </a:rPr>
              <a:t> Int. Conf.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on </a:t>
            </a:r>
            <a:r>
              <a:rPr lang="en-US" altLang="en-US" sz="1400" dirty="0">
                <a:latin typeface="Verdana" pitchFamily="34" charset="0"/>
              </a:rPr>
              <a:t>Parallel Architectures and Compilation, Techniques, PACT 2009,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://doi.ieeecomputersociety.org/10.1109/PACT.2009.22 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266700" y="2703513"/>
            <a:ext cx="8105232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[74]: </a:t>
            </a:r>
            <a:r>
              <a:rPr lang="en-US" altLang="en-US" sz="1400" dirty="0" err="1">
                <a:latin typeface="Verdana" pitchFamily="34" charset="0"/>
              </a:rPr>
              <a:t>Radhakrishnan</a:t>
            </a:r>
            <a:r>
              <a:rPr lang="en-US" altLang="en-US" sz="1400" dirty="0">
                <a:latin typeface="Verdana" pitchFamily="34" charset="0"/>
              </a:rPr>
              <a:t> S., </a:t>
            </a:r>
            <a:r>
              <a:rPr lang="en-US" altLang="en-US" sz="1400" dirty="0" err="1">
                <a:latin typeface="Verdana" pitchFamily="34" charset="0"/>
              </a:rPr>
              <a:t>Chinthamani</a:t>
            </a:r>
            <a:r>
              <a:rPr lang="en-US" altLang="en-US" sz="1400" dirty="0">
                <a:latin typeface="Verdana" pitchFamily="34" charset="0"/>
              </a:rPr>
              <a:t> S., Cheng K., The Blackford Northbridge Chipset for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Intel </a:t>
            </a:r>
            <a:r>
              <a:rPr lang="en-US" altLang="en-US" sz="1400" dirty="0">
                <a:latin typeface="Verdana" pitchFamily="34" charset="0"/>
              </a:rPr>
              <a:t>5000, IEEE MICRO, March-April 2007, pp. 22-33</a:t>
            </a:r>
          </a:p>
        </p:txBody>
      </p:sp>
      <p:sp>
        <p:nvSpPr>
          <p:cNvPr id="15" name="Text Box 16"/>
          <p:cNvSpPr txBox="1">
            <a:spLocks noChangeArrowheads="1"/>
          </p:cNvSpPr>
          <p:nvPr/>
        </p:nvSpPr>
        <p:spPr bwMode="auto">
          <a:xfrm>
            <a:off x="279400" y="3240088"/>
            <a:ext cx="8832354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[75]: Rolf T., Cache Organization and Memory Management of the Intel Nehalem Computer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Architecture</a:t>
            </a:r>
            <a:r>
              <a:rPr lang="en-US" altLang="en-US" sz="1400" dirty="0">
                <a:latin typeface="Verdana" pitchFamily="34" charset="0"/>
              </a:rPr>
              <a:t>, University of Utah, Dec. 2009, http://rolfed.com/nehalem/nehalemPaper.pdf</a:t>
            </a:r>
          </a:p>
        </p:txBody>
      </p:sp>
      <p:sp>
        <p:nvSpPr>
          <p:cNvPr id="16" name="Text Box 22"/>
          <p:cNvSpPr txBox="1">
            <a:spLocks noChangeArrowheads="1"/>
          </p:cNvSpPr>
          <p:nvPr/>
        </p:nvSpPr>
        <p:spPr bwMode="auto">
          <a:xfrm>
            <a:off x="276225" y="3763963"/>
            <a:ext cx="8579528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[76]: </a:t>
            </a:r>
            <a:r>
              <a:rPr lang="en-US" altLang="en-US" sz="1400" dirty="0" err="1">
                <a:latin typeface="Verdana" pitchFamily="34" charset="0"/>
              </a:rPr>
              <a:t>Levinthal</a:t>
            </a:r>
            <a:r>
              <a:rPr lang="en-US" altLang="en-US" sz="1400" dirty="0">
                <a:latin typeface="Verdana" pitchFamily="34" charset="0"/>
              </a:rPr>
              <a:t> D., Performance Analysis Guide for Intel Core i7 Processor and Intel Xeon 5500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processors</a:t>
            </a:r>
            <a:r>
              <a:rPr lang="en-US" altLang="en-US" sz="1400" dirty="0">
                <a:latin typeface="Verdana" pitchFamily="34" charset="0"/>
              </a:rPr>
              <a:t>, Version 1.0, 2008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://software.intel.com/sites/products/collateral/hpc/vtune/performance_analysis</a:t>
            </a:r>
            <a:r>
              <a:rPr lang="en-US" altLang="en-US" sz="1400" dirty="0" smtClean="0">
                <a:latin typeface="Verdana" pitchFamily="34" charset="0"/>
              </a:rPr>
              <a:t>_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         </a:t>
            </a:r>
            <a:r>
              <a:rPr lang="en-US" altLang="en-US" sz="1400" dirty="0" smtClean="0">
                <a:latin typeface="Verdana" pitchFamily="34" charset="0"/>
              </a:rPr>
              <a:t>guide.pdf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7" name="Text Box 24"/>
          <p:cNvSpPr txBox="1">
            <a:spLocks noChangeArrowheads="1"/>
          </p:cNvSpPr>
          <p:nvPr/>
        </p:nvSpPr>
        <p:spPr bwMode="auto">
          <a:xfrm>
            <a:off x="276225" y="5754688"/>
            <a:ext cx="844077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[79]: </a:t>
            </a:r>
            <a:r>
              <a:rPr lang="en-US" altLang="en-US" sz="1400" dirty="0" err="1">
                <a:latin typeface="Verdana" pitchFamily="34" charset="0"/>
              </a:rPr>
              <a:t>Gavrichenkov</a:t>
            </a:r>
            <a:r>
              <a:rPr lang="en-US" altLang="en-US" sz="1400" dirty="0">
                <a:latin typeface="Verdana" pitchFamily="34" charset="0"/>
              </a:rPr>
              <a:t> I., Workstation Processors Duel: AMD Opteron against Intel Xeon, Page 5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12/21/2005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://www.xbitlabs.com/articles/cpu/display/opteron-xeon-workstation_5.html</a:t>
            </a:r>
          </a:p>
        </p:txBody>
      </p:sp>
      <p:sp>
        <p:nvSpPr>
          <p:cNvPr id="18" name="Text Box 25"/>
          <p:cNvSpPr txBox="1">
            <a:spLocks noChangeArrowheads="1"/>
          </p:cNvSpPr>
          <p:nvPr/>
        </p:nvSpPr>
        <p:spPr bwMode="auto">
          <a:xfrm>
            <a:off x="276225" y="5233988"/>
            <a:ext cx="8512971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[78]: 3.6GHz 2MB 800MHz Intel Xeon Processor SL7ZC C8511, http://store.flagshiptech.com/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products/3.6GHz-2MB-800MHz-Intel-Xeon-Processor-SL7ZC-C8511.html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9" name="Text Box 26"/>
          <p:cNvSpPr txBox="1">
            <a:spLocks noChangeArrowheads="1"/>
          </p:cNvSpPr>
          <p:nvPr/>
        </p:nvSpPr>
        <p:spPr bwMode="auto">
          <a:xfrm>
            <a:off x="276225" y="4700588"/>
            <a:ext cx="752295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[77]: </a:t>
            </a:r>
            <a:r>
              <a:rPr lang="en-US" altLang="en-US" sz="1400" dirty="0" err="1">
                <a:latin typeface="Verdana" pitchFamily="34" charset="0"/>
              </a:rPr>
              <a:t>Ryszard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err="1">
                <a:latin typeface="Verdana" pitchFamily="34" charset="0"/>
              </a:rPr>
              <a:t>Sommefeldt</a:t>
            </a:r>
            <a:r>
              <a:rPr lang="en-US" altLang="en-US" sz="1400" dirty="0">
                <a:latin typeface="Verdana" pitchFamily="34" charset="0"/>
              </a:rPr>
              <a:t> R., Intel Xeon 3.4GHz ['Nocona' core], 18th Aug, 2004, </a:t>
            </a:r>
            <a:br>
              <a:rPr lang="en-US" altLang="en-US" sz="1400" dirty="0">
                <a:latin typeface="Verdana" pitchFamily="34" charset="0"/>
              </a:rPr>
            </a:b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://www.hexus.net/content/item.php?item=822&amp;page=1&amp;search=reas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61" name="Text Box 17"/>
          <p:cNvSpPr txBox="1">
            <a:spLocks noChangeArrowheads="1"/>
          </p:cNvSpPr>
          <p:nvPr/>
        </p:nvSpPr>
        <p:spPr bwMode="auto">
          <a:xfrm>
            <a:off x="180975" y="635000"/>
            <a:ext cx="83397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[80]: </a:t>
            </a:r>
            <a:r>
              <a:rPr lang="hu-HU" altLang="en-US" sz="1400" dirty="0" err="1">
                <a:latin typeface="Verdana" pitchFamily="34" charset="0"/>
              </a:rPr>
              <a:t>Glaskowsky</a:t>
            </a:r>
            <a:r>
              <a:rPr lang="hu-HU" altLang="en-US" sz="1400" dirty="0">
                <a:latin typeface="Verdana" pitchFamily="34" charset="0"/>
              </a:rPr>
              <a:t> P.: </a:t>
            </a:r>
            <a:r>
              <a:rPr lang="hu-HU" altLang="en-US" sz="1400" dirty="0" err="1">
                <a:latin typeface="Verdana" pitchFamily="34" charset="0"/>
              </a:rPr>
              <a:t>Investigating</a:t>
            </a:r>
            <a:r>
              <a:rPr lang="hu-HU" altLang="en-US" sz="1400" dirty="0">
                <a:latin typeface="Verdana" pitchFamily="34" charset="0"/>
              </a:rPr>
              <a:t> Intel's </a:t>
            </a:r>
            <a:r>
              <a:rPr lang="hu-HU" altLang="en-US" sz="1400" dirty="0" err="1">
                <a:latin typeface="Verdana" pitchFamily="34" charset="0"/>
              </a:rPr>
              <a:t>Lynnfield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mysteries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cnet</a:t>
            </a:r>
            <a:r>
              <a:rPr lang="hu-HU" altLang="en-US" sz="1400" dirty="0">
                <a:latin typeface="Verdana" pitchFamily="34" charset="0"/>
              </a:rPr>
              <a:t> News, </a:t>
            </a:r>
            <a:r>
              <a:rPr lang="hu-HU" altLang="en-US" sz="1400" dirty="0" err="1">
                <a:latin typeface="Verdana" pitchFamily="34" charset="0"/>
              </a:rPr>
              <a:t>Sept</a:t>
            </a:r>
            <a:r>
              <a:rPr lang="hu-HU" altLang="en-US" sz="1400" dirty="0">
                <a:latin typeface="Verdana" pitchFamily="34" charset="0"/>
              </a:rPr>
              <a:t>. 21. 2009,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://news.cnet.com/8301-13512_3-10357328-23.html</a:t>
            </a:r>
          </a:p>
        </p:txBody>
      </p:sp>
      <p:sp>
        <p:nvSpPr>
          <p:cNvPr id="305162" name="Text Box 28"/>
          <p:cNvSpPr txBox="1">
            <a:spLocks noChangeArrowheads="1"/>
          </p:cNvSpPr>
          <p:nvPr/>
        </p:nvSpPr>
        <p:spPr bwMode="auto">
          <a:xfrm>
            <a:off x="276225" y="1236663"/>
            <a:ext cx="82978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[81]: Kurd &amp; al., </a:t>
            </a:r>
            <a:r>
              <a:rPr lang="en-US" altLang="en-US" sz="1400" dirty="0" err="1">
                <a:latin typeface="Verdana" pitchFamily="34" charset="0"/>
              </a:rPr>
              <a:t>Westmere</a:t>
            </a:r>
            <a:r>
              <a:rPr lang="en-US" altLang="en-US" sz="1400" dirty="0">
                <a:latin typeface="Verdana" pitchFamily="34" charset="0"/>
              </a:rPr>
              <a:t>: A Family of 32 nm IA Processors, Proc. ISSCC 2010, pp. 96-98 </a:t>
            </a:r>
          </a:p>
        </p:txBody>
      </p:sp>
      <p:sp>
        <p:nvSpPr>
          <p:cNvPr id="305163" name="Text Box 30"/>
          <p:cNvSpPr txBox="1">
            <a:spLocks noChangeArrowheads="1"/>
          </p:cNvSpPr>
          <p:nvPr/>
        </p:nvSpPr>
        <p:spPr bwMode="auto">
          <a:xfrm>
            <a:off x="273050" y="1573213"/>
            <a:ext cx="916892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[82</a:t>
            </a:r>
            <a:r>
              <a:rPr lang="en-US" altLang="en-US" sz="1400" dirty="0" smtClean="0">
                <a:latin typeface="Verdana" pitchFamily="34" charset="0"/>
              </a:rPr>
              <a:t>]</a:t>
            </a:r>
            <a:r>
              <a:rPr lang="hu-HU" altLang="en-US" sz="1400" dirty="0" smtClean="0">
                <a:latin typeface="Verdana" pitchFamily="34" charset="0"/>
              </a:rPr>
              <a:t>: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Miller M. </a:t>
            </a:r>
            <a:r>
              <a:rPr lang="en-US" altLang="en-US" sz="1400" dirty="0" err="1">
                <a:latin typeface="Verdana" pitchFamily="34" charset="0"/>
              </a:rPr>
              <a:t>J.,Intel</a:t>
            </a:r>
            <a:r>
              <a:rPr lang="en-US" altLang="en-US" sz="1400" dirty="0">
                <a:latin typeface="Verdana" pitchFamily="34" charset="0"/>
              </a:rPr>
              <a:t> Previews ISSCC: 6-Core </a:t>
            </a:r>
            <a:r>
              <a:rPr lang="en-US" altLang="en-US" sz="1400" dirty="0" err="1">
                <a:latin typeface="Verdana" pitchFamily="34" charset="0"/>
              </a:rPr>
              <a:t>Gulftown</a:t>
            </a:r>
            <a:r>
              <a:rPr lang="en-US" altLang="en-US" sz="1400" dirty="0">
                <a:latin typeface="Verdana" pitchFamily="34" charset="0"/>
              </a:rPr>
              <a:t> Processor, Feb 03, 2010, http://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</a:t>
            </a:r>
            <a:r>
              <a:rPr lang="en-US" altLang="en-US" sz="1400" dirty="0" smtClean="0">
                <a:latin typeface="Verdana" pitchFamily="34" charset="0"/>
              </a:rPr>
              <a:t>forwardthinking.pcmag.com/chips/282694-intel-previews-isscc-6-core-gulftown-processor     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5164" name="Rectangle 3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(10)</a:t>
            </a:r>
            <a:endParaRPr lang="en-US" altLang="en-US" sz="1600" dirty="0" smtClean="0"/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279400" y="2100263"/>
            <a:ext cx="8546892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[83]: Hill D., Chowdhury M., </a:t>
            </a:r>
            <a:r>
              <a:rPr lang="en-US" altLang="en-US" sz="1400" dirty="0" err="1">
                <a:latin typeface="Verdana" pitchFamily="34" charset="0"/>
              </a:rPr>
              <a:t>Westmere</a:t>
            </a:r>
            <a:r>
              <a:rPr lang="en-US" altLang="en-US" sz="1400" dirty="0">
                <a:latin typeface="Verdana" pitchFamily="34" charset="0"/>
              </a:rPr>
              <a:t> Xeon-56xx “Tick” CPU, Hot Chips 22,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://www.hotchips.org/uploads/archive22/HC22.24.620-Hill-Intel-WSM-EP-print.pdf </a:t>
            </a: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185738" y="2638425"/>
            <a:ext cx="856298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[84]: </a:t>
            </a:r>
            <a:r>
              <a:rPr lang="hu-HU" altLang="en-US" sz="1400" dirty="0" err="1">
                <a:latin typeface="Verdana" pitchFamily="34" charset="0"/>
              </a:rPr>
              <a:t>Pawlowski</a:t>
            </a:r>
            <a:r>
              <a:rPr lang="hu-HU" altLang="en-US" sz="1400" dirty="0">
                <a:latin typeface="Verdana" pitchFamily="34" charset="0"/>
              </a:rPr>
              <a:t> S.: </a:t>
            </a:r>
            <a:r>
              <a:rPr lang="hu-HU" altLang="en-US" sz="1400" dirty="0" err="1">
                <a:latin typeface="Verdana" pitchFamily="34" charset="0"/>
              </a:rPr>
              <a:t>Intelligent</a:t>
            </a:r>
            <a:r>
              <a:rPr lang="hu-HU" altLang="en-US" sz="1400" dirty="0">
                <a:latin typeface="Verdana" pitchFamily="34" charset="0"/>
              </a:rPr>
              <a:t> and </a:t>
            </a:r>
            <a:r>
              <a:rPr lang="hu-HU" altLang="en-US" sz="1400" dirty="0" err="1">
                <a:latin typeface="Verdana" pitchFamily="34" charset="0"/>
              </a:rPr>
              <a:t>Expandable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High-</a:t>
            </a:r>
            <a:r>
              <a:rPr lang="hu-HU" altLang="en-US" sz="1400" dirty="0">
                <a:latin typeface="Verdana" pitchFamily="34" charset="0"/>
              </a:rPr>
              <a:t> End Intel Server Platform, </a:t>
            </a:r>
            <a:r>
              <a:rPr lang="hu-HU" altLang="en-US" sz="1400" dirty="0" err="1">
                <a:latin typeface="Verdana" pitchFamily="34" charset="0"/>
              </a:rPr>
              <a:t>Codenamed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Nehalem-EX</a:t>
            </a:r>
            <a:r>
              <a:rPr lang="hu-HU" altLang="en-US" sz="1400" dirty="0">
                <a:latin typeface="Verdana" pitchFamily="34" charset="0"/>
              </a:rPr>
              <a:t>, IDF 2009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5" name="Text Box 7"/>
          <p:cNvSpPr txBox="1">
            <a:spLocks noChangeArrowheads="1"/>
          </p:cNvSpPr>
          <p:nvPr/>
        </p:nvSpPr>
        <p:spPr bwMode="auto">
          <a:xfrm>
            <a:off x="180975" y="3230563"/>
            <a:ext cx="827881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[85]: Intel Sandy Bridge Review, Bit-tech, Jan. 3 2011</a:t>
            </a:r>
            <a:r>
              <a:rPr lang="hu-HU" altLang="en-US" sz="1400" dirty="0">
                <a:latin typeface="Verdana" pitchFamily="34" charset="0"/>
              </a:rPr>
              <a:t>,</a:t>
            </a:r>
            <a:endParaRPr lang="en-US" altLang="en-US" sz="1400" dirty="0">
              <a:latin typeface="Verdana" pitchFamily="34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://www.bit-tech.net/hardware/cpus/2011/01/03/intel-sandy-bridge-review/1</a:t>
            </a:r>
          </a:p>
        </p:txBody>
      </p:sp>
      <p:sp>
        <p:nvSpPr>
          <p:cNvPr id="16" name="Text Box 13"/>
          <p:cNvSpPr txBox="1">
            <a:spLocks noChangeArrowheads="1"/>
          </p:cNvSpPr>
          <p:nvPr/>
        </p:nvSpPr>
        <p:spPr bwMode="auto">
          <a:xfrm>
            <a:off x="180975" y="3829050"/>
            <a:ext cx="832606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[86]: </a:t>
            </a:r>
            <a:r>
              <a:rPr lang="hu-HU" altLang="en-US" sz="1400" dirty="0">
                <a:latin typeface="Verdana" pitchFamily="34" charset="0"/>
              </a:rPr>
              <a:t>Kahn O., </a:t>
            </a:r>
            <a:r>
              <a:rPr lang="hu-HU" altLang="en-US" sz="1400" dirty="0" err="1">
                <a:latin typeface="Verdana" pitchFamily="34" charset="0"/>
              </a:rPr>
              <a:t>Piazza</a:t>
            </a:r>
            <a:r>
              <a:rPr lang="hu-HU" altLang="en-US" sz="1400" dirty="0">
                <a:latin typeface="Verdana" pitchFamily="34" charset="0"/>
              </a:rPr>
              <a:t> T., </a:t>
            </a:r>
            <a:r>
              <a:rPr lang="hu-HU" altLang="en-US" sz="1400" dirty="0" err="1">
                <a:latin typeface="Verdana" pitchFamily="34" charset="0"/>
              </a:rPr>
              <a:t>Valentine</a:t>
            </a:r>
            <a:r>
              <a:rPr lang="hu-HU" altLang="en-US" sz="1400" dirty="0">
                <a:latin typeface="Verdana" pitchFamily="34" charset="0"/>
              </a:rPr>
              <a:t> B.: </a:t>
            </a:r>
            <a:r>
              <a:rPr lang="hu-HU" altLang="en-US" sz="1400" dirty="0" err="1">
                <a:latin typeface="Verdana" pitchFamily="34" charset="0"/>
              </a:rPr>
              <a:t>Technology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Insight</a:t>
            </a:r>
            <a:r>
              <a:rPr lang="hu-HU" altLang="en-US" sz="1400" dirty="0">
                <a:latin typeface="Verdana" pitchFamily="34" charset="0"/>
              </a:rPr>
              <a:t>: Intel </a:t>
            </a:r>
            <a:r>
              <a:rPr lang="hu-HU" altLang="en-US" sz="1400" dirty="0" err="1">
                <a:latin typeface="Verdana" pitchFamily="34" charset="0"/>
              </a:rPr>
              <a:t>Next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Generation</a:t>
            </a:r>
            <a:r>
              <a:rPr lang="hu-HU" altLang="en-US" sz="1400" dirty="0">
                <a:latin typeface="Verdana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Microarchitecture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Codename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Sandy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Bridge</a:t>
            </a:r>
            <a:r>
              <a:rPr lang="hu-HU" altLang="en-US" sz="1400" dirty="0">
                <a:latin typeface="Verdana" pitchFamily="34" charset="0"/>
              </a:rPr>
              <a:t>, IDF 2010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extreme.pcgameshardware.de</a:t>
            </a:r>
            <a:r>
              <a:rPr lang="hu-HU" altLang="en-US" sz="1400" dirty="0">
                <a:latin typeface="Verdana" pitchFamily="34" charset="0"/>
              </a:rPr>
              <a:t>/.../281270d1288260884-bonusmaterial-pc- </a:t>
            </a:r>
            <a:r>
              <a:rPr lang="hu-HU" altLang="en-US" sz="1400" dirty="0" err="1">
                <a:latin typeface="Verdana" pitchFamily="34" charset="0"/>
              </a:rPr>
              <a:t>games-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ardware-12-2010-sf10_spcs001_100.pdf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7" name="Text Box 13"/>
          <p:cNvSpPr txBox="1">
            <a:spLocks noChangeArrowheads="1"/>
          </p:cNvSpPr>
          <p:nvPr/>
        </p:nvSpPr>
        <p:spPr bwMode="auto">
          <a:xfrm>
            <a:off x="182563" y="4851400"/>
            <a:ext cx="839729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[87]: </a:t>
            </a:r>
            <a:r>
              <a:rPr lang="en-US" altLang="en-US" sz="1400" dirty="0" err="1">
                <a:latin typeface="Verdana" pitchFamily="34" charset="0"/>
              </a:rPr>
              <a:t>Inkley</a:t>
            </a:r>
            <a:r>
              <a:rPr lang="en-US" altLang="en-US" sz="1400" dirty="0">
                <a:latin typeface="Verdana" pitchFamily="34" charset="0"/>
              </a:rPr>
              <a:t> B., </a:t>
            </a:r>
            <a:r>
              <a:rPr lang="en-US" altLang="en-US" sz="1400" dirty="0" err="1">
                <a:latin typeface="Verdana" pitchFamily="34" charset="0"/>
              </a:rPr>
              <a:t>Tetrick</a:t>
            </a:r>
            <a:r>
              <a:rPr lang="en-US" altLang="en-US" sz="1400" dirty="0">
                <a:latin typeface="Verdana" pitchFamily="34" charset="0"/>
              </a:rPr>
              <a:t> S</a:t>
            </a:r>
            <a:r>
              <a:rPr lang="en-US" altLang="en-US" sz="1400" dirty="0" smtClean="0">
                <a:latin typeface="Verdana" pitchFamily="34" charset="0"/>
              </a:rPr>
              <a:t>.</a:t>
            </a:r>
            <a:r>
              <a:rPr lang="hu-HU" altLang="en-US" sz="1400" dirty="0" smtClean="0">
                <a:latin typeface="Verdana" pitchFamily="34" charset="0"/>
              </a:rPr>
              <a:t>,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Intel Multi-core Architecture and Implementations, IDF, Session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MATS002</a:t>
            </a:r>
            <a:r>
              <a:rPr lang="en-US" altLang="en-US" sz="1400" dirty="0">
                <a:latin typeface="Verdana" pitchFamily="34" charset="0"/>
              </a:rPr>
              <a:t>, March 7 2006</a:t>
            </a:r>
          </a:p>
        </p:txBody>
      </p:sp>
      <p:sp>
        <p:nvSpPr>
          <p:cNvPr id="18" name="Text Box 13"/>
          <p:cNvSpPr txBox="1">
            <a:spLocks noChangeArrowheads="1"/>
          </p:cNvSpPr>
          <p:nvPr/>
        </p:nvSpPr>
        <p:spPr bwMode="auto">
          <a:xfrm>
            <a:off x="184150" y="5443538"/>
            <a:ext cx="930049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[88]: Smith S. L</a:t>
            </a:r>
            <a:r>
              <a:rPr lang="en-US" altLang="en-US" sz="1400" dirty="0" smtClean="0">
                <a:latin typeface="Verdana" pitchFamily="34" charset="0"/>
              </a:rPr>
              <a:t>.</a:t>
            </a:r>
            <a:r>
              <a:rPr lang="hu-HU" altLang="en-US" sz="1400" dirty="0" smtClean="0">
                <a:latin typeface="Verdana" pitchFamily="34" charset="0"/>
              </a:rPr>
              <a:t>,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Intel Roadmap Overview, IDF Fall, Aug. 20 2008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://download.intel.com/pressroom/kits/events/idffall_2008/SSmith_briefing_roadmap.pdf</a:t>
            </a:r>
          </a:p>
        </p:txBody>
      </p:sp>
      <p:sp>
        <p:nvSpPr>
          <p:cNvPr id="19" name="Text Box 13"/>
          <p:cNvSpPr txBox="1">
            <a:spLocks noChangeArrowheads="1"/>
          </p:cNvSpPr>
          <p:nvPr/>
        </p:nvSpPr>
        <p:spPr bwMode="auto">
          <a:xfrm>
            <a:off x="185738" y="6035675"/>
            <a:ext cx="855202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[89]: Intel Public Roadmap; Business Platforms for Desktop, Mobile &amp; Data Center, H1’ 2011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://www.2ncinesil.com/download/Public%20Roadmap%201H%202011.pptx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Text Box 4"/>
          <p:cNvSpPr txBox="1">
            <a:spLocks noChangeArrowheads="1"/>
          </p:cNvSpPr>
          <p:nvPr/>
        </p:nvSpPr>
        <p:spPr bwMode="auto">
          <a:xfrm>
            <a:off x="187325" y="628650"/>
            <a:ext cx="750429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[90]: </a:t>
            </a:r>
            <a:r>
              <a:rPr lang="hu-HU" altLang="en-US" sz="1400" dirty="0" err="1">
                <a:latin typeface="Verdana" pitchFamily="34" charset="0"/>
              </a:rPr>
              <a:t>Rusu</a:t>
            </a:r>
            <a:r>
              <a:rPr lang="hu-HU" altLang="en-US" sz="1400" dirty="0">
                <a:latin typeface="Verdana" pitchFamily="34" charset="0"/>
              </a:rPr>
              <a:t> S., „</a:t>
            </a:r>
            <a:r>
              <a:rPr lang="hu-HU" altLang="en-US" sz="1400" dirty="0" err="1">
                <a:latin typeface="Verdana" pitchFamily="34" charset="0"/>
              </a:rPr>
              <a:t>Circuit</a:t>
            </a:r>
            <a:r>
              <a:rPr lang="hu-HU" altLang="en-US" sz="1400" dirty="0">
                <a:latin typeface="Verdana" pitchFamily="34" charset="0"/>
              </a:rPr>
              <a:t> Technologies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Multi-Core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Design,” </a:t>
            </a:r>
            <a:r>
              <a:rPr lang="hu-HU" altLang="en-US" sz="1400" dirty="0" err="1">
                <a:latin typeface="Verdana" pitchFamily="34" charset="0"/>
              </a:rPr>
              <a:t>April</a:t>
            </a:r>
            <a:r>
              <a:rPr lang="hu-HU" altLang="en-US" sz="1400" dirty="0">
                <a:latin typeface="Verdana" pitchFamily="34" charset="0"/>
              </a:rPr>
              <a:t>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http</a:t>
            </a:r>
            <a:r>
              <a:rPr lang="hu-HU" altLang="en-US" sz="1400" dirty="0">
                <a:latin typeface="Verdana" pitchFamily="34" charset="0"/>
              </a:rPr>
              <a:t>://www.ewh.ieee.org/r6/scv/ssc/April06.pdf</a:t>
            </a:r>
            <a:r>
              <a:rPr lang="en-US" altLang="en-US" sz="1400" dirty="0">
                <a:latin typeface="Verdana" pitchFamily="34" charset="0"/>
              </a:rPr>
              <a:t> </a:t>
            </a:r>
          </a:p>
        </p:txBody>
      </p:sp>
      <p:sp>
        <p:nvSpPr>
          <p:cNvPr id="306186" name="Text Box 18"/>
          <p:cNvSpPr txBox="1">
            <a:spLocks noChangeArrowheads="1"/>
          </p:cNvSpPr>
          <p:nvPr/>
        </p:nvSpPr>
        <p:spPr bwMode="auto">
          <a:xfrm>
            <a:off x="187325" y="1212850"/>
            <a:ext cx="64500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[91]: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H., IDF, Aug. 26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http://pc.watch.impress.co.jp/docs/2005/0826/kaigai207.htm</a:t>
            </a:r>
          </a:p>
        </p:txBody>
      </p:sp>
      <p:sp>
        <p:nvSpPr>
          <p:cNvPr id="306187" name="Text Box 19"/>
          <p:cNvSpPr txBox="1">
            <a:spLocks noChangeArrowheads="1"/>
          </p:cNvSpPr>
          <p:nvPr/>
        </p:nvSpPr>
        <p:spPr bwMode="auto">
          <a:xfrm>
            <a:off x="187325" y="1809750"/>
            <a:ext cx="80844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[92]: </a:t>
            </a:r>
            <a:r>
              <a:rPr lang="en-US" altLang="en-US" sz="1400" dirty="0" err="1">
                <a:latin typeface="Verdana" pitchFamily="34" charset="0"/>
              </a:rPr>
              <a:t>TechChannel</a:t>
            </a:r>
            <a:r>
              <a:rPr lang="en-US" altLang="en-US" sz="1400" dirty="0">
                <a:latin typeface="Verdana" pitchFamily="34" charset="0"/>
              </a:rPr>
              <a:t>, http://www.tecchannel.de/_misc/img/detail1000.cfm?pk=342850&amp;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fk</a:t>
            </a:r>
            <a:r>
              <a:rPr lang="en-US" altLang="en-US" sz="1400" dirty="0" smtClean="0">
                <a:latin typeface="Verdana" pitchFamily="34" charset="0"/>
              </a:rPr>
              <a:t>=432919&amp;id=il-74145482909021379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6188" name="Rectangle 2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1</a:t>
            </a:r>
            <a:r>
              <a:rPr lang="hu-HU" altLang="en-US" sz="1600" dirty="0" smtClean="0"/>
              <a:t>1)</a:t>
            </a:r>
            <a:endParaRPr lang="en-US" altLang="en-US" sz="1600" dirty="0" smtClean="0"/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279400" y="2747963"/>
            <a:ext cx="826014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[94]: Morgan T. P., Intel's future Sandy Bridge Xeons exposed, The Register, May 30. 2011,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://www.theregister.co.uk/2011/05/30/intel_sandy_bridge_xeon_platforms</a:t>
            </a:r>
          </a:p>
        </p:txBody>
      </p:sp>
      <p:sp>
        <p:nvSpPr>
          <p:cNvPr id="14" name="Text Box 7"/>
          <p:cNvSpPr txBox="1">
            <a:spLocks noChangeArrowheads="1"/>
          </p:cNvSpPr>
          <p:nvPr/>
        </p:nvSpPr>
        <p:spPr bwMode="auto">
          <a:xfrm>
            <a:off x="279400" y="3255963"/>
            <a:ext cx="6901185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[95]: </a:t>
            </a:r>
            <a:r>
              <a:rPr lang="en-US" altLang="en-US" sz="1400" dirty="0" err="1" smtClean="0">
                <a:latin typeface="Verdana" pitchFamily="34" charset="0"/>
              </a:rPr>
              <a:t>Gelsinger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P., Keynote, IDF Spring 2005, March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http:</a:t>
            </a:r>
            <a:r>
              <a:rPr lang="en-US" altLang="en-US" sz="1400" dirty="0" smtClean="0">
                <a:latin typeface="Verdana" pitchFamily="34" charset="0"/>
              </a:rPr>
              <a:t>//</a:t>
            </a:r>
            <a:r>
              <a:rPr lang="en-US" altLang="en-US" sz="1400" dirty="0">
                <a:latin typeface="Verdana" pitchFamily="34" charset="0"/>
              </a:rPr>
              <a:t>www.intel.com/pressroom/kits/events/idfspr_2005/index.htm </a:t>
            </a:r>
          </a:p>
        </p:txBody>
      </p:sp>
      <p:sp>
        <p:nvSpPr>
          <p:cNvPr id="15" name="Text Box 8"/>
          <p:cNvSpPr txBox="1">
            <a:spLocks noChangeArrowheads="1"/>
          </p:cNvSpPr>
          <p:nvPr/>
        </p:nvSpPr>
        <p:spPr bwMode="auto">
          <a:xfrm>
            <a:off x="279400" y="2422525"/>
            <a:ext cx="56943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[93]: Sandy Bridge, http://en.wikipedia.org/wiki/Sandy_Bridge</a:t>
            </a: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276225" y="3787775"/>
            <a:ext cx="882015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>
                    <a:alpha val="50195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99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[96]: </a:t>
            </a:r>
            <a:r>
              <a:rPr lang="en-US" altLang="en-US" sz="1400" dirty="0" err="1">
                <a:latin typeface="Verdana" pitchFamily="34" charset="0"/>
              </a:rPr>
              <a:t>Kuppuswamy</a:t>
            </a:r>
            <a:r>
              <a:rPr lang="en-US" altLang="en-US" sz="1400" dirty="0">
                <a:latin typeface="Verdana" pitchFamily="34" charset="0"/>
              </a:rPr>
              <a:t>, R. C al., Over one million TPCC with a 45nm 6-core Xeon® CPU,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IEEE </a:t>
            </a:r>
            <a:r>
              <a:rPr lang="en-US" altLang="en-US" sz="1400" dirty="0">
                <a:latin typeface="Verdana" pitchFamily="34" charset="0"/>
              </a:rPr>
              <a:t>International Solid-State Circuits Conference - Digest of Technical Papers, 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ISSCC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2009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Feb. 2009, pp. 70 - 71,71a </a:t>
            </a:r>
          </a:p>
        </p:txBody>
      </p:sp>
      <p:sp>
        <p:nvSpPr>
          <p:cNvPr id="17" name="Text Box 15"/>
          <p:cNvSpPr txBox="1">
            <a:spLocks noChangeArrowheads="1"/>
          </p:cNvSpPr>
          <p:nvPr/>
        </p:nvSpPr>
        <p:spPr bwMode="auto">
          <a:xfrm>
            <a:off x="279400" y="4516438"/>
            <a:ext cx="805387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[97]: </a:t>
            </a:r>
            <a:r>
              <a:rPr lang="en-US" altLang="en-US" sz="1400" dirty="0" err="1">
                <a:latin typeface="Verdana" pitchFamily="34" charset="0"/>
              </a:rPr>
              <a:t>Perich</a:t>
            </a:r>
            <a:r>
              <a:rPr lang="en-US" altLang="en-US" sz="1400" dirty="0">
                <a:latin typeface="Verdana" pitchFamily="34" charset="0"/>
              </a:rPr>
              <a:t> D., Intel Volume Platforms Technology Leadership, Solutions and Technology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Conference</a:t>
            </a:r>
            <a:r>
              <a:rPr lang="en-US" altLang="en-US" sz="1400" dirty="0">
                <a:latin typeface="Verdana" pitchFamily="34" charset="0"/>
              </a:rPr>
              <a:t>, HP World 2004,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://www.openmpe.com/cslproceed/HPW04CD/papers/4194.pdf</a:t>
            </a:r>
          </a:p>
        </p:txBody>
      </p:sp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190500" y="5259388"/>
            <a:ext cx="874713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[</a:t>
            </a:r>
            <a:r>
              <a:rPr lang="hu-HU" altLang="en-US" sz="1400" dirty="0" smtClean="0">
                <a:latin typeface="Verdana" pitchFamily="34" charset="0"/>
              </a:rPr>
              <a:t>98</a:t>
            </a:r>
            <a:r>
              <a:rPr lang="en-US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 smtClean="0">
                <a:latin typeface="Verdana" pitchFamily="34" charset="0"/>
              </a:rPr>
              <a:t>De </a:t>
            </a:r>
            <a:r>
              <a:rPr lang="hu-HU" altLang="en-US" sz="1400" dirty="0" err="1" smtClean="0">
                <a:latin typeface="Verdana" pitchFamily="34" charset="0"/>
              </a:rPr>
              <a:t>Gelas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J</a:t>
            </a:r>
            <a:r>
              <a:rPr lang="en-US" altLang="en-US" sz="1400" dirty="0" smtClean="0">
                <a:latin typeface="Verdana" pitchFamily="34" charset="0"/>
              </a:rPr>
              <a:t>., </a:t>
            </a:r>
            <a:r>
              <a:rPr lang="hu-HU" altLang="en-US" sz="1400" dirty="0" err="1">
                <a:latin typeface="Verdana" pitchFamily="34" charset="0"/>
              </a:rPr>
              <a:t>Westmere-EX</a:t>
            </a:r>
            <a:r>
              <a:rPr lang="hu-HU" altLang="en-US" sz="1400" dirty="0">
                <a:latin typeface="Verdana" pitchFamily="34" charset="0"/>
              </a:rPr>
              <a:t>: Intel </a:t>
            </a:r>
            <a:r>
              <a:rPr lang="hu-HU" altLang="en-US" sz="1400" dirty="0" err="1">
                <a:latin typeface="Verdana" pitchFamily="34" charset="0"/>
              </a:rPr>
              <a:t>Improves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their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 smtClean="0">
                <a:latin typeface="Verdana" pitchFamily="34" charset="0"/>
              </a:rPr>
              <a:t>Flagship</a:t>
            </a:r>
            <a:r>
              <a:rPr lang="hu-HU" altLang="en-US" sz="1400" dirty="0" smtClean="0">
                <a:latin typeface="Verdana" pitchFamily="34" charset="0"/>
              </a:rPr>
              <a:t>, </a:t>
            </a:r>
            <a:r>
              <a:rPr lang="hu-HU" altLang="en-US" sz="1400" dirty="0" err="1" smtClean="0">
                <a:latin typeface="Verdana" pitchFamily="34" charset="0"/>
              </a:rPr>
              <a:t>AnandTech</a:t>
            </a:r>
            <a:r>
              <a:rPr lang="hu-HU" altLang="en-US" sz="1400" dirty="0" smtClean="0">
                <a:latin typeface="Verdana" pitchFamily="34" charset="0"/>
              </a:rPr>
              <a:t>, </a:t>
            </a:r>
            <a:r>
              <a:rPr lang="hu-HU" altLang="en-US" sz="1400" dirty="0" err="1" smtClean="0">
                <a:latin typeface="Verdana" pitchFamily="34" charset="0"/>
              </a:rPr>
              <a:t>April</a:t>
            </a:r>
            <a:r>
              <a:rPr lang="hu-HU" altLang="en-US" sz="1400" dirty="0" smtClean="0">
                <a:latin typeface="Verdana" pitchFamily="34" charset="0"/>
              </a:rPr>
              <a:t> 6 2011,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latin typeface="Verdana" pitchFamily="34" charset="0"/>
              </a:rPr>
              <a:t>           http</a:t>
            </a:r>
            <a:r>
              <a:rPr lang="hu-HU" altLang="en-US" sz="1400" dirty="0">
                <a:latin typeface="Verdana" pitchFamily="34" charset="0"/>
              </a:rPr>
              <a:t>://www.anandtech.com/show/4259/westmereex-intels-flagship-improves</a:t>
            </a:r>
          </a:p>
        </p:txBody>
      </p:sp>
      <p:sp>
        <p:nvSpPr>
          <p:cNvPr id="19" name="Text Box 12"/>
          <p:cNvSpPr txBox="1">
            <a:spLocks noChangeArrowheads="1"/>
          </p:cNvSpPr>
          <p:nvPr/>
        </p:nvSpPr>
        <p:spPr bwMode="auto">
          <a:xfrm>
            <a:off x="188913" y="5870575"/>
            <a:ext cx="901278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[</a:t>
            </a:r>
            <a:r>
              <a:rPr lang="hu-HU" altLang="en-US" sz="1400" dirty="0" smtClean="0">
                <a:latin typeface="Verdana" pitchFamily="34" charset="0"/>
              </a:rPr>
              <a:t>99</a:t>
            </a:r>
            <a:r>
              <a:rPr lang="en-US" altLang="en-US" sz="1400" dirty="0">
                <a:latin typeface="Verdana" pitchFamily="34" charset="0"/>
              </a:rPr>
              <a:t>]: Starke W.J., POWER7: IBM’s Next Generation, Balanced POWER </a:t>
            </a:r>
            <a:r>
              <a:rPr lang="en-US" altLang="en-US" sz="1400" dirty="0" smtClean="0">
                <a:latin typeface="Verdana" pitchFamily="34" charset="0"/>
              </a:rPr>
              <a:t>Server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Chip</a:t>
            </a:r>
            <a:r>
              <a:rPr lang="en-US" altLang="en-US" sz="1400" dirty="0">
                <a:latin typeface="Verdana" pitchFamily="34" charset="0"/>
              </a:rPr>
              <a:t>, Hot Chips 21, 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</a:t>
            </a:r>
            <a:r>
              <a:rPr lang="en-US" altLang="en-US" sz="1400" dirty="0" smtClean="0">
                <a:latin typeface="Verdana" pitchFamily="34" charset="0"/>
              </a:rPr>
              <a:t>www.hotchips.org/wp-content/uploads/hc_archives/hc21/3_tues/HC21.25.800.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         </a:t>
            </a:r>
            <a:r>
              <a:rPr lang="en-US" altLang="en-US" sz="1400" dirty="0" err="1" smtClean="0">
                <a:latin typeface="Verdana" pitchFamily="34" charset="0"/>
              </a:rPr>
              <a:t>ServerSystemsII-Epub</a:t>
            </a:r>
            <a:r>
              <a:rPr lang="en-US" altLang="en-US" sz="1400" dirty="0" smtClean="0">
                <a:latin typeface="Verdana" pitchFamily="34" charset="0"/>
              </a:rPr>
              <a:t>/HC21.25.835.Starke-IBM-POWER7SystemBalancev13_display.pdf</a:t>
            </a:r>
            <a:endParaRPr lang="en-US" altLang="en-US" sz="1400" dirty="0"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Text Box 2"/>
          <p:cNvSpPr txBox="1">
            <a:spLocks noChangeArrowheads="1"/>
          </p:cNvSpPr>
          <p:nvPr/>
        </p:nvSpPr>
        <p:spPr bwMode="auto">
          <a:xfrm>
            <a:off x="187325" y="1460500"/>
            <a:ext cx="813575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101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Intel Server System SSH4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Board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Technical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Product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Specification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Oct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. 2003,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http://download.intel.com/support/motherboards/server/ssh4/ssh4_tps.pdf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2057400"/>
            <a:ext cx="854439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Haas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J. &amp; Vogt P., Fully buffered DIMM Technology Moves Enterprise Platforms to the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Next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Level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Technology Intel Magazine, March 2005, pp. 1-7 </a:t>
            </a: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5" y="2670175"/>
            <a:ext cx="8462509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103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Ganesh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B.,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Jaleel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A.,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Wang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D., Jacob B.,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Fully-Buffered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DIMM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Memory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Architectures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: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Understanding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Mechanisms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Overheads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and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Scaling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://ece.umd.edu/~blj/papers/hpca2007.pdf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90500" y="641350"/>
            <a:ext cx="856625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100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Intel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E8500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Chipset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eXternal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Memory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Bridge (XMB)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March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www.intel.co.id/content/dam/doc/datasheet/e8500-chipset-external-memory-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bridge-datasheet.pdf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(12)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93675" y="3486150"/>
            <a:ext cx="70890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104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Smith S. L.,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Quad-Core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Press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Briefing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IDF 2006,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http://www.intel.com/pressroom/kits/quadcore/qc_pressbriefing.pdf</a:t>
            </a:r>
          </a:p>
        </p:txBody>
      </p:sp>
      <p:sp>
        <p:nvSpPr>
          <p:cNvPr id="303112" name="Text Box 8"/>
          <p:cNvSpPr txBox="1">
            <a:spLocks noChangeArrowheads="1"/>
          </p:cNvSpPr>
          <p:nvPr/>
        </p:nvSpPr>
        <p:spPr bwMode="auto">
          <a:xfrm>
            <a:off x="193675" y="4108450"/>
            <a:ext cx="5164299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105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Smith S.L., Intel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Enterprise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Roadmap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IDF 2010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93675" y="4508500"/>
            <a:ext cx="800244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106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Intel 7500 Chipset,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March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2010,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http://www.intel.com/content/dam/doc/datasheet/7500-chipset-datasheet.pdf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93675" y="5105400"/>
            <a:ext cx="88312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107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7500/7510/7512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Scalable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Memory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Buffer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April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2011, 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www.intel.com/content/www/us/en/chipsets/7500-7510-7512-scalable-memory-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buffer-datasheet.html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188913" y="5937250"/>
            <a:ext cx="407515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108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X8QB6-LF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User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Manual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Supermicro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5096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Text Box 2"/>
          <p:cNvSpPr txBox="1">
            <a:spLocks noChangeArrowheads="1"/>
          </p:cNvSpPr>
          <p:nvPr/>
        </p:nvSpPr>
        <p:spPr bwMode="auto">
          <a:xfrm>
            <a:off x="187325" y="1241425"/>
            <a:ext cx="847552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110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Morgan T. P.,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(finally) uncages Nehalem-EX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beast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The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Register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March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30 2010,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http://www.theregister.co.uk/2010/03/30/intel_nehalem_ex_launch/?page=2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1838325"/>
            <a:ext cx="8868582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111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Morgan T. P.,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Puts More Compute Behind Xeon E7 Big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Memory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The Platform,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May 5 2015, 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www.theplatform.net/2015/05/05/intel-puts-more-compute-behind-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xeon-e7-big-memory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6" y="2670175"/>
            <a:ext cx="87376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Niederste-Berg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M.,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28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EP/EX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plattform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comes into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view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Hardware LUXX, 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26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May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2015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www.hardwareluxx.com/index.php/news/hardware/cpu/35474-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28-core-skylake-epex-plattform-comes-into-view.html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80975" y="641350"/>
            <a:ext cx="866583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109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B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aseboard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management controller (BMC) definition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TechTarget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May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http://searchnetworking.techtarget.com/definition/baseboard-management-controller</a:t>
            </a: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(13)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84150" y="3486150"/>
            <a:ext cx="903189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113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Intel C102/C104 Scalable Memory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Buffer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Febr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.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2014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www.intel.com/content/dam/www/public/us/en/documents/datasheets/c102-c104-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scalable-memory-buffer-datasheet.pdf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84150" y="4298950"/>
            <a:ext cx="8945719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114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Intel Xeon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Processor E7-8800/4800 V3 Product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Family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Technical Overview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May 21 2015,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https://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software.intel.com/en-us/articles/intel-xeon-processor-e7-88004800-v3-product-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family-technical-overview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84150" y="5105400"/>
            <a:ext cx="901952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115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X10QBi Platform with X10QBi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Baseboard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User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’s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manual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Supermicro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2014,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ftp://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ftp.supermicro.com/CDR-X10-Q_1.00_for_Intel_X10_Q_platform/MANUALS/X10QBi.</a:t>
            </a:r>
            <a:endParaRPr lang="en-US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188913" y="5917079"/>
            <a:ext cx="889384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116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Rusu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S.,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Muljono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H.,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Ayers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D.,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Tam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S., A 22nm 15-core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enterprise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Xeon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processor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family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IEEE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ISSC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Journal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Vol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. 50,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Issue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1, Jan. 2015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0727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1685925"/>
            <a:ext cx="815338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118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Chiappetta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M.,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Launches Xeon E7-8800 and E7-4800 v3 Processor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Families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endParaRPr lang="en-US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Hot Hardware, May 5 2015, 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http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://hothardware.com/reviews/intel-launches-xeon-e7-v3-family-of-processors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6" y="2517775"/>
            <a:ext cx="87376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119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Broadwell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-EX/EP disappear from the latest Intel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roadmap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AnandTech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Forums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://forums.anandtech.com/showthread.php?t=2439161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80975" y="641350"/>
            <a:ext cx="8939114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117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Esmer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I.,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Ivybridge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Server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Architecture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: A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Converged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Server, Aug. 2014, Hot Chips 2014,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http://www.hotchips.org/wp-content/uploads/hc_archives/hc26/HC26-12-day2-epub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HC26.12-8-Big-Iron-Servers-epub/HC26.13.832-IvyBridge-Esmer-Intel-IVB%20Server%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20Hotchips2014.pdf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(14)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93675" y="3143250"/>
            <a:ext cx="8558369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120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Accelerate Big Data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Insights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with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the Intel Xeon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Processor E7-8800/4800 v3 Product 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Families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Product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Brief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2015,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://www.intel.com/newsroom/kits/xeon/e7v3/pdfs/Xeon_E7v3_ProductBrief.pdf</a:t>
            </a: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93675" y="3975100"/>
            <a:ext cx="91132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121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Accelerating Silicon Design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with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the Intel Xeon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Processor E7-8800 v3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Product Family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2015,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www.intel.com/content/dam/www/public/us/en/documents/product-briefs/xeon-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processor-e7-8800-v3-brief.pdf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93675" y="4781550"/>
            <a:ext cx="8880444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Broadwell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-EX/EP disappeared from Intel's enterprise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roadmaps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Linus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Tech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Tips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July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16 2015, 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linustechtips.com/main/topic/409185-broadwell-exep-disappeared-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from-intels-enterprise-roadmaps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188913" y="5613400"/>
            <a:ext cx="900188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123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van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Monsjou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D., </a:t>
            </a:r>
            <a:r>
              <a:rPr lang="en-US" sz="1400" dirty="0">
                <a:solidFill>
                  <a:srgbClr val="000000"/>
                </a:solidFill>
                <a:latin typeface="Verdana" pitchFamily="34" charset="0"/>
              </a:rPr>
              <a:t>Massive Leak shows details on </a:t>
            </a:r>
            <a:r>
              <a:rPr lang="en-US" sz="1400" dirty="0" err="1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en-US" sz="1400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sz="1400" dirty="0" smtClean="0">
                <a:solidFill>
                  <a:srgbClr val="000000"/>
                </a:solidFill>
                <a:latin typeface="Verdana" pitchFamily="34" charset="0"/>
              </a:rPr>
              <a:t>Chips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, Overclock3D,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           May 25 2015, http://www.overclock3d.net/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articles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cpu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mainboard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massive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leak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shows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details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on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xeon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_chips/1</a:t>
            </a:r>
            <a:endParaRPr 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707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5. References (15)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185738" y="635000"/>
            <a:ext cx="884620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[124]: Server </a:t>
            </a:r>
            <a:r>
              <a:rPr lang="en-US" dirty="0"/>
              <a:t>duel: Xeon Woodcrest vs. Opteron Socket </a:t>
            </a:r>
            <a:r>
              <a:rPr lang="en-US" dirty="0" smtClean="0"/>
              <a:t>F, </a:t>
            </a:r>
            <a:r>
              <a:rPr lang="en-US" dirty="0" err="1" smtClean="0"/>
              <a:t>Tweakers</a:t>
            </a:r>
            <a:r>
              <a:rPr lang="en-US" dirty="0" smtClean="0"/>
              <a:t>, </a:t>
            </a:r>
            <a:r>
              <a:rPr lang="en-US" dirty="0"/>
              <a:t>7 September </a:t>
            </a:r>
            <a:r>
              <a:rPr lang="en-US" dirty="0" smtClean="0"/>
              <a:t>2006,</a:t>
            </a:r>
          </a:p>
          <a:p>
            <a:r>
              <a:rPr lang="en-US" dirty="0" smtClean="0"/>
              <a:t>           http</a:t>
            </a:r>
            <a:r>
              <a:rPr lang="en-US" dirty="0"/>
              <a:t>://</a:t>
            </a:r>
            <a:r>
              <a:rPr lang="en-US" dirty="0" smtClean="0"/>
              <a:t>tweakers.net/reviews/646/2/server-duel-xeon-woodcrest-vs-opteron-socket-f-   </a:t>
            </a:r>
          </a:p>
          <a:p>
            <a:r>
              <a:rPr lang="en-US" dirty="0"/>
              <a:t> </a:t>
            </a:r>
            <a:r>
              <a:rPr lang="en-US" dirty="0" smtClean="0"/>
              <a:t>          post-mortem-netburst.html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7324" y="1411307"/>
            <a:ext cx="888841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[125]: </a:t>
            </a:r>
            <a:r>
              <a:rPr lang="en-US" dirty="0" err="1" smtClean="0"/>
              <a:t>Papazian</a:t>
            </a:r>
            <a:r>
              <a:rPr lang="en-US" dirty="0" smtClean="0"/>
              <a:t> I. E. </a:t>
            </a:r>
            <a:r>
              <a:rPr lang="en-US" dirty="0"/>
              <a:t>&amp;</a:t>
            </a:r>
            <a:r>
              <a:rPr lang="en-US" dirty="0" smtClean="0"/>
              <a:t> al., Ivy Bridge Server: </a:t>
            </a:r>
            <a:r>
              <a:rPr lang="en-US" dirty="0"/>
              <a:t>A </a:t>
            </a:r>
            <a:r>
              <a:rPr lang="en-US" dirty="0" smtClean="0"/>
              <a:t>Converged Design, IEEE MICRO, March-April</a:t>
            </a:r>
          </a:p>
          <a:p>
            <a:r>
              <a:rPr lang="en-US" dirty="0"/>
              <a:t> </a:t>
            </a:r>
            <a:r>
              <a:rPr lang="en-US" dirty="0" smtClean="0"/>
              <a:t>          2015, pp. 16-25, </a:t>
            </a:r>
          </a:p>
          <a:p>
            <a:r>
              <a:rPr lang="en-US" dirty="0" smtClean="0"/>
              <a:t>           http</a:t>
            </a:r>
            <a:r>
              <a:rPr lang="en-US" dirty="0"/>
              <a:t>://ieeexplore.ieee.org/xpl/articleDetails.jsp?reload=true&amp;arnumber=7091791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2541" y="2187897"/>
            <a:ext cx="945957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[126]: </a:t>
            </a:r>
            <a:r>
              <a:rPr lang="en-US" dirty="0">
                <a:solidFill>
                  <a:srgbClr val="000000"/>
                </a:solidFill>
              </a:rPr>
              <a:t>Gao Y., HPC Workload Performance Tuning on POWER8 with IBM XL Compilers and Libraries, </a:t>
            </a:r>
          </a:p>
          <a:p>
            <a:r>
              <a:rPr lang="en-US" dirty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 SPXXL/</a:t>
            </a:r>
            <a:r>
              <a:rPr lang="en-US" dirty="0" err="1" smtClean="0">
                <a:solidFill>
                  <a:srgbClr val="000000"/>
                </a:solidFill>
              </a:rPr>
              <a:t>Scicomp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Summer Workshop 2014, http://spscicomp.org/wordpress/wp-content/</a:t>
            </a:r>
          </a:p>
          <a:p>
            <a:r>
              <a:rPr lang="en-US" dirty="0">
                <a:solidFill>
                  <a:srgbClr val="000000"/>
                </a:solidFill>
              </a:rPr>
              <a:t>         </a:t>
            </a:r>
            <a:r>
              <a:rPr lang="en-US" dirty="0" smtClean="0">
                <a:solidFill>
                  <a:srgbClr val="000000"/>
                </a:solidFill>
              </a:rPr>
              <a:t>  uploads/2014/05/gao-IBM-XL-compilers-for-POWER8-Scicomp-2014.pdf</a:t>
            </a:r>
            <a:endParaRPr lang="en-US" dirty="0"/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184150" y="2978150"/>
            <a:ext cx="8700523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7]: New Xeon Processor Numbering, More Than Just a Number, Intel.com, April 5 2011,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communities.intel.com/community/itpeernetwork/datastack/blog/2011/04/05/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new-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xeon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-processor-numbering-more-than-just-a-number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9068" y="3801234"/>
            <a:ext cx="86369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[128]: Pirzada U., </a:t>
            </a:r>
            <a:r>
              <a:rPr lang="en-US" dirty="0" smtClean="0"/>
              <a:t>Intel </a:t>
            </a:r>
            <a:r>
              <a:rPr lang="en-US" dirty="0"/>
              <a:t>Launches Its 14nm Broadwell-EX </a:t>
            </a:r>
            <a:r>
              <a:rPr lang="en-US" dirty="0" smtClean="0"/>
              <a:t>Platform</a:t>
            </a:r>
            <a:r>
              <a:rPr lang="hu-HU" dirty="0" smtClean="0"/>
              <a:t>,WCCF Tech, 07 June 2016,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://wccftech.com/intel-broadwell-ex-xeon-e7-8890-24-cores/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2897" y="4380782"/>
            <a:ext cx="82856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[129]: </a:t>
            </a:r>
            <a:r>
              <a:rPr lang="en-US" dirty="0" err="1" smtClean="0"/>
              <a:t>Karedla</a:t>
            </a:r>
            <a:r>
              <a:rPr lang="hu-HU" dirty="0" smtClean="0"/>
              <a:t>, R., </a:t>
            </a:r>
            <a:r>
              <a:rPr lang="en-US" dirty="0"/>
              <a:t>Intel Xeon E5-2600 v3 (Haswell) Architecture </a:t>
            </a:r>
            <a:r>
              <a:rPr lang="en-US" dirty="0" smtClean="0"/>
              <a:t>&amp;</a:t>
            </a:r>
            <a:r>
              <a:rPr lang="hu-HU" dirty="0" smtClean="0"/>
              <a:t> </a:t>
            </a:r>
            <a:r>
              <a:rPr lang="en-US" dirty="0" smtClean="0"/>
              <a:t>Features</a:t>
            </a:r>
            <a:r>
              <a:rPr lang="hu-HU" dirty="0" smtClean="0"/>
              <a:t>, Intel, 2014,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://repnop.org/pd/slides/PD_Haswell_Architecture.pdf </a:t>
            </a:r>
            <a:r>
              <a:rPr lang="hu-HU" dirty="0" smtClean="0"/>
              <a:t>  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189068" y="4960333"/>
            <a:ext cx="899252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[130</a:t>
            </a:r>
            <a:r>
              <a:rPr lang="hu-HU" dirty="0"/>
              <a:t>]: </a:t>
            </a:r>
            <a:r>
              <a:rPr lang="hu-HU" dirty="0" smtClean="0"/>
              <a:t>Syamalakumari S., </a:t>
            </a:r>
            <a:r>
              <a:rPr lang="en-US" dirty="0"/>
              <a:t>Intel® Xeon® Processor E7-8800/4800 V3 Product Family Technical 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Overview</a:t>
            </a:r>
            <a:r>
              <a:rPr lang="hu-HU" dirty="0" smtClean="0"/>
              <a:t>, Intel, May 21 2015,</a:t>
            </a:r>
            <a:endParaRPr lang="hu-HU" dirty="0"/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software.intel.com/en-us/articles/intel-xeon-processor-e7-88004800-v3-product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-family-technical-overview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80975" y="5943600"/>
            <a:ext cx="864428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[131]: </a:t>
            </a:r>
            <a:r>
              <a:rPr lang="en-US" dirty="0" err="1" smtClean="0"/>
              <a:t>Rotem</a:t>
            </a:r>
            <a:r>
              <a:rPr lang="hu-HU" dirty="0" smtClean="0"/>
              <a:t> E. et al.,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Multiple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Clock and Voltage Domains for Chip Multi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Processors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,</a:t>
            </a:r>
            <a:endParaRPr lang="hu-HU" dirty="0">
              <a:solidFill>
                <a:srgbClr val="000000"/>
              </a:solidFill>
              <a:latin typeface="Verdana"/>
            </a:endParaRPr>
          </a:p>
          <a:p>
            <a:r>
              <a:rPr lang="hu-HU" dirty="0" smtClean="0">
                <a:solidFill>
                  <a:srgbClr val="000000"/>
                </a:solidFill>
                <a:latin typeface="Verdana"/>
              </a:rPr>
              <a:t>           </a:t>
            </a:r>
            <a:r>
              <a:rPr lang="hu-HU" dirty="0" err="1" smtClean="0">
                <a:solidFill>
                  <a:srgbClr val="000000"/>
                </a:solidFill>
                <a:latin typeface="Verdana"/>
              </a:rPr>
              <a:t>Proc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. </a:t>
            </a:r>
            <a:r>
              <a:rPr lang="en-US" dirty="0" smtClean="0"/>
              <a:t>42nd </a:t>
            </a:r>
            <a:r>
              <a:rPr lang="en-US" dirty="0"/>
              <a:t>Annual IEEE/ACM International Symposium on Microarchitecture (</a:t>
            </a:r>
            <a:r>
              <a:rPr lang="en-US" dirty="0" smtClean="0"/>
              <a:t>MICRO</a:t>
            </a:r>
            <a:r>
              <a:rPr lang="hu-HU" dirty="0" smtClean="0"/>
              <a:t>)</a:t>
            </a:r>
          </a:p>
          <a:p>
            <a:r>
              <a:rPr lang="hu-HU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  <a:latin typeface="Verdana"/>
              </a:rPr>
              <a:t>Dece</a:t>
            </a:r>
            <a:r>
              <a:rPr lang="en-US" dirty="0" err="1" smtClean="0">
                <a:solidFill>
                  <a:srgbClr val="000000"/>
                </a:solidFill>
                <a:latin typeface="Verdana"/>
              </a:rPr>
              <a:t>mber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12–16, 2009, New York, NY, USA.  </a:t>
            </a:r>
            <a:r>
              <a:rPr lang="hu-HU" dirty="0" smtClean="0"/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317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 smtClean="0"/>
              <a:t>6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34125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[132]: Gianos C., </a:t>
            </a:r>
            <a:r>
              <a:rPr lang="en-US" dirty="0" smtClean="0"/>
              <a:t>Intel Xeon </a:t>
            </a:r>
            <a:r>
              <a:rPr lang="en-US" dirty="0"/>
              <a:t>Processor E5-2600 v3 Product </a:t>
            </a:r>
            <a:r>
              <a:rPr lang="en-US" dirty="0" smtClean="0"/>
              <a:t>Family</a:t>
            </a:r>
            <a:r>
              <a:rPr lang="hu-HU" dirty="0" smtClean="0"/>
              <a:t> </a:t>
            </a:r>
            <a:r>
              <a:rPr lang="en-US" dirty="0" smtClean="0"/>
              <a:t>Architectural Overview</a:t>
            </a:r>
            <a:r>
              <a:rPr lang="hu-HU" dirty="0" smtClean="0"/>
              <a:t>,</a:t>
            </a:r>
            <a:endParaRPr lang="en-US" dirty="0"/>
          </a:p>
          <a:p>
            <a:r>
              <a:rPr lang="hu-HU" dirty="0" smtClean="0"/>
              <a:t>           Intel, </a:t>
            </a:r>
            <a:r>
              <a:rPr lang="en-US" dirty="0" smtClean="0"/>
              <a:t>Nov</a:t>
            </a:r>
            <a:r>
              <a:rPr lang="hu-HU" dirty="0" smtClean="0"/>
              <a:t>.</a:t>
            </a:r>
            <a:r>
              <a:rPr lang="en-US" dirty="0" smtClean="0"/>
              <a:t> </a:t>
            </a:r>
            <a:r>
              <a:rPr lang="en-US" dirty="0"/>
              <a:t>16, </a:t>
            </a:r>
            <a:r>
              <a:rPr lang="en-US" dirty="0" smtClean="0"/>
              <a:t>2014</a:t>
            </a:r>
            <a:r>
              <a:rPr lang="hu-HU" dirty="0" smtClean="0"/>
              <a:t>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www.yumpu.com/en/document/view/34127638/intelr-xeonr-processor-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e5-2600-v3-overview-for-sc14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2360" y="1662524"/>
            <a:ext cx="88638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[133]: </a:t>
            </a:r>
            <a:r>
              <a:rPr lang="en-US" dirty="0"/>
              <a:t>US 2014/0229750 A1 </a:t>
            </a:r>
            <a:r>
              <a:rPr lang="hu-HU" dirty="0" smtClean="0"/>
              <a:t>Patent application M</a:t>
            </a:r>
            <a:r>
              <a:rPr lang="en-US" dirty="0" err="1" smtClean="0"/>
              <a:t>ethod</a:t>
            </a:r>
            <a:r>
              <a:rPr lang="en-US" dirty="0" smtClean="0"/>
              <a:t> and apparatus for per core</a:t>
            </a:r>
            <a:r>
              <a:rPr lang="hu-HU" dirty="0" smtClean="0"/>
              <a:t> </a:t>
            </a:r>
            <a:r>
              <a:rPr lang="en-US" dirty="0" smtClean="0"/>
              <a:t>performance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states</a:t>
            </a:r>
            <a:r>
              <a:rPr lang="hu-HU" dirty="0" smtClean="0"/>
              <a:t>, Filed March 13 2012, Published Aug. 14 2014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82357" y="2259913"/>
            <a:ext cx="9133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[134]: Klemm M., </a:t>
            </a:r>
            <a:r>
              <a:rPr lang="en-US" dirty="0"/>
              <a:t>Programming and Tuning for Intel® Xeon® </a:t>
            </a:r>
            <a:r>
              <a:rPr lang="en-US" dirty="0" smtClean="0"/>
              <a:t>Processors</a:t>
            </a:r>
            <a:r>
              <a:rPr lang="hu-HU" dirty="0" smtClean="0"/>
              <a:t>, Intel, 2015, 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://www.dkrz.de/Nutzerportal-en/doku/training/introduction-to-mistral-july-2014</a:t>
            </a:r>
            <a:r>
              <a:rPr lang="en-US" dirty="0" smtClean="0"/>
              <a:t>/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Programming_and_Tuning_for_Intel_Xeon_Processors_2015-07-01_M.Klemm.pdf?lang=</a:t>
            </a:r>
            <a:r>
              <a:rPr lang="en-US" dirty="0" err="1" smtClean="0"/>
              <a:t>en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81979" y="3069462"/>
            <a:ext cx="45207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[135]: </a:t>
            </a:r>
            <a:r>
              <a:rPr lang="en-US" dirty="0">
                <a:solidFill>
                  <a:srgbClr val="000000"/>
                </a:solidFill>
              </a:rPr>
              <a:t>https://</a:t>
            </a:r>
            <a:r>
              <a:rPr lang="en-US" dirty="0" smtClean="0">
                <a:solidFill>
                  <a:srgbClr val="000000"/>
                </a:solidFill>
              </a:rPr>
              <a:t>en.wikipedia.org/wiki/RC_circuit</a:t>
            </a:r>
            <a:r>
              <a:rPr lang="hu-HU" dirty="0" smtClean="0"/>
              <a:t>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85333" y="3462537"/>
            <a:ext cx="883953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[136]: </a:t>
            </a:r>
            <a:r>
              <a:rPr lang="en-US" dirty="0"/>
              <a:t>Samsung Memory DDR4 </a:t>
            </a:r>
            <a:r>
              <a:rPr lang="en-US" dirty="0" smtClean="0"/>
              <a:t>SDRAM</a:t>
            </a:r>
            <a:r>
              <a:rPr lang="hu-HU" dirty="0" smtClean="0"/>
              <a:t>, Broshure, Samsung, 2015,</a:t>
            </a:r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http</a:t>
            </a:r>
            <a:r>
              <a:rPr lang="en-US" dirty="0"/>
              <a:t>://</a:t>
            </a:r>
            <a:r>
              <a:rPr lang="en-US" dirty="0" smtClean="0"/>
              <a:t>www.samsung.com/semiconductor/global/file/insight/2015/11/DDR4_Brochure_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Nov-15-0.pdf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89068" y="4268267"/>
            <a:ext cx="832625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[137]: Hibben M., </a:t>
            </a:r>
            <a:r>
              <a:rPr lang="en-US" dirty="0" smtClean="0"/>
              <a:t>Will </a:t>
            </a:r>
            <a:r>
              <a:rPr lang="en-US" dirty="0"/>
              <a:t>IBM Sell Its Mainframe </a:t>
            </a:r>
            <a:r>
              <a:rPr lang="en-US" dirty="0" smtClean="0"/>
              <a:t>Business?</a:t>
            </a:r>
            <a:r>
              <a:rPr lang="hu-HU" dirty="0" smtClean="0"/>
              <a:t> Seeking Alpha, </a:t>
            </a:r>
            <a:r>
              <a:rPr lang="en-US" dirty="0" smtClean="0"/>
              <a:t>Jul</a:t>
            </a:r>
            <a:r>
              <a:rPr lang="en-US" dirty="0"/>
              <a:t>. 20, </a:t>
            </a:r>
            <a:r>
              <a:rPr lang="en-US" dirty="0" smtClean="0"/>
              <a:t>2016 </a:t>
            </a:r>
            <a:r>
              <a:rPr lang="hu-HU" dirty="0" smtClean="0"/>
              <a:t> 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://seekingalpha.com/article/3989959-will-ibm-sell-mainframe-business?auth</a:t>
            </a:r>
            <a:r>
              <a:rPr lang="en-US" dirty="0" smtClean="0"/>
              <a:t>_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err="1" smtClean="0"/>
              <a:t>param</a:t>
            </a:r>
            <a:r>
              <a:rPr lang="en-US" dirty="0" smtClean="0"/>
              <a:t>=djq9a:1bovpmu:2be6695ecca2e22ac60039ce2a123ea7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82718" y="5071190"/>
            <a:ext cx="878150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 smtClean="0"/>
              <a:t>[138]: </a:t>
            </a:r>
            <a:r>
              <a:rPr lang="en-US" dirty="0">
                <a:solidFill>
                  <a:srgbClr val="000000"/>
                </a:solidFill>
              </a:rPr>
              <a:t>Intel </a:t>
            </a:r>
            <a:r>
              <a:rPr lang="en-US" dirty="0" err="1">
                <a:solidFill>
                  <a:srgbClr val="000000"/>
                </a:solidFill>
              </a:rPr>
              <a:t>QuickPath</a:t>
            </a:r>
            <a:r>
              <a:rPr lang="en-US" dirty="0">
                <a:solidFill>
                  <a:srgbClr val="000000"/>
                </a:solidFill>
              </a:rPr>
              <a:t> Interconnect Electrical Architecture Overview, Intel, 2010,</a:t>
            </a:r>
          </a:p>
          <a:p>
            <a:pPr lvl="0"/>
            <a:r>
              <a:rPr lang="en-US" dirty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</a:t>
            </a:r>
            <a:r>
              <a:rPr lang="en-US" dirty="0">
                <a:solidFill>
                  <a:srgbClr val="000000"/>
                </a:solidFill>
              </a:rPr>
              <a:t>://jamesstovalldesign.files.wordpress.com/2012/08/pages-from-intel_qpied_final_</a:t>
            </a:r>
          </a:p>
          <a:p>
            <a:pPr lvl="0"/>
            <a:r>
              <a:rPr lang="en-US" dirty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03-18-10.pdf</a:t>
            </a:r>
            <a:endParaRPr lang="en-US" dirty="0"/>
          </a:p>
        </p:txBody>
      </p:sp>
      <p:sp>
        <p:nvSpPr>
          <p:cNvPr id="10" name="TextBox 8"/>
          <p:cNvSpPr txBox="1"/>
          <p:nvPr/>
        </p:nvSpPr>
        <p:spPr>
          <a:xfrm>
            <a:off x="180975" y="5895975"/>
            <a:ext cx="90217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[139]: </a:t>
            </a:r>
            <a:r>
              <a:rPr lang="hu-HU" dirty="0" err="1" smtClean="0"/>
              <a:t>Kumar</a:t>
            </a:r>
            <a:r>
              <a:rPr lang="hu-HU" dirty="0" smtClean="0"/>
              <a:t> A., </a:t>
            </a:r>
            <a:r>
              <a:rPr lang="hu-HU" dirty="0" err="1" smtClean="0"/>
              <a:t>Trivedi</a:t>
            </a:r>
            <a:r>
              <a:rPr lang="hu-HU" dirty="0" smtClean="0"/>
              <a:t> M., Intel </a:t>
            </a:r>
            <a:r>
              <a:rPr lang="hu-HU" dirty="0" err="1" smtClean="0"/>
              <a:t>Xeon</a:t>
            </a:r>
            <a:r>
              <a:rPr lang="hu-HU" dirty="0" smtClean="0"/>
              <a:t> </a:t>
            </a:r>
            <a:r>
              <a:rPr lang="hu-HU" dirty="0" err="1" smtClean="0"/>
              <a:t>Scalable</a:t>
            </a:r>
            <a:r>
              <a:rPr lang="hu-HU" dirty="0" smtClean="0"/>
              <a:t> </a:t>
            </a:r>
            <a:r>
              <a:rPr lang="hu-HU" dirty="0" err="1" smtClean="0"/>
              <a:t>Processor</a:t>
            </a:r>
            <a:r>
              <a:rPr lang="hu-HU" dirty="0" smtClean="0"/>
              <a:t> </a:t>
            </a:r>
            <a:r>
              <a:rPr lang="hu-HU" dirty="0" err="1" smtClean="0"/>
              <a:t>Architecture</a:t>
            </a:r>
            <a:r>
              <a:rPr lang="hu-HU" dirty="0" smtClean="0"/>
              <a:t> Deep </a:t>
            </a:r>
            <a:r>
              <a:rPr lang="hu-HU" dirty="0" err="1" smtClean="0"/>
              <a:t>Dive</a:t>
            </a:r>
            <a:r>
              <a:rPr lang="hu-HU" dirty="0" smtClean="0"/>
              <a:t>, </a:t>
            </a:r>
            <a:r>
              <a:rPr lang="hu-HU" dirty="0" err="1" smtClean="0"/>
              <a:t>June</a:t>
            </a:r>
            <a:r>
              <a:rPr lang="hu-HU" dirty="0" smtClean="0"/>
              <a:t> 12 2017,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://www.primeline-solutions.de/files/intel-xeon-scalable-architecture-deep-dive_1.pdf</a:t>
            </a:r>
          </a:p>
        </p:txBody>
      </p:sp>
    </p:spTree>
    <p:extLst>
      <p:ext uri="{BB962C8B-B14F-4D97-AF65-F5344CB8AC3E}">
        <p14:creationId xmlns:p14="http://schemas.microsoft.com/office/powerpoint/2010/main" val="3143435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2" name="Text Box 4"/>
          <p:cNvSpPr txBox="1">
            <a:spLocks noChangeArrowheads="1"/>
          </p:cNvSpPr>
          <p:nvPr/>
        </p:nvSpPr>
        <p:spPr bwMode="auto">
          <a:xfrm>
            <a:off x="125456" y="2532884"/>
            <a:ext cx="21732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9000 series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693" name="Oval 7"/>
          <p:cNvSpPr>
            <a:spLocks noChangeArrowheads="1"/>
          </p:cNvSpPr>
          <p:nvPr/>
        </p:nvSpPr>
        <p:spPr bwMode="auto">
          <a:xfrm>
            <a:off x="7624806" y="2424934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694" name="Line 8"/>
          <p:cNvSpPr>
            <a:spLocks noChangeShapeType="1"/>
          </p:cNvSpPr>
          <p:nvPr/>
        </p:nvSpPr>
        <p:spPr bwMode="auto">
          <a:xfrm>
            <a:off x="4424406" y="200900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5" name="Line 10"/>
          <p:cNvSpPr>
            <a:spLocks noChangeShapeType="1"/>
          </p:cNvSpPr>
          <p:nvPr/>
        </p:nvSpPr>
        <p:spPr bwMode="auto">
          <a:xfrm flipV="1">
            <a:off x="1204956" y="2237609"/>
            <a:ext cx="6454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6" name="Line 11"/>
          <p:cNvSpPr>
            <a:spLocks noChangeShapeType="1"/>
          </p:cNvSpPr>
          <p:nvPr/>
        </p:nvSpPr>
        <p:spPr bwMode="auto">
          <a:xfrm flipH="1">
            <a:off x="7662906" y="2232847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7" name="Oval 12"/>
          <p:cNvSpPr>
            <a:spLocks noChangeArrowheads="1"/>
          </p:cNvSpPr>
          <p:nvPr/>
        </p:nvSpPr>
        <p:spPr bwMode="auto">
          <a:xfrm>
            <a:off x="1173206" y="243763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698" name="Line 13"/>
          <p:cNvSpPr>
            <a:spLocks noChangeShapeType="1"/>
          </p:cNvSpPr>
          <p:nvPr/>
        </p:nvSpPr>
        <p:spPr bwMode="auto">
          <a:xfrm>
            <a:off x="1206544" y="223760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9" name="Text Box 4"/>
          <p:cNvSpPr txBox="1">
            <a:spLocks noChangeArrowheads="1"/>
          </p:cNvSpPr>
          <p:nvPr/>
        </p:nvSpPr>
        <p:spPr bwMode="auto">
          <a:xfrm>
            <a:off x="2258684" y="1588420"/>
            <a:ext cx="4363151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Intel’s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naming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scheme of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server processors, introduced in 2005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0" name="Text Box 4"/>
          <p:cNvSpPr txBox="1">
            <a:spLocks noChangeArrowheads="1"/>
          </p:cNvSpPr>
          <p:nvPr/>
        </p:nvSpPr>
        <p:spPr bwMode="auto">
          <a:xfrm>
            <a:off x="6470694" y="2534472"/>
            <a:ext cx="23685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3000 series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1" name="Text Box 4"/>
          <p:cNvSpPr txBox="1">
            <a:spLocks noChangeArrowheads="1"/>
          </p:cNvSpPr>
          <p:nvPr/>
        </p:nvSpPr>
        <p:spPr bwMode="auto">
          <a:xfrm>
            <a:off x="4570456" y="2509072"/>
            <a:ext cx="19272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5000 series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2" name="Oval 12"/>
          <p:cNvSpPr>
            <a:spLocks noChangeArrowheads="1"/>
          </p:cNvSpPr>
          <p:nvPr/>
        </p:nvSpPr>
        <p:spPr bwMode="auto">
          <a:xfrm>
            <a:off x="5461044" y="240747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3" name="Text Box 16"/>
          <p:cNvSpPr txBox="1">
            <a:spLocks noChangeArrowheads="1"/>
          </p:cNvSpPr>
          <p:nvPr/>
        </p:nvSpPr>
        <p:spPr bwMode="auto">
          <a:xfrm>
            <a:off x="7200057" y="2834296"/>
            <a:ext cx="92871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UP server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lines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4" name="Text Box 17"/>
          <p:cNvSpPr txBox="1">
            <a:spLocks noChangeArrowheads="1"/>
          </p:cNvSpPr>
          <p:nvPr/>
        </p:nvSpPr>
        <p:spPr bwMode="auto">
          <a:xfrm>
            <a:off x="516518" y="2821596"/>
            <a:ext cx="12557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Itanium lines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of processors</a:t>
            </a:r>
          </a:p>
        </p:txBody>
      </p:sp>
      <p:sp>
        <p:nvSpPr>
          <p:cNvPr id="114705" name="Text Box 4"/>
          <p:cNvSpPr txBox="1">
            <a:spLocks noChangeArrowheads="1"/>
          </p:cNvSpPr>
          <p:nvPr/>
        </p:nvSpPr>
        <p:spPr bwMode="auto">
          <a:xfrm>
            <a:off x="2222544" y="2534472"/>
            <a:ext cx="21732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7000 series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6" name="Oval 12"/>
          <p:cNvSpPr>
            <a:spLocks noChangeArrowheads="1"/>
          </p:cNvSpPr>
          <p:nvPr/>
        </p:nvSpPr>
        <p:spPr bwMode="auto">
          <a:xfrm>
            <a:off x="3270294" y="243922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7" name="Line 13"/>
          <p:cNvSpPr>
            <a:spLocks noChangeShapeType="1"/>
          </p:cNvSpPr>
          <p:nvPr/>
        </p:nvSpPr>
        <p:spPr bwMode="auto">
          <a:xfrm>
            <a:off x="3303631" y="223919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708" name="Text Box 21"/>
          <p:cNvSpPr txBox="1">
            <a:spLocks noChangeArrowheads="1"/>
          </p:cNvSpPr>
          <p:nvPr/>
        </p:nvSpPr>
        <p:spPr bwMode="auto">
          <a:xfrm>
            <a:off x="2578144" y="2823184"/>
            <a:ext cx="13795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MP </a:t>
            </a:r>
            <a:r>
              <a:rPr lang="en-US" altLang="en-US" sz="1200" dirty="0" smtClean="0">
                <a:solidFill>
                  <a:srgbClr val="FF0000"/>
                </a:solidFill>
                <a:latin typeface="Verdana" pitchFamily="34" charset="0"/>
              </a:rPr>
              <a:t>server (4S)</a:t>
            </a:r>
            <a:endParaRPr lang="en-US" altLang="en-US" sz="12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200" dirty="0" smtClean="0">
                <a:solidFill>
                  <a:srgbClr val="FF0000"/>
                </a:solidFill>
                <a:latin typeface="Verdana" pitchFamily="34" charset="0"/>
              </a:rPr>
              <a:t>lines</a:t>
            </a:r>
            <a:endParaRPr lang="en-US" altLang="en-US" sz="12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114709" name="Line 13"/>
          <p:cNvSpPr>
            <a:spLocks noChangeShapeType="1"/>
          </p:cNvSpPr>
          <p:nvPr/>
        </p:nvSpPr>
        <p:spPr bwMode="auto">
          <a:xfrm>
            <a:off x="5502319" y="222808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710" name="Text Box 23"/>
          <p:cNvSpPr txBox="1">
            <a:spLocks noChangeArrowheads="1"/>
          </p:cNvSpPr>
          <p:nvPr/>
        </p:nvSpPr>
        <p:spPr bwMode="auto">
          <a:xfrm>
            <a:off x="4813170" y="2824771"/>
            <a:ext cx="1337225" cy="4985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DP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server (2S)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lines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</a:t>
            </a:r>
            <a:r>
              <a:rPr lang="en-US" altLang="en-US" sz="1600" dirty="0" err="1" smtClean="0"/>
              <a:t>1b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86354" y="3587371"/>
            <a:ext cx="83868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Accordingly, Intel’s subsequent </a:t>
            </a:r>
            <a:r>
              <a:rPr lang="en-US" dirty="0" smtClean="0">
                <a:solidFill>
                  <a:srgbClr val="FF0000"/>
                </a:solidFill>
              </a:rPr>
              <a:t>MP (4S) server processor lines </a:t>
            </a:r>
            <a:r>
              <a:rPr lang="en-US" dirty="0" smtClean="0"/>
              <a:t>were designated as follows:</a:t>
            </a:r>
            <a:endParaRPr lang="en-US" dirty="0"/>
          </a:p>
        </p:txBody>
      </p:sp>
      <p:graphicFrame>
        <p:nvGraphicFramePr>
          <p:cNvPr id="28" name="Table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0614313"/>
              </p:ext>
            </p:extLst>
          </p:nvPr>
        </p:nvGraphicFramePr>
        <p:xfrm>
          <a:off x="1313763" y="4090377"/>
          <a:ext cx="6451942" cy="19971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69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76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351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321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0191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Line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Processor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Based on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Intro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7000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Paxville</a:t>
                      </a:r>
                      <a:r>
                        <a:rPr lang="en-US" sz="1200" dirty="0" smtClean="0">
                          <a:latin typeface="+mj-lt"/>
                        </a:rPr>
                        <a:t> MP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Pentium 4 Prescott MP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005</a:t>
                      </a: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+mj-lt"/>
                        </a:rPr>
                        <a:t>7100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Tulsa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Pentium 4 Prescott MP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2006</a:t>
                      </a: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+mj-lt"/>
                        </a:rPr>
                        <a:t>7</a:t>
                      </a:r>
                      <a:r>
                        <a:rPr lang="en-US" sz="1200" dirty="0" smtClean="0">
                          <a:latin typeface="+mj-lt"/>
                        </a:rPr>
                        <a:t>2</a:t>
                      </a:r>
                      <a:r>
                        <a:rPr lang="hu-HU" sz="1200" dirty="0" smtClean="0">
                          <a:latin typeface="+mj-lt"/>
                        </a:rPr>
                        <a:t>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Tigerton DC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2 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Tigerton QC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Dunnington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Penryn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7500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Beckton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Nehalem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753777"/>
            <a:ext cx="65724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latin typeface="Verdana" pitchFamily="34" charset="0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89207" y="857100"/>
            <a:ext cx="79961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 smtClean="0">
                <a:solidFill>
                  <a:srgbClr val="0070C0"/>
                </a:solidFill>
              </a:rPr>
              <a:t>As an aftermath </a:t>
            </a:r>
            <a:r>
              <a:rPr lang="en-US" altLang="en-US" dirty="0" smtClean="0"/>
              <a:t>Intel Intel could not continue to use its previous naming scheme and </a:t>
            </a:r>
          </a:p>
          <a:p>
            <a:r>
              <a:rPr lang="en-US" altLang="en-US" dirty="0">
                <a:solidFill>
                  <a:srgbClr val="0070C0"/>
                </a:solidFill>
              </a:rPr>
              <a:t> </a:t>
            </a:r>
            <a:r>
              <a:rPr lang="en-US" altLang="en-US" dirty="0" smtClean="0">
                <a:solidFill>
                  <a:srgbClr val="0070C0"/>
                </a:solidFill>
              </a:rPr>
              <a:t> introduced </a:t>
            </a:r>
            <a:r>
              <a:rPr lang="en-US" altLang="en-US" dirty="0">
                <a:solidFill>
                  <a:srgbClr val="0070C0"/>
                </a:solidFill>
              </a:rPr>
              <a:t>an AMD like naming </a:t>
            </a:r>
            <a:r>
              <a:rPr lang="en-US" altLang="en-US" dirty="0" smtClean="0">
                <a:solidFill>
                  <a:srgbClr val="0070C0"/>
                </a:solidFill>
              </a:rPr>
              <a:t>scheme in 2005</a:t>
            </a:r>
            <a:r>
              <a:rPr lang="en-US" altLang="en-US" dirty="0" smtClean="0">
                <a:solidFill>
                  <a:srgbClr val="000000"/>
                </a:solidFill>
              </a:rPr>
              <a:t>, </a:t>
            </a:r>
            <a:r>
              <a:rPr lang="en-US" altLang="en-US" dirty="0">
                <a:solidFill>
                  <a:srgbClr val="000000"/>
                </a:solidFill>
              </a:rPr>
              <a:t>as follows</a:t>
            </a:r>
            <a:r>
              <a:rPr lang="en-US" altLang="en-US" dirty="0" smtClean="0">
                <a:solidFill>
                  <a:srgbClr val="000000"/>
                </a:solidFill>
              </a:rPr>
              <a:t>: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6371" y="510989"/>
            <a:ext cx="68499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b) Intel's server naming scheme used between 2005 and 2011 -2 </a:t>
            </a:r>
            <a:endParaRPr lang="en-US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7174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692" grpId="0"/>
      <p:bldP spid="114693" grpId="0" animBg="1"/>
      <p:bldP spid="114694" grpId="0" animBg="1"/>
      <p:bldP spid="114695" grpId="0" animBg="1"/>
      <p:bldP spid="114696" grpId="0" animBg="1"/>
      <p:bldP spid="114697" grpId="0" animBg="1"/>
      <p:bldP spid="114698" grpId="0" animBg="1"/>
      <p:bldP spid="114699" grpId="0"/>
      <p:bldP spid="114700" grpId="0"/>
      <p:bldP spid="114701" grpId="0"/>
      <p:bldP spid="114702" grpId="0" animBg="1"/>
      <p:bldP spid="114703" grpId="0"/>
      <p:bldP spid="114704" grpId="0"/>
      <p:bldP spid="114705" grpId="0"/>
      <p:bldP spid="114706" grpId="0" animBg="1"/>
      <p:bldP spid="114707" grpId="0" animBg="1"/>
      <p:bldP spid="114708" grpId="0"/>
      <p:bldP spid="114709" grpId="0" animBg="1"/>
      <p:bldP spid="114710" grpId="0"/>
      <p:bldP spid="2" grpId="0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/>
              <a:t>7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9602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[140]: De </a:t>
            </a:r>
            <a:r>
              <a:rPr lang="hu-HU" dirty="0" err="1" smtClean="0"/>
              <a:t>Gelas</a:t>
            </a:r>
            <a:r>
              <a:rPr lang="hu-HU" dirty="0" smtClean="0"/>
              <a:t> J., </a:t>
            </a:r>
            <a:r>
              <a:rPr lang="hu-HU" dirty="0" err="1" smtClean="0"/>
              <a:t>Cutress</a:t>
            </a:r>
            <a:r>
              <a:rPr lang="hu-HU" dirty="0" smtClean="0"/>
              <a:t> I., </a:t>
            </a:r>
            <a:r>
              <a:rPr lang="en-US" dirty="0"/>
              <a:t>Sizing Up Servers: Intel's </a:t>
            </a:r>
            <a:r>
              <a:rPr lang="en-US" dirty="0" err="1"/>
              <a:t>Skylake</a:t>
            </a:r>
            <a:r>
              <a:rPr lang="en-US" dirty="0"/>
              <a:t>-SP Xeon versus AMD's EPYC 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7000 </a:t>
            </a:r>
            <a:r>
              <a:rPr lang="en-US" dirty="0"/>
              <a:t>- The Server CPU Battle of the </a:t>
            </a:r>
            <a:r>
              <a:rPr lang="en-US" dirty="0" smtClean="0"/>
              <a:t>Decade?</a:t>
            </a:r>
            <a:r>
              <a:rPr lang="hu-HU" dirty="0" smtClean="0"/>
              <a:t>, </a:t>
            </a:r>
            <a:r>
              <a:rPr lang="hu-HU" dirty="0" err="1" smtClean="0"/>
              <a:t>AnandTech</a:t>
            </a:r>
            <a:r>
              <a:rPr lang="hu-HU" dirty="0" smtClean="0"/>
              <a:t>, </a:t>
            </a:r>
            <a:r>
              <a:rPr lang="en-US" dirty="0" smtClean="0"/>
              <a:t>July 11 2017</a:t>
            </a:r>
            <a:r>
              <a:rPr lang="hu-HU" dirty="0" smtClean="0"/>
              <a:t>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</a:t>
            </a:r>
            <a:r>
              <a:rPr lang="en-US" dirty="0" smtClean="0"/>
              <a:t>www.anandtech.com/show/11544/intel-skylake-ep-vs-amd-epyc-7000-cpu-battle-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of-the-decade/7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2360" y="1662524"/>
            <a:ext cx="887896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[141]: De </a:t>
            </a:r>
            <a:r>
              <a:rPr lang="hu-HU" dirty="0" err="1" smtClean="0"/>
              <a:t>Gelas</a:t>
            </a:r>
            <a:r>
              <a:rPr lang="hu-HU" dirty="0" smtClean="0"/>
              <a:t> J., </a:t>
            </a:r>
            <a:r>
              <a:rPr lang="en-US" dirty="0"/>
              <a:t>The Intel Xeon E5 v4 Review: Testing Broadwell-EP With Demanding Server 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Workloads</a:t>
            </a:r>
            <a:r>
              <a:rPr lang="hu-HU" dirty="0" smtClean="0"/>
              <a:t>, </a:t>
            </a:r>
            <a:r>
              <a:rPr lang="hu-HU" dirty="0" err="1" smtClean="0"/>
              <a:t>AnandTech</a:t>
            </a:r>
            <a:r>
              <a:rPr lang="hu-HU" dirty="0" smtClean="0"/>
              <a:t>, </a:t>
            </a:r>
            <a:r>
              <a:rPr lang="en-US" dirty="0" smtClean="0"/>
              <a:t>March 31</a:t>
            </a:r>
            <a:r>
              <a:rPr lang="hu-HU" dirty="0" smtClean="0"/>
              <a:t> </a:t>
            </a:r>
            <a:r>
              <a:rPr lang="en-US" dirty="0" smtClean="0"/>
              <a:t>2016</a:t>
            </a:r>
            <a:r>
              <a:rPr lang="hu-HU" dirty="0" smtClean="0"/>
              <a:t>, 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://www.anandtech.com/print/10158/the-intel-xeon-e5-v4-review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82357" y="2478988"/>
            <a:ext cx="91010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[142]: Intel </a:t>
            </a:r>
            <a:r>
              <a:rPr lang="hu-HU" dirty="0" err="1" smtClean="0"/>
              <a:t>Xeon</a:t>
            </a:r>
            <a:r>
              <a:rPr lang="hu-HU" dirty="0" smtClean="0"/>
              <a:t> </a:t>
            </a:r>
            <a:r>
              <a:rPr lang="hu-HU" dirty="0" err="1" smtClean="0"/>
              <a:t>Processor</a:t>
            </a:r>
            <a:r>
              <a:rPr lang="hu-HU" dirty="0" smtClean="0"/>
              <a:t> E5-1600/E5-2600/E5-4600 </a:t>
            </a:r>
            <a:r>
              <a:rPr lang="hu-HU" dirty="0" err="1" smtClean="0"/>
              <a:t>Product</a:t>
            </a:r>
            <a:r>
              <a:rPr lang="hu-HU" dirty="0" smtClean="0"/>
              <a:t> </a:t>
            </a:r>
            <a:r>
              <a:rPr lang="hu-HU" dirty="0" err="1" smtClean="0"/>
              <a:t>Families</a:t>
            </a:r>
            <a:r>
              <a:rPr lang="hu-HU" dirty="0" smtClean="0"/>
              <a:t>, </a:t>
            </a:r>
            <a:r>
              <a:rPr lang="hu-HU" dirty="0" err="1" smtClean="0"/>
              <a:t>Datasheet</a:t>
            </a:r>
            <a:r>
              <a:rPr lang="hu-HU" dirty="0" smtClean="0"/>
              <a:t>, </a:t>
            </a:r>
            <a:r>
              <a:rPr lang="hu-HU" dirty="0" err="1" smtClean="0"/>
              <a:t>Vol</a:t>
            </a:r>
            <a:r>
              <a:rPr lang="hu-HU" dirty="0" smtClean="0"/>
              <a:t>. </a:t>
            </a:r>
            <a:r>
              <a:rPr lang="hu-HU" dirty="0" err="1" smtClean="0"/>
              <a:t>One</a:t>
            </a:r>
            <a:r>
              <a:rPr lang="hu-HU" dirty="0" smtClean="0"/>
              <a:t>,</a:t>
            </a:r>
          </a:p>
          <a:p>
            <a:r>
              <a:rPr lang="hu-HU" dirty="0"/>
              <a:t>           May 2012, https://www.intel.com/content/dam/www/public/us/en/documents/datasheets</a:t>
            </a:r>
            <a:r>
              <a:rPr lang="hu-HU" dirty="0" smtClean="0"/>
              <a:t>/</a:t>
            </a:r>
          </a:p>
          <a:p>
            <a:r>
              <a:rPr lang="hu-HU" dirty="0"/>
              <a:t> </a:t>
            </a:r>
            <a:r>
              <a:rPr lang="hu-HU" dirty="0" smtClean="0"/>
              <a:t>          xeon-e5-1600-2600-vol-1-datasheet.pdf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85333" y="3281562"/>
            <a:ext cx="901875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[143]: Intel </a:t>
            </a:r>
            <a:r>
              <a:rPr lang="hu-HU" dirty="0" err="1" smtClean="0"/>
              <a:t>Xeon</a:t>
            </a:r>
            <a:r>
              <a:rPr lang="hu-HU" dirty="0" smtClean="0"/>
              <a:t> </a:t>
            </a:r>
            <a:r>
              <a:rPr lang="hu-HU" dirty="0" err="1" smtClean="0"/>
              <a:t>Scalable</a:t>
            </a:r>
            <a:r>
              <a:rPr lang="hu-HU" dirty="0" smtClean="0"/>
              <a:t> Platform, </a:t>
            </a:r>
            <a:r>
              <a:rPr lang="hu-HU" dirty="0" err="1" smtClean="0"/>
              <a:t>Newsroom</a:t>
            </a:r>
            <a:r>
              <a:rPr lang="hu-HU" dirty="0" smtClean="0"/>
              <a:t>, 2017,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newsroom.intel.com/newsroom/wp-content/uploads/sites/11/2017/07/intel-xeon-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scalable-processors-overview.pdf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89068" y="4087292"/>
            <a:ext cx="885697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[144]: Kennedy P., </a:t>
            </a:r>
            <a:r>
              <a:rPr lang="en-US" dirty="0"/>
              <a:t>Intel Xeon Scalable Processor Family Platform Level </a:t>
            </a:r>
            <a:r>
              <a:rPr lang="en-US" dirty="0" smtClean="0"/>
              <a:t>Overview</a:t>
            </a:r>
            <a:r>
              <a:rPr lang="hu-HU" dirty="0" smtClean="0"/>
              <a:t>, </a:t>
            </a:r>
            <a:r>
              <a:rPr lang="hu-HU" dirty="0" err="1" smtClean="0"/>
              <a:t>July</a:t>
            </a:r>
            <a:r>
              <a:rPr lang="hu-HU" dirty="0" smtClean="0"/>
              <a:t> 11 2017,</a:t>
            </a:r>
          </a:p>
          <a:p>
            <a:r>
              <a:rPr lang="hu-HU" dirty="0" smtClean="0"/>
              <a:t>           STH,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www.servethehome.com/intel-xeon-scalable-processor-family-platform-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level-overview</a:t>
            </a:r>
            <a:r>
              <a:rPr lang="en-US" dirty="0"/>
              <a:t>/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82718" y="4918790"/>
            <a:ext cx="88562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</a:t>
            </a:r>
            <a:r>
              <a:rPr lang="hu-HU" dirty="0" smtClean="0"/>
              <a:t>45</a:t>
            </a:r>
            <a:r>
              <a:rPr lang="en-US" dirty="0"/>
              <a:t>]: </a:t>
            </a:r>
            <a:r>
              <a:rPr lang="en-US" dirty="0" err="1"/>
              <a:t>Shrater</a:t>
            </a:r>
            <a:r>
              <a:rPr lang="en-US" dirty="0"/>
              <a:t> J., </a:t>
            </a:r>
            <a:r>
              <a:rPr lang="en-US" dirty="0" smtClean="0"/>
              <a:t>Intel's </a:t>
            </a:r>
            <a:r>
              <a:rPr lang="en-US" dirty="0"/>
              <a:t>new innovation Engine Enables </a:t>
            </a:r>
            <a:r>
              <a:rPr lang="en-US" dirty="0" err="1"/>
              <a:t>Differentiatied</a:t>
            </a:r>
            <a:r>
              <a:rPr lang="en-US" dirty="0"/>
              <a:t> Firmware, </a:t>
            </a:r>
            <a:r>
              <a:rPr lang="en-US" dirty="0" smtClean="0"/>
              <a:t>Aug</a:t>
            </a:r>
            <a:r>
              <a:rPr lang="en-US" dirty="0"/>
              <a:t>. 19 </a:t>
            </a:r>
            <a:r>
              <a:rPr lang="en-US" dirty="0" smtClean="0"/>
              <a:t>2015</a:t>
            </a:r>
            <a:r>
              <a:rPr lang="hu-HU" dirty="0" smtClean="0"/>
              <a:t>,</a:t>
            </a:r>
            <a:endParaRPr lang="en-US" dirty="0"/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://embedded.communities.intel.com/thread/12385</a:t>
            </a:r>
          </a:p>
        </p:txBody>
      </p:sp>
      <p:sp>
        <p:nvSpPr>
          <p:cNvPr id="10" name="TextBox 8"/>
          <p:cNvSpPr txBox="1"/>
          <p:nvPr/>
        </p:nvSpPr>
        <p:spPr>
          <a:xfrm>
            <a:off x="180975" y="5514975"/>
            <a:ext cx="881965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[146]: </a:t>
            </a:r>
            <a:r>
              <a:rPr lang="hu-HU" dirty="0" err="1" smtClean="0"/>
              <a:t>Shrout</a:t>
            </a:r>
            <a:r>
              <a:rPr lang="hu-HU" dirty="0" smtClean="0"/>
              <a:t> R., </a:t>
            </a:r>
            <a:r>
              <a:rPr lang="en-US" dirty="0"/>
              <a:t>Intel Xeon Scalable Processor Launch - New Architecture, New Platform for </a:t>
            </a:r>
            <a:endParaRPr lang="hu-HU" dirty="0" smtClean="0"/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Data Center</a:t>
            </a:r>
            <a:r>
              <a:rPr lang="hu-HU" dirty="0" smtClean="0"/>
              <a:t>, PC </a:t>
            </a:r>
            <a:r>
              <a:rPr lang="hu-HU" dirty="0" err="1" smtClean="0"/>
              <a:t>Perspective</a:t>
            </a:r>
            <a:r>
              <a:rPr lang="hu-HU" dirty="0" smtClean="0"/>
              <a:t>, </a:t>
            </a:r>
            <a:r>
              <a:rPr lang="hu-HU" dirty="0" err="1" smtClean="0"/>
              <a:t>July</a:t>
            </a:r>
            <a:r>
              <a:rPr lang="hu-HU" dirty="0"/>
              <a:t> 11 2017, https://www.pcper.com/reviews/Processors</a:t>
            </a:r>
            <a:r>
              <a:rPr lang="hu-HU" dirty="0" smtClean="0"/>
              <a:t>/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/>
              <a:t> </a:t>
            </a:r>
            <a:r>
              <a:rPr lang="hu-HU" dirty="0" smtClean="0"/>
              <a:t>          Intel-Xeon-Scalable-Processor-Launch-New-Architecture-New-Platform-Data-Center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5257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 smtClean="0"/>
              <a:t>8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80132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[147]: </a:t>
            </a:r>
            <a:r>
              <a:rPr lang="hu-HU" dirty="0" err="1" smtClean="0">
                <a:solidFill>
                  <a:srgbClr val="000000"/>
                </a:solidFill>
              </a:rPr>
              <a:t>Chiappetta</a:t>
            </a:r>
            <a:r>
              <a:rPr lang="hu-HU" dirty="0" smtClean="0">
                <a:solidFill>
                  <a:srgbClr val="000000"/>
                </a:solidFill>
              </a:rPr>
              <a:t> M., </a:t>
            </a:r>
            <a:r>
              <a:rPr lang="en-US" dirty="0">
                <a:solidFill>
                  <a:srgbClr val="000000"/>
                </a:solidFill>
              </a:rPr>
              <a:t>Intel Xeon Scalable Debuts: Dual Xeon Platinum 8176 With 112 Threads 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Tested</a:t>
            </a:r>
            <a:r>
              <a:rPr lang="hu-HU" dirty="0" smtClean="0">
                <a:solidFill>
                  <a:srgbClr val="000000"/>
                </a:solidFill>
              </a:rPr>
              <a:t>, Hot Hardware,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 smtClean="0">
                <a:solidFill>
                  <a:srgbClr val="000000"/>
                </a:solidFill>
              </a:rPr>
              <a:t> 11 2017,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://hothardware.com/reviews/intel-xeon-scalable-processor-family-review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2360" y="1443449"/>
            <a:ext cx="857382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[148]: </a:t>
            </a:r>
            <a:r>
              <a:rPr lang="hu-HU" dirty="0" err="1" smtClean="0">
                <a:solidFill>
                  <a:srgbClr val="000000"/>
                </a:solidFill>
              </a:rPr>
              <a:t>Hruska</a:t>
            </a:r>
            <a:r>
              <a:rPr lang="hu-HU" dirty="0" smtClean="0">
                <a:solidFill>
                  <a:srgbClr val="000000"/>
                </a:solidFill>
              </a:rPr>
              <a:t> J., </a:t>
            </a:r>
            <a:r>
              <a:rPr lang="en-US" dirty="0">
                <a:solidFill>
                  <a:srgbClr val="000000"/>
                </a:solidFill>
              </a:rPr>
              <a:t>AMD </a:t>
            </a:r>
            <a:r>
              <a:rPr lang="en-US" dirty="0" err="1">
                <a:solidFill>
                  <a:srgbClr val="000000"/>
                </a:solidFill>
              </a:rPr>
              <a:t>Epyc</a:t>
            </a:r>
            <a:r>
              <a:rPr lang="en-US" dirty="0">
                <a:solidFill>
                  <a:srgbClr val="000000"/>
                </a:solidFill>
              </a:rPr>
              <a:t> Faces Off With Intel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-SP Xeon in Massive Server </a:t>
            </a:r>
            <a:r>
              <a:rPr lang="en-US" dirty="0" smtClean="0">
                <a:solidFill>
                  <a:srgbClr val="000000"/>
                </a:solidFill>
              </a:rPr>
              <a:t>Battle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ExtremeTech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>
                <a:solidFill>
                  <a:srgbClr val="000000"/>
                </a:solidFill>
              </a:rPr>
              <a:t> 12 2017, https://</a:t>
            </a:r>
            <a:r>
              <a:rPr lang="hu-HU" dirty="0" smtClean="0">
                <a:solidFill>
                  <a:srgbClr val="000000"/>
                </a:solidFill>
              </a:rPr>
              <a:t>www.extremetech.com/computing/252262-amd-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epyc-faces-off-intel-skylake-sp-xeon-massive-server-battle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82357" y="2259913"/>
            <a:ext cx="850745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rgbClr val="000000"/>
                </a:solidFill>
              </a:rPr>
              <a:t>[149]: </a:t>
            </a:r>
            <a:r>
              <a:rPr lang="hu-HU" dirty="0" smtClean="0">
                <a:solidFill>
                  <a:srgbClr val="000000"/>
                </a:solidFill>
              </a:rPr>
              <a:t>Intel </a:t>
            </a:r>
            <a:r>
              <a:rPr lang="hu-HU" dirty="0" err="1" smtClean="0">
                <a:solidFill>
                  <a:srgbClr val="000000"/>
                </a:solidFill>
              </a:rPr>
              <a:t>Xeon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hu-HU" dirty="0" err="1" smtClean="0">
                <a:solidFill>
                  <a:srgbClr val="000000"/>
                </a:solidFill>
              </a:rPr>
              <a:t>Scalable</a:t>
            </a:r>
            <a:r>
              <a:rPr lang="hu-HU" dirty="0" smtClean="0">
                <a:solidFill>
                  <a:srgbClr val="000000"/>
                </a:solidFill>
              </a:rPr>
              <a:t> Platform, </a:t>
            </a:r>
            <a:r>
              <a:rPr lang="hu-HU" dirty="0" err="1" smtClean="0">
                <a:solidFill>
                  <a:srgbClr val="000000"/>
                </a:solidFill>
              </a:rPr>
              <a:t>Product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hu-HU" dirty="0" err="1" smtClean="0">
                <a:solidFill>
                  <a:srgbClr val="000000"/>
                </a:solidFill>
              </a:rPr>
              <a:t>Brief</a:t>
            </a:r>
            <a:r>
              <a:rPr lang="hu-HU" dirty="0" smtClean="0">
                <a:solidFill>
                  <a:srgbClr val="000000"/>
                </a:solidFill>
              </a:rPr>
              <a:t>, Intel,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 smtClean="0">
                <a:solidFill>
                  <a:srgbClr val="000000"/>
                </a:solidFill>
              </a:rPr>
              <a:t> 2017,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</a:t>
            </a:r>
            <a:r>
              <a:rPr lang="en-US" dirty="0" smtClean="0">
                <a:solidFill>
                  <a:srgbClr val="000000"/>
                </a:solidFill>
              </a:rPr>
              <a:t>newsroom.intel.com/newsroom/wp-content/uploads/sites/11/2017/07/intel-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xeon-scalable-processors-product-brief.pdf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5333" y="3062487"/>
            <a:ext cx="85348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[150]: </a:t>
            </a:r>
            <a:r>
              <a:rPr lang="hu-HU" dirty="0" err="1" smtClean="0">
                <a:solidFill>
                  <a:srgbClr val="000000"/>
                </a:solidFill>
              </a:rPr>
              <a:t>Safavi</a:t>
            </a:r>
            <a:r>
              <a:rPr lang="hu-HU" dirty="0" smtClean="0">
                <a:solidFill>
                  <a:srgbClr val="000000"/>
                </a:solidFill>
              </a:rPr>
              <a:t> M., </a:t>
            </a:r>
            <a:r>
              <a:rPr lang="en-US" dirty="0">
                <a:solidFill>
                  <a:srgbClr val="000000"/>
                </a:solidFill>
              </a:rPr>
              <a:t>Thermal Design And NEBS </a:t>
            </a:r>
            <a:r>
              <a:rPr lang="en-US" dirty="0" smtClean="0">
                <a:solidFill>
                  <a:srgbClr val="000000"/>
                </a:solidFill>
              </a:rPr>
              <a:t>Compliance</a:t>
            </a:r>
            <a:r>
              <a:rPr lang="hu-HU" dirty="0" smtClean="0">
                <a:solidFill>
                  <a:srgbClr val="000000"/>
                </a:solidFill>
              </a:rPr>
              <a:t>, Electronics </a:t>
            </a:r>
            <a:r>
              <a:rPr lang="hu-HU" dirty="0" err="1" smtClean="0">
                <a:solidFill>
                  <a:srgbClr val="000000"/>
                </a:solidFill>
              </a:rPr>
              <a:t>Cooling</a:t>
            </a:r>
            <a:r>
              <a:rPr lang="hu-HU" dirty="0" smtClean="0">
                <a:solidFill>
                  <a:srgbClr val="000000"/>
                </a:solidFill>
              </a:rPr>
              <a:t>, Febr. 1 2006,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://www.electronics-cooling.com/2006/02/thermal-design-and-nebs-compliance/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9068" y="3668192"/>
            <a:ext cx="899727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[151]: Morgan T. P., </a:t>
            </a:r>
            <a:r>
              <a:rPr lang="en-US" dirty="0">
                <a:solidFill>
                  <a:srgbClr val="000000"/>
                </a:solidFill>
              </a:rPr>
              <a:t>The X86 Battle Lines Drawn With Intel’s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Launch</a:t>
            </a:r>
            <a:r>
              <a:rPr lang="hu-HU" dirty="0" smtClean="0">
                <a:solidFill>
                  <a:srgbClr val="000000"/>
                </a:solidFill>
              </a:rPr>
              <a:t>, The </a:t>
            </a:r>
            <a:r>
              <a:rPr lang="hu-HU" dirty="0" err="1" smtClean="0">
                <a:solidFill>
                  <a:srgbClr val="000000"/>
                </a:solidFill>
              </a:rPr>
              <a:t>Next</a:t>
            </a:r>
            <a:r>
              <a:rPr lang="hu-HU" dirty="0" smtClean="0">
                <a:solidFill>
                  <a:srgbClr val="000000"/>
                </a:solidFill>
              </a:rPr>
              <a:t> Platform,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hu-HU" dirty="0">
                <a:solidFill>
                  <a:srgbClr val="000000"/>
                </a:solidFill>
              </a:rPr>
              <a:t>11 2017, 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https</a:t>
            </a:r>
            <a:r>
              <a:rPr lang="hu-HU" dirty="0">
                <a:solidFill>
                  <a:srgbClr val="000000"/>
                </a:solidFill>
              </a:rPr>
              <a:t>://www.nextplatform.com/2017/07/11/x86-battle-lines-drawn-intels-skylake-launch/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2718" y="4499690"/>
            <a:ext cx="863255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[1</a:t>
            </a:r>
            <a:r>
              <a:rPr lang="hu-HU" dirty="0" smtClean="0">
                <a:solidFill>
                  <a:srgbClr val="000000"/>
                </a:solidFill>
              </a:rPr>
              <a:t>52</a:t>
            </a:r>
            <a:r>
              <a:rPr lang="en-US" dirty="0" smtClean="0">
                <a:solidFill>
                  <a:srgbClr val="000000"/>
                </a:solidFill>
              </a:rPr>
              <a:t>]: </a:t>
            </a:r>
            <a:r>
              <a:rPr lang="hu-HU" dirty="0" err="1" smtClean="0">
                <a:solidFill>
                  <a:srgbClr val="000000"/>
                </a:solidFill>
              </a:rPr>
              <a:t>Alcorn</a:t>
            </a:r>
            <a:r>
              <a:rPr lang="hu-HU" dirty="0" smtClean="0">
                <a:solidFill>
                  <a:srgbClr val="000000"/>
                </a:solidFill>
              </a:rPr>
              <a:t> P., </a:t>
            </a:r>
            <a:r>
              <a:rPr lang="en-US" dirty="0">
                <a:solidFill>
                  <a:srgbClr val="000000"/>
                </a:solidFill>
              </a:rPr>
              <a:t>Intel Introduces New Mesh Architecture For Xeon And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-X </a:t>
            </a:r>
            <a:r>
              <a:rPr lang="en-US" dirty="0" smtClean="0">
                <a:solidFill>
                  <a:srgbClr val="000000"/>
                </a:solidFill>
              </a:rPr>
              <a:t>Processors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Tom’s Hardware,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>
                <a:solidFill>
                  <a:srgbClr val="000000"/>
                </a:solidFill>
              </a:rPr>
              <a:t> 15 2017, http://</a:t>
            </a:r>
            <a:r>
              <a:rPr lang="hu-HU" dirty="0" smtClean="0">
                <a:solidFill>
                  <a:srgbClr val="000000"/>
                </a:solidFill>
              </a:rPr>
              <a:t>www.tomshardware.com/news/intel-mesh-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architecture-skylake-x-hedt</a:t>
            </a:r>
            <a:r>
              <a:rPr lang="hu-HU" dirty="0" smtClean="0">
                <a:solidFill>
                  <a:srgbClr val="000000"/>
                </a:solidFill>
              </a:rPr>
              <a:t>,34806.html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" name="TextBox 8"/>
          <p:cNvSpPr txBox="1"/>
          <p:nvPr/>
        </p:nvSpPr>
        <p:spPr>
          <a:xfrm>
            <a:off x="180975" y="5324475"/>
            <a:ext cx="880709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>
                <a:solidFill>
                  <a:srgbClr val="000000"/>
                </a:solidFill>
              </a:rPr>
              <a:t>[153]: Morgan T. P., </a:t>
            </a:r>
            <a:r>
              <a:rPr lang="en-US" dirty="0">
                <a:solidFill>
                  <a:srgbClr val="000000"/>
                </a:solidFill>
              </a:rPr>
              <a:t>Big Iron Xeons Get A Broadwell Compute And Memory </a:t>
            </a:r>
            <a:r>
              <a:rPr lang="en-US" dirty="0" smtClean="0">
                <a:solidFill>
                  <a:srgbClr val="000000"/>
                </a:solidFill>
              </a:rPr>
              <a:t>Boost</a:t>
            </a:r>
            <a:r>
              <a:rPr lang="hu-HU" dirty="0" smtClean="0">
                <a:solidFill>
                  <a:srgbClr val="000000"/>
                </a:solidFill>
              </a:rPr>
              <a:t>, The </a:t>
            </a:r>
            <a:r>
              <a:rPr lang="hu-HU" dirty="0" err="1" smtClean="0">
                <a:solidFill>
                  <a:srgbClr val="000000"/>
                </a:solidFill>
              </a:rPr>
              <a:t>Next</a:t>
            </a:r>
            <a:endParaRPr lang="hu-HU" dirty="0">
              <a:solidFill>
                <a:srgbClr val="000000"/>
              </a:solidFill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>
                <a:solidFill>
                  <a:srgbClr val="000000"/>
                </a:solidFill>
              </a:rPr>
              <a:t>           Platform,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>
                <a:solidFill>
                  <a:srgbClr val="000000"/>
                </a:solidFill>
              </a:rPr>
              <a:t> 6 2016, https://</a:t>
            </a:r>
            <a:r>
              <a:rPr lang="hu-HU" dirty="0" smtClean="0">
                <a:solidFill>
                  <a:srgbClr val="000000"/>
                </a:solidFill>
              </a:rPr>
              <a:t>www.nextplatform.com/2016/06/06/big-iron-xeons-get-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broadwell-compute-memory-boost</a:t>
            </a:r>
            <a:r>
              <a:rPr lang="hu-HU" dirty="0">
                <a:solidFill>
                  <a:srgbClr val="000000"/>
                </a:solidFill>
              </a:rPr>
              <a:t>/</a:t>
            </a:r>
            <a:endParaRPr lang="hu-HU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802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/>
              <a:t>9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89634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[154]: </a:t>
            </a:r>
            <a:r>
              <a:rPr lang="hu-HU" dirty="0" err="1" smtClean="0">
                <a:solidFill>
                  <a:srgbClr val="000000"/>
                </a:solidFill>
              </a:rPr>
              <a:t>Mulnix</a:t>
            </a:r>
            <a:r>
              <a:rPr lang="hu-HU" dirty="0" smtClean="0">
                <a:solidFill>
                  <a:srgbClr val="000000"/>
                </a:solidFill>
              </a:rPr>
              <a:t> D., </a:t>
            </a:r>
            <a:r>
              <a:rPr lang="en-US" dirty="0" smtClean="0">
                <a:solidFill>
                  <a:srgbClr val="000000"/>
                </a:solidFill>
              </a:rPr>
              <a:t>Intel Xeon </a:t>
            </a:r>
            <a:r>
              <a:rPr lang="en-US" dirty="0">
                <a:solidFill>
                  <a:srgbClr val="000000"/>
                </a:solidFill>
              </a:rPr>
              <a:t>Processor Scalable Family Technical </a:t>
            </a:r>
            <a:r>
              <a:rPr lang="en-US" dirty="0" smtClean="0">
                <a:solidFill>
                  <a:srgbClr val="000000"/>
                </a:solidFill>
              </a:rPr>
              <a:t>Overview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 smtClean="0">
                <a:solidFill>
                  <a:srgbClr val="000000"/>
                </a:solidFill>
              </a:rPr>
              <a:t> 22 2017,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</a:t>
            </a:r>
            <a:r>
              <a:rPr lang="en-US" dirty="0" smtClean="0">
                <a:solidFill>
                  <a:srgbClr val="000000"/>
                </a:solidFill>
              </a:rPr>
              <a:t>software.intel.com/en-us/articles/intel-xeon-processor-scalable-family-technical-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overview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82360" y="1443449"/>
            <a:ext cx="876605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[155]: </a:t>
            </a:r>
            <a:r>
              <a:rPr lang="hu-HU" dirty="0" err="1" smtClean="0">
                <a:solidFill>
                  <a:srgbClr val="000000"/>
                </a:solidFill>
              </a:rPr>
              <a:t>Cutress</a:t>
            </a:r>
            <a:r>
              <a:rPr lang="hu-HU" dirty="0" smtClean="0">
                <a:solidFill>
                  <a:srgbClr val="000000"/>
                </a:solidFill>
              </a:rPr>
              <a:t> I., </a:t>
            </a:r>
            <a:r>
              <a:rPr lang="en-US" dirty="0">
                <a:solidFill>
                  <a:srgbClr val="000000"/>
                </a:solidFill>
              </a:rPr>
              <a:t>The Intel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-X Review: Core i9 7900X, i7 7820X and i7 7800X </a:t>
            </a:r>
            <a:r>
              <a:rPr lang="en-US" dirty="0" smtClean="0">
                <a:solidFill>
                  <a:srgbClr val="000000"/>
                </a:solidFill>
              </a:rPr>
              <a:t>Tested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AnandTech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 smtClean="0">
                <a:solidFill>
                  <a:srgbClr val="000000"/>
                </a:solidFill>
              </a:rPr>
              <a:t> 19 </a:t>
            </a:r>
            <a:r>
              <a:rPr lang="hu-HU" dirty="0">
                <a:solidFill>
                  <a:srgbClr val="000000"/>
                </a:solidFill>
              </a:rPr>
              <a:t>2017, http://</a:t>
            </a:r>
            <a:r>
              <a:rPr lang="hu-HU" dirty="0" smtClean="0">
                <a:solidFill>
                  <a:srgbClr val="000000"/>
                </a:solidFill>
              </a:rPr>
              <a:t>www.anandtech.com/print/11550/the-intel-skylakex-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review-core-i9-7900x-i7-7820x-and-i7-7800x-tested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82357" y="2259913"/>
            <a:ext cx="872732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[156]: </a:t>
            </a:r>
            <a:r>
              <a:rPr lang="en-US" dirty="0" smtClean="0">
                <a:solidFill>
                  <a:srgbClr val="000000"/>
                </a:solidFill>
              </a:rPr>
              <a:t>Intel </a:t>
            </a:r>
            <a:r>
              <a:rPr lang="en-US" dirty="0">
                <a:solidFill>
                  <a:srgbClr val="000000"/>
                </a:solidFill>
              </a:rPr>
              <a:t>64 and IA-32 </a:t>
            </a:r>
            <a:r>
              <a:rPr lang="en-US" dirty="0" smtClean="0">
                <a:solidFill>
                  <a:srgbClr val="000000"/>
                </a:solidFill>
              </a:rPr>
              <a:t>Architectures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Optimization </a:t>
            </a:r>
            <a:r>
              <a:rPr lang="en-US" dirty="0">
                <a:solidFill>
                  <a:srgbClr val="000000"/>
                </a:solidFill>
              </a:rPr>
              <a:t>Reference </a:t>
            </a:r>
            <a:r>
              <a:rPr lang="en-US" dirty="0" smtClean="0">
                <a:solidFill>
                  <a:srgbClr val="000000"/>
                </a:solidFill>
              </a:rPr>
              <a:t>Manual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 smtClean="0">
                <a:solidFill>
                  <a:srgbClr val="000000"/>
                </a:solidFill>
              </a:rPr>
              <a:t> 2016,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</a:t>
            </a:r>
            <a:r>
              <a:rPr lang="en-US" dirty="0" smtClean="0">
                <a:solidFill>
                  <a:srgbClr val="000000"/>
                </a:solidFill>
              </a:rPr>
              <a:t>www.intel.com/content/dam/www/public/us/en/documents/manuals/64-ia-32-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architectures-optimization-manual.pdf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5333" y="3062487"/>
            <a:ext cx="86792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[157]: </a:t>
            </a:r>
            <a:r>
              <a:rPr lang="en-US" altLang="en-US" dirty="0">
                <a:solidFill>
                  <a:srgbClr val="000000"/>
                </a:solidFill>
              </a:rPr>
              <a:t>Intel Xeon Phi Coprocessor Datasheet, Nov. 2012, http://www.intel.com/content/dam/</a:t>
            </a:r>
          </a:p>
          <a:p>
            <a:r>
              <a:rPr lang="en-US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</a:rPr>
              <a:t>www/public/us/</a:t>
            </a:r>
            <a:r>
              <a:rPr lang="en-US" altLang="en-US" dirty="0" err="1" smtClean="0">
                <a:solidFill>
                  <a:srgbClr val="000000"/>
                </a:solidFill>
              </a:rPr>
              <a:t>en</a:t>
            </a:r>
            <a:r>
              <a:rPr lang="en-US" altLang="en-US" dirty="0" smtClean="0">
                <a:solidFill>
                  <a:srgbClr val="000000"/>
                </a:solidFill>
              </a:rPr>
              <a:t>/documents/product-briefs/xeon-phi-datasheet.pdf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9068" y="3668192"/>
            <a:ext cx="899727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666600"/>
              </a:buClr>
            </a:pPr>
            <a:r>
              <a:rPr lang="hu-HU" dirty="0" smtClean="0">
                <a:solidFill>
                  <a:srgbClr val="000000"/>
                </a:solidFill>
              </a:rPr>
              <a:t>[158]: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Deploying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HPC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Cluster with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 err="1">
                <a:solidFill>
                  <a:srgbClr val="000000"/>
                </a:solidFill>
                <a:cs typeface="Arial" charset="0"/>
              </a:rPr>
              <a:t>Mellanox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InfiniBand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Interconnect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Solutions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Reference Design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>
              <a:buClr>
                <a:srgbClr val="666600"/>
              </a:buClr>
            </a:pP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hu-HU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dirty="0" err="1" smtClean="0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hu-HU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2014, http://www.mellanox.com/related-docs/solutions/deploying-hpc-cluster-with-</a:t>
            </a:r>
          </a:p>
          <a:p>
            <a:pPr>
              <a:buClr>
                <a:srgbClr val="666600"/>
              </a:buClr>
            </a:pP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hu-HU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dirty="0" err="1" smtClean="0">
                <a:solidFill>
                  <a:srgbClr val="000000"/>
                </a:solidFill>
                <a:cs typeface="Arial" charset="0"/>
              </a:rPr>
              <a:t>mellanox-infiniband-interconnect-solutions.pdf</a:t>
            </a:r>
            <a:endParaRPr lang="en-US" altLang="hu-HU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2718" y="4499690"/>
            <a:ext cx="85341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[1</a:t>
            </a:r>
            <a:r>
              <a:rPr lang="hu-HU" dirty="0" smtClean="0">
                <a:solidFill>
                  <a:srgbClr val="000000"/>
                </a:solidFill>
              </a:rPr>
              <a:t>59</a:t>
            </a:r>
            <a:r>
              <a:rPr lang="en-US" dirty="0" smtClean="0">
                <a:solidFill>
                  <a:srgbClr val="000000"/>
                </a:solidFill>
              </a:rPr>
              <a:t>]: </a:t>
            </a:r>
            <a:r>
              <a:rPr lang="hu-HU" altLang="en-US" dirty="0" err="1">
                <a:solidFill>
                  <a:srgbClr val="000000"/>
                </a:solidFill>
              </a:rPr>
              <a:t>Wardrope</a:t>
            </a:r>
            <a:r>
              <a:rPr lang="hu-HU" altLang="en-US" dirty="0">
                <a:solidFill>
                  <a:srgbClr val="000000"/>
                </a:solidFill>
              </a:rPr>
              <a:t> I., </a:t>
            </a:r>
            <a:r>
              <a:rPr lang="en-US" altLang="en-US" dirty="0">
                <a:solidFill>
                  <a:srgbClr val="000000"/>
                </a:solidFill>
              </a:rPr>
              <a:t>High Performance Computing -</a:t>
            </a:r>
            <a:r>
              <a:rPr lang="hu-HU" altLang="en-US" dirty="0">
                <a:solidFill>
                  <a:srgbClr val="000000"/>
                </a:solidFill>
              </a:rPr>
              <a:t> </a:t>
            </a:r>
            <a:r>
              <a:rPr lang="en-US" altLang="en-US" dirty="0">
                <a:solidFill>
                  <a:srgbClr val="000000"/>
                </a:solidFill>
              </a:rPr>
              <a:t>Driving Innovation and Capability</a:t>
            </a:r>
            <a:r>
              <a:rPr lang="hu-HU" altLang="en-US" dirty="0">
                <a:solidFill>
                  <a:srgbClr val="000000"/>
                </a:solidFill>
              </a:rPr>
              <a:t>, 2013,</a:t>
            </a:r>
          </a:p>
          <a:p>
            <a:r>
              <a:rPr lang="hu-HU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</a:rPr>
              <a:t>http</a:t>
            </a:r>
            <a:r>
              <a:rPr lang="en-US" altLang="en-US" dirty="0">
                <a:solidFill>
                  <a:srgbClr val="000000"/>
                </a:solidFill>
              </a:rPr>
              <a:t>://www2.epcc.ed.ac.uk/downloads/lectures/IanWardrope.pdf</a:t>
            </a:r>
          </a:p>
        </p:txBody>
      </p:sp>
      <p:sp>
        <p:nvSpPr>
          <p:cNvPr id="10" name="TextBox 8"/>
          <p:cNvSpPr txBox="1"/>
          <p:nvPr/>
        </p:nvSpPr>
        <p:spPr>
          <a:xfrm>
            <a:off x="180975" y="5086350"/>
            <a:ext cx="88299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[160]: </a:t>
            </a:r>
            <a:r>
              <a:rPr lang="en-US" altLang="en-US" dirty="0" err="1">
                <a:solidFill>
                  <a:srgbClr val="000000"/>
                </a:solidFill>
              </a:rPr>
              <a:t>QLogic</a:t>
            </a:r>
            <a:r>
              <a:rPr lang="en-US" altLang="en-US" dirty="0">
                <a:solidFill>
                  <a:srgbClr val="000000"/>
                </a:solidFill>
              </a:rPr>
              <a:t> </a:t>
            </a:r>
            <a:r>
              <a:rPr lang="en-US" altLang="en-US" dirty="0" err="1">
                <a:solidFill>
                  <a:srgbClr val="000000"/>
                </a:solidFill>
              </a:rPr>
              <a:t>TrueScale</a:t>
            </a:r>
            <a:r>
              <a:rPr lang="hu-HU" altLang="en-US" dirty="0">
                <a:solidFill>
                  <a:srgbClr val="000000"/>
                </a:solidFill>
              </a:rPr>
              <a:t> </a:t>
            </a:r>
            <a:r>
              <a:rPr lang="en-US" altLang="en-US" dirty="0">
                <a:solidFill>
                  <a:srgbClr val="000000"/>
                </a:solidFill>
              </a:rPr>
              <a:t>InfiniBand, the Real Value</a:t>
            </a:r>
            <a:r>
              <a:rPr lang="hu-HU" altLang="en-US" dirty="0">
                <a:solidFill>
                  <a:srgbClr val="000000"/>
                </a:solidFill>
              </a:rPr>
              <a:t>, </a:t>
            </a:r>
            <a:r>
              <a:rPr lang="en-US" dirty="0">
                <a:solidFill>
                  <a:srgbClr val="000000"/>
                </a:solidFill>
              </a:rPr>
              <a:t>Solutions for High Performance Computing</a:t>
            </a:r>
            <a:r>
              <a:rPr lang="hu-HU" dirty="0">
                <a:solidFill>
                  <a:srgbClr val="000000"/>
                </a:solidFill>
              </a:rPr>
              <a:t>,</a:t>
            </a:r>
          </a:p>
          <a:p>
            <a:r>
              <a:rPr lang="hu-HU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hu-HU" altLang="en-US" dirty="0" err="1" smtClean="0">
                <a:solidFill>
                  <a:srgbClr val="000000"/>
                </a:solidFill>
              </a:rPr>
              <a:t>Technology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hu-HU" altLang="en-US" dirty="0" err="1">
                <a:solidFill>
                  <a:srgbClr val="000000"/>
                </a:solidFill>
              </a:rPr>
              <a:t>Brief</a:t>
            </a:r>
            <a:r>
              <a:rPr lang="hu-HU" altLang="en-US" dirty="0">
                <a:solidFill>
                  <a:srgbClr val="000000"/>
                </a:solidFill>
              </a:rPr>
              <a:t>, 2009, </a:t>
            </a:r>
          </a:p>
          <a:p>
            <a:r>
              <a:rPr lang="hu-HU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http</a:t>
            </a:r>
            <a:r>
              <a:rPr lang="hu-HU" altLang="en-US" dirty="0">
                <a:solidFill>
                  <a:srgbClr val="000000"/>
                </a:solidFill>
              </a:rPr>
              <a:t>://</a:t>
            </a:r>
            <a:r>
              <a:rPr lang="hu-HU" altLang="en-US" dirty="0" smtClean="0">
                <a:solidFill>
                  <a:srgbClr val="000000"/>
                </a:solidFill>
              </a:rPr>
              <a:t>www.transtec.de/fileadmin/Medien/pdf/HPC/qlogic/qlogic_techbrief_truescale.pdf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1" name="TextBox 8"/>
          <p:cNvSpPr txBox="1"/>
          <p:nvPr/>
        </p:nvSpPr>
        <p:spPr>
          <a:xfrm>
            <a:off x="180975" y="5915025"/>
            <a:ext cx="85871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[161]: </a:t>
            </a:r>
            <a:r>
              <a:rPr lang="en-US" dirty="0" smtClean="0">
                <a:solidFill>
                  <a:srgbClr val="000000"/>
                </a:solidFill>
              </a:rPr>
              <a:t>Intel </a:t>
            </a:r>
            <a:r>
              <a:rPr lang="en-US" dirty="0">
                <a:solidFill>
                  <a:srgbClr val="000000"/>
                </a:solidFill>
              </a:rPr>
              <a:t>Scalable System Framework Intel HPC Developer </a:t>
            </a:r>
            <a:r>
              <a:rPr lang="en-US" dirty="0" smtClean="0">
                <a:solidFill>
                  <a:srgbClr val="000000"/>
                </a:solidFill>
              </a:rPr>
              <a:t>Conference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Nov. 12-13 </a:t>
            </a:r>
            <a:r>
              <a:rPr lang="en-US" dirty="0" smtClean="0">
                <a:solidFill>
                  <a:srgbClr val="000000"/>
                </a:solidFill>
              </a:rPr>
              <a:t>2016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</a:t>
            </a:r>
            <a:r>
              <a:rPr lang="en-US" dirty="0">
                <a:solidFill>
                  <a:srgbClr val="000000"/>
                </a:solidFill>
              </a:rPr>
              <a:t>://itoc.sjtu.edu.cn/wp-content/uploads/2016/05/Intel-Omni-Path-in-HPC.pdf</a:t>
            </a:r>
          </a:p>
        </p:txBody>
      </p:sp>
    </p:spTree>
    <p:extLst>
      <p:ext uri="{BB962C8B-B14F-4D97-AF65-F5344CB8AC3E}">
        <p14:creationId xmlns:p14="http://schemas.microsoft.com/office/powerpoint/2010/main" val="2644013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References </a:t>
            </a:r>
            <a:r>
              <a:rPr lang="en-US" dirty="0" smtClean="0"/>
              <a:t>(20)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90500" y="632013"/>
            <a:ext cx="845353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[162]:  </a:t>
            </a:r>
            <a:r>
              <a:rPr lang="en-US" dirty="0"/>
              <a:t>Ng P. K., High-End Desktop Platform Design Overview for the Next Generation Intel</a:t>
            </a:r>
          </a:p>
          <a:p>
            <a:r>
              <a:rPr lang="en-US" dirty="0"/>
              <a:t>            Microarchitecture (Nehalem) Processor, </a:t>
            </a:r>
            <a:r>
              <a:rPr lang="en-US" dirty="0" err="1"/>
              <a:t>IDF</a:t>
            </a:r>
            <a:r>
              <a:rPr lang="en-US" dirty="0"/>
              <a:t> Taipei, 2008, </a:t>
            </a:r>
            <a:r>
              <a:rPr lang="en-US" dirty="0" err="1"/>
              <a:t>TDPS001</a:t>
            </a:r>
            <a:r>
              <a:rPr lang="en-US" dirty="0"/>
              <a:t>, Intel,</a:t>
            </a:r>
          </a:p>
          <a:p>
            <a:r>
              <a:rPr lang="en-US" dirty="0"/>
              <a:t>            http://</a:t>
            </a:r>
            <a:r>
              <a:rPr lang="en-US" dirty="0" err="1"/>
              <a:t>intel.wingateweb.com</a:t>
            </a:r>
            <a:r>
              <a:rPr lang="en-US" dirty="0"/>
              <a:t>/</a:t>
            </a:r>
            <a:r>
              <a:rPr lang="en-US" dirty="0" err="1"/>
              <a:t>taiwan08</a:t>
            </a:r>
            <a:r>
              <a:rPr lang="en-US" dirty="0"/>
              <a:t>/published/sessions/</a:t>
            </a:r>
            <a:r>
              <a:rPr lang="en-US" dirty="0" err="1"/>
              <a:t>TDPS001</a:t>
            </a:r>
            <a:r>
              <a:rPr lang="en-US" dirty="0"/>
              <a:t>/</a:t>
            </a:r>
            <a:r>
              <a:rPr lang="en-US" dirty="0" err="1"/>
              <a:t>FA08%20IDF</a:t>
            </a:r>
            <a:r>
              <a:rPr lang="en-US" dirty="0"/>
              <a:t>-</a:t>
            </a:r>
          </a:p>
          <a:p>
            <a:r>
              <a:rPr lang="en-US" dirty="0"/>
              <a:t>            </a:t>
            </a:r>
            <a:r>
              <a:rPr lang="en-US" dirty="0" err="1" smtClean="0"/>
              <a:t>Taipei_TDPS001_100.pdf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90500" y="1586120"/>
            <a:ext cx="88975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[163]: </a:t>
            </a:r>
            <a:r>
              <a:rPr lang="en-US" altLang="en-US" dirty="0"/>
              <a:t>[</a:t>
            </a:r>
            <a:r>
              <a:rPr lang="hu-HU" altLang="en-US" dirty="0"/>
              <a:t>63</a:t>
            </a:r>
            <a:r>
              <a:rPr lang="en-US" altLang="en-US" dirty="0"/>
              <a:t>]: </a:t>
            </a:r>
            <a:r>
              <a:rPr lang="hu-HU" altLang="en-US" dirty="0"/>
              <a:t>Nagaraj D., Kottapalli S.: Westmere-EX: A 20 thread server CPU, Hot Chips 2010</a:t>
            </a:r>
          </a:p>
          <a:p>
            <a:r>
              <a:rPr lang="hu-HU" altLang="en-US" dirty="0"/>
              <a:t>           </a:t>
            </a:r>
            <a:r>
              <a:rPr lang="en-US" altLang="en-US" dirty="0" smtClean="0"/>
              <a:t> http</a:t>
            </a:r>
            <a:r>
              <a:rPr lang="en-US" altLang="en-US" dirty="0"/>
              <a:t>://</a:t>
            </a:r>
            <a:r>
              <a:rPr lang="en-US" altLang="en-US" dirty="0" err="1" smtClean="0"/>
              <a:t>www.hotchips.org</a:t>
            </a:r>
            <a:r>
              <a:rPr lang="en-US" altLang="en-US" dirty="0" smtClean="0"/>
              <a:t>/uploads/</a:t>
            </a:r>
            <a:r>
              <a:rPr lang="en-US" altLang="en-US" dirty="0" err="1" smtClean="0"/>
              <a:t>archive22</a:t>
            </a:r>
            <a:r>
              <a:rPr lang="en-US" altLang="en-US" dirty="0" smtClean="0"/>
              <a:t>/</a:t>
            </a:r>
            <a:r>
              <a:rPr lang="en-US" altLang="en-US" dirty="0" err="1" smtClean="0"/>
              <a:t>HC22.24.610</a:t>
            </a:r>
            <a:r>
              <a:rPr lang="en-US" altLang="en-US" dirty="0" smtClean="0"/>
              <a:t>-</a:t>
            </a:r>
            <a:r>
              <a:rPr lang="en-US" altLang="en-US" dirty="0" err="1" smtClean="0"/>
              <a:t>Nagara</a:t>
            </a:r>
            <a:r>
              <a:rPr lang="en-US" altLang="en-US" dirty="0" smtClean="0"/>
              <a:t>-Intel-6-</a:t>
            </a:r>
            <a:r>
              <a:rPr lang="en-US" altLang="en-US" dirty="0" err="1" smtClean="0"/>
              <a:t>Westmere</a:t>
            </a:r>
            <a:r>
              <a:rPr lang="en-US" altLang="en-US" dirty="0" smtClean="0"/>
              <a:t>-EX</a:t>
            </a:r>
          </a:p>
          <a:p>
            <a:r>
              <a:rPr lang="en-US" altLang="en-US" dirty="0"/>
              <a:t> </a:t>
            </a:r>
            <a:r>
              <a:rPr lang="en-US" altLang="en-US" dirty="0" smtClean="0"/>
              <a:t>          .</a:t>
            </a:r>
            <a:r>
              <a:rPr lang="en-US" altLang="en-US" dirty="0"/>
              <a:t>pdf</a:t>
            </a:r>
          </a:p>
          <a:p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97224" y="2311628"/>
            <a:ext cx="89348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[164]: </a:t>
            </a:r>
            <a:r>
              <a:rPr lang="hu-HU" altLang="en-US" dirty="0"/>
              <a:t>Next-Generation AMD Opteron Processor with Direct Connect Architecture – 4P Server </a:t>
            </a:r>
          </a:p>
          <a:p>
            <a:r>
              <a:rPr lang="hu-HU" altLang="en-US" dirty="0"/>
              <a:t>          </a:t>
            </a:r>
            <a:r>
              <a:rPr lang="en-US" altLang="en-US" dirty="0" smtClean="0"/>
              <a:t>  </a:t>
            </a:r>
            <a:r>
              <a:rPr lang="hu-HU" altLang="en-US" dirty="0" smtClean="0"/>
              <a:t>Comparison</a:t>
            </a:r>
            <a:r>
              <a:rPr lang="hu-HU" altLang="en-US" dirty="0"/>
              <a:t>, </a:t>
            </a:r>
            <a:r>
              <a:rPr lang="en-US" altLang="en-US" dirty="0"/>
              <a:t>http://</a:t>
            </a:r>
            <a:r>
              <a:rPr lang="en-US" altLang="en-US" dirty="0" err="1"/>
              <a:t>www.amd.com</a:t>
            </a:r>
            <a:r>
              <a:rPr lang="en-US" altLang="en-US" dirty="0"/>
              <a:t>/us-</a:t>
            </a:r>
            <a:r>
              <a:rPr lang="en-US" altLang="en-US" dirty="0" err="1"/>
              <a:t>en</a:t>
            </a:r>
            <a:r>
              <a:rPr lang="en-US" altLang="en-US" dirty="0"/>
              <a:t>/assets/</a:t>
            </a:r>
            <a:r>
              <a:rPr lang="en-US" altLang="en-US" dirty="0" err="1"/>
              <a:t>content_type</a:t>
            </a:r>
            <a:r>
              <a:rPr lang="en-US" altLang="en-US" dirty="0"/>
              <a:t>/</a:t>
            </a:r>
            <a:r>
              <a:rPr lang="en-US" altLang="en-US" dirty="0" err="1"/>
              <a:t>DownloadableAssets</a:t>
            </a:r>
            <a:r>
              <a:rPr lang="en-US" altLang="en-US" dirty="0"/>
              <a:t>/</a:t>
            </a:r>
            <a:r>
              <a:rPr lang="en-US" altLang="en-US" dirty="0" err="1"/>
              <a:t>4P</a:t>
            </a:r>
            <a:r>
              <a:rPr lang="en-US" altLang="en-US" dirty="0"/>
              <a:t>_</a:t>
            </a:r>
            <a:endParaRPr lang="hu-HU" altLang="en-US" dirty="0"/>
          </a:p>
          <a:p>
            <a:r>
              <a:rPr lang="hu-HU" altLang="en-US" dirty="0"/>
              <a:t>         </a:t>
            </a:r>
            <a:r>
              <a:rPr lang="en-US" altLang="en-US" dirty="0" smtClean="0"/>
              <a:t>  </a:t>
            </a:r>
            <a:r>
              <a:rPr lang="hu-HU" altLang="en-US" dirty="0" smtClean="0"/>
              <a:t> </a:t>
            </a:r>
            <a:r>
              <a:rPr lang="en-US" altLang="en-US" dirty="0" err="1" smtClean="0"/>
              <a:t>Server_Comparison_PID_41461.pdf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7224" y="3590366"/>
            <a:ext cx="8478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[166]: </a:t>
            </a:r>
            <a:r>
              <a:rPr lang="en-US" altLang="en-US" dirty="0">
                <a:solidFill>
                  <a:srgbClr val="000000"/>
                </a:solidFill>
              </a:rPr>
              <a:t>Haas J. &amp; Vogt P., Fully buffered </a:t>
            </a:r>
            <a:r>
              <a:rPr lang="en-US" altLang="en-US" dirty="0" err="1">
                <a:solidFill>
                  <a:srgbClr val="000000"/>
                </a:solidFill>
              </a:rPr>
              <a:t>DIMM</a:t>
            </a:r>
            <a:r>
              <a:rPr lang="en-US" altLang="en-US" dirty="0">
                <a:solidFill>
                  <a:srgbClr val="000000"/>
                </a:solidFill>
              </a:rPr>
              <a:t> Technology Moves Enterprise Platforms to the</a:t>
            </a:r>
          </a:p>
          <a:p>
            <a:r>
              <a:rPr lang="en-US" altLang="en-US" dirty="0">
                <a:solidFill>
                  <a:srgbClr val="000000"/>
                </a:solidFill>
              </a:rPr>
              <a:t>      </a:t>
            </a:r>
            <a:r>
              <a:rPr lang="hu-HU" altLang="en-US" dirty="0">
                <a:solidFill>
                  <a:srgbClr val="000000"/>
                </a:solidFill>
              </a:rPr>
              <a:t>    </a:t>
            </a:r>
            <a:r>
              <a:rPr lang="en-US" altLang="en-US" dirty="0" smtClean="0">
                <a:solidFill>
                  <a:srgbClr val="000000"/>
                </a:solidFill>
              </a:rPr>
              <a:t>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en-US" altLang="en-US" dirty="0">
                <a:solidFill>
                  <a:srgbClr val="000000"/>
                </a:solidFill>
              </a:rPr>
              <a:t>Next Level, Technology Intel Magazine, March 2005, pp. 1-7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03948" y="3052483"/>
            <a:ext cx="83580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[165]: </a:t>
            </a:r>
            <a:r>
              <a:rPr lang="hu-HU" altLang="en-US" dirty="0"/>
              <a:t>Supermicro Motherboards, X</a:t>
            </a:r>
            <a:r>
              <a:rPr lang="en-US" altLang="en-US" dirty="0" err="1"/>
              <a:t>6QT8</a:t>
            </a:r>
            <a:r>
              <a:rPr lang="hu-HU" altLang="en-US" dirty="0"/>
              <a:t>, User Manual,</a:t>
            </a:r>
          </a:p>
          <a:p>
            <a:r>
              <a:rPr lang="hu-HU" altLang="en-US" dirty="0"/>
              <a:t> </a:t>
            </a:r>
            <a:r>
              <a:rPr lang="en-US" altLang="en-US" dirty="0" smtClean="0"/>
              <a:t>           </a:t>
            </a:r>
            <a:r>
              <a:rPr lang="hu-HU" altLang="en-US" dirty="0" smtClean="0"/>
              <a:t>https</a:t>
            </a:r>
            <a:r>
              <a:rPr lang="hu-HU" altLang="en-US" dirty="0"/>
              <a:t>://</a:t>
            </a:r>
            <a:r>
              <a:rPr lang="hu-HU" altLang="en-US" dirty="0" smtClean="0"/>
              <a:t>www.supermicro.com/products/motherboard/Xeon7000/E8501/X6QT8.cfm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97224" y="4114801"/>
            <a:ext cx="79661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[167] </a:t>
            </a:r>
            <a:r>
              <a:rPr lang="hu-HU" altLang="en-US" dirty="0"/>
              <a:t>Supermicro Motherboards, </a:t>
            </a:r>
            <a:r>
              <a:rPr lang="en-US" altLang="en-US" dirty="0" err="1" smtClean="0"/>
              <a:t>MNL</a:t>
            </a:r>
            <a:r>
              <a:rPr lang="en-US" altLang="en-US" dirty="0" smtClean="0"/>
              <a:t>-1594</a:t>
            </a:r>
            <a:r>
              <a:rPr lang="hu-HU" altLang="en-US" dirty="0" smtClean="0"/>
              <a:t>X</a:t>
            </a:r>
            <a:r>
              <a:rPr lang="en-US" altLang="en-US" dirty="0" err="1"/>
              <a:t>6QT8</a:t>
            </a:r>
            <a:r>
              <a:rPr lang="hu-HU" altLang="en-US" dirty="0"/>
              <a:t>, User Manual</a:t>
            </a:r>
            <a:r>
              <a:rPr lang="hu-HU" altLang="en-US" dirty="0" smtClean="0"/>
              <a:t>,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     https</a:t>
            </a:r>
            <a:r>
              <a:rPr lang="en-US" dirty="0"/>
              <a:t>://</a:t>
            </a:r>
            <a:r>
              <a:rPr lang="en-US" dirty="0" err="1" smtClean="0"/>
              <a:t>www.supermicro.com</a:t>
            </a:r>
            <a:r>
              <a:rPr lang="en-US" dirty="0" smtClean="0"/>
              <a:t>/manuals/motherboard/</a:t>
            </a:r>
            <a:r>
              <a:rPr lang="en-US" dirty="0" err="1" smtClean="0"/>
              <a:t>C606_602</a:t>
            </a:r>
            <a:r>
              <a:rPr lang="en-US" dirty="0" smtClean="0"/>
              <a:t>/</a:t>
            </a:r>
            <a:r>
              <a:rPr lang="en-US" dirty="0" err="1" smtClean="0"/>
              <a:t>MNL-1594.pdf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97224" y="4760259"/>
            <a:ext cx="82087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[167]: </a:t>
            </a:r>
            <a:r>
              <a:rPr lang="en-US" dirty="0" err="1" smtClean="0"/>
              <a:t>Birrittella</a:t>
            </a:r>
            <a:r>
              <a:rPr lang="en-US" dirty="0" smtClean="0"/>
              <a:t> M. S., Intel Omni-Path Architecture Technology Overview, August 2015,</a:t>
            </a:r>
          </a:p>
          <a:p>
            <a:r>
              <a:rPr lang="en-US" dirty="0" smtClean="0"/>
              <a:t>            http</a:t>
            </a:r>
            <a:r>
              <a:rPr lang="en-US" dirty="0"/>
              <a:t>://</a:t>
            </a:r>
            <a:r>
              <a:rPr lang="en-US" dirty="0" err="1"/>
              <a:t>www.hoti.org</a:t>
            </a:r>
            <a:r>
              <a:rPr lang="en-US" dirty="0"/>
              <a:t>/</a:t>
            </a:r>
            <a:r>
              <a:rPr lang="en-US" dirty="0" err="1"/>
              <a:t>hoti23</a:t>
            </a:r>
            <a:r>
              <a:rPr lang="en-US" dirty="0"/>
              <a:t>/slides/</a:t>
            </a:r>
            <a:r>
              <a:rPr lang="en-US" dirty="0" err="1"/>
              <a:t>rimmer.pdf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210671" y="5351930"/>
            <a:ext cx="84768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[168</a:t>
            </a:r>
            <a:r>
              <a:rPr lang="en-US" dirty="0"/>
              <a:t>] </a:t>
            </a:r>
            <a:r>
              <a:rPr lang="en-US" dirty="0" smtClean="0"/>
              <a:t>Danowitz A. </a:t>
            </a:r>
            <a:r>
              <a:rPr lang="en-US" dirty="0"/>
              <a:t> </a:t>
            </a:r>
            <a:r>
              <a:rPr lang="en-US" dirty="0" smtClean="0"/>
              <a:t>&amp; al</a:t>
            </a:r>
            <a:r>
              <a:rPr lang="en-US" dirty="0"/>
              <a:t>. CPU DB: Recording Microprocessor History, Communications of </a:t>
            </a:r>
            <a:r>
              <a:rPr lang="en-US" dirty="0" smtClean="0"/>
              <a:t>the</a:t>
            </a:r>
          </a:p>
          <a:p>
            <a:r>
              <a:rPr lang="en-US" dirty="0"/>
              <a:t> </a:t>
            </a:r>
            <a:r>
              <a:rPr lang="en-US" dirty="0" smtClean="0"/>
              <a:t>          ACM</a:t>
            </a:r>
            <a:r>
              <a:rPr lang="en-US" dirty="0"/>
              <a:t>, Vol. 55 No. 4, Pages 55-63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10671" y="5930154"/>
            <a:ext cx="86582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altLang="en-US" dirty="0" smtClean="0"/>
              <a:t>[</a:t>
            </a:r>
            <a:r>
              <a:rPr lang="en-US" altLang="en-US" dirty="0" smtClean="0"/>
              <a:t>169</a:t>
            </a:r>
            <a:r>
              <a:rPr lang="hu-HU" altLang="en-US" dirty="0" smtClean="0"/>
              <a:t>]: </a:t>
            </a:r>
            <a:r>
              <a:rPr lang="hu-HU" altLang="en-US" dirty="0"/>
              <a:t>Haas, J. &amp; Vogt P., Fully buffered DIMM Technology Moves Enterprise Platforms to the</a:t>
            </a:r>
          </a:p>
          <a:p>
            <a:r>
              <a:rPr lang="hu-HU" altLang="en-US" dirty="0"/>
              <a:t>      </a:t>
            </a:r>
            <a:r>
              <a:rPr lang="en-US" altLang="en-US" dirty="0" smtClean="0"/>
              <a:t>     </a:t>
            </a:r>
            <a:r>
              <a:rPr lang="hu-HU" altLang="en-US" dirty="0" smtClean="0"/>
              <a:t>Next </a:t>
            </a:r>
            <a:r>
              <a:rPr lang="hu-HU" altLang="en-US" dirty="0"/>
              <a:t>Level,” Technology Intel Magazine, March 2005, pp. 1-7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799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References (</a:t>
            </a:r>
            <a:r>
              <a:rPr lang="en-US" dirty="0" smtClean="0"/>
              <a:t>21)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9477" y="712694"/>
            <a:ext cx="88234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[170]: </a:t>
            </a:r>
            <a:r>
              <a:rPr lang="hu-HU" altLang="en-US" dirty="0">
                <a:solidFill>
                  <a:srgbClr val="000000"/>
                </a:solidFill>
                <a:cs typeface="Arial" charset="0"/>
              </a:rPr>
              <a:t>A New Day for the Datacenter, 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Presentation at AMD Financial Analyst Day, May 16 2017</a:t>
            </a:r>
            <a:r>
              <a:rPr lang="hu-HU" altLang="en-US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r>
              <a:rPr lang="hu-HU" dirty="0"/>
              <a:t>           </a:t>
            </a:r>
            <a:r>
              <a:rPr lang="en-US" dirty="0" smtClean="0"/>
              <a:t>  http</a:t>
            </a:r>
            <a:r>
              <a:rPr lang="en-US" dirty="0"/>
              <a:t>://</a:t>
            </a:r>
            <a:r>
              <a:rPr lang="en-US" dirty="0" err="1"/>
              <a:t>ir.amd.com</a:t>
            </a:r>
            <a:r>
              <a:rPr lang="en-US" dirty="0"/>
              <a:t>/</a:t>
            </a:r>
            <a:r>
              <a:rPr lang="en-US" dirty="0" err="1"/>
              <a:t>phoenix.zhtml?c</a:t>
            </a:r>
            <a:r>
              <a:rPr lang="en-US" dirty="0"/>
              <a:t>=</a:t>
            </a:r>
            <a:r>
              <a:rPr lang="en-US" dirty="0" err="1"/>
              <a:t>74093&amp;p</a:t>
            </a:r>
            <a:r>
              <a:rPr lang="en-US" dirty="0"/>
              <a:t>=</a:t>
            </a:r>
            <a:r>
              <a:rPr lang="en-US" dirty="0" err="1"/>
              <a:t>irol-analystday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69477" y="1223683"/>
            <a:ext cx="884113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[171]: AMD, Intel server market trends, </a:t>
            </a:r>
            <a:r>
              <a:rPr lang="en-US" dirty="0" err="1" smtClean="0"/>
              <a:t>XbitLabs</a:t>
            </a:r>
            <a:r>
              <a:rPr lang="en-US" dirty="0" smtClean="0"/>
              <a:t>,  Aug. 2011,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           http</a:t>
            </a:r>
            <a:r>
              <a:rPr lang="en-US" dirty="0">
                <a:solidFill>
                  <a:srgbClr val="000000"/>
                </a:solidFill>
              </a:rPr>
              <a:t>://</a:t>
            </a:r>
            <a:r>
              <a:rPr lang="en-US" dirty="0" err="1">
                <a:solidFill>
                  <a:srgbClr val="000000"/>
                </a:solidFill>
              </a:rPr>
              <a:t>www.xbitlabs.com</a:t>
            </a:r>
            <a:r>
              <a:rPr lang="en-US" dirty="0">
                <a:solidFill>
                  <a:srgbClr val="000000"/>
                </a:solidFill>
              </a:rPr>
              <a:t>/picture/?</a:t>
            </a:r>
            <a:r>
              <a:rPr lang="en-US" dirty="0" err="1">
                <a:solidFill>
                  <a:srgbClr val="000000"/>
                </a:solidFill>
              </a:rPr>
              <a:t>src</a:t>
            </a:r>
            <a:r>
              <a:rPr lang="en-US" dirty="0">
                <a:solidFill>
                  <a:srgbClr val="000000"/>
                </a:solidFill>
              </a:rPr>
              <a:t>=/images/news/2011-08/</a:t>
            </a:r>
            <a:r>
              <a:rPr lang="en-US" dirty="0" err="1">
                <a:solidFill>
                  <a:srgbClr val="000000"/>
                </a:solidFill>
              </a:rPr>
              <a:t>amd_intc_server_mkt</a:t>
            </a:r>
            <a:r>
              <a:rPr lang="en-US" dirty="0" smtClean="0">
                <a:solidFill>
                  <a:srgbClr val="000000"/>
                </a:solidFill>
              </a:rPr>
              <a:t>_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      </a:t>
            </a:r>
            <a:r>
              <a:rPr lang="en-US" dirty="0" err="1" smtClean="0">
                <a:solidFill>
                  <a:srgbClr val="000000"/>
                </a:solidFill>
              </a:rPr>
              <a:t>trends.png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76201" y="1976085"/>
            <a:ext cx="821834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[172]: 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Brayton </a:t>
            </a:r>
            <a:r>
              <a:rPr lang="en-US" altLang="en-US" dirty="0" err="1">
                <a:solidFill>
                  <a:srgbClr val="000000"/>
                </a:solidFill>
                <a:cs typeface="Arial" charset="0"/>
              </a:rPr>
              <a:t>J.,”Nehalem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: Talk of the Tock, Intel Next Generation Microprocessor,” </a:t>
            </a:r>
            <a:r>
              <a:rPr lang="en-US" altLang="en-US" dirty="0" err="1">
                <a:solidFill>
                  <a:srgbClr val="000000"/>
                </a:solidFill>
                <a:cs typeface="Arial" charset="0"/>
              </a:rPr>
              <a:t>IDF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            April 2008, Shanghai,</a:t>
            </a:r>
          </a:p>
          <a:p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            http://</a:t>
            </a:r>
            <a:r>
              <a:rPr lang="en-US" altLang="en-US" dirty="0" err="1" smtClean="0">
                <a:solidFill>
                  <a:srgbClr val="000000"/>
                </a:solidFill>
                <a:cs typeface="Arial" charset="0"/>
              </a:rPr>
              <a:t>inteldeveloperforum.com.edgesuite.net</a:t>
            </a:r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dirty="0" err="1" smtClean="0">
                <a:solidFill>
                  <a:srgbClr val="000000"/>
                </a:solidFill>
                <a:cs typeface="Arial" charset="0"/>
              </a:rPr>
              <a:t>shanghai_2008</a:t>
            </a:r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dirty="0" err="1" smtClean="0">
                <a:solidFill>
                  <a:srgbClr val="000000"/>
                </a:solidFill>
                <a:cs typeface="Arial" charset="0"/>
              </a:rPr>
              <a:t>ti</a:t>
            </a:r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dirty="0" err="1" smtClean="0">
                <a:solidFill>
                  <a:srgbClr val="000000"/>
                </a:solidFill>
                <a:cs typeface="Arial" charset="0"/>
              </a:rPr>
              <a:t>TCH001</a:t>
            </a:r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dirty="0" err="1" smtClean="0">
                <a:solidFill>
                  <a:srgbClr val="000000"/>
                </a:solidFill>
                <a:cs typeface="Arial" charset="0"/>
              </a:rPr>
              <a:t>f.htm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2924" y="2770095"/>
            <a:ext cx="80134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[173]:  </a:t>
            </a:r>
            <a:r>
              <a:rPr lang="en-US" dirty="0" err="1" smtClean="0"/>
              <a:t>X10QBi</a:t>
            </a:r>
            <a:r>
              <a:rPr lang="en-US" dirty="0" smtClean="0"/>
              <a:t> Platform User’s Manual Revision 1.2, </a:t>
            </a:r>
            <a:r>
              <a:rPr lang="en-US" dirty="0" err="1" smtClean="0"/>
              <a:t>MNL-X10QBi</a:t>
            </a:r>
            <a:r>
              <a:rPr lang="en-US" dirty="0" smtClean="0"/>
              <a:t>, </a:t>
            </a:r>
            <a:r>
              <a:rPr lang="en-US" dirty="0" err="1" smtClean="0"/>
              <a:t>SuperMicro</a:t>
            </a:r>
            <a:r>
              <a:rPr lang="en-US" dirty="0" smtClean="0"/>
              <a:t>, 2017</a:t>
            </a:r>
            <a:endParaRPr lang="en-US" dirty="0"/>
          </a:p>
          <a:p>
            <a:r>
              <a:rPr lang="en-US" dirty="0" smtClean="0"/>
              <a:t>             https</a:t>
            </a:r>
            <a:r>
              <a:rPr lang="en-US" dirty="0"/>
              <a:t>://</a:t>
            </a:r>
            <a:r>
              <a:rPr lang="en-US" dirty="0" err="1" smtClean="0"/>
              <a:t>www.supermicro.com</a:t>
            </a:r>
            <a:r>
              <a:rPr lang="en-US" dirty="0" smtClean="0"/>
              <a:t>/products/motherboard/Xeon/</a:t>
            </a:r>
            <a:r>
              <a:rPr lang="en-US" dirty="0" err="1" smtClean="0"/>
              <a:t>C600</a:t>
            </a:r>
            <a:r>
              <a:rPr lang="en-US" dirty="0" smtClean="0"/>
              <a:t>/</a:t>
            </a:r>
            <a:r>
              <a:rPr lang="en-US" dirty="0" err="1" smtClean="0"/>
              <a:t>X10QBI.cfm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6102552" y="6098982"/>
            <a:ext cx="7200689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/>
              <a:t>X10QBi</a:t>
            </a:r>
            <a:r>
              <a:rPr lang="en-US" dirty="0"/>
              <a:t> </a:t>
            </a:r>
            <a:r>
              <a:rPr lang="en-US" dirty="0" smtClean="0"/>
              <a:t>Platform</a:t>
            </a:r>
          </a:p>
          <a:p>
            <a:r>
              <a:rPr lang="en-US" dirty="0"/>
              <a:t>USER’S MANUAL Revision </a:t>
            </a:r>
            <a:r>
              <a:rPr lang="en-US" dirty="0" smtClean="0"/>
              <a:t>1.2</a:t>
            </a:r>
          </a:p>
          <a:p>
            <a:r>
              <a:rPr lang="en-US" b="1" dirty="0" err="1" smtClean="0"/>
              <a:t>MNL-X10QBi</a:t>
            </a:r>
            <a:endParaRPr lang="en-US" b="1" dirty="0" smtClean="0"/>
          </a:p>
          <a:p>
            <a:r>
              <a:rPr lang="en-US" dirty="0"/>
              <a:t>https://</a:t>
            </a:r>
            <a:r>
              <a:rPr lang="en-US" dirty="0" err="1"/>
              <a:t>www.supermicro.com</a:t>
            </a:r>
            <a:r>
              <a:rPr lang="en-US" dirty="0"/>
              <a:t>/products/motherboard/Xeon/</a:t>
            </a:r>
            <a:r>
              <a:rPr lang="en-US" dirty="0" err="1"/>
              <a:t>C600</a:t>
            </a:r>
            <a:r>
              <a:rPr lang="en-US" dirty="0"/>
              <a:t>/</a:t>
            </a:r>
            <a:r>
              <a:rPr lang="en-US" dirty="0" err="1"/>
              <a:t>X10QBI.cfm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96371" y="3348319"/>
            <a:ext cx="73602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[174</a:t>
            </a:r>
            <a:r>
              <a:rPr lang="en-US" dirty="0" smtClean="0"/>
              <a:t>]: </a:t>
            </a:r>
            <a:r>
              <a:rPr lang="en-US" dirty="0" err="1" smtClean="0"/>
              <a:t>X11DPT</a:t>
            </a:r>
            <a:r>
              <a:rPr lang="en-US" dirty="0" smtClean="0"/>
              <a:t>-B User's Manual, </a:t>
            </a:r>
            <a:r>
              <a:rPr lang="en-US" dirty="0" err="1" smtClean="0"/>
              <a:t>SuperMicro</a:t>
            </a:r>
            <a:r>
              <a:rPr lang="en-US" dirty="0" smtClean="0"/>
              <a:t>, Revision 1.0, Aug. 2017,</a:t>
            </a:r>
          </a:p>
          <a:p>
            <a:r>
              <a:rPr lang="en-US" dirty="0" smtClean="0"/>
              <a:t>             https</a:t>
            </a:r>
            <a:r>
              <a:rPr lang="en-US" dirty="0"/>
              <a:t>://</a:t>
            </a:r>
            <a:r>
              <a:rPr lang="en-US" dirty="0" err="1"/>
              <a:t>www.supermicro.nl</a:t>
            </a:r>
            <a:r>
              <a:rPr lang="en-US" dirty="0"/>
              <a:t>/manuals/motherboard/</a:t>
            </a:r>
            <a:r>
              <a:rPr lang="en-US" dirty="0" err="1"/>
              <a:t>C620</a:t>
            </a:r>
            <a:r>
              <a:rPr lang="en-US" dirty="0"/>
              <a:t>/</a:t>
            </a:r>
            <a:r>
              <a:rPr lang="en-US" dirty="0" err="1"/>
              <a:t>MNL-2020.pdf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294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13714" y="652809"/>
            <a:ext cx="11371428" cy="5552381"/>
          </a:xfrm>
          <a:prstGeom prst="rect">
            <a:avLst/>
          </a:prstGeom>
        </p:spPr>
      </p:pic>
      <p:cxnSp>
        <p:nvCxnSpPr>
          <p:cNvPr id="5" name="Straight Connector 4"/>
          <p:cNvCxnSpPr/>
          <p:nvPr/>
        </p:nvCxnSpPr>
        <p:spPr>
          <a:xfrm flipH="1">
            <a:off x="71500" y="3248980"/>
            <a:ext cx="3780420" cy="171019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 flipH="1">
            <a:off x="1916705" y="2168860"/>
            <a:ext cx="6705745" cy="1845205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5157065" y="2303875"/>
            <a:ext cx="6815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FF0000"/>
                </a:solidFill>
                <a:latin typeface="Arial"/>
                <a:cs typeface="+mn-cs"/>
              </a:rPr>
              <a:t>2x/6 y</a:t>
            </a:r>
            <a:endParaRPr lang="en-US" b="1" dirty="0">
              <a:solidFill>
                <a:srgbClr val="FF0000"/>
              </a:solidFill>
              <a:latin typeface="Arial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11660" y="3329698"/>
            <a:ext cx="6815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FF0000"/>
                </a:solidFill>
                <a:latin typeface="Arial"/>
                <a:cs typeface="+mn-cs"/>
              </a:rPr>
              <a:t>3x/4 y</a:t>
            </a:r>
            <a:endParaRPr lang="en-US" b="1" dirty="0">
              <a:solidFill>
                <a:srgbClr val="FF0000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4250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03080" y="1749610"/>
            <a:ext cx="6395790" cy="3965389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658906" y="6400800"/>
            <a:ext cx="73339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http://</a:t>
            </a:r>
            <a:r>
              <a:rPr lang="en-US" dirty="0" err="1"/>
              <a:t>www.elmos.com</a:t>
            </a:r>
            <a:r>
              <a:rPr lang="en-US" dirty="0"/>
              <a:t>/</a:t>
            </a:r>
            <a:r>
              <a:rPr lang="en-US" dirty="0" err="1"/>
              <a:t>korean</a:t>
            </a:r>
            <a:r>
              <a:rPr lang="en-US" dirty="0"/>
              <a:t>/</a:t>
            </a:r>
            <a:r>
              <a:rPr lang="en-US" dirty="0" err="1"/>
              <a:t>produkte</a:t>
            </a:r>
            <a:r>
              <a:rPr lang="en-US" dirty="0"/>
              <a:t>/know-how/system-in-a-</a:t>
            </a:r>
            <a:r>
              <a:rPr lang="en-US" dirty="0" err="1"/>
              <a:t>package.html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9610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801700" y="1127665"/>
            <a:ext cx="1915909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A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RM</a:t>
            </a:r>
            <a:endParaRPr lang="en-US" sz="1100" dirty="0" smtClean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(MCs are linked via the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CCN-5xx interconects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 to the platform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 2012-2014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) 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16C/32C/48C</a:t>
            </a:r>
            <a:endParaRPr lang="en-US" sz="1100" dirty="0" smtClean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761560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</a:t>
            </a:r>
            <a:r>
              <a:rPr lang="en-US" altLang="en-US" sz="1600" dirty="0" smtClean="0"/>
              <a:t>schemes </a:t>
            </a:r>
            <a:r>
              <a:rPr lang="en-US" altLang="en-US" sz="1600" dirty="0"/>
              <a:t>of Intel’s servers </a:t>
            </a:r>
            <a:r>
              <a:rPr lang="en-US" altLang="en-US" sz="1600" dirty="0" smtClean="0"/>
              <a:t>(2)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266700" y="3851293"/>
            <a:ext cx="6833217" cy="789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FF0000"/>
                </a:solidFill>
              </a:rPr>
              <a:t>Product </a:t>
            </a:r>
            <a:r>
              <a:rPr lang="en-US" dirty="0" smtClean="0">
                <a:solidFill>
                  <a:srgbClr val="FF0000"/>
                </a:solidFill>
              </a:rPr>
              <a:t>line</a:t>
            </a:r>
            <a:r>
              <a:rPr lang="en-US" dirty="0" smtClean="0"/>
              <a:t>: E3</a:t>
            </a:r>
            <a:r>
              <a:rPr lang="en-US" dirty="0"/>
              <a:t>, </a:t>
            </a:r>
            <a:r>
              <a:rPr lang="en-US" dirty="0" smtClean="0"/>
              <a:t>E5 or </a:t>
            </a:r>
            <a:r>
              <a:rPr lang="en-US" dirty="0" err="1" smtClean="0"/>
              <a:t>E7</a:t>
            </a:r>
            <a:r>
              <a:rPr lang="en-US" dirty="0" smtClean="0"/>
              <a:t> (</a:t>
            </a:r>
            <a:r>
              <a:rPr lang="en-US" dirty="0" smtClean="0">
                <a:solidFill>
                  <a:srgbClr val="0070C0"/>
                </a:solidFill>
              </a:rPr>
              <a:t>E: Enterprise</a:t>
            </a:r>
            <a:r>
              <a:rPr lang="en-US" dirty="0" smtClean="0"/>
              <a:t>).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err="1" smtClean="0">
                <a:solidFill>
                  <a:srgbClr val="FF0000"/>
                </a:solidFill>
              </a:rPr>
              <a:t>Wayness</a:t>
            </a:r>
            <a:r>
              <a:rPr lang="en-US" dirty="0"/>
              <a:t>: </a:t>
            </a:r>
            <a:r>
              <a:rPr lang="en-US" dirty="0" smtClean="0"/>
              <a:t>     How </a:t>
            </a:r>
            <a:r>
              <a:rPr lang="en-US" dirty="0"/>
              <a:t>many processors are natively supported in a system</a:t>
            </a:r>
            <a:endParaRPr lang="en-US" dirty="0" smtClean="0"/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Socket type</a:t>
            </a:r>
            <a:r>
              <a:rPr lang="en-US" dirty="0" smtClean="0"/>
              <a:t>: Signifies </a:t>
            </a:r>
            <a:r>
              <a:rPr lang="en-US" dirty="0"/>
              <a:t>processor </a:t>
            </a:r>
            <a:r>
              <a:rPr lang="en-US" dirty="0" smtClean="0"/>
              <a:t>performance,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142051" y="5798821"/>
            <a:ext cx="5422510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      </a:t>
            </a:r>
            <a:r>
              <a:rPr lang="en-US" dirty="0" err="1" smtClean="0"/>
              <a:t>Westmere</a:t>
            </a:r>
            <a:r>
              <a:rPr lang="en-US" dirty="0" smtClean="0"/>
              <a:t>/Sandy Bridge (without version number)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v2: Ivy Bridge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v3: Haswell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v4: Broadwell  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85881" y="479882"/>
            <a:ext cx="90043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c) Intel's renewed server naming scheme, introduced along with the </a:t>
            </a:r>
            <a:r>
              <a:rPr lang="en-US" b="1" dirty="0" err="1" smtClean="0">
                <a:solidFill>
                  <a:schemeClr val="accent6"/>
                </a:solidFill>
              </a:rPr>
              <a:t>Westmere</a:t>
            </a:r>
            <a:r>
              <a:rPr lang="en-US" b="1" dirty="0" smtClean="0">
                <a:solidFill>
                  <a:schemeClr val="accent6"/>
                </a:solidFill>
              </a:rPr>
              <a:t> line -1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40506" y="777208"/>
            <a:ext cx="893545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In </a:t>
            </a:r>
            <a:r>
              <a:rPr lang="en-US" dirty="0" smtClean="0">
                <a:solidFill>
                  <a:srgbClr val="0070C0"/>
                </a:solidFill>
              </a:rPr>
              <a:t>4/2011 Intel renewed its entire naming scheme to reflect more details in the designations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</a:t>
            </a:r>
            <a:r>
              <a:rPr lang="en-US" dirty="0" smtClean="0"/>
              <a:t>his resulted in the following new naming scheme for servers: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965075" y="4591622"/>
            <a:ext cx="2699778" cy="789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8</a:t>
            </a:r>
            <a:r>
              <a:rPr lang="en-US" dirty="0"/>
              <a:t>: high </a:t>
            </a:r>
            <a:r>
              <a:rPr lang="en-US" dirty="0" smtClean="0"/>
              <a:t>performance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6</a:t>
            </a:r>
            <a:r>
              <a:rPr lang="en-US" dirty="0"/>
              <a:t>: effective </a:t>
            </a:r>
            <a:r>
              <a:rPr lang="en-US" dirty="0" smtClean="0"/>
              <a:t>performance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4: entry level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273202" y="5339799"/>
            <a:ext cx="52020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Processor SKU: </a:t>
            </a:r>
            <a:r>
              <a:rPr lang="en-US" dirty="0" smtClean="0"/>
              <a:t>Last two digits of the model number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471363" y="3474699"/>
            <a:ext cx="44388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Intel’s new Xeon naming scheme [127]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507985" y="1373084"/>
            <a:ext cx="7431200" cy="2097516"/>
            <a:chOff x="507985" y="1634229"/>
            <a:chExt cx="7431200" cy="2097516"/>
          </a:xfrm>
        </p:grpSpPr>
        <p:pic>
          <p:nvPicPr>
            <p:cNvPr id="148482" name="Picture 2" descr="New Number Construct- Detailed.png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985" y="1634229"/>
              <a:ext cx="7431200" cy="20975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Rounded Rectangle 11"/>
            <p:cNvSpPr/>
            <p:nvPr/>
          </p:nvSpPr>
          <p:spPr bwMode="auto">
            <a:xfrm>
              <a:off x="741398" y="1634229"/>
              <a:ext cx="3981291" cy="31813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268944" y="5580341"/>
            <a:ext cx="73429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Version</a:t>
            </a:r>
            <a:r>
              <a:rPr lang="en-US" dirty="0" smtClean="0"/>
              <a:t>:           Common </a:t>
            </a:r>
            <a:r>
              <a:rPr lang="en-US" dirty="0"/>
              <a:t>version number share a common </a:t>
            </a:r>
            <a:r>
              <a:rPr lang="en-US" dirty="0" smtClean="0"/>
              <a:t>microarchitecture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8814338" y="6561239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631964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</a:t>
            </a:r>
            <a:r>
              <a:rPr lang="en-US" altLang="en-US" sz="1600" dirty="0" smtClean="0"/>
              <a:t>schemes </a:t>
            </a:r>
            <a:r>
              <a:rPr lang="en-US" altLang="en-US" sz="1600" dirty="0"/>
              <a:t>of Intel’s servers </a:t>
            </a:r>
            <a:r>
              <a:rPr lang="en-US" altLang="en-US" sz="1600" dirty="0" smtClean="0"/>
              <a:t>(3)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0369" y="507372"/>
            <a:ext cx="9705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8164" y="815284"/>
            <a:ext cx="88649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1) The designation of the server generations v2, v3 etc. does not coincides with the designation</a:t>
            </a:r>
          </a:p>
          <a:p>
            <a:r>
              <a:rPr lang="en-US" dirty="0" smtClean="0"/>
              <a:t>     of the microarchitecture generations, as follows:</a:t>
            </a:r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8989206"/>
              </p:ext>
            </p:extLst>
          </p:nvPr>
        </p:nvGraphicFramePr>
        <p:xfrm>
          <a:off x="1353310" y="1612684"/>
          <a:ext cx="7284684" cy="20200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42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322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0954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412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Microarchitecture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Architecture generation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Server </a:t>
                      </a:r>
                      <a:r>
                        <a:rPr lang="en-US" sz="1300" baseline="0" dirty="0" smtClean="0"/>
                        <a:t> generation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/>
                        <a:t>Westmere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dirty="0" smtClean="0"/>
                        <a:t>(without designation) only </a:t>
                      </a:r>
                      <a:r>
                        <a:rPr lang="en-US" sz="1300" dirty="0" err="1" smtClean="0"/>
                        <a:t>E7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dirty="0" smtClean="0"/>
                        <a:t>Sandy Bridge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2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dirty="0" smtClean="0"/>
                        <a:t>(without designation) only </a:t>
                      </a:r>
                      <a:r>
                        <a:rPr lang="en-US" sz="1300" dirty="0" err="1" smtClean="0"/>
                        <a:t>E3</a:t>
                      </a:r>
                      <a:r>
                        <a:rPr lang="en-US" sz="1300" dirty="0" smtClean="0"/>
                        <a:t>/</a:t>
                      </a:r>
                      <a:r>
                        <a:rPr lang="en-US" sz="1300" dirty="0" err="1" smtClean="0"/>
                        <a:t>E5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Ivy Bridge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3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v2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Haswell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4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v3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Broadwell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5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v4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99466" y="4007224"/>
            <a:ext cx="84385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2) The Itanium line has not been renamed, it remained the 9000-line, with model numbers</a:t>
            </a:r>
          </a:p>
          <a:p>
            <a:r>
              <a:rPr lang="en-US" dirty="0"/>
              <a:t> </a:t>
            </a:r>
            <a:r>
              <a:rPr lang="en-US" dirty="0" smtClean="0"/>
              <a:t>     of 9300, 9500, up to 9700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2169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1.6 </a:t>
            </a:r>
            <a:r>
              <a:rPr lang="en-US" altLang="en-US" dirty="0"/>
              <a:t>Naming schemes of Intel’s servers (</a:t>
            </a:r>
            <a:r>
              <a:rPr lang="en-US" altLang="en-US" dirty="0" err="1" smtClean="0"/>
              <a:t>4b</a:t>
            </a:r>
            <a:r>
              <a:rPr lang="en-US" altLang="en-US" dirty="0" smtClean="0"/>
              <a:t>)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5030799"/>
              </p:ext>
            </p:extLst>
          </p:nvPr>
        </p:nvGraphicFramePr>
        <p:xfrm>
          <a:off x="430301" y="1356655"/>
          <a:ext cx="8285635" cy="2834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53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447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33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640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90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High-end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baseline="0" dirty="0" smtClean="0">
                          <a:latin typeface="+mj-lt"/>
                        </a:rPr>
                        <a:t>server l</a:t>
                      </a:r>
                      <a:r>
                        <a:rPr lang="en-US" sz="1300" dirty="0" smtClean="0">
                          <a:latin typeface="+mj-lt"/>
                        </a:rPr>
                        <a:t>ines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Models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Scalability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Core</a:t>
                      </a:r>
                      <a:r>
                        <a:rPr lang="en-US" sz="1300" baseline="0" dirty="0" smtClean="0">
                          <a:latin typeface="+mj-lt"/>
                        </a:rPr>
                        <a:t> count up to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Intro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Westmere</a:t>
                      </a:r>
                      <a:r>
                        <a:rPr lang="en-US" sz="1300" dirty="0" smtClean="0">
                          <a:latin typeface="+mj-lt"/>
                        </a:rPr>
                        <a:t>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-2800</a:t>
                      </a: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-4800</a:t>
                      </a: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10C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baseline="0" dirty="0" smtClean="0">
                          <a:latin typeface="+mj-lt"/>
                        </a:rPr>
                        <a:t> 1567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Ivy Bridge-EX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E7-28xx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v2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E7-48xx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v2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E7-88xx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v2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15C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dirty="0" smtClean="0">
                          <a:latin typeface="+mj-lt"/>
                        </a:rPr>
                        <a:t> 2011-1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Haswell-EX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E7-48xx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v3</a:t>
                      </a:r>
                      <a:endParaRPr lang="en-US" sz="13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baseline="0" dirty="0" err="1" smtClean="0">
                          <a:latin typeface="+mj-lt"/>
                        </a:rPr>
                        <a:t>E7-88xx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v3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aseline="0" dirty="0" err="1" smtClean="0">
                          <a:latin typeface="+mj-lt"/>
                        </a:rPr>
                        <a:t>14C</a:t>
                      </a:r>
                      <a:endParaRPr lang="en-US" sz="13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baseline="0" dirty="0" err="1" smtClean="0">
                          <a:latin typeface="+mj-lt"/>
                        </a:rPr>
                        <a:t>18C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dirty="0" smtClean="0">
                          <a:latin typeface="+mj-lt"/>
                        </a:rPr>
                        <a:t> 2011-1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2015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Broadwell-EX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E7-48xx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v4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E7-88xx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16C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22C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dirty="0" smtClean="0">
                          <a:latin typeface="+mj-lt"/>
                        </a:rPr>
                        <a:t> 2011-1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2016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85881" y="503900"/>
            <a:ext cx="90669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Intel's renewed naming scheme of servers introduced along with the </a:t>
            </a:r>
            <a:r>
              <a:rPr lang="en-US" b="1" dirty="0" err="1" smtClean="0">
                <a:solidFill>
                  <a:schemeClr val="accent6"/>
                </a:solidFill>
              </a:rPr>
              <a:t>Westmere</a:t>
            </a:r>
            <a:r>
              <a:rPr lang="en-US" b="1" dirty="0" smtClean="0">
                <a:solidFill>
                  <a:schemeClr val="accent6"/>
                </a:solidFill>
              </a:rPr>
              <a:t> line -3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34321" y="1827304"/>
            <a:ext cx="3729323" cy="236399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lg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371" y="887507"/>
            <a:ext cx="52966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Intel's designation for their </a:t>
            </a:r>
            <a:r>
              <a:rPr lang="en-US" dirty="0" smtClean="0">
                <a:solidFill>
                  <a:srgbClr val="FF0000"/>
                </a:solidFill>
              </a:rPr>
              <a:t>EX </a:t>
            </a:r>
            <a:r>
              <a:rPr lang="en-US" dirty="0">
                <a:solidFill>
                  <a:srgbClr val="FF0000"/>
                </a:solidFill>
              </a:rPr>
              <a:t>lines </a:t>
            </a:r>
            <a:r>
              <a:rPr lang="en-US" dirty="0" smtClean="0">
                <a:solidFill>
                  <a:srgbClr val="FF0000"/>
                </a:solidFill>
              </a:rPr>
              <a:t>became as </a:t>
            </a:r>
            <a:r>
              <a:rPr lang="en-US" dirty="0">
                <a:solidFill>
                  <a:srgbClr val="FF0000"/>
                </a:solidFill>
              </a:rPr>
              <a:t>follows</a:t>
            </a:r>
            <a:r>
              <a:rPr lang="en-US" dirty="0" smtClean="0"/>
              <a:t>: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450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"/>
          <p:cNvSpPr txBox="1">
            <a:spLocks noChangeArrowheads="1"/>
          </p:cNvSpPr>
          <p:nvPr/>
        </p:nvSpPr>
        <p:spPr bwMode="auto">
          <a:xfrm>
            <a:off x="43600" y="1656497"/>
            <a:ext cx="1843773" cy="800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(LGA1150)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Mobiles and desktops</a:t>
            </a:r>
          </a:p>
        </p:txBody>
      </p:sp>
      <p:sp>
        <p:nvSpPr>
          <p:cNvPr id="4" name="TextBox 2"/>
          <p:cNvSpPr txBox="1">
            <a:spLocks noChangeArrowheads="1"/>
          </p:cNvSpPr>
          <p:nvPr/>
        </p:nvSpPr>
        <p:spPr bwMode="auto">
          <a:xfrm>
            <a:off x="1971221" y="1656497"/>
            <a:ext cx="1673855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-E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High end desktops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HEDs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flipH="1">
            <a:off x="4554117" y="1216720"/>
            <a:ext cx="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>
            <a:off x="991721" y="1377937"/>
            <a:ext cx="7132320" cy="312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 flipH="1">
            <a:off x="2825284" y="1387767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 flipH="1">
            <a:off x="987561" y="1378039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955337" y="153436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0" name="Oval 7"/>
          <p:cNvSpPr>
            <a:spLocks noChangeArrowheads="1"/>
          </p:cNvSpPr>
          <p:nvPr/>
        </p:nvSpPr>
        <p:spPr bwMode="auto">
          <a:xfrm>
            <a:off x="2788298" y="1532675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" name="TextBox 9"/>
          <p:cNvSpPr txBox="1">
            <a:spLocks noChangeArrowheads="1"/>
          </p:cNvSpPr>
          <p:nvPr/>
        </p:nvSpPr>
        <p:spPr bwMode="auto">
          <a:xfrm>
            <a:off x="3697013" y="926434"/>
            <a:ext cx="18245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family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296046" y="1659290"/>
            <a:ext cx="2108725" cy="9479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-EP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Efficient performance servers, workstations</a:t>
            </a:r>
          </a:p>
        </p:txBody>
      </p:sp>
      <p:sp>
        <p:nvSpPr>
          <p:cNvPr id="13" name="Line 11"/>
          <p:cNvSpPr>
            <a:spLocks noChangeShapeType="1"/>
          </p:cNvSpPr>
          <p:nvPr/>
        </p:nvSpPr>
        <p:spPr bwMode="auto">
          <a:xfrm>
            <a:off x="6332112" y="1397495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4" name="Oval 7"/>
          <p:cNvSpPr>
            <a:spLocks noChangeArrowheads="1"/>
          </p:cNvSpPr>
          <p:nvPr/>
        </p:nvSpPr>
        <p:spPr bwMode="auto">
          <a:xfrm>
            <a:off x="6294012" y="153402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7257763" y="1656882"/>
            <a:ext cx="1759804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-EX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(LG2011)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High-end servers</a:t>
            </a: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8123108" y="1409157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7" name="Oval 7"/>
          <p:cNvSpPr>
            <a:spLocks noChangeArrowheads="1"/>
          </p:cNvSpPr>
          <p:nvPr/>
        </p:nvSpPr>
        <p:spPr bwMode="auto">
          <a:xfrm>
            <a:off x="8085008" y="1531897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172059" y="3370929"/>
            <a:ext cx="8435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b="1" i="1" dirty="0">
                <a:solidFill>
                  <a:srgbClr val="FF0000"/>
                </a:solidFill>
                <a:cs typeface="Arial" charset="0"/>
              </a:rPr>
              <a:t>Servers</a:t>
            </a:r>
          </a:p>
        </p:txBody>
      </p:sp>
      <p:sp>
        <p:nvSpPr>
          <p:cNvPr id="19" name="Text Box 9"/>
          <p:cNvSpPr txBox="1">
            <a:spLocks noChangeArrowheads="1"/>
          </p:cNvSpPr>
          <p:nvPr/>
        </p:nvSpPr>
        <p:spPr bwMode="auto">
          <a:xfrm>
            <a:off x="296309" y="3754048"/>
            <a:ext cx="116089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150" i="1" dirty="0" err="1">
                <a:solidFill>
                  <a:srgbClr val="004AEB"/>
                </a:solidFill>
              </a:rPr>
              <a:t>Microservers</a:t>
            </a:r>
            <a:endParaRPr lang="en-US" altLang="en-US" sz="1150" i="1" dirty="0">
              <a:solidFill>
                <a:srgbClr val="004AEB"/>
              </a:solidFill>
            </a:endParaRPr>
          </a:p>
        </p:txBody>
      </p:sp>
      <p:sp>
        <p:nvSpPr>
          <p:cNvPr id="20" name="Text Box 10"/>
          <p:cNvSpPr txBox="1">
            <a:spLocks noChangeArrowheads="1"/>
          </p:cNvSpPr>
          <p:nvPr/>
        </p:nvSpPr>
        <p:spPr bwMode="auto">
          <a:xfrm>
            <a:off x="2439429" y="3775127"/>
            <a:ext cx="4576894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E3-1275L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1265L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v3, 4C+G,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E3-1240L/1230L/1220L v3, 2C/4C,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HT, 6/2013 and 5/2014</a:t>
            </a: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284865" y="4431993"/>
            <a:ext cx="10358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150" i="1" dirty="0">
                <a:solidFill>
                  <a:srgbClr val="004AEB"/>
                </a:solidFill>
              </a:rPr>
              <a:t>UP Servers</a:t>
            </a:r>
          </a:p>
        </p:txBody>
      </p:sp>
      <p:sp>
        <p:nvSpPr>
          <p:cNvPr id="22" name="Text Box 10"/>
          <p:cNvSpPr txBox="1">
            <a:spLocks noChangeArrowheads="1"/>
          </p:cNvSpPr>
          <p:nvPr/>
        </p:nvSpPr>
        <p:spPr bwMode="auto">
          <a:xfrm>
            <a:off x="2439751" y="4444712"/>
            <a:ext cx="3873176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E3-12x5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12x6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4C+G, HT,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E3-12x0/12x1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4C,      HT,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935073" y="5054698"/>
            <a:ext cx="2438488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 E5-16xx v3,  4/6/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8C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, 9/2014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Text Box 16"/>
          <p:cNvSpPr txBox="1">
            <a:spLocks noChangeArrowheads="1"/>
          </p:cNvSpPr>
          <p:nvPr/>
        </p:nvSpPr>
        <p:spPr bwMode="auto">
          <a:xfrm>
            <a:off x="291829" y="4925268"/>
            <a:ext cx="119295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150" i="1" dirty="0">
                <a:solidFill>
                  <a:srgbClr val="004AEB"/>
                </a:solidFill>
              </a:rPr>
              <a:t>Workstations</a:t>
            </a:r>
          </a:p>
        </p:txBody>
      </p:sp>
      <p:sp>
        <p:nvSpPr>
          <p:cNvPr id="25" name="Text Box 16"/>
          <p:cNvSpPr txBox="1">
            <a:spLocks noChangeArrowheads="1"/>
          </p:cNvSpPr>
          <p:nvPr/>
        </p:nvSpPr>
        <p:spPr bwMode="auto">
          <a:xfrm>
            <a:off x="309356" y="5513907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50" i="1" dirty="0" smtClean="0">
                <a:solidFill>
                  <a:srgbClr val="004AEB"/>
                </a:solidFill>
                <a:latin typeface="Verdana" pitchFamily="34" charset="0"/>
              </a:rPr>
              <a:t>2S-Servers</a:t>
            </a:r>
            <a:endParaRPr lang="en-US" altLang="en-US" sz="1150" i="1" dirty="0">
              <a:solidFill>
                <a:srgbClr val="004AEB"/>
              </a:solidFill>
              <a:latin typeface="Verdana" pitchFamily="34" charset="0"/>
            </a:endParaRPr>
          </a:p>
        </p:txBody>
      </p:sp>
      <p:sp>
        <p:nvSpPr>
          <p:cNvPr id="26" name="Text Box 25"/>
          <p:cNvSpPr txBox="1">
            <a:spLocks noChangeArrowheads="1"/>
          </p:cNvSpPr>
          <p:nvPr/>
        </p:nvSpPr>
        <p:spPr bwMode="auto">
          <a:xfrm>
            <a:off x="304594" y="6334658"/>
            <a:ext cx="1273105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50" i="1" dirty="0" smtClean="0">
                <a:solidFill>
                  <a:srgbClr val="004AEB"/>
                </a:solidFill>
                <a:latin typeface="Verdana" pitchFamily="34" charset="0"/>
              </a:rPr>
              <a:t>4S/</a:t>
            </a:r>
            <a:r>
              <a:rPr lang="en-US" altLang="en-US" sz="1150" i="1" dirty="0" err="1" smtClean="0">
                <a:solidFill>
                  <a:srgbClr val="004AEB"/>
                </a:solidFill>
                <a:latin typeface="Verdana" pitchFamily="34" charset="0"/>
              </a:rPr>
              <a:t>8S</a:t>
            </a:r>
            <a:r>
              <a:rPr lang="en-US" altLang="en-US" sz="1150" i="1" dirty="0" smtClean="0">
                <a:solidFill>
                  <a:srgbClr val="004AEB"/>
                </a:solidFill>
                <a:latin typeface="Verdana" pitchFamily="34" charset="0"/>
              </a:rPr>
              <a:t>-Servers</a:t>
            </a:r>
            <a:endParaRPr lang="en-US" altLang="en-US" sz="1150" i="1" dirty="0">
              <a:solidFill>
                <a:srgbClr val="004AEB"/>
              </a:solidFill>
              <a:latin typeface="Verdana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027018" y="5727980"/>
            <a:ext cx="3602268" cy="2693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E5-26xx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 4/6/8/10/12/14/16/18C,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9/2014</a:t>
            </a:r>
            <a:endParaRPr lang="en-US" sz="1150" dirty="0"/>
          </a:p>
        </p:txBody>
      </p:sp>
      <p:sp>
        <p:nvSpPr>
          <p:cNvPr id="28" name="TextBox 27"/>
          <p:cNvSpPr txBox="1"/>
          <p:nvPr/>
        </p:nvSpPr>
        <p:spPr>
          <a:xfrm>
            <a:off x="4984635" y="5974920"/>
            <a:ext cx="3332964" cy="2693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 E5-46xx v3,  6/10/12/14/16/18C, 6/2015</a:t>
            </a:r>
            <a:endParaRPr lang="en-US" sz="1150" dirty="0"/>
          </a:p>
        </p:txBody>
      </p:sp>
      <p:sp>
        <p:nvSpPr>
          <p:cNvPr id="30" name="TextBox 29"/>
          <p:cNvSpPr txBox="1"/>
          <p:nvPr/>
        </p:nvSpPr>
        <p:spPr>
          <a:xfrm>
            <a:off x="6376864" y="6347862"/>
            <a:ext cx="2775119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E7-48xx v3, 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8/10/12/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14C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, 5/2015</a:t>
            </a:r>
          </a:p>
          <a:p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E7-88xx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 4/10/16/18C,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5/2015</a:t>
            </a:r>
            <a:endParaRPr lang="en-US" sz="1150" dirty="0"/>
          </a:p>
        </p:txBody>
      </p:sp>
      <p:sp>
        <p:nvSpPr>
          <p:cNvPr id="2" name="TextBox 1"/>
          <p:cNvSpPr txBox="1"/>
          <p:nvPr/>
        </p:nvSpPr>
        <p:spPr>
          <a:xfrm>
            <a:off x="77314" y="505642"/>
            <a:ext cx="54040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Server product lines of the Haswell family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33" name="Rectangle 27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(5)</a:t>
            </a:r>
            <a:endParaRPr lang="hu-HU" altLang="en-US" sz="1600" dirty="0" smtClean="0"/>
          </a:p>
        </p:txBody>
      </p:sp>
      <p:sp>
        <p:nvSpPr>
          <p:cNvPr id="32" name="TextBox 2"/>
          <p:cNvSpPr txBox="1">
            <a:spLocks noChangeArrowheads="1"/>
          </p:cNvSpPr>
          <p:nvPr/>
        </p:nvSpPr>
        <p:spPr bwMode="auto">
          <a:xfrm>
            <a:off x="3918805" y="1647533"/>
            <a:ext cx="1230080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Haswell-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EN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LGA1150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Microservers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UP servers</a:t>
            </a:r>
          </a:p>
        </p:txBody>
      </p:sp>
      <p:sp>
        <p:nvSpPr>
          <p:cNvPr id="34" name="Line 11"/>
          <p:cNvSpPr>
            <a:spLocks noChangeShapeType="1"/>
          </p:cNvSpPr>
          <p:nvPr/>
        </p:nvSpPr>
        <p:spPr bwMode="auto">
          <a:xfrm flipH="1">
            <a:off x="4554715" y="1399048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5" name="Oval 7"/>
          <p:cNvSpPr>
            <a:spLocks noChangeArrowheads="1"/>
          </p:cNvSpPr>
          <p:nvPr/>
        </p:nvSpPr>
        <p:spPr bwMode="auto">
          <a:xfrm>
            <a:off x="4513997" y="1534766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498398" y="2595283"/>
            <a:ext cx="1324402" cy="463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 smtClean="0">
                <a:solidFill>
                  <a:srgbClr val="000000"/>
                </a:solidFill>
              </a:rPr>
              <a:t>Up </a:t>
            </a:r>
            <a:r>
              <a:rPr lang="en-US" altLang="en-US" sz="1200" dirty="0">
                <a:solidFill>
                  <a:srgbClr val="000000"/>
                </a:solidFill>
              </a:rPr>
              <a:t>to 18 cores</a:t>
            </a:r>
          </a:p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 err="1">
                <a:solidFill>
                  <a:srgbClr val="000000"/>
                </a:solidFill>
              </a:rPr>
              <a:t>E7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sz="1200" dirty="0"/>
          </a:p>
        </p:txBody>
      </p:sp>
      <p:sp>
        <p:nvSpPr>
          <p:cNvPr id="36" name="TextBox 35"/>
          <p:cNvSpPr txBox="1"/>
          <p:nvPr/>
        </p:nvSpPr>
        <p:spPr>
          <a:xfrm>
            <a:off x="5696492" y="2603874"/>
            <a:ext cx="1324402" cy="463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>
                <a:solidFill>
                  <a:srgbClr val="000000"/>
                </a:solidFill>
              </a:rPr>
              <a:t>Up to 18 cores</a:t>
            </a:r>
          </a:p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 err="1">
                <a:solidFill>
                  <a:srgbClr val="000000"/>
                </a:solidFill>
              </a:rPr>
              <a:t>E5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sz="1200" dirty="0"/>
          </a:p>
        </p:txBody>
      </p:sp>
      <p:sp>
        <p:nvSpPr>
          <p:cNvPr id="37" name="TextBox 36"/>
          <p:cNvSpPr txBox="1"/>
          <p:nvPr/>
        </p:nvSpPr>
        <p:spPr>
          <a:xfrm>
            <a:off x="2187969" y="2608730"/>
            <a:ext cx="12682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en-US" sz="1200" dirty="0">
                <a:solidFill>
                  <a:srgbClr val="000000"/>
                </a:solidFill>
              </a:rPr>
              <a:t>Up to 8 cores</a:t>
            </a:r>
          </a:p>
          <a:p>
            <a:pPr lvl="0" algn="ctr"/>
            <a:r>
              <a:rPr lang="en-US" altLang="en-US" sz="1200" dirty="0" err="1">
                <a:solidFill>
                  <a:srgbClr val="000000"/>
                </a:solidFill>
              </a:rPr>
              <a:t>i7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dirty="0"/>
          </a:p>
        </p:txBody>
      </p:sp>
      <p:sp>
        <p:nvSpPr>
          <p:cNvPr id="38" name="TextBox 37"/>
          <p:cNvSpPr txBox="1"/>
          <p:nvPr/>
        </p:nvSpPr>
        <p:spPr>
          <a:xfrm>
            <a:off x="78199" y="2608730"/>
            <a:ext cx="17684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en-US" sz="1200" dirty="0">
                <a:solidFill>
                  <a:srgbClr val="000000"/>
                </a:solidFill>
              </a:rPr>
              <a:t>Up to 4 cores</a:t>
            </a:r>
          </a:p>
          <a:p>
            <a:pPr lvl="0" algn="ctr"/>
            <a:r>
              <a:rPr lang="en-US" altLang="en-US" sz="1200" dirty="0" err="1">
                <a:solidFill>
                  <a:srgbClr val="000000"/>
                </a:solidFill>
              </a:rPr>
              <a:t>i3</a:t>
            </a:r>
            <a:r>
              <a:rPr lang="en-US" altLang="en-US" sz="1200" dirty="0">
                <a:solidFill>
                  <a:srgbClr val="000000"/>
                </a:solidFill>
              </a:rPr>
              <a:t>/</a:t>
            </a:r>
            <a:r>
              <a:rPr lang="en-US" altLang="en-US" sz="1200" dirty="0" err="1">
                <a:solidFill>
                  <a:srgbClr val="000000"/>
                </a:solidFill>
              </a:rPr>
              <a:t>i5</a:t>
            </a:r>
            <a:r>
              <a:rPr lang="en-US" altLang="en-US" sz="1200" dirty="0">
                <a:solidFill>
                  <a:srgbClr val="000000"/>
                </a:solidFill>
              </a:rPr>
              <a:t>/</a:t>
            </a:r>
            <a:r>
              <a:rPr lang="en-US" altLang="en-US" sz="1200" dirty="0" err="1">
                <a:solidFill>
                  <a:srgbClr val="000000"/>
                </a:solidFill>
              </a:rPr>
              <a:t>i7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designations</a:t>
            </a:r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3905856" y="2614736"/>
            <a:ext cx="13244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en-US" sz="1200" dirty="0">
                <a:solidFill>
                  <a:srgbClr val="000000"/>
                </a:solidFill>
              </a:rPr>
              <a:t>Up to 4 cores</a:t>
            </a:r>
          </a:p>
          <a:p>
            <a:pPr lvl="0" algn="ctr"/>
            <a:r>
              <a:rPr lang="en-US" altLang="en-US" sz="1200" dirty="0" err="1">
                <a:solidFill>
                  <a:srgbClr val="000000"/>
                </a:solidFill>
              </a:rPr>
              <a:t>E3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dirty="0"/>
          </a:p>
        </p:txBody>
      </p:sp>
      <p:sp>
        <p:nvSpPr>
          <p:cNvPr id="42" name="Rectangle 41"/>
          <p:cNvSpPr/>
          <p:nvPr/>
        </p:nvSpPr>
        <p:spPr bwMode="auto">
          <a:xfrm>
            <a:off x="1" y="3245218"/>
            <a:ext cx="9105900" cy="355899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1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1" name="Rounded Rectangle 30"/>
          <p:cNvSpPr/>
          <p:nvPr/>
        </p:nvSpPr>
        <p:spPr bwMode="auto">
          <a:xfrm>
            <a:off x="3645076" y="1418278"/>
            <a:ext cx="5460825" cy="169846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1" name="Rectangle 33"/>
          <p:cNvSpPr>
            <a:spLocks noChangeArrowheads="1"/>
          </p:cNvSpPr>
          <p:nvPr/>
        </p:nvSpPr>
        <p:spPr bwMode="auto">
          <a:xfrm>
            <a:off x="3433492" y="5381909"/>
            <a:ext cx="2682145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 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E5-24xx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v3,  4/6/8/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10C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, 1/2015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9018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06436"/>
            <a:ext cx="803777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Drawback of the implementation of Intel's - </a:t>
            </a:r>
            <a:r>
              <a:rPr lang="en-US" b="1" dirty="0" err="1" smtClean="0">
                <a:solidFill>
                  <a:schemeClr val="accent6"/>
                </a:solidFill>
              </a:rPr>
              <a:t>Westmere</a:t>
            </a:r>
            <a:r>
              <a:rPr lang="en-US" b="1" dirty="0" smtClean="0">
                <a:solidFill>
                  <a:schemeClr val="accent6"/>
                </a:solidFill>
              </a:rPr>
              <a:t> to Broadwell based 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     - 2S/4S/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servers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0500" y="1032318"/>
            <a:ext cx="928177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There is a </a:t>
            </a:r>
            <a:r>
              <a:rPr lang="en-US" dirty="0" smtClean="0">
                <a:solidFill>
                  <a:srgbClr val="0070C0"/>
                </a:solidFill>
              </a:rPr>
              <a:t>large number of different implementation alternatives </a:t>
            </a:r>
            <a:r>
              <a:rPr lang="en-US" dirty="0" smtClean="0"/>
              <a:t>of Intel's </a:t>
            </a:r>
            <a:r>
              <a:rPr lang="en-US" dirty="0" err="1" smtClean="0"/>
              <a:t>Westmere</a:t>
            </a:r>
            <a:r>
              <a:rPr lang="en-US" dirty="0" smtClean="0"/>
              <a:t> to Broadwell</a:t>
            </a:r>
          </a:p>
          <a:p>
            <a:r>
              <a:rPr lang="en-US" dirty="0" smtClean="0"/>
              <a:t>  based 2S to </a:t>
            </a:r>
            <a:r>
              <a:rPr lang="en-US" dirty="0" err="1" smtClean="0"/>
              <a:t>8S</a:t>
            </a:r>
            <a:r>
              <a:rPr lang="en-US" dirty="0" smtClean="0"/>
              <a:t> server processors</a:t>
            </a:r>
            <a:r>
              <a:rPr lang="en-US" dirty="0" smtClean="0">
                <a:solidFill>
                  <a:srgbClr val="0070C0"/>
                </a:solidFill>
              </a:rPr>
              <a:t>,</a:t>
            </a:r>
            <a:r>
              <a:rPr lang="en-US" dirty="0" smtClean="0"/>
              <a:t> as the next Figure demonstrates it.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155515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49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3064" y="510560"/>
            <a:ext cx="91598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</a:t>
            </a:r>
            <a:r>
              <a:rPr lang="en-US" b="1" dirty="0" err="1" smtClean="0">
                <a:solidFill>
                  <a:schemeClr val="accent6"/>
                </a:solidFill>
              </a:rPr>
              <a:t>E5</a:t>
            </a:r>
            <a:r>
              <a:rPr lang="en-US" b="1" dirty="0" smtClean="0">
                <a:solidFill>
                  <a:schemeClr val="accent6"/>
                </a:solidFill>
              </a:rPr>
              <a:t>/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platform options built up of Ivy Bridge based server processors -1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(7)</a:t>
            </a:r>
            <a:endParaRPr lang="en-US" sz="1600" dirty="0"/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Brickland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platform: High-end (EX) platform options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46009" y="1194763"/>
            <a:ext cx="3080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E</a:t>
            </a:r>
            <a:endParaRPr lang="en-US" b="1" dirty="0"/>
          </a:p>
        </p:txBody>
      </p:sp>
      <p:sp>
        <p:nvSpPr>
          <p:cNvPr id="6" name="Rectangle 5"/>
          <p:cNvSpPr/>
          <p:nvPr/>
        </p:nvSpPr>
        <p:spPr bwMode="auto">
          <a:xfrm>
            <a:off x="177053" y="955865"/>
            <a:ext cx="5555509" cy="546675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1700" y="794501"/>
            <a:ext cx="1677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</a:rPr>
              <a:t>Romley</a:t>
            </a:r>
            <a:r>
              <a:rPr lang="en-US" dirty="0">
                <a:solidFill>
                  <a:srgbClr val="FF0000"/>
                </a:solidFill>
              </a:rPr>
              <a:t> platform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228597" y="1102660"/>
            <a:ext cx="15392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FF0000"/>
                </a:solidFill>
              </a:rPr>
              <a:t>EN</a:t>
            </a:r>
            <a:r>
              <a:rPr lang="en-US" dirty="0" smtClean="0">
                <a:solidFill>
                  <a:srgbClr val="FF0000"/>
                </a:solidFill>
              </a:rPr>
              <a:t>: Entry level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347877" y="905438"/>
            <a:ext cx="36716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EP: Efficient Performance level options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8541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(8)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6341" y="510560"/>
            <a:ext cx="91246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</a:t>
            </a:r>
            <a:r>
              <a:rPr lang="en-US" b="1" dirty="0" err="1" smtClean="0">
                <a:solidFill>
                  <a:schemeClr val="accent6"/>
                </a:solidFill>
              </a:rPr>
              <a:t>E5</a:t>
            </a:r>
            <a:r>
              <a:rPr lang="en-US" b="1" dirty="0" smtClean="0">
                <a:solidFill>
                  <a:schemeClr val="accent6"/>
                </a:solidFill>
              </a:rPr>
              <a:t>/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processor features of Intel's Ivy Bridge based server processors -2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6341" y="914401"/>
            <a:ext cx="8332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</a:t>
            </a:r>
            <a:r>
              <a:rPr lang="en-US" dirty="0" smtClean="0">
                <a:solidFill>
                  <a:srgbClr val="FF0000"/>
                </a:solidFill>
              </a:rPr>
              <a:t>main differences </a:t>
            </a:r>
            <a:r>
              <a:rPr lang="en-US" dirty="0" smtClean="0"/>
              <a:t>are </a:t>
            </a:r>
            <a:r>
              <a:rPr lang="en-US" dirty="0" smtClean="0">
                <a:solidFill>
                  <a:srgbClr val="0070C0"/>
                </a:solidFill>
              </a:rPr>
              <a:t>between </a:t>
            </a:r>
            <a:r>
              <a:rPr lang="en-US" dirty="0" smtClean="0"/>
              <a:t>implementing the </a:t>
            </a:r>
            <a:r>
              <a:rPr lang="en-US" dirty="0" err="1" smtClean="0">
                <a:solidFill>
                  <a:srgbClr val="0070C0"/>
                </a:solidFill>
              </a:rPr>
              <a:t>E5-EN</a:t>
            </a:r>
            <a:r>
              <a:rPr lang="en-US" dirty="0" smtClean="0">
                <a:solidFill>
                  <a:srgbClr val="0070C0"/>
                </a:solidFill>
              </a:rPr>
              <a:t>, </a:t>
            </a:r>
            <a:r>
              <a:rPr lang="en-US" dirty="0" err="1" smtClean="0">
                <a:solidFill>
                  <a:srgbClr val="0070C0"/>
                </a:solidFill>
              </a:rPr>
              <a:t>E5</a:t>
            </a:r>
            <a:r>
              <a:rPr lang="en-US" dirty="0" smtClean="0">
                <a:solidFill>
                  <a:srgbClr val="0070C0"/>
                </a:solidFill>
              </a:rPr>
              <a:t>-EP and </a:t>
            </a:r>
            <a:r>
              <a:rPr lang="en-US" dirty="0" err="1" smtClean="0">
                <a:solidFill>
                  <a:srgbClr val="0070C0"/>
                </a:solidFill>
              </a:rPr>
              <a:t>E7</a:t>
            </a:r>
            <a:r>
              <a:rPr lang="en-US" dirty="0" smtClean="0">
                <a:solidFill>
                  <a:srgbClr val="0070C0"/>
                </a:solidFill>
              </a:rPr>
              <a:t>-EX Ivy Bridge 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based server processors</a:t>
            </a:r>
            <a:r>
              <a:rPr lang="en-US" dirty="0" smtClean="0"/>
              <a:t>, as follows 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592"/>
              </p:ext>
            </p:extLst>
          </p:nvPr>
        </p:nvGraphicFramePr>
        <p:xfrm>
          <a:off x="430307" y="1719730"/>
          <a:ext cx="8579222" cy="457170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5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61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52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180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E5-EN</a:t>
                      </a:r>
                      <a:r>
                        <a:rPr lang="en-US" sz="1300" dirty="0" smtClean="0">
                          <a:latin typeface="+mj-lt"/>
                        </a:rPr>
                        <a:t> lines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E5</a:t>
                      </a:r>
                      <a:r>
                        <a:rPr lang="en-US" sz="1300" dirty="0" smtClean="0">
                          <a:latin typeface="+mj-lt"/>
                        </a:rPr>
                        <a:t>- EP lines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b="1" kern="1200" dirty="0" err="1" smtClean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+mn-cs"/>
                        </a:rPr>
                        <a:t>E7</a:t>
                      </a:r>
                      <a:r>
                        <a:rPr lang="en-US" sz="1300" b="1" kern="1200" dirty="0" smtClean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+mn-cs"/>
                        </a:rPr>
                        <a:t>-EX lines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839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Type of memory attachment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to the on-die MC(s)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Directly attached </a:t>
                      </a:r>
                      <a:r>
                        <a:rPr lang="en-US" sz="1300" dirty="0" err="1" smtClean="0">
                          <a:solidFill>
                            <a:srgbClr val="FF0000"/>
                          </a:solidFill>
                          <a:latin typeface="+mj-lt"/>
                        </a:rPr>
                        <a:t>DDR3</a:t>
                      </a:r>
                      <a:r>
                        <a:rPr lang="en-US" sz="13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memory channels </a:t>
                      </a:r>
                      <a:r>
                        <a:rPr lang="en-US" sz="1300" dirty="0" smtClean="0">
                          <a:latin typeface="+mj-lt"/>
                        </a:rPr>
                        <a:t>to a single or dual MCs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Attachment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via 4 low line count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proprietary 64-bit parallel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channels</a:t>
                      </a:r>
                      <a:r>
                        <a:rPr lang="en-US" sz="1400" dirty="0" smtClean="0">
                          <a:latin typeface="+mj-lt"/>
                        </a:rPr>
                        <a:t> (</a:t>
                      </a:r>
                      <a:r>
                        <a:rPr lang="en-US" sz="1400" dirty="0" err="1" smtClean="0">
                          <a:latin typeface="+mj-lt"/>
                        </a:rPr>
                        <a:t>SMI2</a:t>
                      </a:r>
                      <a:r>
                        <a:rPr lang="en-US" sz="1400" dirty="0" smtClean="0">
                          <a:latin typeface="+mj-lt"/>
                        </a:rPr>
                        <a:t> channels) 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with on-board memory buffers</a:t>
                      </a:r>
                      <a:r>
                        <a:rPr lang="en-US" sz="1400" dirty="0" smtClean="0">
                          <a:latin typeface="+mj-lt"/>
                        </a:rPr>
                        <a:t>,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while 2 </a:t>
                      </a:r>
                      <a:r>
                        <a:rPr lang="en-US" sz="1400" dirty="0" err="1" smtClean="0">
                          <a:latin typeface="+mj-lt"/>
                        </a:rPr>
                        <a:t>DDR3</a:t>
                      </a:r>
                      <a:r>
                        <a:rPr lang="en-US" sz="1400" dirty="0" smtClean="0">
                          <a:latin typeface="+mj-lt"/>
                        </a:rPr>
                        <a:t>/4 channels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are connected to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each mem. buffer 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No. of </a:t>
                      </a:r>
                      <a:r>
                        <a:rPr lang="en-US" sz="1300" dirty="0" err="1" smtClean="0">
                          <a:latin typeface="+mj-lt"/>
                        </a:rPr>
                        <a:t>DDR3</a:t>
                      </a:r>
                      <a:r>
                        <a:rPr lang="en-US" sz="1300" dirty="0" smtClean="0">
                          <a:latin typeface="+mj-lt"/>
                        </a:rPr>
                        <a:t> memory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3 </a:t>
                      </a:r>
                      <a:r>
                        <a:rPr lang="en-US" sz="1300" dirty="0" err="1" smtClean="0">
                          <a:latin typeface="+mj-lt"/>
                        </a:rPr>
                        <a:t>DDR3</a:t>
                      </a:r>
                      <a:r>
                        <a:rPr lang="en-US" sz="1300" dirty="0" smtClean="0">
                          <a:latin typeface="+mj-lt"/>
                        </a:rPr>
                        <a:t>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 </a:t>
                      </a:r>
                      <a:r>
                        <a:rPr lang="en-US" sz="1300" kern="120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DDR3</a:t>
                      </a:r>
                      <a:r>
                        <a:rPr lang="en-US" sz="13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 </a:t>
                      </a:r>
                      <a:r>
                        <a:rPr lang="en-US" sz="1300" dirty="0" err="1" smtClean="0">
                          <a:latin typeface="+mj-lt"/>
                        </a:rPr>
                        <a:t>DDR3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4851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No. of QPI links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1 QPI link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 QPI links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3 QPI links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3429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No. of </a:t>
                      </a:r>
                      <a:r>
                        <a:rPr lang="en-US" sz="1300" dirty="0" err="1" smtClean="0">
                          <a:latin typeface="+mj-lt"/>
                        </a:rPr>
                        <a:t>PCIe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3x8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5x8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4x8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235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PCH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2S options: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C600</a:t>
                      </a:r>
                      <a:r>
                        <a:rPr lang="en-US" sz="1300" baseline="0" dirty="0" smtClean="0">
                          <a:latin typeface="+mj-lt"/>
                        </a:rPr>
                        <a:t> (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Patsburg</a:t>
                      </a:r>
                      <a:r>
                        <a:rPr lang="en-US" sz="1300" baseline="0" dirty="0" smtClean="0">
                          <a:latin typeface="+mj-lt"/>
                        </a:rPr>
                        <a:t>)</a:t>
                      </a:r>
                    </a:p>
                    <a:p>
                      <a:pPr algn="ctr"/>
                      <a:r>
                        <a:rPr lang="en-US" sz="1300" baseline="0" dirty="0" smtClean="0">
                          <a:latin typeface="+mj-lt"/>
                        </a:rPr>
                        <a:t>4S options: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C610</a:t>
                      </a:r>
                      <a:r>
                        <a:rPr lang="en-US" sz="1300" baseline="0" dirty="0" smtClean="0">
                          <a:latin typeface="+mj-lt"/>
                        </a:rPr>
                        <a:t> (Wellsburg)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C602</a:t>
                      </a:r>
                      <a:r>
                        <a:rPr lang="en-US" sz="1300" dirty="0" smtClean="0">
                          <a:latin typeface="+mj-lt"/>
                        </a:rPr>
                        <a:t> J (</a:t>
                      </a:r>
                      <a:r>
                        <a:rPr lang="en-US" sz="1300" dirty="0" err="1" smtClean="0">
                          <a:latin typeface="+mj-lt"/>
                        </a:rPr>
                        <a:t>Patsburg</a:t>
                      </a:r>
                      <a:r>
                        <a:rPr lang="en-US" sz="1300" dirty="0" smtClean="0">
                          <a:latin typeface="+mj-lt"/>
                        </a:rPr>
                        <a:t> J)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6272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AutoShape 3"/>
          <p:cNvSpPr>
            <a:spLocks noChangeArrowheads="1"/>
          </p:cNvSpPr>
          <p:nvPr/>
        </p:nvSpPr>
        <p:spPr bwMode="auto">
          <a:xfrm>
            <a:off x="615950" y="774521"/>
            <a:ext cx="7851775" cy="727847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457200" indent="-457200" algn="ctr" eaLnBrk="1" hangingPunct="1">
              <a:spcBef>
                <a:spcPct val="0"/>
              </a:spcBef>
              <a:buFontTx/>
              <a:buAutoNum type="arabicPeriod"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Introduction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to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multicore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server 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43011" name="Group 4"/>
          <p:cNvGrpSpPr>
            <a:grpSpLocks/>
          </p:cNvGrpSpPr>
          <p:nvPr/>
        </p:nvGrpSpPr>
        <p:grpSpPr bwMode="auto">
          <a:xfrm>
            <a:off x="500063" y="1833525"/>
            <a:ext cx="7967662" cy="463550"/>
            <a:chOff x="705" y="1638"/>
            <a:chExt cx="4442" cy="292"/>
          </a:xfrm>
        </p:grpSpPr>
        <p:sp>
          <p:nvSpPr>
            <p:cNvPr id="43028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1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.1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worldwide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server market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43029" name="Text Box 6"/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43012" name="AutoShape 8"/>
          <p:cNvSpPr>
            <a:spLocks noChangeArrowheads="1"/>
          </p:cNvSpPr>
          <p:nvPr/>
        </p:nvSpPr>
        <p:spPr bwMode="auto">
          <a:xfrm>
            <a:off x="938213" y="2349462"/>
            <a:ext cx="7529512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platform concept</a:t>
            </a:r>
          </a:p>
        </p:txBody>
      </p:sp>
      <p:sp>
        <p:nvSpPr>
          <p:cNvPr id="43013" name="Text Box 9"/>
          <p:cNvSpPr txBox="1">
            <a:spLocks noChangeArrowheads="1"/>
          </p:cNvSpPr>
          <p:nvPr/>
        </p:nvSpPr>
        <p:spPr bwMode="auto">
          <a:xfrm>
            <a:off x="496888" y="2365337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4" name="AutoShape 11"/>
          <p:cNvSpPr>
            <a:spLocks noChangeArrowheads="1"/>
          </p:cNvSpPr>
          <p:nvPr/>
        </p:nvSpPr>
        <p:spPr bwMode="auto">
          <a:xfrm>
            <a:off x="941388" y="2863812"/>
            <a:ext cx="7526337" cy="7048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3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Server platforms classified according to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their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     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scalability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5" name="Text Box 12"/>
          <p:cNvSpPr txBox="1">
            <a:spLocks noChangeArrowheads="1"/>
          </p:cNvSpPr>
          <p:nvPr/>
        </p:nvSpPr>
        <p:spPr bwMode="auto">
          <a:xfrm>
            <a:off x="500063" y="300192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6" name="AutoShape 14"/>
          <p:cNvSpPr>
            <a:spLocks noChangeArrowheads="1"/>
          </p:cNvSpPr>
          <p:nvPr/>
        </p:nvSpPr>
        <p:spPr bwMode="auto">
          <a:xfrm>
            <a:off x="938213" y="3621050"/>
            <a:ext cx="7529512" cy="6667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Multiprocessor server platforms classified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      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according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to their memory architecture</a:t>
            </a:r>
          </a:p>
        </p:txBody>
      </p:sp>
      <p:sp>
        <p:nvSpPr>
          <p:cNvPr id="43017" name="Text Box 15"/>
          <p:cNvSpPr txBox="1">
            <a:spLocks noChangeArrowheads="1"/>
          </p:cNvSpPr>
          <p:nvPr/>
        </p:nvSpPr>
        <p:spPr bwMode="auto">
          <a:xfrm>
            <a:off x="496888" y="3719475"/>
            <a:ext cx="411162" cy="39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8" name="AutoShape 17"/>
          <p:cNvSpPr>
            <a:spLocks noChangeArrowheads="1"/>
          </p:cNvSpPr>
          <p:nvPr/>
        </p:nvSpPr>
        <p:spPr bwMode="auto">
          <a:xfrm>
            <a:off x="933450" y="4352256"/>
            <a:ext cx="7534275" cy="6794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5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Platforms classified according to the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      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number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chips constituting the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chipset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9" name="Text Box 18"/>
          <p:cNvSpPr txBox="1">
            <a:spLocks noChangeArrowheads="1"/>
          </p:cNvSpPr>
          <p:nvPr/>
        </p:nvSpPr>
        <p:spPr bwMode="auto">
          <a:xfrm>
            <a:off x="493713" y="4464969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22" name="AutoShape 5"/>
          <p:cNvSpPr>
            <a:spLocks noChangeArrowheads="1"/>
          </p:cNvSpPr>
          <p:nvPr/>
        </p:nvSpPr>
        <p:spPr bwMode="auto">
          <a:xfrm>
            <a:off x="939799" y="5082007"/>
            <a:ext cx="7527925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6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Naming scheme of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server processors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23" name="Text Box 6"/>
          <p:cNvSpPr txBox="1">
            <a:spLocks noChangeArrowheads="1"/>
          </p:cNvSpPr>
          <p:nvPr/>
        </p:nvSpPr>
        <p:spPr bwMode="auto">
          <a:xfrm>
            <a:off x="476250" y="5091532"/>
            <a:ext cx="409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2" name="AutoShape 17"/>
          <p:cNvSpPr>
            <a:spLocks noChangeArrowheads="1"/>
          </p:cNvSpPr>
          <p:nvPr/>
        </p:nvSpPr>
        <p:spPr bwMode="auto">
          <a:xfrm>
            <a:off x="939800" y="5586492"/>
            <a:ext cx="7537450" cy="6794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7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Overview of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server platforms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     with multicore processors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3" name="Text Box 18"/>
          <p:cNvSpPr txBox="1">
            <a:spLocks noChangeArrowheads="1"/>
          </p:cNvSpPr>
          <p:nvPr/>
        </p:nvSpPr>
        <p:spPr bwMode="auto">
          <a:xfrm>
            <a:off x="504444" y="569920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2947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(9)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953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d) Latest naming scheme introduced along with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in 2017: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847167"/>
            <a:ext cx="10583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It aims at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30307" y="1143004"/>
            <a:ext cx="7062061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introducing 4 performance grades instead of two (</a:t>
            </a:r>
            <a:r>
              <a:rPr lang="en-US" dirty="0" err="1" smtClean="0">
                <a:solidFill>
                  <a:srgbClr val="0070C0"/>
                </a:solidFill>
              </a:rPr>
              <a:t>E7</a:t>
            </a:r>
            <a:r>
              <a:rPr lang="en-US" dirty="0" smtClean="0">
                <a:solidFill>
                  <a:srgbClr val="0070C0"/>
                </a:solidFill>
              </a:rPr>
              <a:t>/</a:t>
            </a:r>
            <a:r>
              <a:rPr lang="en-US" dirty="0" err="1" smtClean="0">
                <a:solidFill>
                  <a:srgbClr val="0070C0"/>
                </a:solidFill>
              </a:rPr>
              <a:t>E5</a:t>
            </a:r>
            <a:r>
              <a:rPr lang="en-US" dirty="0" smtClean="0">
                <a:solidFill>
                  <a:srgbClr val="0070C0"/>
                </a:solidFill>
              </a:rPr>
              <a:t>) </a:t>
            </a:r>
            <a:r>
              <a:rPr lang="en-US" dirty="0" smtClean="0"/>
              <a:t>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unifying the processor implementations of the 2S, 4S, </a:t>
            </a:r>
            <a:r>
              <a:rPr lang="en-US" dirty="0" err="1" smtClean="0">
                <a:solidFill>
                  <a:srgbClr val="0070C0"/>
                </a:solidFill>
              </a:rPr>
              <a:t>8S</a:t>
            </a:r>
            <a:r>
              <a:rPr lang="en-US" dirty="0" smtClean="0">
                <a:solidFill>
                  <a:srgbClr val="0070C0"/>
                </a:solidFill>
              </a:rPr>
              <a:t> configurations</a:t>
            </a:r>
            <a:r>
              <a:rPr lang="en-US" dirty="0" smtClean="0"/>
              <a:t>,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0500" y="1734673"/>
            <a:ext cx="3453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indicated in the following figures.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595843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(10)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0962" y="508187"/>
            <a:ext cx="88344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the implementation of the E7 and E5 series based on the </a:t>
            </a:r>
            <a:r>
              <a:rPr lang="en-US" b="1" dirty="0" err="1" smtClean="0">
                <a:solidFill>
                  <a:schemeClr val="accent6"/>
                </a:solidFill>
              </a:rPr>
              <a:t>Sjylake</a:t>
            </a:r>
            <a:r>
              <a:rPr lang="en-US" b="1" dirty="0" smtClean="0">
                <a:solidFill>
                  <a:schemeClr val="accent6"/>
                </a:solidFill>
              </a:rPr>
              <a:t>-SP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 </a:t>
            </a:r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>
            <a:off x="0" y="943538"/>
            <a:ext cx="9144000" cy="4328804"/>
            <a:chOff x="0" y="1024220"/>
            <a:chExt cx="9144000" cy="4328804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1024220"/>
              <a:ext cx="9144000" cy="4328804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6183510" y="4252328"/>
              <a:ext cx="46038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(4S)</a:t>
              </a:r>
              <a:endParaRPr lang="en-US" sz="1200" b="1" dirty="0">
                <a:solidFill>
                  <a:schemeClr val="bg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156177" y="2360779"/>
              <a:ext cx="5180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(-SP)</a:t>
              </a:r>
              <a:endParaRPr lang="en-US" sz="1200" b="1" dirty="0">
                <a:solidFill>
                  <a:schemeClr val="bg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121661" y="2449405"/>
              <a:ext cx="65434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(4S/</a:t>
              </a:r>
              <a:r>
                <a:rPr lang="en-US" sz="1200" b="1" dirty="0" err="1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8S</a:t>
              </a:r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)</a:t>
              </a:r>
              <a:endParaRPr lang="en-US" sz="1200" b="1" dirty="0">
                <a:solidFill>
                  <a:schemeClr val="bg1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394948" y="2118733"/>
            <a:ext cx="7745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chemeClr val="bg1"/>
                </a:solidFill>
              </a:rPr>
              <a:t>Haswell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82767" y="2123216"/>
            <a:ext cx="9396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chemeClr val="bg1"/>
                </a:solidFill>
              </a:rPr>
              <a:t>Broadwell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6617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(11)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76200" y="505102"/>
            <a:ext cx="782457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</a:t>
            </a:r>
            <a:r>
              <a:rPr lang="en-US" b="1" dirty="0">
                <a:solidFill>
                  <a:schemeClr val="accent6"/>
                </a:solidFill>
              </a:rPr>
              <a:t>the </a:t>
            </a:r>
            <a:r>
              <a:rPr lang="en-US" b="1" dirty="0" smtClean="0">
                <a:solidFill>
                  <a:schemeClr val="accent6"/>
                </a:solidFill>
              </a:rPr>
              <a:t>processor implementation </a:t>
            </a:r>
            <a:r>
              <a:rPr lang="en-US" b="1" dirty="0">
                <a:solidFill>
                  <a:schemeClr val="accent6"/>
                </a:solidFill>
              </a:rPr>
              <a:t>of the 2S to 8S </a:t>
            </a:r>
            <a:r>
              <a:rPr lang="en-US" b="1" dirty="0" smtClean="0">
                <a:solidFill>
                  <a:schemeClr val="accent6"/>
                </a:solidFill>
              </a:rPr>
              <a:t>configurations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8196" y="1082478"/>
            <a:ext cx="9097704" cy="4362048"/>
            <a:chOff x="8196" y="2271713"/>
            <a:chExt cx="9097704" cy="436204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9236"/>
            <a:stretch/>
          </p:blipFill>
          <p:spPr>
            <a:xfrm>
              <a:off x="8196" y="2271713"/>
              <a:ext cx="9097704" cy="4362048"/>
            </a:xfrm>
            <a:prstGeom prst="rect">
              <a:avLst/>
            </a:prstGeom>
          </p:spPr>
        </p:pic>
        <p:sp>
          <p:nvSpPr>
            <p:cNvPr id="6" name="Rounded Rectangle 5"/>
            <p:cNvSpPr/>
            <p:nvPr/>
          </p:nvSpPr>
          <p:spPr bwMode="auto">
            <a:xfrm>
              <a:off x="857250" y="5743575"/>
              <a:ext cx="4614863" cy="842963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52412" y="5025839"/>
            <a:ext cx="1911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/>
              <a:t>LBG</a:t>
            </a:r>
            <a:r>
              <a:rPr lang="en-US" sz="1200" dirty="0" smtClean="0"/>
              <a:t>: Lewisburg (</a:t>
            </a:r>
            <a:r>
              <a:rPr lang="en-US" sz="1200" dirty="0" err="1" smtClean="0"/>
              <a:t>PCH</a:t>
            </a:r>
            <a:r>
              <a:rPr lang="en-US" sz="1200" dirty="0" smtClean="0"/>
              <a:t>)</a:t>
            </a:r>
          </a:p>
          <a:p>
            <a:r>
              <a:rPr lang="en-US" sz="1200" dirty="0" smtClean="0"/>
              <a:t>OP:  </a:t>
            </a:r>
            <a:r>
              <a:rPr lang="en-US" sz="1200" dirty="0" err="1" smtClean="0"/>
              <a:t>OmniPath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877287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(12)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4045" y="510990"/>
            <a:ext cx="90412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Corresponding new model numbering starting with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</a:t>
            </a:r>
            <a:r>
              <a:rPr lang="en-US" dirty="0" smtClean="0"/>
              <a:t>[</a:t>
            </a:r>
            <a:r>
              <a:rPr lang="hu-HU" dirty="0" smtClean="0"/>
              <a:t>140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70598" y="1125818"/>
            <a:ext cx="9021855" cy="3860785"/>
            <a:chOff x="-1" y="1179606"/>
            <a:chExt cx="9105901" cy="3860785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24980"/>
            <a:stretch/>
          </p:blipFill>
          <p:spPr>
            <a:xfrm>
              <a:off x="-1" y="1179606"/>
              <a:ext cx="9105901" cy="3860785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7335561" y="3054983"/>
              <a:ext cx="10054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3399"/>
                  </a:solidFill>
                </a:rPr>
                <a:t>(</a:t>
              </a:r>
              <a:r>
                <a:rPr lang="en-US" sz="1100" dirty="0" err="1" smtClean="0">
                  <a:solidFill>
                    <a:srgbClr val="003399"/>
                  </a:solidFill>
                </a:rPr>
                <a:t>OmniPath</a:t>
              </a:r>
              <a:r>
                <a:rPr lang="en-US" sz="1100" dirty="0" smtClean="0">
                  <a:solidFill>
                    <a:srgbClr val="003399"/>
                  </a:solidFill>
                </a:rPr>
                <a:t>)</a:t>
              </a:r>
              <a:endParaRPr lang="en-US" sz="1100" dirty="0">
                <a:solidFill>
                  <a:srgbClr val="003399"/>
                </a:solidFill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249365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744694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7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Overview of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with multicore processors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1.7 </a:t>
            </a:r>
            <a:r>
              <a:rPr lang="en-US" altLang="en-US" sz="1600" dirty="0" smtClean="0"/>
              <a:t>Overview of Intel’s high-end server platforms </a:t>
            </a:r>
            <a:r>
              <a:rPr lang="hu-HU" altLang="en-US" sz="1600" dirty="0" smtClean="0"/>
              <a:t>(1)</a:t>
            </a:r>
          </a:p>
        </p:txBody>
      </p:sp>
      <p:sp>
        <p:nvSpPr>
          <p:cNvPr id="123907" name="Text Box 4"/>
          <p:cNvSpPr txBox="1">
            <a:spLocks noChangeArrowheads="1"/>
          </p:cNvSpPr>
          <p:nvPr/>
        </p:nvSpPr>
        <p:spPr bwMode="auto">
          <a:xfrm>
            <a:off x="79375" y="502024"/>
            <a:ext cx="840486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1.7 Overview of </a:t>
            </a: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Intel’s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high-end server platforms with multicore processors -1</a:t>
            </a:r>
            <a:endParaRPr lang="en-US" altLang="en-US" sz="1400" b="1" dirty="0">
              <a:solidFill>
                <a:schemeClr val="accent2"/>
              </a:solidFill>
              <a:latin typeface="Verdana" pitchFamily="34" charset="0"/>
            </a:endParaRPr>
          </a:p>
        </p:txBody>
      </p:sp>
      <p:sp>
        <p:nvSpPr>
          <p:cNvPr id="27" name="Text Box 4"/>
          <p:cNvSpPr txBox="1">
            <a:spLocks noChangeArrowheads="1"/>
          </p:cNvSpPr>
          <p:nvPr/>
        </p:nvSpPr>
        <p:spPr bwMode="auto">
          <a:xfrm>
            <a:off x="146050" y="1880541"/>
            <a:ext cx="2173288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Truland</a:t>
            </a:r>
            <a:endParaRPr lang="en-US" altLang="en-US" sz="1200" b="1" dirty="0" smtClean="0"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</a:t>
            </a:r>
            <a:r>
              <a:rPr lang="en-US" altLang="en-US" sz="1200" dirty="0" smtClean="0">
                <a:latin typeface="Verdana" pitchFamily="34" charset="0"/>
              </a:rPr>
              <a:t>(2005)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(</a:t>
            </a:r>
            <a:r>
              <a:rPr lang="en-US" altLang="en-US" sz="1200" dirty="0" smtClean="0">
                <a:latin typeface="Verdana" pitchFamily="34" charset="0"/>
              </a:rPr>
              <a:t>90/65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28" name="Oval 7"/>
          <p:cNvSpPr>
            <a:spLocks noChangeArrowheads="1"/>
          </p:cNvSpPr>
          <p:nvPr/>
        </p:nvSpPr>
        <p:spPr bwMode="auto">
          <a:xfrm>
            <a:off x="6642100" y="17983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29" name="Line 8"/>
          <p:cNvSpPr>
            <a:spLocks noChangeShapeType="1"/>
          </p:cNvSpPr>
          <p:nvPr/>
        </p:nvSpPr>
        <p:spPr bwMode="auto">
          <a:xfrm>
            <a:off x="4841128" y="1356666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Line 10"/>
          <p:cNvSpPr>
            <a:spLocks noChangeShapeType="1"/>
          </p:cNvSpPr>
          <p:nvPr/>
        </p:nvSpPr>
        <p:spPr bwMode="auto">
          <a:xfrm>
            <a:off x="1225551" y="1585266"/>
            <a:ext cx="7124174" cy="20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Line 11"/>
          <p:cNvSpPr>
            <a:spLocks noChangeShapeType="1"/>
          </p:cNvSpPr>
          <p:nvPr/>
        </p:nvSpPr>
        <p:spPr bwMode="auto">
          <a:xfrm flipH="1">
            <a:off x="6680200" y="1606262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Oval 12"/>
          <p:cNvSpPr>
            <a:spLocks noChangeArrowheads="1"/>
          </p:cNvSpPr>
          <p:nvPr/>
        </p:nvSpPr>
        <p:spPr bwMode="auto">
          <a:xfrm>
            <a:off x="1193800" y="178529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33" name="Line 13"/>
          <p:cNvSpPr>
            <a:spLocks noChangeShapeType="1"/>
          </p:cNvSpPr>
          <p:nvPr/>
        </p:nvSpPr>
        <p:spPr bwMode="auto">
          <a:xfrm>
            <a:off x="1227138" y="158526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Text Box 4"/>
          <p:cNvSpPr txBox="1">
            <a:spLocks noChangeArrowheads="1"/>
          </p:cNvSpPr>
          <p:nvPr/>
        </p:nvSpPr>
        <p:spPr bwMode="auto">
          <a:xfrm>
            <a:off x="1526067" y="1108330"/>
            <a:ext cx="6616700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Verdana" pitchFamily="34" charset="0"/>
              </a:rPr>
              <a:t>Intel’s high-end server platforms built up of multicore </a:t>
            </a:r>
            <a:r>
              <a:rPr lang="en-US" altLang="en-US" sz="1200" b="1" dirty="0" smtClean="0">
                <a:latin typeface="Verdana" pitchFamily="34" charset="0"/>
              </a:rPr>
              <a:t>processors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5487988" y="1882129"/>
            <a:ext cx="2368550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Brickland</a:t>
            </a:r>
            <a:r>
              <a:rPr lang="en-US" altLang="en-US" sz="1200" b="1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(2014)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(22/14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3781425" y="1856729"/>
            <a:ext cx="2046288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Boxboro-EX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(2010)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(45/32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37" name="Oval 12"/>
          <p:cNvSpPr>
            <a:spLocks noChangeArrowheads="1"/>
          </p:cNvSpPr>
          <p:nvPr/>
        </p:nvSpPr>
        <p:spPr bwMode="auto">
          <a:xfrm>
            <a:off x="4808538" y="178052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38" name="Text Box 4"/>
          <p:cNvSpPr txBox="1">
            <a:spLocks noChangeArrowheads="1"/>
          </p:cNvSpPr>
          <p:nvPr/>
        </p:nvSpPr>
        <p:spPr bwMode="auto">
          <a:xfrm>
            <a:off x="1938338" y="1882129"/>
            <a:ext cx="2173287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Caneland</a:t>
            </a:r>
            <a:endParaRPr lang="en-US" altLang="en-US" sz="1200" b="1" dirty="0" smtClean="0"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(2007)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(65/45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2986088" y="178687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40" name="Line 13"/>
          <p:cNvSpPr>
            <a:spLocks noChangeShapeType="1"/>
          </p:cNvSpPr>
          <p:nvPr/>
        </p:nvSpPr>
        <p:spPr bwMode="auto">
          <a:xfrm>
            <a:off x="3019425" y="158685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4849813" y="1601141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7456488" y="1920229"/>
            <a:ext cx="1839912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Purley</a:t>
            </a:r>
            <a:endParaRPr lang="en-US" altLang="en-US" sz="1200" b="1" dirty="0" smtClean="0"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(2017)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(14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43" name="Oval 7"/>
          <p:cNvSpPr>
            <a:spLocks noChangeArrowheads="1"/>
          </p:cNvSpPr>
          <p:nvPr/>
        </p:nvSpPr>
        <p:spPr bwMode="auto">
          <a:xfrm>
            <a:off x="8305800" y="181069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44" name="Line 11"/>
          <p:cNvSpPr>
            <a:spLocks noChangeShapeType="1"/>
          </p:cNvSpPr>
          <p:nvPr/>
        </p:nvSpPr>
        <p:spPr bwMode="auto">
          <a:xfrm flipH="1">
            <a:off x="8343900" y="1618604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Text Box 4"/>
          <p:cNvSpPr txBox="1">
            <a:spLocks noChangeArrowheads="1"/>
          </p:cNvSpPr>
          <p:nvPr/>
        </p:nvSpPr>
        <p:spPr bwMode="auto">
          <a:xfrm>
            <a:off x="187237" y="2650791"/>
            <a:ext cx="2173288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Pentium 4 </a:t>
            </a:r>
            <a:r>
              <a:rPr lang="en-US" altLang="en-US" sz="1200" dirty="0" smtClean="0">
                <a:latin typeface="Verdana" pitchFamily="34" charset="0"/>
              </a:rPr>
              <a:t>Xeon MP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6" name="Text Box 4"/>
          <p:cNvSpPr txBox="1">
            <a:spLocks noChangeArrowheads="1"/>
          </p:cNvSpPr>
          <p:nvPr/>
        </p:nvSpPr>
        <p:spPr bwMode="auto">
          <a:xfrm>
            <a:off x="5529175" y="2634451"/>
            <a:ext cx="2368550" cy="834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Ivy Bridge-EX/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 smtClean="0">
                <a:latin typeface="Verdana" pitchFamily="34" charset="0"/>
              </a:rPr>
              <a:t>Haswell</a:t>
            </a:r>
            <a:r>
              <a:rPr lang="en-US" altLang="en-US" sz="1200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 smtClean="0">
                <a:latin typeface="Verdana" pitchFamily="34" charset="0"/>
              </a:rPr>
              <a:t>Broadwell</a:t>
            </a:r>
            <a:r>
              <a:rPr lang="en-US" altLang="en-US" sz="1200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7" name="Text Box 4"/>
          <p:cNvSpPr txBox="1">
            <a:spLocks noChangeArrowheads="1"/>
          </p:cNvSpPr>
          <p:nvPr/>
        </p:nvSpPr>
        <p:spPr bwMode="auto">
          <a:xfrm>
            <a:off x="3822612" y="2632955"/>
            <a:ext cx="2046288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Nehalem-EX/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 </a:t>
            </a:r>
            <a:r>
              <a:rPr lang="en-US" altLang="en-US" sz="1200" dirty="0" err="1" smtClean="0">
                <a:latin typeface="Verdana" pitchFamily="34" charset="0"/>
              </a:rPr>
              <a:t>Westmere</a:t>
            </a:r>
            <a:r>
              <a:rPr lang="en-US" altLang="en-US" sz="1200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1979525" y="2634451"/>
            <a:ext cx="2173287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Core </a:t>
            </a:r>
            <a:r>
              <a:rPr lang="en-US" altLang="en-US" sz="1200" dirty="0" smtClean="0">
                <a:latin typeface="Verdana" pitchFamily="34" charset="0"/>
              </a:rPr>
              <a:t>2 Xeon MP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9" name="Text Box 4"/>
          <p:cNvSpPr txBox="1">
            <a:spLocks noChangeArrowheads="1"/>
          </p:cNvSpPr>
          <p:nvPr/>
        </p:nvSpPr>
        <p:spPr bwMode="auto">
          <a:xfrm>
            <a:off x="7497675" y="2636695"/>
            <a:ext cx="1839912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 smtClean="0">
                <a:latin typeface="Verdana" pitchFamily="34" charset="0"/>
              </a:rPr>
              <a:t>Skylake</a:t>
            </a:r>
            <a:r>
              <a:rPr lang="en-US" altLang="en-US" sz="1200" dirty="0" smtClean="0">
                <a:latin typeface="Verdana" pitchFamily="34" charset="0"/>
              </a:rPr>
              <a:t>-SP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8817880"/>
              </p:ext>
            </p:extLst>
          </p:nvPr>
        </p:nvGraphicFramePr>
        <p:xfrm>
          <a:off x="60960" y="1106507"/>
          <a:ext cx="9015502" cy="5434779"/>
        </p:xfrm>
        <a:graphic>
          <a:graphicData uri="http://schemas.openxmlformats.org/drawingml/2006/table">
            <a:tbl>
              <a:tblPr/>
              <a:tblGrid>
                <a:gridCol w="112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90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5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4204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55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8485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082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957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5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83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70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(Boxboro)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537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902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7405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2/2014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E7-4800 v3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E7-4800 v4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16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031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9235" y="502164"/>
            <a:ext cx="63898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solidFill>
                  <a:schemeClr val="accent2"/>
                </a:solidFill>
              </a:rPr>
              <a:t>Overview of Intel’s </a:t>
            </a:r>
            <a:r>
              <a:rPr lang="en-US" altLang="en-US" b="1" dirty="0" smtClean="0">
                <a:solidFill>
                  <a:schemeClr val="accent2"/>
                </a:solidFill>
              </a:rPr>
              <a:t>high-end 4S/</a:t>
            </a:r>
            <a:r>
              <a:rPr lang="en-US" altLang="en-US" b="1" dirty="0" err="1" smtClean="0">
                <a:solidFill>
                  <a:schemeClr val="accent2"/>
                </a:solidFill>
              </a:rPr>
              <a:t>8S</a:t>
            </a:r>
            <a:r>
              <a:rPr lang="en-US" altLang="en-US" b="1" dirty="0" smtClean="0">
                <a:solidFill>
                  <a:schemeClr val="accent2"/>
                </a:solidFill>
              </a:rPr>
              <a:t> platforms and processors</a:t>
            </a:r>
            <a:endParaRPr lang="en-US" dirty="0"/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600" kern="0" dirty="0" smtClean="0"/>
              <a:t>1.7 </a:t>
            </a:r>
            <a:r>
              <a:rPr lang="en-US" altLang="en-US" sz="1600" kern="0" dirty="0" smtClean="0"/>
              <a:t>Overview of Intel’s high-end server platforms </a:t>
            </a:r>
            <a:r>
              <a:rPr lang="hu-HU" altLang="en-US" sz="1600" kern="0" dirty="0" smtClean="0"/>
              <a:t>(2)</a:t>
            </a:r>
          </a:p>
        </p:txBody>
      </p:sp>
    </p:spTree>
    <p:extLst>
      <p:ext uri="{BB962C8B-B14F-4D97-AF65-F5344CB8AC3E}">
        <p14:creationId xmlns:p14="http://schemas.microsoft.com/office/powerpoint/2010/main" val="3444774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91" b="19957"/>
          <a:stretch>
            <a:fillRect/>
          </a:stretch>
        </p:blipFill>
        <p:spPr bwMode="auto">
          <a:xfrm>
            <a:off x="0" y="1235410"/>
            <a:ext cx="9144000" cy="4062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7764" name="Text Box 8"/>
          <p:cNvSpPr txBox="1">
            <a:spLocks noChangeArrowheads="1"/>
          </p:cNvSpPr>
          <p:nvPr/>
        </p:nvSpPr>
        <p:spPr bwMode="auto">
          <a:xfrm>
            <a:off x="171264" y="553665"/>
            <a:ext cx="576504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Remark: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Intel’s transfer to 64-bit ISA in their server lines </a:t>
            </a:r>
            <a:r>
              <a:rPr lang="en-US" altLang="en-US" sz="1400" dirty="0">
                <a:latin typeface="Verdana" pitchFamily="34" charset="0"/>
              </a:rPr>
              <a:t>[97]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1.7 </a:t>
            </a:r>
            <a:r>
              <a:rPr lang="en-US" altLang="en-US" sz="1600" dirty="0" smtClean="0"/>
              <a:t>Overview of Intel’s high-end server platforms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983957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7" name="AutoShape 3"/>
          <p:cNvSpPr>
            <a:spLocks noChangeArrowheads="1"/>
          </p:cNvSpPr>
          <p:nvPr/>
        </p:nvSpPr>
        <p:spPr bwMode="auto">
          <a:xfrm>
            <a:off x="457200" y="981075"/>
            <a:ext cx="8175625" cy="73181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2. </a:t>
            </a: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</a:rPr>
              <a:t>Evolution of </a:t>
            </a: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Intel’s high-end multicore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 4S/</a:t>
            </a:r>
            <a:r>
              <a:rPr lang="en-US" altLang="en-US" sz="20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  server platforms</a:t>
            </a:r>
            <a:endParaRPr lang="en-US" altLang="en-US" sz="20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647980" y="1887313"/>
            <a:ext cx="7967662" cy="704088"/>
            <a:chOff x="705" y="1638"/>
            <a:chExt cx="4442" cy="292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2.1 Overview of the evolution of key features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      of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high-end server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platforms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1086130" y="2672190"/>
            <a:ext cx="7529512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resolution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7" name="Text Box 9"/>
          <p:cNvSpPr txBox="1">
            <a:spLocks noChangeArrowheads="1"/>
          </p:cNvSpPr>
          <p:nvPr/>
        </p:nvSpPr>
        <p:spPr bwMode="auto">
          <a:xfrm>
            <a:off x="644805" y="268806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8" name="AutoShape 11"/>
          <p:cNvSpPr>
            <a:spLocks noChangeArrowheads="1"/>
          </p:cNvSpPr>
          <p:nvPr/>
        </p:nvSpPr>
        <p:spPr bwMode="auto">
          <a:xfrm>
            <a:off x="1089305" y="3186540"/>
            <a:ext cx="7526337" cy="466344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/>
        </p:nvSpPr>
        <p:spPr bwMode="auto">
          <a:xfrm>
            <a:off x="647980" y="3324653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8590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672913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2.1 Overview of the evolution of key features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of high-end server 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4628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.1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worldwide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server market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0068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9740" y="502578"/>
            <a:ext cx="90642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2.1 Overview of the evolution of key features </a:t>
            </a:r>
            <a:r>
              <a:rPr lang="en-US" b="1" dirty="0" smtClean="0">
                <a:solidFill>
                  <a:srgbClr val="2D2D8A"/>
                </a:solidFill>
              </a:rPr>
              <a:t>of </a:t>
            </a:r>
            <a:r>
              <a:rPr lang="en-US" b="1" dirty="0">
                <a:solidFill>
                  <a:srgbClr val="2D2D8A"/>
                </a:solidFill>
              </a:rPr>
              <a:t>high-end server </a:t>
            </a:r>
            <a:r>
              <a:rPr lang="en-US" b="1" dirty="0" smtClean="0">
                <a:solidFill>
                  <a:srgbClr val="2D2D8A"/>
                </a:solidFill>
              </a:rPr>
              <a:t>platforms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en-US" sz="1600" dirty="0" smtClean="0"/>
              <a:t>2.1 </a:t>
            </a:r>
            <a:r>
              <a:rPr lang="en-US" sz="1600" dirty="0"/>
              <a:t>Overview of the evolution of key features of high-end server </a:t>
            </a:r>
            <a:r>
              <a:rPr lang="en-US" sz="1600" dirty="0" smtClean="0"/>
              <a:t>platforms (1)</a:t>
            </a:r>
            <a:r>
              <a:rPr lang="en-US" sz="1600" dirty="0"/>
              <a:t/>
            </a:r>
            <a:br>
              <a:rPr lang="en-US" sz="1600" dirty="0"/>
            </a:b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107877" y="797163"/>
            <a:ext cx="82797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Intel's </a:t>
            </a:r>
            <a:r>
              <a:rPr lang="en-US" dirty="0" smtClean="0">
                <a:solidFill>
                  <a:srgbClr val="FF0000"/>
                </a:solidFill>
              </a:rPr>
              <a:t>high-end multicore server processors had </a:t>
            </a:r>
            <a:r>
              <a:rPr lang="en-US" dirty="0" smtClean="0">
                <a:solidFill>
                  <a:srgbClr val="0070C0"/>
                </a:solidFill>
              </a:rPr>
              <a:t>supported first </a:t>
            </a:r>
            <a:r>
              <a:rPr lang="en-US" dirty="0">
                <a:solidFill>
                  <a:srgbClr val="0070C0"/>
                </a:solidFill>
              </a:rPr>
              <a:t>4-socket </a:t>
            </a:r>
            <a:r>
              <a:rPr lang="en-US" dirty="0" smtClean="0">
                <a:solidFill>
                  <a:srgbClr val="0070C0"/>
                </a:solidFill>
              </a:rPr>
              <a:t>(</a:t>
            </a:r>
            <a:r>
              <a:rPr lang="en-US" dirty="0">
                <a:solidFill>
                  <a:srgbClr val="0070C0"/>
                </a:solidFill>
              </a:rPr>
              <a:t>4S or MP) </a:t>
            </a:r>
            <a:r>
              <a:rPr lang="en-US" dirty="0" smtClean="0">
                <a:solidFill>
                  <a:srgbClr val="0070C0"/>
                </a:solidFill>
              </a:rPr>
              <a:t>and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later </a:t>
            </a:r>
            <a:r>
              <a:rPr lang="en-US" dirty="0">
                <a:solidFill>
                  <a:srgbClr val="0070C0"/>
                </a:solidFill>
              </a:rPr>
              <a:t>8-socket (</a:t>
            </a:r>
            <a:r>
              <a:rPr lang="en-US" dirty="0" err="1">
                <a:solidFill>
                  <a:srgbClr val="0070C0"/>
                </a:solidFill>
              </a:rPr>
              <a:t>8S</a:t>
            </a:r>
            <a:r>
              <a:rPr lang="en-US" dirty="0">
                <a:solidFill>
                  <a:srgbClr val="0070C0"/>
                </a:solidFill>
              </a:rPr>
              <a:t>) platforms</a:t>
            </a:r>
            <a:r>
              <a:rPr lang="en-US" dirty="0"/>
              <a:t>, </a:t>
            </a:r>
            <a:r>
              <a:rPr lang="en-US" dirty="0" smtClean="0"/>
              <a:t>as indicated </a:t>
            </a:r>
            <a:r>
              <a:rPr lang="en-US" dirty="0"/>
              <a:t>in the </a:t>
            </a:r>
            <a:r>
              <a:rPr lang="en-US" dirty="0" smtClean="0"/>
              <a:t>Table below. </a:t>
            </a:r>
            <a:endParaRPr lang="en-US" dirty="0"/>
          </a:p>
        </p:txBody>
      </p:sp>
      <p:graphicFrame>
        <p:nvGraphicFramePr>
          <p:cNvPr id="10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0389726"/>
              </p:ext>
            </p:extLst>
          </p:nvPr>
        </p:nvGraphicFramePr>
        <p:xfrm>
          <a:off x="60959" y="1495170"/>
          <a:ext cx="9005252" cy="5004104"/>
        </p:xfrm>
        <a:graphic>
          <a:graphicData uri="http://schemas.openxmlformats.org/drawingml/2006/table">
            <a:tbl>
              <a:tblPr/>
              <a:tblGrid>
                <a:gridCol w="10668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95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45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91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394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602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7961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5104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Scalability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044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408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92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1044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176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1044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104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39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5498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549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7549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981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8-socket servers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1561515" y="6564920"/>
            <a:ext cx="61527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Table:Intel’s</a:t>
            </a:r>
            <a:r>
              <a:rPr lang="en-US" dirty="0"/>
              <a:t> high-end multicore server platforms and processors  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7086600" y="1495170"/>
            <a:ext cx="1979611" cy="5004104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1418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2782772"/>
              </p:ext>
            </p:extLst>
          </p:nvPr>
        </p:nvGraphicFramePr>
        <p:xfrm>
          <a:off x="60959" y="1133327"/>
          <a:ext cx="9005252" cy="5471910"/>
        </p:xfrm>
        <a:graphic>
          <a:graphicData uri="http://schemas.openxmlformats.org/drawingml/2006/table">
            <a:tbl>
              <a:tblPr/>
              <a:tblGrid>
                <a:gridCol w="10668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95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45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91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394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602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9717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8243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262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2621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226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560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262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872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262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262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5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1343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134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0134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87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9835" y="505501"/>
            <a:ext cx="75312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a)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6419057" y="1130194"/>
            <a:ext cx="651444" cy="547504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b="1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8" name="Rectangle 72"/>
          <p:cNvSpPr>
            <a:spLocks noChangeArrowheads="1"/>
          </p:cNvSpPr>
          <p:nvPr/>
        </p:nvSpPr>
        <p:spPr bwMode="auto">
          <a:xfrm>
            <a:off x="4483" y="4483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8375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alt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458815" y="1080383"/>
            <a:ext cx="8464281" cy="5189141"/>
            <a:chOff x="458815" y="1080383"/>
            <a:chExt cx="8464281" cy="5189141"/>
          </a:xfrm>
        </p:grpSpPr>
        <p:grpSp>
          <p:nvGrpSpPr>
            <p:cNvPr id="4" name="Group 3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16" name="Egyenes összekötő nyíllal 4"/>
              <p:cNvCxnSpPr>
                <a:endCxn id="30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9" name="Straight Connector 8"/>
            <p:cNvCxnSpPr>
              <a:stCxn id="50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71" name="Straight Connector 70"/>
            <p:cNvCxnSpPr>
              <a:stCxn id="48" idx="3"/>
              <a:endCxn id="50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4" name="Straight Connector 73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" name="Down Arrow 1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76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Box 76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84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85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2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82924" y="497542"/>
            <a:ext cx="75616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>
                <a:solidFill>
                  <a:srgbClr val="2D2D8A"/>
                </a:solidFill>
                <a:latin typeface="Verdana"/>
              </a:rPr>
              <a:t>a)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C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ore counts in Intel's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4S/</a:t>
            </a:r>
            <a:r>
              <a:rPr lang="en-US" b="1" dirty="0" err="1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2</a:t>
            </a:r>
            <a:endParaRPr lang="en-US" dirty="0"/>
          </a:p>
        </p:txBody>
      </p:sp>
      <p:sp>
        <p:nvSpPr>
          <p:cNvPr id="79" name="TextBox 7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9890692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773997" y="6440216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18474" y="1147618"/>
            <a:ext cx="8464281" cy="5189141"/>
            <a:chOff x="458815" y="1080383"/>
            <a:chExt cx="8464281" cy="5189141"/>
          </a:xfrm>
        </p:grpSpPr>
        <p:grpSp>
          <p:nvGrpSpPr>
            <p:cNvPr id="10" name="Group 9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31" name="Egyenes összekötő nyíllal 4"/>
              <p:cNvCxnSpPr>
                <a:endCxn id="45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2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3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54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55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6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7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58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59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60" name="Rectangle 59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1" name="Rectangle 60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2" name="Rectangle 61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3" name="Rectangle 62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4" name="Rectangle 63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5" name="Rectangle 64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6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67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68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69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70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71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75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76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82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13" name="Straight Connector 12"/>
            <p:cNvCxnSpPr>
              <a:stCxn id="65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" name="Group 13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30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8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16" name="Straight Connector 15"/>
            <p:cNvCxnSpPr>
              <a:stCxn id="63" idx="3"/>
              <a:endCxn id="65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Down Arrow 17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20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3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24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6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4" name="Oval 3"/>
          <p:cNvSpPr/>
          <p:nvPr/>
        </p:nvSpPr>
        <p:spPr bwMode="auto">
          <a:xfrm rot="3235939">
            <a:off x="1159535" y="2916583"/>
            <a:ext cx="2245911" cy="3367891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6002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5b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860612"/>
            <a:ext cx="891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Doubling core counts in early server processors is </a:t>
            </a:r>
            <a:r>
              <a:rPr lang="en-US" dirty="0"/>
              <a:t>obvious, since developments of </a:t>
            </a:r>
            <a:r>
              <a:rPr lang="en-US" dirty="0" smtClean="0"/>
              <a:t>the IC </a:t>
            </a:r>
          </a:p>
          <a:p>
            <a:r>
              <a:rPr lang="en-US" dirty="0"/>
              <a:t> </a:t>
            </a:r>
            <a:r>
              <a:rPr lang="en-US" dirty="0" smtClean="0"/>
              <a:t>     technology allowed to double </a:t>
            </a:r>
            <a:r>
              <a:rPr lang="en-US" dirty="0"/>
              <a:t>transistor counts </a:t>
            </a:r>
            <a:r>
              <a:rPr lang="en-US" dirty="0" smtClean="0"/>
              <a:t>roughly </a:t>
            </a:r>
            <a:r>
              <a:rPr lang="en-US" dirty="0"/>
              <a:t>every two years, consequently</a:t>
            </a:r>
            <a:r>
              <a:rPr lang="en-US" dirty="0" smtClean="0"/>
              <a:t>,</a:t>
            </a:r>
          </a:p>
          <a:p>
            <a:r>
              <a:rPr lang="en-US" dirty="0"/>
              <a:t> </a:t>
            </a:r>
            <a:r>
              <a:rPr lang="en-US" dirty="0" smtClean="0"/>
              <a:t>     </a:t>
            </a:r>
            <a:r>
              <a:rPr lang="en-US" dirty="0">
                <a:solidFill>
                  <a:srgbClr val="0070C0"/>
                </a:solidFill>
              </a:rPr>
              <a:t>in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processors </a:t>
            </a:r>
            <a:r>
              <a:rPr lang="en-US" dirty="0">
                <a:solidFill>
                  <a:srgbClr val="0070C0"/>
                </a:solidFill>
              </a:rPr>
              <a:t>twice as </a:t>
            </a:r>
            <a:r>
              <a:rPr lang="en-US" dirty="0" smtClean="0">
                <a:solidFill>
                  <a:srgbClr val="0070C0"/>
                </a:solidFill>
              </a:rPr>
              <a:t>many transistors became </a:t>
            </a:r>
            <a:r>
              <a:rPr lang="en-US" dirty="0">
                <a:solidFill>
                  <a:srgbClr val="0070C0"/>
                </a:solidFill>
              </a:rPr>
              <a:t>available in every new </a:t>
            </a:r>
            <a:endParaRPr lang="en-US" dirty="0" smtClean="0">
              <a:solidFill>
                <a:srgbClr val="0070C0"/>
              </a:solidFill>
            </a:endParaRP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technology </a:t>
            </a:r>
            <a:r>
              <a:rPr lang="en-US" dirty="0">
                <a:solidFill>
                  <a:srgbClr val="0070C0"/>
                </a:solidFill>
              </a:rPr>
              <a:t>node</a:t>
            </a:r>
            <a:r>
              <a:rPr lang="en-US" dirty="0"/>
              <a:t>, which </a:t>
            </a:r>
            <a:r>
              <a:rPr lang="en-US" dirty="0" smtClean="0"/>
              <a:t>permitted </a:t>
            </a:r>
            <a:r>
              <a:rPr lang="en-US" dirty="0"/>
              <a:t>to </a:t>
            </a:r>
            <a:r>
              <a:rPr lang="en-US" dirty="0" smtClean="0"/>
              <a:t>double core </a:t>
            </a:r>
            <a:r>
              <a:rPr lang="en-US" dirty="0"/>
              <a:t>counts also roughly biannually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6200" y="1932652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6371" y="2272555"/>
            <a:ext cx="86790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 the Figure indicating the grows of core counts,  </a:t>
            </a:r>
            <a:r>
              <a:rPr lang="en-US" dirty="0" smtClean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7100 line </a:t>
            </a:r>
            <a:r>
              <a:rPr lang="en-US" dirty="0" smtClean="0">
                <a:solidFill>
                  <a:srgbClr val="0070C0"/>
                </a:solidFill>
              </a:rPr>
              <a:t>don't fit to the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straight line describing the evolution of core counts in early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high-end servers.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-2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6621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5c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773997" y="6440216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18474" y="1147618"/>
            <a:ext cx="8464281" cy="5189141"/>
            <a:chOff x="458815" y="1080383"/>
            <a:chExt cx="8464281" cy="5189141"/>
          </a:xfrm>
        </p:grpSpPr>
        <p:grpSp>
          <p:nvGrpSpPr>
            <p:cNvPr id="10" name="Group 9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31" name="Egyenes összekötő nyíllal 4"/>
              <p:cNvCxnSpPr>
                <a:endCxn id="45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2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3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54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55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6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7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58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59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60" name="Rectangle 59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1" name="Rectangle 60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2" name="Rectangle 61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3" name="Rectangle 62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4" name="Rectangle 63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5" name="Rectangle 64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6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67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68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69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70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71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75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76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82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13" name="Straight Connector 12"/>
            <p:cNvCxnSpPr>
              <a:stCxn id="65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" name="Group 13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30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8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16" name="Straight Connector 15"/>
            <p:cNvCxnSpPr>
              <a:stCxn id="63" idx="3"/>
              <a:endCxn id="65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Down Arrow 17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20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3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24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6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4" name="Oval 3"/>
          <p:cNvSpPr/>
          <p:nvPr/>
        </p:nvSpPr>
        <p:spPr bwMode="auto">
          <a:xfrm rot="3235939">
            <a:off x="1159535" y="2916583"/>
            <a:ext cx="2245911" cy="3367891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8562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5d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860612"/>
            <a:ext cx="891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Doubling core counts in early server processors is </a:t>
            </a:r>
            <a:r>
              <a:rPr lang="en-US" dirty="0"/>
              <a:t>obvious, since developments of </a:t>
            </a:r>
            <a:r>
              <a:rPr lang="en-US" dirty="0" smtClean="0"/>
              <a:t>the IC </a:t>
            </a:r>
          </a:p>
          <a:p>
            <a:r>
              <a:rPr lang="en-US" dirty="0"/>
              <a:t> </a:t>
            </a:r>
            <a:r>
              <a:rPr lang="en-US" dirty="0" smtClean="0"/>
              <a:t>     technology allowed to double </a:t>
            </a:r>
            <a:r>
              <a:rPr lang="en-US" dirty="0"/>
              <a:t>transistor counts </a:t>
            </a:r>
            <a:r>
              <a:rPr lang="en-US" dirty="0" smtClean="0"/>
              <a:t>roughly </a:t>
            </a:r>
            <a:r>
              <a:rPr lang="en-US" dirty="0"/>
              <a:t>every two years, consequently</a:t>
            </a:r>
            <a:r>
              <a:rPr lang="en-US" dirty="0" smtClean="0"/>
              <a:t>,</a:t>
            </a:r>
          </a:p>
          <a:p>
            <a:r>
              <a:rPr lang="en-US" dirty="0"/>
              <a:t> </a:t>
            </a:r>
            <a:r>
              <a:rPr lang="en-US" dirty="0" smtClean="0"/>
              <a:t>     </a:t>
            </a:r>
            <a:r>
              <a:rPr lang="en-US" dirty="0">
                <a:solidFill>
                  <a:srgbClr val="0070C0"/>
                </a:solidFill>
              </a:rPr>
              <a:t>in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processors </a:t>
            </a:r>
            <a:r>
              <a:rPr lang="en-US" dirty="0">
                <a:solidFill>
                  <a:srgbClr val="0070C0"/>
                </a:solidFill>
              </a:rPr>
              <a:t>twice as </a:t>
            </a:r>
            <a:r>
              <a:rPr lang="en-US" dirty="0" smtClean="0">
                <a:solidFill>
                  <a:srgbClr val="0070C0"/>
                </a:solidFill>
              </a:rPr>
              <a:t>many transistors became </a:t>
            </a:r>
            <a:r>
              <a:rPr lang="en-US" dirty="0">
                <a:solidFill>
                  <a:srgbClr val="0070C0"/>
                </a:solidFill>
              </a:rPr>
              <a:t>available in every new </a:t>
            </a:r>
            <a:endParaRPr lang="en-US" dirty="0" smtClean="0">
              <a:solidFill>
                <a:srgbClr val="0070C0"/>
              </a:solidFill>
            </a:endParaRP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technology </a:t>
            </a:r>
            <a:r>
              <a:rPr lang="en-US" dirty="0">
                <a:solidFill>
                  <a:srgbClr val="0070C0"/>
                </a:solidFill>
              </a:rPr>
              <a:t>node</a:t>
            </a:r>
            <a:r>
              <a:rPr lang="en-US" dirty="0"/>
              <a:t>, which </a:t>
            </a:r>
            <a:r>
              <a:rPr lang="en-US" dirty="0" smtClean="0"/>
              <a:t>permitted </a:t>
            </a:r>
            <a:r>
              <a:rPr lang="en-US" dirty="0"/>
              <a:t>to </a:t>
            </a:r>
            <a:r>
              <a:rPr lang="en-US" dirty="0" smtClean="0"/>
              <a:t>double core </a:t>
            </a:r>
            <a:r>
              <a:rPr lang="en-US" dirty="0"/>
              <a:t>counts also roughly biannually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6200" y="1932652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6371" y="2272555"/>
            <a:ext cx="86790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 the Figure indicating the grows of core counts,  </a:t>
            </a:r>
            <a:r>
              <a:rPr lang="en-US" dirty="0" smtClean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7100 line </a:t>
            </a:r>
            <a:r>
              <a:rPr lang="en-US" dirty="0" smtClean="0">
                <a:solidFill>
                  <a:srgbClr val="0070C0"/>
                </a:solidFill>
              </a:rPr>
              <a:t>don't fit to the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straight line describing the evolution of core counts in early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high-end servers.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-2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2877672"/>
            <a:ext cx="875149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The reason is straightforward, this Pentium 4-based line - although manufactured on a smaller</a:t>
            </a:r>
          </a:p>
          <a:p>
            <a:r>
              <a:rPr lang="en-US" dirty="0"/>
              <a:t>  feature size (65 nm technology) has already a large, </a:t>
            </a:r>
            <a:r>
              <a:rPr lang="en-US" dirty="0">
                <a:solidFill>
                  <a:srgbClr val="0070C0"/>
                </a:solidFill>
              </a:rPr>
              <a:t>16 MB </a:t>
            </a:r>
            <a:r>
              <a:rPr lang="en-US" dirty="0" err="1">
                <a:solidFill>
                  <a:srgbClr val="0070C0"/>
                </a:solidFill>
              </a:rPr>
              <a:t>L3</a:t>
            </a:r>
            <a:r>
              <a:rPr lang="en-US" dirty="0">
                <a:solidFill>
                  <a:srgbClr val="0070C0"/>
                </a:solidFill>
              </a:rPr>
              <a:t> cache </a:t>
            </a:r>
            <a:r>
              <a:rPr lang="en-US" dirty="0"/>
              <a:t>that </a:t>
            </a:r>
            <a:r>
              <a:rPr lang="en-US" dirty="0">
                <a:solidFill>
                  <a:srgbClr val="0070C0"/>
                </a:solidFill>
              </a:rPr>
              <a:t>reduces the </a:t>
            </a:r>
          </a:p>
          <a:p>
            <a:r>
              <a:rPr lang="en-US" dirty="0">
                <a:solidFill>
                  <a:srgbClr val="0070C0"/>
                </a:solidFill>
              </a:rPr>
              <a:t>  silicon area available for the cores and thus limits the core count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8629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69281" y="512400"/>
            <a:ext cx="79031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2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Slowing down the rate of rising core counts after 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appeared in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        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Core 2 based 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458815" y="1187959"/>
            <a:ext cx="8464281" cy="5189141"/>
            <a:chOff x="458815" y="1080383"/>
            <a:chExt cx="8464281" cy="5189141"/>
          </a:xfrm>
        </p:grpSpPr>
        <p:grpSp>
          <p:nvGrpSpPr>
            <p:cNvPr id="7" name="Group 6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28" name="Egyenes összekötő nyíllal 4"/>
              <p:cNvCxnSpPr>
                <a:endCxn id="42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3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4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5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51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52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3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4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55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56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57" name="Rectangle 56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8" name="Rectangle 57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9" name="Rectangle 58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0" name="Rectangle 59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1" name="Rectangle 60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2" name="Rectangle 61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3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64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65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66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7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8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72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73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79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10" name="Straight Connector 9"/>
            <p:cNvCxnSpPr>
              <a:stCxn id="62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" name="Group 10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7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24" name="Rectangle 23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5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13" name="Straight Connector 12"/>
            <p:cNvCxnSpPr>
              <a:stCxn id="60" idx="3"/>
              <a:endCxn id="62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" name="Straight Connector 13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" name="Down Arrow 14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17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0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21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3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1071279" y="6481483"/>
            <a:ext cx="67970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Verdana"/>
              </a:rPr>
              <a:t>Figure: C</a:t>
            </a:r>
            <a:r>
              <a:rPr lang="hu-HU" dirty="0">
                <a:latin typeface="Verdana"/>
              </a:rPr>
              <a:t>ore counts in Intel's </a:t>
            </a:r>
            <a:r>
              <a:rPr lang="en-US" dirty="0">
                <a:latin typeface="Verdana"/>
              </a:rPr>
              <a:t>high-end</a:t>
            </a:r>
            <a:r>
              <a:rPr lang="hu-HU" dirty="0">
                <a:latin typeface="Verdana"/>
              </a:rPr>
              <a:t> </a:t>
            </a:r>
            <a:r>
              <a:rPr lang="en-US" dirty="0">
                <a:latin typeface="Verdana"/>
              </a:rPr>
              <a:t>multicore 4S/</a:t>
            </a:r>
            <a:r>
              <a:rPr lang="en-US" dirty="0" err="1">
                <a:latin typeface="Verdana"/>
              </a:rPr>
              <a:t>8S</a:t>
            </a:r>
            <a:r>
              <a:rPr lang="en-US" dirty="0">
                <a:latin typeface="Verdana"/>
              </a:rPr>
              <a:t> </a:t>
            </a:r>
            <a:r>
              <a:rPr lang="hu-HU" dirty="0">
                <a:latin typeface="Verdana"/>
              </a:rPr>
              <a:t>server</a:t>
            </a:r>
            <a:r>
              <a:rPr lang="en-US" dirty="0">
                <a:latin typeface="Verdana"/>
              </a:rPr>
              <a:t> processor</a:t>
            </a:r>
            <a:r>
              <a:rPr lang="hu-HU" dirty="0">
                <a:latin typeface="Verdana"/>
              </a:rPr>
              <a:t>s</a:t>
            </a:r>
            <a:endParaRPr lang="en-US" dirty="0"/>
          </a:p>
        </p:txBody>
      </p:sp>
      <p:sp>
        <p:nvSpPr>
          <p:cNvPr id="82" name="TextBox 81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Oval 2"/>
          <p:cNvSpPr/>
          <p:nvPr/>
        </p:nvSpPr>
        <p:spPr bwMode="auto">
          <a:xfrm rot="4215526">
            <a:off x="4275826" y="216697"/>
            <a:ext cx="2903095" cy="5758616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128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399081"/>
              </p:ext>
            </p:extLst>
          </p:nvPr>
        </p:nvGraphicFramePr>
        <p:xfrm>
          <a:off x="60959" y="1007443"/>
          <a:ext cx="9005253" cy="5791900"/>
        </p:xfrm>
        <a:graphic>
          <a:graphicData uri="http://schemas.openxmlformats.org/drawingml/2006/table">
            <a:tbl>
              <a:tblPr/>
              <a:tblGrid>
                <a:gridCol w="104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21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57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34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316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03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901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7405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0598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53107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endParaRPr kumimoji="0" lang="en-US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L3</a:t>
                      </a:r>
                      <a:endParaRPr kumimoji="0" lang="en-US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MB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7633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Prescott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3829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--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682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16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4496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--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632x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71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16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4496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8x3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449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10x3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2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 Bidge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54496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v2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5449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v3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5449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v4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54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" name="Rectangle 3"/>
          <p:cNvSpPr/>
          <p:nvPr/>
        </p:nvSpPr>
        <p:spPr bwMode="auto">
          <a:xfrm>
            <a:off x="5791200" y="1007443"/>
            <a:ext cx="1480457" cy="57919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9835" y="505501"/>
            <a:ext cx="71000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in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 line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0655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7253" y="1533828"/>
            <a:ext cx="5535613" cy="5040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6915" name="Text Box 5"/>
          <p:cNvSpPr txBox="1">
            <a:spLocks noChangeArrowheads="1"/>
          </p:cNvSpPr>
          <p:nvPr/>
        </p:nvSpPr>
        <p:spPr bwMode="auto">
          <a:xfrm>
            <a:off x="803459" y="2378471"/>
            <a:ext cx="748603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+mn-cs"/>
              </a:rPr>
              <a:t>Thermal</a:t>
            </a:r>
          </a:p>
          <a:p>
            <a:pPr algn="ctr"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+mn-cs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+mn-cs"/>
              </a:rPr>
              <a:t>sensors</a:t>
            </a:r>
          </a:p>
        </p:txBody>
      </p:sp>
      <p:sp>
        <p:nvSpPr>
          <p:cNvPr id="166916" name="Text Box 9"/>
          <p:cNvSpPr txBox="1">
            <a:spLocks noChangeArrowheads="1"/>
          </p:cNvSpPr>
          <p:nvPr/>
        </p:nvSpPr>
        <p:spPr bwMode="auto">
          <a:xfrm rot="10800000">
            <a:off x="3442541" y="1997378"/>
            <a:ext cx="212725" cy="72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2 cores</a:t>
            </a:r>
          </a:p>
        </p:txBody>
      </p:sp>
      <p:sp>
        <p:nvSpPr>
          <p:cNvPr id="166917" name="Text Box 10"/>
          <p:cNvSpPr txBox="1">
            <a:spLocks noChangeArrowheads="1"/>
          </p:cNvSpPr>
          <p:nvPr/>
        </p:nvSpPr>
        <p:spPr bwMode="auto">
          <a:xfrm rot="10800000">
            <a:off x="6492128" y="1998966"/>
            <a:ext cx="212725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2 cores</a:t>
            </a:r>
          </a:p>
        </p:txBody>
      </p:sp>
      <p:sp>
        <p:nvSpPr>
          <p:cNvPr id="166918" name="Text Box 11"/>
          <p:cNvSpPr txBox="1">
            <a:spLocks noChangeArrowheads="1"/>
          </p:cNvSpPr>
          <p:nvPr/>
        </p:nvSpPr>
        <p:spPr bwMode="auto">
          <a:xfrm rot="10800000">
            <a:off x="6466728" y="4894566"/>
            <a:ext cx="212725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2 cores</a:t>
            </a:r>
          </a:p>
        </p:txBody>
      </p:sp>
      <p:sp>
        <p:nvSpPr>
          <p:cNvPr id="166919" name="Text Box 12"/>
          <p:cNvSpPr txBox="1">
            <a:spLocks noChangeArrowheads="1"/>
          </p:cNvSpPr>
          <p:nvPr/>
        </p:nvSpPr>
        <p:spPr bwMode="auto">
          <a:xfrm rot="-5400000">
            <a:off x="1904253" y="2289478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0" name="Text Box 13"/>
          <p:cNvSpPr txBox="1">
            <a:spLocks noChangeArrowheads="1"/>
          </p:cNvSpPr>
          <p:nvPr/>
        </p:nvSpPr>
        <p:spPr bwMode="auto">
          <a:xfrm rot="-5400000">
            <a:off x="1905841" y="4983466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1" name="Text Box 14"/>
          <p:cNvSpPr txBox="1">
            <a:spLocks noChangeArrowheads="1"/>
          </p:cNvSpPr>
          <p:nvPr/>
        </p:nvSpPr>
        <p:spPr bwMode="auto">
          <a:xfrm>
            <a:off x="3480641" y="5034266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 dirty="0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2" name="Text Box 15"/>
          <p:cNvSpPr txBox="1">
            <a:spLocks noChangeArrowheads="1"/>
          </p:cNvSpPr>
          <p:nvPr/>
        </p:nvSpPr>
        <p:spPr bwMode="auto">
          <a:xfrm>
            <a:off x="3482228" y="5683553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3" name="Text Box 16"/>
          <p:cNvSpPr txBox="1">
            <a:spLocks noChangeArrowheads="1"/>
          </p:cNvSpPr>
          <p:nvPr/>
        </p:nvSpPr>
        <p:spPr bwMode="auto">
          <a:xfrm rot="10800000">
            <a:off x="4547441" y="1891016"/>
            <a:ext cx="212725" cy="960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3 MB MLC</a:t>
            </a:r>
          </a:p>
        </p:txBody>
      </p:sp>
      <p:sp>
        <p:nvSpPr>
          <p:cNvPr id="166924" name="Text Box 17"/>
          <p:cNvSpPr txBox="1">
            <a:spLocks noChangeArrowheads="1"/>
          </p:cNvSpPr>
          <p:nvPr/>
        </p:nvSpPr>
        <p:spPr bwMode="auto">
          <a:xfrm rot="10800000">
            <a:off x="5285628" y="1886253"/>
            <a:ext cx="212725" cy="96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3 MB MLC</a:t>
            </a:r>
          </a:p>
        </p:txBody>
      </p:sp>
      <p:sp>
        <p:nvSpPr>
          <p:cNvPr id="166925" name="Text Box 18"/>
          <p:cNvSpPr txBox="1">
            <a:spLocks noChangeArrowheads="1"/>
          </p:cNvSpPr>
          <p:nvPr/>
        </p:nvSpPr>
        <p:spPr bwMode="auto">
          <a:xfrm rot="10800000">
            <a:off x="5266578" y="4756453"/>
            <a:ext cx="212725" cy="96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3 MB MLC</a:t>
            </a:r>
          </a:p>
        </p:txBody>
      </p:sp>
      <p:sp>
        <p:nvSpPr>
          <p:cNvPr id="166926" name="Text Box 19"/>
          <p:cNvSpPr txBox="1">
            <a:spLocks noChangeArrowheads="1"/>
          </p:cNvSpPr>
          <p:nvPr/>
        </p:nvSpPr>
        <p:spPr bwMode="auto">
          <a:xfrm>
            <a:off x="2209053" y="3548366"/>
            <a:ext cx="4683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Tags</a:t>
            </a:r>
          </a:p>
        </p:txBody>
      </p:sp>
      <p:sp>
        <p:nvSpPr>
          <p:cNvPr id="166927" name="Text Box 20"/>
          <p:cNvSpPr txBox="1">
            <a:spLocks noChangeArrowheads="1"/>
          </p:cNvSpPr>
          <p:nvPr/>
        </p:nvSpPr>
        <p:spPr bwMode="auto">
          <a:xfrm>
            <a:off x="3207591" y="3549953"/>
            <a:ext cx="4683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Tags</a:t>
            </a:r>
          </a:p>
        </p:txBody>
      </p:sp>
      <p:sp>
        <p:nvSpPr>
          <p:cNvPr id="166928" name="Text Box 21"/>
          <p:cNvSpPr txBox="1">
            <a:spLocks noChangeArrowheads="1"/>
          </p:cNvSpPr>
          <p:nvPr/>
        </p:nvSpPr>
        <p:spPr bwMode="auto">
          <a:xfrm>
            <a:off x="3694953" y="4513566"/>
            <a:ext cx="8937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Data pad</a:t>
            </a:r>
          </a:p>
        </p:txBody>
      </p:sp>
      <p:sp>
        <p:nvSpPr>
          <p:cNvPr id="166929" name="Text Box 22"/>
          <p:cNvSpPr txBox="1">
            <a:spLocks noChangeArrowheads="1"/>
          </p:cNvSpPr>
          <p:nvPr/>
        </p:nvSpPr>
        <p:spPr bwMode="auto">
          <a:xfrm>
            <a:off x="4560141" y="3346753"/>
            <a:ext cx="122872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Address pad</a:t>
            </a:r>
          </a:p>
        </p:txBody>
      </p:sp>
      <p:sp>
        <p:nvSpPr>
          <p:cNvPr id="21" name="Rectangle 17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hu-HU" altLang="en-US" sz="1600" dirty="0" smtClean="0"/>
          </a:p>
        </p:txBody>
      </p:sp>
      <p:sp>
        <p:nvSpPr>
          <p:cNvPr id="20" name="TextBox 19"/>
          <p:cNvSpPr txBox="1"/>
          <p:nvPr/>
        </p:nvSpPr>
        <p:spPr>
          <a:xfrm>
            <a:off x="91435" y="501664"/>
            <a:ext cx="87815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chemeClr val="accent6"/>
                </a:solidFill>
                <a:latin typeface="Verdana"/>
                <a:cs typeface="+mn-cs"/>
              </a:rPr>
              <a:t>Implementing on-die </a:t>
            </a:r>
            <a:r>
              <a:rPr lang="en-US" b="1" dirty="0" err="1" smtClean="0">
                <a:solidFill>
                  <a:schemeClr val="accent6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chemeClr val="accent6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chemeClr val="accent6"/>
                </a:solidFill>
                <a:latin typeface="Verdana"/>
                <a:cs typeface="+mn-cs"/>
              </a:rPr>
              <a:t>caches </a:t>
            </a:r>
            <a:r>
              <a:rPr lang="en-US" b="1" dirty="0" smtClean="0">
                <a:solidFill>
                  <a:schemeClr val="accent6"/>
                </a:solidFill>
                <a:latin typeface="Verdana"/>
                <a:cs typeface="+mn-cs"/>
              </a:rPr>
              <a:t>first in the Penryn-based Xeon 7400 MP (2008) [96]</a:t>
            </a:r>
            <a:r>
              <a:rPr lang="hu-HU" b="1" dirty="0" smtClean="0">
                <a:solidFill>
                  <a:schemeClr val="accent6"/>
                </a:solidFill>
                <a:latin typeface="Verdana"/>
                <a:cs typeface="+mn-cs"/>
              </a:rPr>
              <a:t> </a:t>
            </a:r>
            <a:endParaRPr lang="en-US" b="1" dirty="0">
              <a:solidFill>
                <a:schemeClr val="accent6"/>
              </a:solidFill>
              <a:latin typeface="Verdan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421825" y="3876453"/>
            <a:ext cx="154721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hu-HU" sz="1300" dirty="0" smtClean="0">
                <a:solidFill>
                  <a:srgbClr val="000000"/>
                </a:solidFill>
                <a:latin typeface="Verdana"/>
                <a:cs typeface="+mn-cs"/>
              </a:rPr>
              <a:t>8 MB L3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hu-HU" sz="1300" dirty="0" smtClean="0">
                <a:solidFill>
                  <a:srgbClr val="000000"/>
                </a:solidFill>
                <a:latin typeface="Verdana"/>
                <a:cs typeface="+mn-cs"/>
              </a:rPr>
              <a:t>3 MB L2/2 cores</a:t>
            </a: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90500" y="887515"/>
            <a:ext cx="89535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 Intel's Core 2 based high-end processor line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caches appeared </a:t>
            </a:r>
            <a:r>
              <a:rPr lang="en-US" dirty="0" smtClean="0"/>
              <a:t>first </a:t>
            </a:r>
            <a:r>
              <a:rPr lang="en-US" dirty="0"/>
              <a:t>in </a:t>
            </a:r>
            <a:r>
              <a:rPr lang="en-US" dirty="0" smtClean="0"/>
              <a:t>the Xeon 7400</a:t>
            </a:r>
          </a:p>
          <a:p>
            <a:r>
              <a:rPr lang="en-US" dirty="0"/>
              <a:t> </a:t>
            </a:r>
            <a:r>
              <a:rPr lang="en-US" dirty="0" smtClean="0"/>
              <a:t>      (see subsequent Figure and Table),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6514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1.1 </a:t>
            </a:r>
            <a:r>
              <a:rPr lang="en-US" altLang="en-US" dirty="0"/>
              <a:t>The worldwide server market </a:t>
            </a:r>
            <a:r>
              <a:rPr lang="hu-HU" altLang="en-US" dirty="0" smtClean="0"/>
              <a:t>(</a:t>
            </a:r>
            <a:r>
              <a:rPr lang="en-US" altLang="en-US" dirty="0" smtClean="0"/>
              <a:t>1</a:t>
            </a:r>
            <a:r>
              <a:rPr lang="hu-HU" altLang="en-US" dirty="0" smtClean="0"/>
              <a:t>)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2514598" y="1907231"/>
            <a:ext cx="4390466" cy="3650114"/>
            <a:chOff x="2272552" y="2418217"/>
            <a:chExt cx="4390466" cy="3650114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19643" t="3512" r="19838" b="4514"/>
            <a:stretch/>
          </p:blipFill>
          <p:spPr>
            <a:xfrm>
              <a:off x="2286000" y="2418217"/>
              <a:ext cx="4377018" cy="3650114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72552" y="2433917"/>
              <a:ext cx="1344701" cy="154641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90482" y="2438400"/>
              <a:ext cx="1344701" cy="1546412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472887" y="1102657"/>
            <a:ext cx="506100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Recent market share of 1S and 2S servers </a:t>
            </a:r>
            <a:r>
              <a:rPr lang="en-US" b="1" dirty="0" smtClean="0">
                <a:solidFill>
                  <a:schemeClr val="accent6"/>
                </a:solidFill>
              </a:rPr>
              <a:t>[170]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6371" y="497542"/>
            <a:ext cx="7199407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AutoNum type="arabicPeriod"/>
            </a:pPr>
            <a:r>
              <a:rPr lang="en-US" altLang="en-US" b="1" dirty="0" smtClean="0">
                <a:solidFill>
                  <a:srgbClr val="333399"/>
                </a:solidFill>
              </a:rPr>
              <a:t>Introduction </a:t>
            </a:r>
            <a:r>
              <a:rPr lang="en-US" altLang="en-US" b="1" dirty="0">
                <a:solidFill>
                  <a:srgbClr val="333399"/>
                </a:solidFill>
              </a:rPr>
              <a:t>to Intel’s high-end multicore 4S/</a:t>
            </a:r>
            <a:r>
              <a:rPr lang="en-US" altLang="en-US" b="1" dirty="0" err="1">
                <a:solidFill>
                  <a:srgbClr val="333399"/>
                </a:solidFill>
              </a:rPr>
              <a:t>8S</a:t>
            </a:r>
            <a:r>
              <a:rPr lang="en-US" altLang="en-US" b="1" dirty="0">
                <a:solidFill>
                  <a:srgbClr val="333399"/>
                </a:solidFill>
              </a:rPr>
              <a:t> server </a:t>
            </a:r>
            <a:r>
              <a:rPr lang="en-US" altLang="en-US" b="1" dirty="0" smtClean="0">
                <a:solidFill>
                  <a:srgbClr val="333399"/>
                </a:solidFill>
              </a:rPr>
              <a:t>platforms</a:t>
            </a:r>
          </a:p>
          <a:p>
            <a:r>
              <a:rPr lang="en-US" b="1" dirty="0">
                <a:solidFill>
                  <a:schemeClr val="accent6"/>
                </a:solidFill>
              </a:rPr>
              <a:t>1.1 The worldwide server market (1)</a:t>
            </a:r>
          </a:p>
        </p:txBody>
      </p:sp>
    </p:spTree>
    <p:extLst>
      <p:ext uri="{BB962C8B-B14F-4D97-AF65-F5344CB8AC3E}">
        <p14:creationId xmlns:p14="http://schemas.microsoft.com/office/powerpoint/2010/main" val="3176456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sz="1600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4469456"/>
              </p:ext>
            </p:extLst>
          </p:nvPr>
        </p:nvGraphicFramePr>
        <p:xfrm>
          <a:off x="591672" y="2143356"/>
          <a:ext cx="7868769" cy="304720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367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9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9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9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69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3512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61801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2x2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582 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286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1900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503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32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2600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4310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541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5700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662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14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7200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3254191" y="5473842"/>
            <a:ext cx="21277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(Source: Intel’s data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 bwMode="auto">
          <a:xfrm>
            <a:off x="6255657" y="2126872"/>
            <a:ext cx="1175657" cy="14478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0500" y="1062318"/>
            <a:ext cx="945156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After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caches appeared </a:t>
            </a:r>
            <a:r>
              <a:rPr lang="en-US" dirty="0" smtClean="0"/>
              <a:t>in Intel's Core 2 based high-end server line</a:t>
            </a:r>
            <a:r>
              <a:rPr lang="en-US" dirty="0" smtClean="0">
                <a:solidFill>
                  <a:srgbClr val="0070C0"/>
                </a:solidFill>
              </a:rPr>
              <a:t>, transistor counts has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vastly risen, </a:t>
            </a:r>
            <a:r>
              <a:rPr lang="en-US" dirty="0" smtClean="0"/>
              <a:t>e.g. from </a:t>
            </a:r>
            <a:r>
              <a:rPr lang="en-US" dirty="0"/>
              <a:t>582 million in </a:t>
            </a:r>
            <a:r>
              <a:rPr lang="en-US" dirty="0" smtClean="0"/>
              <a:t>the </a:t>
            </a:r>
            <a:r>
              <a:rPr lang="en-US" dirty="0" err="1" smtClean="0"/>
              <a:t>L3</a:t>
            </a:r>
            <a:r>
              <a:rPr lang="en-US" dirty="0" smtClean="0"/>
              <a:t> cache-less Xeon </a:t>
            </a:r>
            <a:r>
              <a:rPr lang="en-US" dirty="0"/>
              <a:t>7300 already to 1.9 </a:t>
            </a:r>
            <a:r>
              <a:rPr lang="en-US" dirty="0" smtClean="0"/>
              <a:t>billion</a:t>
            </a:r>
          </a:p>
          <a:p>
            <a:r>
              <a:rPr lang="en-US" dirty="0"/>
              <a:t> </a:t>
            </a:r>
            <a:r>
              <a:rPr lang="en-US" dirty="0" smtClean="0"/>
              <a:t> </a:t>
            </a:r>
            <a:r>
              <a:rPr lang="en-US" dirty="0"/>
              <a:t>transistors in the Xeon </a:t>
            </a:r>
            <a:r>
              <a:rPr lang="en-US" dirty="0" smtClean="0"/>
              <a:t>7400 that provides already an </a:t>
            </a:r>
            <a:r>
              <a:rPr lang="en-US" dirty="0" err="1" smtClean="0"/>
              <a:t>L3</a:t>
            </a:r>
            <a:r>
              <a:rPr lang="en-US" dirty="0" smtClean="0"/>
              <a:t> cache, </a:t>
            </a:r>
            <a:r>
              <a:rPr lang="en-US" dirty="0"/>
              <a:t>as indicated in the </a:t>
            </a:r>
            <a:r>
              <a:rPr lang="en-US" dirty="0" smtClean="0"/>
              <a:t>Table below.        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80025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2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Slowing down the rate of rising core counts after 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appeared in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        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Core 2 based 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-2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7865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(10)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432546" y="1680885"/>
            <a:ext cx="89535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But mainly </a:t>
            </a:r>
            <a:r>
              <a:rPr lang="en-US" dirty="0" smtClean="0">
                <a:solidFill>
                  <a:srgbClr val="0070C0"/>
                </a:solidFill>
              </a:rPr>
              <a:t>due </a:t>
            </a:r>
            <a:r>
              <a:rPr lang="en-US" dirty="0">
                <a:solidFill>
                  <a:srgbClr val="0070C0"/>
                </a:solidFill>
              </a:rPr>
              <a:t>to power </a:t>
            </a:r>
            <a:r>
              <a:rPr lang="en-US" dirty="0" smtClean="0">
                <a:solidFill>
                  <a:srgbClr val="0070C0"/>
                </a:solidFill>
              </a:rPr>
              <a:t>and die size restrictions </a:t>
            </a:r>
            <a:r>
              <a:rPr lang="en-US" dirty="0">
                <a:solidFill>
                  <a:srgbClr val="0070C0"/>
                </a:solidFill>
              </a:rPr>
              <a:t>Intel </a:t>
            </a:r>
            <a:r>
              <a:rPr lang="en-US" dirty="0" smtClean="0">
                <a:solidFill>
                  <a:srgbClr val="0070C0"/>
                </a:solidFill>
              </a:rPr>
              <a:t>couldn't </a:t>
            </a:r>
            <a:r>
              <a:rPr lang="en-US" dirty="0">
                <a:solidFill>
                  <a:srgbClr val="0070C0"/>
                </a:solidFill>
              </a:rPr>
              <a:t>raise </a:t>
            </a:r>
            <a:r>
              <a:rPr lang="en-US" dirty="0" smtClean="0">
                <a:solidFill>
                  <a:srgbClr val="0070C0"/>
                </a:solidFill>
              </a:rPr>
              <a:t>the resulting very high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transistor </a:t>
            </a:r>
            <a:r>
              <a:rPr lang="en-US" dirty="0">
                <a:solidFill>
                  <a:srgbClr val="0070C0"/>
                </a:solidFill>
              </a:rPr>
              <a:t>counts and </a:t>
            </a:r>
            <a:r>
              <a:rPr lang="en-US" dirty="0" smtClean="0">
                <a:solidFill>
                  <a:srgbClr val="0070C0"/>
                </a:solidFill>
              </a:rPr>
              <a:t>thus </a:t>
            </a:r>
            <a:r>
              <a:rPr lang="en-US" dirty="0">
                <a:solidFill>
                  <a:srgbClr val="0070C0"/>
                </a:solidFill>
              </a:rPr>
              <a:t>also core </a:t>
            </a:r>
            <a:r>
              <a:rPr lang="en-US" dirty="0" smtClean="0">
                <a:solidFill>
                  <a:srgbClr val="0070C0"/>
                </a:solidFill>
              </a:rPr>
              <a:t>counts in the same rate as before, instead only </a:t>
            </a:r>
            <a:r>
              <a:rPr lang="en-US" dirty="0">
                <a:solidFill>
                  <a:srgbClr val="0070C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a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modest </a:t>
            </a:r>
            <a:r>
              <a:rPr lang="en-US" dirty="0">
                <a:solidFill>
                  <a:srgbClr val="0070C0"/>
                </a:solidFill>
              </a:rPr>
              <a:t>rate of </a:t>
            </a:r>
            <a:r>
              <a:rPr lang="en-US" dirty="0">
                <a:solidFill>
                  <a:srgbClr val="FF0000"/>
                </a:solidFill>
              </a:rPr>
              <a:t>about doubling </a:t>
            </a:r>
            <a:r>
              <a:rPr lang="en-US" dirty="0" smtClean="0">
                <a:solidFill>
                  <a:srgbClr val="FF0000"/>
                </a:solidFill>
              </a:rPr>
              <a:t>transistor and thus core counts in every two </a:t>
            </a:r>
            <a:r>
              <a:rPr lang="en-US" dirty="0">
                <a:solidFill>
                  <a:srgbClr val="FF0000"/>
                </a:solidFill>
              </a:rPr>
              <a:t>technology </a:t>
            </a:r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nodes</a:t>
            </a:r>
            <a:r>
              <a:rPr lang="en-US" dirty="0" smtClean="0"/>
              <a:t>, i.e</a:t>
            </a:r>
            <a:r>
              <a:rPr lang="en-US" dirty="0"/>
              <a:t>. in about four years, as </a:t>
            </a:r>
            <a:r>
              <a:rPr lang="en-US" dirty="0" smtClean="0"/>
              <a:t>seen in the Table below and the above Figure. 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486513"/>
              </p:ext>
            </p:extLst>
          </p:nvPr>
        </p:nvGraphicFramePr>
        <p:xfrm>
          <a:off x="304801" y="2708138"/>
          <a:ext cx="8489574" cy="28593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64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0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69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27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122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805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574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71483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Date of introduction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9/2007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2x2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582 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286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45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8/2008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1900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503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45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3/2010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2300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32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4/2011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2600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22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2/2014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4310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541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22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5/2015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5700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662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14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6/2016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7200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06827" y="5782608"/>
            <a:ext cx="76805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Table: Transistor count and die area of high-end server processors (Source: Intel)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257735" y="6172201"/>
            <a:ext cx="86564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Recently, the nascent lengthening of the cadence of IC technology transitions </a:t>
            </a:r>
            <a:r>
              <a:rPr lang="en-US" dirty="0" smtClean="0"/>
              <a:t>also reduces</a:t>
            </a:r>
            <a:endParaRPr lang="en-US" dirty="0"/>
          </a:p>
          <a:p>
            <a:r>
              <a:rPr lang="en-US" dirty="0"/>
              <a:t>       </a:t>
            </a:r>
            <a:r>
              <a:rPr lang="en-US" dirty="0" smtClean="0"/>
              <a:t>the </a:t>
            </a:r>
            <a:r>
              <a:rPr lang="en-US" dirty="0"/>
              <a:t>dynamics of raising core counts.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80025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2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Slowing down the rate of rising core counts after 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appeared in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        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Core 2 based 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-3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43753" y="975433"/>
            <a:ext cx="913551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After the 6-core 7400 with 16 MB </a:t>
            </a:r>
            <a:r>
              <a:rPr lang="en-US" dirty="0" err="1" smtClean="0"/>
              <a:t>L3</a:t>
            </a:r>
            <a:r>
              <a:rPr lang="en-US" dirty="0" smtClean="0"/>
              <a:t> appeared a </a:t>
            </a:r>
            <a:r>
              <a:rPr lang="en-US" dirty="0" smtClean="0">
                <a:solidFill>
                  <a:srgbClr val="0070C0"/>
                </a:solidFill>
              </a:rPr>
              <a:t>further doubling of the core counts </a:t>
            </a:r>
            <a:r>
              <a:rPr lang="en-US" dirty="0" smtClean="0"/>
              <a:t>(and</a:t>
            </a:r>
          </a:p>
          <a:p>
            <a:r>
              <a:rPr lang="en-US" dirty="0"/>
              <a:t> </a:t>
            </a:r>
            <a:r>
              <a:rPr lang="en-US" dirty="0" smtClean="0"/>
              <a:t>      the </a:t>
            </a:r>
            <a:r>
              <a:rPr lang="en-US" dirty="0" err="1" smtClean="0"/>
              <a:t>L3</a:t>
            </a:r>
            <a:r>
              <a:rPr lang="en-US" dirty="0" smtClean="0"/>
              <a:t> size) approximately biannually </a:t>
            </a:r>
            <a:r>
              <a:rPr lang="en-US" dirty="0" smtClean="0">
                <a:solidFill>
                  <a:srgbClr val="0070C0"/>
                </a:solidFill>
              </a:rPr>
              <a:t>would require to double the already vastly increased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</a:t>
            </a:r>
            <a:r>
              <a:rPr lang="en-US" dirty="0">
                <a:solidFill>
                  <a:srgbClr val="0070C0"/>
                </a:solidFill>
              </a:rPr>
              <a:t>transistor </a:t>
            </a:r>
            <a:r>
              <a:rPr lang="en-US" dirty="0" smtClean="0">
                <a:solidFill>
                  <a:srgbClr val="0070C0"/>
                </a:solidFill>
              </a:rPr>
              <a:t>count of the Xeon 7400</a:t>
            </a:r>
            <a:r>
              <a:rPr lang="en-US" dirty="0" smtClean="0"/>
              <a:t> of 1.9 billion transistors in </a:t>
            </a:r>
            <a:r>
              <a:rPr lang="en-US" dirty="0"/>
              <a:t>every </a:t>
            </a:r>
            <a:r>
              <a:rPr lang="en-US" dirty="0" smtClean="0"/>
              <a:t>new technology node. 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149677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8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7263"/>
            <a:ext cx="1135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 -1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4908" y="788410"/>
            <a:ext cx="851213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There </a:t>
            </a:r>
            <a:r>
              <a:rPr lang="en-US" dirty="0"/>
              <a:t>is an anomaly in respect to the </a:t>
            </a:r>
            <a:r>
              <a:rPr lang="en-US" dirty="0">
                <a:solidFill>
                  <a:srgbClr val="FF0000"/>
                </a:solidFill>
              </a:rPr>
              <a:t>Xeon 7400</a:t>
            </a:r>
            <a:r>
              <a:rPr lang="en-US" dirty="0"/>
              <a:t>, since </a:t>
            </a:r>
            <a:r>
              <a:rPr lang="en-US" dirty="0" smtClean="0">
                <a:solidFill>
                  <a:srgbClr val="0070C0"/>
                </a:solidFill>
              </a:rPr>
              <a:t>this processor lies on the line of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-less processors whose core count doubled approximately every two years </a:t>
            </a:r>
            <a:r>
              <a:rPr lang="en-US" dirty="0" smtClean="0"/>
              <a:t>(following</a:t>
            </a:r>
          </a:p>
          <a:p>
            <a:r>
              <a:rPr lang="en-US" dirty="0"/>
              <a:t> </a:t>
            </a:r>
            <a:r>
              <a:rPr lang="en-US" dirty="0" smtClean="0"/>
              <a:t>      Moore's law) </a:t>
            </a:r>
            <a:r>
              <a:rPr lang="en-US" dirty="0" smtClean="0">
                <a:solidFill>
                  <a:srgbClr val="0070C0"/>
                </a:solidFill>
              </a:rPr>
              <a:t>rather than on the line attributed to the processors including an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and having a reduced slope.</a:t>
            </a:r>
          </a:p>
        </p:txBody>
      </p:sp>
    </p:spTree>
    <p:extLst>
      <p:ext uri="{BB962C8B-B14F-4D97-AF65-F5344CB8AC3E}">
        <p14:creationId xmlns:p14="http://schemas.microsoft.com/office/powerpoint/2010/main" val="1436317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11b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458815" y="1080383"/>
            <a:ext cx="8464281" cy="5189141"/>
            <a:chOff x="458815" y="1080383"/>
            <a:chExt cx="8464281" cy="5189141"/>
          </a:xfrm>
        </p:grpSpPr>
        <p:grpSp>
          <p:nvGrpSpPr>
            <p:cNvPr id="4" name="Group 3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16" name="Egyenes összekötő nyíllal 4"/>
              <p:cNvCxnSpPr>
                <a:endCxn id="30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2283070" y="3326088"/>
                <a:ext cx="64953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FF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FF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9" name="Straight Connector 8"/>
            <p:cNvCxnSpPr>
              <a:stCxn id="50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71" name="Straight Connector 70"/>
            <p:cNvCxnSpPr>
              <a:stCxn id="48" idx="3"/>
              <a:endCxn id="50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4" name="Straight Connector 73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" name="Down Arrow 1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76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Box 76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84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85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2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82924" y="497542"/>
            <a:ext cx="75616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>
                <a:solidFill>
                  <a:srgbClr val="2D2D8A"/>
                </a:solidFill>
                <a:latin typeface="Verdana"/>
              </a:rPr>
              <a:t>a)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C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ore counts in Intel's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4S/</a:t>
            </a:r>
            <a:r>
              <a:rPr lang="en-US" b="1" dirty="0" err="1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0850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11c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7263"/>
            <a:ext cx="1135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 -2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4908" y="788410"/>
            <a:ext cx="45352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reason for this anomaly is as follows.     </a:t>
            </a:r>
            <a:endParaRPr lang="en-US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0404666"/>
              </p:ext>
            </p:extLst>
          </p:nvPr>
        </p:nvGraphicFramePr>
        <p:xfrm>
          <a:off x="304801" y="1914765"/>
          <a:ext cx="8489574" cy="28593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64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0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69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27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122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805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574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71483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Date of introduction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65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9/2007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solidFill>
                            <a:srgbClr val="FF0000"/>
                          </a:solidFill>
                          <a:latin typeface="+mj-lt"/>
                        </a:rPr>
                        <a:t>2x2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solidFill>
                            <a:srgbClr val="FF0000"/>
                          </a:solidFill>
                          <a:latin typeface="+mj-lt"/>
                        </a:rPr>
                        <a:t>L3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582 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286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8/2008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1900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503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3/2010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32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4/2011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2600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2/2014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4310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541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5/2015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5700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662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14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6/2016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7200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806827" y="4989235"/>
            <a:ext cx="76805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Table: Transistor count and die area of high-end server processors (Source: Intel)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57735" y="1089213"/>
            <a:ext cx="861069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The previous high-end </a:t>
            </a:r>
            <a:r>
              <a:rPr lang="en-US" dirty="0" smtClean="0"/>
              <a:t>4S </a:t>
            </a:r>
            <a:r>
              <a:rPr lang="en-US" dirty="0"/>
              <a:t>Xeon 7300 server processor has 4 cores, was fabricated </a:t>
            </a:r>
          </a:p>
          <a:p>
            <a:pPr>
              <a:spcAft>
                <a:spcPts val="0"/>
              </a:spcAft>
            </a:pPr>
            <a:r>
              <a:rPr lang="en-US" dirty="0"/>
              <a:t>       by 65 nm technology, incorporated 582 million transistors and occupied 286 </a:t>
            </a:r>
            <a:r>
              <a:rPr lang="en-US" dirty="0" err="1"/>
              <a:t>mm</a:t>
            </a:r>
            <a:r>
              <a:rPr lang="en-US" baseline="30000" dirty="0" err="1"/>
              <a:t>2</a:t>
            </a:r>
            <a:r>
              <a:rPr lang="en-US" dirty="0"/>
              <a:t> silicon</a:t>
            </a:r>
          </a:p>
          <a:p>
            <a:pPr>
              <a:spcAft>
                <a:spcPts val="0"/>
              </a:spcAft>
            </a:pPr>
            <a:r>
              <a:rPr lang="en-US" dirty="0"/>
              <a:t>       area, as the Table below shows.  </a:t>
            </a:r>
          </a:p>
        </p:txBody>
      </p:sp>
    </p:spTree>
    <p:extLst>
      <p:ext uri="{BB962C8B-B14F-4D97-AF65-F5344CB8AC3E}">
        <p14:creationId xmlns:p14="http://schemas.microsoft.com/office/powerpoint/2010/main" val="233372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(12)</a:t>
            </a:r>
            <a:endParaRPr lang="en-US" sz="1600" dirty="0"/>
          </a:p>
        </p:txBody>
      </p:sp>
      <p:sp>
        <p:nvSpPr>
          <p:cNvPr id="6" name="Rectangle 5"/>
          <p:cNvSpPr/>
          <p:nvPr/>
        </p:nvSpPr>
        <p:spPr>
          <a:xfrm>
            <a:off x="190500" y="877904"/>
            <a:ext cx="8915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If the next generation 6-core Xeon 7400 would have linearly more transistors and </a:t>
            </a:r>
            <a:r>
              <a:rPr lang="en-US" dirty="0" smtClean="0">
                <a:solidFill>
                  <a:srgbClr val="0070C0"/>
                </a:solidFill>
              </a:rPr>
              <a:t>became</a:t>
            </a:r>
            <a:endParaRPr lang="en-US" dirty="0">
              <a:solidFill>
                <a:srgbClr val="0070C0"/>
              </a:solidFill>
            </a:endParaRPr>
          </a:p>
          <a:p>
            <a:pPr lvl="0"/>
            <a:r>
              <a:rPr lang="en-US" dirty="0">
                <a:solidFill>
                  <a:srgbClr val="0070C0"/>
                </a:solidFill>
              </a:rPr>
              <a:t>        implemented </a:t>
            </a:r>
            <a:r>
              <a:rPr lang="en-US" dirty="0" smtClean="0">
                <a:solidFill>
                  <a:srgbClr val="0070C0"/>
                </a:solidFill>
              </a:rPr>
              <a:t>instead of 65 nm already by 45 </a:t>
            </a:r>
            <a:r>
              <a:rPr lang="en-US" dirty="0">
                <a:solidFill>
                  <a:srgbClr val="0070C0"/>
                </a:solidFill>
              </a:rPr>
              <a:t>nm technology, </a:t>
            </a:r>
            <a:r>
              <a:rPr lang="en-US" dirty="0">
                <a:solidFill>
                  <a:srgbClr val="000000"/>
                </a:solidFill>
              </a:rPr>
              <a:t>the die area needed would be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904563" y="1482400"/>
            <a:ext cx="324479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6/4 x 286 </a:t>
            </a:r>
            <a:r>
              <a:rPr lang="en-US" dirty="0" err="1" smtClean="0"/>
              <a:t>mm</a:t>
            </a:r>
            <a:r>
              <a:rPr lang="en-US" baseline="30000" dirty="0" err="1" smtClean="0"/>
              <a:t>2</a:t>
            </a:r>
            <a:r>
              <a:rPr lang="en-US" dirty="0" smtClean="0"/>
              <a:t> x 0.5 = </a:t>
            </a:r>
            <a:r>
              <a:rPr lang="en-US" dirty="0" smtClean="0">
                <a:solidFill>
                  <a:srgbClr val="0070C0"/>
                </a:solidFill>
              </a:rPr>
              <a:t>214 </a:t>
            </a:r>
            <a:r>
              <a:rPr lang="en-US" dirty="0" err="1" smtClean="0">
                <a:solidFill>
                  <a:srgbClr val="0070C0"/>
                </a:solidFill>
              </a:rPr>
              <a:t>mm</a:t>
            </a:r>
            <a:r>
              <a:rPr lang="en-US" baseline="30000" dirty="0" err="1" smtClean="0">
                <a:solidFill>
                  <a:srgbClr val="0070C0"/>
                </a:solidFill>
              </a:rPr>
              <a:t>2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88976" y="1838008"/>
            <a:ext cx="8868005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Nevertheless, the 7400 was fabricated on a </a:t>
            </a:r>
            <a:r>
              <a:rPr lang="en-US" dirty="0" smtClean="0">
                <a:solidFill>
                  <a:srgbClr val="0070C0"/>
                </a:solidFill>
              </a:rPr>
              <a:t>503 </a:t>
            </a:r>
            <a:r>
              <a:rPr lang="en-US" dirty="0" err="1" smtClean="0">
                <a:solidFill>
                  <a:srgbClr val="0070C0"/>
                </a:solidFill>
              </a:rPr>
              <a:t>mm</a:t>
            </a:r>
            <a:r>
              <a:rPr lang="en-US" baseline="30000" dirty="0" err="1" smtClean="0">
                <a:solidFill>
                  <a:srgbClr val="0070C0"/>
                </a:solidFill>
              </a:rPr>
              <a:t>2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die, large enough for 6 cores plus the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</a:t>
            </a:r>
            <a:r>
              <a:rPr lang="en-US" dirty="0" err="1" smtClean="0"/>
              <a:t>L3</a:t>
            </a:r>
            <a:r>
              <a:rPr lang="en-US" dirty="0" smtClean="0"/>
              <a:t> cache that covers about 50 % of the silicon area.</a:t>
            </a:r>
          </a:p>
          <a:p>
            <a:r>
              <a:rPr lang="en-US" dirty="0" smtClean="0"/>
              <a:t>     Accordingly, the Xeon 7400 fits to the processors whose die area was not yet burdened by</a:t>
            </a:r>
          </a:p>
          <a:p>
            <a:pPr>
              <a:spcAft>
                <a:spcPts val="400"/>
              </a:spcAft>
            </a:pPr>
            <a:r>
              <a:rPr lang="en-US" dirty="0"/>
              <a:t> </a:t>
            </a:r>
            <a:r>
              <a:rPr lang="en-US" dirty="0" smtClean="0"/>
              <a:t>      the </a:t>
            </a:r>
            <a:r>
              <a:rPr lang="en-US" dirty="0" err="1" smtClean="0"/>
              <a:t>L3</a:t>
            </a:r>
            <a:r>
              <a:rPr lang="en-US" dirty="0" smtClean="0"/>
              <a:t> cache.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6200" y="507263"/>
            <a:ext cx="1392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 cont.</a:t>
            </a:r>
            <a:endParaRPr lang="en-US" dirty="0">
              <a:solidFill>
                <a:srgbClr val="FF0000"/>
              </a:solidFill>
            </a:endParaRP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8957642"/>
              </p:ext>
            </p:extLst>
          </p:nvPr>
        </p:nvGraphicFramePr>
        <p:xfrm>
          <a:off x="304801" y="3635987"/>
          <a:ext cx="8489574" cy="28593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64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0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69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27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122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805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574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71483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Date of introduction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65 nm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9/2007</a:t>
                      </a:r>
                      <a:endParaRPr lang="en-US" sz="12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solidFill>
                            <a:schemeClr val="tx1"/>
                          </a:solidFill>
                          <a:latin typeface="+mj-lt"/>
                        </a:rPr>
                        <a:t>2x2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solidFill>
                            <a:schemeClr val="tx1"/>
                          </a:solidFill>
                          <a:latin typeface="+mj-lt"/>
                        </a:rPr>
                        <a:t>L3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582 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286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8/2008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1900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503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3/2010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513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32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4/2011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2600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512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2/2014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4310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541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5/2015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5700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662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14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6/2016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7200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456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806827" y="6589429"/>
            <a:ext cx="76805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Table: Transistor count and die area of high-end server processors (Source: Intel)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77906" y="2823884"/>
            <a:ext cx="88242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Subsequently, the 8 core 45 nm Nehalem-EX has been implemented practically on the same</a:t>
            </a:r>
          </a:p>
          <a:p>
            <a:r>
              <a:rPr lang="en-US" dirty="0"/>
              <a:t>       die area (actually on 513 </a:t>
            </a:r>
            <a:r>
              <a:rPr lang="en-US" dirty="0" err="1"/>
              <a:t>mm</a:t>
            </a:r>
            <a:r>
              <a:rPr lang="en-US" baseline="30000" dirty="0" err="1"/>
              <a:t>2</a:t>
            </a:r>
            <a:r>
              <a:rPr lang="en-US" dirty="0"/>
              <a:t>) as the 7400, so this processor fits already to those with</a:t>
            </a:r>
          </a:p>
          <a:p>
            <a:r>
              <a:rPr lang="en-US" dirty="0"/>
              <a:t>       the reduced slope (doubling approximately every 4 years). </a:t>
            </a:r>
          </a:p>
        </p:txBody>
      </p:sp>
    </p:spTree>
    <p:extLst>
      <p:ext uri="{BB962C8B-B14F-4D97-AF65-F5344CB8AC3E}">
        <p14:creationId xmlns:p14="http://schemas.microsoft.com/office/powerpoint/2010/main" val="2389171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3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TextBox 89"/>
          <p:cNvSpPr txBox="1"/>
          <p:nvPr/>
        </p:nvSpPr>
        <p:spPr>
          <a:xfrm>
            <a:off x="75785" y="515089"/>
            <a:ext cx="83231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Memory transfer rates in Intel’s DTs and 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servers-1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(13)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-71955" y="1021505"/>
            <a:ext cx="9115390" cy="4865170"/>
            <a:chOff x="-71955" y="1021505"/>
            <a:chExt cx="9115390" cy="4865170"/>
          </a:xfrm>
        </p:grpSpPr>
        <p:grpSp>
          <p:nvGrpSpPr>
            <p:cNvPr id="178" name="Group 177"/>
            <p:cNvGrpSpPr/>
            <p:nvPr/>
          </p:nvGrpSpPr>
          <p:grpSpPr>
            <a:xfrm>
              <a:off x="-71955" y="1021505"/>
              <a:ext cx="9115390" cy="4863050"/>
              <a:chOff x="264220" y="1178750"/>
              <a:chExt cx="9115390" cy="4863050"/>
            </a:xfrm>
          </p:grpSpPr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>
                <a:off x="5091685" y="2703514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>
                <a:off x="264220" y="1178750"/>
                <a:ext cx="1101487" cy="405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Transfer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 </a:t>
                </a: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rate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/>
                </a:r>
                <a:b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(MT/s)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5" name="Line 7"/>
              <p:cNvCxnSpPr/>
              <p:nvPr/>
            </p:nvCxnSpPr>
            <p:spPr bwMode="auto">
              <a:xfrm flipV="1">
                <a:off x="817262" y="1628800"/>
                <a:ext cx="0" cy="40680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" name="Rectangle 15"/>
              <p:cNvSpPr>
                <a:spLocks noChangeArrowheads="1"/>
              </p:cNvSpPr>
              <p:nvPr/>
            </p:nvSpPr>
            <p:spPr bwMode="auto">
              <a:xfrm>
                <a:off x="526537" y="5192033"/>
                <a:ext cx="31628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</a:t>
                </a:r>
                <a:endParaRPr lang="en-US" sz="18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7" name="Rectangle 16"/>
              <p:cNvSpPr>
                <a:spLocks noChangeArrowheads="1"/>
              </p:cNvSpPr>
              <p:nvPr/>
            </p:nvSpPr>
            <p:spPr bwMode="auto">
              <a:xfrm>
                <a:off x="447251" y="4687373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8" name="Rectangle 17"/>
              <p:cNvSpPr>
                <a:spLocks noChangeArrowheads="1"/>
              </p:cNvSpPr>
              <p:nvPr/>
            </p:nvSpPr>
            <p:spPr bwMode="auto">
              <a:xfrm>
                <a:off x="473678" y="3399353"/>
                <a:ext cx="330427" cy="311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9" name="Rectangle 18"/>
              <p:cNvSpPr>
                <a:spLocks noChangeArrowheads="1"/>
              </p:cNvSpPr>
              <p:nvPr/>
            </p:nvSpPr>
            <p:spPr bwMode="auto">
              <a:xfrm>
                <a:off x="9029681" y="5858331"/>
                <a:ext cx="349929" cy="183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Year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0" name="Rectangle 19"/>
              <p:cNvSpPr>
                <a:spLocks noChangeArrowheads="1"/>
              </p:cNvSpPr>
              <p:nvPr/>
            </p:nvSpPr>
            <p:spPr bwMode="auto">
              <a:xfrm>
                <a:off x="2217832" y="5792699"/>
                <a:ext cx="320956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3075681" y="5792699"/>
                <a:ext cx="319135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2" name="Rectangle 21"/>
              <p:cNvSpPr>
                <a:spLocks noChangeArrowheads="1"/>
              </p:cNvSpPr>
              <p:nvPr/>
            </p:nvSpPr>
            <p:spPr bwMode="auto">
              <a:xfrm>
                <a:off x="1330740" y="5803830"/>
                <a:ext cx="453773" cy="1936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3" name="Rectangle 22"/>
              <p:cNvSpPr>
                <a:spLocks noChangeArrowheads="1"/>
              </p:cNvSpPr>
              <p:nvPr/>
            </p:nvSpPr>
            <p:spPr bwMode="auto">
              <a:xfrm>
                <a:off x="1762064" y="5792699"/>
                <a:ext cx="319058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4" name="Rectangle 23"/>
              <p:cNvSpPr>
                <a:spLocks noChangeArrowheads="1"/>
              </p:cNvSpPr>
              <p:nvPr/>
            </p:nvSpPr>
            <p:spPr bwMode="auto">
              <a:xfrm>
                <a:off x="2616566" y="5792699"/>
                <a:ext cx="319101" cy="243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5" name="Rectangle 24"/>
              <p:cNvSpPr>
                <a:spLocks noChangeArrowheads="1"/>
              </p:cNvSpPr>
              <p:nvPr/>
            </p:nvSpPr>
            <p:spPr bwMode="auto">
              <a:xfrm>
                <a:off x="3539639" y="5792699"/>
                <a:ext cx="2551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4022013" y="5786173"/>
                <a:ext cx="241024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>
                <a:off x="4484761" y="5792699"/>
                <a:ext cx="2250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08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8" name="Rectangle 27"/>
              <p:cNvSpPr>
                <a:spLocks noChangeArrowheads="1"/>
              </p:cNvSpPr>
              <p:nvPr/>
            </p:nvSpPr>
            <p:spPr bwMode="auto">
              <a:xfrm>
                <a:off x="394389" y="2876344"/>
                <a:ext cx="396499" cy="2090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>
                <a:off x="425271" y="1989955"/>
                <a:ext cx="409714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</a:t>
                </a: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0" name="Rectangle 29"/>
              <p:cNvSpPr>
                <a:spLocks noChangeArrowheads="1"/>
              </p:cNvSpPr>
              <p:nvPr/>
            </p:nvSpPr>
            <p:spPr bwMode="auto">
              <a:xfrm>
                <a:off x="460476" y="4118709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1" name="Rectangle 30"/>
              <p:cNvSpPr>
                <a:spLocks noChangeArrowheads="1"/>
              </p:cNvSpPr>
              <p:nvPr/>
            </p:nvSpPr>
            <p:spPr bwMode="auto">
              <a:xfrm>
                <a:off x="422486" y="2307288"/>
                <a:ext cx="40971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32" name="Line 3"/>
              <p:cNvCxnSpPr/>
              <p:nvPr/>
            </p:nvCxnSpPr>
            <p:spPr bwMode="auto">
              <a:xfrm>
                <a:off x="716892" y="295507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" name="Line 58"/>
              <p:cNvCxnSpPr/>
              <p:nvPr/>
            </p:nvCxnSpPr>
            <p:spPr bwMode="auto">
              <a:xfrm>
                <a:off x="737973" y="349360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" name="Line 59"/>
              <p:cNvCxnSpPr/>
              <p:nvPr/>
            </p:nvCxnSpPr>
            <p:spPr bwMode="auto">
              <a:xfrm flipV="1">
                <a:off x="737974" y="207094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5" name="Line 61"/>
              <p:cNvCxnSpPr/>
              <p:nvPr/>
            </p:nvCxnSpPr>
            <p:spPr bwMode="auto">
              <a:xfrm flipV="1">
                <a:off x="737973" y="4777781"/>
                <a:ext cx="8503920" cy="27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6" name="Line 62"/>
              <p:cNvCxnSpPr/>
              <p:nvPr/>
            </p:nvCxnSpPr>
            <p:spPr bwMode="auto">
              <a:xfrm>
                <a:off x="751187" y="5316309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7" name="Line 63"/>
              <p:cNvCxnSpPr/>
              <p:nvPr/>
            </p:nvCxnSpPr>
            <p:spPr bwMode="auto">
              <a:xfrm>
                <a:off x="737973" y="4218541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" name="Line 64"/>
              <p:cNvCxnSpPr/>
              <p:nvPr/>
            </p:nvCxnSpPr>
            <p:spPr bwMode="auto">
              <a:xfrm>
                <a:off x="724759" y="239583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39" name="Csoportba foglalás 2"/>
              <p:cNvGrpSpPr/>
              <p:nvPr/>
            </p:nvGrpSpPr>
            <p:grpSpPr>
              <a:xfrm>
                <a:off x="1736685" y="2643015"/>
                <a:ext cx="1076752" cy="274319"/>
                <a:chOff x="3608153" y="558137"/>
                <a:chExt cx="1063968" cy="156657"/>
              </a:xfrm>
            </p:grpSpPr>
            <p:sp>
              <p:nvSpPr>
                <p:cNvPr id="57" name="Rectangle 56"/>
                <p:cNvSpPr>
                  <a:spLocks noChangeArrowheads="1"/>
                </p:cNvSpPr>
                <p:nvPr/>
              </p:nvSpPr>
              <p:spPr bwMode="auto">
                <a:xfrm rot="20258931">
                  <a:off x="3608153" y="558137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58" name="Rectangle 57"/>
                <p:cNvSpPr>
                  <a:spLocks noChangeArrowheads="1"/>
                </p:cNvSpPr>
                <p:nvPr/>
              </p:nvSpPr>
              <p:spPr bwMode="auto">
                <a:xfrm rot="20293949">
                  <a:off x="3811928" y="579331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2*/4 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  <p:sp>
            <p:nvSpPr>
              <p:cNvPr id="41" name="Rectangle 40"/>
              <p:cNvSpPr>
                <a:spLocks noChangeArrowheads="1"/>
              </p:cNvSpPr>
              <p:nvPr/>
            </p:nvSpPr>
            <p:spPr bwMode="auto">
              <a:xfrm>
                <a:off x="2444876" y="3028556"/>
                <a:ext cx="566474" cy="4004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2" name="Rectangle 41"/>
              <p:cNvSpPr>
                <a:spLocks noChangeArrowheads="1"/>
              </p:cNvSpPr>
              <p:nvPr/>
            </p:nvSpPr>
            <p:spPr bwMode="auto">
              <a:xfrm>
                <a:off x="2919091" y="2843935"/>
                <a:ext cx="572789" cy="460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3" name="Rectangle 42"/>
              <p:cNvSpPr>
                <a:spLocks noChangeArrowheads="1"/>
              </p:cNvSpPr>
              <p:nvPr/>
            </p:nvSpPr>
            <p:spPr bwMode="auto">
              <a:xfrm>
                <a:off x="3317346" y="2650105"/>
                <a:ext cx="624584" cy="4115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b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6057165" y="2119570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4990815" y="5792699"/>
                <a:ext cx="248921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09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5917514" y="5813412"/>
                <a:ext cx="217939" cy="2170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5408689" y="5792814"/>
                <a:ext cx="350496" cy="205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2010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6440109" y="5792699"/>
                <a:ext cx="229436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1" name="Rectangle 50"/>
              <p:cNvSpPr>
                <a:spLocks noChangeArrowheads="1"/>
              </p:cNvSpPr>
              <p:nvPr/>
            </p:nvSpPr>
            <p:spPr bwMode="auto">
              <a:xfrm>
                <a:off x="6930513" y="5792699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3" name="Rectangle 52"/>
              <p:cNvSpPr>
                <a:spLocks noChangeArrowheads="1"/>
              </p:cNvSpPr>
              <p:nvPr/>
            </p:nvSpPr>
            <p:spPr bwMode="auto">
              <a:xfrm>
                <a:off x="7891846" y="5792699"/>
                <a:ext cx="235549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4" name="Rectangle 53"/>
              <p:cNvSpPr>
                <a:spLocks noChangeArrowheads="1"/>
              </p:cNvSpPr>
              <p:nvPr/>
            </p:nvSpPr>
            <p:spPr bwMode="auto">
              <a:xfrm>
                <a:off x="5030889" y="306896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>
                <a:off x="871765" y="5792699"/>
                <a:ext cx="384862" cy="2427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6" name="Szövegdoboz 79"/>
              <p:cNvSpPr txBox="1"/>
              <p:nvPr/>
            </p:nvSpPr>
            <p:spPr>
              <a:xfrm>
                <a:off x="764403" y="5378447"/>
                <a:ext cx="130357" cy="21557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tIns="0" rIns="36000" bIns="0" rtlCol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700">
                    <a:solidFill>
                      <a:srgbClr val="000000"/>
                    </a:solidFill>
                    <a:latin typeface="Verdana"/>
                    <a:ea typeface="Verdana"/>
                    <a:cs typeface="Verdana"/>
                    <a:sym typeface="Symbol"/>
                  </a:rPr>
                  <a:t></a:t>
                </a:r>
                <a:endParaRPr lang="en-US" sz="12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63" name="Line 15"/>
              <p:cNvCxnSpPr/>
              <p:nvPr/>
            </p:nvCxnSpPr>
            <p:spPr bwMode="auto">
              <a:xfrm flipV="1">
                <a:off x="294341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" name="Line 18"/>
              <p:cNvCxnSpPr/>
              <p:nvPr/>
            </p:nvCxnSpPr>
            <p:spPr bwMode="auto">
              <a:xfrm flipV="1">
                <a:off x="338357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" name="Line 19"/>
              <p:cNvCxnSpPr/>
              <p:nvPr/>
            </p:nvCxnSpPr>
            <p:spPr bwMode="auto">
              <a:xfrm flipV="1">
                <a:off x="3867746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" name="Line 20"/>
              <p:cNvCxnSpPr/>
              <p:nvPr/>
            </p:nvCxnSpPr>
            <p:spPr bwMode="auto">
              <a:xfrm flipV="1">
                <a:off x="1608264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" name="Line 22"/>
              <p:cNvCxnSpPr/>
              <p:nvPr/>
            </p:nvCxnSpPr>
            <p:spPr bwMode="auto">
              <a:xfrm flipV="1">
                <a:off x="2048423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" name="Line 23"/>
              <p:cNvCxnSpPr/>
              <p:nvPr/>
            </p:nvCxnSpPr>
            <p:spPr bwMode="auto">
              <a:xfrm flipV="1">
                <a:off x="248858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" name="Line 66"/>
              <p:cNvCxnSpPr/>
              <p:nvPr/>
            </p:nvCxnSpPr>
            <p:spPr bwMode="auto">
              <a:xfrm flipV="1">
                <a:off x="435192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" name="Line 67"/>
              <p:cNvCxnSpPr/>
              <p:nvPr/>
            </p:nvCxnSpPr>
            <p:spPr bwMode="auto">
              <a:xfrm flipV="1">
                <a:off x="4850767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1" name="Line 18"/>
              <p:cNvCxnSpPr/>
              <p:nvPr/>
            </p:nvCxnSpPr>
            <p:spPr bwMode="auto">
              <a:xfrm flipV="1">
                <a:off x="5290926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" name="Line 19"/>
              <p:cNvCxnSpPr/>
              <p:nvPr/>
            </p:nvCxnSpPr>
            <p:spPr bwMode="auto">
              <a:xfrm flipV="1">
                <a:off x="5789771" y="5683768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" name="Line 66"/>
              <p:cNvCxnSpPr/>
              <p:nvPr/>
            </p:nvCxnSpPr>
            <p:spPr bwMode="auto">
              <a:xfrm flipV="1">
                <a:off x="6273946" y="5675739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" name="Line 67"/>
              <p:cNvCxnSpPr/>
              <p:nvPr/>
            </p:nvCxnSpPr>
            <p:spPr bwMode="auto">
              <a:xfrm flipV="1">
                <a:off x="6772792" y="5678744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" name="Line 18"/>
              <p:cNvCxnSpPr/>
              <p:nvPr/>
            </p:nvCxnSpPr>
            <p:spPr bwMode="auto">
              <a:xfrm flipV="1">
                <a:off x="7256967" y="5670715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" name="Line 19"/>
              <p:cNvCxnSpPr/>
              <p:nvPr/>
            </p:nvCxnSpPr>
            <p:spPr bwMode="auto">
              <a:xfrm flipV="1">
                <a:off x="7755814" y="5665691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" name="Line 59"/>
              <p:cNvCxnSpPr/>
              <p:nvPr/>
            </p:nvCxnSpPr>
            <p:spPr bwMode="auto">
              <a:xfrm flipV="1">
                <a:off x="817262" y="5668423"/>
                <a:ext cx="8503920" cy="208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" name="Line 19"/>
              <p:cNvCxnSpPr/>
              <p:nvPr/>
            </p:nvCxnSpPr>
            <p:spPr bwMode="auto">
              <a:xfrm flipV="1">
                <a:off x="8231617" y="566737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" name="Line 19"/>
              <p:cNvCxnSpPr/>
              <p:nvPr/>
            </p:nvCxnSpPr>
            <p:spPr bwMode="auto">
              <a:xfrm flipV="1">
                <a:off x="1195396" y="568895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9" name="Rectangle 88"/>
              <p:cNvSpPr>
                <a:spLocks noChangeArrowheads="1"/>
              </p:cNvSpPr>
              <p:nvPr/>
            </p:nvSpPr>
            <p:spPr bwMode="auto">
              <a:xfrm>
                <a:off x="7421085" y="5785935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99" name="Rectangle 98"/>
              <p:cNvSpPr>
                <a:spLocks noChangeArrowheads="1"/>
              </p:cNvSpPr>
              <p:nvPr/>
            </p:nvSpPr>
            <p:spPr bwMode="auto">
              <a:xfrm>
                <a:off x="3102030" y="3236583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3" name="Rectangle 142"/>
              <p:cNvSpPr>
                <a:spLocks noChangeArrowheads="1"/>
              </p:cNvSpPr>
              <p:nvPr/>
            </p:nvSpPr>
            <p:spPr bwMode="auto">
              <a:xfrm>
                <a:off x="4760859" y="236793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7" name="Rectangle 146"/>
              <p:cNvSpPr>
                <a:spLocks noChangeArrowheads="1"/>
              </p:cNvSpPr>
              <p:nvPr/>
            </p:nvSpPr>
            <p:spPr bwMode="auto">
              <a:xfrm>
                <a:off x="7620396" y="2141704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/</a:t>
                </a: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866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55" name="Rectangle 154"/>
              <p:cNvSpPr>
                <a:spLocks noChangeArrowheads="1"/>
              </p:cNvSpPr>
              <p:nvPr/>
            </p:nvSpPr>
            <p:spPr bwMode="auto">
              <a:xfrm>
                <a:off x="2706555" y="3432595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67" name="Straight Connector 166"/>
              <p:cNvCxnSpPr/>
              <p:nvPr/>
            </p:nvCxnSpPr>
            <p:spPr>
              <a:xfrm rot="120000" flipV="1">
                <a:off x="4156381" y="2290553"/>
                <a:ext cx="4382762" cy="711482"/>
              </a:xfrm>
              <a:prstGeom prst="line">
                <a:avLst/>
              </a:prstGeom>
              <a:ln w="285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Rectangle 171"/>
              <p:cNvSpPr>
                <a:spLocks noChangeArrowheads="1"/>
              </p:cNvSpPr>
              <p:nvPr/>
            </p:nvSpPr>
            <p:spPr bwMode="auto">
              <a:xfrm>
                <a:off x="1736685" y="3328696"/>
                <a:ext cx="503154" cy="4603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grpSp>
            <p:nvGrpSpPr>
              <p:cNvPr id="173" name="Csoportba foglalás 2"/>
              <p:cNvGrpSpPr/>
              <p:nvPr/>
            </p:nvGrpSpPr>
            <p:grpSpPr>
              <a:xfrm>
                <a:off x="5967157" y="2978949"/>
                <a:ext cx="1065627" cy="288146"/>
                <a:chOff x="4097336" y="1285770"/>
                <a:chExt cx="1052975" cy="164553"/>
              </a:xfrm>
            </p:grpSpPr>
            <p:sp>
              <p:nvSpPr>
                <p:cNvPr id="174" name="Rectangle 173"/>
                <p:cNvSpPr>
                  <a:spLocks noChangeArrowheads="1"/>
                </p:cNvSpPr>
                <p:nvPr/>
              </p:nvSpPr>
              <p:spPr bwMode="auto">
                <a:xfrm rot="21027067">
                  <a:off x="4097336" y="1285770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175" name="Rectangle 174"/>
                <p:cNvSpPr>
                  <a:spLocks noChangeArrowheads="1"/>
                </p:cNvSpPr>
                <p:nvPr/>
              </p:nvSpPr>
              <p:spPr bwMode="auto">
                <a:xfrm rot="21026351">
                  <a:off x="4273253" y="1318878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</a:t>
                  </a:r>
                  <a:r>
                    <a:rPr lang="hu-HU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*/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8 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</p:grpSp>
        <p:sp>
          <p:nvSpPr>
            <p:cNvPr id="180" name="Rectangle 179"/>
            <p:cNvSpPr>
              <a:spLocks noChangeArrowheads="1"/>
            </p:cNvSpPr>
            <p:nvPr/>
          </p:nvSpPr>
          <p:spPr bwMode="auto">
            <a:xfrm>
              <a:off x="993734" y="3316760"/>
              <a:ext cx="548696" cy="492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85" name="Straight Connector 84"/>
            <p:cNvCxnSpPr>
              <a:stCxn id="134" idx="2"/>
            </p:cNvCxnSpPr>
            <p:nvPr/>
          </p:nvCxnSpPr>
          <p:spPr>
            <a:xfrm flipV="1">
              <a:off x="3781356" y="1628796"/>
              <a:ext cx="2524699" cy="1192909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2599423" y="344332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763895" y="304673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4962600" y="267716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6903042" y="2304656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>
            <a:xfrm rot="60000" flipV="1">
              <a:off x="2702285" y="2783283"/>
              <a:ext cx="2260315" cy="773759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 flipV="1">
              <a:off x="4994574" y="1929942"/>
              <a:ext cx="2490406" cy="84958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Rectangle 109"/>
            <p:cNvSpPr>
              <a:spLocks noChangeArrowheads="1"/>
            </p:cNvSpPr>
            <p:nvPr/>
          </p:nvSpPr>
          <p:spPr bwMode="auto">
            <a:xfrm>
              <a:off x="1280594" y="381546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2309809" y="3591075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3618031" y="3261461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6654151" y="254357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4" name="Rectangle 113"/>
            <p:cNvSpPr>
              <a:spLocks noChangeArrowheads="1"/>
            </p:cNvSpPr>
            <p:nvPr/>
          </p:nvSpPr>
          <p:spPr bwMode="auto">
            <a:xfrm>
              <a:off x="7217308" y="241142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8" name="Rectangle 127"/>
            <p:cNvSpPr>
              <a:spLocks noChangeArrowheads="1"/>
            </p:cNvSpPr>
            <p:nvPr/>
          </p:nvSpPr>
          <p:spPr bwMode="auto">
            <a:xfrm>
              <a:off x="1611286" y="3035579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4" name="Rectangle 133"/>
            <p:cNvSpPr>
              <a:spLocks noChangeArrowheads="1"/>
            </p:cNvSpPr>
            <p:nvPr/>
          </p:nvSpPr>
          <p:spPr bwMode="auto">
            <a:xfrm>
              <a:off x="3425735" y="2295318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 rot="120000" flipV="1">
              <a:off x="1306182" y="2729684"/>
              <a:ext cx="2484784" cy="1124667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116"/>
            <p:cNvSpPr txBox="1"/>
            <p:nvPr/>
          </p:nvSpPr>
          <p:spPr>
            <a:xfrm>
              <a:off x="885505" y="3814189"/>
              <a:ext cx="5613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72BFC5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DTs </a:t>
              </a:r>
              <a:endParaRPr lang="en-US" sz="1200" b="1" dirty="0">
                <a:solidFill>
                  <a:srgbClr val="72BFC5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1815428" y="3606715"/>
              <a:ext cx="77938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4S/</a:t>
              </a:r>
              <a:r>
                <a:rPr lang="en-US" sz="1200" b="1" dirty="0" err="1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8S</a:t>
              </a: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endParaRPr lang="en-US" sz="1200" b="1" dirty="0">
                <a:solidFill>
                  <a:srgbClr val="FF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968661" y="3872815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DDR3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02" name="Down Arrow 101"/>
            <p:cNvSpPr/>
            <p:nvPr/>
          </p:nvSpPr>
          <p:spPr bwMode="auto">
            <a:xfrm rot="10800000">
              <a:off x="4991234" y="3286062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08" name="Down Arrow 107"/>
            <p:cNvSpPr/>
            <p:nvPr/>
          </p:nvSpPr>
          <p:spPr bwMode="auto">
            <a:xfrm rot="10800000">
              <a:off x="3745146" y="3626720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09" name="Line 18"/>
            <p:cNvCxnSpPr/>
            <p:nvPr/>
          </p:nvCxnSpPr>
          <p:spPr bwMode="auto">
            <a:xfrm flipV="1">
              <a:off x="8359386" y="551514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Line 18"/>
            <p:cNvCxnSpPr/>
            <p:nvPr/>
          </p:nvCxnSpPr>
          <p:spPr bwMode="auto">
            <a:xfrm flipV="1">
              <a:off x="8821610" y="551514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8034645" y="5642155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8493520" y="5643832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3761725" y="272968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3271000" y="294384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6100156" y="240618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7635708" y="225117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1626401" y="3626889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4" name="Rectangle 123"/>
            <p:cNvSpPr>
              <a:spLocks noChangeArrowheads="1"/>
            </p:cNvSpPr>
            <p:nvPr/>
          </p:nvSpPr>
          <p:spPr bwMode="auto">
            <a:xfrm>
              <a:off x="1958219" y="349580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8491487" y="1926374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984984" y="218635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7716842" y="236908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8224848" y="2246306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7133201" y="3473888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DDR4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36" name="Rectangle 135"/>
            <p:cNvSpPr>
              <a:spLocks noChangeArrowheads="1"/>
            </p:cNvSpPr>
            <p:nvPr/>
          </p:nvSpPr>
          <p:spPr bwMode="auto">
            <a:xfrm>
              <a:off x="7793270" y="215260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8" name="Rectangle 137"/>
            <p:cNvSpPr>
              <a:spLocks noChangeArrowheads="1"/>
            </p:cNvSpPr>
            <p:nvPr/>
          </p:nvSpPr>
          <p:spPr bwMode="auto">
            <a:xfrm>
              <a:off x="8162383" y="205629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9" name="Rectangle 138"/>
            <p:cNvSpPr>
              <a:spLocks noChangeArrowheads="1"/>
            </p:cNvSpPr>
            <p:nvPr/>
          </p:nvSpPr>
          <p:spPr bwMode="auto">
            <a:xfrm>
              <a:off x="7441763" y="163178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/2133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7466765" y="218519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141" name="Straight Connector 140"/>
            <p:cNvCxnSpPr/>
            <p:nvPr/>
          </p:nvCxnSpPr>
          <p:spPr>
            <a:xfrm flipV="1">
              <a:off x="4955905" y="2111191"/>
              <a:ext cx="3819795" cy="688754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Rectangle 143"/>
            <p:cNvSpPr>
              <a:spLocks noChangeArrowheads="1"/>
            </p:cNvSpPr>
            <p:nvPr/>
          </p:nvSpPr>
          <p:spPr bwMode="auto">
            <a:xfrm>
              <a:off x="7744944" y="1426168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/2400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6" name="Down Arrow 145"/>
            <p:cNvSpPr/>
            <p:nvPr/>
          </p:nvSpPr>
          <p:spPr bwMode="auto">
            <a:xfrm rot="10800000">
              <a:off x="7510306" y="2846794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49" name="Down Arrow 148"/>
            <p:cNvSpPr/>
            <p:nvPr/>
          </p:nvSpPr>
          <p:spPr bwMode="auto">
            <a:xfrm rot="10800000">
              <a:off x="7770300" y="274370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27" name="TextBox 12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4" name="Oval 3"/>
          <p:cNvSpPr/>
          <p:nvPr/>
        </p:nvSpPr>
        <p:spPr bwMode="auto">
          <a:xfrm rot="20140961">
            <a:off x="391984" y="1818608"/>
            <a:ext cx="5099763" cy="2574124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3391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26505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(14)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464094" y="867243"/>
            <a:ext cx="860376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As the Figure shows, in the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course of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evolution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transfer rates of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DDR2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memories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doubled </a:t>
            </a:r>
            <a:endParaRPr lang="en-US" dirty="0" smtClean="0">
              <a:solidFill>
                <a:srgbClr val="FF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   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roughly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every four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years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, that is roughly half as fast as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transfer rates of core counts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    of high-end 4S/</a:t>
            </a:r>
            <a:r>
              <a:rPr lang="en-US" dirty="0" err="1" smtClean="0">
                <a:solidFill>
                  <a:srgbClr val="0070C0"/>
                </a:solidFill>
                <a:latin typeface="Verdana"/>
              </a:rPr>
              <a:t>8S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server processor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.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</a:t>
            </a:r>
            <a:endParaRPr 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-4897" y="501642"/>
            <a:ext cx="84385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mory transfer rates in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Intel’s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 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2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445533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TextBox 89"/>
          <p:cNvSpPr txBox="1"/>
          <p:nvPr/>
        </p:nvSpPr>
        <p:spPr>
          <a:xfrm>
            <a:off x="75785" y="515089"/>
            <a:ext cx="84513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Memory transfer rates in Intel’s DTs and 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servers-3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-71955" y="1021505"/>
            <a:ext cx="9115390" cy="4865170"/>
            <a:chOff x="-71955" y="1021505"/>
            <a:chExt cx="9115390" cy="4865170"/>
          </a:xfrm>
        </p:grpSpPr>
        <p:grpSp>
          <p:nvGrpSpPr>
            <p:cNvPr id="178" name="Group 177"/>
            <p:cNvGrpSpPr/>
            <p:nvPr/>
          </p:nvGrpSpPr>
          <p:grpSpPr>
            <a:xfrm>
              <a:off x="-71955" y="1021505"/>
              <a:ext cx="9115390" cy="4863050"/>
              <a:chOff x="264220" y="1178750"/>
              <a:chExt cx="9115390" cy="4863050"/>
            </a:xfrm>
          </p:grpSpPr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>
                <a:off x="5091685" y="2703514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>
                <a:off x="264220" y="1178750"/>
                <a:ext cx="1101487" cy="405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Transfer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 </a:t>
                </a: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rate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/>
                </a:r>
                <a:b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(MT/s)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5" name="Line 7"/>
              <p:cNvCxnSpPr/>
              <p:nvPr/>
            </p:nvCxnSpPr>
            <p:spPr bwMode="auto">
              <a:xfrm flipV="1">
                <a:off x="817262" y="1628800"/>
                <a:ext cx="0" cy="40680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" name="Rectangle 15"/>
              <p:cNvSpPr>
                <a:spLocks noChangeArrowheads="1"/>
              </p:cNvSpPr>
              <p:nvPr/>
            </p:nvSpPr>
            <p:spPr bwMode="auto">
              <a:xfrm>
                <a:off x="526537" y="5192033"/>
                <a:ext cx="31628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</a:t>
                </a:r>
                <a:endParaRPr lang="en-US" sz="18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7" name="Rectangle 16"/>
              <p:cNvSpPr>
                <a:spLocks noChangeArrowheads="1"/>
              </p:cNvSpPr>
              <p:nvPr/>
            </p:nvSpPr>
            <p:spPr bwMode="auto">
              <a:xfrm>
                <a:off x="447251" y="4687373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8" name="Rectangle 17"/>
              <p:cNvSpPr>
                <a:spLocks noChangeArrowheads="1"/>
              </p:cNvSpPr>
              <p:nvPr/>
            </p:nvSpPr>
            <p:spPr bwMode="auto">
              <a:xfrm>
                <a:off x="473678" y="3399353"/>
                <a:ext cx="330427" cy="311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9" name="Rectangle 18"/>
              <p:cNvSpPr>
                <a:spLocks noChangeArrowheads="1"/>
              </p:cNvSpPr>
              <p:nvPr/>
            </p:nvSpPr>
            <p:spPr bwMode="auto">
              <a:xfrm>
                <a:off x="9029681" y="5858331"/>
                <a:ext cx="349929" cy="183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Year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0" name="Rectangle 19"/>
              <p:cNvSpPr>
                <a:spLocks noChangeArrowheads="1"/>
              </p:cNvSpPr>
              <p:nvPr/>
            </p:nvSpPr>
            <p:spPr bwMode="auto">
              <a:xfrm>
                <a:off x="2217832" y="5792699"/>
                <a:ext cx="320956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3075681" y="5792699"/>
                <a:ext cx="319135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2" name="Rectangle 21"/>
              <p:cNvSpPr>
                <a:spLocks noChangeArrowheads="1"/>
              </p:cNvSpPr>
              <p:nvPr/>
            </p:nvSpPr>
            <p:spPr bwMode="auto">
              <a:xfrm>
                <a:off x="1330740" y="5803830"/>
                <a:ext cx="453773" cy="1936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3" name="Rectangle 22"/>
              <p:cNvSpPr>
                <a:spLocks noChangeArrowheads="1"/>
              </p:cNvSpPr>
              <p:nvPr/>
            </p:nvSpPr>
            <p:spPr bwMode="auto">
              <a:xfrm>
                <a:off x="1762064" y="5792699"/>
                <a:ext cx="319058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4" name="Rectangle 23"/>
              <p:cNvSpPr>
                <a:spLocks noChangeArrowheads="1"/>
              </p:cNvSpPr>
              <p:nvPr/>
            </p:nvSpPr>
            <p:spPr bwMode="auto">
              <a:xfrm>
                <a:off x="2616566" y="5792699"/>
                <a:ext cx="319101" cy="243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5" name="Rectangle 24"/>
              <p:cNvSpPr>
                <a:spLocks noChangeArrowheads="1"/>
              </p:cNvSpPr>
              <p:nvPr/>
            </p:nvSpPr>
            <p:spPr bwMode="auto">
              <a:xfrm>
                <a:off x="3539639" y="5792699"/>
                <a:ext cx="2551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4022013" y="5786173"/>
                <a:ext cx="241024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>
                <a:off x="4484761" y="5792699"/>
                <a:ext cx="2250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08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8" name="Rectangle 27"/>
              <p:cNvSpPr>
                <a:spLocks noChangeArrowheads="1"/>
              </p:cNvSpPr>
              <p:nvPr/>
            </p:nvSpPr>
            <p:spPr bwMode="auto">
              <a:xfrm>
                <a:off x="394389" y="2876344"/>
                <a:ext cx="396499" cy="2090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>
                <a:off x="425271" y="1989955"/>
                <a:ext cx="409714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</a:t>
                </a: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0" name="Rectangle 29"/>
              <p:cNvSpPr>
                <a:spLocks noChangeArrowheads="1"/>
              </p:cNvSpPr>
              <p:nvPr/>
            </p:nvSpPr>
            <p:spPr bwMode="auto">
              <a:xfrm>
                <a:off x="460476" y="4118709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1" name="Rectangle 30"/>
              <p:cNvSpPr>
                <a:spLocks noChangeArrowheads="1"/>
              </p:cNvSpPr>
              <p:nvPr/>
            </p:nvSpPr>
            <p:spPr bwMode="auto">
              <a:xfrm>
                <a:off x="422486" y="2307288"/>
                <a:ext cx="40971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32" name="Line 3"/>
              <p:cNvCxnSpPr/>
              <p:nvPr/>
            </p:nvCxnSpPr>
            <p:spPr bwMode="auto">
              <a:xfrm>
                <a:off x="716892" y="295507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" name="Line 58"/>
              <p:cNvCxnSpPr/>
              <p:nvPr/>
            </p:nvCxnSpPr>
            <p:spPr bwMode="auto">
              <a:xfrm>
                <a:off x="737973" y="349360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" name="Line 59"/>
              <p:cNvCxnSpPr/>
              <p:nvPr/>
            </p:nvCxnSpPr>
            <p:spPr bwMode="auto">
              <a:xfrm flipV="1">
                <a:off x="737974" y="207094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5" name="Line 61"/>
              <p:cNvCxnSpPr/>
              <p:nvPr/>
            </p:nvCxnSpPr>
            <p:spPr bwMode="auto">
              <a:xfrm flipV="1">
                <a:off x="737973" y="4777781"/>
                <a:ext cx="8503920" cy="27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6" name="Line 62"/>
              <p:cNvCxnSpPr/>
              <p:nvPr/>
            </p:nvCxnSpPr>
            <p:spPr bwMode="auto">
              <a:xfrm>
                <a:off x="751187" y="5316309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7" name="Line 63"/>
              <p:cNvCxnSpPr/>
              <p:nvPr/>
            </p:nvCxnSpPr>
            <p:spPr bwMode="auto">
              <a:xfrm>
                <a:off x="737973" y="4218541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" name="Line 64"/>
              <p:cNvCxnSpPr/>
              <p:nvPr/>
            </p:nvCxnSpPr>
            <p:spPr bwMode="auto">
              <a:xfrm>
                <a:off x="724759" y="239583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39" name="Csoportba foglalás 2"/>
              <p:cNvGrpSpPr/>
              <p:nvPr/>
            </p:nvGrpSpPr>
            <p:grpSpPr>
              <a:xfrm>
                <a:off x="1736685" y="2643015"/>
                <a:ext cx="1076752" cy="274319"/>
                <a:chOff x="3608153" y="558137"/>
                <a:chExt cx="1063968" cy="156657"/>
              </a:xfrm>
            </p:grpSpPr>
            <p:sp>
              <p:nvSpPr>
                <p:cNvPr id="57" name="Rectangle 56"/>
                <p:cNvSpPr>
                  <a:spLocks noChangeArrowheads="1"/>
                </p:cNvSpPr>
                <p:nvPr/>
              </p:nvSpPr>
              <p:spPr bwMode="auto">
                <a:xfrm rot="20258931">
                  <a:off x="3608153" y="558137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58" name="Rectangle 57"/>
                <p:cNvSpPr>
                  <a:spLocks noChangeArrowheads="1"/>
                </p:cNvSpPr>
                <p:nvPr/>
              </p:nvSpPr>
              <p:spPr bwMode="auto">
                <a:xfrm rot="20293949">
                  <a:off x="3811928" y="579331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2*/4 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  <p:sp>
            <p:nvSpPr>
              <p:cNvPr id="41" name="Rectangle 40"/>
              <p:cNvSpPr>
                <a:spLocks noChangeArrowheads="1"/>
              </p:cNvSpPr>
              <p:nvPr/>
            </p:nvSpPr>
            <p:spPr bwMode="auto">
              <a:xfrm>
                <a:off x="2444876" y="3028556"/>
                <a:ext cx="566474" cy="4004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2" name="Rectangle 41"/>
              <p:cNvSpPr>
                <a:spLocks noChangeArrowheads="1"/>
              </p:cNvSpPr>
              <p:nvPr/>
            </p:nvSpPr>
            <p:spPr bwMode="auto">
              <a:xfrm>
                <a:off x="2919091" y="2843935"/>
                <a:ext cx="572789" cy="460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3" name="Rectangle 42"/>
              <p:cNvSpPr>
                <a:spLocks noChangeArrowheads="1"/>
              </p:cNvSpPr>
              <p:nvPr/>
            </p:nvSpPr>
            <p:spPr bwMode="auto">
              <a:xfrm>
                <a:off x="3317346" y="2650105"/>
                <a:ext cx="624584" cy="4115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b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6057165" y="2119570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4990815" y="5792699"/>
                <a:ext cx="248921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09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5917514" y="5813412"/>
                <a:ext cx="217939" cy="2170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5408689" y="5792814"/>
                <a:ext cx="350496" cy="205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2010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6440109" y="5792699"/>
                <a:ext cx="229436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1" name="Rectangle 50"/>
              <p:cNvSpPr>
                <a:spLocks noChangeArrowheads="1"/>
              </p:cNvSpPr>
              <p:nvPr/>
            </p:nvSpPr>
            <p:spPr bwMode="auto">
              <a:xfrm>
                <a:off x="6930513" y="5792699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3" name="Rectangle 52"/>
              <p:cNvSpPr>
                <a:spLocks noChangeArrowheads="1"/>
              </p:cNvSpPr>
              <p:nvPr/>
            </p:nvSpPr>
            <p:spPr bwMode="auto">
              <a:xfrm>
                <a:off x="7891846" y="5792699"/>
                <a:ext cx="235549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4" name="Rectangle 53"/>
              <p:cNvSpPr>
                <a:spLocks noChangeArrowheads="1"/>
              </p:cNvSpPr>
              <p:nvPr/>
            </p:nvSpPr>
            <p:spPr bwMode="auto">
              <a:xfrm>
                <a:off x="5030889" y="306896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>
                <a:off x="871765" y="5792699"/>
                <a:ext cx="384862" cy="2427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6" name="Szövegdoboz 79"/>
              <p:cNvSpPr txBox="1"/>
              <p:nvPr/>
            </p:nvSpPr>
            <p:spPr>
              <a:xfrm>
                <a:off x="764403" y="5378447"/>
                <a:ext cx="130357" cy="21557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tIns="0" rIns="36000" bIns="0" rtlCol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700">
                    <a:solidFill>
                      <a:srgbClr val="000000"/>
                    </a:solidFill>
                    <a:latin typeface="Verdana"/>
                    <a:ea typeface="Verdana"/>
                    <a:cs typeface="Verdana"/>
                    <a:sym typeface="Symbol"/>
                  </a:rPr>
                  <a:t></a:t>
                </a:r>
                <a:endParaRPr lang="en-US" sz="12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63" name="Line 15"/>
              <p:cNvCxnSpPr/>
              <p:nvPr/>
            </p:nvCxnSpPr>
            <p:spPr bwMode="auto">
              <a:xfrm flipV="1">
                <a:off x="294341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" name="Line 18"/>
              <p:cNvCxnSpPr/>
              <p:nvPr/>
            </p:nvCxnSpPr>
            <p:spPr bwMode="auto">
              <a:xfrm flipV="1">
                <a:off x="338357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" name="Line 19"/>
              <p:cNvCxnSpPr/>
              <p:nvPr/>
            </p:nvCxnSpPr>
            <p:spPr bwMode="auto">
              <a:xfrm flipV="1">
                <a:off x="3867746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" name="Line 20"/>
              <p:cNvCxnSpPr/>
              <p:nvPr/>
            </p:nvCxnSpPr>
            <p:spPr bwMode="auto">
              <a:xfrm flipV="1">
                <a:off x="1608264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" name="Line 22"/>
              <p:cNvCxnSpPr/>
              <p:nvPr/>
            </p:nvCxnSpPr>
            <p:spPr bwMode="auto">
              <a:xfrm flipV="1">
                <a:off x="2048423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" name="Line 23"/>
              <p:cNvCxnSpPr/>
              <p:nvPr/>
            </p:nvCxnSpPr>
            <p:spPr bwMode="auto">
              <a:xfrm flipV="1">
                <a:off x="248858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" name="Line 66"/>
              <p:cNvCxnSpPr/>
              <p:nvPr/>
            </p:nvCxnSpPr>
            <p:spPr bwMode="auto">
              <a:xfrm flipV="1">
                <a:off x="435192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" name="Line 67"/>
              <p:cNvCxnSpPr/>
              <p:nvPr/>
            </p:nvCxnSpPr>
            <p:spPr bwMode="auto">
              <a:xfrm flipV="1">
                <a:off x="4850767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1" name="Line 18"/>
              <p:cNvCxnSpPr/>
              <p:nvPr/>
            </p:nvCxnSpPr>
            <p:spPr bwMode="auto">
              <a:xfrm flipV="1">
                <a:off x="5290926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" name="Line 19"/>
              <p:cNvCxnSpPr/>
              <p:nvPr/>
            </p:nvCxnSpPr>
            <p:spPr bwMode="auto">
              <a:xfrm flipV="1">
                <a:off x="5789771" y="5683768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" name="Line 66"/>
              <p:cNvCxnSpPr/>
              <p:nvPr/>
            </p:nvCxnSpPr>
            <p:spPr bwMode="auto">
              <a:xfrm flipV="1">
                <a:off x="6273946" y="5675739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" name="Line 67"/>
              <p:cNvCxnSpPr/>
              <p:nvPr/>
            </p:nvCxnSpPr>
            <p:spPr bwMode="auto">
              <a:xfrm flipV="1">
                <a:off x="6772792" y="5678744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" name="Line 18"/>
              <p:cNvCxnSpPr/>
              <p:nvPr/>
            </p:nvCxnSpPr>
            <p:spPr bwMode="auto">
              <a:xfrm flipV="1">
                <a:off x="7256967" y="5670715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" name="Line 19"/>
              <p:cNvCxnSpPr/>
              <p:nvPr/>
            </p:nvCxnSpPr>
            <p:spPr bwMode="auto">
              <a:xfrm flipV="1">
                <a:off x="7755814" y="5665691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" name="Line 59"/>
              <p:cNvCxnSpPr/>
              <p:nvPr/>
            </p:nvCxnSpPr>
            <p:spPr bwMode="auto">
              <a:xfrm flipV="1">
                <a:off x="817262" y="5668423"/>
                <a:ext cx="8503920" cy="208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" name="Line 19"/>
              <p:cNvCxnSpPr/>
              <p:nvPr/>
            </p:nvCxnSpPr>
            <p:spPr bwMode="auto">
              <a:xfrm flipV="1">
                <a:off x="8231617" y="566737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" name="Line 19"/>
              <p:cNvCxnSpPr/>
              <p:nvPr/>
            </p:nvCxnSpPr>
            <p:spPr bwMode="auto">
              <a:xfrm flipV="1">
                <a:off x="1195396" y="568895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9" name="Rectangle 88"/>
              <p:cNvSpPr>
                <a:spLocks noChangeArrowheads="1"/>
              </p:cNvSpPr>
              <p:nvPr/>
            </p:nvSpPr>
            <p:spPr bwMode="auto">
              <a:xfrm>
                <a:off x="7421085" y="5785935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99" name="Rectangle 98"/>
              <p:cNvSpPr>
                <a:spLocks noChangeArrowheads="1"/>
              </p:cNvSpPr>
              <p:nvPr/>
            </p:nvSpPr>
            <p:spPr bwMode="auto">
              <a:xfrm>
                <a:off x="3102030" y="3236583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3" name="Rectangle 142"/>
              <p:cNvSpPr>
                <a:spLocks noChangeArrowheads="1"/>
              </p:cNvSpPr>
              <p:nvPr/>
            </p:nvSpPr>
            <p:spPr bwMode="auto">
              <a:xfrm>
                <a:off x="4760859" y="236793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7" name="Rectangle 146"/>
              <p:cNvSpPr>
                <a:spLocks noChangeArrowheads="1"/>
              </p:cNvSpPr>
              <p:nvPr/>
            </p:nvSpPr>
            <p:spPr bwMode="auto">
              <a:xfrm>
                <a:off x="7620396" y="2141704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/</a:t>
                </a: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866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55" name="Rectangle 154"/>
              <p:cNvSpPr>
                <a:spLocks noChangeArrowheads="1"/>
              </p:cNvSpPr>
              <p:nvPr/>
            </p:nvSpPr>
            <p:spPr bwMode="auto">
              <a:xfrm>
                <a:off x="2706555" y="3432595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67" name="Straight Connector 166"/>
              <p:cNvCxnSpPr/>
              <p:nvPr/>
            </p:nvCxnSpPr>
            <p:spPr>
              <a:xfrm rot="120000" flipV="1">
                <a:off x="4156381" y="2290553"/>
                <a:ext cx="4382762" cy="711482"/>
              </a:xfrm>
              <a:prstGeom prst="line">
                <a:avLst/>
              </a:prstGeom>
              <a:ln w="285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Rectangle 171"/>
              <p:cNvSpPr>
                <a:spLocks noChangeArrowheads="1"/>
              </p:cNvSpPr>
              <p:nvPr/>
            </p:nvSpPr>
            <p:spPr bwMode="auto">
              <a:xfrm>
                <a:off x="1736685" y="3328696"/>
                <a:ext cx="503154" cy="4603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grpSp>
            <p:nvGrpSpPr>
              <p:cNvPr id="173" name="Csoportba foglalás 2"/>
              <p:cNvGrpSpPr/>
              <p:nvPr/>
            </p:nvGrpSpPr>
            <p:grpSpPr>
              <a:xfrm>
                <a:off x="5967157" y="2978949"/>
                <a:ext cx="1065627" cy="288146"/>
                <a:chOff x="4097336" y="1285770"/>
                <a:chExt cx="1052975" cy="164553"/>
              </a:xfrm>
            </p:grpSpPr>
            <p:sp>
              <p:nvSpPr>
                <p:cNvPr id="174" name="Rectangle 173"/>
                <p:cNvSpPr>
                  <a:spLocks noChangeArrowheads="1"/>
                </p:cNvSpPr>
                <p:nvPr/>
              </p:nvSpPr>
              <p:spPr bwMode="auto">
                <a:xfrm rot="21027067">
                  <a:off x="4097336" y="1285770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175" name="Rectangle 174"/>
                <p:cNvSpPr>
                  <a:spLocks noChangeArrowheads="1"/>
                </p:cNvSpPr>
                <p:nvPr/>
              </p:nvSpPr>
              <p:spPr bwMode="auto">
                <a:xfrm rot="21026351">
                  <a:off x="4273253" y="1318878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</a:t>
                  </a:r>
                  <a:r>
                    <a:rPr lang="hu-HU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*/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8 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</p:grpSp>
        <p:sp>
          <p:nvSpPr>
            <p:cNvPr id="180" name="Rectangle 179"/>
            <p:cNvSpPr>
              <a:spLocks noChangeArrowheads="1"/>
            </p:cNvSpPr>
            <p:nvPr/>
          </p:nvSpPr>
          <p:spPr bwMode="auto">
            <a:xfrm>
              <a:off x="993734" y="3316760"/>
              <a:ext cx="548696" cy="492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85" name="Straight Connector 84"/>
            <p:cNvCxnSpPr>
              <a:stCxn id="134" idx="2"/>
            </p:cNvCxnSpPr>
            <p:nvPr/>
          </p:nvCxnSpPr>
          <p:spPr>
            <a:xfrm flipV="1">
              <a:off x="3781356" y="1628796"/>
              <a:ext cx="2524699" cy="1192909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2599423" y="344332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763895" y="304673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4962600" y="267716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6903042" y="2304656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>
            <a:xfrm rot="60000" flipV="1">
              <a:off x="2702285" y="2783283"/>
              <a:ext cx="2260315" cy="773759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 flipV="1">
              <a:off x="4994574" y="1929942"/>
              <a:ext cx="2490406" cy="84958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Rectangle 109"/>
            <p:cNvSpPr>
              <a:spLocks noChangeArrowheads="1"/>
            </p:cNvSpPr>
            <p:nvPr/>
          </p:nvSpPr>
          <p:spPr bwMode="auto">
            <a:xfrm>
              <a:off x="1280594" y="381546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2309809" y="3591075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3618031" y="3261461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6654151" y="254357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4" name="Rectangle 113"/>
            <p:cNvSpPr>
              <a:spLocks noChangeArrowheads="1"/>
            </p:cNvSpPr>
            <p:nvPr/>
          </p:nvSpPr>
          <p:spPr bwMode="auto">
            <a:xfrm>
              <a:off x="7217308" y="241142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8" name="Rectangle 127"/>
            <p:cNvSpPr>
              <a:spLocks noChangeArrowheads="1"/>
            </p:cNvSpPr>
            <p:nvPr/>
          </p:nvSpPr>
          <p:spPr bwMode="auto">
            <a:xfrm>
              <a:off x="1611286" y="3035579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4" name="Rectangle 133"/>
            <p:cNvSpPr>
              <a:spLocks noChangeArrowheads="1"/>
            </p:cNvSpPr>
            <p:nvPr/>
          </p:nvSpPr>
          <p:spPr bwMode="auto">
            <a:xfrm>
              <a:off x="3425735" y="2295318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 rot="120000" flipV="1">
              <a:off x="1306182" y="2729684"/>
              <a:ext cx="2484784" cy="1124667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116"/>
            <p:cNvSpPr txBox="1"/>
            <p:nvPr/>
          </p:nvSpPr>
          <p:spPr>
            <a:xfrm>
              <a:off x="885505" y="3814189"/>
              <a:ext cx="5613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72BFC5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DTs </a:t>
              </a:r>
              <a:endParaRPr lang="en-US" sz="1200" b="1" dirty="0">
                <a:solidFill>
                  <a:srgbClr val="72BFC5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1815428" y="3606715"/>
              <a:ext cx="77938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4S/</a:t>
              </a:r>
              <a:r>
                <a:rPr lang="en-US" sz="1200" b="1" dirty="0" err="1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8S</a:t>
              </a: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endParaRPr lang="en-US" sz="1200" b="1" dirty="0">
                <a:solidFill>
                  <a:srgbClr val="FF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968661" y="3872815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DDR3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02" name="Down Arrow 101"/>
            <p:cNvSpPr/>
            <p:nvPr/>
          </p:nvSpPr>
          <p:spPr bwMode="auto">
            <a:xfrm rot="10800000">
              <a:off x="4991234" y="3286062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08" name="Down Arrow 107"/>
            <p:cNvSpPr/>
            <p:nvPr/>
          </p:nvSpPr>
          <p:spPr bwMode="auto">
            <a:xfrm rot="10800000">
              <a:off x="3745146" y="3626720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09" name="Line 18"/>
            <p:cNvCxnSpPr/>
            <p:nvPr/>
          </p:nvCxnSpPr>
          <p:spPr bwMode="auto">
            <a:xfrm flipV="1">
              <a:off x="8359386" y="551514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Line 18"/>
            <p:cNvCxnSpPr/>
            <p:nvPr/>
          </p:nvCxnSpPr>
          <p:spPr bwMode="auto">
            <a:xfrm flipV="1">
              <a:off x="8821610" y="551514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8034645" y="5642155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8493520" y="5643832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3761725" y="272968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3271000" y="294384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6100156" y="240618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7635708" y="225117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1626401" y="3626889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4" name="Rectangle 123"/>
            <p:cNvSpPr>
              <a:spLocks noChangeArrowheads="1"/>
            </p:cNvSpPr>
            <p:nvPr/>
          </p:nvSpPr>
          <p:spPr bwMode="auto">
            <a:xfrm>
              <a:off x="1958219" y="349580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8491487" y="1926374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984984" y="218635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7716842" y="236908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8224848" y="2246306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7133201" y="3473888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DDR4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36" name="Rectangle 135"/>
            <p:cNvSpPr>
              <a:spLocks noChangeArrowheads="1"/>
            </p:cNvSpPr>
            <p:nvPr/>
          </p:nvSpPr>
          <p:spPr bwMode="auto">
            <a:xfrm>
              <a:off x="7793270" y="215260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8" name="Rectangle 137"/>
            <p:cNvSpPr>
              <a:spLocks noChangeArrowheads="1"/>
            </p:cNvSpPr>
            <p:nvPr/>
          </p:nvSpPr>
          <p:spPr bwMode="auto">
            <a:xfrm>
              <a:off x="8162383" y="205629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9" name="Rectangle 138"/>
            <p:cNvSpPr>
              <a:spLocks noChangeArrowheads="1"/>
            </p:cNvSpPr>
            <p:nvPr/>
          </p:nvSpPr>
          <p:spPr bwMode="auto">
            <a:xfrm>
              <a:off x="7441763" y="163178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/2133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7466765" y="218519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141" name="Straight Connector 140"/>
            <p:cNvCxnSpPr/>
            <p:nvPr/>
          </p:nvCxnSpPr>
          <p:spPr>
            <a:xfrm flipV="1">
              <a:off x="4955905" y="2111191"/>
              <a:ext cx="3819795" cy="688754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Rectangle 143"/>
            <p:cNvSpPr>
              <a:spLocks noChangeArrowheads="1"/>
            </p:cNvSpPr>
            <p:nvPr/>
          </p:nvSpPr>
          <p:spPr bwMode="auto">
            <a:xfrm>
              <a:off x="7744944" y="1426168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/2400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6" name="Down Arrow 145"/>
            <p:cNvSpPr/>
            <p:nvPr/>
          </p:nvSpPr>
          <p:spPr bwMode="auto">
            <a:xfrm rot="10800000">
              <a:off x="7510306" y="2846794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49" name="Down Arrow 148"/>
            <p:cNvSpPr/>
            <p:nvPr/>
          </p:nvSpPr>
          <p:spPr bwMode="auto">
            <a:xfrm rot="10800000">
              <a:off x="7770300" y="274370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27" name="TextBox 12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4" name="Oval 3"/>
          <p:cNvSpPr/>
          <p:nvPr/>
        </p:nvSpPr>
        <p:spPr bwMode="auto">
          <a:xfrm rot="21150579">
            <a:off x="3747818" y="1259409"/>
            <a:ext cx="5307586" cy="2574124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6726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26505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464094" y="867243"/>
            <a:ext cx="83542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Moreover, </a:t>
            </a:r>
            <a:r>
              <a:rPr lang="hu-HU" dirty="0" smtClean="0">
                <a:latin typeface="Verdana"/>
              </a:rPr>
              <a:t>after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 DDR3 memory </a:t>
            </a:r>
            <a:r>
              <a:rPr lang="hu-HU" dirty="0" smtClean="0">
                <a:latin typeface="Verdana"/>
              </a:rPr>
              <a:t>emerged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the growth rate of memory transfer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rates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</a:t>
            </a:r>
            <a:endParaRPr lang="en-US" dirty="0" smtClean="0">
              <a:solidFill>
                <a:srgbClr val="00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slowed down to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doubling rougly every eight years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due to the higher complexity of this</a:t>
            </a:r>
            <a:endParaRPr lang="en-US" dirty="0" smtClean="0">
              <a:solidFill>
                <a:srgbClr val="00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technology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.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</a:t>
            </a:r>
            <a:endParaRPr 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-4897" y="501642"/>
            <a:ext cx="86276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mory transfer rates in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Intel’s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 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4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99281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1.1 </a:t>
            </a:r>
            <a:r>
              <a:rPr lang="en-US" altLang="en-US" sz="1600" dirty="0" smtClean="0"/>
              <a:t>The worldwide server market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pic>
        <p:nvPicPr>
          <p:cNvPr id="45059" name="Picture 2" descr="http://images.anandtech.com/doci/9193/RiscVsx86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4" t="19969" r="-1322" b="3721"/>
          <a:stretch/>
        </p:blipFill>
        <p:spPr bwMode="auto">
          <a:xfrm>
            <a:off x="180300" y="995840"/>
            <a:ext cx="8885913" cy="41212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3539" y="510608"/>
            <a:ext cx="88201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ct val="35000"/>
              </a:spcAft>
            </a:pPr>
            <a:r>
              <a:rPr lang="en-US" altLang="en-US" b="1" dirty="0" smtClean="0">
                <a:solidFill>
                  <a:srgbClr val="333399"/>
                </a:solidFill>
              </a:rPr>
              <a:t>The </a:t>
            </a:r>
            <a:r>
              <a:rPr lang="en-US" altLang="en-US" b="1" dirty="0">
                <a:solidFill>
                  <a:srgbClr val="333399"/>
                </a:solidFill>
              </a:rPr>
              <a:t>worldwide </a:t>
            </a:r>
            <a:r>
              <a:rPr lang="en-US" altLang="en-US" b="1" dirty="0" smtClean="0">
                <a:solidFill>
                  <a:srgbClr val="333399"/>
                </a:solidFill>
              </a:rPr>
              <a:t>4S (4-socket) server</a:t>
            </a:r>
            <a:r>
              <a:rPr lang="hu-HU" altLang="en-US" b="1" dirty="0" smtClean="0">
                <a:solidFill>
                  <a:srgbClr val="333399"/>
                </a:solidFill>
              </a:rPr>
              <a:t> </a:t>
            </a:r>
            <a:r>
              <a:rPr lang="en-US" altLang="en-US" b="1" dirty="0">
                <a:solidFill>
                  <a:srgbClr val="333399"/>
                </a:solidFill>
              </a:rPr>
              <a:t>market </a:t>
            </a:r>
            <a:r>
              <a:rPr lang="en-US" altLang="en-US" dirty="0">
                <a:solidFill>
                  <a:srgbClr val="000000"/>
                </a:solidFill>
              </a:rPr>
              <a:t>[</a:t>
            </a:r>
            <a:r>
              <a:rPr lang="hu-HU" altLang="en-US" dirty="0">
                <a:solidFill>
                  <a:srgbClr val="000000"/>
                </a:solidFill>
              </a:rPr>
              <a:t>52</a:t>
            </a:r>
            <a:r>
              <a:rPr lang="en-US" altLang="en-US" dirty="0" smtClean="0">
                <a:solidFill>
                  <a:srgbClr val="000000"/>
                </a:solidFill>
              </a:rPr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34472" y="6400800"/>
            <a:ext cx="28051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MSS</a:t>
            </a:r>
            <a:r>
              <a:rPr lang="en-US" dirty="0" smtClean="0"/>
              <a:t>: Market Segment Share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301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1333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(1)</a:t>
            </a:r>
            <a:endParaRPr lang="en-US" sz="1600" dirty="0"/>
          </a:p>
        </p:txBody>
      </p:sp>
      <p:sp>
        <p:nvSpPr>
          <p:cNvPr id="6" name="TextBox 5"/>
          <p:cNvSpPr txBox="1"/>
          <p:nvPr/>
        </p:nvSpPr>
        <p:spPr>
          <a:xfrm>
            <a:off x="92215" y="816681"/>
            <a:ext cx="28488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</a:rPr>
              <a:t>a)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The memory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bottleneck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2215" y="510989"/>
            <a:ext cx="59089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2.2 The memory bandwidth bottleneck and its </a:t>
            </a:r>
            <a:r>
              <a:rPr lang="en-US" b="1" dirty="0" smtClean="0">
                <a:solidFill>
                  <a:schemeClr val="accent6"/>
                </a:solidFill>
              </a:rPr>
              <a:t>resolution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3711383" y="2864223"/>
            <a:ext cx="26981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BW</a:t>
            </a:r>
            <a:r>
              <a:rPr lang="en-US" baseline="-25000" dirty="0" err="1" smtClean="0"/>
              <a:t>M</a:t>
            </a:r>
            <a:r>
              <a:rPr lang="en-US" dirty="0" smtClean="0"/>
              <a:t>/core  =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M</a:t>
            </a:r>
            <a:r>
              <a:rPr lang="en-US" dirty="0" smtClean="0"/>
              <a:t> </a:t>
            </a:r>
            <a:r>
              <a:rPr lang="en-US" dirty="0" smtClean="0">
                <a:latin typeface="Cambria Math" panose="02040503050406030204" pitchFamily="18" charset="0"/>
                <a:ea typeface="Cambria Math" panose="02040503050406030204" pitchFamily="18" charset="0"/>
              </a:rPr>
              <a:t>∗ </a:t>
            </a:r>
            <a:r>
              <a:rPr lang="en-US" dirty="0" smtClean="0"/>
              <a:t>w </a:t>
            </a:r>
            <a:r>
              <a:rPr lang="en-US" dirty="0" smtClean="0">
                <a:latin typeface="Cambria Math" panose="02040503050406030204" pitchFamily="18" charset="0"/>
                <a:ea typeface="Cambria Math" panose="02040503050406030204" pitchFamily="18" charset="0"/>
              </a:rPr>
              <a:t>∗ T</a:t>
            </a:r>
            <a:r>
              <a:rPr lang="en-US" baseline="-25000" dirty="0" smtClean="0">
                <a:latin typeface="Cambria Math" panose="02040503050406030204" pitchFamily="18" charset="0"/>
                <a:ea typeface="Cambria Math" panose="02040503050406030204" pitchFamily="18" charset="0"/>
              </a:rPr>
              <a:t>M</a:t>
            </a:r>
            <a:r>
              <a:rPr lang="en-US" dirty="0" smtClean="0"/>
              <a:t> /</a:t>
            </a:r>
            <a:r>
              <a:rPr lang="en-US" dirty="0" err="1" smtClean="0"/>
              <a:t>n</a:t>
            </a:r>
            <a:r>
              <a:rPr lang="en-US" baseline="-25000" dirty="0" err="1" smtClean="0"/>
              <a:t>C</a:t>
            </a:r>
            <a:endParaRPr lang="en-US" baseline="-25000" dirty="0"/>
          </a:p>
        </p:txBody>
      </p:sp>
      <p:sp>
        <p:nvSpPr>
          <p:cNvPr id="9" name="TextBox 8"/>
          <p:cNvSpPr txBox="1"/>
          <p:nvPr/>
        </p:nvSpPr>
        <p:spPr>
          <a:xfrm>
            <a:off x="3751731" y="3227294"/>
            <a:ext cx="5069273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/>
              <a:t>with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M</a:t>
            </a:r>
            <a:r>
              <a:rPr lang="en-US" dirty="0" smtClean="0"/>
              <a:t>:  Number of memory channels</a:t>
            </a:r>
          </a:p>
          <a:p>
            <a:pPr>
              <a:spcAft>
                <a:spcPts val="200"/>
              </a:spcAft>
            </a:pPr>
            <a:r>
              <a:rPr lang="en-US" dirty="0"/>
              <a:t> </a:t>
            </a:r>
            <a:r>
              <a:rPr lang="en-US" dirty="0" smtClean="0"/>
              <a:t>       w:  Width of a memory channel (8 byte)</a:t>
            </a:r>
          </a:p>
          <a:p>
            <a:pPr>
              <a:spcAft>
                <a:spcPts val="200"/>
              </a:spcAft>
            </a:pPr>
            <a:r>
              <a:rPr lang="en-US" dirty="0"/>
              <a:t> </a:t>
            </a:r>
            <a:r>
              <a:rPr lang="en-US" dirty="0" smtClean="0"/>
              <a:t>      T</a:t>
            </a:r>
            <a:r>
              <a:rPr lang="en-US" baseline="-25000" dirty="0" smtClean="0"/>
              <a:t>M</a:t>
            </a:r>
            <a:r>
              <a:rPr lang="en-US" dirty="0" smtClean="0"/>
              <a:t>:  Transfer rate of the memory (</a:t>
            </a:r>
            <a:r>
              <a:rPr lang="en-US" dirty="0" err="1" smtClean="0"/>
              <a:t>e.g</a:t>
            </a:r>
            <a:r>
              <a:rPr lang="en-US" dirty="0" smtClean="0"/>
              <a:t> 2.4 GT/s)  </a:t>
            </a:r>
          </a:p>
          <a:p>
            <a:pPr>
              <a:spcAft>
                <a:spcPts val="200"/>
              </a:spcAft>
            </a:pPr>
            <a:r>
              <a:rPr lang="en-US" dirty="0"/>
              <a:t> </a:t>
            </a:r>
            <a:r>
              <a:rPr lang="en-US" dirty="0" smtClean="0"/>
              <a:t>     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C</a:t>
            </a:r>
            <a:r>
              <a:rPr lang="en-US" dirty="0" smtClean="0"/>
              <a:t>:   Core count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499783" y="2501153"/>
            <a:ext cx="66879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The per core memory bandwidth of a socket </a:t>
            </a:r>
            <a:r>
              <a:rPr lang="en-US" dirty="0">
                <a:latin typeface="Verdana"/>
              </a:rPr>
              <a:t>(</a:t>
            </a:r>
            <a:r>
              <a:rPr lang="en-US" dirty="0" err="1">
                <a:latin typeface="Verdana"/>
              </a:rPr>
              <a:t>BW</a:t>
            </a:r>
            <a:r>
              <a:rPr lang="en-US" baseline="-25000" dirty="0" err="1">
                <a:latin typeface="Verdana"/>
              </a:rPr>
              <a:t>M</a:t>
            </a:r>
            <a:r>
              <a:rPr lang="en-US" baseline="-25000" dirty="0">
                <a:latin typeface="Verdana"/>
              </a:rPr>
              <a:t>/</a:t>
            </a:r>
            <a:r>
              <a:rPr lang="en-US" dirty="0">
                <a:latin typeface="Verdana"/>
              </a:rPr>
              <a:t>core) amounts to </a:t>
            </a:r>
            <a:endParaRPr lang="en-US" dirty="0"/>
          </a:p>
        </p:txBody>
      </p:sp>
      <p:sp>
        <p:nvSpPr>
          <p:cNvPr id="11" name="Rounded Rectangle 10"/>
          <p:cNvSpPr/>
          <p:nvPr/>
        </p:nvSpPr>
        <p:spPr bwMode="auto">
          <a:xfrm>
            <a:off x="560296" y="5109880"/>
            <a:ext cx="8229600" cy="1325880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85799" y="5271241"/>
            <a:ext cx="8044190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  <a:latin typeface="Verdana"/>
              </a:rPr>
              <a:t>If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in a processor family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the per core memory bandwidth should be preserved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over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       generations the emerging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mem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ory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bandwidth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gap </a:t>
            </a:r>
            <a:r>
              <a:rPr lang="en-US" dirty="0" smtClean="0">
                <a:solidFill>
                  <a:srgbClr val="FF0000"/>
                </a:solidFill>
              </a:rPr>
              <a:t>needs </a:t>
            </a:r>
            <a:r>
              <a:rPr lang="en-US" dirty="0">
                <a:solidFill>
                  <a:srgbClr val="FF0000"/>
                </a:solidFill>
              </a:rPr>
              <a:t>to </a:t>
            </a:r>
            <a:r>
              <a:rPr lang="en-US" dirty="0" smtClean="0">
                <a:solidFill>
                  <a:srgbClr val="FF0000"/>
                </a:solidFill>
              </a:rPr>
              <a:t>be  compensated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FF0000"/>
                </a:solidFill>
              </a:rPr>
              <a:t>       by appropriately raising the number of memory </a:t>
            </a:r>
            <a:r>
              <a:rPr lang="en-US" dirty="0">
                <a:solidFill>
                  <a:srgbClr val="FF0000"/>
                </a:solidFill>
              </a:rPr>
              <a:t>channels </a:t>
            </a:r>
            <a:r>
              <a:rPr lang="en-US" dirty="0" smtClean="0">
                <a:solidFill>
                  <a:srgbClr val="FF0000"/>
                </a:solidFill>
              </a:rPr>
              <a:t>(</a:t>
            </a:r>
            <a:r>
              <a:rPr lang="en-US" dirty="0" err="1" smtClean="0">
                <a:solidFill>
                  <a:srgbClr val="FF0000"/>
                </a:solidFill>
              </a:rPr>
              <a:t>n</a:t>
            </a:r>
            <a:r>
              <a:rPr lang="en-US" baseline="-25000" dirty="0" err="1" smtClean="0">
                <a:solidFill>
                  <a:srgbClr val="FF0000"/>
                </a:solidFill>
              </a:rPr>
              <a:t>M</a:t>
            </a:r>
            <a:r>
              <a:rPr lang="en-US" dirty="0" smtClean="0">
                <a:solidFill>
                  <a:srgbClr val="FF0000"/>
                </a:solidFill>
              </a:rPr>
              <a:t>) on </a:t>
            </a:r>
            <a:r>
              <a:rPr lang="en-US" dirty="0">
                <a:solidFill>
                  <a:srgbClr val="FF000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platform. </a:t>
            </a:r>
            <a:endParaRPr lang="en-US" dirty="0">
              <a:solidFill>
                <a:srgbClr val="FF0000"/>
              </a:solidFill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srgbClr val="000000"/>
                </a:solidFill>
              </a:rPr>
              <a:t>      Here </a:t>
            </a:r>
            <a:r>
              <a:rPr lang="en-US" dirty="0">
                <a:solidFill>
                  <a:srgbClr val="000000"/>
                </a:solidFill>
              </a:rPr>
              <a:t>we assume that the width of the memory channels </a:t>
            </a:r>
            <a:r>
              <a:rPr lang="en-US" dirty="0" smtClean="0">
                <a:solidFill>
                  <a:srgbClr val="000000"/>
                </a:solidFill>
              </a:rPr>
              <a:t>(w) remains </a:t>
            </a:r>
            <a:r>
              <a:rPr lang="en-US" dirty="0">
                <a:solidFill>
                  <a:srgbClr val="000000"/>
                </a:solidFill>
              </a:rPr>
              <a:t>unchanged.  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8814338" y="639987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2212" y="1150766"/>
            <a:ext cx="7465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In servers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every core may run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independently from each other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, consequently, </a:t>
            </a:r>
            <a:endParaRPr lang="en-US" dirty="0">
              <a:solidFill>
                <a:srgbClr val="0070C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0070C0"/>
                </a:solidFill>
                <a:latin typeface="Verdana"/>
              </a:rPr>
              <a:t>       twice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as many cores need twice as much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bandwidth.</a:t>
            </a:r>
          </a:p>
        </p:txBody>
      </p:sp>
      <p:sp>
        <p:nvSpPr>
          <p:cNvPr id="17" name="Rounded Rectangle 16"/>
          <p:cNvSpPr/>
          <p:nvPr/>
        </p:nvSpPr>
        <p:spPr bwMode="auto">
          <a:xfrm>
            <a:off x="443756" y="1685358"/>
            <a:ext cx="8229600" cy="731520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19956" y="1676401"/>
            <a:ext cx="7133684" cy="822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In other words while processor generations evolve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the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srgbClr val="0070C0"/>
                </a:solidFill>
                <a:latin typeface="Verdana"/>
              </a:rPr>
              <a:t>       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per core memory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bandwidth should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be preserved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, in other words </a:t>
            </a:r>
            <a:endParaRPr lang="en-US" dirty="0" smtClean="0">
              <a:solidFill>
                <a:srgbClr val="0070C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     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the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memory bandwidth needs to be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linearly scaled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with the core count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.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 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479614" y="4303050"/>
            <a:ext cx="83764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In subsequent processor generations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 however,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memory transfer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rates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(T</a:t>
            </a:r>
            <a:r>
              <a:rPr lang="en-US" baseline="-25000" dirty="0" smtClean="0">
                <a:solidFill>
                  <a:srgbClr val="0070C0"/>
                </a:solidFill>
                <a:latin typeface="Verdana"/>
              </a:rPr>
              <a:t>M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)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r</a:t>
            </a:r>
            <a:r>
              <a:rPr lang="en-US" dirty="0" err="1">
                <a:solidFill>
                  <a:srgbClr val="0070C0"/>
                </a:solidFill>
                <a:latin typeface="Verdana"/>
              </a:rPr>
              <a:t>ise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slower </a:t>
            </a:r>
            <a:endParaRPr lang="en-US" dirty="0">
              <a:solidFill>
                <a:srgbClr val="0070C0"/>
              </a:solidFill>
              <a:latin typeface="Verdana"/>
            </a:endParaRPr>
          </a:p>
          <a:p>
            <a:r>
              <a:rPr lang="en-US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than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core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count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s (</a:t>
            </a:r>
            <a:r>
              <a:rPr lang="en-US" dirty="0" err="1" smtClean="0">
                <a:solidFill>
                  <a:srgbClr val="0070C0"/>
                </a:solidFill>
                <a:latin typeface="Verdana"/>
              </a:rPr>
              <a:t>n</a:t>
            </a:r>
            <a:r>
              <a:rPr lang="en-US" baseline="-25000" dirty="0" err="1" smtClean="0">
                <a:solidFill>
                  <a:srgbClr val="0070C0"/>
                </a:solidFill>
                <a:latin typeface="Verdana"/>
              </a:rPr>
              <a:t>C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)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, </a:t>
            </a:r>
            <a:r>
              <a:rPr lang="en-US" dirty="0" smtClean="0">
                <a:latin typeface="Verdana"/>
              </a:rPr>
              <a:t>consequently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, </a:t>
            </a:r>
            <a:r>
              <a:rPr lang="en-US" dirty="0" smtClean="0">
                <a:solidFill>
                  <a:srgbClr val="FF0000"/>
                </a:solidFill>
              </a:rPr>
              <a:t>the </a:t>
            </a:r>
            <a:r>
              <a:rPr lang="en-US" dirty="0">
                <a:solidFill>
                  <a:srgbClr val="FF0000"/>
                </a:solidFill>
              </a:rPr>
              <a:t>per core memory bandwidth </a:t>
            </a:r>
            <a:r>
              <a:rPr lang="en-US" dirty="0" smtClean="0">
                <a:solidFill>
                  <a:srgbClr val="FF0000"/>
                </a:solidFill>
              </a:rPr>
              <a:t>decreases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and</a:t>
            </a:r>
          </a:p>
          <a:p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  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a mem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ory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bandwidth gap arises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5811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7" grpId="0"/>
      <p:bldP spid="11" grpId="0" animBg="1"/>
      <p:bldP spid="12" grpId="0"/>
      <p:bldP spid="13" grpId="0"/>
      <p:bldP spid="14" grpId="0"/>
      <p:bldP spid="17" grpId="0" animBg="1"/>
      <p:bldP spid="18" grpId="0"/>
      <p:bldP spid="19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resolution (2)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06092" y="506435"/>
            <a:ext cx="76290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number of memory channels (</a:t>
            </a:r>
            <a:r>
              <a:rPr lang="en-US" b="1" dirty="0" err="1" smtClean="0">
                <a:solidFill>
                  <a:schemeClr val="accent6"/>
                </a:solidFill>
              </a:rPr>
              <a:t>n</a:t>
            </a:r>
            <a:r>
              <a:rPr lang="en-US" b="1" baseline="-25000" dirty="0" err="1" smtClean="0">
                <a:solidFill>
                  <a:schemeClr val="accent6"/>
                </a:solidFill>
              </a:rPr>
              <a:t>M</a:t>
            </a:r>
            <a:r>
              <a:rPr lang="en-US" b="1" dirty="0" smtClean="0">
                <a:solidFill>
                  <a:schemeClr val="accent6"/>
                </a:solidFill>
              </a:rPr>
              <a:t>) needed for preserving the per core </a:t>
            </a:r>
          </a:p>
          <a:p>
            <a:r>
              <a:rPr lang="en-US" b="1" dirty="0" smtClean="0">
                <a:solidFill>
                  <a:schemeClr val="accent6"/>
                </a:solidFill>
              </a:rPr>
              <a:t>  memory bandwidth of an n-core high-end server</a:t>
            </a:r>
            <a:endParaRPr lang="en-US" b="1" dirty="0">
              <a:solidFill>
                <a:schemeClr val="accent6"/>
              </a:solidFill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2291100"/>
              </p:ext>
            </p:extLst>
          </p:nvPr>
        </p:nvGraphicFramePr>
        <p:xfrm>
          <a:off x="5735894" y="2313128"/>
          <a:ext cx="2501301" cy="42899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20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92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1253">
                <a:tc>
                  <a:txBody>
                    <a:bodyPr/>
                    <a:lstStyle/>
                    <a:p>
                      <a:pPr algn="ctr"/>
                      <a:r>
                        <a:rPr lang="en-US" sz="1200" baseline="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</a:t>
                      </a:r>
                      <a:r>
                        <a:rPr lang="en-US" sz="1200" baseline="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</a:t>
                      </a:r>
                      <a:endParaRPr lang="en-US" sz="1200" baseline="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</a:t>
                      </a:r>
                      <a:endParaRPr lang="hu-HU" sz="1200" dirty="0" smtClean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2.8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rgbClr val="D2DE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rgbClr val="D2DE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4.9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5.6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6.9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9.8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11.3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95836" y="1035430"/>
            <a:ext cx="839672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u-HU" dirty="0">
                <a:solidFill>
                  <a:srgbClr val="000000"/>
                </a:solidFill>
                <a:latin typeface="Verdana"/>
              </a:rPr>
              <a:t>It can be shown that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in case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when core counts and memory transfer rates are rising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as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discussed before,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a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high-end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server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with </a:t>
            </a:r>
            <a:r>
              <a:rPr lang="en-US" dirty="0" err="1" smtClean="0">
                <a:solidFill>
                  <a:srgbClr val="FF0000"/>
                </a:solidFill>
                <a:latin typeface="Verdana"/>
              </a:rPr>
              <a:t>n</a:t>
            </a:r>
            <a:r>
              <a:rPr lang="en-US" baseline="-25000" dirty="0" err="1" smtClean="0">
                <a:solidFill>
                  <a:srgbClr val="FF0000"/>
                </a:solidFill>
                <a:latin typeface="Verdana"/>
              </a:rPr>
              <a:t>C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cores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needs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approximately </a:t>
            </a:r>
            <a:r>
              <a:rPr lang="en-US" dirty="0" err="1">
                <a:solidFill>
                  <a:srgbClr val="FF0000"/>
                </a:solidFill>
                <a:latin typeface="Verdana"/>
              </a:rPr>
              <a:t>n</a:t>
            </a:r>
            <a:r>
              <a:rPr lang="en-US" baseline="-25000" dirty="0" err="1">
                <a:solidFill>
                  <a:srgbClr val="FF0000"/>
                </a:solidFill>
                <a:latin typeface="Verdana"/>
              </a:rPr>
              <a:t>M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= </a:t>
            </a:r>
            <a:r>
              <a:rPr lang="en-US" dirty="0">
                <a:solidFill>
                  <a:srgbClr val="FF0000"/>
                </a:solidFill>
              </a:rPr>
              <a:t>√</a:t>
            </a:r>
            <a:r>
              <a:rPr lang="hu-HU" dirty="0">
                <a:solidFill>
                  <a:srgbClr val="FF0000"/>
                </a:solidFill>
              </a:rPr>
              <a:t>2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hu-HU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hu-HU" dirty="0">
                <a:solidFill>
                  <a:srgbClr val="FF0000"/>
                </a:solidFill>
              </a:rPr>
              <a:t>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√n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 </a:t>
            </a:r>
            <a:endParaRPr lang="hu-HU" dirty="0">
              <a:solidFill>
                <a:srgbClr val="FF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>
                <a:solidFill>
                  <a:srgbClr val="000000"/>
                </a:solidFill>
                <a:latin typeface="Verdana"/>
              </a:rPr>
              <a:t>    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memory channels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per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socket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for preserving the per core memory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bandwidth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related to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FF0000"/>
                </a:solidFill>
                <a:latin typeface="Verdana"/>
              </a:rPr>
              <a:t>     typical early single core implementations.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11783" y="5862851"/>
            <a:ext cx="548727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/>
              <a:t>Table: The number of memory channels (</a:t>
            </a:r>
            <a:r>
              <a:rPr lang="en-US" dirty="0" err="1" smtClean="0"/>
              <a:t>n</a:t>
            </a:r>
            <a:r>
              <a:rPr lang="en-US" baseline="-25000" dirty="0" err="1" smtClean="0"/>
              <a:t>M</a:t>
            </a:r>
            <a:r>
              <a:rPr lang="en-US" dirty="0" smtClean="0"/>
              <a:t>) needed</a:t>
            </a:r>
          </a:p>
          <a:p>
            <a:pPr algn="ctr"/>
            <a:r>
              <a:rPr lang="en-US" dirty="0"/>
              <a:t> </a:t>
            </a:r>
            <a:r>
              <a:rPr lang="en-US" dirty="0" smtClean="0"/>
              <a:t>per socket for preserving the per core memory bandwidth</a:t>
            </a:r>
          </a:p>
          <a:p>
            <a:pPr algn="ctr"/>
            <a:r>
              <a:rPr lang="en-US" dirty="0" smtClean="0"/>
              <a:t> of a high-end server with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C</a:t>
            </a:r>
            <a:r>
              <a:rPr lang="en-US" baseline="-25000" dirty="0" smtClean="0"/>
              <a:t> </a:t>
            </a:r>
            <a:r>
              <a:rPr lang="en-US" dirty="0" smtClean="0"/>
              <a:t>cores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77906" y="1965512"/>
            <a:ext cx="64513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  <a:latin typeface="Verdana"/>
              </a:rPr>
              <a:t>Required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memory channel numbers </a:t>
            </a:r>
            <a:r>
              <a:rPr lang="en-US" dirty="0">
                <a:latin typeface="Verdana"/>
              </a:rPr>
              <a:t>are shown in the Table below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.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327046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5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hu-HU" altLang="en-US" sz="1600" dirty="0" smtClean="0"/>
          </a:p>
        </p:txBody>
      </p:sp>
      <p:sp>
        <p:nvSpPr>
          <p:cNvPr id="2" name="Rectangle 1"/>
          <p:cNvSpPr/>
          <p:nvPr/>
        </p:nvSpPr>
        <p:spPr>
          <a:xfrm>
            <a:off x="22413" y="508747"/>
            <a:ext cx="926950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b) Limitations regarding to the number of standard DRAM channels that can be connected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    to the </a:t>
            </a:r>
            <a:r>
              <a:rPr lang="en-US" b="1" dirty="0" err="1" smtClean="0">
                <a:solidFill>
                  <a:schemeClr val="accent6"/>
                </a:solidFill>
              </a:rPr>
              <a:t>MCH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1332" y="2685396"/>
            <a:ext cx="824206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 The number of feasible memory channels is however severely limited typically to two</a:t>
            </a:r>
          </a:p>
          <a:p>
            <a:r>
              <a:rPr lang="en-US" dirty="0" smtClean="0"/>
              <a:t>       </a:t>
            </a:r>
            <a:r>
              <a:rPr lang="en-US" dirty="0" smtClean="0">
                <a:solidFill>
                  <a:srgbClr val="0070C0"/>
                </a:solidFill>
              </a:rPr>
              <a:t>when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high speed memory </a:t>
            </a:r>
            <a:r>
              <a:rPr lang="en-US" dirty="0" smtClean="0"/>
              <a:t>(e.g. DDR2/3/4) is attached in </a:t>
            </a:r>
            <a:r>
              <a:rPr lang="en-US" dirty="0">
                <a:solidFill>
                  <a:srgbClr val="0070C0"/>
                </a:solidFill>
              </a:rPr>
              <a:t>the traditional way</a:t>
            </a:r>
            <a:r>
              <a:rPr lang="en-US" dirty="0"/>
              <a:t>, that </a:t>
            </a:r>
            <a:r>
              <a:rPr lang="en-US" dirty="0" smtClean="0"/>
              <a:t>is</a:t>
            </a:r>
          </a:p>
          <a:p>
            <a:r>
              <a:rPr lang="en-US" dirty="0" smtClean="0"/>
              <a:t>       by </a:t>
            </a:r>
            <a:r>
              <a:rPr lang="en-US" dirty="0"/>
              <a:t>parallel DRAM channels via the MCH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103098" y="1116100"/>
            <a:ext cx="8778240" cy="1371600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2698" y="1170671"/>
            <a:ext cx="8667750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Providing </a:t>
            </a:r>
            <a:r>
              <a:rPr lang="en-US" dirty="0">
                <a:solidFill>
                  <a:srgbClr val="FF0000"/>
                </a:solidFill>
              </a:rPr>
              <a:t>enough </a:t>
            </a:r>
            <a:r>
              <a:rPr lang="en-US" dirty="0" smtClean="0">
                <a:solidFill>
                  <a:srgbClr val="FF0000"/>
                </a:solidFill>
              </a:rPr>
              <a:t>memory bandwidth is one of the  </a:t>
            </a:r>
            <a:r>
              <a:rPr lang="en-US" dirty="0">
                <a:solidFill>
                  <a:srgbClr val="FF0000"/>
                </a:solidFill>
              </a:rPr>
              <a:t>key </a:t>
            </a:r>
            <a:r>
              <a:rPr lang="en-US" dirty="0" smtClean="0">
                <a:solidFill>
                  <a:srgbClr val="FF0000"/>
                </a:solidFill>
              </a:rPr>
              <a:t>challenges in designing server</a:t>
            </a:r>
          </a:p>
          <a:p>
            <a:pPr>
              <a:spcAft>
                <a:spcPts val="600"/>
              </a:spcAft>
              <a:buClr>
                <a:schemeClr val="tx1"/>
              </a:buClr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processor platforms since multicores emerged</a:t>
            </a:r>
            <a:r>
              <a:rPr lang="en-US" dirty="0" smtClean="0"/>
              <a:t>. </a:t>
            </a:r>
          </a:p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This challenge is </a:t>
            </a:r>
            <a:r>
              <a:rPr lang="en-US" dirty="0" smtClean="0">
                <a:solidFill>
                  <a:srgbClr val="0070C0"/>
                </a:solidFill>
              </a:rPr>
              <a:t>especially hard </a:t>
            </a:r>
            <a:r>
              <a:rPr lang="en-US" dirty="0">
                <a:solidFill>
                  <a:srgbClr val="0070C0"/>
                </a:solidFill>
              </a:rPr>
              <a:t>in multiprocessors </a:t>
            </a:r>
            <a:r>
              <a:rPr lang="en-US" dirty="0" smtClean="0">
                <a:solidFill>
                  <a:srgbClr val="0070C0"/>
                </a:solidFill>
              </a:rPr>
              <a:t>since then the total </a:t>
            </a:r>
            <a:r>
              <a:rPr lang="en-US" dirty="0">
                <a:solidFill>
                  <a:srgbClr val="0070C0"/>
                </a:solidFill>
              </a:rPr>
              <a:t>memory </a:t>
            </a:r>
            <a:r>
              <a:rPr lang="en-US" dirty="0" smtClean="0">
                <a:solidFill>
                  <a:srgbClr val="0070C0"/>
                </a:solidFill>
              </a:rPr>
              <a:t>bandwidth</a:t>
            </a:r>
          </a:p>
          <a:p>
            <a:pPr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demand is the product of the per core memory bandwidth need multiplied by </a:t>
            </a:r>
            <a:r>
              <a:rPr lang="en-US" dirty="0">
                <a:solidFill>
                  <a:srgbClr val="0070C0"/>
                </a:solidFill>
              </a:rPr>
              <a:t>both the </a:t>
            </a:r>
            <a:endParaRPr lang="en-US" dirty="0" smtClean="0">
              <a:solidFill>
                <a:srgbClr val="0070C0"/>
              </a:solidFill>
            </a:endParaRPr>
          </a:p>
          <a:p>
            <a:pPr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core count and the processor count.</a:t>
            </a:r>
            <a:r>
              <a:rPr lang="en-US" dirty="0" smtClean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40890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  <p:bldP spid="10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1" name="Text Box 5"/>
          <p:cNvSpPr txBox="1">
            <a:spLocks noChangeArrowheads="1"/>
          </p:cNvSpPr>
          <p:nvPr/>
        </p:nvSpPr>
        <p:spPr bwMode="auto">
          <a:xfrm>
            <a:off x="269875" y="840099"/>
            <a:ext cx="859652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I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ntel’s first generation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MP servers </a:t>
            </a:r>
            <a:r>
              <a:rPr lang="en-US" altLang="en-US" sz="1400" dirty="0">
                <a:latin typeface="Verdana" pitchFamily="34" charset="0"/>
              </a:rPr>
              <a:t>made use of </a:t>
            </a:r>
            <a:r>
              <a:rPr lang="en-US" altLang="en-US" sz="1400" dirty="0" smtClean="0">
                <a:latin typeface="Verdana" pitchFamily="34" charset="0"/>
              </a:rPr>
              <a:t>an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SMP (Symmetric Multiprocessor)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topology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 while using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only a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single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FSB</a:t>
            </a:r>
            <a:r>
              <a:rPr lang="en-US" altLang="en-US" sz="1400" dirty="0">
                <a:latin typeface="Verdana" pitchFamily="34" charset="0"/>
              </a:rPr>
              <a:t> that connects all 4 single core processors to the MCH </a:t>
            </a:r>
            <a:endParaRPr lang="en-US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 (North Bridge), and provided only two memory channels, </a:t>
            </a:r>
            <a:r>
              <a:rPr lang="en-US" altLang="en-US" sz="1400" dirty="0">
                <a:latin typeface="Verdana" pitchFamily="34" charset="0"/>
              </a:rPr>
              <a:t>as </a:t>
            </a:r>
            <a:r>
              <a:rPr lang="en-US" altLang="en-US" sz="1400" dirty="0" smtClean="0">
                <a:latin typeface="Verdana" pitchFamily="34" charset="0"/>
              </a:rPr>
              <a:t>shown </a:t>
            </a:r>
            <a:r>
              <a:rPr lang="en-US" altLang="en-US" sz="1400" dirty="0">
                <a:latin typeface="Verdana" pitchFamily="34" charset="0"/>
              </a:rPr>
              <a:t>below.  </a:t>
            </a:r>
          </a:p>
        </p:txBody>
      </p:sp>
      <p:sp>
        <p:nvSpPr>
          <p:cNvPr id="150572" name="Text Box 46"/>
          <p:cNvSpPr txBox="1">
            <a:spLocks noChangeArrowheads="1"/>
          </p:cNvSpPr>
          <p:nvPr/>
        </p:nvSpPr>
        <p:spPr bwMode="auto">
          <a:xfrm>
            <a:off x="1025525" y="5209615"/>
            <a:ext cx="70897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tabLst>
                <a:tab pos="3594100" algn="l"/>
                <a:tab pos="3771900" algn="l"/>
              </a:tabLst>
            </a:pPr>
            <a:r>
              <a:rPr lang="en-US" altLang="en-US" sz="1400" dirty="0" smtClean="0">
                <a:latin typeface="Verdana" pitchFamily="34" charset="0"/>
              </a:rPr>
              <a:t>Figure: Pentium </a:t>
            </a:r>
            <a:r>
              <a:rPr lang="en-US" altLang="en-US" sz="1400" dirty="0">
                <a:latin typeface="Verdana" pitchFamily="34" charset="0"/>
              </a:rPr>
              <a:t>4 MP aimed MP server platform </a:t>
            </a:r>
            <a:r>
              <a:rPr lang="en-US" altLang="en-US" sz="1400" dirty="0" smtClean="0">
                <a:latin typeface="Verdana" pitchFamily="34" charset="0"/>
              </a:rPr>
              <a:t>for </a:t>
            </a:r>
            <a:r>
              <a:rPr lang="en-US" altLang="en-US" sz="1400" dirty="0">
                <a:latin typeface="Verdana" pitchFamily="34" charset="0"/>
              </a:rPr>
              <a:t>single core </a:t>
            </a:r>
            <a:r>
              <a:rPr lang="en-US" altLang="en-US" sz="1400" dirty="0" smtClean="0">
                <a:latin typeface="Verdana" pitchFamily="34" charset="0"/>
              </a:rPr>
              <a:t>processors</a:t>
            </a:r>
            <a:endParaRPr lang="en-US" altLang="en-US" sz="1400" dirty="0">
              <a:latin typeface="Verdana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459038" y="1988578"/>
            <a:ext cx="4329112" cy="2860675"/>
            <a:chOff x="2484438" y="2055813"/>
            <a:chExt cx="4329112" cy="2860675"/>
          </a:xfrm>
        </p:grpSpPr>
        <p:cxnSp>
          <p:nvCxnSpPr>
            <p:cNvPr id="11" name="Egyenes összekötő 10"/>
            <p:cNvCxnSpPr/>
            <p:nvPr/>
          </p:nvCxnSpPr>
          <p:spPr>
            <a:xfrm rot="5400000" flipH="1" flipV="1">
              <a:off x="2736056" y="28122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Téglalap 3"/>
            <p:cNvSpPr>
              <a:spLocks noChangeArrowheads="1"/>
            </p:cNvSpPr>
            <p:nvPr/>
          </p:nvSpPr>
          <p:spPr bwMode="auto">
            <a:xfrm>
              <a:off x="2484438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sp>
          <p:nvSpPr>
            <p:cNvPr id="7" name="Téglalap 6"/>
            <p:cNvSpPr>
              <a:spLocks noChangeArrowheads="1"/>
            </p:cNvSpPr>
            <p:nvPr/>
          </p:nvSpPr>
          <p:spPr bwMode="auto">
            <a:xfrm>
              <a:off x="3563938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cxnSp>
          <p:nvCxnSpPr>
            <p:cNvPr id="9" name="Egyenes összekötő 8"/>
            <p:cNvCxnSpPr/>
            <p:nvPr/>
          </p:nvCxnSpPr>
          <p:spPr>
            <a:xfrm>
              <a:off x="2916238" y="2992438"/>
              <a:ext cx="33115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gyenes összekötő 12"/>
            <p:cNvCxnSpPr/>
            <p:nvPr/>
          </p:nvCxnSpPr>
          <p:spPr>
            <a:xfrm rot="16200000" flipV="1">
              <a:off x="3851275" y="28479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Egyenes összekötő 15"/>
            <p:cNvCxnSpPr/>
            <p:nvPr/>
          </p:nvCxnSpPr>
          <p:spPr>
            <a:xfrm rot="16200000" flipV="1">
              <a:off x="5003800" y="28479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Egyenes összekötő 16"/>
            <p:cNvCxnSpPr/>
            <p:nvPr/>
          </p:nvCxnSpPr>
          <p:spPr>
            <a:xfrm rot="16200000" flipV="1">
              <a:off x="6083300" y="28479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gyenes összekötő 19"/>
            <p:cNvCxnSpPr>
              <a:stCxn id="19" idx="0"/>
            </p:cNvCxnSpPr>
            <p:nvPr/>
          </p:nvCxnSpPr>
          <p:spPr>
            <a:xfrm rot="16200000" flipV="1">
              <a:off x="4401344" y="3163094"/>
              <a:ext cx="34131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Egyenes összekötő 22"/>
            <p:cNvCxnSpPr/>
            <p:nvPr/>
          </p:nvCxnSpPr>
          <p:spPr>
            <a:xfrm rot="16200000" flipV="1">
              <a:off x="4356100" y="4124325"/>
              <a:ext cx="4318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Egyenes összekötő 25"/>
            <p:cNvCxnSpPr/>
            <p:nvPr/>
          </p:nvCxnSpPr>
          <p:spPr>
            <a:xfrm rot="10800000">
              <a:off x="5260975" y="3470275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églalap 27"/>
            <p:cNvSpPr/>
            <p:nvPr/>
          </p:nvSpPr>
          <p:spPr>
            <a:xfrm>
              <a:off x="5607050" y="335915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9" name="Téglalap 28"/>
            <p:cNvSpPr/>
            <p:nvPr/>
          </p:nvSpPr>
          <p:spPr>
            <a:xfrm>
              <a:off x="5692775" y="335915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0" name="Téglalap 29"/>
            <p:cNvSpPr/>
            <p:nvPr/>
          </p:nvSpPr>
          <p:spPr>
            <a:xfrm>
              <a:off x="5778500" y="335915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1" name="Téglalap 30"/>
            <p:cNvSpPr/>
            <p:nvPr/>
          </p:nvSpPr>
          <p:spPr>
            <a:xfrm>
              <a:off x="5862638" y="335915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33" name="Egyenes összekötő 32"/>
            <p:cNvCxnSpPr/>
            <p:nvPr/>
          </p:nvCxnSpPr>
          <p:spPr>
            <a:xfrm rot="10800000">
              <a:off x="5260975" y="3770313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Téglalap 33"/>
            <p:cNvSpPr/>
            <p:nvPr/>
          </p:nvSpPr>
          <p:spPr>
            <a:xfrm>
              <a:off x="5607050" y="366553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5" name="Téglalap 34"/>
            <p:cNvSpPr/>
            <p:nvPr/>
          </p:nvSpPr>
          <p:spPr>
            <a:xfrm>
              <a:off x="5692775" y="36655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6" name="Téglalap 35"/>
            <p:cNvSpPr/>
            <p:nvPr/>
          </p:nvSpPr>
          <p:spPr>
            <a:xfrm>
              <a:off x="5778500" y="36655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7" name="Téglalap 36"/>
            <p:cNvSpPr/>
            <p:nvPr/>
          </p:nvSpPr>
          <p:spPr>
            <a:xfrm>
              <a:off x="5862638" y="366553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4" name="Téglalap 53"/>
            <p:cNvSpPr/>
            <p:nvPr/>
          </p:nvSpPr>
          <p:spPr>
            <a:xfrm>
              <a:off x="3851275" y="4340225"/>
              <a:ext cx="1439863" cy="57626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50552" name="Szövegdoboz 70"/>
            <p:cNvSpPr txBox="1">
              <a:spLocks noChangeArrowheads="1"/>
            </p:cNvSpPr>
            <p:nvPr/>
          </p:nvSpPr>
          <p:spPr bwMode="auto">
            <a:xfrm>
              <a:off x="4572000" y="3044825"/>
              <a:ext cx="43338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>
                  <a:latin typeface="Verdana" pitchFamily="34" charset="0"/>
                </a:rPr>
                <a:t>FSB</a:t>
              </a:r>
            </a:p>
          </p:txBody>
        </p:sp>
        <p:sp>
          <p:nvSpPr>
            <p:cNvPr id="59" name="Téglalap 58"/>
            <p:cNvSpPr>
              <a:spLocks noChangeArrowheads="1"/>
            </p:cNvSpPr>
            <p:nvPr/>
          </p:nvSpPr>
          <p:spPr bwMode="auto">
            <a:xfrm>
              <a:off x="4716463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sp>
          <p:nvSpPr>
            <p:cNvPr id="60" name="Téglalap 59"/>
            <p:cNvSpPr>
              <a:spLocks noChangeArrowheads="1"/>
            </p:cNvSpPr>
            <p:nvPr/>
          </p:nvSpPr>
          <p:spPr bwMode="auto">
            <a:xfrm>
              <a:off x="5795963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sp>
          <p:nvSpPr>
            <p:cNvPr id="150555" name="Text Box 29"/>
            <p:cNvSpPr txBox="1">
              <a:spLocks noChangeArrowheads="1"/>
            </p:cNvSpPr>
            <p:nvPr/>
          </p:nvSpPr>
          <p:spPr bwMode="auto">
            <a:xfrm>
              <a:off x="4327525" y="4502150"/>
              <a:ext cx="497252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ICH</a:t>
              </a:r>
            </a:p>
          </p:txBody>
        </p:sp>
        <p:sp>
          <p:nvSpPr>
            <p:cNvPr id="19" name="Téglalap 18"/>
            <p:cNvSpPr/>
            <p:nvPr/>
          </p:nvSpPr>
          <p:spPr>
            <a:xfrm>
              <a:off x="3852863" y="3333750"/>
              <a:ext cx="1439862" cy="576263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smtClean="0">
                  <a:solidFill>
                    <a:schemeClr val="bg1"/>
                  </a:solidFill>
                  <a:latin typeface="Verdana" pitchFamily="34" charset="0"/>
                </a:rPr>
                <a:t>NB</a:t>
              </a:r>
              <a:endParaRPr lang="hu-HU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50567" name="Text Box 41"/>
            <p:cNvSpPr txBox="1">
              <a:spLocks noChangeArrowheads="1"/>
            </p:cNvSpPr>
            <p:nvPr/>
          </p:nvSpPr>
          <p:spPr bwMode="auto">
            <a:xfrm>
              <a:off x="4537075" y="4006850"/>
              <a:ext cx="88265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latin typeface="Verdana" pitchFamily="34" charset="0"/>
                </a:rPr>
                <a:t>E.g. HI 1.5</a:t>
              </a:r>
            </a:p>
          </p:txBody>
        </p:sp>
        <p:sp>
          <p:nvSpPr>
            <p:cNvPr id="150568" name="Text Box 42"/>
            <p:cNvSpPr txBox="1">
              <a:spLocks noChangeArrowheads="1"/>
            </p:cNvSpPr>
            <p:nvPr/>
          </p:nvSpPr>
          <p:spPr bwMode="auto">
            <a:xfrm>
              <a:off x="5559425" y="4540250"/>
              <a:ext cx="1235075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HI 1.5 266 MB/s</a:t>
              </a:r>
            </a:p>
          </p:txBody>
        </p:sp>
        <p:sp>
          <p:nvSpPr>
            <p:cNvPr id="150570" name="Text Box 44"/>
            <p:cNvSpPr txBox="1">
              <a:spLocks noChangeArrowheads="1"/>
            </p:cNvSpPr>
            <p:nvPr/>
          </p:nvSpPr>
          <p:spPr bwMode="auto">
            <a:xfrm>
              <a:off x="5446713" y="3995738"/>
              <a:ext cx="1366837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latin typeface="Verdana" pitchFamily="34" charset="0"/>
                </a:rPr>
                <a:t>E.g. DDR-200/266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960372" y="3042596"/>
              <a:ext cx="10855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/>
                <a:t>E.g. 400 MT/s</a:t>
              </a:r>
              <a:endParaRPr lang="en-US" sz="1000" dirty="0"/>
            </a:p>
          </p:txBody>
        </p:sp>
      </p:grpSp>
      <p:sp>
        <p:nvSpPr>
          <p:cNvPr id="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-174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9180" y="502466"/>
            <a:ext cx="84112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Connecting memory in a Pentium 4-based single core Xeon MP platform</a:t>
            </a:r>
            <a:endParaRPr lang="en-US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928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81" y="1104742"/>
            <a:ext cx="8529637" cy="5585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9180" y="503565"/>
            <a:ext cx="61718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 for Intel’s early Pentium 4 based server MP </a:t>
            </a:r>
            <a:r>
              <a:rPr lang="en-US" dirty="0" smtClean="0"/>
              <a:t>[</a:t>
            </a:r>
            <a:r>
              <a:rPr lang="hu-HU" dirty="0" smtClean="0"/>
              <a:t>101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hu-HU" altLang="en-US" sz="160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307180" y="4301565"/>
            <a:ext cx="2385219" cy="558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1006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-87879" y="877387"/>
            <a:ext cx="901439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</a:t>
            </a:r>
            <a:r>
              <a:rPr lang="en-US" dirty="0" smtClean="0">
                <a:solidFill>
                  <a:srgbClr val="0070C0"/>
                </a:solidFill>
              </a:rPr>
              <a:t>If </a:t>
            </a:r>
            <a:r>
              <a:rPr lang="en-US" dirty="0">
                <a:solidFill>
                  <a:srgbClr val="0070C0"/>
                </a:solidFill>
              </a:rPr>
              <a:t>high speed </a:t>
            </a:r>
            <a:r>
              <a:rPr lang="en-US" dirty="0"/>
              <a:t>(e.g. DDR2/3/4) </a:t>
            </a:r>
            <a:r>
              <a:rPr lang="en-US" dirty="0">
                <a:solidFill>
                  <a:srgbClr val="0070C0"/>
                </a:solidFill>
              </a:rPr>
              <a:t>DIMMs</a:t>
            </a:r>
            <a:r>
              <a:rPr lang="en-US" dirty="0"/>
              <a:t> are connected </a:t>
            </a:r>
            <a:r>
              <a:rPr lang="en-US" dirty="0">
                <a:solidFill>
                  <a:srgbClr val="0070C0"/>
                </a:solidFill>
              </a:rPr>
              <a:t>via the MCH </a:t>
            </a:r>
            <a:r>
              <a:rPr lang="en-US" dirty="0"/>
              <a:t>to a platform </a:t>
            </a:r>
            <a:r>
              <a:rPr lang="en-US" dirty="0" smtClean="0">
                <a:solidFill>
                  <a:srgbClr val="0070C0"/>
                </a:solidFill>
              </a:rPr>
              <a:t>by standard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</a:t>
            </a:r>
            <a:r>
              <a:rPr lang="en-US" dirty="0">
                <a:solidFill>
                  <a:srgbClr val="0070C0"/>
                </a:solidFill>
              </a:rPr>
              <a:t>parallel </a:t>
            </a:r>
            <a:r>
              <a:rPr lang="en-US" dirty="0" smtClean="0">
                <a:solidFill>
                  <a:srgbClr val="0070C0"/>
                </a:solidFill>
              </a:rPr>
              <a:t>memory buses, </a:t>
            </a:r>
            <a:r>
              <a:rPr lang="en-US" dirty="0">
                <a:solidFill>
                  <a:srgbClr val="0070C0"/>
                </a:solidFill>
              </a:rPr>
              <a:t>a large number of cupper traces are </a:t>
            </a:r>
            <a:r>
              <a:rPr lang="en-US" dirty="0" smtClean="0">
                <a:solidFill>
                  <a:srgbClr val="0070C0"/>
                </a:solidFill>
              </a:rPr>
              <a:t>needed 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on </a:t>
            </a:r>
            <a:r>
              <a:rPr lang="en-US" dirty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mainboard</a:t>
            </a:r>
            <a:r>
              <a:rPr lang="en-US" dirty="0" smtClean="0"/>
              <a:t>, e.g</a:t>
            </a:r>
            <a:r>
              <a:rPr lang="en-US" dirty="0"/>
              <a:t>. 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240 </a:t>
            </a:r>
            <a:r>
              <a:rPr lang="en-US" dirty="0"/>
              <a:t>traces for DDR2/DDR3 DIMMs or 284 lines for DDR4 </a:t>
            </a:r>
            <a:r>
              <a:rPr lang="en-US" dirty="0" smtClean="0"/>
              <a:t>DIMMs, to connect the MCH to the</a:t>
            </a:r>
          </a:p>
          <a:p>
            <a:r>
              <a:rPr lang="en-US" dirty="0"/>
              <a:t> </a:t>
            </a:r>
            <a:r>
              <a:rPr lang="en-US" dirty="0" smtClean="0"/>
              <a:t>     DIMM sockets,  as shown in the next Figures.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7313" y="503021"/>
            <a:ext cx="80858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Why the number of memory channels is typically limited to two on </a:t>
            </a:r>
            <a:r>
              <a:rPr lang="en-US" b="1" dirty="0" err="1" smtClean="0">
                <a:solidFill>
                  <a:schemeClr val="accent6"/>
                </a:solidFill>
              </a:rPr>
              <a:t>MCHs</a:t>
            </a:r>
            <a:r>
              <a:rPr lang="en-US" b="1" dirty="0" smtClean="0">
                <a:solidFill>
                  <a:schemeClr val="accent6"/>
                </a:solidFill>
              </a:rPr>
              <a:t> ? -1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 smtClean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508625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403" name="Text Box 11"/>
          <p:cNvSpPr txBox="1">
            <a:spLocks noChangeArrowheads="1"/>
          </p:cNvSpPr>
          <p:nvPr/>
        </p:nvSpPr>
        <p:spPr bwMode="auto">
          <a:xfrm>
            <a:off x="207963" y="1110228"/>
            <a:ext cx="180004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tx1"/>
                </a:solidFill>
              </a:rPr>
              <a:t>All </a:t>
            </a:r>
            <a:r>
              <a:rPr lang="en-US" altLang="en-US" dirty="0" smtClean="0">
                <a:solidFill>
                  <a:schemeClr val="tx1"/>
                </a:solidFill>
              </a:rPr>
              <a:t>these </a:t>
            </a:r>
            <a:r>
              <a:rPr lang="hu-HU" altLang="en-US" dirty="0" smtClean="0">
                <a:solidFill>
                  <a:schemeClr val="tx1"/>
                </a:solidFill>
              </a:rPr>
              <a:t>DIMM</a:t>
            </a:r>
            <a:r>
              <a:rPr lang="en-US" altLang="en-US" dirty="0" smtClean="0">
                <a:solidFill>
                  <a:schemeClr val="tx1"/>
                </a:solidFill>
              </a:rPr>
              <a:t>s</a:t>
            </a:r>
          </a:p>
          <a:p>
            <a:pPr eaLnBrk="1" hangingPunct="1"/>
            <a:r>
              <a:rPr lang="en-US" altLang="en-US" dirty="0" smtClean="0">
                <a:solidFill>
                  <a:schemeClr val="tx1"/>
                </a:solidFill>
              </a:rPr>
              <a:t>  are</a:t>
            </a:r>
            <a:r>
              <a:rPr lang="en-US" altLang="en-US" dirty="0" smtClean="0"/>
              <a:t> </a:t>
            </a:r>
            <a:r>
              <a:rPr lang="hu-HU" altLang="en-US" dirty="0">
                <a:solidFill>
                  <a:srgbClr val="0070C0"/>
                </a:solidFill>
              </a:rPr>
              <a:t>8-</a:t>
            </a:r>
            <a:r>
              <a:rPr lang="en-US" altLang="en-US" dirty="0">
                <a:solidFill>
                  <a:srgbClr val="0070C0"/>
                </a:solidFill>
              </a:rPr>
              <a:t>b</a:t>
            </a:r>
            <a:r>
              <a:rPr lang="hu-HU" altLang="en-US" dirty="0" err="1">
                <a:solidFill>
                  <a:srgbClr val="0070C0"/>
                </a:solidFill>
              </a:rPr>
              <a:t>yte</a:t>
            </a:r>
            <a:r>
              <a:rPr lang="hu-HU" altLang="en-US" dirty="0">
                <a:solidFill>
                  <a:srgbClr val="0070C0"/>
                </a:solidFill>
              </a:rPr>
              <a:t> </a:t>
            </a:r>
            <a:r>
              <a:rPr lang="hu-HU" altLang="en-US" dirty="0" err="1">
                <a:solidFill>
                  <a:srgbClr val="0070C0"/>
                </a:solidFill>
              </a:rPr>
              <a:t>wide</a:t>
            </a:r>
            <a:r>
              <a:rPr lang="en-US" altLang="en-US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15404" name="Text Box 12"/>
          <p:cNvSpPr txBox="1">
            <a:spLocks noChangeArrowheads="1"/>
          </p:cNvSpPr>
          <p:nvPr/>
        </p:nvSpPr>
        <p:spPr bwMode="auto">
          <a:xfrm>
            <a:off x="80963" y="506936"/>
            <a:ext cx="25539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b="1" dirty="0" smtClean="0">
                <a:solidFill>
                  <a:schemeClr val="accent2"/>
                </a:solidFill>
                <a:cs typeface="Times New Roman" pitchFamily="18" charset="0"/>
              </a:rPr>
              <a:t>Pin counts of SDRAM to</a:t>
            </a:r>
          </a:p>
          <a:p>
            <a:pPr eaLnBrk="1" hangingPunct="1"/>
            <a:r>
              <a:rPr lang="en-US" altLang="en-US" b="1" dirty="0" smtClean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US" altLang="en-US" b="1" dirty="0">
                <a:solidFill>
                  <a:schemeClr val="accent2"/>
                </a:solidFill>
                <a:cs typeface="Times New Roman" pitchFamily="18" charset="0"/>
              </a:rPr>
              <a:t>DDR</a:t>
            </a:r>
            <a:r>
              <a:rPr lang="hu-HU" altLang="en-US" b="1" dirty="0">
                <a:solidFill>
                  <a:schemeClr val="accent2"/>
                </a:solidFill>
                <a:latin typeface="Arial" charset="0"/>
                <a:cs typeface="Times New Roman" pitchFamily="18" charset="0"/>
              </a:rPr>
              <a:t>4</a:t>
            </a:r>
            <a:r>
              <a:rPr lang="en-US" altLang="en-US" b="1" dirty="0">
                <a:solidFill>
                  <a:schemeClr val="accent2"/>
                </a:solidFill>
                <a:cs typeface="Times New Roman" pitchFamily="18" charset="0"/>
              </a:rPr>
              <a:t> DIMMs</a:t>
            </a:r>
          </a:p>
        </p:txBody>
      </p:sp>
      <p:pic>
        <p:nvPicPr>
          <p:cNvPr id="315407" name="Picture 15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4054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5413" name="Group 21"/>
          <p:cNvGrpSpPr>
            <a:grpSpLocks/>
          </p:cNvGrpSpPr>
          <p:nvPr/>
        </p:nvGrpSpPr>
        <p:grpSpPr bwMode="auto">
          <a:xfrm>
            <a:off x="2378075" y="1065213"/>
            <a:ext cx="6677025" cy="5230812"/>
            <a:chOff x="1498" y="503"/>
            <a:chExt cx="4206" cy="3295"/>
          </a:xfrm>
        </p:grpSpPr>
        <p:sp>
          <p:nvSpPr>
            <p:cNvPr id="315395" name="Text Box 3"/>
            <p:cNvSpPr txBox="1">
              <a:spLocks noChangeArrowheads="1"/>
            </p:cNvSpPr>
            <p:nvPr/>
          </p:nvSpPr>
          <p:spPr bwMode="auto">
            <a:xfrm>
              <a:off x="1498" y="503"/>
              <a:ext cx="52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algn="ctr" eaLnBrk="1" hangingPunct="1"/>
              <a:r>
                <a:rPr lang="hu-HU" altLang="en-US" dirty="0">
                  <a:solidFill>
                    <a:schemeClr val="tx1"/>
                  </a:solidFill>
                </a:rPr>
                <a:t>SDRAM</a:t>
              </a:r>
              <a:endParaRPr lang="hu-HU" altLang="en-US" dirty="0">
                <a:solidFill>
                  <a:schemeClr val="tx1"/>
                </a:solidFill>
                <a:latin typeface="Arial" charset="0"/>
              </a:endParaRPr>
            </a:p>
            <a:p>
              <a:pPr algn="ctr" eaLnBrk="1" hangingPunct="1"/>
              <a:r>
                <a:rPr lang="hu-HU" altLang="en-US" dirty="0">
                  <a:solidFill>
                    <a:schemeClr val="tx1"/>
                  </a:solidFill>
                  <a:latin typeface="Arial" charset="0"/>
                </a:rPr>
                <a:t>(SDR)</a:t>
              </a:r>
              <a:endParaRPr lang="en-US" altLang="en-US" dirty="0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315396" name="Text Box 4"/>
            <p:cNvSpPr txBox="1">
              <a:spLocks noChangeArrowheads="1"/>
            </p:cNvSpPr>
            <p:nvPr/>
          </p:nvSpPr>
          <p:spPr bwMode="auto">
            <a:xfrm>
              <a:off x="1511" y="1235"/>
              <a:ext cx="36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397" name="Text Box 5"/>
            <p:cNvSpPr txBox="1">
              <a:spLocks noChangeArrowheads="1"/>
            </p:cNvSpPr>
            <p:nvPr/>
          </p:nvSpPr>
          <p:spPr bwMode="auto">
            <a:xfrm>
              <a:off x="1503" y="205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DDR2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398" name="Text Box 6"/>
            <p:cNvSpPr txBox="1">
              <a:spLocks noChangeArrowheads="1"/>
            </p:cNvSpPr>
            <p:nvPr/>
          </p:nvSpPr>
          <p:spPr bwMode="auto">
            <a:xfrm>
              <a:off x="1503" y="281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DDR3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399" name="Text Box 7"/>
            <p:cNvSpPr txBox="1">
              <a:spLocks noChangeArrowheads="1"/>
            </p:cNvSpPr>
            <p:nvPr/>
          </p:nvSpPr>
          <p:spPr bwMode="auto">
            <a:xfrm>
              <a:off x="5152" y="57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168-pin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  <p:sp>
          <p:nvSpPr>
            <p:cNvPr id="315400" name="Text Box 8"/>
            <p:cNvSpPr txBox="1">
              <a:spLocks noChangeArrowheads="1"/>
            </p:cNvSpPr>
            <p:nvPr/>
          </p:nvSpPr>
          <p:spPr bwMode="auto">
            <a:xfrm>
              <a:off x="5152" y="123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184-pin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  <p:sp>
          <p:nvSpPr>
            <p:cNvPr id="315401" name="Text Box 9"/>
            <p:cNvSpPr txBox="1">
              <a:spLocks noChangeArrowheads="1"/>
            </p:cNvSpPr>
            <p:nvPr/>
          </p:nvSpPr>
          <p:spPr bwMode="auto">
            <a:xfrm>
              <a:off x="5112" y="2067"/>
              <a:ext cx="59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240- pin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402" name="Text Box 10"/>
            <p:cNvSpPr txBox="1">
              <a:spLocks noChangeArrowheads="1"/>
            </p:cNvSpPr>
            <p:nvPr/>
          </p:nvSpPr>
          <p:spPr bwMode="auto">
            <a:xfrm>
              <a:off x="5152" y="2828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240-pin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  <p:sp>
          <p:nvSpPr>
            <p:cNvPr id="315408" name="Text Box 6"/>
            <p:cNvSpPr txBox="1">
              <a:spLocks noChangeArrowheads="1"/>
            </p:cNvSpPr>
            <p:nvPr/>
          </p:nvSpPr>
          <p:spPr bwMode="auto">
            <a:xfrm>
              <a:off x="1511" y="3606"/>
              <a:ext cx="42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</a:t>
              </a:r>
              <a:r>
                <a:rPr lang="hu-HU" altLang="en-US" dirty="0">
                  <a:solidFill>
                    <a:schemeClr val="tx1"/>
                  </a:solidFill>
                  <a:latin typeface="Arial" charset="0"/>
                </a:rPr>
                <a:t>4</a:t>
              </a:r>
              <a:endParaRPr lang="en-US" altLang="en-US" dirty="0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315409" name="Text Box 10"/>
            <p:cNvSpPr txBox="1">
              <a:spLocks noChangeArrowheads="1"/>
            </p:cNvSpPr>
            <p:nvPr/>
          </p:nvSpPr>
          <p:spPr bwMode="auto">
            <a:xfrm>
              <a:off x="5152" y="3606"/>
              <a:ext cx="53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2</a:t>
              </a:r>
              <a:r>
                <a:rPr lang="hu-HU" altLang="en-US">
                  <a:solidFill>
                    <a:schemeClr val="tx1"/>
                  </a:solidFill>
                  <a:latin typeface="Arial" charset="0"/>
                </a:rPr>
                <a:t>84</a:t>
              </a:r>
              <a:r>
                <a:rPr lang="hu-HU" altLang="en-US">
                  <a:solidFill>
                    <a:schemeClr val="tx1"/>
                  </a:solidFill>
                </a:rPr>
                <a:t>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</p:grpSp>
      <p:pic>
        <p:nvPicPr>
          <p:cNvPr id="315410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5411" name="Picture 19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3800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800" kern="0" smtClean="0"/>
              <a:t>2.1 </a:t>
            </a:r>
            <a:r>
              <a:rPr lang="en-US" altLang="en-US" sz="1800" kern="0" smtClean="0"/>
              <a:t>Overview of the Truland MP platform </a:t>
            </a:r>
            <a:r>
              <a:rPr lang="hu-HU" altLang="en-US" sz="1800" kern="0" smtClean="0"/>
              <a:t>(1)</a:t>
            </a:r>
            <a:endParaRPr lang="hu-HU" altLang="en-US" sz="1800" kern="0" dirty="0" smtClean="0"/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hu-HU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3898259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(9)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6371" y="510990"/>
            <a:ext cx="5928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PCB routing for </a:t>
            </a:r>
            <a:r>
              <a:rPr lang="en-US" b="1" dirty="0" err="1" smtClean="0">
                <a:solidFill>
                  <a:schemeClr val="accent6"/>
                </a:solidFill>
              </a:rPr>
              <a:t>DDR2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 (240 pins) [169]</a:t>
            </a:r>
            <a:endParaRPr lang="en-US" b="1" dirty="0">
              <a:solidFill>
                <a:schemeClr val="accent6"/>
              </a:solidFill>
            </a:endParaRPr>
          </a:p>
        </p:txBody>
      </p:sp>
      <p:pic>
        <p:nvPicPr>
          <p:cNvPr id="5" name="Picture 5" descr="DDR2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170" y="1211355"/>
            <a:ext cx="4343400" cy="3779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35"/>
          <p:cNvSpPr txBox="1">
            <a:spLocks noChangeArrowheads="1"/>
          </p:cNvSpPr>
          <p:nvPr/>
        </p:nvSpPr>
        <p:spPr bwMode="auto">
          <a:xfrm>
            <a:off x="85170" y="5451662"/>
            <a:ext cx="312027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en-US" dirty="0" smtClean="0">
                <a:solidFill>
                  <a:srgbClr val="FF0000"/>
                </a:solidFill>
                <a:latin typeface="+mj-lt"/>
              </a:rPr>
              <a:t>Remark</a:t>
            </a:r>
            <a:r>
              <a:rPr lang="en-US" altLang="en-US" dirty="0" smtClean="0">
                <a:latin typeface="+mj-lt"/>
              </a:rPr>
              <a:t>: It needs a</a:t>
            </a:r>
            <a:r>
              <a:rPr lang="hu-HU" altLang="en-US" dirty="0" smtClean="0">
                <a:latin typeface="+mj-lt"/>
              </a:rPr>
              <a:t> </a:t>
            </a:r>
            <a:r>
              <a:rPr lang="hu-HU" altLang="en-US" dirty="0">
                <a:latin typeface="+mj-lt"/>
              </a:rPr>
              <a:t>3-layer </a:t>
            </a:r>
            <a:r>
              <a:rPr lang="hu-HU" altLang="en-US" dirty="0" smtClean="0">
                <a:latin typeface="+mj-lt"/>
              </a:rPr>
              <a:t>PCB</a:t>
            </a:r>
            <a:r>
              <a:rPr lang="en-US" altLang="en-US" dirty="0" smtClean="0">
                <a:latin typeface="+mj-lt"/>
              </a:rPr>
              <a:t>.</a:t>
            </a:r>
            <a:endParaRPr lang="en-US" altLang="en-US" dirty="0">
              <a:latin typeface="+mj-lt"/>
            </a:endParaRPr>
          </a:p>
        </p:txBody>
      </p:sp>
      <p:cxnSp>
        <p:nvCxnSpPr>
          <p:cNvPr id="11" name="Straight Connector 10"/>
          <p:cNvCxnSpPr/>
          <p:nvPr/>
        </p:nvCxnSpPr>
        <p:spPr bwMode="auto">
          <a:xfrm flipH="1">
            <a:off x="4175073" y="2787250"/>
            <a:ext cx="10511" cy="2203943"/>
          </a:xfrm>
          <a:prstGeom prst="lin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" name="Straight Connector 11"/>
          <p:cNvCxnSpPr/>
          <p:nvPr/>
        </p:nvCxnSpPr>
        <p:spPr bwMode="auto">
          <a:xfrm flipH="1" flipV="1">
            <a:off x="2440870" y="2724189"/>
            <a:ext cx="1737360" cy="31531"/>
          </a:xfrm>
          <a:prstGeom prst="lin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Connector 12"/>
          <p:cNvCxnSpPr/>
          <p:nvPr/>
        </p:nvCxnSpPr>
        <p:spPr bwMode="auto">
          <a:xfrm>
            <a:off x="2393570" y="2640105"/>
            <a:ext cx="0" cy="1114097"/>
          </a:xfrm>
          <a:prstGeom prst="lin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246946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14889" y="856183"/>
            <a:ext cx="8897937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For implementing more than two memory channels </a:t>
            </a:r>
            <a:r>
              <a:rPr lang="en-US" dirty="0" smtClean="0"/>
              <a:t>using the available restricted width</a:t>
            </a:r>
          </a:p>
          <a:p>
            <a:pPr>
              <a:spcAft>
                <a:spcPts val="600"/>
              </a:spcAft>
              <a:buClr>
                <a:schemeClr val="tx1"/>
              </a:buClr>
            </a:pPr>
            <a:r>
              <a:rPr lang="en-US" dirty="0"/>
              <a:t> </a:t>
            </a:r>
            <a:r>
              <a:rPr lang="en-US" dirty="0" smtClean="0"/>
              <a:t>      of the </a:t>
            </a:r>
            <a:r>
              <a:rPr lang="en-US" dirty="0" err="1" smtClean="0"/>
              <a:t>MCH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FF0000"/>
                </a:solidFill>
              </a:rPr>
              <a:t>smaller </a:t>
            </a:r>
            <a:r>
              <a:rPr lang="en-US" dirty="0">
                <a:solidFill>
                  <a:srgbClr val="FF0000"/>
                </a:solidFill>
              </a:rPr>
              <a:t>and denser cupper traces </a:t>
            </a:r>
            <a:r>
              <a:rPr lang="en-US" dirty="0" smtClean="0">
                <a:solidFill>
                  <a:srgbClr val="0070C0"/>
                </a:solidFill>
              </a:rPr>
              <a:t>would </a:t>
            </a:r>
            <a:r>
              <a:rPr lang="en-US" dirty="0">
                <a:solidFill>
                  <a:srgbClr val="0070C0"/>
                </a:solidFill>
              </a:rPr>
              <a:t>be required </a:t>
            </a:r>
            <a:r>
              <a:rPr lang="en-US" dirty="0"/>
              <a:t>on the </a:t>
            </a:r>
            <a:r>
              <a:rPr lang="en-US" dirty="0" smtClean="0"/>
              <a:t>mainboard.</a:t>
            </a:r>
            <a:endParaRPr lang="en-US" dirty="0"/>
          </a:p>
          <a:p>
            <a:r>
              <a:rPr lang="en-US" dirty="0"/>
              <a:t>     This however, </a:t>
            </a:r>
            <a:r>
              <a:rPr lang="en-US" dirty="0">
                <a:solidFill>
                  <a:srgbClr val="0070C0"/>
                </a:solidFill>
              </a:rPr>
              <a:t>would cause higher </a:t>
            </a:r>
            <a:r>
              <a:rPr lang="en-US" dirty="0" err="1">
                <a:solidFill>
                  <a:srgbClr val="0070C0"/>
                </a:solidFill>
              </a:rPr>
              <a:t>ohmic</a:t>
            </a:r>
            <a:r>
              <a:rPr lang="en-US" dirty="0">
                <a:solidFill>
                  <a:srgbClr val="0070C0"/>
                </a:solidFill>
              </a:rPr>
              <a:t> resistance and coupling capacitance, which </a:t>
            </a:r>
          </a:p>
          <a:p>
            <a:r>
              <a:rPr lang="en-US" dirty="0">
                <a:solidFill>
                  <a:srgbClr val="0070C0"/>
                </a:solidFill>
              </a:rPr>
              <a:t>       </a:t>
            </a:r>
            <a:r>
              <a:rPr lang="en-US" dirty="0">
                <a:solidFill>
                  <a:srgbClr val="FF0000"/>
                </a:solidFill>
              </a:rPr>
              <a:t>would end up in longer rise and fall </a:t>
            </a:r>
            <a:r>
              <a:rPr lang="en-US" dirty="0" smtClean="0">
                <a:solidFill>
                  <a:srgbClr val="FF0000"/>
                </a:solidFill>
              </a:rPr>
              <a:t>times</a:t>
            </a:r>
            <a:r>
              <a:rPr lang="en-US" dirty="0" smtClean="0">
                <a:solidFill>
                  <a:srgbClr val="0070C0"/>
                </a:solidFill>
              </a:rPr>
              <a:t>,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hu-HU" dirty="0" smtClean="0"/>
              <a:t>as indicated next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(10)</a:t>
            </a:r>
            <a:endParaRPr lang="hu-HU" altLang="en-US" sz="1600" dirty="0" smtClean="0"/>
          </a:p>
        </p:txBody>
      </p:sp>
      <p:sp>
        <p:nvSpPr>
          <p:cNvPr id="7" name="TextBox 6"/>
          <p:cNvSpPr txBox="1"/>
          <p:nvPr/>
        </p:nvSpPr>
        <p:spPr>
          <a:xfrm>
            <a:off x="87313" y="503021"/>
            <a:ext cx="78935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Why the number of memory channels is typically limited to two on </a:t>
            </a:r>
            <a:r>
              <a:rPr lang="en-US" b="1" dirty="0" err="1" smtClean="0">
                <a:solidFill>
                  <a:schemeClr val="accent6"/>
                </a:solidFill>
              </a:rPr>
              <a:t>MCHs</a:t>
            </a:r>
            <a:r>
              <a:rPr lang="en-US" b="1" dirty="0" smtClean="0">
                <a:solidFill>
                  <a:schemeClr val="accent6"/>
                </a:solidFill>
              </a:rPr>
              <a:t> ? -2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472504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2.1 </a:t>
            </a:r>
            <a:r>
              <a:rPr lang="en-US" dirty="0" err="1"/>
              <a:t>Összefoglalás</a:t>
            </a:r>
            <a:r>
              <a:rPr lang="en-US" dirty="0"/>
              <a:t> (1)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46" y="513003"/>
            <a:ext cx="93939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Intel's vs AMD's </a:t>
            </a:r>
            <a:r>
              <a:rPr lang="en-US" sz="1400" b="1" dirty="0" err="1" smtClean="0">
                <a:solidFill>
                  <a:srgbClr val="2D2D8A"/>
                </a:solidFill>
              </a:rPr>
              <a:t>x86</a:t>
            </a:r>
            <a:r>
              <a:rPr lang="en-US" sz="1400" b="1" dirty="0" smtClean="0">
                <a:solidFill>
                  <a:srgbClr val="2D2D8A"/>
                </a:solidFill>
              </a:rPr>
              <a:t> </a:t>
            </a:r>
            <a:r>
              <a:rPr lang="en-US" sz="1400" b="1" dirty="0">
                <a:solidFill>
                  <a:srgbClr val="2D2D8A"/>
                </a:solidFill>
              </a:rPr>
              <a:t>server market share </a:t>
            </a:r>
            <a:r>
              <a:rPr lang="en-US" sz="1400" b="1" dirty="0" smtClean="0">
                <a:solidFill>
                  <a:srgbClr val="2D2D8A"/>
                </a:solidFill>
              </a:rPr>
              <a:t>(Based on data </a:t>
            </a:r>
            <a:r>
              <a:rPr lang="en-US" sz="1400" b="1" dirty="0">
                <a:solidFill>
                  <a:srgbClr val="2D2D8A"/>
                </a:solidFill>
              </a:rPr>
              <a:t>by IDC, Mercury Research</a:t>
            </a:r>
            <a:r>
              <a:rPr lang="en-US" sz="1400" b="1" dirty="0" smtClean="0">
                <a:solidFill>
                  <a:srgbClr val="2D2D8A"/>
                </a:solidFill>
              </a:rPr>
              <a:t>) </a:t>
            </a:r>
            <a:r>
              <a:rPr lang="en-US" sz="1400" dirty="0" smtClean="0">
                <a:solidFill>
                  <a:srgbClr val="000000"/>
                </a:solidFill>
              </a:rPr>
              <a:t>[171]</a:t>
            </a:r>
            <a:r>
              <a:rPr lang="en-US" sz="1400" b="1" dirty="0" smtClean="0">
                <a:solidFill>
                  <a:srgbClr val="2D2D8A"/>
                </a:solidFill>
              </a:rPr>
              <a:t>  </a:t>
            </a:r>
            <a:endParaRPr lang="en-US" sz="1400" b="1" dirty="0">
              <a:solidFill>
                <a:srgbClr val="2D2D8A"/>
              </a:solidFill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493058" y="1056754"/>
            <a:ext cx="8045824" cy="5567601"/>
            <a:chOff x="984250" y="901461"/>
            <a:chExt cx="6400800" cy="5567601"/>
          </a:xfrm>
        </p:grpSpPr>
        <p:pic>
          <p:nvPicPr>
            <p:cNvPr id="26" name="Picture 5" descr="amd_intc_server_mkt_trends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544"/>
            <a:stretch/>
          </p:blipFill>
          <p:spPr bwMode="auto">
            <a:xfrm>
              <a:off x="984250" y="901461"/>
              <a:ext cx="6400800" cy="55676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7" name="Line 7"/>
            <p:cNvSpPr>
              <a:spLocks noChangeShapeType="1"/>
            </p:cNvSpPr>
            <p:nvPr/>
          </p:nvSpPr>
          <p:spPr bwMode="auto">
            <a:xfrm flipH="1" flipV="1">
              <a:off x="2260600" y="2387600"/>
              <a:ext cx="0" cy="4445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8" name="Text Box 8"/>
            <p:cNvSpPr txBox="1">
              <a:spLocks noChangeArrowheads="1"/>
            </p:cNvSpPr>
            <p:nvPr/>
          </p:nvSpPr>
          <p:spPr bwMode="auto">
            <a:xfrm>
              <a:off x="1951038" y="2838450"/>
              <a:ext cx="1411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Core 2 Quad DP</a:t>
              </a:r>
            </a:p>
          </p:txBody>
        </p:sp>
        <p:sp>
          <p:nvSpPr>
            <p:cNvPr id="29" name="Line 9"/>
            <p:cNvSpPr>
              <a:spLocks noChangeShapeType="1"/>
            </p:cNvSpPr>
            <p:nvPr/>
          </p:nvSpPr>
          <p:spPr bwMode="auto">
            <a:xfrm flipH="1" flipV="1">
              <a:off x="3376611" y="1898854"/>
              <a:ext cx="1" cy="479221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Text Box 10"/>
            <p:cNvSpPr txBox="1">
              <a:spLocks noChangeArrowheads="1"/>
            </p:cNvSpPr>
            <p:nvPr/>
          </p:nvSpPr>
          <p:spPr bwMode="auto">
            <a:xfrm>
              <a:off x="2892425" y="2408238"/>
              <a:ext cx="979488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Penryn DP</a:t>
              </a:r>
            </a:p>
          </p:txBody>
        </p:sp>
        <p:sp>
          <p:nvSpPr>
            <p:cNvPr id="31" name="Line 11"/>
            <p:cNvSpPr>
              <a:spLocks noChangeShapeType="1"/>
            </p:cNvSpPr>
            <p:nvPr/>
          </p:nvSpPr>
          <p:spPr bwMode="auto">
            <a:xfrm flipH="1" flipV="1">
              <a:off x="4187303" y="1863194"/>
              <a:ext cx="1" cy="41991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" name="Text Box 12"/>
            <p:cNvSpPr txBox="1">
              <a:spLocks noChangeArrowheads="1"/>
            </p:cNvSpPr>
            <p:nvPr/>
          </p:nvSpPr>
          <p:spPr bwMode="auto">
            <a:xfrm>
              <a:off x="3829050" y="2244725"/>
              <a:ext cx="990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Penryn MP</a:t>
              </a:r>
            </a:p>
          </p:txBody>
        </p:sp>
        <p:sp>
          <p:nvSpPr>
            <p:cNvPr id="33" name="Line 13"/>
            <p:cNvSpPr>
              <a:spLocks noChangeShapeType="1"/>
            </p:cNvSpPr>
            <p:nvPr/>
          </p:nvSpPr>
          <p:spPr bwMode="auto">
            <a:xfrm flipH="1" flipV="1">
              <a:off x="5830888" y="1665288"/>
              <a:ext cx="7937" cy="4445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" name="Text Box 14"/>
            <p:cNvSpPr txBox="1">
              <a:spLocks noChangeArrowheads="1"/>
            </p:cNvSpPr>
            <p:nvPr/>
          </p:nvSpPr>
          <p:spPr bwMode="auto">
            <a:xfrm>
              <a:off x="4979988" y="2116138"/>
              <a:ext cx="1682750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 dirty="0">
                  <a:solidFill>
                    <a:srgbClr val="000000"/>
                  </a:solidFill>
                </a:rPr>
                <a:t>Nehalem-EX DP/MP</a:t>
              </a:r>
            </a:p>
          </p:txBody>
        </p:sp>
        <p:sp>
          <p:nvSpPr>
            <p:cNvPr id="35" name="Line 15"/>
            <p:cNvSpPr>
              <a:spLocks noChangeShapeType="1"/>
            </p:cNvSpPr>
            <p:nvPr/>
          </p:nvSpPr>
          <p:spPr bwMode="auto">
            <a:xfrm flipH="1" flipV="1">
              <a:off x="1743788" y="2469083"/>
              <a:ext cx="0" cy="42708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6" name="Text Box 16"/>
            <p:cNvSpPr txBox="1">
              <a:spLocks noChangeArrowheads="1"/>
            </p:cNvSpPr>
            <p:nvPr/>
          </p:nvSpPr>
          <p:spPr bwMode="auto">
            <a:xfrm>
              <a:off x="1330325" y="3132138"/>
              <a:ext cx="952500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Core 2 DP</a:t>
              </a:r>
            </a:p>
          </p:txBody>
        </p:sp>
        <p:sp>
          <p:nvSpPr>
            <p:cNvPr id="37" name="Line 17"/>
            <p:cNvSpPr>
              <a:spLocks noChangeShapeType="1"/>
            </p:cNvSpPr>
            <p:nvPr/>
          </p:nvSpPr>
          <p:spPr bwMode="auto">
            <a:xfrm flipH="1">
              <a:off x="3133725" y="4758764"/>
              <a:ext cx="0" cy="54864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8" name="Text Box 18"/>
            <p:cNvSpPr txBox="1">
              <a:spLocks noChangeArrowheads="1"/>
            </p:cNvSpPr>
            <p:nvPr/>
          </p:nvSpPr>
          <p:spPr bwMode="auto">
            <a:xfrm>
              <a:off x="2332038" y="4286250"/>
              <a:ext cx="1566862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K10 Barcelona MP</a:t>
              </a:r>
            </a:p>
          </p:txBody>
        </p:sp>
        <p:sp>
          <p:nvSpPr>
            <p:cNvPr id="39" name="Line 19"/>
            <p:cNvSpPr>
              <a:spLocks noChangeShapeType="1"/>
            </p:cNvSpPr>
            <p:nvPr/>
          </p:nvSpPr>
          <p:spPr bwMode="auto">
            <a:xfrm flipH="1">
              <a:off x="4314558" y="4803775"/>
              <a:ext cx="1" cy="503629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0" name="Text Box 20"/>
            <p:cNvSpPr txBox="1">
              <a:spLocks noChangeArrowheads="1"/>
            </p:cNvSpPr>
            <p:nvPr/>
          </p:nvSpPr>
          <p:spPr bwMode="auto">
            <a:xfrm>
              <a:off x="3546475" y="4529138"/>
              <a:ext cx="1528763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K10 Shanghai MP</a:t>
              </a:r>
            </a:p>
          </p:txBody>
        </p:sp>
        <p:sp>
          <p:nvSpPr>
            <p:cNvPr id="41" name="Line 21"/>
            <p:cNvSpPr>
              <a:spLocks noChangeShapeType="1"/>
            </p:cNvSpPr>
            <p:nvPr/>
          </p:nvSpPr>
          <p:spPr bwMode="auto">
            <a:xfrm>
              <a:off x="6105525" y="5359400"/>
              <a:ext cx="0" cy="3683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2" name="Text Box 22"/>
            <p:cNvSpPr txBox="1">
              <a:spLocks noChangeArrowheads="1"/>
            </p:cNvSpPr>
            <p:nvPr/>
          </p:nvSpPr>
          <p:spPr bwMode="auto">
            <a:xfrm>
              <a:off x="5140325" y="5048250"/>
              <a:ext cx="1900238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K10 Magny Course MP</a:t>
              </a:r>
            </a:p>
          </p:txBody>
        </p:sp>
        <p:sp>
          <p:nvSpPr>
            <p:cNvPr id="43" name="Line 23"/>
            <p:cNvSpPr>
              <a:spLocks noChangeShapeType="1"/>
            </p:cNvSpPr>
            <p:nvPr/>
          </p:nvSpPr>
          <p:spPr bwMode="auto">
            <a:xfrm>
              <a:off x="5114925" y="5054600"/>
              <a:ext cx="0" cy="4572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4" name="Text Box 24"/>
            <p:cNvSpPr txBox="1">
              <a:spLocks noChangeArrowheads="1"/>
            </p:cNvSpPr>
            <p:nvPr/>
          </p:nvSpPr>
          <p:spPr bwMode="auto">
            <a:xfrm>
              <a:off x="4376738" y="4756150"/>
              <a:ext cx="1489075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K10 Istambul MP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349516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(11)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4989286" y="1478094"/>
                <a:ext cx="2035365" cy="3157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𝑉𝑐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𝑉𝑖𝑛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 (1−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9286" y="1478094"/>
                <a:ext cx="2035365" cy="315792"/>
              </a:xfrm>
              <a:prstGeom prst="rect">
                <a:avLst/>
              </a:prstGeom>
              <a:blipFill rotWithShape="0">
                <a:blip r:embed="rId2"/>
                <a:stretch>
                  <a:fillRect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5430093" y="1781007"/>
                <a:ext cx="138557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𝑤𝑖𝑡h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𝑥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0093" y="1781007"/>
                <a:ext cx="1385571" cy="307777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/>
          <p:cNvGrpSpPr/>
          <p:nvPr/>
        </p:nvGrpSpPr>
        <p:grpSpPr>
          <a:xfrm>
            <a:off x="1969578" y="1225794"/>
            <a:ext cx="2381250" cy="1333500"/>
            <a:chOff x="1969578" y="1679399"/>
            <a:chExt cx="2381250" cy="1333500"/>
          </a:xfrm>
        </p:grpSpPr>
        <p:pic>
          <p:nvPicPr>
            <p:cNvPr id="2050" name="Picture 2" descr="https://upload.wikimedia.org/wikipedia/commons/thumb/e/e0/RC_Series_Filter_%28with_V%26I_Labels%29.svg/250px-RC_Series_Filter_%28with_V%26I_Labels%29.svg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9578" y="1679399"/>
              <a:ext cx="2381250" cy="1333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Rectangle 5"/>
            <p:cNvSpPr/>
            <p:nvPr/>
          </p:nvSpPr>
          <p:spPr bwMode="auto">
            <a:xfrm>
              <a:off x="2202288" y="1679399"/>
              <a:ext cx="914400" cy="26531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5022769" y="2108529"/>
            <a:ext cx="11360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For Vin = 1V:</a:t>
            </a:r>
            <a:endParaRPr lang="en-US" i="1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/>
              <p:cNvSpPr/>
              <p:nvPr/>
            </p:nvSpPr>
            <p:spPr>
              <a:xfrm>
                <a:off x="4974260" y="2428989"/>
                <a:ext cx="1432123" cy="3157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𝑉𝑐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=1−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9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4260" y="2428989"/>
                <a:ext cx="1432123" cy="31579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Box 7"/>
          <p:cNvSpPr txBox="1"/>
          <p:nvPr/>
        </p:nvSpPr>
        <p:spPr>
          <a:xfrm>
            <a:off x="189068" y="806969"/>
            <a:ext cx="86003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Modeling the temporal behavior of raising the voltage on DIMM traces by a serial RC network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0939" y="510757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62125" y="3060052"/>
            <a:ext cx="6080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Figure: The circuit model and the related expression for Vc [135]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8657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(12)</a:t>
            </a:r>
            <a:endParaRPr lang="en-US" sz="1600" dirty="0"/>
          </a:p>
        </p:txBody>
      </p:sp>
      <p:grpSp>
        <p:nvGrpSpPr>
          <p:cNvPr id="10" name="Group 9"/>
          <p:cNvGrpSpPr/>
          <p:nvPr/>
        </p:nvGrpSpPr>
        <p:grpSpPr>
          <a:xfrm>
            <a:off x="1052327" y="1282628"/>
            <a:ext cx="6210867" cy="4222870"/>
            <a:chOff x="1052327" y="1349863"/>
            <a:chExt cx="6210867" cy="422287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671" r="3487"/>
            <a:stretch/>
          </p:blipFill>
          <p:spPr>
            <a:xfrm>
              <a:off x="2190750" y="1506832"/>
              <a:ext cx="4596416" cy="3968571"/>
            </a:xfrm>
            <a:prstGeom prst="rect">
              <a:avLst/>
            </a:prstGeom>
          </p:spPr>
        </p:pic>
        <p:sp>
          <p:nvSpPr>
            <p:cNvPr id="5" name="TextBox 4"/>
            <p:cNvSpPr txBox="1"/>
            <p:nvPr/>
          </p:nvSpPr>
          <p:spPr>
            <a:xfrm>
              <a:off x="1052327" y="1349863"/>
              <a:ext cx="98777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Vc</a:t>
              </a:r>
            </a:p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(Vin = 1 V)</a:t>
              </a:r>
              <a:endParaRPr lang="en-US" sz="1000" dirty="0">
                <a:solidFill>
                  <a:srgbClr val="00000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/>
                <p:cNvSpPr txBox="1"/>
                <p:nvPr/>
              </p:nvSpPr>
              <p:spPr>
                <a:xfrm>
                  <a:off x="2723882" y="2292444"/>
                  <a:ext cx="1247457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𝑉𝑐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=1− 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/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lang="en-US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6" name="TextBox 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23882" y="2292444"/>
                  <a:ext cx="1247457" cy="223459"/>
                </a:xfrm>
                <a:prstGeom prst="rect">
                  <a:avLst/>
                </a:prstGeom>
                <a:blipFill rotWithShape="0">
                  <a:blip r:embed="rId3"/>
                  <a:stretch>
                    <a:fillRect l="-1961" t="-2703" b="-81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TextBox 2"/>
                <p:cNvSpPr txBox="1"/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/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𝜏</m:t>
                        </m:r>
                      </m:oMath>
                    </m:oMathPara>
                  </a14:m>
                  <a:endParaRPr lang="en-US" sz="1300" dirty="0">
                    <a:solidFill>
                      <a:srgbClr val="000000"/>
                    </a:solidFill>
                  </a:endParaRPr>
                </a:p>
              </p:txBody>
            </p:sp>
          </mc:Choice>
          <mc:Fallback xmlns="">
            <p:sp>
              <p:nvSpPr>
                <p:cNvPr id="3" name="TextBox 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b="-125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9" name="TextBox 8"/>
          <p:cNvSpPr txBox="1"/>
          <p:nvPr/>
        </p:nvSpPr>
        <p:spPr>
          <a:xfrm>
            <a:off x="84293" y="506894"/>
            <a:ext cx="87382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rgbClr val="2D2D8A"/>
                </a:solidFill>
              </a:rPr>
              <a:t>Raising the voltage on a capacitor of a serial RC network that modelling DIMM traces </a:t>
            </a:r>
            <a:endParaRPr lang="en-US" b="1" dirty="0">
              <a:solidFill>
                <a:srgbClr val="2D2D8A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1105425" y="5674603"/>
                <a:ext cx="84830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hu-HU" sz="11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</m:oMath>
                </a14:m>
                <a:r>
                  <a:rPr lang="hu-HU" sz="1100" dirty="0" smtClean="0">
                    <a:solidFill>
                      <a:srgbClr val="000000"/>
                    </a:solidFill>
                    <a:latin typeface="Verdana"/>
                  </a:rPr>
                  <a:t> = R * 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5425" y="5674603"/>
                <a:ext cx="848309" cy="261610"/>
              </a:xfrm>
              <a:prstGeom prst="rect">
                <a:avLst/>
              </a:prstGeom>
              <a:blipFill rotWithShape="0">
                <a:blip r:embed="rId5"/>
                <a:stretch>
                  <a:fillRect t="-2326" b="-1395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88935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(13)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046" y="980515"/>
            <a:ext cx="4762500" cy="47625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99"/>
          <a:stretch/>
        </p:blipFill>
        <p:spPr>
          <a:xfrm>
            <a:off x="3520686" y="980515"/>
            <a:ext cx="4557777" cy="476250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auto">
          <a:xfrm>
            <a:off x="1068947" y="864604"/>
            <a:ext cx="7521262" cy="922719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4293" y="506894"/>
            <a:ext cx="82846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rgbClr val="2D2D8A"/>
                </a:solidFill>
              </a:rPr>
              <a:t>Raising the voltage on a capacitor of a serial RC </a:t>
            </a:r>
            <a:r>
              <a:rPr lang="en-US" b="1" dirty="0" smtClean="0">
                <a:solidFill>
                  <a:srgbClr val="2D2D8A"/>
                </a:solidFill>
              </a:rPr>
              <a:t>circuit</a:t>
            </a:r>
            <a:r>
              <a:rPr lang="hu-HU" b="1" dirty="0" smtClean="0">
                <a:solidFill>
                  <a:srgbClr val="2D2D8A"/>
                </a:solidFill>
              </a:rPr>
              <a:t> that models DIMM traces</a:t>
            </a:r>
          </a:p>
          <a:p>
            <a:r>
              <a:rPr lang="hu-HU" b="1" dirty="0">
                <a:solidFill>
                  <a:srgbClr val="2D2D8A"/>
                </a:solidFill>
              </a:rPr>
              <a:t> </a:t>
            </a:r>
            <a:r>
              <a:rPr lang="hu-HU" b="1" dirty="0" smtClean="0">
                <a:solidFill>
                  <a:srgbClr val="2D2D8A"/>
                </a:solidFill>
              </a:rPr>
              <a:t> while </a:t>
            </a:r>
            <a:r>
              <a:rPr lang="el-GR" b="1" dirty="0" smtClean="0">
                <a:solidFill>
                  <a:srgbClr val="2D2D8A"/>
                </a:solidFill>
              </a:rPr>
              <a:t>τ</a:t>
            </a:r>
            <a:r>
              <a:rPr lang="hu-HU" b="1" dirty="0" smtClean="0">
                <a:solidFill>
                  <a:srgbClr val="2D2D8A"/>
                </a:solidFill>
              </a:rPr>
              <a:t> is doubled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22841" y="1278644"/>
            <a:ext cx="8076724" cy="4915149"/>
            <a:chOff x="422841" y="1656679"/>
            <a:chExt cx="8076724" cy="491514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/>
                <p:cNvSpPr txBox="1"/>
                <p:nvPr/>
              </p:nvSpPr>
              <p:spPr>
                <a:xfrm>
                  <a:off x="1526146" y="2318195"/>
                  <a:ext cx="1247457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𝑉𝑐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=1− 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/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lang="en-US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7" name="TextBox 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26146" y="2318195"/>
                  <a:ext cx="1247457" cy="223459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l="-1951" t="-2703" b="-81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/>
                <p:cNvSpPr txBox="1"/>
                <p:nvPr/>
              </p:nvSpPr>
              <p:spPr>
                <a:xfrm>
                  <a:off x="1961883" y="4131967"/>
                  <a:ext cx="1322798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𝑉𝑐</m:t>
                            </m:r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=1− </m:t>
                            </m:r>
                            <m: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/2</m:t>
                            </m:r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lang="en-US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8" name="TextBox 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61883" y="4131967"/>
                  <a:ext cx="1322798" cy="223459"/>
                </a:xfrm>
                <a:prstGeom prst="rect">
                  <a:avLst/>
                </a:prstGeom>
                <a:blipFill rotWithShape="0">
                  <a:blip r:embed="rId5"/>
                  <a:stretch>
                    <a:fillRect l="-1843" t="-2703" b="-81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" name="TextBox 10"/>
            <p:cNvSpPr txBox="1"/>
            <p:nvPr/>
          </p:nvSpPr>
          <p:spPr>
            <a:xfrm>
              <a:off x="615392" y="1656679"/>
              <a:ext cx="98777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Vc</a:t>
              </a:r>
            </a:p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(Vin = 1 V)</a:t>
              </a:r>
              <a:endParaRPr lang="en-US" sz="1000" dirty="0">
                <a:solidFill>
                  <a:srgbClr val="00000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/>
                <p:cNvSpPr txBox="1"/>
                <p:nvPr/>
              </p:nvSpPr>
              <p:spPr>
                <a:xfrm>
                  <a:off x="8023537" y="6085836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/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𝜏</m:t>
                        </m:r>
                      </m:oMath>
                    </m:oMathPara>
                  </a14:m>
                  <a:endParaRPr lang="en-US" sz="1300" dirty="0">
                    <a:solidFill>
                      <a:srgbClr val="000000"/>
                    </a:solidFill>
                  </a:endParaRPr>
                </a:p>
              </p:txBody>
            </p:sp>
          </mc:Choice>
          <mc:Fallback xmlns="">
            <p:sp>
              <p:nvSpPr>
                <p:cNvPr id="12" name="TextBox 1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23537" y="6085836"/>
                  <a:ext cx="476028" cy="292388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b="-125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/>
                <p:cNvSpPr txBox="1"/>
                <p:nvPr/>
              </p:nvSpPr>
              <p:spPr>
                <a:xfrm>
                  <a:off x="422841" y="6310218"/>
                  <a:ext cx="848309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hu-HU" sz="11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</m:oMath>
                  </a14:m>
                  <a:r>
                    <a:rPr lang="hu-HU" sz="1100" dirty="0" smtClean="0">
                      <a:solidFill>
                        <a:srgbClr val="000000"/>
                      </a:solidFill>
                      <a:latin typeface="Verdana"/>
                    </a:rPr>
                    <a:t> = R * C</a:t>
                  </a:r>
                  <a:endParaRPr lang="en-US" sz="1100" dirty="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</mc:Choice>
          <mc:Fallback xmlns="">
            <p:sp>
              <p:nvSpPr>
                <p:cNvPr id="14" name="TextBox 1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2841" y="6310218"/>
                  <a:ext cx="848309" cy="261610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 t="-2326" b="-1395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4113015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14889" y="815991"/>
            <a:ext cx="889793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Longer rise and fall times, however would prevent maintaining the target memory transfer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rate.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As a consequence, </a:t>
            </a:r>
            <a:r>
              <a:rPr lang="en-US" dirty="0" smtClean="0">
                <a:solidFill>
                  <a:srgbClr val="0070C0"/>
                </a:solidFill>
              </a:rPr>
              <a:t>using high speed </a:t>
            </a:r>
            <a:r>
              <a:rPr lang="en-US" dirty="0" smtClean="0"/>
              <a:t>(e.g. </a:t>
            </a:r>
            <a:r>
              <a:rPr lang="en-US" dirty="0" err="1" smtClean="0"/>
              <a:t>DDR2</a:t>
            </a:r>
            <a:r>
              <a:rPr lang="en-US" dirty="0" smtClean="0"/>
              <a:t>/3/4) memory and </a:t>
            </a:r>
            <a:r>
              <a:rPr lang="en-US" dirty="0" smtClean="0">
                <a:solidFill>
                  <a:srgbClr val="0070C0"/>
                </a:solidFill>
              </a:rPr>
              <a:t>connecting memory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centrally to the </a:t>
            </a:r>
            <a:r>
              <a:rPr lang="en-US" dirty="0" err="1" smtClean="0">
                <a:solidFill>
                  <a:srgbClr val="0070C0"/>
                </a:solidFill>
              </a:rPr>
              <a:t>MCH</a:t>
            </a:r>
            <a:r>
              <a:rPr lang="en-US" dirty="0" smtClean="0">
                <a:solidFill>
                  <a:srgbClr val="0070C0"/>
                </a:solidFill>
              </a:rPr>
              <a:t> via the standard parallel memory interface </a:t>
            </a:r>
            <a:r>
              <a:rPr lang="en-US" dirty="0">
                <a:solidFill>
                  <a:srgbClr val="FF0000"/>
                </a:solidFill>
              </a:rPr>
              <a:t>limits the number </a:t>
            </a:r>
            <a:r>
              <a:rPr lang="en-US" dirty="0" smtClean="0">
                <a:solidFill>
                  <a:srgbClr val="FF0000"/>
                </a:solidFill>
              </a:rPr>
              <a:t>of</a:t>
            </a: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memory channels more or less to two.</a:t>
            </a:r>
            <a:endParaRPr lang="en-US" dirty="0" smtClean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(14)</a:t>
            </a:r>
            <a:endParaRPr lang="hu-HU" altLang="en-US" sz="1600" dirty="0" smtClean="0"/>
          </a:p>
        </p:txBody>
      </p:sp>
      <p:sp>
        <p:nvSpPr>
          <p:cNvPr id="7" name="TextBox 6"/>
          <p:cNvSpPr txBox="1"/>
          <p:nvPr/>
        </p:nvSpPr>
        <p:spPr>
          <a:xfrm>
            <a:off x="96838" y="503021"/>
            <a:ext cx="78935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Why the number of memory channels is typically limited to two on </a:t>
            </a:r>
            <a:r>
              <a:rPr lang="en-US" b="1" dirty="0" err="1" smtClean="0">
                <a:solidFill>
                  <a:schemeClr val="accent6"/>
                </a:solidFill>
              </a:rPr>
              <a:t>MCHs</a:t>
            </a:r>
            <a:r>
              <a:rPr lang="en-US" b="1" dirty="0" smtClean="0">
                <a:solidFill>
                  <a:schemeClr val="accent6"/>
                </a:solidFill>
              </a:rPr>
              <a:t> ? -3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197982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87313" y="503021"/>
            <a:ext cx="73068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c) Approaches for raising the number of memory channels in servers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4512" y="830691"/>
            <a:ext cx="78069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This point will be discussed while considering the </a:t>
            </a:r>
            <a:r>
              <a:rPr lang="en-US" dirty="0" smtClean="0">
                <a:solidFill>
                  <a:srgbClr val="FF0000"/>
                </a:solidFill>
              </a:rPr>
              <a:t>basic design space </a:t>
            </a:r>
            <a:r>
              <a:rPr lang="en-US" dirty="0">
                <a:solidFill>
                  <a:srgbClr val="FF0000"/>
                </a:solidFill>
              </a:rPr>
              <a:t>of </a:t>
            </a:r>
            <a:r>
              <a:rPr lang="en-US" dirty="0" smtClean="0">
                <a:solidFill>
                  <a:srgbClr val="FF0000"/>
                </a:solidFill>
              </a:rPr>
              <a:t>connecting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  </a:t>
            </a:r>
            <a:r>
              <a:rPr lang="en-US" dirty="0">
                <a:solidFill>
                  <a:srgbClr val="FF0000"/>
                </a:solidFill>
              </a:rPr>
              <a:t>memory </a:t>
            </a:r>
            <a:r>
              <a:rPr lang="en-US" dirty="0" smtClean="0">
                <a:solidFill>
                  <a:srgbClr val="FF0000"/>
                </a:solidFill>
              </a:rPr>
              <a:t>subsystems </a:t>
            </a:r>
            <a:r>
              <a:rPr lang="en-US" dirty="0">
                <a:solidFill>
                  <a:srgbClr val="FF0000"/>
                </a:solidFill>
              </a:rPr>
              <a:t>to </a:t>
            </a:r>
            <a:r>
              <a:rPr lang="en-US" dirty="0" smtClean="0">
                <a:solidFill>
                  <a:srgbClr val="FF0000"/>
                </a:solidFill>
              </a:rPr>
              <a:t>server platforms.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(15)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728672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(16)</a:t>
            </a:r>
            <a:endParaRPr lang="en-US" sz="1600" dirty="0"/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90500" y="1874371"/>
            <a:ext cx="4794716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Where to connect the memory subsystem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to the server platform</a:t>
            </a:r>
            <a:endParaRPr lang="en-US" sz="120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6064094" y="1861881"/>
            <a:ext cx="1797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How to connect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DIMMs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to the MCs 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6900990" y="1725054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>
            <a:off x="4727036" y="1307540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" name="Line 10"/>
          <p:cNvSpPr>
            <a:spLocks noChangeShapeType="1"/>
          </p:cNvSpPr>
          <p:nvPr/>
        </p:nvSpPr>
        <p:spPr bwMode="auto">
          <a:xfrm>
            <a:off x="2705100" y="1538236"/>
            <a:ext cx="4229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9" name="Line 11"/>
          <p:cNvSpPr>
            <a:spLocks noChangeShapeType="1"/>
          </p:cNvSpPr>
          <p:nvPr/>
        </p:nvSpPr>
        <p:spPr bwMode="auto">
          <a:xfrm flipH="1">
            <a:off x="6939090" y="1532966"/>
            <a:ext cx="1588" cy="188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666220" y="172893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11" name="Line 13"/>
          <p:cNvSpPr>
            <a:spLocks noChangeShapeType="1"/>
          </p:cNvSpPr>
          <p:nvPr/>
        </p:nvSpPr>
        <p:spPr bwMode="auto">
          <a:xfrm>
            <a:off x="2699558" y="152891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2037038" y="1047937"/>
            <a:ext cx="5386686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Connecting the memory subsystem to server platforms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6540" y="536951"/>
            <a:ext cx="8020110" cy="286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pitchFamily="34" charset="0"/>
              </a:rPr>
              <a:t>Basic design space of connecting memory subsystems to servers</a:t>
            </a:r>
            <a:endParaRPr lang="hu-HU" altLang="en-US" sz="1400" b="1" dirty="0">
              <a:solidFill>
                <a:schemeClr val="accent6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620233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(17)</a:t>
            </a:r>
            <a:endParaRPr 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1432858" y="1099414"/>
            <a:ext cx="6059522" cy="790456"/>
            <a:chOff x="1432858" y="1206990"/>
            <a:chExt cx="6059522" cy="790456"/>
          </a:xfrm>
        </p:grpSpPr>
        <p:cxnSp>
          <p:nvCxnSpPr>
            <p:cNvPr id="5" name="Line 8"/>
            <p:cNvCxnSpPr/>
            <p:nvPr/>
          </p:nvCxnSpPr>
          <p:spPr bwMode="auto">
            <a:xfrm>
              <a:off x="4478416" y="1651256"/>
              <a:ext cx="0" cy="8258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" name="Line 13"/>
            <p:cNvCxnSpPr/>
            <p:nvPr/>
          </p:nvCxnSpPr>
          <p:spPr bwMode="auto">
            <a:xfrm flipH="1">
              <a:off x="2596830" y="1749235"/>
              <a:ext cx="1882623" cy="20831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" name="Text Box 4"/>
            <p:cNvSpPr txBox="1">
              <a:spLocks noChangeArrowheads="1"/>
            </p:cNvSpPr>
            <p:nvPr/>
          </p:nvSpPr>
          <p:spPr bwMode="auto">
            <a:xfrm>
              <a:off x="1432858" y="1206990"/>
              <a:ext cx="6059522" cy="4539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Where to connect the memory subsystem</a:t>
              </a:r>
              <a:endPara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to the server platform</a:t>
              </a:r>
              <a:endParaRPr lang="en-US" sz="120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2" name="Line 13"/>
            <p:cNvCxnSpPr/>
            <p:nvPr/>
          </p:nvCxnSpPr>
          <p:spPr bwMode="auto">
            <a:xfrm>
              <a:off x="4478339" y="1749235"/>
              <a:ext cx="2019833" cy="22646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" name="Oval 25"/>
            <p:cNvSpPr>
              <a:spLocks noChangeArrowheads="1"/>
            </p:cNvSpPr>
            <p:nvPr/>
          </p:nvSpPr>
          <p:spPr bwMode="auto">
            <a:xfrm>
              <a:off x="2552722" y="1945554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7" name="Oval 26"/>
            <p:cNvSpPr>
              <a:spLocks noChangeArrowheads="1"/>
            </p:cNvSpPr>
            <p:nvPr/>
          </p:nvSpPr>
          <p:spPr bwMode="auto">
            <a:xfrm>
              <a:off x="6457972" y="1936029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56872" y="4480574"/>
            <a:ext cx="4240906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400"/>
              </a:spcAft>
            </a:pPr>
            <a:r>
              <a:rPr lang="en-US" sz="1200" dirty="0" smtClean="0"/>
              <a:t>Memory is connected at a single point, i.e. centrally.</a:t>
            </a:r>
          </a:p>
          <a:p>
            <a:pPr algn="ctr"/>
            <a:r>
              <a:rPr lang="hu-HU" sz="1200" dirty="0" smtClean="0"/>
              <a:t>It </a:t>
            </a:r>
            <a:r>
              <a:rPr lang="en-US" sz="1200" dirty="0" smtClean="0"/>
              <a:t>cause</a:t>
            </a:r>
            <a:r>
              <a:rPr lang="hu-HU" sz="1200" dirty="0" smtClean="0"/>
              <a:t>s</a:t>
            </a:r>
            <a:r>
              <a:rPr lang="en-US" sz="1200" dirty="0" smtClean="0"/>
              <a:t> </a:t>
            </a:r>
            <a:r>
              <a:rPr lang="en-US" sz="1200" dirty="0" smtClean="0">
                <a:solidFill>
                  <a:srgbClr val="0070C0"/>
                </a:solidFill>
              </a:rPr>
              <a:t>severe bandwidth imitations</a:t>
            </a:r>
          </a:p>
          <a:p>
            <a:pPr algn="ctr"/>
            <a:r>
              <a:rPr lang="hu-HU" sz="1200" dirty="0" smtClean="0"/>
              <a:t>for multiprocessor </a:t>
            </a:r>
            <a:r>
              <a:rPr lang="en-US" sz="1200" dirty="0" smtClean="0"/>
              <a:t>server platforms.</a:t>
            </a:r>
            <a:endParaRPr lang="en-US" sz="1200" dirty="0"/>
          </a:p>
        </p:txBody>
      </p:sp>
      <p:grpSp>
        <p:nvGrpSpPr>
          <p:cNvPr id="10" name="Group 9"/>
          <p:cNvGrpSpPr/>
          <p:nvPr/>
        </p:nvGrpSpPr>
        <p:grpSpPr>
          <a:xfrm>
            <a:off x="606613" y="1958509"/>
            <a:ext cx="3863869" cy="2376550"/>
            <a:chOff x="606613" y="1958509"/>
            <a:chExt cx="3863869" cy="2376550"/>
          </a:xfrm>
        </p:grpSpPr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606613" y="1958509"/>
              <a:ext cx="3454207" cy="6753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Connect</a:t>
              </a:r>
              <a:r>
                <a:rPr lang="hu-HU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ing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memory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to the </a:t>
              </a: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MCH (Memory Control Hub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(yielding </a:t>
              </a:r>
              <a:r>
                <a:rPr lang="en-US" sz="1200" b="1" dirty="0" err="1" smtClean="0">
                  <a:solidFill>
                    <a:srgbClr val="FF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SMPs</a:t>
              </a: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8" name="Text Box 1257"/>
            <p:cNvSpPr txBox="1">
              <a:spLocks noChangeArrowheads="1"/>
            </p:cNvSpPr>
            <p:nvPr/>
          </p:nvSpPr>
          <p:spPr bwMode="auto">
            <a:xfrm>
              <a:off x="3591715" y="3864820"/>
              <a:ext cx="878767" cy="2835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none" lIns="91440" tIns="45720" rIns="91440" bIns="45720" upright="1">
              <a:spAutoFit/>
            </a:bodyPr>
            <a:lstStyle/>
            <a:p>
              <a:pPr algn="ctr">
                <a:lnSpc>
                  <a:spcPct val="115000"/>
                </a:lnSpc>
                <a:spcAft>
                  <a:spcPts val="1000"/>
                </a:spcAft>
              </a:pPr>
              <a:r>
                <a:rPr lang="en-US" sz="1200" b="1" kern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Memory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3" name="Téglalap 49"/>
            <p:cNvSpPr>
              <a:spLocks noChangeArrowheads="1"/>
            </p:cNvSpPr>
            <p:nvPr/>
          </p:nvSpPr>
          <p:spPr bwMode="auto">
            <a:xfrm>
              <a:off x="2269601" y="3045185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4" name="Straight Connector 23"/>
            <p:cNvCxnSpPr>
              <a:stCxn id="23" idx="2"/>
            </p:cNvCxnSpPr>
            <p:nvPr/>
          </p:nvCxnSpPr>
          <p:spPr bwMode="auto">
            <a:xfrm flipH="1">
              <a:off x="2929502" y="3416025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6" name="Group 65"/>
            <p:cNvGrpSpPr/>
            <p:nvPr/>
          </p:nvGrpSpPr>
          <p:grpSpPr>
            <a:xfrm>
              <a:off x="2887320" y="3634308"/>
              <a:ext cx="756066" cy="650014"/>
              <a:chOff x="2605293" y="3597579"/>
              <a:chExt cx="481419" cy="471589"/>
            </a:xfrm>
          </p:grpSpPr>
          <p:cxnSp>
            <p:nvCxnSpPr>
              <p:cNvPr id="67" name="Egyenes összekötő 183"/>
              <p:cNvCxnSpPr>
                <a:cxnSpLocks noChangeShapeType="1"/>
              </p:cNvCxnSpPr>
              <p:nvPr/>
            </p:nvCxnSpPr>
            <p:spPr bwMode="auto">
              <a:xfrm rot="10800000">
                <a:off x="2605293" y="3742854"/>
                <a:ext cx="441325" cy="6350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Téglalap 184"/>
              <p:cNvSpPr>
                <a:spLocks noChangeArrowheads="1"/>
              </p:cNvSpPr>
              <p:nvPr/>
            </p:nvSpPr>
            <p:spPr bwMode="auto">
              <a:xfrm>
                <a:off x="2954949" y="3597579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69" name="Téglalap 185"/>
              <p:cNvSpPr>
                <a:spLocks noChangeArrowheads="1"/>
              </p:cNvSpPr>
              <p:nvPr/>
            </p:nvSpPr>
            <p:spPr bwMode="auto">
              <a:xfrm>
                <a:off x="3040674" y="3597579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cxnSp>
            <p:nvCxnSpPr>
              <p:cNvPr id="70" name="Egyenes összekötő 188"/>
              <p:cNvCxnSpPr>
                <a:cxnSpLocks noChangeShapeType="1"/>
              </p:cNvCxnSpPr>
              <p:nvPr/>
            </p:nvCxnSpPr>
            <p:spPr bwMode="auto">
              <a:xfrm rot="10800000">
                <a:off x="2608874" y="3915891"/>
                <a:ext cx="457200" cy="4763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Téglalap 189"/>
              <p:cNvSpPr>
                <a:spLocks noChangeArrowheads="1"/>
              </p:cNvSpPr>
              <p:nvPr/>
            </p:nvSpPr>
            <p:spPr bwMode="auto">
              <a:xfrm>
                <a:off x="2954949" y="385326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72" name="Téglalap 190"/>
              <p:cNvSpPr>
                <a:spLocks noChangeArrowheads="1"/>
              </p:cNvSpPr>
              <p:nvPr/>
            </p:nvSpPr>
            <p:spPr bwMode="auto">
              <a:xfrm>
                <a:off x="3040674" y="385326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</p:grpSp>
        <p:cxnSp>
          <p:nvCxnSpPr>
            <p:cNvPr id="73" name="Line 1269"/>
            <p:cNvCxnSpPr>
              <a:cxnSpLocks noChangeShapeType="1"/>
            </p:cNvCxnSpPr>
            <p:nvPr/>
          </p:nvCxnSpPr>
          <p:spPr bwMode="auto">
            <a:xfrm flipH="1">
              <a:off x="3299288" y="3603539"/>
              <a:ext cx="9326" cy="731520"/>
            </a:xfrm>
            <a:prstGeom prst="line">
              <a:avLst/>
            </a:prstGeom>
            <a:noFill/>
            <a:ln w="22225">
              <a:solidFill>
                <a:srgbClr val="FF3300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" name="Téglalap 46"/>
            <p:cNvSpPr>
              <a:spLocks noChangeArrowheads="1"/>
            </p:cNvSpPr>
            <p:nvPr/>
          </p:nvSpPr>
          <p:spPr bwMode="auto">
            <a:xfrm>
              <a:off x="1761291" y="3786715"/>
              <a:ext cx="1314450" cy="369570"/>
            </a:xfrm>
            <a:prstGeom prst="rect">
              <a:avLst/>
            </a:prstGeom>
            <a:solidFill>
              <a:srgbClr val="558ED5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lnSpc>
                  <a:spcPct val="115000"/>
                </a:lnSpc>
                <a:spcAft>
                  <a:spcPts val="300"/>
                </a:spcAft>
              </a:pPr>
              <a:r>
                <a:rPr lang="hu-HU" sz="1200" kern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MCH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7" name="Téglalap 49"/>
            <p:cNvSpPr>
              <a:spLocks noChangeArrowheads="1"/>
            </p:cNvSpPr>
            <p:nvPr/>
          </p:nvSpPr>
          <p:spPr bwMode="auto">
            <a:xfrm>
              <a:off x="875596" y="3036221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8" name="Straight Connector 77"/>
            <p:cNvCxnSpPr/>
            <p:nvPr/>
          </p:nvCxnSpPr>
          <p:spPr bwMode="auto">
            <a:xfrm flipH="1">
              <a:off x="1979248" y="3407061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0" name="TextBox 29"/>
          <p:cNvSpPr txBox="1"/>
          <p:nvPr/>
        </p:nvSpPr>
        <p:spPr>
          <a:xfrm>
            <a:off x="449467" y="5818094"/>
            <a:ext cx="77011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dirty="0" smtClean="0"/>
              <a:t>Figure: Options </a:t>
            </a:r>
            <a:r>
              <a:rPr lang="en-US" dirty="0" smtClean="0"/>
              <a:t>for </a:t>
            </a:r>
            <a:r>
              <a:rPr lang="hu-HU" dirty="0" smtClean="0"/>
              <a:t>the </a:t>
            </a:r>
            <a:r>
              <a:rPr lang="hu-HU" dirty="0"/>
              <a:t>design aspect of </a:t>
            </a:r>
            <a:r>
              <a:rPr lang="en-US" dirty="0" smtClean="0"/>
              <a:t>"Where to connect the memory subsystem</a:t>
            </a:r>
          </a:p>
          <a:p>
            <a:pPr algn="ctr"/>
            <a:r>
              <a:rPr lang="en-US" dirty="0" smtClean="0"/>
              <a:t> to the server platform"</a:t>
            </a:r>
            <a:endParaRPr lang="en-US" dirty="0"/>
          </a:p>
        </p:txBody>
      </p:sp>
      <p:sp>
        <p:nvSpPr>
          <p:cNvPr id="87" name="TextBox 86"/>
          <p:cNvSpPr txBox="1"/>
          <p:nvPr/>
        </p:nvSpPr>
        <p:spPr>
          <a:xfrm>
            <a:off x="84967" y="507017"/>
            <a:ext cx="7269939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b="1" dirty="0" err="1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c1</a:t>
            </a:r>
            <a:r>
              <a:rPr lang="en-US" b="1" dirty="0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 Where to connect the memory subsystems to the server platforms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580645" y="4493274"/>
            <a:ext cx="4249881" cy="13029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400"/>
              </a:spcAft>
            </a:pPr>
            <a:r>
              <a:rPr lang="en-US" sz="1200" dirty="0" smtClean="0"/>
              <a:t>Memory is connected per processor, i.e. distributed.</a:t>
            </a:r>
          </a:p>
          <a:p>
            <a:pPr algn="ctr">
              <a:spcAft>
                <a:spcPts val="400"/>
              </a:spcAft>
            </a:pPr>
            <a:r>
              <a:rPr lang="en-US" sz="1200" dirty="0"/>
              <a:t>I</a:t>
            </a:r>
            <a:r>
              <a:rPr lang="hu-HU" sz="1200" dirty="0" smtClean="0"/>
              <a:t>t </a:t>
            </a:r>
            <a:r>
              <a:rPr lang="en-US" sz="1200" dirty="0" err="1" smtClean="0"/>
              <a:t>provid</a:t>
            </a:r>
            <a:r>
              <a:rPr lang="hu-HU" sz="1200" dirty="0" smtClean="0"/>
              <a:t>es</a:t>
            </a:r>
            <a:r>
              <a:rPr lang="en-US" sz="1200" dirty="0" smtClean="0"/>
              <a:t> an inherent scaling </a:t>
            </a:r>
          </a:p>
          <a:p>
            <a:pPr algn="ctr"/>
            <a:r>
              <a:rPr lang="en-US" sz="1200" dirty="0" smtClean="0"/>
              <a:t>of the memory channels with the processor count,</a:t>
            </a:r>
          </a:p>
          <a:p>
            <a:pPr algn="ctr"/>
            <a:r>
              <a:rPr lang="en-US" sz="1200" dirty="0" smtClean="0"/>
              <a:t>i.e</a:t>
            </a:r>
            <a:r>
              <a:rPr lang="en-US" sz="1200" dirty="0" smtClean="0">
                <a:solidFill>
                  <a:srgbClr val="0070C0"/>
                </a:solidFill>
              </a:rPr>
              <a:t>. it provides for higher processor counts</a:t>
            </a:r>
          </a:p>
          <a:p>
            <a:pPr algn="ctr"/>
            <a:r>
              <a:rPr lang="en-US" sz="1200" dirty="0" smtClean="0">
                <a:solidFill>
                  <a:srgbClr val="0070C0"/>
                </a:solidFill>
              </a:rPr>
              <a:t> linearly higher memory bandwidth in</a:t>
            </a:r>
          </a:p>
          <a:p>
            <a:pPr algn="ctr"/>
            <a:r>
              <a:rPr lang="en-US" sz="1200" dirty="0" smtClean="0">
                <a:solidFill>
                  <a:srgbClr val="0070C0"/>
                </a:solidFill>
              </a:rPr>
              <a:t> multiprocessor server platform</a:t>
            </a:r>
            <a:r>
              <a:rPr lang="en-US" sz="1200" dirty="0" smtClean="0"/>
              <a:t>.</a:t>
            </a:r>
            <a:endParaRPr lang="en-US" sz="1200" dirty="0"/>
          </a:p>
        </p:txBody>
      </p:sp>
      <p:grpSp>
        <p:nvGrpSpPr>
          <p:cNvPr id="12" name="Group 11"/>
          <p:cNvGrpSpPr/>
          <p:nvPr/>
        </p:nvGrpSpPr>
        <p:grpSpPr>
          <a:xfrm>
            <a:off x="4084880" y="1955534"/>
            <a:ext cx="4457720" cy="2205234"/>
            <a:chOff x="4084880" y="1955534"/>
            <a:chExt cx="4457720" cy="2205234"/>
          </a:xfrm>
        </p:grpSpPr>
        <p:sp>
          <p:nvSpPr>
            <p:cNvPr id="21" name="Right Arrow 20"/>
            <p:cNvSpPr/>
            <p:nvPr/>
          </p:nvSpPr>
          <p:spPr>
            <a:xfrm>
              <a:off x="4084880" y="3197635"/>
              <a:ext cx="396000" cy="77955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" name="Text Box 4"/>
            <p:cNvSpPr txBox="1">
              <a:spLocks noChangeArrowheads="1"/>
            </p:cNvSpPr>
            <p:nvPr/>
          </p:nvSpPr>
          <p:spPr bwMode="auto">
            <a:xfrm>
              <a:off x="4866155" y="1955534"/>
              <a:ext cx="3231538" cy="510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Connect</a:t>
              </a:r>
              <a:r>
                <a:rPr lang="hu-HU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ing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memory directly 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to the processors</a:t>
              </a: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(yielding </a:t>
              </a:r>
              <a:r>
                <a:rPr lang="en-US" sz="1200" b="1" dirty="0" err="1" smtClean="0">
                  <a:solidFill>
                    <a:srgbClr val="FF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NUMAs</a:t>
              </a: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4" name="Straight Connector 73"/>
            <p:cNvCxnSpPr/>
            <p:nvPr/>
          </p:nvCxnSpPr>
          <p:spPr bwMode="auto">
            <a:xfrm flipH="1">
              <a:off x="7411859" y="3420508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8" name="Line 1269"/>
            <p:cNvCxnSpPr>
              <a:cxnSpLocks noChangeShapeType="1"/>
            </p:cNvCxnSpPr>
            <p:nvPr/>
          </p:nvCxnSpPr>
          <p:spPr bwMode="auto">
            <a:xfrm flipH="1">
              <a:off x="5213260" y="2908778"/>
              <a:ext cx="9326" cy="731520"/>
            </a:xfrm>
            <a:prstGeom prst="line">
              <a:avLst/>
            </a:prstGeom>
            <a:noFill/>
            <a:ln w="22225">
              <a:solidFill>
                <a:srgbClr val="FF3300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9" name="Téglalap 46"/>
            <p:cNvSpPr>
              <a:spLocks noChangeArrowheads="1"/>
            </p:cNvSpPr>
            <p:nvPr/>
          </p:nvSpPr>
          <p:spPr bwMode="auto">
            <a:xfrm>
              <a:off x="6243648" y="3791198"/>
              <a:ext cx="1314450" cy="369570"/>
            </a:xfrm>
            <a:prstGeom prst="rect">
              <a:avLst/>
            </a:prstGeom>
            <a:solidFill>
              <a:srgbClr val="558ED5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lnSpc>
                  <a:spcPct val="115000"/>
                </a:lnSpc>
                <a:spcAft>
                  <a:spcPts val="300"/>
                </a:spcAft>
              </a:pPr>
              <a:r>
                <a:rPr lang="hu-HU" sz="1200" kern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MCH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1" name="Straight Connector 90"/>
            <p:cNvCxnSpPr/>
            <p:nvPr/>
          </p:nvCxnSpPr>
          <p:spPr bwMode="auto">
            <a:xfrm flipH="1">
              <a:off x="6461605" y="3411544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92" name="Group 91"/>
            <p:cNvGrpSpPr/>
            <p:nvPr/>
          </p:nvGrpSpPr>
          <p:grpSpPr>
            <a:xfrm>
              <a:off x="7786534" y="2926100"/>
              <a:ext cx="756066" cy="650014"/>
              <a:chOff x="2605293" y="3597579"/>
              <a:chExt cx="481419" cy="471589"/>
            </a:xfrm>
          </p:grpSpPr>
          <p:cxnSp>
            <p:nvCxnSpPr>
              <p:cNvPr id="93" name="Egyenes összekötő 183"/>
              <p:cNvCxnSpPr>
                <a:cxnSpLocks noChangeShapeType="1"/>
              </p:cNvCxnSpPr>
              <p:nvPr/>
            </p:nvCxnSpPr>
            <p:spPr bwMode="auto">
              <a:xfrm rot="10800000">
                <a:off x="2605293" y="3742854"/>
                <a:ext cx="441325" cy="6350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94" name="Téglalap 184"/>
              <p:cNvSpPr>
                <a:spLocks noChangeArrowheads="1"/>
              </p:cNvSpPr>
              <p:nvPr/>
            </p:nvSpPr>
            <p:spPr bwMode="auto">
              <a:xfrm>
                <a:off x="2954949" y="3597579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95" name="Téglalap 185"/>
              <p:cNvSpPr>
                <a:spLocks noChangeArrowheads="1"/>
              </p:cNvSpPr>
              <p:nvPr/>
            </p:nvSpPr>
            <p:spPr bwMode="auto">
              <a:xfrm>
                <a:off x="3040674" y="3597579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cxnSp>
            <p:nvCxnSpPr>
              <p:cNvPr id="96" name="Egyenes összekötő 188"/>
              <p:cNvCxnSpPr>
                <a:cxnSpLocks noChangeShapeType="1"/>
              </p:cNvCxnSpPr>
              <p:nvPr/>
            </p:nvCxnSpPr>
            <p:spPr bwMode="auto">
              <a:xfrm rot="10800000">
                <a:off x="2608874" y="3915891"/>
                <a:ext cx="457200" cy="4763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97" name="Téglalap 189"/>
              <p:cNvSpPr>
                <a:spLocks noChangeArrowheads="1"/>
              </p:cNvSpPr>
              <p:nvPr/>
            </p:nvSpPr>
            <p:spPr bwMode="auto">
              <a:xfrm>
                <a:off x="2954949" y="385326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98" name="Téglalap 190"/>
              <p:cNvSpPr>
                <a:spLocks noChangeArrowheads="1"/>
              </p:cNvSpPr>
              <p:nvPr/>
            </p:nvSpPr>
            <p:spPr bwMode="auto">
              <a:xfrm>
                <a:off x="3040674" y="385326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852893" y="2912653"/>
              <a:ext cx="766189" cy="650014"/>
              <a:chOff x="2954949" y="3597579"/>
              <a:chExt cx="487863" cy="471589"/>
            </a:xfrm>
          </p:grpSpPr>
          <p:cxnSp>
            <p:nvCxnSpPr>
              <p:cNvPr id="100" name="Egyenes összekötő 183"/>
              <p:cNvCxnSpPr>
                <a:cxnSpLocks noChangeShapeType="1"/>
              </p:cNvCxnSpPr>
              <p:nvPr/>
            </p:nvCxnSpPr>
            <p:spPr bwMode="auto">
              <a:xfrm rot="10800000">
                <a:off x="2973469" y="3742854"/>
                <a:ext cx="441325" cy="6350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1" name="Téglalap 184"/>
              <p:cNvSpPr>
                <a:spLocks noChangeArrowheads="1"/>
              </p:cNvSpPr>
              <p:nvPr/>
            </p:nvSpPr>
            <p:spPr bwMode="auto">
              <a:xfrm>
                <a:off x="2954949" y="3597579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102" name="Téglalap 185"/>
              <p:cNvSpPr>
                <a:spLocks noChangeArrowheads="1"/>
              </p:cNvSpPr>
              <p:nvPr/>
            </p:nvSpPr>
            <p:spPr bwMode="auto">
              <a:xfrm>
                <a:off x="3040674" y="3597579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cxnSp>
            <p:nvCxnSpPr>
              <p:cNvPr id="103" name="Egyenes összekötő 188"/>
              <p:cNvCxnSpPr>
                <a:cxnSpLocks noChangeShapeType="1"/>
              </p:cNvCxnSpPr>
              <p:nvPr/>
            </p:nvCxnSpPr>
            <p:spPr bwMode="auto">
              <a:xfrm rot="10800000">
                <a:off x="2985612" y="3915891"/>
                <a:ext cx="457200" cy="4763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4" name="Téglalap 189"/>
              <p:cNvSpPr>
                <a:spLocks noChangeArrowheads="1"/>
              </p:cNvSpPr>
              <p:nvPr/>
            </p:nvSpPr>
            <p:spPr bwMode="auto">
              <a:xfrm>
                <a:off x="2954949" y="385326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105" name="Téglalap 190"/>
              <p:cNvSpPr>
                <a:spLocks noChangeArrowheads="1"/>
              </p:cNvSpPr>
              <p:nvPr/>
            </p:nvSpPr>
            <p:spPr bwMode="auto">
              <a:xfrm>
                <a:off x="3040674" y="385326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</p:grpSp>
        <p:sp>
          <p:nvSpPr>
            <p:cNvPr id="106" name="Téglalap 49"/>
            <p:cNvSpPr>
              <a:spLocks noChangeArrowheads="1"/>
            </p:cNvSpPr>
            <p:nvPr/>
          </p:nvSpPr>
          <p:spPr bwMode="auto">
            <a:xfrm>
              <a:off x="5357953" y="3040704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07" name="Téglalap 49"/>
            <p:cNvSpPr>
              <a:spLocks noChangeArrowheads="1"/>
            </p:cNvSpPr>
            <p:nvPr/>
          </p:nvSpPr>
          <p:spPr bwMode="auto">
            <a:xfrm>
              <a:off x="6751958" y="3049668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08" name="Line 1269"/>
            <p:cNvCxnSpPr>
              <a:cxnSpLocks noChangeShapeType="1"/>
            </p:cNvCxnSpPr>
            <p:nvPr/>
          </p:nvCxnSpPr>
          <p:spPr bwMode="auto">
            <a:xfrm flipH="1">
              <a:off x="8189538" y="2913261"/>
              <a:ext cx="9326" cy="731520"/>
            </a:xfrm>
            <a:prstGeom prst="line">
              <a:avLst/>
            </a:prstGeom>
            <a:noFill/>
            <a:ln w="22225">
              <a:solidFill>
                <a:srgbClr val="FF3300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73975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61" grpId="0"/>
      <p:bldP spid="28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(18)</a:t>
            </a:r>
            <a:endParaRPr lang="en-US" sz="1600" dirty="0"/>
          </a:p>
        </p:txBody>
      </p:sp>
      <p:sp>
        <p:nvSpPr>
          <p:cNvPr id="5" name="Text Box 122"/>
          <p:cNvSpPr txBox="1">
            <a:spLocks noChangeArrowheads="1"/>
          </p:cNvSpPr>
          <p:nvPr/>
        </p:nvSpPr>
        <p:spPr bwMode="auto">
          <a:xfrm>
            <a:off x="2825966" y="4804299"/>
            <a:ext cx="3320140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2/Penryn based 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Caneland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6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(2007)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" name="Text Box 123"/>
          <p:cNvSpPr txBox="1">
            <a:spLocks noChangeArrowheads="1"/>
          </p:cNvSpPr>
          <p:nvPr/>
        </p:nvSpPr>
        <p:spPr bwMode="auto">
          <a:xfrm>
            <a:off x="2440369" y="5501211"/>
            <a:ext cx="4270720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ESI: Enterprise System Interface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PCIe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lanes, 0.25 GB/s per lane (like the DMI interface,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providing 1 GB/s transfer rate in each direction)</a:t>
            </a:r>
          </a:p>
        </p:txBody>
      </p:sp>
      <p:sp>
        <p:nvSpPr>
          <p:cNvPr id="39" name="Rounded Rectangle 38"/>
          <p:cNvSpPr/>
          <p:nvPr/>
        </p:nvSpPr>
        <p:spPr bwMode="auto">
          <a:xfrm>
            <a:off x="5114694" y="2660706"/>
            <a:ext cx="2012063" cy="1935163"/>
          </a:xfrm>
          <a:prstGeom prst="roundRect">
            <a:avLst/>
          </a:prstGeom>
          <a:solidFill>
            <a:srgbClr val="EAEAEA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1" name="Text Box 11"/>
          <p:cNvSpPr txBox="1">
            <a:spLocks noChangeArrowheads="1"/>
          </p:cNvSpPr>
          <p:nvPr/>
        </p:nvSpPr>
        <p:spPr bwMode="auto">
          <a:xfrm>
            <a:off x="77787" y="503779"/>
            <a:ext cx="902811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Example for connecting memory to the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MCH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:  Intel's Core 2/Penryn-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based high-end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4S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server </a:t>
            </a:r>
            <a:r>
              <a:rPr lang="en-US" altLang="en-US" sz="1400" dirty="0" smtClean="0">
                <a:latin typeface="Verdana" pitchFamily="34" charset="0"/>
                <a:cs typeface="Times New Roman" pitchFamily="18" charset="0"/>
              </a:rPr>
              <a:t>[138]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89" name="Egyenes összekötő 46"/>
          <p:cNvCxnSpPr/>
          <p:nvPr/>
        </p:nvCxnSpPr>
        <p:spPr>
          <a:xfrm rot="16200000" flipV="1">
            <a:off x="4257436" y="3707336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églalap 60"/>
          <p:cNvSpPr/>
          <p:nvPr/>
        </p:nvSpPr>
        <p:spPr>
          <a:xfrm>
            <a:off x="3752611" y="3927999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631xESB/</a:t>
            </a:r>
            <a:br>
              <a:rPr lang="hu-HU" sz="1100" dirty="0">
                <a:solidFill>
                  <a:srgbClr val="FFFFFF"/>
                </a:solidFill>
                <a:latin typeface="Verdana" pitchFamily="34" charset="0"/>
              </a:rPr>
            </a:b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632xESB</a:t>
            </a:r>
          </a:p>
        </p:txBody>
      </p:sp>
      <p:sp>
        <p:nvSpPr>
          <p:cNvPr id="113" name="Szövegdoboz 31"/>
          <p:cNvSpPr txBox="1">
            <a:spLocks noChangeArrowheads="1"/>
          </p:cNvSpPr>
          <p:nvPr/>
        </p:nvSpPr>
        <p:spPr bwMode="auto">
          <a:xfrm>
            <a:off x="4493973" y="3684084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ESI</a:t>
            </a:r>
          </a:p>
        </p:txBody>
      </p:sp>
      <p:sp>
        <p:nvSpPr>
          <p:cNvPr id="114" name="Szövegdoboz 31"/>
          <p:cNvSpPr txBox="1">
            <a:spLocks noChangeArrowheads="1"/>
          </p:cNvSpPr>
          <p:nvPr/>
        </p:nvSpPr>
        <p:spPr bwMode="auto">
          <a:xfrm>
            <a:off x="5226465" y="4010362"/>
            <a:ext cx="12461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FB-</a:t>
            </a: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DIMM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2-533/667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2195273" y="1289574"/>
            <a:ext cx="4557713" cy="1839819"/>
            <a:chOff x="4365625" y="1509713"/>
            <a:chExt cx="4557713" cy="1839819"/>
          </a:xfrm>
        </p:grpSpPr>
        <p:cxnSp>
          <p:nvCxnSpPr>
            <p:cNvPr id="67" name="Egyenes összekötő 107"/>
            <p:cNvCxnSpPr/>
            <p:nvPr/>
          </p:nvCxnSpPr>
          <p:spPr>
            <a:xfrm rot="16200000" flipV="1">
              <a:off x="5844474" y="2988376"/>
              <a:ext cx="7207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Egyenes összekötő 40"/>
            <p:cNvCxnSpPr/>
            <p:nvPr/>
          </p:nvCxnSpPr>
          <p:spPr>
            <a:xfrm rot="5400000" flipH="1" flipV="1">
              <a:off x="4952206" y="27106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Egyenes összekötő 108"/>
            <p:cNvCxnSpPr/>
            <p:nvPr/>
          </p:nvCxnSpPr>
          <p:spPr>
            <a:xfrm rot="16200000" flipV="1">
              <a:off x="6701707" y="2973079"/>
              <a:ext cx="73152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églalap 26"/>
            <p:cNvSpPr>
              <a:spLocks noChangeArrowheads="1"/>
            </p:cNvSpPr>
            <p:nvPr/>
          </p:nvSpPr>
          <p:spPr bwMode="auto">
            <a:xfrm>
              <a:off x="4365625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71" name="Téglalap 31"/>
            <p:cNvSpPr>
              <a:spLocks noChangeArrowheads="1"/>
            </p:cNvSpPr>
            <p:nvPr/>
          </p:nvSpPr>
          <p:spPr bwMode="auto">
            <a:xfrm>
              <a:off x="6684963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72" name="Téglalap 37"/>
            <p:cNvSpPr>
              <a:spLocks noChangeArrowheads="1"/>
            </p:cNvSpPr>
            <p:nvPr/>
          </p:nvSpPr>
          <p:spPr bwMode="auto">
            <a:xfrm>
              <a:off x="7843838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73" name="Téglalap 38"/>
            <p:cNvSpPr>
              <a:spLocks noChangeArrowheads="1"/>
            </p:cNvSpPr>
            <p:nvPr/>
          </p:nvSpPr>
          <p:spPr bwMode="auto">
            <a:xfrm>
              <a:off x="5524500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cxnSp>
          <p:nvCxnSpPr>
            <p:cNvPr id="74" name="Egyenes összekötő 39"/>
            <p:cNvCxnSpPr/>
            <p:nvPr/>
          </p:nvCxnSpPr>
          <p:spPr>
            <a:xfrm flipV="1">
              <a:off x="5132388" y="2890838"/>
              <a:ext cx="9144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Egyenes összekötő 41"/>
            <p:cNvCxnSpPr/>
            <p:nvPr/>
          </p:nvCxnSpPr>
          <p:spPr>
            <a:xfrm rot="5400000" flipH="1" flipV="1">
              <a:off x="5821417" y="3119438"/>
              <a:ext cx="4572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Egyenes összekötő 42"/>
            <p:cNvCxnSpPr/>
            <p:nvPr/>
          </p:nvCxnSpPr>
          <p:spPr>
            <a:xfrm rot="5400000" flipH="1" flipV="1">
              <a:off x="7000297" y="3119438"/>
              <a:ext cx="4572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Egyenes összekötő 43"/>
            <p:cNvCxnSpPr/>
            <p:nvPr/>
          </p:nvCxnSpPr>
          <p:spPr>
            <a:xfrm rot="16200000" flipV="1">
              <a:off x="8017136" y="27463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Egyenes összekötő 61"/>
            <p:cNvCxnSpPr/>
            <p:nvPr/>
          </p:nvCxnSpPr>
          <p:spPr>
            <a:xfrm>
              <a:off x="7223873" y="2890838"/>
              <a:ext cx="936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Szövegdoboz 70"/>
            <p:cNvSpPr txBox="1">
              <a:spLocks noChangeArrowheads="1"/>
            </p:cNvSpPr>
            <p:nvPr/>
          </p:nvSpPr>
          <p:spPr bwMode="auto">
            <a:xfrm>
              <a:off x="6152947" y="2746375"/>
              <a:ext cx="98296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FSB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(1066 MT/s)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0" name="Rectangle 116"/>
            <p:cNvSpPr>
              <a:spLocks noChangeArrowheads="1"/>
            </p:cNvSpPr>
            <p:nvPr/>
          </p:nvSpPr>
          <p:spPr bwMode="auto">
            <a:xfrm>
              <a:off x="4641850" y="1509713"/>
              <a:ext cx="12461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7200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 DC)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1x2C</a:t>
              </a:r>
            </a:p>
          </p:txBody>
        </p:sp>
        <p:sp>
          <p:nvSpPr>
            <p:cNvPr id="81" name="Rectangle 117"/>
            <p:cNvSpPr>
              <a:spLocks noChangeArrowheads="1"/>
            </p:cNvSpPr>
            <p:nvPr/>
          </p:nvSpPr>
          <p:spPr bwMode="auto">
            <a:xfrm>
              <a:off x="6097588" y="1519238"/>
              <a:ext cx="12493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7300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QC) 2x2C</a:t>
              </a:r>
            </a:p>
          </p:txBody>
        </p:sp>
        <p:sp>
          <p:nvSpPr>
            <p:cNvPr id="82" name="Rectangle 118"/>
            <p:cNvSpPr>
              <a:spLocks noChangeArrowheads="1"/>
            </p:cNvSpPr>
            <p:nvPr/>
          </p:nvSpPr>
          <p:spPr bwMode="auto">
            <a:xfrm>
              <a:off x="7531100" y="1519238"/>
              <a:ext cx="10731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7400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Dunnington 6C</a:t>
              </a: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endParaRPr lang="en-US" altLang="en-US" sz="1000" i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3" name="Text Box 119"/>
            <p:cNvSpPr txBox="1">
              <a:spLocks noChangeArrowheads="1"/>
            </p:cNvSpPr>
            <p:nvPr/>
          </p:nvSpPr>
          <p:spPr bwMode="auto">
            <a:xfrm>
              <a:off x="59166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84" name="Text Box 120"/>
            <p:cNvSpPr txBox="1">
              <a:spLocks noChangeArrowheads="1"/>
            </p:cNvSpPr>
            <p:nvPr/>
          </p:nvSpPr>
          <p:spPr bwMode="auto">
            <a:xfrm>
              <a:off x="73644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49561" y="3136366"/>
            <a:ext cx="1444877" cy="585267"/>
          </a:xfrm>
          <a:prstGeom prst="rect">
            <a:avLst/>
          </a:prstGeom>
        </p:spPr>
      </p:pic>
      <p:grpSp>
        <p:nvGrpSpPr>
          <p:cNvPr id="116" name="Group 115"/>
          <p:cNvGrpSpPr/>
          <p:nvPr/>
        </p:nvGrpSpPr>
        <p:grpSpPr>
          <a:xfrm>
            <a:off x="5296638" y="2938542"/>
            <a:ext cx="1737475" cy="949902"/>
            <a:chOff x="7340584" y="2777178"/>
            <a:chExt cx="1737475" cy="949902"/>
          </a:xfrm>
        </p:grpSpPr>
        <p:sp>
          <p:nvSpPr>
            <p:cNvPr id="117" name="Szövegdoboz 31"/>
            <p:cNvSpPr txBox="1">
              <a:spLocks noChangeArrowheads="1"/>
            </p:cNvSpPr>
            <p:nvPr/>
          </p:nvSpPr>
          <p:spPr bwMode="auto">
            <a:xfrm>
              <a:off x="8061435" y="2891865"/>
              <a:ext cx="101662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4 channels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up </a:t>
              </a: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to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 8 </a:t>
              </a: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DIMMs</a:t>
              </a:r>
              <a:endParaRPr lang="en-US" altLang="en-US" sz="11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per channel</a:t>
              </a:r>
              <a:endParaRPr lang="hu-HU" altLang="en-US" sz="11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118" name="Egyenes összekötő 200"/>
            <p:cNvCxnSpPr/>
            <p:nvPr/>
          </p:nvCxnSpPr>
          <p:spPr>
            <a:xfrm rot="10800000" flipH="1">
              <a:off x="7640426" y="361866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Egyenes összekötő 201"/>
            <p:cNvCxnSpPr/>
            <p:nvPr/>
          </p:nvCxnSpPr>
          <p:spPr>
            <a:xfrm flipV="1">
              <a:off x="7351501" y="3474197"/>
              <a:ext cx="28892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Egyenes összekötő 202"/>
            <p:cNvCxnSpPr/>
            <p:nvPr/>
          </p:nvCxnSpPr>
          <p:spPr>
            <a:xfrm rot="16200000" flipH="1">
              <a:off x="7568194" y="3546429"/>
              <a:ext cx="14446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Egyenes összekötő 115"/>
            <p:cNvCxnSpPr/>
            <p:nvPr/>
          </p:nvCxnSpPr>
          <p:spPr>
            <a:xfrm flipH="1">
              <a:off x="7340584" y="3131297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Egyenes összekötő 125"/>
            <p:cNvCxnSpPr/>
            <p:nvPr/>
          </p:nvCxnSpPr>
          <p:spPr>
            <a:xfrm rot="10800000">
              <a:off x="7354767" y="303269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Egyenes összekötő 197"/>
            <p:cNvCxnSpPr/>
            <p:nvPr/>
          </p:nvCxnSpPr>
          <p:spPr>
            <a:xfrm rot="5400000">
              <a:off x="7499229" y="2961253"/>
              <a:ext cx="14287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Egyenes összekötő 183"/>
            <p:cNvCxnSpPr/>
            <p:nvPr/>
          </p:nvCxnSpPr>
          <p:spPr bwMode="auto">
            <a:xfrm rot="10800000">
              <a:off x="7572536" y="2890072"/>
              <a:ext cx="27432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Téglalap 184"/>
            <p:cNvSpPr/>
            <p:nvPr/>
          </p:nvSpPr>
          <p:spPr bwMode="auto">
            <a:xfrm>
              <a:off x="7730677" y="277717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26" name="Téglalap 185"/>
            <p:cNvSpPr/>
            <p:nvPr/>
          </p:nvSpPr>
          <p:spPr bwMode="auto">
            <a:xfrm>
              <a:off x="7816403" y="277717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 bwMode="auto">
            <a:xfrm>
              <a:off x="7730676" y="2862414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28" name="Rectangle 127"/>
            <p:cNvSpPr/>
            <p:nvPr/>
          </p:nvSpPr>
          <p:spPr bwMode="auto">
            <a:xfrm>
              <a:off x="7816682" y="2863921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29" name="Straight Connector 128"/>
            <p:cNvCxnSpPr/>
            <p:nvPr/>
          </p:nvCxnSpPr>
          <p:spPr bwMode="auto">
            <a:xfrm>
              <a:off x="7876655" y="2885128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30" name="Téglalap 187"/>
            <p:cNvSpPr/>
            <p:nvPr/>
          </p:nvSpPr>
          <p:spPr bwMode="auto">
            <a:xfrm>
              <a:off x="8024169" y="277717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31" name="Rectangle 130"/>
            <p:cNvSpPr/>
            <p:nvPr/>
          </p:nvSpPr>
          <p:spPr bwMode="auto">
            <a:xfrm>
              <a:off x="8028112" y="2865428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132" name="Picture 13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38834" y="3025517"/>
              <a:ext cx="347502" cy="219475"/>
            </a:xfrm>
            <a:prstGeom prst="rect">
              <a:avLst/>
            </a:prstGeom>
          </p:spPr>
        </p:pic>
        <p:cxnSp>
          <p:nvCxnSpPr>
            <p:cNvPr id="133" name="Egyenes összekötő 115"/>
            <p:cNvCxnSpPr/>
            <p:nvPr/>
          </p:nvCxnSpPr>
          <p:spPr>
            <a:xfrm flipH="1">
              <a:off x="7341372" y="3368981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34" name="Picture 13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39622" y="3263201"/>
              <a:ext cx="347502" cy="219475"/>
            </a:xfrm>
            <a:prstGeom prst="rect">
              <a:avLst/>
            </a:prstGeom>
          </p:spPr>
        </p:pic>
        <p:sp>
          <p:nvSpPr>
            <p:cNvPr id="135" name="Téglalap 184"/>
            <p:cNvSpPr/>
            <p:nvPr/>
          </p:nvSpPr>
          <p:spPr bwMode="auto">
            <a:xfrm>
              <a:off x="7731463" y="351118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36" name="Téglalap 185"/>
            <p:cNvSpPr/>
            <p:nvPr/>
          </p:nvSpPr>
          <p:spPr bwMode="auto">
            <a:xfrm>
              <a:off x="7817189" y="351118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37" name="Rectangle 136"/>
            <p:cNvSpPr/>
            <p:nvPr/>
          </p:nvSpPr>
          <p:spPr bwMode="auto">
            <a:xfrm>
              <a:off x="7731462" y="3596416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38" name="Rectangle 137"/>
            <p:cNvSpPr/>
            <p:nvPr/>
          </p:nvSpPr>
          <p:spPr bwMode="auto">
            <a:xfrm>
              <a:off x="7817468" y="3597923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39" name="Straight Connector 138"/>
            <p:cNvCxnSpPr/>
            <p:nvPr/>
          </p:nvCxnSpPr>
          <p:spPr bwMode="auto">
            <a:xfrm>
              <a:off x="7877441" y="3619130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0" name="Téglalap 187"/>
            <p:cNvSpPr/>
            <p:nvPr/>
          </p:nvSpPr>
          <p:spPr bwMode="auto">
            <a:xfrm>
              <a:off x="8024955" y="351118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41" name="Rectangle 140"/>
            <p:cNvSpPr/>
            <p:nvPr/>
          </p:nvSpPr>
          <p:spPr bwMode="auto">
            <a:xfrm>
              <a:off x="8028898" y="3599430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42" name="Oval 132"/>
          <p:cNvSpPr>
            <a:spLocks noChangeArrowheads="1"/>
          </p:cNvSpPr>
          <p:nvPr/>
        </p:nvSpPr>
        <p:spPr bwMode="auto">
          <a:xfrm>
            <a:off x="4268548" y="3644396"/>
            <a:ext cx="825500" cy="3048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76728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(19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b="11427"/>
          <a:stretch/>
        </p:blipFill>
        <p:spPr>
          <a:xfrm>
            <a:off x="457200" y="1229753"/>
            <a:ext cx="8091828" cy="3960811"/>
          </a:xfrm>
          <a:prstGeom prst="rect">
            <a:avLst/>
          </a:prstGeom>
        </p:spPr>
      </p:pic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77788" y="503779"/>
            <a:ext cx="90281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Example for connecting memory directly to the processors: Intel's Nehalem-EP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based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DP server architecture </a:t>
            </a:r>
            <a:r>
              <a:rPr lang="en-US" altLang="en-US" sz="1400" dirty="0" smtClean="0">
                <a:latin typeface="Verdana" pitchFamily="34" charset="0"/>
                <a:cs typeface="Times New Roman" pitchFamily="18" charset="0"/>
              </a:rPr>
              <a:t>[172]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4489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041400" y="2438543"/>
            <a:ext cx="7027545" cy="429768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889065" y="6317280"/>
            <a:ext cx="1287780" cy="45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Montecito (2C) (2006)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cxnSp>
        <p:nvCxnSpPr>
          <p:cNvPr id="9" name="Line 14"/>
          <p:cNvCxnSpPr/>
          <p:nvPr/>
        </p:nvCxnSpPr>
        <p:spPr bwMode="auto">
          <a:xfrm>
            <a:off x="1333487" y="450071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Line 15"/>
          <p:cNvCxnSpPr/>
          <p:nvPr/>
        </p:nvCxnSpPr>
        <p:spPr bwMode="auto">
          <a:xfrm>
            <a:off x="1333487" y="6218756"/>
            <a:ext cx="6662437" cy="1574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4711092" y="3882954"/>
            <a:ext cx="2831238" cy="596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Opteron  server lines (1C) (2003)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Opteron server lines (2C) 2005)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subsequent AMD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56665" y="4541830"/>
            <a:ext cx="1980347" cy="617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PA-8800 (2004)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PA-8900 (2005)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previous PA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455995" y="5229928"/>
            <a:ext cx="2178685" cy="1009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Core 2 </a:t>
            </a:r>
            <a:r>
              <a:rPr lang="hu-HU" sz="1200" i="1" dirty="0" err="1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Duo</a:t>
            </a:r>
            <a:r>
              <a:rPr lang="hu-HU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line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(2C) (2006)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preceding Intel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Core 2 Quad line (2x2C) (2006/2007)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Penryn line (2x2C) (2008)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4" name="Text Box 25"/>
          <p:cNvSpPr txBox="1">
            <a:spLocks noChangeArrowheads="1"/>
          </p:cNvSpPr>
          <p:nvPr/>
        </p:nvSpPr>
        <p:spPr bwMode="auto">
          <a:xfrm>
            <a:off x="4889363" y="5358335"/>
            <a:ext cx="2448749" cy="486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Nehalem lines (4) (2008)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subsequent Intel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6" name="AutoShape 27"/>
          <p:cNvSpPr>
            <a:spLocks noChangeArrowheads="1"/>
          </p:cNvSpPr>
          <p:nvPr/>
        </p:nvSpPr>
        <p:spPr bwMode="auto">
          <a:xfrm>
            <a:off x="4076945" y="5528825"/>
            <a:ext cx="461941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7" name="Text Box 29"/>
          <p:cNvSpPr txBox="1">
            <a:spLocks noChangeArrowheads="1"/>
          </p:cNvSpPr>
          <p:nvPr/>
        </p:nvSpPr>
        <p:spPr bwMode="auto">
          <a:xfrm>
            <a:off x="5083829" y="6373898"/>
            <a:ext cx="1991237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Tukwila (4C) (2010)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8" name="AutoShape 30"/>
          <p:cNvSpPr>
            <a:spLocks noChangeArrowheads="1"/>
          </p:cNvSpPr>
          <p:nvPr/>
        </p:nvSpPr>
        <p:spPr bwMode="auto">
          <a:xfrm>
            <a:off x="4076945" y="644361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9" name="AutoShape 31"/>
          <p:cNvSpPr>
            <a:spLocks noChangeArrowheads="1"/>
          </p:cNvSpPr>
          <p:nvPr/>
        </p:nvSpPr>
        <p:spPr bwMode="auto">
          <a:xfrm>
            <a:off x="4059166" y="413978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0" name="Text Box 32"/>
          <p:cNvSpPr txBox="1">
            <a:spLocks noChangeArrowheads="1"/>
          </p:cNvSpPr>
          <p:nvPr/>
        </p:nvSpPr>
        <p:spPr bwMode="auto">
          <a:xfrm>
            <a:off x="1487348" y="3926314"/>
            <a:ext cx="2104390" cy="4992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AMD’s K7 lines (1C) </a:t>
            </a:r>
            <a:endParaRPr lang="en-US" sz="1200" dirty="0" smtClean="0">
              <a:solidFill>
                <a:srgbClr val="000000"/>
              </a:solidFill>
              <a:latin typeface="Verdana"/>
              <a:ea typeface="Times New Roman"/>
              <a:cs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(</a:t>
            </a:r>
            <a:r>
              <a:rPr lang="en-US" sz="1200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1999-2003)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4977045" y="3349216"/>
            <a:ext cx="2290914" cy="275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 err="1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UltraSPARC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III (1C) (2001) 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subsequent Sun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22" name="Text Box 34"/>
          <p:cNvSpPr txBox="1">
            <a:spLocks noChangeArrowheads="1"/>
          </p:cNvSpPr>
          <p:nvPr/>
        </p:nvSpPr>
        <p:spPr bwMode="auto">
          <a:xfrm>
            <a:off x="1639506" y="3353162"/>
            <a:ext cx="1805940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 err="1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UltraSPARC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II (1C) (~1997)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23" name="AutoShape 35"/>
          <p:cNvSpPr>
            <a:spLocks noChangeArrowheads="1"/>
          </p:cNvSpPr>
          <p:nvPr/>
        </p:nvSpPr>
        <p:spPr bwMode="auto">
          <a:xfrm>
            <a:off x="4069794" y="3509071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cxnSp>
        <p:nvCxnSpPr>
          <p:cNvPr id="24" name="Line 14"/>
          <p:cNvCxnSpPr/>
          <p:nvPr/>
        </p:nvCxnSpPr>
        <p:spPr bwMode="auto">
          <a:xfrm>
            <a:off x="1331227" y="3824242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Line 14"/>
          <p:cNvCxnSpPr/>
          <p:nvPr/>
        </p:nvCxnSpPr>
        <p:spPr bwMode="auto">
          <a:xfrm>
            <a:off x="1319627" y="33230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Line 14"/>
          <p:cNvCxnSpPr/>
          <p:nvPr/>
        </p:nvCxnSpPr>
        <p:spPr bwMode="auto">
          <a:xfrm>
            <a:off x="1317373" y="51528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1046717" y="1204353"/>
            <a:ext cx="7022228" cy="1234440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120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2723766" y="1344876"/>
            <a:ext cx="3179494" cy="291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Connection point </a:t>
            </a:r>
            <a:r>
              <a: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of 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memory</a:t>
            </a:r>
            <a:endParaRPr lang="en-US" sz="1200" b="1" dirty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4061014" y="1931402"/>
            <a:ext cx="4076700" cy="283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20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Connecting  </a:t>
            </a:r>
            <a:r>
              <a: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memory to the processor(s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  <a:p>
            <a:pPr algn="ctr"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200" b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NUMA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 </a:t>
            </a:r>
            <a:endParaRPr lang="en-US" sz="1200" b="1" dirty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138718" y="1939859"/>
            <a:ext cx="2826931" cy="345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20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Connecting </a:t>
            </a:r>
            <a:r>
              <a: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memory to the </a:t>
            </a:r>
            <a:r>
              <a:rPr lang="en-US" sz="1200" b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MCH</a:t>
            </a:r>
            <a:endParaRPr lang="en-US" sz="1200" b="1" dirty="0" smtClean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200" b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SMP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lang="en-US" sz="1200" b="1" dirty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32" name="Line 9"/>
          <p:cNvCxnSpPr/>
          <p:nvPr/>
        </p:nvCxnSpPr>
        <p:spPr bwMode="auto">
          <a:xfrm flipH="1">
            <a:off x="2546350" y="1559673"/>
            <a:ext cx="1711325" cy="25087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" name="Line 10"/>
          <p:cNvCxnSpPr/>
          <p:nvPr/>
        </p:nvCxnSpPr>
        <p:spPr bwMode="auto">
          <a:xfrm>
            <a:off x="4271740" y="1559673"/>
            <a:ext cx="1830612" cy="26987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Oval 33"/>
          <p:cNvSpPr>
            <a:spLocks noChangeArrowheads="1"/>
          </p:cNvSpPr>
          <p:nvPr/>
        </p:nvSpPr>
        <p:spPr bwMode="auto">
          <a:xfrm>
            <a:off x="2511786" y="1810544"/>
            <a:ext cx="60325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120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5" name="Oval 34"/>
          <p:cNvSpPr>
            <a:spLocks noChangeArrowheads="1"/>
          </p:cNvSpPr>
          <p:nvPr/>
        </p:nvSpPr>
        <p:spPr bwMode="auto">
          <a:xfrm>
            <a:off x="6062323" y="1810544"/>
            <a:ext cx="69850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120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8312" y="504452"/>
            <a:ext cx="921277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Transition of connecting memory to the processor(s) in the course of processor evolution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37" name="Rectangle 6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(20)</a:t>
            </a:r>
            <a:endParaRPr lang="hu-HU" altLang="en-US" sz="1600" dirty="0" smtClean="0"/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4397734" y="2508505"/>
            <a:ext cx="3361930" cy="799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POWER1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(RS/6000) (1990)</a:t>
            </a:r>
          </a:p>
          <a:p>
            <a:pPr algn="ctr">
              <a:spcAft>
                <a:spcPts val="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direct connection via external circuitry</a:t>
            </a:r>
            <a:endParaRPr lang="en-US" sz="1200" i="1" dirty="0">
              <a:solidFill>
                <a:srgbClr val="000000"/>
              </a:solidFill>
              <a:latin typeface="Verdana"/>
              <a:ea typeface="Times New Roman"/>
              <a:cs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since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POWER5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(2C) (2005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)</a:t>
            </a:r>
          </a:p>
          <a:p>
            <a:pPr algn="ctr">
              <a:spcAft>
                <a:spcPts val="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on-die integrated mem. controller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655948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1.1 </a:t>
            </a:r>
            <a:r>
              <a:rPr lang="en-US" altLang="en-US" sz="1600" dirty="0"/>
              <a:t>The worldwide </a:t>
            </a:r>
            <a:r>
              <a:rPr lang="en-US" altLang="en-US" sz="1600" dirty="0" smtClean="0"/>
              <a:t>server </a:t>
            </a:r>
            <a:r>
              <a:rPr lang="en-US" altLang="en-US" sz="1600" dirty="0"/>
              <a:t>market </a:t>
            </a:r>
            <a:r>
              <a:rPr lang="hu-HU" altLang="en-US" sz="1600" dirty="0" smtClean="0"/>
              <a:t>(</a:t>
            </a:r>
            <a:r>
              <a:rPr lang="en-US" altLang="en-US" sz="1600" dirty="0"/>
              <a:t>3</a:t>
            </a:r>
            <a:r>
              <a:rPr lang="hu-HU" alt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3705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50212" y="842820"/>
            <a:ext cx="8667629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 06/2017 AMD launched their </a:t>
            </a:r>
            <a:r>
              <a:rPr lang="en-US" dirty="0" err="1" smtClean="0">
                <a:solidFill>
                  <a:srgbClr val="0070C0"/>
                </a:solidFill>
              </a:rPr>
              <a:t>Epyc</a:t>
            </a:r>
            <a:r>
              <a:rPr lang="en-US" dirty="0" smtClean="0">
                <a:solidFill>
                  <a:srgbClr val="0070C0"/>
                </a:solidFill>
              </a:rPr>
              <a:t> server processor line </a:t>
            </a:r>
            <a:r>
              <a:rPr lang="en-US" dirty="0" smtClean="0"/>
              <a:t>supporting at its introduction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2-socket configurations.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</a:t>
            </a:r>
            <a:r>
              <a:rPr lang="en-US" dirty="0" err="1" smtClean="0"/>
              <a:t>Epyc</a:t>
            </a:r>
            <a:r>
              <a:rPr lang="en-US" dirty="0" smtClean="0"/>
              <a:t> server processors are </a:t>
            </a:r>
            <a:r>
              <a:rPr lang="en-US" dirty="0" smtClean="0">
                <a:solidFill>
                  <a:srgbClr val="0070C0"/>
                </a:solidFill>
              </a:rPr>
              <a:t>based on the Zen microarchitecture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Time will show </a:t>
            </a:r>
            <a:r>
              <a:rPr lang="en-US" dirty="0" smtClean="0">
                <a:solidFill>
                  <a:srgbClr val="0070C0"/>
                </a:solidFill>
              </a:rPr>
              <a:t>how far AMD will be able to gain market share </a:t>
            </a:r>
            <a:r>
              <a:rPr lang="en-US" dirty="0" smtClean="0"/>
              <a:t>against Intel's latest, </a:t>
            </a:r>
          </a:p>
          <a:p>
            <a:r>
              <a:rPr lang="en-US" dirty="0"/>
              <a:t> </a:t>
            </a:r>
            <a:r>
              <a:rPr lang="en-US" dirty="0" smtClean="0"/>
              <a:t>     </a:t>
            </a:r>
            <a:r>
              <a:rPr lang="en-US" dirty="0" err="1" smtClean="0"/>
              <a:t>Skylake</a:t>
            </a:r>
            <a:r>
              <a:rPr lang="en-US" dirty="0" smtClean="0"/>
              <a:t>-SP based servers.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584160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(21)</a:t>
            </a:r>
            <a:endParaRPr 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2067750" y="1040311"/>
            <a:ext cx="4417664" cy="574748"/>
            <a:chOff x="2067750" y="1040311"/>
            <a:chExt cx="4417664" cy="574748"/>
          </a:xfrm>
        </p:grpSpPr>
        <p:cxnSp>
          <p:nvCxnSpPr>
            <p:cNvPr id="6" name="Line 13"/>
            <p:cNvCxnSpPr>
              <a:endCxn id="7" idx="6"/>
            </p:cNvCxnSpPr>
            <p:nvPr/>
          </p:nvCxnSpPr>
          <p:spPr bwMode="auto">
            <a:xfrm flipH="1">
              <a:off x="2127259" y="1357394"/>
              <a:ext cx="2070463" cy="20738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" name="Oval 6"/>
            <p:cNvSpPr>
              <a:spLocks noChangeArrowheads="1"/>
            </p:cNvSpPr>
            <p:nvPr/>
          </p:nvSpPr>
          <p:spPr bwMode="auto">
            <a:xfrm>
              <a:off x="2067750" y="1530076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cxnSp>
          <p:nvCxnSpPr>
            <p:cNvPr id="8" name="Line 13"/>
            <p:cNvCxnSpPr/>
            <p:nvPr/>
          </p:nvCxnSpPr>
          <p:spPr bwMode="auto">
            <a:xfrm>
              <a:off x="4197721" y="1357394"/>
              <a:ext cx="2255082" cy="2203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" name="Oval 8"/>
            <p:cNvSpPr>
              <a:spLocks noChangeArrowheads="1"/>
            </p:cNvSpPr>
            <p:nvPr/>
          </p:nvSpPr>
          <p:spPr bwMode="auto">
            <a:xfrm>
              <a:off x="6425905" y="1545658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615868" y="1040311"/>
              <a:ext cx="323197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How to connect </a:t>
              </a:r>
              <a:r>
                <a:rPr lang="en-US" sz="1200" b="1" dirty="0" err="1" smtClean="0"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DIMMs</a:t>
              </a:r>
              <a:r>
                <a:rPr lang="en-US" sz="1200" b="1" dirty="0" smtClean="0"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 to the MCs</a:t>
              </a:r>
              <a:endParaRPr lang="hu-HU" altLang="en-US" sz="1200" b="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616324" y="1607168"/>
            <a:ext cx="2854840" cy="479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Connecting </a:t>
            </a:r>
            <a:r>
              <a:rPr lang="hu-HU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DIMMs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 </a:t>
            </a: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via standard DRAM interfaces</a:t>
            </a: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directly 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sp>
        <p:nvSpPr>
          <p:cNvPr id="25" name="Text Box 1791"/>
          <p:cNvSpPr txBox="1">
            <a:spLocks noChangeArrowheads="1"/>
          </p:cNvSpPr>
          <p:nvPr/>
        </p:nvSpPr>
        <p:spPr bwMode="auto">
          <a:xfrm>
            <a:off x="157711" y="2277729"/>
            <a:ext cx="3990219" cy="1316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63094" tIns="31547" rIns="63094" bIns="31547" upright="1">
            <a:noAutofit/>
          </a:bodyPr>
          <a:lstStyle/>
          <a:p>
            <a:pPr algn="ctr">
              <a:spcAft>
                <a:spcPts val="300"/>
              </a:spcAft>
            </a:pPr>
            <a:r>
              <a:rPr lang="en-US" sz="1200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DIMMs are connected to  one or more memory </a:t>
            </a:r>
            <a:r>
              <a:rPr lang="en-US" sz="1200" dirty="0" smtClean="0">
                <a:solidFill>
                  <a:srgbClr val="0070C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controllers (MCs)  directly by standard DRAM interfaces</a:t>
            </a:r>
            <a:r>
              <a:rPr lang="en-US" sz="1200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>
              <a:spcAft>
                <a:spcPts val="0"/>
              </a:spcAft>
            </a:pPr>
            <a:endParaRPr lang="en-US" sz="1200" dirty="0">
              <a:solidFill>
                <a:srgbClr val="000000"/>
              </a:solidFill>
              <a:effectLst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085300" y="5070728"/>
            <a:ext cx="140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Standard DRAM</a:t>
            </a:r>
          </a:p>
          <a:p>
            <a:pPr algn="ctr"/>
            <a:r>
              <a:rPr lang="en-US" sz="1200" dirty="0" smtClean="0"/>
              <a:t>interface</a:t>
            </a:r>
            <a:endParaRPr lang="en-US" sz="1200" dirty="0"/>
          </a:p>
        </p:txBody>
      </p:sp>
      <p:cxnSp>
        <p:nvCxnSpPr>
          <p:cNvPr id="55" name="Straight Arrow Connector 54"/>
          <p:cNvCxnSpPr/>
          <p:nvPr/>
        </p:nvCxnSpPr>
        <p:spPr bwMode="auto">
          <a:xfrm flipV="1">
            <a:off x="2741260" y="4756826"/>
            <a:ext cx="0" cy="323392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56" name="Group 55"/>
          <p:cNvGrpSpPr/>
          <p:nvPr/>
        </p:nvGrpSpPr>
        <p:grpSpPr>
          <a:xfrm>
            <a:off x="2631752" y="3995559"/>
            <a:ext cx="889374" cy="801305"/>
            <a:chOff x="2303796" y="3012722"/>
            <a:chExt cx="889374" cy="801305"/>
          </a:xfrm>
        </p:grpSpPr>
        <p:cxnSp>
          <p:nvCxnSpPr>
            <p:cNvPr id="57" name="Egyenes összekötő 172"/>
            <p:cNvCxnSpPr/>
            <p:nvPr/>
          </p:nvCxnSpPr>
          <p:spPr bwMode="auto">
            <a:xfrm rot="10800000">
              <a:off x="2303796" y="3534627"/>
              <a:ext cx="54000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58" name="Téglalap 173"/>
            <p:cNvSpPr/>
            <p:nvPr/>
          </p:nvSpPr>
          <p:spPr bwMode="auto">
            <a:xfrm>
              <a:off x="2649055" y="3350477"/>
              <a:ext cx="44450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Téglalap 174"/>
            <p:cNvSpPr/>
            <p:nvPr/>
          </p:nvSpPr>
          <p:spPr bwMode="auto">
            <a:xfrm>
              <a:off x="2734781" y="335047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Téglalap 175"/>
            <p:cNvSpPr/>
            <p:nvPr/>
          </p:nvSpPr>
          <p:spPr bwMode="auto">
            <a:xfrm>
              <a:off x="2820506" y="335047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1" name="Egyenes összekötő 177"/>
            <p:cNvCxnSpPr/>
            <p:nvPr/>
          </p:nvCxnSpPr>
          <p:spPr bwMode="auto">
            <a:xfrm rot="10800000">
              <a:off x="2303796" y="3704490"/>
              <a:ext cx="54000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62" name="Téglalap 178"/>
            <p:cNvSpPr/>
            <p:nvPr/>
          </p:nvSpPr>
          <p:spPr bwMode="auto">
            <a:xfrm>
              <a:off x="2649055" y="3598127"/>
              <a:ext cx="44450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Téglalap 179"/>
            <p:cNvSpPr/>
            <p:nvPr/>
          </p:nvSpPr>
          <p:spPr bwMode="auto">
            <a:xfrm>
              <a:off x="2734781" y="359812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Téglalap 180"/>
            <p:cNvSpPr/>
            <p:nvPr/>
          </p:nvSpPr>
          <p:spPr bwMode="auto">
            <a:xfrm>
              <a:off x="2820506" y="359812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2485925" y="3012722"/>
              <a:ext cx="70724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DIMMs</a:t>
              </a:r>
              <a:endParaRPr lang="en-US" sz="1200" dirty="0"/>
            </a:p>
          </p:txBody>
        </p:sp>
      </p:grpSp>
      <p:sp>
        <p:nvSpPr>
          <p:cNvPr id="71" name="Oval 70"/>
          <p:cNvSpPr/>
          <p:nvPr/>
        </p:nvSpPr>
        <p:spPr bwMode="auto">
          <a:xfrm>
            <a:off x="970426" y="4268261"/>
            <a:ext cx="1682993" cy="709055"/>
          </a:xfrm>
          <a:prstGeom prst="ellipse">
            <a:avLst/>
          </a:prstGeom>
          <a:solidFill>
            <a:schemeClr val="bg1">
              <a:lumMod val="85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022312" y="4338048"/>
            <a:ext cx="15504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MC in</a:t>
            </a:r>
          </a:p>
          <a:p>
            <a:pPr algn="ctr"/>
            <a:r>
              <a:rPr lang="en-US" sz="1200" dirty="0" err="1" smtClean="0"/>
              <a:t>MCH</a:t>
            </a:r>
            <a:r>
              <a:rPr lang="en-US" sz="1200" dirty="0" smtClean="0"/>
              <a:t> or processor</a:t>
            </a:r>
            <a:endParaRPr lang="en-US" sz="1200" dirty="0"/>
          </a:p>
        </p:txBody>
      </p:sp>
      <p:sp>
        <p:nvSpPr>
          <p:cNvPr id="77" name="TextBox 76"/>
          <p:cNvSpPr txBox="1"/>
          <p:nvPr/>
        </p:nvSpPr>
        <p:spPr>
          <a:xfrm>
            <a:off x="136712" y="510989"/>
            <a:ext cx="41280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c2</a:t>
            </a:r>
            <a:r>
              <a:rPr lang="en-US" b="1" dirty="0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 How to connect </a:t>
            </a:r>
            <a:r>
              <a:rPr lang="en-US" b="1" dirty="0" err="1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DIMMs</a:t>
            </a:r>
            <a:r>
              <a:rPr lang="en-US" b="1" dirty="0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 to the MCs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4192817" y="1607168"/>
            <a:ext cx="4485013" cy="456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Connecting </a:t>
            </a:r>
            <a:r>
              <a:rPr lang="hu-HU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DIMMs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</a:t>
            </a: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hu-HU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via 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low-line-count links and</a:t>
            </a: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</a:t>
            </a:r>
            <a:r>
              <a:rPr lang="hu-HU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memory buffers 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(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) </a:t>
            </a:r>
            <a:r>
              <a:rPr lang="hu-HU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sp>
        <p:nvSpPr>
          <p:cNvPr id="24" name="Right Arrow 23"/>
          <p:cNvSpPr/>
          <p:nvPr/>
        </p:nvSpPr>
        <p:spPr bwMode="auto">
          <a:xfrm>
            <a:off x="3958284" y="1682741"/>
            <a:ext cx="306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+mj-lt"/>
            </a:endParaRPr>
          </a:p>
        </p:txBody>
      </p:sp>
      <p:sp>
        <p:nvSpPr>
          <p:cNvPr id="26" name="Text Box 1791"/>
          <p:cNvSpPr txBox="1">
            <a:spLocks noChangeArrowheads="1"/>
          </p:cNvSpPr>
          <p:nvPr/>
        </p:nvSpPr>
        <p:spPr bwMode="auto">
          <a:xfrm>
            <a:off x="4147931" y="2281420"/>
            <a:ext cx="4702475" cy="1323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63094" tIns="31547" rIns="63094" bIns="31547" upright="1">
            <a:noAutofit/>
          </a:bodyPr>
          <a:lstStyle/>
          <a:p>
            <a:pPr algn="ctr">
              <a:spcAft>
                <a:spcPts val="100"/>
              </a:spcAft>
            </a:pPr>
            <a:r>
              <a:rPr lang="en-US" sz="1200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DIMMs are connected to one or more</a:t>
            </a:r>
          </a:p>
          <a:p>
            <a:pPr algn="ctr">
              <a:spcAft>
                <a:spcPts val="300"/>
              </a:spcAft>
            </a:pPr>
            <a:r>
              <a:rPr lang="en-US" sz="1200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 memory controllers (MCs) via </a:t>
            </a:r>
            <a:r>
              <a:rPr lang="en-US" sz="1200" dirty="0" smtClean="0">
                <a:solidFill>
                  <a:srgbClr val="0070C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low-line-count interfaces and interface converters, called memory buffers (</a:t>
            </a:r>
            <a:r>
              <a:rPr lang="en-US" sz="1200" dirty="0" err="1" smtClean="0">
                <a:solidFill>
                  <a:srgbClr val="0070C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MBs</a:t>
            </a:r>
            <a:r>
              <a:rPr lang="en-US" sz="1200" dirty="0" smtClean="0">
                <a:solidFill>
                  <a:srgbClr val="0070C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).</a:t>
            </a:r>
          </a:p>
        </p:txBody>
      </p:sp>
      <p:grpSp>
        <p:nvGrpSpPr>
          <p:cNvPr id="70" name="Group 69"/>
          <p:cNvGrpSpPr/>
          <p:nvPr/>
        </p:nvGrpSpPr>
        <p:grpSpPr>
          <a:xfrm>
            <a:off x="5585561" y="3777709"/>
            <a:ext cx="2701770" cy="2014660"/>
            <a:chOff x="4966999" y="3522216"/>
            <a:chExt cx="2701770" cy="2014660"/>
          </a:xfrm>
        </p:grpSpPr>
        <p:grpSp>
          <p:nvGrpSpPr>
            <p:cNvPr id="27" name="Group 26"/>
            <p:cNvGrpSpPr/>
            <p:nvPr/>
          </p:nvGrpSpPr>
          <p:grpSpPr>
            <a:xfrm>
              <a:off x="5793464" y="3863636"/>
              <a:ext cx="1517483" cy="976313"/>
              <a:chOff x="5793464" y="3453792"/>
              <a:chExt cx="1517483" cy="976313"/>
            </a:xfrm>
          </p:grpSpPr>
          <p:cxnSp>
            <p:nvCxnSpPr>
              <p:cNvPr id="28" name="Egyenes összekötő 170"/>
              <p:cNvCxnSpPr/>
              <p:nvPr/>
            </p:nvCxnSpPr>
            <p:spPr bwMode="auto">
              <a:xfrm rot="10800000" flipV="1">
                <a:off x="5793464" y="4142767"/>
                <a:ext cx="350838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9" name="Egyenes összekötő 171"/>
              <p:cNvCxnSpPr/>
              <p:nvPr/>
            </p:nvCxnSpPr>
            <p:spPr bwMode="auto">
              <a:xfrm rot="10800000" flipV="1">
                <a:off x="5793464" y="3718905"/>
                <a:ext cx="350838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30" name="Egyenes összekötő 172"/>
              <p:cNvCxnSpPr/>
              <p:nvPr/>
            </p:nvCxnSpPr>
            <p:spPr bwMode="auto">
              <a:xfrm rot="10800000">
                <a:off x="6646438" y="3637942"/>
                <a:ext cx="64770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31" name="Téglalap 173"/>
              <p:cNvSpPr/>
              <p:nvPr/>
            </p:nvSpPr>
            <p:spPr bwMode="auto">
              <a:xfrm>
                <a:off x="7093459" y="3453792"/>
                <a:ext cx="44450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Téglalap 174"/>
              <p:cNvSpPr/>
              <p:nvPr/>
            </p:nvSpPr>
            <p:spPr bwMode="auto">
              <a:xfrm>
                <a:off x="7179185" y="3453792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Téglalap 175"/>
              <p:cNvSpPr/>
              <p:nvPr/>
            </p:nvSpPr>
            <p:spPr bwMode="auto">
              <a:xfrm>
                <a:off x="7264910" y="3453792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34" name="Egyenes összekötő 177"/>
              <p:cNvCxnSpPr/>
              <p:nvPr/>
            </p:nvCxnSpPr>
            <p:spPr bwMode="auto">
              <a:xfrm rot="10800000">
                <a:off x="6640500" y="3807805"/>
                <a:ext cx="64770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35" name="Téglalap 178"/>
              <p:cNvSpPr/>
              <p:nvPr/>
            </p:nvSpPr>
            <p:spPr bwMode="auto">
              <a:xfrm>
                <a:off x="7093459" y="3701442"/>
                <a:ext cx="44450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Téglalap 179"/>
              <p:cNvSpPr/>
              <p:nvPr/>
            </p:nvSpPr>
            <p:spPr bwMode="auto">
              <a:xfrm>
                <a:off x="7179185" y="3701442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Téglalap 180"/>
              <p:cNvSpPr/>
              <p:nvPr/>
            </p:nvSpPr>
            <p:spPr bwMode="auto">
              <a:xfrm>
                <a:off x="7264910" y="3701442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Téglalap 182"/>
              <p:cNvSpPr/>
              <p:nvPr/>
            </p:nvSpPr>
            <p:spPr bwMode="auto">
              <a:xfrm>
                <a:off x="6170005" y="3576030"/>
                <a:ext cx="647700" cy="287337"/>
              </a:xfrm>
              <a:prstGeom prst="rect">
                <a:avLst/>
              </a:pr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MB</a:t>
                </a:r>
                <a:endParaRPr kumimoji="0" lang="hu-HU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cxnSp>
            <p:nvCxnSpPr>
              <p:cNvPr id="39" name="Egyenes összekötő 183"/>
              <p:cNvCxnSpPr/>
              <p:nvPr/>
            </p:nvCxnSpPr>
            <p:spPr bwMode="auto">
              <a:xfrm rot="10800000">
                <a:off x="6644500" y="4069742"/>
                <a:ext cx="64770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40" name="Téglalap 184"/>
              <p:cNvSpPr/>
              <p:nvPr/>
            </p:nvSpPr>
            <p:spPr bwMode="auto">
              <a:xfrm>
                <a:off x="7093459" y="3963380"/>
                <a:ext cx="44450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Téglalap 185"/>
              <p:cNvSpPr/>
              <p:nvPr/>
            </p:nvSpPr>
            <p:spPr bwMode="auto">
              <a:xfrm>
                <a:off x="7179185" y="3963380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Téglalap 186"/>
              <p:cNvSpPr/>
              <p:nvPr/>
            </p:nvSpPr>
            <p:spPr bwMode="auto">
              <a:xfrm>
                <a:off x="7264910" y="3963380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43" name="Egyenes összekötő 188"/>
              <p:cNvCxnSpPr/>
              <p:nvPr/>
            </p:nvCxnSpPr>
            <p:spPr bwMode="auto">
              <a:xfrm rot="10800000">
                <a:off x="6640500" y="4242780"/>
                <a:ext cx="64770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44" name="Téglalap 189"/>
              <p:cNvSpPr/>
              <p:nvPr/>
            </p:nvSpPr>
            <p:spPr bwMode="auto">
              <a:xfrm>
                <a:off x="7093459" y="4214205"/>
                <a:ext cx="44450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Téglalap 190"/>
              <p:cNvSpPr/>
              <p:nvPr/>
            </p:nvSpPr>
            <p:spPr bwMode="auto">
              <a:xfrm>
                <a:off x="7179185" y="4214205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Téglalap 191"/>
              <p:cNvSpPr/>
              <p:nvPr/>
            </p:nvSpPr>
            <p:spPr bwMode="auto">
              <a:xfrm>
                <a:off x="7264910" y="4214205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Téglalap 193"/>
              <p:cNvSpPr/>
              <p:nvPr/>
            </p:nvSpPr>
            <p:spPr bwMode="auto">
              <a:xfrm>
                <a:off x="6170005" y="3998305"/>
                <a:ext cx="647700" cy="287337"/>
              </a:xfrm>
              <a:prstGeom prst="rect">
                <a:avLst/>
              </a:pr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MB</a:t>
                </a:r>
                <a:endParaRPr kumimoji="0" lang="hu-HU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9" name="TextBox 48"/>
            <p:cNvSpPr txBox="1"/>
            <p:nvPr/>
          </p:nvSpPr>
          <p:spPr>
            <a:xfrm>
              <a:off x="6259408" y="5060674"/>
              <a:ext cx="140936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Standard DRAM</a:t>
              </a:r>
            </a:p>
            <a:p>
              <a:pPr algn="ctr"/>
              <a:r>
                <a:rPr lang="en-US" sz="1200" dirty="0" smtClean="0"/>
                <a:t>interface</a:t>
              </a:r>
              <a:endParaRPr lang="en-US" sz="1200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966999" y="5075211"/>
              <a:ext cx="13003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Low line count</a:t>
              </a:r>
            </a:p>
            <a:p>
              <a:pPr algn="ctr"/>
              <a:r>
                <a:rPr lang="en-US" sz="1200" dirty="0" smtClean="0"/>
                <a:t>interface</a:t>
              </a:r>
              <a:endParaRPr lang="en-US" sz="1200" dirty="0"/>
            </a:p>
          </p:txBody>
        </p:sp>
        <p:cxnSp>
          <p:nvCxnSpPr>
            <p:cNvPr id="51" name="Straight Arrow Connector 50"/>
            <p:cNvCxnSpPr/>
            <p:nvPr/>
          </p:nvCxnSpPr>
          <p:spPr bwMode="auto">
            <a:xfrm flipV="1">
              <a:off x="5712395" y="4648763"/>
              <a:ext cx="188961" cy="28800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2" name="Straight Arrow Connector 51"/>
            <p:cNvCxnSpPr/>
            <p:nvPr/>
          </p:nvCxnSpPr>
          <p:spPr bwMode="auto">
            <a:xfrm flipV="1">
              <a:off x="6956564" y="4694929"/>
              <a:ext cx="0" cy="323392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6" name="TextBox 65"/>
            <p:cNvSpPr txBox="1"/>
            <p:nvPr/>
          </p:nvSpPr>
          <p:spPr>
            <a:xfrm>
              <a:off x="6874070" y="3522216"/>
              <a:ext cx="70724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DIMMs</a:t>
              </a:r>
              <a:endParaRPr lang="en-US" sz="1200" dirty="0"/>
            </a:p>
          </p:txBody>
        </p:sp>
      </p:grpSp>
      <p:sp>
        <p:nvSpPr>
          <p:cNvPr id="67" name="Right Arrow 66"/>
          <p:cNvSpPr/>
          <p:nvPr/>
        </p:nvSpPr>
        <p:spPr>
          <a:xfrm>
            <a:off x="3879282" y="4569914"/>
            <a:ext cx="396000" cy="77955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963509" y="5858435"/>
            <a:ext cx="69637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 smtClean="0"/>
              <a:t>Figure:</a:t>
            </a:r>
            <a:r>
              <a:rPr lang="en-US" sz="1200" dirty="0" smtClean="0"/>
              <a:t> Options for</a:t>
            </a:r>
            <a:r>
              <a:rPr lang="hu-HU" sz="1200" dirty="0" smtClean="0"/>
              <a:t> </a:t>
            </a:r>
            <a:r>
              <a:rPr lang="en-US" sz="1200" dirty="0" smtClean="0"/>
              <a:t>implementing the connection path between the MCs and the </a:t>
            </a:r>
            <a:r>
              <a:rPr lang="en-US" sz="1200" dirty="0" err="1" smtClean="0"/>
              <a:t>DIMMs</a:t>
            </a:r>
            <a:endParaRPr lang="en-US" sz="1200" dirty="0"/>
          </a:p>
        </p:txBody>
      </p:sp>
      <p:grpSp>
        <p:nvGrpSpPr>
          <p:cNvPr id="75" name="Group 74"/>
          <p:cNvGrpSpPr/>
          <p:nvPr/>
        </p:nvGrpSpPr>
        <p:grpSpPr>
          <a:xfrm>
            <a:off x="4901448" y="4245850"/>
            <a:ext cx="1682993" cy="709055"/>
            <a:chOff x="4229098" y="3990357"/>
            <a:chExt cx="1682993" cy="709055"/>
          </a:xfrm>
        </p:grpSpPr>
        <p:sp>
          <p:nvSpPr>
            <p:cNvPr id="73" name="Oval 72"/>
            <p:cNvSpPr/>
            <p:nvPr/>
          </p:nvSpPr>
          <p:spPr bwMode="auto">
            <a:xfrm>
              <a:off x="4229098" y="3990357"/>
              <a:ext cx="1682993" cy="70905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254090" y="4073591"/>
              <a:ext cx="15504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MC in</a:t>
              </a:r>
            </a:p>
            <a:p>
              <a:pPr algn="ctr"/>
              <a:r>
                <a:rPr lang="en-US" sz="1200" dirty="0" err="1" smtClean="0"/>
                <a:t>MCH</a:t>
              </a:r>
              <a:r>
                <a:rPr lang="en-US" sz="1200" dirty="0" smtClean="0"/>
                <a:t> or processor</a:t>
              </a:r>
              <a:endParaRPr lang="en-US" sz="1200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6411905" y="3603355"/>
            <a:ext cx="140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Memory Buffers</a:t>
            </a:r>
          </a:p>
          <a:p>
            <a:pPr algn="ctr"/>
            <a:r>
              <a:rPr lang="en-US" sz="1200" dirty="0" smtClean="0"/>
              <a:t>(</a:t>
            </a:r>
            <a:r>
              <a:rPr lang="en-US" sz="1200" dirty="0" err="1" smtClean="0"/>
              <a:t>MBs</a:t>
            </a:r>
            <a:r>
              <a:rPr lang="en-US" sz="1200" dirty="0" smtClean="0"/>
              <a:t>)</a:t>
            </a:r>
            <a:endParaRPr lang="en-US" sz="1200" dirty="0"/>
          </a:p>
        </p:txBody>
      </p:sp>
      <p:sp>
        <p:nvSpPr>
          <p:cNvPr id="69" name="TextBox 6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886198" y="2911165"/>
            <a:ext cx="5311592" cy="671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Aft>
                <a:spcPts val="100"/>
              </a:spcAft>
            </a:pPr>
            <a:r>
              <a:rPr lang="en-US" sz="120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This option allows </a:t>
            </a:r>
            <a:r>
              <a:rPr lang="en-US" sz="1200" dirty="0">
                <a:solidFill>
                  <a:srgbClr val="0070C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to connect more memory channels</a:t>
            </a:r>
          </a:p>
          <a:p>
            <a:pPr lvl="0" algn="ctr">
              <a:spcAft>
                <a:spcPts val="100"/>
              </a:spcAft>
            </a:pPr>
            <a:r>
              <a:rPr lang="en-US" sz="120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than feasible by using standard DRAM memory </a:t>
            </a:r>
            <a:r>
              <a:rPr lang="en-US" sz="120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interfaces</a:t>
            </a:r>
          </a:p>
          <a:p>
            <a:pPr lvl="0" algn="ctr">
              <a:spcAft>
                <a:spcPts val="100"/>
              </a:spcAft>
            </a:pPr>
            <a:r>
              <a:rPr lang="en-US" sz="120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but the </a:t>
            </a:r>
            <a:r>
              <a:rPr lang="en-US" sz="1200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MBs</a:t>
            </a:r>
            <a:r>
              <a:rPr lang="en-US" sz="120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 have </a:t>
            </a:r>
            <a:r>
              <a:rPr lang="en-US" sz="1200" dirty="0" smtClean="0">
                <a:solidFill>
                  <a:srgbClr val="0070C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additional power consumption</a:t>
            </a:r>
            <a:r>
              <a:rPr lang="en-US" sz="120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en-US" sz="1200" dirty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2511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5" grpId="0"/>
      <p:bldP spid="54" grpId="0"/>
      <p:bldP spid="71" grpId="0" animBg="1"/>
      <p:bldP spid="72" grpId="0"/>
      <p:bldP spid="19" grpId="0"/>
      <p:bldP spid="24" grpId="0" animBg="1"/>
      <p:bldP spid="26" grpId="0"/>
      <p:bldP spid="67" grpId="0" animBg="1"/>
      <p:bldP spid="76" grpId="0"/>
      <p:bldP spid="12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(22)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2924" y="510989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284628" y="956226"/>
            <a:ext cx="8406653" cy="1410456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38417" y="1089211"/>
            <a:ext cx="78393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Based on the above discussion </a:t>
            </a:r>
            <a:r>
              <a:rPr lang="en-US" dirty="0" smtClean="0">
                <a:solidFill>
                  <a:srgbClr val="0070C0"/>
                </a:solidFill>
              </a:rPr>
              <a:t>there are two orthogonal options to raise the number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of memory channels: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07075" y="1667725"/>
            <a:ext cx="8502454" cy="561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dirty="0" smtClean="0"/>
              <a:t>Connecting </a:t>
            </a:r>
            <a:r>
              <a:rPr lang="en-US" dirty="0"/>
              <a:t>memory </a:t>
            </a:r>
            <a:r>
              <a:rPr lang="en-US" dirty="0" smtClean="0"/>
              <a:t>directly to </a:t>
            </a:r>
            <a:r>
              <a:rPr lang="en-US" dirty="0"/>
              <a:t>the </a:t>
            </a:r>
            <a:r>
              <a:rPr lang="en-US" dirty="0" smtClean="0"/>
              <a:t>processors</a:t>
            </a:r>
          </a:p>
          <a:p>
            <a:pPr marL="342900" indent="-342900">
              <a:buAutoNum type="alphaLcParenR"/>
            </a:pPr>
            <a:r>
              <a:rPr lang="en-US" dirty="0"/>
              <a:t>Connecting </a:t>
            </a:r>
            <a:r>
              <a:rPr lang="en-US" dirty="0" err="1"/>
              <a:t>DIMMs</a:t>
            </a:r>
            <a:r>
              <a:rPr lang="en-US" dirty="0"/>
              <a:t> via low line count links </a:t>
            </a:r>
            <a:r>
              <a:rPr lang="en-US" dirty="0" smtClean="0"/>
              <a:t>and  </a:t>
            </a:r>
            <a:r>
              <a:rPr lang="en-US" dirty="0"/>
              <a:t>memory buffers  </a:t>
            </a:r>
            <a:r>
              <a:rPr lang="en-US" dirty="0" smtClean="0"/>
              <a:t>(</a:t>
            </a:r>
            <a:r>
              <a:rPr lang="en-US" dirty="0" err="1" smtClean="0"/>
              <a:t>MBs</a:t>
            </a:r>
            <a:r>
              <a:rPr lang="en-US" dirty="0"/>
              <a:t>)  to the </a:t>
            </a:r>
            <a:r>
              <a:rPr lang="en-US" dirty="0" smtClean="0"/>
              <a:t>MCs.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69957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(24)</a:t>
            </a:r>
            <a:endParaRPr lang="en-US" sz="1600" dirty="0"/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567083" y="1968356"/>
            <a:ext cx="3160061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low-line-count parallel links to connect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50381" y="1365122"/>
            <a:ext cx="8070892" cy="554995"/>
            <a:chOff x="441100" y="1365122"/>
            <a:chExt cx="8070892" cy="554995"/>
          </a:xfrm>
        </p:grpSpPr>
        <p:sp>
          <p:nvSpPr>
            <p:cNvPr id="13" name="Text Box 4"/>
            <p:cNvSpPr txBox="1">
              <a:spLocks noChangeArrowheads="1"/>
            </p:cNvSpPr>
            <p:nvPr/>
          </p:nvSpPr>
          <p:spPr bwMode="auto">
            <a:xfrm>
              <a:off x="441100" y="1365122"/>
              <a:ext cx="8070892" cy="318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via 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low-line-count links and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memory buffers 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(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)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to the MCs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cxnSp>
          <p:nvCxnSpPr>
            <p:cNvPr id="14" name="Line 13"/>
            <p:cNvCxnSpPr/>
            <p:nvPr/>
          </p:nvCxnSpPr>
          <p:spPr bwMode="auto">
            <a:xfrm flipH="1">
              <a:off x="2433919" y="1717667"/>
              <a:ext cx="2209801" cy="1678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" name="Oval 14"/>
            <p:cNvSpPr>
              <a:spLocks noChangeArrowheads="1"/>
            </p:cNvSpPr>
            <p:nvPr/>
          </p:nvSpPr>
          <p:spPr bwMode="auto">
            <a:xfrm>
              <a:off x="2403938" y="1850717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cxnSp>
          <p:nvCxnSpPr>
            <p:cNvPr id="16" name="Line 13"/>
            <p:cNvCxnSpPr/>
            <p:nvPr/>
          </p:nvCxnSpPr>
          <p:spPr bwMode="auto">
            <a:xfrm>
              <a:off x="4643719" y="1717667"/>
              <a:ext cx="2209800" cy="1492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>
              <a:off x="6824900" y="1831144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5186076" y="2487707"/>
            <a:ext cx="3962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1200" dirty="0" smtClean="0"/>
              <a:t>The links are implemented as  </a:t>
            </a:r>
          </a:p>
          <a:p>
            <a:pPr algn="ctr"/>
            <a:r>
              <a:rPr lang="en-US" sz="1200" dirty="0" smtClean="0"/>
              <a:t> </a:t>
            </a:r>
            <a:r>
              <a:rPr lang="en-US" sz="1200" dirty="0" smtClean="0">
                <a:solidFill>
                  <a:srgbClr val="0070C0"/>
                </a:solidFill>
              </a:rPr>
              <a:t>64-bit </a:t>
            </a:r>
            <a:r>
              <a:rPr lang="en-US" sz="1200" dirty="0">
                <a:solidFill>
                  <a:srgbClr val="0070C0"/>
                </a:solidFill>
              </a:rPr>
              <a:t>parallel, bidirectional </a:t>
            </a:r>
            <a:r>
              <a:rPr lang="en-US" sz="1200" dirty="0" smtClean="0">
                <a:solidFill>
                  <a:srgbClr val="0070C0"/>
                </a:solidFill>
              </a:rPr>
              <a:t>channels </a:t>
            </a:r>
          </a:p>
          <a:p>
            <a:pPr algn="ctr"/>
            <a:r>
              <a:rPr lang="en-US" sz="1200" dirty="0" smtClean="0"/>
              <a:t>typically with </a:t>
            </a:r>
            <a:r>
              <a:rPr lang="en-US" sz="1200" dirty="0" smtClean="0">
                <a:solidFill>
                  <a:srgbClr val="0070C0"/>
                </a:solidFill>
              </a:rPr>
              <a:t>single-ended </a:t>
            </a:r>
            <a:r>
              <a:rPr lang="en-US" sz="1200" dirty="0">
                <a:solidFill>
                  <a:srgbClr val="0070C0"/>
                </a:solidFill>
              </a:rPr>
              <a:t>voltage reference </a:t>
            </a:r>
            <a:r>
              <a:rPr lang="en-US" sz="1200" dirty="0" smtClean="0">
                <a:solidFill>
                  <a:srgbClr val="0070C0"/>
                </a:solidFill>
              </a:rPr>
              <a:t>signaling</a:t>
            </a:r>
            <a:r>
              <a:rPr lang="en-US" sz="1200" dirty="0" smtClean="0"/>
              <a:t>,  termed </a:t>
            </a:r>
            <a:r>
              <a:rPr lang="en-US" sz="1200" dirty="0" err="1" smtClean="0">
                <a:solidFill>
                  <a:srgbClr val="0070C0"/>
                </a:solidFill>
              </a:rPr>
              <a:t>VMSE</a:t>
            </a:r>
            <a:endParaRPr lang="en-US" sz="1200" dirty="0" smtClean="0">
              <a:solidFill>
                <a:srgbClr val="0070C0"/>
              </a:solidFill>
            </a:endParaRPr>
          </a:p>
          <a:p>
            <a:pPr algn="ctr"/>
            <a:r>
              <a:rPr lang="en-US" sz="1200" dirty="0" smtClean="0"/>
              <a:t> (Voltage Mode Single Ended) signaling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18736" y="5759764"/>
            <a:ext cx="4671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in Intel's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Brickland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(Ivy Bridge-EX to Broadwell-EX)</a:t>
            </a:r>
          </a:p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platform (2014 -2016) 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15C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18C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24C</a:t>
            </a:r>
            <a:endParaRPr lang="en-US" sz="1200" i="1" dirty="0" smtClean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7470" y="504420"/>
            <a:ext cx="84609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Connecting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DIMMs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via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low line count links and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memory buffers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(</a:t>
            </a:r>
            <a:r>
              <a:rPr lang="en-US" b="1" dirty="0" err="1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)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 to the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MCs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1478" y="874059"/>
            <a:ext cx="5721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Here there are </a:t>
            </a:r>
            <a:r>
              <a:rPr lang="en-US" dirty="0" smtClean="0">
                <a:solidFill>
                  <a:srgbClr val="FF0000"/>
                </a:solidFill>
              </a:rPr>
              <a:t>two basic options for implementing the links:</a:t>
            </a:r>
            <a:endParaRPr lang="en-US" dirty="0"/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1329477" y="1967719"/>
            <a:ext cx="3029048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low-line-count serial links to connect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pic>
        <p:nvPicPr>
          <p:cNvPr id="22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92" y="3224571"/>
            <a:ext cx="5184101" cy="1585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766482" y="4854391"/>
            <a:ext cx="38331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Figure: Example for differential signaling [170]</a:t>
            </a:r>
            <a:endParaRPr 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40708" y="5750807"/>
            <a:ext cx="506901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in Intel's early 4S 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8S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</a:t>
            </a:r>
          </a:p>
          <a:p>
            <a:pPr algn="ctr"/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Truland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MP (Pentium 4) and Boxboro-EX (Nehalem/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Westmere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</a:p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platforms (2005 - 2011) 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10C</a:t>
            </a:r>
            <a:endParaRPr lang="en-US" sz="1200" i="1" dirty="0" smtClean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8945" y="2501154"/>
            <a:ext cx="524291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sz="1200" dirty="0"/>
              <a:t>The </a:t>
            </a:r>
            <a:r>
              <a:rPr lang="en-US" sz="1200" dirty="0" smtClean="0"/>
              <a:t>links are implemented as</a:t>
            </a:r>
          </a:p>
          <a:p>
            <a:pPr lvl="0" algn="ctr"/>
            <a:r>
              <a:rPr lang="en-US" sz="1200" dirty="0" smtClean="0"/>
              <a:t> </a:t>
            </a:r>
            <a:r>
              <a:rPr lang="en-US" sz="1200" dirty="0">
                <a:solidFill>
                  <a:srgbClr val="0070C0"/>
                </a:solidFill>
              </a:rPr>
              <a:t>two unidirectional</a:t>
            </a:r>
            <a:r>
              <a:rPr lang="en-US" sz="1200" dirty="0" smtClean="0">
                <a:solidFill>
                  <a:srgbClr val="0070C0"/>
                </a:solidFill>
              </a:rPr>
              <a:t>,  </a:t>
            </a:r>
            <a:r>
              <a:rPr lang="en-US" sz="1200" dirty="0">
                <a:solidFill>
                  <a:srgbClr val="0070C0"/>
                </a:solidFill>
              </a:rPr>
              <a:t>Point-to-Point serial, packet based </a:t>
            </a:r>
            <a:r>
              <a:rPr lang="en-US" sz="1200" dirty="0" smtClean="0">
                <a:solidFill>
                  <a:srgbClr val="0070C0"/>
                </a:solidFill>
              </a:rPr>
              <a:t>channels,</a:t>
            </a:r>
            <a:endParaRPr lang="en-US" sz="1200" dirty="0">
              <a:solidFill>
                <a:srgbClr val="0070C0"/>
              </a:solidFill>
            </a:endParaRPr>
          </a:p>
          <a:p>
            <a:pPr lvl="0" algn="ctr">
              <a:spcAft>
                <a:spcPts val="600"/>
              </a:spcAft>
            </a:pPr>
            <a:r>
              <a:rPr lang="en-US" sz="1200" dirty="0">
                <a:solidFill>
                  <a:srgbClr val="0070C0"/>
                </a:solidFill>
              </a:rPr>
              <a:t>typically with differential signaling</a:t>
            </a:r>
            <a:r>
              <a:rPr lang="en-US" sz="12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5041729" y="5275708"/>
            <a:ext cx="3924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</a:rPr>
              <a:t>Benefit: </a:t>
            </a:r>
            <a:r>
              <a:rPr lang="en-US" sz="1200" dirty="0" smtClean="0">
                <a:solidFill>
                  <a:srgbClr val="FF0000"/>
                </a:solidFill>
              </a:rPr>
              <a:t>No need for serial/parallel conversion</a:t>
            </a:r>
          </a:p>
          <a:p>
            <a:pPr lvl="0" algn="ctr">
              <a:spcAft>
                <a:spcPts val="0"/>
              </a:spcAft>
            </a:pPr>
            <a:r>
              <a:rPr lang="en-US" sz="1200" dirty="0" smtClean="0"/>
              <a:t>in the </a:t>
            </a:r>
            <a:r>
              <a:rPr lang="en-US" sz="1200" dirty="0" err="1" smtClean="0"/>
              <a:t>MBs</a:t>
            </a:r>
            <a:r>
              <a:rPr lang="en-US" sz="1200" dirty="0" smtClean="0"/>
              <a:t>, only interface conversion is required</a:t>
            </a:r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540769" y="6414235"/>
            <a:ext cx="41174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1200" dirty="0" smtClean="0"/>
              <a:t>Implemented links (IMI, </a:t>
            </a:r>
            <a:r>
              <a:rPr lang="en-US" sz="1200" dirty="0" err="1" smtClean="0"/>
              <a:t>SMI</a:t>
            </a:r>
            <a:r>
              <a:rPr lang="en-US" sz="1200" dirty="0" smtClean="0"/>
              <a:t>) have about </a:t>
            </a:r>
            <a:r>
              <a:rPr lang="en-US" sz="1200" dirty="0" smtClean="0">
                <a:solidFill>
                  <a:srgbClr val="0070C0"/>
                </a:solidFill>
              </a:rPr>
              <a:t>70 lines </a:t>
            </a:r>
          </a:p>
          <a:p>
            <a:pPr algn="ctr">
              <a:spcAft>
                <a:spcPts val="600"/>
              </a:spcAft>
            </a:pPr>
            <a:r>
              <a:rPr lang="en-US" sz="1200" dirty="0" smtClean="0"/>
              <a:t>(vs. 240 for </a:t>
            </a:r>
            <a:r>
              <a:rPr lang="en-US" sz="1200" dirty="0" err="1" smtClean="0"/>
              <a:t>DDR2</a:t>
            </a:r>
            <a:r>
              <a:rPr lang="en-US" sz="1200" dirty="0" smtClean="0"/>
              <a:t>/3).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07" y="5257797"/>
            <a:ext cx="52033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</a:rPr>
              <a:t>Drawback: </a:t>
            </a:r>
            <a:r>
              <a:rPr lang="en-US" sz="1200" dirty="0" smtClean="0">
                <a:solidFill>
                  <a:srgbClr val="000000"/>
                </a:solidFill>
              </a:rPr>
              <a:t>The </a:t>
            </a:r>
            <a:r>
              <a:rPr lang="en-US" sz="1200" dirty="0" err="1" smtClean="0">
                <a:solidFill>
                  <a:srgbClr val="000000"/>
                </a:solidFill>
              </a:rPr>
              <a:t>MBs</a:t>
            </a:r>
            <a:r>
              <a:rPr lang="en-US" sz="1200" dirty="0" smtClean="0">
                <a:solidFill>
                  <a:srgbClr val="000000"/>
                </a:solidFill>
              </a:rPr>
              <a:t> have to perform </a:t>
            </a:r>
            <a:r>
              <a:rPr lang="en-US" sz="1200" dirty="0" smtClean="0">
                <a:solidFill>
                  <a:srgbClr val="FF0000"/>
                </a:solidFill>
              </a:rPr>
              <a:t>serial/parallel conversion</a:t>
            </a:r>
            <a:r>
              <a:rPr lang="en-US" sz="1200" dirty="0" smtClean="0">
                <a:solidFill>
                  <a:srgbClr val="000000"/>
                </a:solidFill>
              </a:rPr>
              <a:t>,</a:t>
            </a:r>
            <a:endParaRPr lang="en-US" sz="1200" dirty="0">
              <a:solidFill>
                <a:srgbClr val="000000"/>
              </a:solidFill>
            </a:endParaRPr>
          </a:p>
          <a:p>
            <a:pPr lvl="0" algn="ctr"/>
            <a:r>
              <a:rPr lang="en-US" sz="1200" dirty="0">
                <a:solidFill>
                  <a:srgbClr val="000000"/>
                </a:solidFill>
              </a:rPr>
              <a:t> this increases dissipation</a:t>
            </a:r>
            <a:r>
              <a:rPr lang="en-US" sz="12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5243036" y="6410642"/>
            <a:ext cx="36054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</a:rPr>
              <a:t>Intel's </a:t>
            </a:r>
            <a:r>
              <a:rPr lang="en-US" sz="1200" dirty="0" smtClean="0">
                <a:solidFill>
                  <a:srgbClr val="000000"/>
                </a:solidFill>
              </a:rPr>
              <a:t>implementation (the </a:t>
            </a:r>
            <a:r>
              <a:rPr lang="en-US" sz="1200" dirty="0" err="1">
                <a:solidFill>
                  <a:srgbClr val="0070C0"/>
                </a:solidFill>
              </a:rPr>
              <a:t>SMI</a:t>
            </a:r>
            <a:r>
              <a:rPr lang="en-US" sz="1200" dirty="0">
                <a:solidFill>
                  <a:srgbClr val="0070C0"/>
                </a:solidFill>
              </a:rPr>
              <a:t> 2 </a:t>
            </a:r>
            <a:r>
              <a:rPr lang="en-US" sz="1200" dirty="0" smtClean="0">
                <a:solidFill>
                  <a:srgbClr val="0070C0"/>
                </a:solidFill>
              </a:rPr>
              <a:t>interface)</a:t>
            </a:r>
          </a:p>
          <a:p>
            <a:pPr lvl="0" algn="ctr">
              <a:spcAft>
                <a:spcPts val="600"/>
              </a:spcAft>
            </a:pPr>
            <a:r>
              <a:rPr lang="en-US" sz="1200" dirty="0" smtClean="0"/>
              <a:t>comprises</a:t>
            </a:r>
            <a:r>
              <a:rPr lang="en-US" sz="1200" dirty="0" smtClean="0">
                <a:solidFill>
                  <a:srgbClr val="0070C0"/>
                </a:solidFill>
              </a:rPr>
              <a:t> about 110 lines.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598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9" grpId="0"/>
      <p:bldP spid="32" grpId="0"/>
      <p:bldP spid="6" grpId="0"/>
      <p:bldP spid="20" grpId="0"/>
      <p:bldP spid="23" grpId="0"/>
      <p:bldP spid="26" grpId="0"/>
      <p:bldP spid="5" grpId="0"/>
      <p:bldP spid="8" grpId="0"/>
      <p:bldP spid="24" grpId="0"/>
      <p:bldP spid="25" grpId="0"/>
      <p:bldP spid="9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(25)</a:t>
            </a:r>
            <a:endParaRPr 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87695" y="510989"/>
            <a:ext cx="636744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If using low-line-count serial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how to implement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?</a:t>
            </a:r>
            <a:endParaRPr lang="en-US" dirty="0">
              <a:solidFill>
                <a:schemeClr val="accent6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143436" y="860612"/>
            <a:ext cx="8301319" cy="1497480"/>
            <a:chOff x="143436" y="860612"/>
            <a:chExt cx="8301319" cy="1497480"/>
          </a:xfrm>
        </p:grpSpPr>
        <p:sp>
          <p:nvSpPr>
            <p:cNvPr id="4" name="Rectangle 3"/>
            <p:cNvSpPr/>
            <p:nvPr/>
          </p:nvSpPr>
          <p:spPr>
            <a:xfrm>
              <a:off x="1304368" y="1440820"/>
              <a:ext cx="6819900" cy="2585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If using low-line-count serial links how to implement </a:t>
              </a:r>
              <a:r>
                <a:rPr lang="hu-HU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MBs</a:t>
              </a:r>
              <a:r>
                <a:rPr lang="en-US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?</a:t>
              </a:r>
              <a:endParaRPr lang="en-US" sz="1200" dirty="0">
                <a:solidFill>
                  <a:srgbClr val="000000"/>
                </a:solidFill>
                <a:ea typeface="Times New Roman"/>
              </a:endParaRPr>
            </a:p>
          </p:txBody>
        </p:sp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5246956" y="1938227"/>
              <a:ext cx="319779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FB-DIMM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s)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2526469" y="1751403"/>
              <a:ext cx="4355266" cy="179028"/>
              <a:chOff x="-804849" y="75922"/>
              <a:chExt cx="3640550" cy="155555"/>
            </a:xfrm>
          </p:grpSpPr>
          <p:cxnSp>
            <p:nvCxnSpPr>
              <p:cNvPr id="7" name="Line 13"/>
              <p:cNvCxnSpPr>
                <a:endCxn id="8" idx="6"/>
              </p:cNvCxnSpPr>
              <p:nvPr/>
            </p:nvCxnSpPr>
            <p:spPr bwMode="auto">
              <a:xfrm flipH="1">
                <a:off x="-755106" y="75922"/>
                <a:ext cx="1792577" cy="12540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" name="Oval 7"/>
              <p:cNvSpPr>
                <a:spLocks noChangeArrowheads="1"/>
              </p:cNvSpPr>
              <p:nvPr/>
            </p:nvSpPr>
            <p:spPr bwMode="auto">
              <a:xfrm>
                <a:off x="-804849" y="171176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  <p:cxnSp>
            <p:nvCxnSpPr>
              <p:cNvPr id="9" name="Line 13"/>
              <p:cNvCxnSpPr/>
              <p:nvPr/>
            </p:nvCxnSpPr>
            <p:spPr bwMode="auto">
              <a:xfrm>
                <a:off x="1037470" y="75922"/>
                <a:ext cx="1778391" cy="12762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" name="Oval 9"/>
              <p:cNvSpPr>
                <a:spLocks noChangeArrowheads="1"/>
              </p:cNvSpPr>
              <p:nvPr/>
            </p:nvSpPr>
            <p:spPr bwMode="auto">
              <a:xfrm>
                <a:off x="278595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</p:grpSp>
        <p:sp>
          <p:nvSpPr>
            <p:cNvPr id="11" name="Text Box 4"/>
            <p:cNvSpPr txBox="1">
              <a:spLocks noChangeArrowheads="1"/>
            </p:cNvSpPr>
            <p:nvPr/>
          </p:nvSpPr>
          <p:spPr bwMode="auto">
            <a:xfrm>
              <a:off x="1357517" y="1965066"/>
              <a:ext cx="2488342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board </a:t>
              </a:r>
              <a:r>
                <a:rPr lang="en-US" sz="12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(on 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mainboard/riser card)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43436" y="860612"/>
              <a:ext cx="67063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For implementing </a:t>
              </a:r>
              <a:r>
                <a:rPr lang="en-US" dirty="0" err="1" smtClean="0"/>
                <a:t>MBs</a:t>
              </a:r>
              <a:r>
                <a:rPr lang="en-US" dirty="0" smtClean="0"/>
                <a:t> there are </a:t>
              </a:r>
              <a:r>
                <a:rPr lang="en-US" dirty="0" smtClean="0">
                  <a:solidFill>
                    <a:srgbClr val="FF0000"/>
                  </a:solidFill>
                </a:rPr>
                <a:t>two design choices, </a:t>
              </a:r>
              <a:r>
                <a:rPr lang="en-US" dirty="0" smtClean="0"/>
                <a:t>as indicated below.</a:t>
              </a:r>
              <a:endParaRPr lang="en-US" dirty="0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93387" y="2918006"/>
            <a:ext cx="35798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>
                <a:solidFill>
                  <a:srgbClr val="0070C0"/>
                </a:solidFill>
              </a:rPr>
              <a:t>Intel's IMI </a:t>
            </a:r>
            <a:r>
              <a:rPr lang="en-US" sz="1200" i="1" dirty="0">
                <a:solidFill>
                  <a:srgbClr val="0070C0"/>
                </a:solidFill>
              </a:rPr>
              <a:t>(Independent Memory Interface)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6201" y="2680820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Examples</a:t>
            </a:r>
            <a:endParaRPr lang="en-US" sz="1200" i="1" dirty="0"/>
          </a:p>
        </p:txBody>
      </p:sp>
      <p:sp>
        <p:nvSpPr>
          <p:cNvPr id="29" name="TextBox 28"/>
          <p:cNvSpPr txBox="1"/>
          <p:nvPr/>
        </p:nvSpPr>
        <p:spPr>
          <a:xfrm>
            <a:off x="375185" y="2433922"/>
            <a:ext cx="4362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/>
              <a:t> are placed </a:t>
            </a:r>
            <a:r>
              <a:rPr lang="en-US" sz="1200" dirty="0" smtClean="0">
                <a:solidFill>
                  <a:srgbClr val="0070C0"/>
                </a:solidFill>
              </a:rPr>
              <a:t>on the mainboard </a:t>
            </a:r>
            <a:r>
              <a:rPr lang="en-US" sz="1200" dirty="0" smtClean="0"/>
              <a:t>or riser cards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268975" y="3137645"/>
            <a:ext cx="2658100" cy="10797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MCH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Pentium 4 Xeon based </a:t>
            </a:r>
          </a:p>
          <a:p>
            <a:pPr algn="ctr">
              <a:spcAft>
                <a:spcPts val="1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Truland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MP platform </a:t>
            </a:r>
          </a:p>
          <a:p>
            <a:pPr algn="ctr">
              <a:spcAft>
                <a:spcPts val="2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2005/2006)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(for </a:t>
            </a:r>
            <a:r>
              <a:rPr lang="hu-HU" sz="1200" i="1" dirty="0" smtClean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C/</a:t>
            </a:r>
            <a:r>
              <a:rPr lang="hu-HU" sz="1200" i="1" dirty="0">
                <a:solidFill>
                  <a:srgbClr val="000000"/>
                </a:solidFill>
                <a:latin typeface="Verdana"/>
              </a:rPr>
              <a:t>2x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4223915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8" grpId="0"/>
      <p:bldP spid="29" grpId="0"/>
      <p:bldP spid="31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(26)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-5227" y="510989"/>
            <a:ext cx="950933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Using low-line-count serial links and on-board </a:t>
            </a:r>
            <a:r>
              <a:rPr lang="en-US" b="1" dirty="0" err="1" smtClean="0">
                <a:solidFill>
                  <a:schemeClr val="accent6"/>
                </a:solidFill>
              </a:rPr>
              <a:t>MBs</a:t>
            </a:r>
            <a:r>
              <a:rPr lang="en-US" b="1" dirty="0" smtClean="0">
                <a:solidFill>
                  <a:schemeClr val="accent6"/>
                </a:solidFill>
              </a:rPr>
              <a:t> to attach 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 to the </a:t>
            </a:r>
            <a:r>
              <a:rPr lang="en-US" b="1" dirty="0" err="1" smtClean="0">
                <a:solidFill>
                  <a:schemeClr val="accent6"/>
                </a:solidFill>
              </a:rPr>
              <a:t>MCH</a:t>
            </a:r>
            <a:endParaRPr lang="en-US" b="1" dirty="0" smtClean="0">
              <a:solidFill>
                <a:schemeClr val="accent6"/>
              </a:solidFill>
            </a:endParaRPr>
          </a:p>
          <a:p>
            <a:r>
              <a:rPr lang="en-US" altLang="en-US" b="1" dirty="0" smtClean="0">
                <a:solidFill>
                  <a:srgbClr val="2D2D8A"/>
                </a:solidFill>
              </a:rPr>
              <a:t>                     </a:t>
            </a:r>
            <a:r>
              <a:rPr lang="hu-HU" altLang="en-US" b="1" dirty="0" smtClean="0">
                <a:solidFill>
                  <a:srgbClr val="2D2D8A"/>
                </a:solidFill>
              </a:rPr>
              <a:t>in Intel’s </a:t>
            </a:r>
            <a:r>
              <a:rPr lang="en-US" altLang="en-US" b="1" dirty="0" smtClean="0">
                <a:solidFill>
                  <a:srgbClr val="2D2D8A"/>
                </a:solidFill>
              </a:rPr>
              <a:t>Pentium 4 based </a:t>
            </a:r>
            <a:r>
              <a:rPr lang="en-US" altLang="en-US" b="1" dirty="0" err="1" smtClean="0">
                <a:solidFill>
                  <a:srgbClr val="2D2D8A"/>
                </a:solidFill>
              </a:rPr>
              <a:t>Truland</a:t>
            </a:r>
            <a:r>
              <a:rPr lang="en-US" altLang="en-US" b="1" dirty="0" smtClean="0">
                <a:solidFill>
                  <a:srgbClr val="2D2D8A"/>
                </a:solidFill>
              </a:rPr>
              <a:t> </a:t>
            </a:r>
            <a:r>
              <a:rPr lang="hu-HU" altLang="en-US" b="1" dirty="0" smtClean="0">
                <a:solidFill>
                  <a:srgbClr val="2D2D8A"/>
                </a:solidFill>
              </a:rPr>
              <a:t>MP server platform </a:t>
            </a:r>
            <a:r>
              <a:rPr lang="en-US" altLang="en-US" b="1" dirty="0" smtClean="0">
                <a:solidFill>
                  <a:srgbClr val="2D2D8A"/>
                </a:solidFill>
              </a:rPr>
              <a:t>(2005) </a:t>
            </a:r>
            <a:r>
              <a:rPr lang="hu-HU" altLang="en-US" dirty="0" smtClean="0">
                <a:solidFill>
                  <a:srgbClr val="000000"/>
                </a:solidFill>
              </a:rPr>
              <a:t>[</a:t>
            </a:r>
            <a:r>
              <a:rPr lang="en-US" altLang="en-US" dirty="0" smtClean="0">
                <a:solidFill>
                  <a:srgbClr val="000000"/>
                </a:solidFill>
              </a:rPr>
              <a:t>164</a:t>
            </a:r>
            <a:r>
              <a:rPr lang="hu-HU" altLang="en-US" dirty="0" smtClean="0">
                <a:solidFill>
                  <a:srgbClr val="000000"/>
                </a:solidFill>
              </a:rPr>
              <a:t>] </a:t>
            </a:r>
            <a:r>
              <a:rPr lang="en-US" b="1" dirty="0" smtClean="0">
                <a:solidFill>
                  <a:schemeClr val="accent6"/>
                </a:solidFill>
              </a:rPr>
              <a:t>  </a:t>
            </a:r>
            <a:endParaRPr lang="en-US" b="1" dirty="0">
              <a:solidFill>
                <a:schemeClr val="accent6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0571" y="1333689"/>
            <a:ext cx="7142857" cy="5428571"/>
          </a:xfrm>
          <a:prstGeom prst="rect">
            <a:avLst/>
          </a:prstGeom>
        </p:spPr>
      </p:pic>
      <p:cxnSp>
        <p:nvCxnSpPr>
          <p:cNvPr id="4" name="Straight Connector 3"/>
          <p:cNvCxnSpPr/>
          <p:nvPr/>
        </p:nvCxnSpPr>
        <p:spPr bwMode="auto">
          <a:xfrm flipH="1">
            <a:off x="3939989" y="3124200"/>
            <a:ext cx="13447" cy="2281518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TextBox 4"/>
          <p:cNvSpPr txBox="1"/>
          <p:nvPr/>
        </p:nvSpPr>
        <p:spPr>
          <a:xfrm>
            <a:off x="3590365" y="5325036"/>
            <a:ext cx="6864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>
                <a:solidFill>
                  <a:srgbClr val="FF0000"/>
                </a:solidFill>
              </a:rPr>
              <a:t>4x</a:t>
            </a:r>
            <a:r>
              <a:rPr lang="en-US" sz="1200" dirty="0" smtClean="0">
                <a:solidFill>
                  <a:srgbClr val="FF0000"/>
                </a:solidFill>
              </a:rPr>
              <a:t> IMI</a:t>
            </a:r>
            <a:endParaRPr lang="en-US" sz="1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2325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4" name="Text Box 7"/>
          <p:cNvSpPr txBox="1">
            <a:spLocks noChangeArrowheads="1"/>
          </p:cNvSpPr>
          <p:nvPr/>
        </p:nvSpPr>
        <p:spPr bwMode="auto">
          <a:xfrm>
            <a:off x="1152990" y="1536705"/>
            <a:ext cx="701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</a:rPr>
              <a:t> DDR2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</a:rPr>
              <a:t>DIMMs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87" name="Text Box 11"/>
          <p:cNvSpPr txBox="1">
            <a:spLocks noChangeArrowheads="1"/>
          </p:cNvSpPr>
          <p:nvPr/>
        </p:nvSpPr>
        <p:spPr bwMode="auto">
          <a:xfrm>
            <a:off x="7285879" y="2886261"/>
            <a:ext cx="114678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4 x 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</a:rPr>
              <a:t>Xeon DC</a:t>
            </a:r>
            <a:endParaRPr lang="en-US" altLang="en-US" sz="12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7000/7100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88" name="Text Box 12"/>
          <p:cNvSpPr txBox="1">
            <a:spLocks noChangeArrowheads="1"/>
          </p:cNvSpPr>
          <p:nvPr/>
        </p:nvSpPr>
        <p:spPr bwMode="auto">
          <a:xfrm>
            <a:off x="7467600" y="3601571"/>
            <a:ext cx="941388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latin typeface="Verdana" pitchFamily="34" charset="0"/>
              </a:rPr>
              <a:t>E8501 NB</a:t>
            </a:r>
            <a:endParaRPr lang="en-US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90" name="Text Box 15"/>
          <p:cNvSpPr txBox="1">
            <a:spLocks noChangeArrowheads="1"/>
          </p:cNvSpPr>
          <p:nvPr/>
        </p:nvSpPr>
        <p:spPr bwMode="auto">
          <a:xfrm>
            <a:off x="7527925" y="5100544"/>
            <a:ext cx="935038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latin typeface="Verdana" pitchFamily="34" charset="0"/>
              </a:rPr>
              <a:t>ICH5R SB</a:t>
            </a:r>
            <a:endParaRPr lang="en-US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92" name="Text Box 18"/>
          <p:cNvSpPr txBox="1">
            <a:spLocks noChangeArrowheads="1"/>
          </p:cNvSpPr>
          <p:nvPr/>
        </p:nvSpPr>
        <p:spPr bwMode="auto">
          <a:xfrm>
            <a:off x="836772" y="3741644"/>
            <a:ext cx="127631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2 x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MB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(termed 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XMB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93" name="Text Box 19"/>
          <p:cNvSpPr txBox="1">
            <a:spLocks noChangeArrowheads="1"/>
          </p:cNvSpPr>
          <p:nvPr/>
        </p:nvSpPr>
        <p:spPr bwMode="auto">
          <a:xfrm>
            <a:off x="839853" y="2167683"/>
            <a:ext cx="127631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2 x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MB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(termed 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XMB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27932" y="1401204"/>
            <a:ext cx="4695469" cy="5141313"/>
          </a:xfrm>
          <a:prstGeom prst="rect">
            <a:avLst/>
          </a:prstGeom>
        </p:spPr>
      </p:pic>
      <p:sp>
        <p:nvSpPr>
          <p:cNvPr id="17" name="Line 14"/>
          <p:cNvSpPr>
            <a:spLocks noChangeShapeType="1"/>
          </p:cNvSpPr>
          <p:nvPr/>
        </p:nvSpPr>
        <p:spPr bwMode="auto">
          <a:xfrm flipH="1" flipV="1">
            <a:off x="5308600" y="3182471"/>
            <a:ext cx="2159000" cy="546100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" name="Line 16"/>
          <p:cNvSpPr>
            <a:spLocks noChangeShapeType="1"/>
          </p:cNvSpPr>
          <p:nvPr/>
        </p:nvSpPr>
        <p:spPr bwMode="auto">
          <a:xfrm flipH="1">
            <a:off x="5486400" y="5221194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-78440" y="510989"/>
            <a:ext cx="950933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Using low-line-count </a:t>
            </a:r>
            <a:r>
              <a:rPr lang="en-US" b="1" dirty="0">
                <a:solidFill>
                  <a:schemeClr val="accent6"/>
                </a:solidFill>
              </a:rPr>
              <a:t>serial links and on-board </a:t>
            </a:r>
            <a:r>
              <a:rPr lang="en-US" b="1" dirty="0" err="1">
                <a:solidFill>
                  <a:schemeClr val="accent6"/>
                </a:solidFill>
              </a:rPr>
              <a:t>MBs</a:t>
            </a:r>
            <a:r>
              <a:rPr lang="en-US" b="1" dirty="0">
                <a:solidFill>
                  <a:schemeClr val="accent6"/>
                </a:solidFill>
              </a:rPr>
              <a:t> to </a:t>
            </a:r>
            <a:r>
              <a:rPr lang="en-US" b="1" dirty="0" smtClean="0">
                <a:solidFill>
                  <a:schemeClr val="accent6"/>
                </a:solidFill>
              </a:rPr>
              <a:t>attach 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 to the </a:t>
            </a:r>
            <a:r>
              <a:rPr lang="en-US" b="1" dirty="0" err="1" smtClean="0">
                <a:solidFill>
                  <a:schemeClr val="accent6"/>
                </a:solidFill>
              </a:rPr>
              <a:t>MCH</a:t>
            </a:r>
            <a:endParaRPr lang="en-US" b="1" dirty="0">
              <a:solidFill>
                <a:schemeClr val="accent6"/>
              </a:solidFill>
            </a:endParaRPr>
          </a:p>
          <a:p>
            <a:r>
              <a:rPr lang="en-US" altLang="en-US" b="1" dirty="0" smtClean="0">
                <a:solidFill>
                  <a:srgbClr val="2D2D8A"/>
                </a:solidFill>
              </a:rPr>
              <a:t>                  </a:t>
            </a:r>
            <a:r>
              <a:rPr lang="hu-HU" altLang="en-US" b="1" dirty="0" smtClean="0">
                <a:solidFill>
                  <a:srgbClr val="2D2D8A"/>
                </a:solidFill>
              </a:rPr>
              <a:t>in </a:t>
            </a:r>
            <a:r>
              <a:rPr lang="en-US" altLang="en-US" b="1" dirty="0" err="1" smtClean="0">
                <a:solidFill>
                  <a:srgbClr val="2D2D8A"/>
                </a:solidFill>
              </a:rPr>
              <a:t>Supermicro's</a:t>
            </a:r>
            <a:r>
              <a:rPr lang="en-US" altLang="en-US" b="1" dirty="0" smtClean="0">
                <a:solidFill>
                  <a:srgbClr val="2D2D8A"/>
                </a:solidFill>
              </a:rPr>
              <a:t> Pentium 4 based </a:t>
            </a:r>
            <a:r>
              <a:rPr lang="en-US" altLang="en-US" b="1" dirty="0" err="1" smtClean="0">
                <a:solidFill>
                  <a:srgbClr val="2D2D8A"/>
                </a:solidFill>
              </a:rPr>
              <a:t>Truland</a:t>
            </a:r>
            <a:r>
              <a:rPr lang="en-US" altLang="en-US" b="1" dirty="0" smtClean="0">
                <a:solidFill>
                  <a:srgbClr val="2D2D8A"/>
                </a:solidFill>
              </a:rPr>
              <a:t> </a:t>
            </a:r>
            <a:r>
              <a:rPr lang="hu-HU" altLang="en-US" b="1" dirty="0" smtClean="0">
                <a:solidFill>
                  <a:srgbClr val="2D2D8A"/>
                </a:solidFill>
              </a:rPr>
              <a:t>MP server </a:t>
            </a:r>
            <a:r>
              <a:rPr lang="en-US" altLang="en-US" b="1" dirty="0" smtClean="0">
                <a:solidFill>
                  <a:srgbClr val="2D2D8A"/>
                </a:solidFill>
              </a:rPr>
              <a:t>board (</a:t>
            </a:r>
            <a:r>
              <a:rPr lang="en-US" altLang="en-US" b="1" dirty="0" err="1" smtClean="0">
                <a:solidFill>
                  <a:srgbClr val="2D2D8A"/>
                </a:solidFill>
              </a:rPr>
              <a:t>X6QT8</a:t>
            </a:r>
            <a:r>
              <a:rPr lang="en-US" altLang="en-US" b="1" dirty="0" smtClean="0">
                <a:solidFill>
                  <a:srgbClr val="2D2D8A"/>
                </a:solidFill>
              </a:rPr>
              <a:t>)</a:t>
            </a:r>
            <a:r>
              <a:rPr lang="hu-HU" altLang="en-US" b="1" dirty="0" smtClean="0">
                <a:solidFill>
                  <a:srgbClr val="2D2D8A"/>
                </a:solidFill>
              </a:rPr>
              <a:t> </a:t>
            </a:r>
            <a:r>
              <a:rPr lang="en-US" altLang="en-US" b="1" dirty="0" smtClean="0">
                <a:solidFill>
                  <a:srgbClr val="2D2D8A"/>
                </a:solidFill>
              </a:rPr>
              <a:t>(2006) </a:t>
            </a:r>
            <a:r>
              <a:rPr lang="hu-HU" altLang="en-US" dirty="0" smtClean="0">
                <a:solidFill>
                  <a:srgbClr val="000000"/>
                </a:solidFill>
              </a:rPr>
              <a:t>[</a:t>
            </a:r>
            <a:r>
              <a:rPr lang="en-US" altLang="en-US" dirty="0" smtClean="0">
                <a:solidFill>
                  <a:srgbClr val="000000"/>
                </a:solidFill>
              </a:rPr>
              <a:t>165</a:t>
            </a:r>
            <a:r>
              <a:rPr lang="hu-HU" altLang="en-US" dirty="0" smtClean="0">
                <a:solidFill>
                  <a:srgbClr val="000000"/>
                </a:solidFill>
              </a:rPr>
              <a:t>] </a:t>
            </a:r>
            <a:r>
              <a:rPr lang="en-US" b="1" dirty="0" smtClean="0">
                <a:solidFill>
                  <a:schemeClr val="accent6"/>
                </a:solidFill>
              </a:rPr>
              <a:t> 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57200" y="6521822"/>
            <a:ext cx="77328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altLang="en-US" dirty="0"/>
              <a:t>Supermicro Motherboards, </a:t>
            </a:r>
            <a:r>
              <a:rPr lang="hu-HU" altLang="en-US" dirty="0" smtClean="0"/>
              <a:t>X</a:t>
            </a:r>
            <a:r>
              <a:rPr lang="en-US" altLang="en-US" dirty="0" err="1" smtClean="0"/>
              <a:t>6QT8</a:t>
            </a:r>
            <a:r>
              <a:rPr lang="hu-HU" altLang="en-US" dirty="0" smtClean="0"/>
              <a:t>, </a:t>
            </a:r>
            <a:r>
              <a:rPr lang="hu-HU" altLang="en-US" dirty="0"/>
              <a:t>User Manual,</a:t>
            </a:r>
          </a:p>
          <a:p>
            <a:r>
              <a:rPr lang="hu-HU" altLang="en-US" dirty="0"/>
              <a:t> https://</a:t>
            </a:r>
            <a:r>
              <a:rPr lang="hu-HU" altLang="en-US" dirty="0" smtClean="0"/>
              <a:t>www.supermicro.com/products/motherboard/Xeon7000/E8501/X6QT8.cfm</a:t>
            </a:r>
            <a:endParaRPr lang="en-US" dirty="0"/>
          </a:p>
        </p:txBody>
      </p:sp>
      <p:sp>
        <p:nvSpPr>
          <p:cNvPr id="2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(27)</a:t>
            </a:r>
            <a:endParaRPr lang="hu-HU" altLang="en-US" sz="160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2837329" y="1909482"/>
            <a:ext cx="1573306" cy="773654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2828365" y="3635183"/>
            <a:ext cx="1573306" cy="773654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Oval 3"/>
          <p:cNvSpPr/>
          <p:nvPr/>
        </p:nvSpPr>
        <p:spPr bwMode="auto">
          <a:xfrm>
            <a:off x="4558553" y="2696583"/>
            <a:ext cx="1075765" cy="952047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1481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(25)</a:t>
            </a:r>
            <a:endParaRPr 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87695" y="510989"/>
            <a:ext cx="636744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If using low-line-count serial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how to implement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?</a:t>
            </a:r>
            <a:endParaRPr lang="en-US" dirty="0">
              <a:solidFill>
                <a:schemeClr val="accent6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143436" y="860612"/>
            <a:ext cx="8301319" cy="1497480"/>
            <a:chOff x="143436" y="860612"/>
            <a:chExt cx="8301319" cy="1497480"/>
          </a:xfrm>
        </p:grpSpPr>
        <p:sp>
          <p:nvSpPr>
            <p:cNvPr id="4" name="Rectangle 3"/>
            <p:cNvSpPr/>
            <p:nvPr/>
          </p:nvSpPr>
          <p:spPr>
            <a:xfrm>
              <a:off x="1304368" y="1440820"/>
              <a:ext cx="6819900" cy="2585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If using low-line-count serial links how to implement </a:t>
              </a:r>
              <a:r>
                <a:rPr lang="hu-HU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MBs</a:t>
              </a:r>
              <a:r>
                <a:rPr lang="en-US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?</a:t>
              </a:r>
              <a:endParaRPr lang="en-US" sz="1200" dirty="0">
                <a:solidFill>
                  <a:srgbClr val="000000"/>
                </a:solidFill>
                <a:ea typeface="Times New Roman"/>
              </a:endParaRPr>
            </a:p>
          </p:txBody>
        </p:sp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5246956" y="1938227"/>
              <a:ext cx="319779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FB-DIMM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s)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2526469" y="1751403"/>
              <a:ext cx="4355266" cy="179028"/>
              <a:chOff x="-804849" y="75922"/>
              <a:chExt cx="3640550" cy="155555"/>
            </a:xfrm>
          </p:grpSpPr>
          <p:cxnSp>
            <p:nvCxnSpPr>
              <p:cNvPr id="7" name="Line 13"/>
              <p:cNvCxnSpPr>
                <a:endCxn id="8" idx="6"/>
              </p:cNvCxnSpPr>
              <p:nvPr/>
            </p:nvCxnSpPr>
            <p:spPr bwMode="auto">
              <a:xfrm flipH="1">
                <a:off x="-755106" y="75922"/>
                <a:ext cx="1792577" cy="12540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" name="Oval 7"/>
              <p:cNvSpPr>
                <a:spLocks noChangeArrowheads="1"/>
              </p:cNvSpPr>
              <p:nvPr/>
            </p:nvSpPr>
            <p:spPr bwMode="auto">
              <a:xfrm>
                <a:off x="-804849" y="171176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  <p:cxnSp>
            <p:nvCxnSpPr>
              <p:cNvPr id="9" name="Line 13"/>
              <p:cNvCxnSpPr/>
              <p:nvPr/>
            </p:nvCxnSpPr>
            <p:spPr bwMode="auto">
              <a:xfrm>
                <a:off x="1037470" y="75922"/>
                <a:ext cx="1778391" cy="12762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" name="Oval 9"/>
              <p:cNvSpPr>
                <a:spLocks noChangeArrowheads="1"/>
              </p:cNvSpPr>
              <p:nvPr/>
            </p:nvSpPr>
            <p:spPr bwMode="auto">
              <a:xfrm>
                <a:off x="278595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</p:grpSp>
        <p:sp>
          <p:nvSpPr>
            <p:cNvPr id="11" name="Text Box 4"/>
            <p:cNvSpPr txBox="1">
              <a:spLocks noChangeArrowheads="1"/>
            </p:cNvSpPr>
            <p:nvPr/>
          </p:nvSpPr>
          <p:spPr bwMode="auto">
            <a:xfrm>
              <a:off x="1357517" y="1965066"/>
              <a:ext cx="2488342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board </a:t>
              </a:r>
              <a:r>
                <a:rPr lang="en-US" sz="12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(on 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mainboard/riser card)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43436" y="860612"/>
              <a:ext cx="67063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For implementing </a:t>
              </a:r>
              <a:r>
                <a:rPr lang="en-US" dirty="0" err="1" smtClean="0"/>
                <a:t>MBs</a:t>
              </a:r>
              <a:r>
                <a:rPr lang="en-US" dirty="0" smtClean="0"/>
                <a:t> there are </a:t>
              </a:r>
              <a:r>
                <a:rPr lang="en-US" dirty="0" smtClean="0">
                  <a:solidFill>
                    <a:srgbClr val="FF0000"/>
                  </a:solidFill>
                </a:rPr>
                <a:t>two design choices, </a:t>
              </a:r>
              <a:r>
                <a:rPr lang="en-US" dirty="0" smtClean="0"/>
                <a:t>as indicated below.</a:t>
              </a:r>
              <a:endParaRPr lang="en-US" dirty="0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93387" y="2918006"/>
            <a:ext cx="35798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>
                <a:solidFill>
                  <a:srgbClr val="0070C0"/>
                </a:solidFill>
              </a:rPr>
              <a:t>Intel's IMI </a:t>
            </a:r>
            <a:r>
              <a:rPr lang="en-US" sz="1200" i="1" dirty="0">
                <a:solidFill>
                  <a:srgbClr val="0070C0"/>
                </a:solidFill>
              </a:rPr>
              <a:t>(Independent Memory Interface)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920875" y="4262715"/>
            <a:ext cx="33377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200" i="1" dirty="0" smtClean="0">
                <a:solidFill>
                  <a:srgbClr val="0070C0"/>
                </a:solidFill>
              </a:rPr>
              <a:t>Intel's </a:t>
            </a:r>
            <a:r>
              <a:rPr lang="en-US" sz="1200" i="1" dirty="0" err="1" smtClean="0">
                <a:solidFill>
                  <a:srgbClr val="0070C0"/>
                </a:solidFill>
              </a:rPr>
              <a:t>SMI</a:t>
            </a:r>
            <a:r>
              <a:rPr lang="en-US" sz="1200" i="1" dirty="0" smtClean="0">
                <a:solidFill>
                  <a:srgbClr val="0070C0"/>
                </a:solidFill>
              </a:rPr>
              <a:t> (Scalable </a:t>
            </a:r>
            <a:r>
              <a:rPr lang="en-US" sz="1200" i="1" dirty="0">
                <a:solidFill>
                  <a:srgbClr val="0070C0"/>
                </a:solidFill>
              </a:rPr>
              <a:t>Memory </a:t>
            </a:r>
            <a:r>
              <a:rPr lang="en-US" sz="1200" i="1" dirty="0" smtClean="0">
                <a:solidFill>
                  <a:srgbClr val="0070C0"/>
                </a:solidFill>
              </a:rPr>
              <a:t>Interface)</a:t>
            </a:r>
            <a:endParaRPr lang="en-US" i="1" dirty="0">
              <a:solidFill>
                <a:srgbClr val="0070C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6201" y="2680820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Examples</a:t>
            </a:r>
            <a:endParaRPr lang="en-US" sz="1200" i="1" dirty="0"/>
          </a:p>
        </p:txBody>
      </p:sp>
      <p:sp>
        <p:nvSpPr>
          <p:cNvPr id="29" name="TextBox 28"/>
          <p:cNvSpPr txBox="1"/>
          <p:nvPr/>
        </p:nvSpPr>
        <p:spPr>
          <a:xfrm>
            <a:off x="375185" y="2433922"/>
            <a:ext cx="4362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/>
              <a:t> are placed </a:t>
            </a:r>
            <a:r>
              <a:rPr lang="en-US" sz="1200" dirty="0" smtClean="0">
                <a:solidFill>
                  <a:srgbClr val="0070C0"/>
                </a:solidFill>
              </a:rPr>
              <a:t>on the mainboard </a:t>
            </a:r>
            <a:r>
              <a:rPr lang="en-US" sz="1200" dirty="0" smtClean="0"/>
              <a:t>or riser cards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268975" y="3137645"/>
            <a:ext cx="2658100" cy="10797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MCH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Pentium 4 Xeon based </a:t>
            </a:r>
          </a:p>
          <a:p>
            <a:pPr algn="ctr">
              <a:spcAft>
                <a:spcPts val="1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Truland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MP platform </a:t>
            </a:r>
          </a:p>
          <a:p>
            <a:pPr algn="ctr">
              <a:spcAft>
                <a:spcPts val="2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2005/2006)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(for </a:t>
            </a:r>
            <a:r>
              <a:rPr lang="hu-HU" sz="1200" i="1" dirty="0" smtClean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C/</a:t>
            </a:r>
            <a:r>
              <a:rPr lang="hu-HU" sz="1200" i="1" dirty="0">
                <a:solidFill>
                  <a:srgbClr val="000000"/>
                </a:solidFill>
                <a:latin typeface="Verdana"/>
              </a:rPr>
              <a:t>2x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  <a:endParaRPr lang="en-US" sz="1200" i="1" dirty="0"/>
          </a:p>
        </p:txBody>
      </p:sp>
      <p:sp>
        <p:nvSpPr>
          <p:cNvPr id="32" name="TextBox 31"/>
          <p:cNvSpPr txBox="1"/>
          <p:nvPr/>
        </p:nvSpPr>
        <p:spPr>
          <a:xfrm>
            <a:off x="475220" y="4486828"/>
            <a:ext cx="4308359" cy="14875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processors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Ivy Bridge/Nehalem-EX/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Westmere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-EX 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based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Boxboro-EX platform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(2010/2011)</a:t>
            </a:r>
            <a:endParaRPr lang="en-US" sz="1200" i="1" dirty="0">
              <a:solidFill>
                <a:srgbClr val="000000"/>
              </a:solidFill>
              <a:latin typeface="Verdana"/>
            </a:endParaRPr>
          </a:p>
          <a:p>
            <a:pPr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8C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10C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(Introduced since  </a:t>
            </a:r>
            <a:r>
              <a:rPr lang="en-US" sz="1200" dirty="0">
                <a:latin typeface="Verdana"/>
              </a:rPr>
              <a:t>no </a:t>
            </a:r>
            <a:r>
              <a:rPr lang="en-US" sz="1200" dirty="0" err="1">
                <a:latin typeface="Verdana"/>
              </a:rPr>
              <a:t>DDR3</a:t>
            </a:r>
            <a:r>
              <a:rPr lang="en-US" sz="1200" dirty="0">
                <a:latin typeface="Verdana"/>
              </a:rPr>
              <a:t> based FB-</a:t>
            </a:r>
            <a:r>
              <a:rPr lang="en-US" sz="1200" dirty="0" err="1">
                <a:latin typeface="Verdana"/>
              </a:rPr>
              <a:t>DIMM</a:t>
            </a:r>
            <a:r>
              <a:rPr lang="en-US" sz="1200" dirty="0">
                <a:latin typeface="Verdana"/>
              </a:rPr>
              <a:t> </a:t>
            </a:r>
            <a:r>
              <a:rPr lang="en-US" sz="1200" dirty="0" smtClean="0">
                <a:latin typeface="Verdana"/>
              </a:rPr>
              <a:t>memory</a:t>
            </a:r>
            <a:endParaRPr lang="en-US" sz="1200" dirty="0">
              <a:latin typeface="Verdana"/>
            </a:endParaRPr>
          </a:p>
          <a:p>
            <a:pPr algn="ctr">
              <a:spcAft>
                <a:spcPts val="100"/>
              </a:spcAft>
            </a:pPr>
            <a:r>
              <a:rPr lang="en-US" sz="1200" dirty="0">
                <a:latin typeface="Verdana"/>
              </a:rPr>
              <a:t>became available</a:t>
            </a:r>
            <a:r>
              <a:rPr lang="en-US" sz="1200" dirty="0" smtClean="0">
                <a:latin typeface="Verdana"/>
              </a:rPr>
              <a:t>)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1764950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2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2082053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285503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370978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531441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645616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658316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658316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658316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4049654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212491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55684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82341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820241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82500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825003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94577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937841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09825" y="3647328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09825" y="3136153"/>
            <a:ext cx="263525" cy="635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3055191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87104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87104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3225053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311869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31186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99169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571128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46952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46952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748928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7203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7203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50445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656978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-EX: up to DDR3-1333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417016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36813" y="1918541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83757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65342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65342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200744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90107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90107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77407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34557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223921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22392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51861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49004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49004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227414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434478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921716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840753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6566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65660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201061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90425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90425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77884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361453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22550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225509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534491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50591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50591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29001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704478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153616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3072653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8885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88850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3242516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313615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313615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301074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631453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5250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52509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802903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77591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77591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56001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766007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751263" y="5279278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882575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950666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  <a:endParaRPr lang="hu-HU" altLang="en-US" sz="10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756991"/>
            <a:ext cx="3260725" cy="1244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SMI: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 (Serial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link between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the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processor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and the SMB)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(Differential signaling, ~25 lanes)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SMB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      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(Conversion between the serial SMI and the parallel DDR3 DIMM interfaces)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748803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2186828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2105866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92171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92171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2275728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216936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216936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204236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690066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5837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5837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863103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83452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83452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61862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993403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420316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33935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31552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31552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50921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4028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40285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327585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92355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81719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81719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409659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406801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40680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85211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607516"/>
            <a:ext cx="0" cy="142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583703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583703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583703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923303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2139203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745753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3148028"/>
            <a:ext cx="0" cy="165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739403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739403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333003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95932" y="2748803"/>
            <a:ext cx="1576387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202703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2121741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9375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93759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2253503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218524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21852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205982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680541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57417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57417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853578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8250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82500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60910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4048966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421903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340941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31567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315679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472703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40444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404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327902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950541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84417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84417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4121991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40950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409500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90450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791697"/>
            <a:ext cx="0" cy="2743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777503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777503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3148853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59500" y="3307603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564653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564653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921778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2139203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302213" y="4139453"/>
            <a:ext cx="718465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2x4</a:t>
            </a: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SMI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smtClean="0">
                <a:solidFill>
                  <a:srgbClr val="FF0000"/>
                </a:solidFill>
                <a:latin typeface="Verdana" pitchFamily="34" charset="0"/>
              </a:rPr>
              <a:t>links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902663" y="4141041"/>
            <a:ext cx="718465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2x4</a:t>
            </a: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SMI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smtClean="0">
                <a:solidFill>
                  <a:srgbClr val="FF0000"/>
                </a:solidFill>
                <a:latin typeface="Verdana" pitchFamily="34" charset="0"/>
              </a:rPr>
              <a:t>links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157722" y="515191"/>
            <a:ext cx="9322454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Example 1: Using low-line-count serial links and on-board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MBs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to attach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DDR3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DIMMs</a:t>
            </a:r>
            <a:endParaRPr lang="en-US" altLang="en-US" sz="1400" b="1" dirty="0" smtClean="0">
              <a:solidFill>
                <a:srgbClr val="333399"/>
              </a:solidFill>
              <a:latin typeface="Verdana" pitchFamily="34" charset="0"/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to the processors in Intel's Boxboro-EX high-end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server  platform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614116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219825" y="5974603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386728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421653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2083641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3239341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3239341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428003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-87226" y="6306391"/>
            <a:ext cx="907081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Nehalem-EX/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-EX based Boxboro-EX  high-end 4S/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8S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server platform (for up to 10 C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(2010/2011)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7785" y="5323485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2 DIMMs/memory channel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5125" y="5072903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4 x QPI up to 6.4 GT/s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502990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587128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36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497161" y="4364878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000000"/>
                </a:solidFill>
              </a:rPr>
              <a:t>PCIe</a:t>
            </a:r>
            <a:endParaRPr lang="en-US" sz="1100" dirty="0" smtClean="0">
              <a:solidFill>
                <a:srgbClr val="000000"/>
              </a:solidFill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</a:rPr>
              <a:t>2.0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0074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(36)</a:t>
            </a:r>
            <a:endParaRPr lang="en-US" sz="1600" b="1" dirty="0"/>
          </a:p>
        </p:txBody>
      </p:sp>
      <p:sp>
        <p:nvSpPr>
          <p:cNvPr id="17" name="TextBox 16"/>
          <p:cNvSpPr txBox="1"/>
          <p:nvPr/>
        </p:nvSpPr>
        <p:spPr>
          <a:xfrm>
            <a:off x="20172" y="515472"/>
            <a:ext cx="897232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Example 2: Using low-line-count serial links and on-board </a:t>
            </a:r>
            <a:r>
              <a:rPr lang="en-US" b="1" dirty="0" err="1" smtClean="0">
                <a:solidFill>
                  <a:srgbClr val="2D2D8A"/>
                </a:solidFill>
              </a:rPr>
              <a:t>MBs</a:t>
            </a:r>
            <a:r>
              <a:rPr lang="en-US" b="1" dirty="0" smtClean="0">
                <a:solidFill>
                  <a:srgbClr val="2D2D8A"/>
                </a:solidFill>
              </a:rPr>
              <a:t> to </a:t>
            </a:r>
            <a:r>
              <a:rPr lang="en-US" b="1" dirty="0" err="1" smtClean="0">
                <a:solidFill>
                  <a:srgbClr val="2D2D8A"/>
                </a:solidFill>
              </a:rPr>
              <a:t>attache</a:t>
            </a:r>
            <a:r>
              <a:rPr lang="en-US" b="1" dirty="0" smtClean="0">
                <a:solidFill>
                  <a:srgbClr val="2D2D8A"/>
                </a:solidFill>
              </a:rPr>
              <a:t> </a:t>
            </a:r>
            <a:r>
              <a:rPr lang="en-US" b="1" dirty="0" err="1" smtClean="0">
                <a:solidFill>
                  <a:srgbClr val="2D2D8A"/>
                </a:solidFill>
              </a:rPr>
              <a:t>DDR3</a:t>
            </a:r>
            <a:r>
              <a:rPr lang="en-US" b="1" dirty="0" smtClean="0">
                <a:solidFill>
                  <a:srgbClr val="2D2D8A"/>
                </a:solidFill>
              </a:rPr>
              <a:t> </a:t>
            </a:r>
            <a:r>
              <a:rPr lang="en-US" b="1" dirty="0" err="1" smtClean="0">
                <a:solidFill>
                  <a:srgbClr val="2D2D8A"/>
                </a:solidFill>
              </a:rPr>
              <a:t>DIMMs</a:t>
            </a:r>
            <a:endParaRPr lang="en-US" b="1" dirty="0" smtClean="0">
              <a:solidFill>
                <a:srgbClr val="2D2D8A"/>
              </a:solidFill>
            </a:endParaRP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to the processors in the </a:t>
            </a:r>
            <a:r>
              <a:rPr lang="en-US" b="1" dirty="0" err="1" smtClean="0">
                <a:solidFill>
                  <a:srgbClr val="2D2D8A"/>
                </a:solidFill>
              </a:rPr>
              <a:t>Westmere</a:t>
            </a:r>
            <a:r>
              <a:rPr lang="en-US" b="1" dirty="0" smtClean="0">
                <a:solidFill>
                  <a:srgbClr val="2D2D8A"/>
                </a:solidFill>
              </a:rPr>
              <a:t>-EX-based </a:t>
            </a: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2S </a:t>
            </a:r>
            <a:r>
              <a:rPr lang="en-US" b="1" dirty="0" err="1" smtClean="0">
                <a:solidFill>
                  <a:srgbClr val="2D2D8A"/>
                </a:solidFill>
              </a:rPr>
              <a:t>Supermicro</a:t>
            </a:r>
            <a:r>
              <a:rPr lang="en-US" b="1" dirty="0" smtClean="0">
                <a:solidFill>
                  <a:srgbClr val="2D2D8A"/>
                </a:solidFill>
              </a:rPr>
              <a:t> </a:t>
            </a:r>
            <a:r>
              <a:rPr lang="en-US" b="1" dirty="0" err="1" smtClean="0">
                <a:solidFill>
                  <a:srgbClr val="2D2D8A"/>
                </a:solidFill>
              </a:rPr>
              <a:t>X10DBT</a:t>
            </a:r>
            <a:r>
              <a:rPr lang="en-US" b="1" dirty="0" smtClean="0">
                <a:solidFill>
                  <a:srgbClr val="2D2D8A"/>
                </a:solidFill>
              </a:rPr>
              <a:t> server board) 2014) [167]  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712257" y="887506"/>
            <a:ext cx="7404849" cy="5916706"/>
            <a:chOff x="1712257" y="746528"/>
            <a:chExt cx="7404849" cy="6057684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r="3865" b="2595"/>
            <a:stretch/>
          </p:blipFill>
          <p:spPr>
            <a:xfrm>
              <a:off x="4713204" y="746528"/>
              <a:ext cx="4403902" cy="6057684"/>
            </a:xfrm>
            <a:prstGeom prst="rect">
              <a:avLst/>
            </a:prstGeom>
          </p:spPr>
        </p:pic>
        <p:sp>
          <p:nvSpPr>
            <p:cNvPr id="8" name="Rounded Rectangle 7"/>
            <p:cNvSpPr/>
            <p:nvPr/>
          </p:nvSpPr>
          <p:spPr bwMode="auto">
            <a:xfrm>
              <a:off x="5507810" y="3574495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" name="Rounded Rectangle 8"/>
            <p:cNvSpPr/>
            <p:nvPr/>
          </p:nvSpPr>
          <p:spPr bwMode="auto">
            <a:xfrm>
              <a:off x="8205925" y="3565531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" name="Rounded Rectangle 9"/>
            <p:cNvSpPr/>
            <p:nvPr/>
          </p:nvSpPr>
          <p:spPr bwMode="auto">
            <a:xfrm>
              <a:off x="5106962" y="555568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1" name="Rounded Rectangle 10"/>
            <p:cNvSpPr/>
            <p:nvPr/>
          </p:nvSpPr>
          <p:spPr bwMode="auto">
            <a:xfrm>
              <a:off x="6488802" y="5546723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2" name="Rounded Rectangle 11"/>
            <p:cNvSpPr/>
            <p:nvPr/>
          </p:nvSpPr>
          <p:spPr bwMode="auto">
            <a:xfrm>
              <a:off x="7156030" y="555312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3" name="Rounded Rectangle 12"/>
            <p:cNvSpPr/>
            <p:nvPr/>
          </p:nvSpPr>
          <p:spPr bwMode="auto">
            <a:xfrm>
              <a:off x="8537870" y="555184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4" name="Rounded Rectangle 13"/>
            <p:cNvSpPr/>
            <p:nvPr/>
          </p:nvSpPr>
          <p:spPr bwMode="auto">
            <a:xfrm>
              <a:off x="6559238" y="1775159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5" name="Rounded Rectangle 14"/>
            <p:cNvSpPr/>
            <p:nvPr/>
          </p:nvSpPr>
          <p:spPr bwMode="auto">
            <a:xfrm>
              <a:off x="7802766" y="167398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6" name="Oval 15"/>
            <p:cNvSpPr/>
            <p:nvPr/>
          </p:nvSpPr>
          <p:spPr bwMode="auto">
            <a:xfrm>
              <a:off x="6809492" y="4881282"/>
              <a:ext cx="346538" cy="598394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21221" y="3859305"/>
              <a:ext cx="137569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On-board MB</a:t>
              </a:r>
              <a:endParaRPr lang="en-US" dirty="0"/>
            </a:p>
          </p:txBody>
        </p:sp>
        <p:cxnSp>
          <p:nvCxnSpPr>
            <p:cNvPr id="7" name="Straight Arrow Connector 6"/>
            <p:cNvCxnSpPr/>
            <p:nvPr/>
          </p:nvCxnSpPr>
          <p:spPr bwMode="auto">
            <a:xfrm>
              <a:off x="3149552" y="4013194"/>
              <a:ext cx="2264129" cy="18682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9" name="TextBox 18"/>
            <p:cNvSpPr txBox="1"/>
            <p:nvPr/>
          </p:nvSpPr>
          <p:spPr>
            <a:xfrm>
              <a:off x="1712257" y="4993336"/>
              <a:ext cx="55335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 smtClean="0"/>
                <a:t>PCH</a:t>
              </a:r>
              <a:endParaRPr lang="en-US" dirty="0"/>
            </a:p>
          </p:txBody>
        </p:sp>
        <p:cxnSp>
          <p:nvCxnSpPr>
            <p:cNvPr id="20" name="Straight Arrow Connector 19"/>
            <p:cNvCxnSpPr/>
            <p:nvPr/>
          </p:nvCxnSpPr>
          <p:spPr bwMode="auto">
            <a:xfrm>
              <a:off x="2279977" y="5147225"/>
              <a:ext cx="4389120" cy="18682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137545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(25)</a:t>
            </a:r>
            <a:endParaRPr 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87695" y="510989"/>
            <a:ext cx="636744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If using low-line-count serial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how to implement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?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04368" y="1440820"/>
            <a:ext cx="6819900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If using low-line-count serial links how to implement </a:t>
            </a:r>
            <a:r>
              <a:rPr lang="hu-HU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MBs</a:t>
            </a:r>
            <a:r>
              <a:rPr lang="en-US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?</a:t>
            </a:r>
            <a:endParaRPr lang="en-US" sz="1200" dirty="0">
              <a:solidFill>
                <a:srgbClr val="000000"/>
              </a:solidFill>
              <a:ea typeface="Times New Roman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5246956" y="1938227"/>
            <a:ext cx="3197799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on-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DIMM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endParaRPr lang="en-US" sz="1200" b="1" kern="1200" dirty="0" smtClean="0">
              <a:solidFill>
                <a:srgbClr val="000000"/>
              </a:solidFill>
              <a:effectLst/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(</a:t>
            </a:r>
            <a:r>
              <a:rPr lang="hu-HU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FB-DIMM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s)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526469" y="1751403"/>
            <a:ext cx="4355266" cy="179028"/>
            <a:chOff x="-804849" y="75922"/>
            <a:chExt cx="3640550" cy="155555"/>
          </a:xfrm>
        </p:grpSpPr>
        <p:cxnSp>
          <p:nvCxnSpPr>
            <p:cNvPr id="7" name="Line 13"/>
            <p:cNvCxnSpPr>
              <a:endCxn id="8" idx="6"/>
            </p:cNvCxnSpPr>
            <p:nvPr/>
          </p:nvCxnSpPr>
          <p:spPr bwMode="auto">
            <a:xfrm flipH="1">
              <a:off x="-755106" y="75922"/>
              <a:ext cx="1792577" cy="1254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" name="Oval 7"/>
            <p:cNvSpPr>
              <a:spLocks noChangeArrowheads="1"/>
            </p:cNvSpPr>
            <p:nvPr/>
          </p:nvSpPr>
          <p:spPr bwMode="auto">
            <a:xfrm>
              <a:off x="-804849" y="171176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cxnSp>
          <p:nvCxnSpPr>
            <p:cNvPr id="9" name="Line 13"/>
            <p:cNvCxnSpPr/>
            <p:nvPr/>
          </p:nvCxnSpPr>
          <p:spPr bwMode="auto">
            <a:xfrm>
              <a:off x="1037470" y="75922"/>
              <a:ext cx="1778391" cy="1276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2785958" y="162020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43436" y="860612"/>
            <a:ext cx="67063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For implementing </a:t>
            </a:r>
            <a:r>
              <a:rPr lang="en-US" dirty="0" err="1" smtClean="0"/>
              <a:t>MBs</a:t>
            </a:r>
            <a:r>
              <a:rPr lang="en-US" dirty="0" smtClean="0"/>
              <a:t> there are </a:t>
            </a:r>
            <a:r>
              <a:rPr lang="en-US" dirty="0" smtClean="0">
                <a:solidFill>
                  <a:srgbClr val="FF0000"/>
                </a:solidFill>
              </a:rPr>
              <a:t>two design choices, </a:t>
            </a:r>
            <a:r>
              <a:rPr lang="en-US" dirty="0" smtClean="0"/>
              <a:t>as indicated below.</a:t>
            </a:r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8814338" y="6426769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567085" y="2926065"/>
            <a:ext cx="26308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 smtClean="0">
                <a:solidFill>
                  <a:srgbClr val="0070C0"/>
                </a:solidFill>
              </a:rPr>
              <a:t>DDR2</a:t>
            </a:r>
            <a:r>
              <a:rPr lang="en-US" sz="1200" i="1" dirty="0" smtClean="0">
                <a:solidFill>
                  <a:srgbClr val="0070C0"/>
                </a:solidFill>
              </a:rPr>
              <a:t> based FB-</a:t>
            </a:r>
            <a:r>
              <a:rPr lang="en-US" sz="1200" i="1" dirty="0" err="1" smtClean="0">
                <a:solidFill>
                  <a:srgbClr val="0070C0"/>
                </a:solidFill>
              </a:rPr>
              <a:t>DIMM</a:t>
            </a:r>
            <a:r>
              <a:rPr lang="en-US" sz="1200" i="1" dirty="0" smtClean="0">
                <a:solidFill>
                  <a:srgbClr val="0070C0"/>
                </a:solidFill>
              </a:rPr>
              <a:t> interface</a:t>
            </a:r>
            <a:endParaRPr lang="en-US" sz="1200" i="1" dirty="0">
              <a:solidFill>
                <a:srgbClr val="0070C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86827" y="3186950"/>
            <a:ext cx="3918059" cy="8694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DDR2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based FB-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DIMM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memory</a:t>
            </a:r>
          </a:p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to the  Core 2 and Penryn based</a:t>
            </a:r>
          </a:p>
          <a:p>
            <a:pPr algn="ctr">
              <a:spcAft>
                <a:spcPts val="3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Caneland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platform  (2007/2008) </a:t>
            </a:r>
          </a:p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2x2C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6C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313212" y="2398064"/>
            <a:ext cx="29666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200" dirty="0" smtClean="0"/>
              <a:t>are placed directly </a:t>
            </a:r>
          </a:p>
          <a:p>
            <a:pPr algn="ctr"/>
            <a:r>
              <a:rPr lang="en-US" sz="1200" dirty="0" smtClean="0">
                <a:solidFill>
                  <a:srgbClr val="0070C0"/>
                </a:solidFill>
              </a:rPr>
              <a:t>on  the </a:t>
            </a:r>
            <a:r>
              <a:rPr lang="en-US" sz="1200" dirty="0" err="1" smtClean="0">
                <a:solidFill>
                  <a:srgbClr val="0070C0"/>
                </a:solidFill>
              </a:rPr>
              <a:t>DIMMs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200" dirty="0" smtClean="0"/>
              <a:t>in form of FB-</a:t>
            </a:r>
            <a:r>
              <a:rPr lang="en-US" sz="1200" dirty="0" err="1" smtClean="0"/>
              <a:t>DIMMs</a:t>
            </a:r>
            <a:endParaRPr lang="en-US" sz="1200" dirty="0" smtClean="0"/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1357517" y="1965066"/>
            <a:ext cx="2488342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on-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board </a:t>
            </a:r>
            <a:r>
              <a:rPr lang="en-US" sz="1200" b="1" dirty="0" err="1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MBs</a:t>
            </a:r>
            <a:endParaRPr lang="en-US" sz="1200" b="1" dirty="0" smtClean="0">
              <a:solidFill>
                <a:srgbClr val="000000"/>
              </a:solidFill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(on 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mainboard/riser card)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93387" y="2918006"/>
            <a:ext cx="35798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>
                <a:solidFill>
                  <a:srgbClr val="0070C0"/>
                </a:solidFill>
              </a:rPr>
              <a:t>Intel's IMI </a:t>
            </a:r>
            <a:r>
              <a:rPr lang="en-US" sz="1200" i="1" dirty="0">
                <a:solidFill>
                  <a:srgbClr val="0070C0"/>
                </a:solidFill>
              </a:rPr>
              <a:t>(Independent Memory Interface)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920875" y="4262715"/>
            <a:ext cx="33377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200" i="1" dirty="0" smtClean="0">
                <a:solidFill>
                  <a:srgbClr val="0070C0"/>
                </a:solidFill>
              </a:rPr>
              <a:t>Intel's </a:t>
            </a:r>
            <a:r>
              <a:rPr lang="en-US" sz="1200" i="1" dirty="0" err="1" smtClean="0">
                <a:solidFill>
                  <a:srgbClr val="0070C0"/>
                </a:solidFill>
              </a:rPr>
              <a:t>SMI</a:t>
            </a:r>
            <a:r>
              <a:rPr lang="en-US" sz="1200" i="1" dirty="0" smtClean="0">
                <a:solidFill>
                  <a:srgbClr val="0070C0"/>
                </a:solidFill>
              </a:rPr>
              <a:t> (Scalable </a:t>
            </a:r>
            <a:r>
              <a:rPr lang="en-US" sz="1200" i="1" dirty="0">
                <a:solidFill>
                  <a:srgbClr val="0070C0"/>
                </a:solidFill>
              </a:rPr>
              <a:t>Memory </a:t>
            </a:r>
            <a:r>
              <a:rPr lang="en-US" sz="1200" i="1" dirty="0" smtClean="0">
                <a:solidFill>
                  <a:srgbClr val="0070C0"/>
                </a:solidFill>
              </a:rPr>
              <a:t>Interface)</a:t>
            </a:r>
            <a:endParaRPr lang="en-US" i="1" dirty="0">
              <a:solidFill>
                <a:srgbClr val="0070C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6201" y="2680820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Examples</a:t>
            </a:r>
            <a:endParaRPr lang="en-US" sz="1200" i="1" dirty="0"/>
          </a:p>
        </p:txBody>
      </p:sp>
      <p:sp>
        <p:nvSpPr>
          <p:cNvPr id="40" name="TextBox 39"/>
          <p:cNvSpPr txBox="1"/>
          <p:nvPr/>
        </p:nvSpPr>
        <p:spPr>
          <a:xfrm>
            <a:off x="375185" y="2433922"/>
            <a:ext cx="4362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/>
              <a:t> are placed </a:t>
            </a:r>
            <a:r>
              <a:rPr lang="en-US" sz="1200" dirty="0" smtClean="0">
                <a:solidFill>
                  <a:srgbClr val="0070C0"/>
                </a:solidFill>
              </a:rPr>
              <a:t>on the mainboard </a:t>
            </a:r>
            <a:r>
              <a:rPr lang="en-US" sz="1200" dirty="0" smtClean="0"/>
              <a:t>or riser cards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32533" y="3137645"/>
            <a:ext cx="3130985" cy="10797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processors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Pentium 4 Xeon based </a:t>
            </a:r>
          </a:p>
          <a:p>
            <a:pPr algn="ctr">
              <a:spcAft>
                <a:spcPts val="1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Truland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MP platform </a:t>
            </a:r>
          </a:p>
          <a:p>
            <a:pPr algn="ctr">
              <a:spcAft>
                <a:spcPts val="2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2005/2006)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(for </a:t>
            </a:r>
            <a:r>
              <a:rPr lang="hu-HU" sz="1200" i="1" dirty="0" smtClean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C/</a:t>
            </a:r>
            <a:r>
              <a:rPr lang="hu-HU" sz="1200" i="1" dirty="0">
                <a:solidFill>
                  <a:srgbClr val="000000"/>
                </a:solidFill>
                <a:latin typeface="Verdana"/>
              </a:rPr>
              <a:t>2x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  <a:endParaRPr lang="en-US" sz="1200" i="1" dirty="0"/>
          </a:p>
        </p:txBody>
      </p:sp>
      <p:sp>
        <p:nvSpPr>
          <p:cNvPr id="42" name="TextBox 41"/>
          <p:cNvSpPr txBox="1"/>
          <p:nvPr/>
        </p:nvSpPr>
        <p:spPr>
          <a:xfrm>
            <a:off x="475220" y="4486828"/>
            <a:ext cx="4308359" cy="14875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processors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Ivy Bridge/Nehalem-EX/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Westmere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-EX 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based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Boxboro-EX platform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(2010/2011)</a:t>
            </a:r>
            <a:endParaRPr lang="en-US" sz="1200" i="1" dirty="0">
              <a:solidFill>
                <a:srgbClr val="000000"/>
              </a:solidFill>
              <a:latin typeface="Verdana"/>
            </a:endParaRPr>
          </a:p>
          <a:p>
            <a:pPr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8C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10C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(Introduced since  </a:t>
            </a:r>
            <a:r>
              <a:rPr lang="en-US" sz="1200" dirty="0">
                <a:latin typeface="Verdana"/>
              </a:rPr>
              <a:t>no </a:t>
            </a:r>
            <a:r>
              <a:rPr lang="en-US" sz="1200" dirty="0" err="1">
                <a:latin typeface="Verdana"/>
              </a:rPr>
              <a:t>DDR3</a:t>
            </a:r>
            <a:r>
              <a:rPr lang="en-US" sz="1200" dirty="0">
                <a:latin typeface="Verdana"/>
              </a:rPr>
              <a:t> based FB-</a:t>
            </a:r>
            <a:r>
              <a:rPr lang="en-US" sz="1200" dirty="0" err="1">
                <a:latin typeface="Verdana"/>
              </a:rPr>
              <a:t>DIMM</a:t>
            </a:r>
            <a:r>
              <a:rPr lang="en-US" sz="1200" dirty="0">
                <a:latin typeface="Verdana"/>
              </a:rPr>
              <a:t> </a:t>
            </a:r>
            <a:r>
              <a:rPr lang="en-US" sz="1200" dirty="0" smtClean="0">
                <a:latin typeface="Verdana"/>
              </a:rPr>
              <a:t>memory</a:t>
            </a:r>
            <a:endParaRPr lang="en-US" sz="1200" dirty="0">
              <a:latin typeface="Verdana"/>
            </a:endParaRPr>
          </a:p>
          <a:p>
            <a:pPr algn="ctr">
              <a:spcAft>
                <a:spcPts val="100"/>
              </a:spcAft>
            </a:pPr>
            <a:r>
              <a:rPr lang="en-US" sz="1200" dirty="0">
                <a:latin typeface="Verdana"/>
              </a:rPr>
              <a:t>became available</a:t>
            </a:r>
            <a:r>
              <a:rPr lang="en-US" sz="1200" dirty="0" smtClean="0">
                <a:latin typeface="Verdana"/>
              </a:rPr>
              <a:t>)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3055183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" grpId="0"/>
      <p:bldP spid="27" grpId="0"/>
      <p:bldP spid="28" grpId="0"/>
    </p:bldLst>
  </p:timing>
</p:sld>
</file>

<file path=ppt/theme/theme1.xml><?xml version="1.0" encoding="utf-8"?>
<a:theme xmlns:a="http://schemas.openxmlformats.org/drawingml/2006/main" name="2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2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22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2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24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25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4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5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6_Default Design">
  <a:themeElements>
    <a:clrScheme name="3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8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usion09_Public_BLK_WIDE">
  <a:themeElements>
    <a:clrScheme name="Fusion09_Public_BLK_WIDE 1">
      <a:dk1>
        <a:srgbClr val="009966"/>
      </a:dk1>
      <a:lt1>
        <a:srgbClr val="FFFFFF"/>
      </a:lt1>
      <a:dk2>
        <a:srgbClr val="000000"/>
      </a:dk2>
      <a:lt2>
        <a:srgbClr val="A4ACB4"/>
      </a:lt2>
      <a:accent1>
        <a:srgbClr val="D31919"/>
      </a:accent1>
      <a:accent2>
        <a:srgbClr val="767DC5"/>
      </a:accent2>
      <a:accent3>
        <a:srgbClr val="AAAAAA"/>
      </a:accent3>
      <a:accent4>
        <a:srgbClr val="DADADA"/>
      </a:accent4>
      <a:accent5>
        <a:srgbClr val="E6ABAB"/>
      </a:accent5>
      <a:accent6>
        <a:srgbClr val="6A71B2"/>
      </a:accent6>
      <a:hlink>
        <a:srgbClr val="00A8DC"/>
      </a:hlink>
      <a:folHlink>
        <a:srgbClr val="008254"/>
      </a:folHlink>
    </a:clrScheme>
    <a:fontScheme name="Fusion09_Public_BLK_WIDE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Fusion09_Public_BLK_WIDE 1">
        <a:dk1>
          <a:srgbClr val="009966"/>
        </a:dk1>
        <a:lt1>
          <a:srgbClr val="FFFFFF"/>
        </a:lt1>
        <a:dk2>
          <a:srgbClr val="000000"/>
        </a:dk2>
        <a:lt2>
          <a:srgbClr val="A4ACB4"/>
        </a:lt2>
        <a:accent1>
          <a:srgbClr val="D31919"/>
        </a:accent1>
        <a:accent2>
          <a:srgbClr val="767DC5"/>
        </a:accent2>
        <a:accent3>
          <a:srgbClr val="AAAAAA"/>
        </a:accent3>
        <a:accent4>
          <a:srgbClr val="DADADA"/>
        </a:accent4>
        <a:accent5>
          <a:srgbClr val="E6ABAB"/>
        </a:accent5>
        <a:accent6>
          <a:srgbClr val="6A71B2"/>
        </a:accent6>
        <a:hlink>
          <a:srgbClr val="00A8DC"/>
        </a:hlink>
        <a:folHlink>
          <a:srgbClr val="008254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7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9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8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9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20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274867</TotalTime>
  <Words>30732</Words>
  <Application>Microsoft Office PowerPoint</Application>
  <PresentationFormat>Diavetítés a képernyőre (4:3 oldalarány)</PresentationFormat>
  <Paragraphs>6363</Paragraphs>
  <Slides>327</Slides>
  <Notes>37</Notes>
  <HiddenSlides>0</HiddenSlides>
  <MMClips>0</MMClips>
  <ScaleCrop>false</ScaleCrop>
  <HeadingPairs>
    <vt:vector size="6" baseType="variant">
      <vt:variant>
        <vt:lpstr>Használt betűtípusok</vt:lpstr>
      </vt:variant>
      <vt:variant>
        <vt:i4>8</vt:i4>
      </vt:variant>
      <vt:variant>
        <vt:lpstr>Téma</vt:lpstr>
      </vt:variant>
      <vt:variant>
        <vt:i4>18</vt:i4>
      </vt:variant>
      <vt:variant>
        <vt:lpstr>Diacímek</vt:lpstr>
      </vt:variant>
      <vt:variant>
        <vt:i4>327</vt:i4>
      </vt:variant>
    </vt:vector>
  </HeadingPairs>
  <TitlesOfParts>
    <vt:vector size="353" baseType="lpstr">
      <vt:lpstr>Arial</vt:lpstr>
      <vt:lpstr>Calibri</vt:lpstr>
      <vt:lpstr>Cambria</vt:lpstr>
      <vt:lpstr>Cambria Math</vt:lpstr>
      <vt:lpstr>Symbol</vt:lpstr>
      <vt:lpstr>Times New Roman</vt:lpstr>
      <vt:lpstr>Verdana</vt:lpstr>
      <vt:lpstr>Wingdings</vt:lpstr>
      <vt:lpstr>2_Default Design</vt:lpstr>
      <vt:lpstr>Fusion09_Public_BLK_WIDE</vt:lpstr>
      <vt:lpstr>1_Default Design</vt:lpstr>
      <vt:lpstr>7_Default Design</vt:lpstr>
      <vt:lpstr>9_Default Design</vt:lpstr>
      <vt:lpstr>18_Default Design</vt:lpstr>
      <vt:lpstr>19_Default Design</vt:lpstr>
      <vt:lpstr>20_Default Design</vt:lpstr>
      <vt:lpstr>3_Default Design</vt:lpstr>
      <vt:lpstr>21_Default Design</vt:lpstr>
      <vt:lpstr>22_Default Design</vt:lpstr>
      <vt:lpstr>23_Default Design</vt:lpstr>
      <vt:lpstr>24_Default Design</vt:lpstr>
      <vt:lpstr>25_Default Design</vt:lpstr>
      <vt:lpstr>4_Default Design</vt:lpstr>
      <vt:lpstr>5_Default Design</vt:lpstr>
      <vt:lpstr>6_Default Design</vt:lpstr>
      <vt:lpstr>8_Default Design</vt:lpstr>
      <vt:lpstr>PowerPoint-bemutató</vt:lpstr>
      <vt:lpstr>PowerPoint-bemutató</vt:lpstr>
      <vt:lpstr>Intel’s high performance MP platforms</vt:lpstr>
      <vt:lpstr>PowerPoint-bemutató</vt:lpstr>
      <vt:lpstr>PowerPoint-bemutató</vt:lpstr>
      <vt:lpstr>1.1 The worldwide server market (1)</vt:lpstr>
      <vt:lpstr>1.1 The worldwide server market (2)</vt:lpstr>
      <vt:lpstr>2.1 Összefoglalás (1)</vt:lpstr>
      <vt:lpstr>1.1 The worldwide server market (3)</vt:lpstr>
      <vt:lpstr>1.1 The worldwide server market (4)</vt:lpstr>
      <vt:lpstr>PowerPoint-bemutató</vt:lpstr>
      <vt:lpstr>1.2 The platform concept (1)</vt:lpstr>
      <vt:lpstr>1.2 The platform concept (2)</vt:lpstr>
      <vt:lpstr>1.2 The platform concept (3)</vt:lpstr>
      <vt:lpstr>1.2 The platform concept (4)</vt:lpstr>
      <vt:lpstr>1.2 The platform concept (5)</vt:lpstr>
      <vt:lpstr>PowerPoint-bemutató</vt:lpstr>
      <vt:lpstr>PowerPoint-bemutató</vt:lpstr>
      <vt:lpstr>1.3 Server platforms classified according to their scalability (1)</vt:lpstr>
      <vt:lpstr>PowerPoint-bemutató</vt:lpstr>
      <vt:lpstr>1.4 Multiprocessor server platforms classified according to their memory arch. (1)</vt:lpstr>
      <vt:lpstr>1.4 Multiprocessor server platforms classified according to their memory arch. (2)</vt:lpstr>
      <vt:lpstr>1.4 Multiprocessor server platforms classified according to their memory arch. (3)</vt:lpstr>
      <vt:lpstr>1.4 Multiprocessor server platforms classified according to their memory arch. (4)</vt:lpstr>
      <vt:lpstr>PowerPoint-bemutató</vt:lpstr>
      <vt:lpstr>1.5 Platforms classified according to the number of chips constituting the chipset (1)</vt:lpstr>
      <vt:lpstr>1.5 Platforms classified according to the number of chips constituting the chipset (2)</vt:lpstr>
      <vt:lpstr>1.5 Platforms classified according to the number of chips constituting the chipset (3)</vt:lpstr>
      <vt:lpstr>PowerPoint-bemutató</vt:lpstr>
      <vt:lpstr>1.6 Naming schemes of Intel’s servers (1)</vt:lpstr>
      <vt:lpstr>1.6 Naming schemes of Intel’s servers (1)</vt:lpstr>
      <vt:lpstr>1.6 Naming schemes of Intel’s servers (1b)</vt:lpstr>
      <vt:lpstr>1.6 Naming schemes of Intel’s servers (2)</vt:lpstr>
      <vt:lpstr>1.6 Naming schemes of Intel’s servers (3)</vt:lpstr>
      <vt:lpstr>1.6 Naming schemes of Intel’s servers (4b)</vt:lpstr>
      <vt:lpstr>1.6 Naming schemes of Intel’s servers (5)</vt:lpstr>
      <vt:lpstr>1.6 Naming schemes of Intel’s servers (6)</vt:lpstr>
      <vt:lpstr>1.6 Naming schemes of Intel’s servers (7)</vt:lpstr>
      <vt:lpstr>1.6 Naming schemes of Intel’s servers (8)</vt:lpstr>
      <vt:lpstr>1.6 Naming schemes of Intel’s servers (9)</vt:lpstr>
      <vt:lpstr>1.6 Naming schemes of Intel’s servers (10)</vt:lpstr>
      <vt:lpstr>1.6 Naming schemes of Intel’s servers (11)</vt:lpstr>
      <vt:lpstr>1.6 Naming schemes of Intel’s servers (12)</vt:lpstr>
      <vt:lpstr>PowerPoint-bemutató</vt:lpstr>
      <vt:lpstr>1.7 Overview of Intel’s high-end server platforms (1)</vt:lpstr>
      <vt:lpstr>PowerPoint-bemutató</vt:lpstr>
      <vt:lpstr>1.7 Overview of Intel’s high-end server platforms (3)</vt:lpstr>
      <vt:lpstr>PowerPoint-bemutató</vt:lpstr>
      <vt:lpstr>PowerPoint-bemutató</vt:lpstr>
      <vt:lpstr> 2.1 Overview of the evolution of key features of high-end server platforms (1) </vt:lpstr>
      <vt:lpstr>PowerPoint-bemutató</vt:lpstr>
      <vt:lpstr>2.1 Overview of the evolution of key features of high-end server platforms (4)</vt:lpstr>
      <vt:lpstr>2.1 Overview of the evolution of key features of high-end server platforms (5)</vt:lpstr>
      <vt:lpstr>2.1 Overview of the evolution of key features of high-end server platforms (5b)</vt:lpstr>
      <vt:lpstr>2.1 Overview of the evolution of key features of high-end server platforms (5c)</vt:lpstr>
      <vt:lpstr>2.1 Overview of the evolution of key features of high-end server platforms (5d)</vt:lpstr>
      <vt:lpstr>2.1 Overview of the evolution of key features of high-end server platforms (6)</vt:lpstr>
      <vt:lpstr>PowerPoint-bemutató</vt:lpstr>
      <vt:lpstr>2.1 Overview of the evolution of key features of high-end server platforms (8)</vt:lpstr>
      <vt:lpstr>2.1 Overview of the evolution of key features of high-end server platforms (9)</vt:lpstr>
      <vt:lpstr>2.1 Overview of the evolution of key features of high-end server platforms (10)</vt:lpstr>
      <vt:lpstr>2.1 Overview of the evolution of key features of high-end server platforms (11)</vt:lpstr>
      <vt:lpstr>2.1 Overview of the evolution of key features of high-end server platforms (11b)</vt:lpstr>
      <vt:lpstr>2.1 Overview of the evolution of key features of high-end server platforms (11c)</vt:lpstr>
      <vt:lpstr>2.1 Overview of the evolution of key features of high-end server platforms (12)</vt:lpstr>
      <vt:lpstr>PowerPoint-bemutató</vt:lpstr>
      <vt:lpstr>2.1 Overview of the evolution of key features of high-end server platforms (14)</vt:lpstr>
      <vt:lpstr>PowerPoint-bemutató</vt:lpstr>
      <vt:lpstr>2.1 Overview of the evolution of key features of high-end server platforms (16)</vt:lpstr>
      <vt:lpstr>PowerPoint-bemutató</vt:lpstr>
      <vt:lpstr>2.2 The memory bandwidth bottleneck and its resolution (1)</vt:lpstr>
      <vt:lpstr>2.2 The memory bandwidth bottleneck and its resolution (2)</vt:lpstr>
      <vt:lpstr>2.2 The memory bandwidth bottleneck and its resolution (4)</vt:lpstr>
      <vt:lpstr>2.2 The memory bandwidth bottleneck and its resolution (5)</vt:lpstr>
      <vt:lpstr>2.2 The memory bandwidth bottleneck and its resolution (6)</vt:lpstr>
      <vt:lpstr>2.2 The memory bandwidth bottleneck and its resolution (7)</vt:lpstr>
      <vt:lpstr>2.2 The memory bandwidth bottleneck and its resolution (8)</vt:lpstr>
      <vt:lpstr>2.2 The memory bandwidth bottleneck and its resolution (9)</vt:lpstr>
      <vt:lpstr>2.2 The memory bandwidth bottleneck and its resolution (10)</vt:lpstr>
      <vt:lpstr>2.2 The memory bandwidth bottleneck and its resolution (11)</vt:lpstr>
      <vt:lpstr>2.2 The memory bandwidth bottleneck and its resolution (12)</vt:lpstr>
      <vt:lpstr>2.2 The memory bandwidth bottleneck and its resolution (13)</vt:lpstr>
      <vt:lpstr>2.2 The memory bandwidth bottleneck and its resolution (14)</vt:lpstr>
      <vt:lpstr>2.2 The memory bandwidth bottleneck and its resolution (15)</vt:lpstr>
      <vt:lpstr>2.2 The memory bandwidth bottleneck and its resolution (16)</vt:lpstr>
      <vt:lpstr>2.2 The memory bandwidth bottleneck and its resolution (17)</vt:lpstr>
      <vt:lpstr>2.2 The memory bandwidth bottleneck and its resolution (18)</vt:lpstr>
      <vt:lpstr>2.2 The memory bandwidth bottleneck and its resolution (19)</vt:lpstr>
      <vt:lpstr>2.2 The memory bandwidth bottleneck and its resolution (20)</vt:lpstr>
      <vt:lpstr>2.2 The memory bandwidth bottleneck and its resolution (21)</vt:lpstr>
      <vt:lpstr>2.2 The memory bandwidth bottleneck and its resolution (22)</vt:lpstr>
      <vt:lpstr>2.2 The memory bandwidth bottleneck and its resolution (24)</vt:lpstr>
      <vt:lpstr>2.2 The memory bandwidth bottleneck and its resolution (25)</vt:lpstr>
      <vt:lpstr>2.2 The memory bandwidth bottleneck and its resolution (26)</vt:lpstr>
      <vt:lpstr>2.2 The memory bandwidth bottleneck and its resolution (27)</vt:lpstr>
      <vt:lpstr>2.2 The memory bandwidth bottleneck and its resolution (25)</vt:lpstr>
      <vt:lpstr>PowerPoint-bemutató</vt:lpstr>
      <vt:lpstr>2.2 The memory bandwidth bottleneck and its resolution (36)</vt:lpstr>
      <vt:lpstr>2.2 The memory bandwidth bottleneck and its resolution (25)</vt:lpstr>
      <vt:lpstr>2.2 The memory bandwidth bottleneck and its resolution (28)</vt:lpstr>
      <vt:lpstr>2.2 The memory bandwidth bottleneck and its resolution (29)</vt:lpstr>
      <vt:lpstr>2.2 The memory bandwidth bottleneck and its resolution (29b)</vt:lpstr>
      <vt:lpstr>2.2 The memory bandwidth bottleneck and its resolution (30)</vt:lpstr>
      <vt:lpstr>2.2 The memory bandwidth bottleneck and its resolution (31)</vt:lpstr>
      <vt:lpstr>PowerPoint-bemutató</vt:lpstr>
      <vt:lpstr>2.2 The memory bandwidth bottleneck and its resolution (33)</vt:lpstr>
      <vt:lpstr>2.2 The memory bandwidth bottleneck and its resolution (34)</vt:lpstr>
      <vt:lpstr>2.2 The memory bandwidth bottleneck and its resolution (35)</vt:lpstr>
      <vt:lpstr>2.2 The memory bandwidth bottleneck and its resolution (36)</vt:lpstr>
      <vt:lpstr>2.2 The memory bandwidth bottleneck and its resolution (36b)</vt:lpstr>
      <vt:lpstr>2.2 The memory bandwidth bottleneck and its resolution (36c)</vt:lpstr>
      <vt:lpstr>2.2 The memory bandwidth bottleneck and its resolution (36d)</vt:lpstr>
      <vt:lpstr>2.2 The memory bandwidth bottleneck and its resolution (36e)</vt:lpstr>
      <vt:lpstr>2.2 The memory bandwidth bottleneck and its resolution (36f)</vt:lpstr>
      <vt:lpstr>2.2 The memory bandwidth bottleneck and its resolution (37)</vt:lpstr>
      <vt:lpstr>2.2 The memory bandwidth bottleneck and its resolution (38)</vt:lpstr>
      <vt:lpstr>2.2 The memory bandwidth bottleneck and its resolution (39)</vt:lpstr>
      <vt:lpstr>2.2 The memory bandwidth bottleneck and its resolution (40)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2.3 Overview of the evolution of high-end server platforms (8)</vt:lpstr>
      <vt:lpstr>2.3 Overview of the evolution of high-end server platforms (9)</vt:lpstr>
      <vt:lpstr>2.3 Overview of the evolution of high-end server platforms (10)</vt:lpstr>
      <vt:lpstr>2.3 Overview of the evolution of high-end server platforms (11)</vt:lpstr>
      <vt:lpstr>2.3 Overview of the evolution of high-end server platforms (12)</vt:lpstr>
      <vt:lpstr>2.3 Overview of the evolution of high-end server platforms (13)</vt:lpstr>
      <vt:lpstr>PowerPoint-bemutató</vt:lpstr>
      <vt:lpstr>PowerPoint-bemutató</vt:lpstr>
      <vt:lpstr>2.3 Overview of the evolution of high-end server platforms (16)</vt:lpstr>
      <vt:lpstr>2.3 Overview of the evolution of high-end server platforms (17)</vt:lpstr>
      <vt:lpstr>PowerPoint-bemutató</vt:lpstr>
      <vt:lpstr>PowerPoint-bemutató</vt:lpstr>
      <vt:lpstr>PowerPoint-bemutató</vt:lpstr>
      <vt:lpstr>3.1 Overview of the Brickland platform (2)</vt:lpstr>
      <vt:lpstr>3.1 Overview of the Brickland platform (3)</vt:lpstr>
      <vt:lpstr>PowerPoint-bemutató</vt:lpstr>
      <vt:lpstr>3.2 Key innovations of the Brickland platform (1)</vt:lpstr>
      <vt:lpstr>3.2.1 Connecting PCIe links direct to the processors rather than to the MCH (1)</vt:lpstr>
      <vt:lpstr>3.2.1 Connecting PCIe links direct to the processors rather than to the MCH (2)</vt:lpstr>
      <vt:lpstr>3.2.1 Connecting PCIe links direct to the processors rather than to the MCH (3)</vt:lpstr>
      <vt:lpstr>3.2.1 Connecting PCIe links direct to the processors rather than to the MCH (4)</vt:lpstr>
      <vt:lpstr>3.2.1 Connecting PCIe links direct to the processors rather than to the MCH (5)</vt:lpstr>
      <vt:lpstr>3.2.1 Connecting PCIe links direct to the processors rather than to the MCH (6)</vt:lpstr>
      <vt:lpstr>3.2.1 Connecting PCIe links direct to the processors rather than to the MCH (7)</vt:lpstr>
      <vt:lpstr>3.2.1 Connecting PCIe links direct to the processors rather than to the MCH (8)</vt:lpstr>
      <vt:lpstr>3.2.1 Connecting PCIe links direct to the processors rather than to the MCH (9)</vt:lpstr>
      <vt:lpstr>3.2.2 New memory buffer design (1)</vt:lpstr>
      <vt:lpstr>3.2.2 New memory buffer design (2)</vt:lpstr>
      <vt:lpstr>3.2.2 New memory buffer design (3)</vt:lpstr>
      <vt:lpstr>3.2.2 New memory buffer design (4)</vt:lpstr>
      <vt:lpstr>3.2.2 New memory buffer design (5)</vt:lpstr>
      <vt:lpstr>3.2.2 New memory buffer design (6)</vt:lpstr>
      <vt:lpstr>3.2.2 New memory buffer design (7)</vt:lpstr>
      <vt:lpstr>3.2.2 New memory buffer design (8)</vt:lpstr>
      <vt:lpstr>PowerPoint-bemutató</vt:lpstr>
      <vt:lpstr>3.3 The Ivy Bridge-EX (E7-8800 v2) 4S/8S processor line (1)</vt:lpstr>
      <vt:lpstr>3.3 The Ivy Bridge-EX (E7-8800 v2) 4S/8S processor line (2)</vt:lpstr>
      <vt:lpstr>3.3 The Ivy Bridge-EX (E7-8800 v2) 4S/8S processor line (3)</vt:lpstr>
      <vt:lpstr>3.3 The Ivy Bridge-EX (E7-8800 v2) 4S/8S processor line (4)</vt:lpstr>
      <vt:lpstr>3.3 The Ivy Bridge-EX (E7-8800 v2) 4S/8S processor line (5)</vt:lpstr>
      <vt:lpstr>3.3 The Ivy Bridge-EX (E7-8800 v2) 4S/8S processor line (6)</vt:lpstr>
      <vt:lpstr>3.3 The Ivy Bridge-EX (E7-8800 v2) 4S/8S processor line (7)</vt:lpstr>
      <vt:lpstr>3.3 The Ivy Bridge-EX (E7-8800 v2) 4S/8S processor line (8)</vt:lpstr>
      <vt:lpstr>3.3 The Ivy Bridge-EX (E7-8800 v2) 4S/8S processor line (9)</vt:lpstr>
      <vt:lpstr>PowerPoint-bemutató</vt:lpstr>
      <vt:lpstr>3.4 The Haswell-EX (E7-8800 v3) 4S/8S processor line (1)</vt:lpstr>
      <vt:lpstr>3.4 The Haswell-EX (E7-8800 v3) 4S/8S processor line (2)</vt:lpstr>
      <vt:lpstr>3.4 The Haswell-EX (E7-8800 v3) 48S processor line (3)</vt:lpstr>
      <vt:lpstr>3.4 The Haswell-EX (E7-8800 v3) 4S/8S processor line (4)</vt:lpstr>
      <vt:lpstr>3.4 The Haswell-EX (E7-8800 v3) 4S/8S processor line (5)</vt:lpstr>
      <vt:lpstr>3.4 The Haswell-EX (E7-8800 v3) 4S/8S processor line (6)</vt:lpstr>
      <vt:lpstr>3.4 The Haswell-EX (E7-8800 v3) 4S/8S processor line (7)</vt:lpstr>
      <vt:lpstr>3.4 The Haswell-EX (E7-8800 v3) 4S/8S processor line (8)</vt:lpstr>
      <vt:lpstr>3.4 The Haswell-EX (E7-8800 v3) 4S/8S processor line (9)</vt:lpstr>
      <vt:lpstr>3.4 The Haswell-EX (E7-8800 v3) 4S/8S processor line (10)</vt:lpstr>
      <vt:lpstr>3.4 The Haswell-EX (E7-8800 v3) 4S/8S processor line (11)</vt:lpstr>
      <vt:lpstr>3.4 The Haswell-EX (E7-8800 v3) 4S/8S processor line (12)</vt:lpstr>
      <vt:lpstr>3.4 The Haswell-EX (E7-8800 v3) 4S/8S processor line (13)</vt:lpstr>
      <vt:lpstr>3.4 The Haswell-EX (E7-8800 v3) 4S/8S processor line (14)</vt:lpstr>
      <vt:lpstr>3.4 The Haswell-EX (E7-8800 v3) 4S/8S processor line (15)</vt:lpstr>
      <vt:lpstr>3.4 The Haswell-EX (E7-8800 v3) 4S/8S processor line (16)</vt:lpstr>
      <vt:lpstr>3.4 The Haswell-EX (E7-8800 v3) 4S/8S processor line (17)</vt:lpstr>
      <vt:lpstr>3.4 The Haswell-EX (E7-8800 v3) 4S/8S processor line (18)</vt:lpstr>
      <vt:lpstr>3.4 The Haswell-EX (E7-8800 v3) 4S/8S processor line (19)</vt:lpstr>
      <vt:lpstr>3.4 The Haswell-EX (E7-8800 v3) 4S/8S processor line (20)</vt:lpstr>
      <vt:lpstr>3.4 The Haswell-EX (E7-8800 v3) 4S/8S processor line (21)</vt:lpstr>
      <vt:lpstr>3.4 The Haswell-EX (E7-8800 v3) 4S/8S processor line (22)</vt:lpstr>
      <vt:lpstr>3.4 The Haswell-EX (E7-8800 v3) 4S/8S processor line (23)</vt:lpstr>
      <vt:lpstr>PowerPoint-bemutató</vt:lpstr>
      <vt:lpstr>3.5 The Broadwell-EX (E7-8800 v4) 4S/8S processor line (1)</vt:lpstr>
      <vt:lpstr>3.5 The Broadwell-EX (E7-8800 v4) 4S/8S processor line (2)</vt:lpstr>
      <vt:lpstr>3.5 The Broadwell-EX (E7-8800 v4) 4S/8S processor line (3)</vt:lpstr>
      <vt:lpstr>3.5 The Broadwell-EX (E7-8800 v4) 4S/8S processor line (4)</vt:lpstr>
      <vt:lpstr>3.5 The Broadwell-EX (E7-8800 v4) 4S/8S processor line (5)</vt:lpstr>
      <vt:lpstr>3.5 The Broadwell-EX (E7-8800 v4) 4S/8S processor line (6)</vt:lpstr>
      <vt:lpstr>3.5 The Broadwell-EX (E7-8800 v4) 4S/8S processor line (7)</vt:lpstr>
      <vt:lpstr>3.5 The Broadwell-EX (E7-8800 v4) 4S/8S processor line (8)</vt:lpstr>
      <vt:lpstr>PowerPoint-bemutató</vt:lpstr>
      <vt:lpstr>PowerPoint-bemutató</vt:lpstr>
      <vt:lpstr>4.1 Overview of the Purley platform (1)</vt:lpstr>
      <vt:lpstr>4.1 Overview of the Purley platform (2)</vt:lpstr>
      <vt:lpstr>4.1 Overview of the Purley platform (3)</vt:lpstr>
      <vt:lpstr>4.1 Overview of the Purley platform (4)</vt:lpstr>
      <vt:lpstr>4.1 Overview of the Purley platform (5)</vt:lpstr>
      <vt:lpstr>4.1 Overview of the Purley platform (6)</vt:lpstr>
      <vt:lpstr>4.1 Overview of the Purley platform (7)</vt:lpstr>
      <vt:lpstr>4.1 Overview of the Purley platform (7b)</vt:lpstr>
      <vt:lpstr>4.1 Overview of the Purley platform (8)</vt:lpstr>
      <vt:lpstr>4.1 Overview of the Purley platform (9)</vt:lpstr>
      <vt:lpstr>4.1 Overview of the Purley platform (10)</vt:lpstr>
      <vt:lpstr>4.1 Overview of the Purley platform (11)</vt:lpstr>
      <vt:lpstr>4.1 Overview of the Purley platform (12)</vt:lpstr>
      <vt:lpstr>4.1 Overview of the Purley platform (13)</vt:lpstr>
      <vt:lpstr>4.1 Overview of the Purley platform (14)</vt:lpstr>
      <vt:lpstr>4.1 Overview of the Purley platform (15)</vt:lpstr>
      <vt:lpstr>4.1 Overview of the Purley platform (16)</vt:lpstr>
      <vt:lpstr>4.1 Overview of the Purley platform (17)</vt:lpstr>
      <vt:lpstr>4.1 Overview of the Purley platform (18)</vt:lpstr>
      <vt:lpstr>4.1 Overview of the Purley platform (19)</vt:lpstr>
      <vt:lpstr>PowerPoint-bemutató</vt:lpstr>
      <vt:lpstr>PowerPoint-bemutató</vt:lpstr>
      <vt:lpstr>4.2.1 Overview (1)</vt:lpstr>
      <vt:lpstr>4.2.1 Overview (2)</vt:lpstr>
      <vt:lpstr>4.2.1 Overview (3)</vt:lpstr>
      <vt:lpstr>4.2.1 Overview (4)</vt:lpstr>
      <vt:lpstr>4.2.1 Overview (5)</vt:lpstr>
      <vt:lpstr>4.2.1 Overview (6)</vt:lpstr>
      <vt:lpstr>4.2.1 Overview (7)</vt:lpstr>
      <vt:lpstr>4.2.1 Overview (8)</vt:lpstr>
      <vt:lpstr>4.2.1 Overview (9)</vt:lpstr>
      <vt:lpstr>4.2.1 Overview (10)</vt:lpstr>
      <vt:lpstr>4.2.1 Overview (10b)</vt:lpstr>
      <vt:lpstr>4.2.1 Overview (11)</vt:lpstr>
      <vt:lpstr>4.2.1 Overview (12)</vt:lpstr>
      <vt:lpstr>PowerPoint-bemutató</vt:lpstr>
      <vt:lpstr>4.2.2 Key innovations of the Skylake-SP processor line - Overview (1)</vt:lpstr>
      <vt:lpstr>4.2.2 Key innovations of the Skylake-SP processor line - Overview (2)</vt:lpstr>
      <vt:lpstr>4.2.2 Key innovations of the Skylake-SP processor line - Overview (3)</vt:lpstr>
      <vt:lpstr>PowerPoint-bemutató</vt:lpstr>
      <vt:lpstr>a)  AVX512 (1)</vt:lpstr>
      <vt:lpstr>a)  AVX512 (2)</vt:lpstr>
      <vt:lpstr>a)  AVX512 (3)</vt:lpstr>
      <vt:lpstr>a)  AVX512 (4)</vt:lpstr>
      <vt:lpstr>a)  AVX512 (5)</vt:lpstr>
      <vt:lpstr>a)  AVX512 (6)</vt:lpstr>
      <vt:lpstr>a)  AVX512 (7)</vt:lpstr>
      <vt:lpstr>PowerPoint-bemutató</vt:lpstr>
      <vt:lpstr>b) Re-architected L2/L3 cache hierarchy (1)</vt:lpstr>
      <vt:lpstr>b) Re-architected L2/L3 cache hierarchy (2)</vt:lpstr>
      <vt:lpstr>b) Re-architected L2/L3 cache hierarchy (3)</vt:lpstr>
      <vt:lpstr>b) Re-architected L2/L3 cache hierarchy (4)</vt:lpstr>
      <vt:lpstr>b) Re-architected L2/L3 cache hierarchy (5)</vt:lpstr>
      <vt:lpstr>b) Re-architected L2/L3 cache hierarchy (6)</vt:lpstr>
      <vt:lpstr>b) Re-architected L2/L3 cache hierarchy (7)</vt:lpstr>
      <vt:lpstr>b) Re-architected L2/L3 cache hierarchy (8)</vt:lpstr>
      <vt:lpstr>b) Re-architected L2/L3 cache hierarchy (9)</vt:lpstr>
      <vt:lpstr>b) Re-architected L2/L3 cache hierarchy (10)</vt:lpstr>
      <vt:lpstr>PowerPoint-bemutató</vt:lpstr>
      <vt:lpstr>c) 6 direct attached DDR4 memory channels (1)</vt:lpstr>
      <vt:lpstr> c) 6 direct attached DDR4 memory channels (2)</vt:lpstr>
      <vt:lpstr>c) 6 direct attached DDR4 memory channels (3)</vt:lpstr>
      <vt:lpstr>c) 6 direct attached DDR4 memory channels (4)</vt:lpstr>
      <vt:lpstr>c) 6 direct attached DDR4 memory channels (5)</vt:lpstr>
      <vt:lpstr>c) 6 direct attached DDR4 memory channels (6)</vt:lpstr>
      <vt:lpstr>c) 6 direct attached DDR4 memory channels (7)</vt:lpstr>
      <vt:lpstr>c) 6 direct attached DDR4 memory channels (8)</vt:lpstr>
      <vt:lpstr>c) 6 direct attached DDR4 memory channels (9)</vt:lpstr>
      <vt:lpstr>PowerPoint-bemutató</vt:lpstr>
      <vt:lpstr>d) Mesh architecture (1)</vt:lpstr>
      <vt:lpstr>d) Mesh architecture (2)</vt:lpstr>
      <vt:lpstr>d) Mesh architecture (3)</vt:lpstr>
      <vt:lpstr>d) Mesh architecture (4)</vt:lpstr>
      <vt:lpstr>PowerPoint-bemutató</vt:lpstr>
      <vt:lpstr>d) Mesh architecture (6)</vt:lpstr>
      <vt:lpstr>d) Mesh architecture (7)</vt:lpstr>
      <vt:lpstr>PowerPoint-bemutató</vt:lpstr>
      <vt:lpstr>e) UPI (Ultra Path interconnect) (1)</vt:lpstr>
      <vt:lpstr>PowerPoint-bemutató</vt:lpstr>
      <vt:lpstr>f) In-package integrated OmniPath host fabric interface (1)</vt:lpstr>
      <vt:lpstr>f) In-package integrated OmniPath host fabric interface (2)</vt:lpstr>
      <vt:lpstr>f) In-package integrated OmniPath host fabric interface (3)</vt:lpstr>
      <vt:lpstr>PowerPoint-bemutató</vt:lpstr>
      <vt:lpstr>PowerPoint-bemutató</vt:lpstr>
      <vt:lpstr>PowerPoint-bemutató</vt:lpstr>
      <vt:lpstr>PowerPoint-bemutató</vt:lpstr>
      <vt:lpstr>f) In-package integrated OmniPath host fabric interface (8)</vt:lpstr>
      <vt:lpstr>PowerPoint-bemutató</vt:lpstr>
      <vt:lpstr>f) In-package integrated OmniPath host fabric interface (10)</vt:lpstr>
      <vt:lpstr>PowerPoint-bemutató</vt:lpstr>
      <vt:lpstr>g) New socket (LGA 3647) (1)</vt:lpstr>
      <vt:lpstr>g) New socket (LGA 3647) (2)</vt:lpstr>
      <vt:lpstr>g) New socket (LGA 3647) (3)</vt:lpstr>
      <vt:lpstr>g) New socket (LGA 3647) (4)</vt:lpstr>
      <vt:lpstr>g) New socket (LGA 3647) (5)</vt:lpstr>
      <vt:lpstr>PowerPoint-bemutató</vt:lpstr>
      <vt:lpstr>5. References (1)</vt:lpstr>
      <vt:lpstr>5. References (2)</vt:lpstr>
      <vt:lpstr>5. References (3)</vt:lpstr>
      <vt:lpstr>5. References (4)</vt:lpstr>
      <vt:lpstr>5. References (5)</vt:lpstr>
      <vt:lpstr>5. References (6)</vt:lpstr>
      <vt:lpstr>5. References (7)</vt:lpstr>
      <vt:lpstr>5. References (8)</vt:lpstr>
      <vt:lpstr>5. References (9)</vt:lpstr>
      <vt:lpstr>5. References (10)</vt:lpstr>
      <vt:lpstr>5. References (11)</vt:lpstr>
      <vt:lpstr>5. References (12)</vt:lpstr>
      <vt:lpstr>5. References (13)</vt:lpstr>
      <vt:lpstr>5. References (14)</vt:lpstr>
      <vt:lpstr>5. References (15)</vt:lpstr>
      <vt:lpstr>5. References (16)</vt:lpstr>
      <vt:lpstr>5. References (17)</vt:lpstr>
      <vt:lpstr>5. References (18)</vt:lpstr>
      <vt:lpstr>5. References (19)</vt:lpstr>
      <vt:lpstr>5. References (20)</vt:lpstr>
      <vt:lpstr>5. References (21)</vt:lpstr>
      <vt:lpstr>PowerPoint-bemutató</vt:lpstr>
      <vt:lpstr>PowerPoint-bemutató</vt:lpstr>
      <vt:lpstr>PowerPoint-bemutató</vt:lpstr>
    </vt:vector>
  </TitlesOfParts>
  <Company>BMF/NIK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Sima Dezso</dc:creator>
  <cp:lastModifiedBy>Cserfalvi Annamaria</cp:lastModifiedBy>
  <cp:revision>4432</cp:revision>
  <cp:lastPrinted>2017-10-25T10:08:15Z</cp:lastPrinted>
  <dcterms:created xsi:type="dcterms:W3CDTF">2007-11-09T14:18:24Z</dcterms:created>
  <dcterms:modified xsi:type="dcterms:W3CDTF">2017-12-12T10:36:56Z</dcterms:modified>
</cp:coreProperties>
</file>