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311" r:id="rId4"/>
    <p:sldId id="302" r:id="rId5"/>
    <p:sldId id="270" r:id="rId6"/>
    <p:sldId id="303" r:id="rId7"/>
    <p:sldId id="261" r:id="rId8"/>
    <p:sldId id="271" r:id="rId9"/>
    <p:sldId id="275" r:id="rId10"/>
    <p:sldId id="298" r:id="rId11"/>
    <p:sldId id="304" r:id="rId12"/>
    <p:sldId id="272" r:id="rId13"/>
    <p:sldId id="283" r:id="rId14"/>
    <p:sldId id="296" r:id="rId15"/>
    <p:sldId id="299" r:id="rId16"/>
    <p:sldId id="305" r:id="rId17"/>
    <p:sldId id="306" r:id="rId18"/>
    <p:sldId id="274" r:id="rId19"/>
    <p:sldId id="313" r:id="rId20"/>
    <p:sldId id="273" r:id="rId21"/>
    <p:sldId id="278" r:id="rId22"/>
    <p:sldId id="288" r:id="rId23"/>
    <p:sldId id="286" r:id="rId24"/>
    <p:sldId id="279" r:id="rId25"/>
    <p:sldId id="290" r:id="rId26"/>
    <p:sldId id="281" r:id="rId27"/>
    <p:sldId id="282" r:id="rId28"/>
    <p:sldId id="312" r:id="rId29"/>
  </p:sldIdLst>
  <p:sldSz cx="9144000" cy="6858000" type="screen4x3"/>
  <p:notesSz cx="6670675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FF"/>
    <a:srgbClr val="0000FF"/>
    <a:srgbClr val="FFCC66"/>
    <a:srgbClr val="FFCC00"/>
    <a:srgbClr val="FF9900"/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 showGuides="1">
      <p:cViewPr>
        <p:scale>
          <a:sx n="75" d="100"/>
          <a:sy n="75" d="100"/>
        </p:scale>
        <p:origin x="-930" y="-78"/>
      </p:cViewPr>
      <p:guideLst>
        <p:guide orient="horz" pos="459"/>
        <p:guide orient="horz" pos="3918"/>
        <p:guide orient="horz" pos="828"/>
        <p:guide pos="187"/>
        <p:guide pos="4524"/>
        <p:guide pos="2823"/>
        <p:guide pos="10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1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ABD5-D077-422C-AAB8-D5C2E5EC11B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3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094A1-8217-420B-8DE2-22CCCF18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9775"/>
            <a:ext cx="4941887" cy="37052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0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9775"/>
            <a:ext cx="4941887" cy="37052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0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9775"/>
            <a:ext cx="4941887" cy="37052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0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9775"/>
            <a:ext cx="4941887" cy="37052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0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6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6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964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1/1c/SMP_-_Symmetric_Multiprocessor_System.sv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1/1c/SMP_-_Symmetric_Multiprocessor_System.sv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4. Workload directed adaptive SMP multicores</a:t>
            </a: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71600" y="348615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Dezső</a:t>
            </a: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 Sima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©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Dezső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Sima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2013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55711" y="6218238"/>
            <a:ext cx="3294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(</a:t>
            </a: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v1.1,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Last updated 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10/12/2013)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52919" y="5421313"/>
            <a:ext cx="3054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December 2013</a:t>
            </a:r>
          </a:p>
        </p:txBody>
      </p:sp>
    </p:spTree>
    <p:extLst>
      <p:ext uri="{BB962C8B-B14F-4D97-AF65-F5344CB8AC3E}">
        <p14:creationId xmlns:p14="http://schemas.microsoft.com/office/powerpoint/2010/main" val="38125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4.2 </a:t>
            </a:r>
            <a:r>
              <a:rPr lang="en-US" dirty="0" smtClean="0"/>
              <a:t>Principle of </a:t>
            </a:r>
            <a:r>
              <a:rPr lang="en-US" dirty="0" err="1" smtClean="0"/>
              <a:t>Nvidia’s</a:t>
            </a:r>
            <a:r>
              <a:rPr lang="en-US" dirty="0" smtClean="0"/>
              <a:t> variable SMP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1027474"/>
            <a:ext cx="889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Nvidia’s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variable SMP </a:t>
            </a:r>
            <a:r>
              <a:rPr lang="en-US" sz="1600" dirty="0" smtClean="0"/>
              <a:t>is in fact </a:t>
            </a:r>
            <a:r>
              <a:rPr lang="en-US" sz="1600" dirty="0" smtClean="0">
                <a:solidFill>
                  <a:srgbClr val="0000FF"/>
                </a:solidFill>
              </a:rPr>
              <a:t>synchronous adaptive SMP in the 1 + n configuration.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It includes two clusters of cores</a:t>
            </a:r>
            <a:r>
              <a:rPr lang="en-US" sz="1600" dirty="0" smtClean="0"/>
              <a:t>, as shown below: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1790" y="2481296"/>
            <a:ext cx="5164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E.g.</a:t>
            </a:r>
            <a:endParaRPr lang="en-US" sz="1300" i="1" dirty="0"/>
          </a:p>
        </p:txBody>
      </p:sp>
      <p:sp>
        <p:nvSpPr>
          <p:cNvPr id="4" name="Téglalap 21"/>
          <p:cNvSpPr/>
          <p:nvPr/>
        </p:nvSpPr>
        <p:spPr bwMode="auto">
          <a:xfrm>
            <a:off x="3261142" y="2591631"/>
            <a:ext cx="2390978" cy="3244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17"/>
          <p:cNvSpPr/>
          <p:nvPr/>
        </p:nvSpPr>
        <p:spPr bwMode="auto">
          <a:xfrm>
            <a:off x="3348760" y="5373787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nyíllal 20"/>
          <p:cNvCxnSpPr/>
          <p:nvPr/>
        </p:nvCxnSpPr>
        <p:spPr bwMode="auto">
          <a:xfrm>
            <a:off x="3803178" y="5010250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22"/>
          <p:cNvSpPr txBox="1">
            <a:spLocks noChangeArrowheads="1"/>
          </p:cNvSpPr>
          <p:nvPr/>
        </p:nvSpPr>
        <p:spPr bwMode="auto">
          <a:xfrm>
            <a:off x="3311860" y="3396189"/>
            <a:ext cx="946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“Cluster”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a single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low power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 core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8" name="Szövegdoboz 23"/>
          <p:cNvSpPr txBox="1">
            <a:spLocks noChangeArrowheads="1"/>
          </p:cNvSpPr>
          <p:nvPr/>
        </p:nvSpPr>
        <p:spPr bwMode="auto">
          <a:xfrm>
            <a:off x="3966922" y="2665294"/>
            <a:ext cx="1640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high performance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9" name="Egyenes összekötő nyíllal 148"/>
          <p:cNvCxnSpPr/>
          <p:nvPr/>
        </p:nvCxnSpPr>
        <p:spPr bwMode="auto">
          <a:xfrm>
            <a:off x="4848948" y="502136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12"/>
          <p:cNvSpPr/>
          <p:nvPr/>
        </p:nvSpPr>
        <p:spPr bwMode="auto">
          <a:xfrm>
            <a:off x="3536885" y="4272037"/>
            <a:ext cx="557773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3"/>
          <p:cNvSpPr/>
          <p:nvPr/>
        </p:nvSpPr>
        <p:spPr bwMode="auto">
          <a:xfrm>
            <a:off x="3597460" y="4365162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13" name="Téglalap 11"/>
          <p:cNvSpPr/>
          <p:nvPr/>
        </p:nvSpPr>
        <p:spPr bwMode="auto">
          <a:xfrm>
            <a:off x="4292510" y="3173116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92510" y="3163040"/>
            <a:ext cx="1044575" cy="18785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églalap 3"/>
          <p:cNvSpPr/>
          <p:nvPr/>
        </p:nvSpPr>
        <p:spPr bwMode="auto">
          <a:xfrm>
            <a:off x="4347619" y="324755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16" name="Téglalap 4"/>
          <p:cNvSpPr/>
          <p:nvPr/>
        </p:nvSpPr>
        <p:spPr bwMode="auto">
          <a:xfrm>
            <a:off x="4850031" y="324755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17" name="Téglalap 5"/>
          <p:cNvSpPr/>
          <p:nvPr/>
        </p:nvSpPr>
        <p:spPr bwMode="auto">
          <a:xfrm>
            <a:off x="4348465" y="416512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18" name="Téglalap 6"/>
          <p:cNvSpPr/>
          <p:nvPr/>
        </p:nvSpPr>
        <p:spPr bwMode="auto">
          <a:xfrm>
            <a:off x="4850031" y="416512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2705" y="634044"/>
            <a:ext cx="4471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chemeClr val="accent6"/>
                </a:solidFill>
              </a:rPr>
              <a:t>.2 Principle of </a:t>
            </a:r>
            <a:r>
              <a:rPr lang="en-US" dirty="0" err="1" smtClean="0">
                <a:solidFill>
                  <a:schemeClr val="accent6"/>
                </a:solidFill>
              </a:rPr>
              <a:t>Nvidia’s</a:t>
            </a:r>
            <a:r>
              <a:rPr lang="en-US" dirty="0" smtClean="0">
                <a:solidFill>
                  <a:schemeClr val="accent6"/>
                </a:solidFill>
              </a:rPr>
              <a:t> variable SMP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1700" y="6105781"/>
            <a:ext cx="511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Example layout of </a:t>
            </a:r>
            <a:r>
              <a:rPr lang="en-US" sz="1600" dirty="0" err="1" smtClean="0"/>
              <a:t>Nvidia’s</a:t>
            </a:r>
            <a:r>
              <a:rPr lang="en-US" sz="1600" dirty="0" smtClean="0"/>
              <a:t> variable SMP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75179" y="1628800"/>
            <a:ext cx="4781886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 “cluster” of a </a:t>
            </a:r>
            <a:r>
              <a:rPr lang="en-US" sz="1600" dirty="0" smtClean="0">
                <a:solidFill>
                  <a:srgbClr val="0000FF"/>
                </a:solidFill>
              </a:rPr>
              <a:t>single low power core </a:t>
            </a:r>
            <a:r>
              <a:rPr lang="en-US" sz="1600" dirty="0" smtClean="0"/>
              <a:t>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a cluster of high performance cores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75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63515" y="1813365"/>
            <a:ext cx="47262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70728" y="1809925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8" idx="6"/>
          </p:cNvCxnSpPr>
          <p:nvPr/>
        </p:nvCxnSpPr>
        <p:spPr bwMode="auto">
          <a:xfrm flipH="1">
            <a:off x="2386837" y="1471668"/>
            <a:ext cx="2140713" cy="2686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endCxn id="7" idx="2"/>
          </p:cNvCxnSpPr>
          <p:nvPr/>
        </p:nvCxnSpPr>
        <p:spPr bwMode="auto">
          <a:xfrm>
            <a:off x="4527550" y="1471668"/>
            <a:ext cx="2210007" cy="2606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37557" y="170217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321750" y="171016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61610" y="1133745"/>
            <a:ext cx="686438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Usage models of synchronous adaptive SMPs in the 1 + n configuration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76" r="2173" b="8758"/>
          <a:stretch/>
        </p:blipFill>
        <p:spPr bwMode="auto">
          <a:xfrm>
            <a:off x="46100" y="2562873"/>
            <a:ext cx="4533770" cy="33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0005" y="625435"/>
            <a:ext cx="840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Usage models of synchronous adaptive SMPs in the 1 + n configuration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585" y="6198885"/>
            <a:ext cx="33922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err="1" smtClean="0"/>
              <a:t>Nvidia’s</a:t>
            </a:r>
            <a:r>
              <a:rPr lang="en-US" sz="1300" i="1" dirty="0" smtClean="0"/>
              <a:t> Variable SMP</a:t>
            </a:r>
          </a:p>
          <a:p>
            <a:pPr algn="ctr"/>
            <a:r>
              <a:rPr lang="en-US" sz="1300" i="1" dirty="0" smtClean="0"/>
              <a:t>in </a:t>
            </a:r>
            <a:r>
              <a:rPr lang="en-US" sz="1300" i="1" dirty="0" err="1" smtClean="0"/>
              <a:t>Tegra</a:t>
            </a:r>
            <a:r>
              <a:rPr lang="en-US" sz="1300" i="1" dirty="0" smtClean="0"/>
              <a:t> 3 (2011) and </a:t>
            </a:r>
            <a:r>
              <a:rPr lang="en-US" sz="1300" i="1" dirty="0" err="1" smtClean="0"/>
              <a:t>Tegra</a:t>
            </a:r>
            <a:r>
              <a:rPr lang="en-US" sz="1300" i="1" dirty="0" smtClean="0"/>
              <a:t> 4 (2013)</a:t>
            </a:r>
            <a:endParaRPr lang="en-US" sz="13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6505" y="6174305"/>
            <a:ext cx="5164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E.g.</a:t>
            </a:r>
            <a:endParaRPr lang="en-US" sz="1300" i="1" dirty="0"/>
          </a:p>
        </p:txBody>
      </p:sp>
      <p:pic>
        <p:nvPicPr>
          <p:cNvPr id="18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75" y="2615108"/>
            <a:ext cx="44672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19858" y="6219310"/>
            <a:ext cx="23825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It is not implemented yet.</a:t>
            </a:r>
            <a:endParaRPr lang="en-US" sz="13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4.2 </a:t>
            </a:r>
            <a:r>
              <a:rPr lang="en-US" dirty="0" smtClean="0"/>
              <a:t>Principle of </a:t>
            </a:r>
            <a:r>
              <a:rPr lang="en-US" dirty="0" err="1" smtClean="0"/>
              <a:t>Nvidia’s</a:t>
            </a:r>
            <a:r>
              <a:rPr lang="en-US" dirty="0" smtClean="0"/>
              <a:t> variable SMP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6615" y="1763815"/>
            <a:ext cx="8085010" cy="4779427"/>
            <a:chOff x="1106615" y="409575"/>
            <a:chExt cx="8085010" cy="4779427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23"/>
            <a:stretch/>
          </p:blipFill>
          <p:spPr bwMode="auto">
            <a:xfrm>
              <a:off x="1106615" y="409575"/>
              <a:ext cx="8085010" cy="477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 rot="19026946">
              <a:off x="1636948" y="3512280"/>
              <a:ext cx="2058648" cy="342078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085" y="631785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low power core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560" y="1043735"/>
            <a:ext cx="913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Optimized for low power consumption</a:t>
            </a:r>
            <a:r>
              <a:rPr lang="en-US" sz="1600" dirty="0" smtClean="0"/>
              <a:t> by using transistors that require low power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to operate, as shown below</a:t>
            </a:r>
            <a:r>
              <a:rPr lang="hu-HU" sz="1600" dirty="0" smtClean="0"/>
              <a:t> [4]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4.2 </a:t>
            </a:r>
            <a:r>
              <a:rPr lang="en-US" dirty="0" smtClean="0"/>
              <a:t>Principle of </a:t>
            </a:r>
            <a:r>
              <a:rPr lang="en-US" dirty="0" err="1" smtClean="0"/>
              <a:t>Nvidia’s</a:t>
            </a:r>
            <a:r>
              <a:rPr lang="en-US" dirty="0" smtClean="0"/>
              <a:t> variable SMP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0"/>
          <a:stretch/>
        </p:blipFill>
        <p:spPr bwMode="auto">
          <a:xfrm>
            <a:off x="1082985" y="1503475"/>
            <a:ext cx="6819385" cy="43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625" y="632698"/>
            <a:ext cx="558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Power-Performance curve of </a:t>
            </a:r>
            <a:r>
              <a:rPr lang="en-US" dirty="0" err="1" smtClean="0">
                <a:solidFill>
                  <a:schemeClr val="accent6"/>
                </a:solidFill>
              </a:rPr>
              <a:t>Nvidia’s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vSMP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4.2 </a:t>
            </a:r>
            <a:r>
              <a:rPr lang="en-US" dirty="0" smtClean="0"/>
              <a:t>Principle of </a:t>
            </a:r>
            <a:r>
              <a:rPr lang="en-US" dirty="0" err="1" smtClean="0"/>
              <a:t>Nvidia’s</a:t>
            </a:r>
            <a:r>
              <a:rPr lang="en-US" dirty="0" smtClean="0"/>
              <a:t> variable SMP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4.3 </a:t>
            </a:r>
            <a:r>
              <a:rPr lang="en-US" sz="2000" dirty="0">
                <a:solidFill>
                  <a:srgbClr val="FFFFFF"/>
                </a:solidFill>
              </a:rPr>
              <a:t>Principle of </a:t>
            </a:r>
            <a:r>
              <a:rPr lang="en-US" sz="2000" dirty="0" smtClean="0">
                <a:solidFill>
                  <a:srgbClr val="FFFFFF"/>
                </a:solidFill>
              </a:rPr>
              <a:t>ARM’s </a:t>
            </a:r>
            <a:r>
              <a:rPr lang="en-US" sz="2000" dirty="0" err="1" smtClean="0">
                <a:solidFill>
                  <a:srgbClr val="FFFFFF"/>
                </a:solidFill>
              </a:rPr>
              <a:t>big.LITTLE</a:t>
            </a:r>
            <a:r>
              <a:rPr lang="en-US" sz="2000" dirty="0" smtClean="0">
                <a:solidFill>
                  <a:srgbClr val="FFFFFF"/>
                </a:solidFill>
              </a:rPr>
              <a:t> technology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135" y="976674"/>
            <a:ext cx="88931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ARM’s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is in fact </a:t>
            </a:r>
            <a:r>
              <a:rPr lang="en-US" sz="1600" dirty="0" smtClean="0">
                <a:solidFill>
                  <a:srgbClr val="0000FF"/>
                </a:solidFill>
              </a:rPr>
              <a:t>synchronous adaptive SMP in the n + n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configuration.</a:t>
            </a:r>
          </a:p>
          <a:p>
            <a:r>
              <a:rPr lang="en-US" sz="1600" dirty="0" smtClean="0"/>
              <a:t>It includes </a:t>
            </a:r>
            <a:r>
              <a:rPr lang="en-US" sz="1600" dirty="0" smtClean="0">
                <a:solidFill>
                  <a:srgbClr val="0000FF"/>
                </a:solidFill>
              </a:rPr>
              <a:t>two clusters of cores</a:t>
            </a:r>
            <a:r>
              <a:rPr lang="en-US" sz="1600" dirty="0" smtClean="0"/>
              <a:t>, as shown below: 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192705" y="634044"/>
            <a:ext cx="5482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4.3 Principle of ARM’s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3502" y="6354325"/>
            <a:ext cx="600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Example layout of ARM’s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9652" y="1892828"/>
            <a:ext cx="7102457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a cluster of </a:t>
            </a:r>
            <a:r>
              <a:rPr lang="en-US" sz="1600" dirty="0" smtClean="0"/>
              <a:t>a low power cores, termed as the </a:t>
            </a:r>
            <a:r>
              <a:rPr lang="en-US" sz="1600" dirty="0" smtClean="0">
                <a:solidFill>
                  <a:srgbClr val="FF0000"/>
                </a:solidFill>
              </a:rPr>
              <a:t>LITTLE cores </a:t>
            </a:r>
            <a:r>
              <a:rPr lang="en-US" sz="1600" dirty="0" smtClean="0"/>
              <a:t>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a cluster of </a:t>
            </a:r>
            <a:r>
              <a:rPr lang="en-US" sz="1600" dirty="0" smtClean="0"/>
              <a:t>high performance cores,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termed as the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big cores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61810" y="2834790"/>
            <a:ext cx="3246121" cy="3249505"/>
            <a:chOff x="5481753" y="2843935"/>
            <a:chExt cx="3246121" cy="3249505"/>
          </a:xfrm>
        </p:grpSpPr>
        <p:sp>
          <p:nvSpPr>
            <p:cNvPr id="24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7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8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9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30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33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35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38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39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40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67355" y="5729910"/>
              <a:ext cx="9605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To memory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97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80" y="625435"/>
            <a:ext cx="863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Usage models of synchronous adaptive SMPs in the n + n configuration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517" y="1101987"/>
            <a:ext cx="67489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Usage models of synchronous adaptive SMPs in the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n+n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configuration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6645" y="1909457"/>
            <a:ext cx="28792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Exclusive/inclusive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use 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2770314" y="184044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814972" y="1651570"/>
            <a:ext cx="3418946" cy="12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473688" y="141702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814970" y="165794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196299" y="183567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6231313" y="165157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92080" y="1954462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The cluster migration model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646238" y="1865839"/>
            <a:ext cx="2340697" cy="58106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50032" y="1791032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51405" y="1787592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8" idx="6"/>
          </p:cNvCxnSpPr>
          <p:nvPr/>
        </p:nvCxnSpPr>
        <p:spPr bwMode="auto">
          <a:xfrm flipH="1">
            <a:off x="2559010" y="1403775"/>
            <a:ext cx="2012990" cy="2938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endCxn id="7" idx="6"/>
          </p:cNvCxnSpPr>
          <p:nvPr/>
        </p:nvCxnSpPr>
        <p:spPr bwMode="auto">
          <a:xfrm>
            <a:off x="4572000" y="1403775"/>
            <a:ext cx="2112921" cy="2935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619834" y="166713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493923" y="166748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85203" y="1088740"/>
            <a:ext cx="379462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Exclusive/inclusive use of the clusters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040" y="2251760"/>
            <a:ext cx="41828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Clusters are used exclusively,</a:t>
            </a:r>
          </a:p>
          <a:p>
            <a:pPr algn="ctr"/>
            <a:r>
              <a:rPr lang="en-US" sz="1300" dirty="0" smtClean="0"/>
              <a:t>i.e. at a time one of the clusters is in use</a:t>
            </a:r>
          </a:p>
          <a:p>
            <a:pPr algn="ctr"/>
            <a:r>
              <a:rPr lang="en-US" sz="1300" dirty="0" smtClean="0"/>
              <a:t>as shown below for the cluster migration model</a:t>
            </a:r>
          </a:p>
          <a:p>
            <a:pPr algn="ctr"/>
            <a:r>
              <a:rPr lang="en-US" sz="1300" dirty="0" smtClean="0"/>
              <a:t>(to be discussed later)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4899838" y="2268753"/>
            <a:ext cx="353814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Clusters are used inclusively,</a:t>
            </a:r>
          </a:p>
          <a:p>
            <a:pPr algn="ctr"/>
            <a:r>
              <a:rPr lang="en-US" sz="1300" dirty="0" smtClean="0"/>
              <a:t>i.e. at a time both clusters can be used</a:t>
            </a:r>
          </a:p>
          <a:p>
            <a:pPr algn="ctr"/>
            <a:r>
              <a:rPr lang="en-US" sz="1300" dirty="0" smtClean="0"/>
              <a:t>partly or entirely</a:t>
            </a:r>
            <a:endParaRPr lang="en-US" sz="1300" dirty="0"/>
          </a:p>
        </p:txBody>
      </p:sp>
      <p:sp>
        <p:nvSpPr>
          <p:cNvPr id="13" name="Téglalap 21"/>
          <p:cNvSpPr/>
          <p:nvPr/>
        </p:nvSpPr>
        <p:spPr bwMode="auto">
          <a:xfrm>
            <a:off x="2321750" y="3563938"/>
            <a:ext cx="2195512" cy="3186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1"/>
          <p:cNvSpPr/>
          <p:nvPr/>
        </p:nvSpPr>
        <p:spPr bwMode="auto">
          <a:xfrm>
            <a:off x="3437415" y="4037187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églalap 17"/>
          <p:cNvSpPr/>
          <p:nvPr/>
        </p:nvSpPr>
        <p:spPr bwMode="auto">
          <a:xfrm>
            <a:off x="2405887" y="6288262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Egyenes összekötő nyíllal 20"/>
          <p:cNvCxnSpPr/>
          <p:nvPr/>
        </p:nvCxnSpPr>
        <p:spPr bwMode="auto">
          <a:xfrm>
            <a:off x="2924588" y="5924725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2"/>
          <p:cNvSpPr txBox="1">
            <a:spLocks noChangeArrowheads="1"/>
          </p:cNvSpPr>
          <p:nvPr/>
        </p:nvSpPr>
        <p:spPr bwMode="auto">
          <a:xfrm>
            <a:off x="3531021" y="3577840"/>
            <a:ext cx="841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big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24" name="Egyenes összekötő nyíllal 148"/>
          <p:cNvCxnSpPr/>
          <p:nvPr/>
        </p:nvCxnSpPr>
        <p:spPr bwMode="auto">
          <a:xfrm>
            <a:off x="3969575" y="5935837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3437415" y="4027111"/>
            <a:ext cx="1044575" cy="18785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églalap 3"/>
          <p:cNvSpPr/>
          <p:nvPr/>
        </p:nvSpPr>
        <p:spPr bwMode="auto">
          <a:xfrm>
            <a:off x="3501392" y="4124500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27" name="Téglalap 4"/>
          <p:cNvSpPr/>
          <p:nvPr/>
        </p:nvSpPr>
        <p:spPr bwMode="auto">
          <a:xfrm>
            <a:off x="4010980" y="4124500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28" name="Téglalap 5"/>
          <p:cNvSpPr/>
          <p:nvPr/>
        </p:nvSpPr>
        <p:spPr bwMode="auto">
          <a:xfrm>
            <a:off x="3501392" y="504207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29" name="Téglalap 6"/>
          <p:cNvSpPr/>
          <p:nvPr/>
        </p:nvSpPr>
        <p:spPr bwMode="auto">
          <a:xfrm>
            <a:off x="4010980" y="504207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31" name="Téglalap 21"/>
          <p:cNvSpPr/>
          <p:nvPr/>
        </p:nvSpPr>
        <p:spPr bwMode="auto">
          <a:xfrm>
            <a:off x="93663" y="3563938"/>
            <a:ext cx="2195512" cy="3186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12"/>
          <p:cNvSpPr/>
          <p:nvPr/>
        </p:nvSpPr>
        <p:spPr bwMode="auto">
          <a:xfrm>
            <a:off x="167878" y="4538837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églalap 13"/>
          <p:cNvSpPr/>
          <p:nvPr/>
        </p:nvSpPr>
        <p:spPr bwMode="auto">
          <a:xfrm>
            <a:off x="205978" y="462932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39" name="Téglalap 14"/>
          <p:cNvSpPr/>
          <p:nvPr/>
        </p:nvSpPr>
        <p:spPr bwMode="auto">
          <a:xfrm>
            <a:off x="702865" y="462932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40" name="Téglalap 15"/>
          <p:cNvSpPr/>
          <p:nvPr/>
        </p:nvSpPr>
        <p:spPr bwMode="auto">
          <a:xfrm>
            <a:off x="205978" y="527702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41" name="Téglalap 16"/>
          <p:cNvSpPr/>
          <p:nvPr/>
        </p:nvSpPr>
        <p:spPr bwMode="auto">
          <a:xfrm>
            <a:off x="702865" y="527702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42" name="Téglalap 17"/>
          <p:cNvSpPr/>
          <p:nvPr/>
        </p:nvSpPr>
        <p:spPr bwMode="auto">
          <a:xfrm>
            <a:off x="177800" y="6288262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Egyenes összekötő nyíllal 20"/>
          <p:cNvCxnSpPr/>
          <p:nvPr/>
        </p:nvCxnSpPr>
        <p:spPr bwMode="auto">
          <a:xfrm>
            <a:off x="661988" y="5924725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23"/>
          <p:cNvSpPr txBox="1">
            <a:spLocks noChangeArrowheads="1"/>
          </p:cNvSpPr>
          <p:nvPr/>
        </p:nvSpPr>
        <p:spPr bwMode="auto">
          <a:xfrm>
            <a:off x="170303" y="4075325"/>
            <a:ext cx="994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47" name="Egyenes összekötő nyíllal 148"/>
          <p:cNvCxnSpPr/>
          <p:nvPr/>
        </p:nvCxnSpPr>
        <p:spPr bwMode="auto">
          <a:xfrm>
            <a:off x="1741488" y="5935837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églalap 11"/>
          <p:cNvSpPr/>
          <p:nvPr/>
        </p:nvSpPr>
        <p:spPr bwMode="auto">
          <a:xfrm>
            <a:off x="1251560" y="4037187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églalap 3"/>
          <p:cNvSpPr/>
          <p:nvPr/>
        </p:nvSpPr>
        <p:spPr bwMode="auto">
          <a:xfrm>
            <a:off x="1286485" y="4124500"/>
            <a:ext cx="431800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49" name="Téglalap 4"/>
          <p:cNvSpPr/>
          <p:nvPr/>
        </p:nvSpPr>
        <p:spPr bwMode="auto">
          <a:xfrm>
            <a:off x="1796073" y="4124500"/>
            <a:ext cx="431800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50" name="Téglalap 5"/>
          <p:cNvSpPr/>
          <p:nvPr/>
        </p:nvSpPr>
        <p:spPr bwMode="auto">
          <a:xfrm>
            <a:off x="1286485" y="5042075"/>
            <a:ext cx="431800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51" name="Téglalap 6"/>
          <p:cNvSpPr/>
          <p:nvPr/>
        </p:nvSpPr>
        <p:spPr bwMode="auto">
          <a:xfrm>
            <a:off x="1796073" y="5042075"/>
            <a:ext cx="431800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52" name="Szövegdoboz 22"/>
          <p:cNvSpPr txBox="1">
            <a:spLocks noChangeArrowheads="1"/>
          </p:cNvSpPr>
          <p:nvPr/>
        </p:nvSpPr>
        <p:spPr bwMode="auto">
          <a:xfrm>
            <a:off x="1364085" y="3604810"/>
            <a:ext cx="782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big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53" name="Téglalap 12"/>
          <p:cNvSpPr/>
          <p:nvPr/>
        </p:nvSpPr>
        <p:spPr bwMode="auto">
          <a:xfrm>
            <a:off x="2393808" y="4538837"/>
            <a:ext cx="1008062" cy="1366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églalap 13"/>
          <p:cNvSpPr/>
          <p:nvPr/>
        </p:nvSpPr>
        <p:spPr bwMode="auto">
          <a:xfrm>
            <a:off x="2431908" y="4638850"/>
            <a:ext cx="431800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55" name="Téglalap 14"/>
          <p:cNvSpPr/>
          <p:nvPr/>
        </p:nvSpPr>
        <p:spPr bwMode="auto">
          <a:xfrm>
            <a:off x="2928795" y="4638850"/>
            <a:ext cx="431800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56" name="Téglalap 15"/>
          <p:cNvSpPr/>
          <p:nvPr/>
        </p:nvSpPr>
        <p:spPr bwMode="auto">
          <a:xfrm>
            <a:off x="2431908" y="5286550"/>
            <a:ext cx="431800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57" name="Téglalap 16"/>
          <p:cNvSpPr/>
          <p:nvPr/>
        </p:nvSpPr>
        <p:spPr bwMode="auto">
          <a:xfrm>
            <a:off x="2928795" y="5286550"/>
            <a:ext cx="431800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58" name="Szövegdoboz 23"/>
          <p:cNvSpPr txBox="1">
            <a:spLocks noChangeArrowheads="1"/>
          </p:cNvSpPr>
          <p:nvPr/>
        </p:nvSpPr>
        <p:spPr bwMode="auto">
          <a:xfrm>
            <a:off x="2392710" y="4061387"/>
            <a:ext cx="994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59" name="Téglalap 21"/>
          <p:cNvSpPr/>
          <p:nvPr/>
        </p:nvSpPr>
        <p:spPr bwMode="auto">
          <a:xfrm>
            <a:off x="6845092" y="3563938"/>
            <a:ext cx="2195512" cy="3195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églalap 11"/>
          <p:cNvSpPr/>
          <p:nvPr/>
        </p:nvSpPr>
        <p:spPr bwMode="auto">
          <a:xfrm>
            <a:off x="7960757" y="4046332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églalap 17"/>
          <p:cNvSpPr/>
          <p:nvPr/>
        </p:nvSpPr>
        <p:spPr bwMode="auto">
          <a:xfrm>
            <a:off x="6929229" y="6297407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zövegdoboz 22"/>
          <p:cNvSpPr txBox="1">
            <a:spLocks noChangeArrowheads="1"/>
          </p:cNvSpPr>
          <p:nvPr/>
        </p:nvSpPr>
        <p:spPr bwMode="auto">
          <a:xfrm>
            <a:off x="8054363" y="3586985"/>
            <a:ext cx="841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big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64" name="Egyenes összekötő nyíllal 148"/>
          <p:cNvCxnSpPr/>
          <p:nvPr/>
        </p:nvCxnSpPr>
        <p:spPr bwMode="auto">
          <a:xfrm>
            <a:off x="8492917" y="594498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 bwMode="auto">
          <a:xfrm>
            <a:off x="7960757" y="4036256"/>
            <a:ext cx="1044575" cy="18785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Téglalap 3"/>
          <p:cNvSpPr/>
          <p:nvPr/>
        </p:nvSpPr>
        <p:spPr bwMode="auto">
          <a:xfrm>
            <a:off x="8024734" y="413364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67" name="Téglalap 4"/>
          <p:cNvSpPr/>
          <p:nvPr/>
        </p:nvSpPr>
        <p:spPr bwMode="auto">
          <a:xfrm>
            <a:off x="8534322" y="413364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68" name="Téglalap 5"/>
          <p:cNvSpPr/>
          <p:nvPr/>
        </p:nvSpPr>
        <p:spPr bwMode="auto">
          <a:xfrm>
            <a:off x="8024734" y="5051220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69" name="Téglalap 6"/>
          <p:cNvSpPr/>
          <p:nvPr/>
        </p:nvSpPr>
        <p:spPr bwMode="auto">
          <a:xfrm>
            <a:off x="8534322" y="5051220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70" name="Téglalap 21"/>
          <p:cNvSpPr/>
          <p:nvPr/>
        </p:nvSpPr>
        <p:spPr bwMode="auto">
          <a:xfrm>
            <a:off x="4617005" y="3563938"/>
            <a:ext cx="2195512" cy="3195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églalap 12"/>
          <p:cNvSpPr/>
          <p:nvPr/>
        </p:nvSpPr>
        <p:spPr bwMode="auto">
          <a:xfrm>
            <a:off x="4691220" y="4547982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églalap 13"/>
          <p:cNvSpPr/>
          <p:nvPr/>
        </p:nvSpPr>
        <p:spPr bwMode="auto">
          <a:xfrm>
            <a:off x="4729320" y="464799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73" name="Téglalap 14"/>
          <p:cNvSpPr/>
          <p:nvPr/>
        </p:nvSpPr>
        <p:spPr bwMode="auto">
          <a:xfrm>
            <a:off x="5226207" y="464799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74" name="Téglalap 15"/>
          <p:cNvSpPr/>
          <p:nvPr/>
        </p:nvSpPr>
        <p:spPr bwMode="auto">
          <a:xfrm>
            <a:off x="4729320" y="529569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75" name="Téglalap 16"/>
          <p:cNvSpPr/>
          <p:nvPr/>
        </p:nvSpPr>
        <p:spPr bwMode="auto">
          <a:xfrm>
            <a:off x="5226207" y="529569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76" name="Téglalap 17"/>
          <p:cNvSpPr/>
          <p:nvPr/>
        </p:nvSpPr>
        <p:spPr bwMode="auto">
          <a:xfrm>
            <a:off x="4701142" y="6297407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Egyenes összekötő nyíllal 20"/>
          <p:cNvCxnSpPr/>
          <p:nvPr/>
        </p:nvCxnSpPr>
        <p:spPr bwMode="auto">
          <a:xfrm>
            <a:off x="5185330" y="5933870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zövegdoboz 23"/>
          <p:cNvSpPr txBox="1">
            <a:spLocks noChangeArrowheads="1"/>
          </p:cNvSpPr>
          <p:nvPr/>
        </p:nvSpPr>
        <p:spPr bwMode="auto">
          <a:xfrm>
            <a:off x="4693645" y="4084470"/>
            <a:ext cx="994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79" name="Egyenes összekötő nyíllal 148"/>
          <p:cNvCxnSpPr/>
          <p:nvPr/>
        </p:nvCxnSpPr>
        <p:spPr bwMode="auto">
          <a:xfrm>
            <a:off x="6264830" y="594498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églalap 11"/>
          <p:cNvSpPr/>
          <p:nvPr/>
        </p:nvSpPr>
        <p:spPr bwMode="auto">
          <a:xfrm>
            <a:off x="5774902" y="4046332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églalap 3"/>
          <p:cNvSpPr/>
          <p:nvPr/>
        </p:nvSpPr>
        <p:spPr bwMode="auto">
          <a:xfrm>
            <a:off x="5809827" y="4133645"/>
            <a:ext cx="431800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82" name="Téglalap 4"/>
          <p:cNvSpPr/>
          <p:nvPr/>
        </p:nvSpPr>
        <p:spPr bwMode="auto">
          <a:xfrm>
            <a:off x="6319415" y="4133645"/>
            <a:ext cx="431800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83" name="Téglalap 5"/>
          <p:cNvSpPr/>
          <p:nvPr/>
        </p:nvSpPr>
        <p:spPr bwMode="auto">
          <a:xfrm>
            <a:off x="5809827" y="5051220"/>
            <a:ext cx="431800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84" name="Téglalap 6"/>
          <p:cNvSpPr/>
          <p:nvPr/>
        </p:nvSpPr>
        <p:spPr bwMode="auto">
          <a:xfrm>
            <a:off x="6319415" y="5051220"/>
            <a:ext cx="431800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85" name="Szövegdoboz 22"/>
          <p:cNvSpPr txBox="1">
            <a:spLocks noChangeArrowheads="1"/>
          </p:cNvSpPr>
          <p:nvPr/>
        </p:nvSpPr>
        <p:spPr bwMode="auto">
          <a:xfrm>
            <a:off x="5887427" y="3613955"/>
            <a:ext cx="782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big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91" name="Szövegdoboz 23"/>
          <p:cNvSpPr txBox="1">
            <a:spLocks noChangeArrowheads="1"/>
          </p:cNvSpPr>
          <p:nvPr/>
        </p:nvSpPr>
        <p:spPr bwMode="auto">
          <a:xfrm>
            <a:off x="6916052" y="4070532"/>
            <a:ext cx="994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97" name="Téglalap 12"/>
          <p:cNvSpPr/>
          <p:nvPr/>
        </p:nvSpPr>
        <p:spPr bwMode="auto">
          <a:xfrm>
            <a:off x="6913555" y="4544980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églalap 13"/>
          <p:cNvSpPr/>
          <p:nvPr/>
        </p:nvSpPr>
        <p:spPr bwMode="auto">
          <a:xfrm>
            <a:off x="6951655" y="4644993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99" name="Téglalap 14"/>
          <p:cNvSpPr/>
          <p:nvPr/>
        </p:nvSpPr>
        <p:spPr bwMode="auto">
          <a:xfrm>
            <a:off x="7448542" y="4644993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100" name="Téglalap 15"/>
          <p:cNvSpPr/>
          <p:nvPr/>
        </p:nvSpPr>
        <p:spPr bwMode="auto">
          <a:xfrm>
            <a:off x="6951655" y="5292693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101" name="Téglalap 16"/>
          <p:cNvSpPr/>
          <p:nvPr/>
        </p:nvSpPr>
        <p:spPr bwMode="auto">
          <a:xfrm>
            <a:off x="7448542" y="5292693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cxnSp>
        <p:nvCxnSpPr>
          <p:cNvPr id="102" name="Egyenes összekötő nyíllal 20"/>
          <p:cNvCxnSpPr/>
          <p:nvPr/>
        </p:nvCxnSpPr>
        <p:spPr bwMode="auto">
          <a:xfrm>
            <a:off x="7407665" y="5930868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70480" y="628610"/>
            <a:ext cx="472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Exclusive/inclusive use of the clusters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853" y="330240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Low load</a:t>
            </a:r>
            <a:endParaRPr lang="en-US" sz="11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010888" y="3293985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High load</a:t>
            </a:r>
            <a:endParaRPr lang="en-US" sz="11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311685" y="329398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Low load</a:t>
            </a:r>
            <a:endParaRPr lang="en-US" sz="11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524088" y="3293985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High load</a:t>
            </a:r>
            <a:endParaRPr lang="en-US" sz="1100" b="1" dirty="0"/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20" grpId="0" animBg="1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/>
      <p:bldP spid="46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3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91" grpId="0"/>
      <p:bldP spid="97" grpId="0" animBg="1"/>
      <p:bldP spid="98" grpId="0" animBg="1"/>
      <p:bldP spid="99" grpId="0" animBg="1"/>
      <p:bldP spid="100" grpId="0" animBg="1"/>
      <p:bldP spid="101" grpId="0" animBg="1"/>
      <p:bldP spid="30" grpId="0"/>
      <p:bldP spid="104" grpId="0"/>
      <p:bldP spid="105" grpId="0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80" y="625435"/>
            <a:ext cx="863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Usage models of synchronous adaptive SMPs in the n + n configuration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517" y="1101987"/>
            <a:ext cx="67489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Usage models of synchronous adaptive SMPs in the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n+n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configuration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6645" y="1909457"/>
            <a:ext cx="28792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Exclusive/inclusive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use 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2770314" y="184044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814972" y="1651570"/>
            <a:ext cx="3418946" cy="12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473688" y="141702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814970" y="165794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196299" y="183567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6231313" y="165157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92080" y="1954462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The cluster migration model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143928" y="1936930"/>
            <a:ext cx="2340697" cy="58106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27544" y="1814574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92179" y="1811134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1525354" y="256378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endCxn id="5" idx="7"/>
          </p:cNvCxnSpPr>
          <p:nvPr/>
        </p:nvCxnSpPr>
        <p:spPr bwMode="auto">
          <a:xfrm flipH="1">
            <a:off x="1580909" y="2310767"/>
            <a:ext cx="1417409" cy="261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72548" y="2310767"/>
            <a:ext cx="1394242" cy="279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328406" y="256344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560" y="2646074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Cluster migration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46874" y="2642634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migration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47174" y="2643342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migration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074234" y="2266007"/>
            <a:ext cx="751" cy="3347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945396" y="1403775"/>
            <a:ext cx="2097252" cy="3546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endCxn id="16" idx="1"/>
          </p:cNvCxnSpPr>
          <p:nvPr/>
        </p:nvCxnSpPr>
        <p:spPr bwMode="auto">
          <a:xfrm>
            <a:off x="5042648" y="1412327"/>
            <a:ext cx="2033201" cy="324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066317" y="172825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403" y="5781534"/>
            <a:ext cx="15199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MP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212" y="5771574"/>
            <a:ext cx="22541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</a:p>
          <a:p>
            <a:pPr algn="ctr"/>
            <a:r>
              <a:rPr lang="en-US" sz="1300" b="1" i="1" dirty="0" smtClean="0"/>
              <a:t>with cluster migration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9157" y="5771574"/>
            <a:ext cx="2300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</a:p>
          <a:p>
            <a:pPr algn="ctr"/>
            <a:r>
              <a:rPr lang="en-US" sz="1300" b="1" i="1" dirty="0" smtClean="0"/>
              <a:t>with core migration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477595" y="1111387"/>
            <a:ext cx="5109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The cluster migration model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2936012" y="172859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0650" y="629398"/>
            <a:ext cx="388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cluster migration model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[5]</a:t>
            </a:r>
            <a:endParaRPr lang="en-US" dirty="0"/>
          </a:p>
        </p:txBody>
      </p:sp>
      <p:pic>
        <p:nvPicPr>
          <p:cNvPr id="28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32603" r="57690" b="28713"/>
          <a:stretch/>
        </p:blipFill>
        <p:spPr bwMode="auto">
          <a:xfrm>
            <a:off x="678907" y="3206290"/>
            <a:ext cx="1435099" cy="24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7" t="32580" r="32961" b="28713"/>
          <a:stretch/>
        </p:blipFill>
        <p:spPr bwMode="auto">
          <a:xfrm>
            <a:off x="3612067" y="3206290"/>
            <a:ext cx="1657350" cy="24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1" t="32477" r="8826" b="28713"/>
          <a:stretch/>
        </p:blipFill>
        <p:spPr bwMode="auto">
          <a:xfrm>
            <a:off x="6439547" y="3206289"/>
            <a:ext cx="1460500" cy="24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986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4.1 Introduction to workload </a:t>
            </a:r>
            <a:r>
              <a:rPr lang="en-US" sz="2000" dirty="0">
                <a:solidFill>
                  <a:srgbClr val="FFFFFF"/>
                </a:solidFill>
              </a:rPr>
              <a:t>directed adaptive </a:t>
            </a:r>
            <a:endParaRPr lang="en-US" sz="20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SMP </a:t>
            </a:r>
            <a:r>
              <a:rPr lang="en-US" sz="2000" dirty="0">
                <a:solidFill>
                  <a:srgbClr val="FFFFFF"/>
                </a:solidFill>
              </a:rPr>
              <a:t>multicores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40" y="1133745"/>
            <a:ext cx="677794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are </a:t>
            </a:r>
            <a:r>
              <a:rPr lang="en-US" sz="1600" dirty="0" smtClean="0">
                <a:solidFill>
                  <a:srgbClr val="002D86"/>
                </a:solidFill>
              </a:rPr>
              <a:t>two </a:t>
            </a:r>
            <a:r>
              <a:rPr lang="en-US" sz="1600" dirty="0" smtClean="0">
                <a:solidFill>
                  <a:srgbClr val="0000FF"/>
                </a:solidFill>
              </a:rPr>
              <a:t>core clusters</a:t>
            </a:r>
            <a:r>
              <a:rPr lang="en-US" sz="1600" dirty="0" smtClean="0"/>
              <a:t>, the LITTLE core cluster and</a:t>
            </a:r>
          </a:p>
          <a:p>
            <a:pPr>
              <a:spcAft>
                <a:spcPts val="400"/>
              </a:spcAft>
            </a:pPr>
            <a:r>
              <a:rPr lang="en-US" sz="1600" dirty="0" smtClean="0"/>
              <a:t>      the big core cluster.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Tasks run on either the LITTLE or the big core cluster, so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   only one core cluster is active at any time </a:t>
            </a:r>
            <a:r>
              <a:rPr lang="en-US" sz="1600" dirty="0" smtClean="0"/>
              <a:t>(except a short</a:t>
            </a:r>
          </a:p>
          <a:p>
            <a:pPr>
              <a:spcAft>
                <a:spcPts val="400"/>
              </a:spcAft>
            </a:pPr>
            <a:r>
              <a:rPr lang="en-US" sz="1600" dirty="0" smtClean="0"/>
              <a:t>       interval during a cluster switch).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Low workloads</a:t>
            </a:r>
            <a:r>
              <a:rPr lang="en-US" sz="1600" dirty="0" smtClean="0"/>
              <a:t>, such as background synch tasks, audio or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video playback </a:t>
            </a:r>
            <a:r>
              <a:rPr lang="en-US" sz="1600" dirty="0" smtClean="0">
                <a:solidFill>
                  <a:srgbClr val="0000FF"/>
                </a:solidFill>
              </a:rPr>
              <a:t>run typically on the LITTLE core cluster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If the workload becomes higher </a:t>
            </a:r>
            <a:r>
              <a:rPr lang="en-US" sz="1600" dirty="0" smtClean="0"/>
              <a:t>than the max performance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of the LITTLE core cluster </a:t>
            </a:r>
            <a:r>
              <a:rPr lang="en-US" sz="1600" dirty="0" smtClean="0">
                <a:solidFill>
                  <a:srgbClr val="0000FF"/>
                </a:solidFill>
              </a:rPr>
              <a:t>the workload will be migrated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to the big core cluster and vice versa</a:t>
            </a:r>
            <a:r>
              <a:rPr lang="en-US" sz="1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35" y="638690"/>
            <a:ext cx="578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processing with cluster migration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6" name="Picture 5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25385" r="57690" b="28713"/>
          <a:stretch/>
        </p:blipFill>
        <p:spPr bwMode="auto">
          <a:xfrm>
            <a:off x="7367371" y="1178750"/>
            <a:ext cx="1435099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998730"/>
            <a:ext cx="8790051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Cluster </a:t>
            </a:r>
            <a:r>
              <a:rPr lang="en-US" sz="1600" dirty="0">
                <a:solidFill>
                  <a:srgbClr val="0000FF"/>
                </a:solidFill>
              </a:rPr>
              <a:t>selection </a:t>
            </a:r>
            <a:r>
              <a:rPr lang="en-US" sz="1600" dirty="0">
                <a:solidFill>
                  <a:srgbClr val="000000"/>
                </a:solidFill>
              </a:rPr>
              <a:t>is driven </a:t>
            </a:r>
            <a:r>
              <a:rPr lang="en-US" sz="1600" dirty="0">
                <a:solidFill>
                  <a:srgbClr val="0000FF"/>
                </a:solidFill>
              </a:rPr>
              <a:t>by OS </a:t>
            </a:r>
            <a:r>
              <a:rPr lang="en-US" sz="1600" dirty="0">
                <a:solidFill>
                  <a:srgbClr val="000000"/>
                </a:solidFill>
              </a:rPr>
              <a:t>power management.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OS</a:t>
            </a:r>
            <a:r>
              <a:rPr lang="en-US" sz="1600" dirty="0" smtClean="0">
                <a:solidFill>
                  <a:srgbClr val="000000"/>
                </a:solidFill>
              </a:rPr>
              <a:t> (e.g. the Linux </a:t>
            </a:r>
            <a:r>
              <a:rPr lang="en-US" sz="1600" dirty="0" err="1">
                <a:solidFill>
                  <a:srgbClr val="000000"/>
                </a:solidFill>
              </a:rPr>
              <a:t>cpufreq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routine) </a:t>
            </a:r>
            <a:r>
              <a:rPr lang="en-US" sz="1600" dirty="0">
                <a:solidFill>
                  <a:srgbClr val="0000FF"/>
                </a:solidFill>
              </a:rPr>
              <a:t>samples the load for all cores in the </a:t>
            </a:r>
            <a:r>
              <a:rPr lang="en-US" sz="1600" dirty="0" smtClean="0">
                <a:solidFill>
                  <a:srgbClr val="0000FF"/>
                </a:solidFill>
              </a:rPr>
              <a:t>cluster</a:t>
            </a:r>
          </a:p>
          <a:p>
            <a:pPr lvl="0"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and </a:t>
            </a:r>
            <a:r>
              <a:rPr lang="en-US" sz="1600" dirty="0">
                <a:solidFill>
                  <a:srgbClr val="0000FF"/>
                </a:solidFill>
              </a:rPr>
              <a:t>selects an operating point for the cluster.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switches clusters at terminal points of the current clusters DVFS </a:t>
            </a:r>
            <a:r>
              <a:rPr lang="en-US" sz="1600" dirty="0" smtClean="0">
                <a:solidFill>
                  <a:srgbClr val="000000"/>
                </a:solidFill>
              </a:rPr>
              <a:t>curve, as</a:t>
            </a:r>
          </a:p>
          <a:p>
            <a:pPr lvl="0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illustrated in the next Figure.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614" y="629165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Cluster switches </a:t>
            </a:r>
            <a:r>
              <a:rPr lang="en-US" dirty="0" smtClean="0"/>
              <a:t>[</a:t>
            </a:r>
            <a:r>
              <a:rPr lang="hu-HU" dirty="0" smtClean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wsw.hu/kepek/hirek/2013/09/biglittle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/>
          <a:stretch/>
        </p:blipFill>
        <p:spPr bwMode="auto">
          <a:xfrm>
            <a:off x="152400" y="1133745"/>
            <a:ext cx="7105916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00" y="633413"/>
            <a:ext cx="653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Power/performance curve during cluster switching [</a:t>
            </a:r>
            <a:r>
              <a:rPr lang="hu-HU" dirty="0" smtClean="0"/>
              <a:t>7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7265" y="3004349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(Low power core)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777245" y="3338989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(High performance core)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62110" y="2618909"/>
            <a:ext cx="22781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DVFS operating points</a:t>
            </a:r>
            <a:endParaRPr lang="en-US" sz="1300" b="1" dirty="0"/>
          </a:p>
        </p:txBody>
      </p:sp>
      <p:sp>
        <p:nvSpPr>
          <p:cNvPr id="8" name="Rectangle 7"/>
          <p:cNvSpPr/>
          <p:nvPr/>
        </p:nvSpPr>
        <p:spPr>
          <a:xfrm>
            <a:off x="0" y="5711285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switch</a:t>
            </a:r>
            <a:r>
              <a:rPr lang="en-US" sz="1600" dirty="0">
                <a:solidFill>
                  <a:srgbClr val="000000"/>
                </a:solidFill>
              </a:rPr>
              <a:t> from the low power cluster to the high performance cluster </a:t>
            </a:r>
            <a:r>
              <a:rPr lang="en-US" sz="1600" dirty="0" smtClean="0">
                <a:solidFill>
                  <a:srgbClr val="0000FF"/>
                </a:solidFill>
              </a:rPr>
              <a:t>is </a:t>
            </a:r>
          </a:p>
          <a:p>
            <a:pPr lvl="0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extension of the DVFS strategy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 cluster switch lasts about 30 </a:t>
            </a:r>
            <a:r>
              <a:rPr lang="en-US" sz="1600" dirty="0" err="1">
                <a:solidFill>
                  <a:srgbClr val="000000"/>
                </a:solidFill>
              </a:rPr>
              <a:t>kcycles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35" y="629165"/>
            <a:ext cx="602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processing with core migration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], [</a:t>
            </a:r>
            <a:r>
              <a:rPr lang="hu-HU" dirty="0" smtClean="0"/>
              <a:t>8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5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7" t="32580" r="32961" b="28713"/>
          <a:stretch/>
        </p:blipFill>
        <p:spPr bwMode="auto">
          <a:xfrm>
            <a:off x="7190125" y="1450193"/>
            <a:ext cx="1657350" cy="24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3180" y="1291937"/>
            <a:ext cx="6948670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There are </a:t>
            </a:r>
            <a:r>
              <a:rPr lang="en-US" sz="1600" dirty="0">
                <a:solidFill>
                  <a:srgbClr val="002D86"/>
                </a:solidFill>
              </a:rPr>
              <a:t>two </a:t>
            </a:r>
            <a:r>
              <a:rPr lang="en-US" sz="1600" dirty="0">
                <a:solidFill>
                  <a:srgbClr val="0000FF"/>
                </a:solidFill>
              </a:rPr>
              <a:t>core clusters</a:t>
            </a:r>
            <a:r>
              <a:rPr lang="en-US" sz="1600" dirty="0">
                <a:solidFill>
                  <a:srgbClr val="000000"/>
                </a:solidFill>
              </a:rPr>
              <a:t>, the LITTLE core cluster and</a:t>
            </a:r>
          </a:p>
          <a:p>
            <a:pPr lvl="0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    the big core cluster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Cores are grouped into pairs </a:t>
            </a:r>
            <a:r>
              <a:rPr lang="en-US" sz="1600" dirty="0" smtClean="0">
                <a:solidFill>
                  <a:srgbClr val="000000"/>
                </a:solidFill>
              </a:rPr>
              <a:t>of one big core and one</a:t>
            </a:r>
          </a:p>
          <a:p>
            <a:pPr lvl="0"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   LITTLE core.</a:t>
            </a:r>
          </a:p>
          <a:p>
            <a:pPr lvl="0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 The </a:t>
            </a:r>
            <a:r>
              <a:rPr lang="en-US" sz="1600" dirty="0" smtClean="0">
                <a:solidFill>
                  <a:srgbClr val="0000FF"/>
                </a:solidFill>
              </a:rPr>
              <a:t>LITTLE  and the big </a:t>
            </a:r>
            <a:r>
              <a:rPr lang="en-US" sz="1600" dirty="0" smtClean="0">
                <a:solidFill>
                  <a:srgbClr val="000000"/>
                </a:solidFill>
              </a:rPr>
              <a:t>core of a group are </a:t>
            </a:r>
            <a:r>
              <a:rPr lang="en-US" sz="1600" dirty="0" smtClean="0">
                <a:solidFill>
                  <a:srgbClr val="0000FF"/>
                </a:solidFill>
              </a:rPr>
              <a:t>used exclusively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Each LITTLE core can switch to its big counterpart </a:t>
            </a:r>
            <a:r>
              <a:rPr lang="en-US" sz="1600" dirty="0" smtClean="0">
                <a:solidFill>
                  <a:srgbClr val="0000FF"/>
                </a:solidFill>
              </a:rPr>
              <a:t>if it meets a higher load than its max. performance and vice versa</a:t>
            </a:r>
            <a:r>
              <a:rPr lang="en-US" sz="1600" dirty="0" smtClean="0">
                <a:solidFill>
                  <a:srgbClr val="0000FF"/>
                </a:solidFill>
              </a:rPr>
              <a:t>.</a:t>
            </a:r>
          </a:p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Each core switch is independent  from the others.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735" y="629165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Core switches </a:t>
            </a:r>
            <a:r>
              <a:rPr lang="en-US" dirty="0" smtClean="0"/>
              <a:t>[</a:t>
            </a:r>
            <a:r>
              <a:rPr lang="hu-HU" dirty="0" smtClean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1178750"/>
            <a:ext cx="9013429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Core selection </a:t>
            </a:r>
            <a:r>
              <a:rPr lang="en-US" sz="1600" dirty="0" smtClean="0"/>
              <a:t>in any core pair is performed </a:t>
            </a:r>
            <a:r>
              <a:rPr lang="en-US" sz="1600" dirty="0" smtClean="0">
                <a:solidFill>
                  <a:srgbClr val="0000FF"/>
                </a:solidFill>
              </a:rPr>
              <a:t>by OS power management</a:t>
            </a:r>
            <a:r>
              <a:rPr lang="en-US" sz="1600" dirty="0" smtClean="0"/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DVFS algorithm monitors the core load.</a:t>
            </a:r>
          </a:p>
          <a:p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0000FF"/>
                </a:solidFill>
              </a:rPr>
              <a:t>When a LITTLE  core cannot service the actual load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a switch to its big counterpart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is initiated and the LITTLE core is turned off </a:t>
            </a:r>
            <a:r>
              <a:rPr lang="en-US" sz="1600" dirty="0" smtClean="0"/>
              <a:t>and vice versa.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29165"/>
            <a:ext cx="634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MP processing with core migration </a:t>
            </a:r>
            <a:r>
              <a:rPr lang="en-US" dirty="0" smtClean="0"/>
              <a:t>[</a:t>
            </a:r>
            <a:r>
              <a:rPr lang="hu-HU" dirty="0" smtClean="0"/>
              <a:t>8</a:t>
            </a:r>
            <a:r>
              <a:rPr lang="en-US" dirty="0" smtClean="0"/>
              <a:t>],[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1" t="32477" r="8826" b="28713"/>
          <a:stretch/>
        </p:blipFill>
        <p:spPr bwMode="auto">
          <a:xfrm>
            <a:off x="7206955" y="1403775"/>
            <a:ext cx="1460500" cy="24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825" y="1268760"/>
            <a:ext cx="6814109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OS scheduler has all cores </a:t>
            </a:r>
            <a:r>
              <a:rPr lang="en-US" sz="1600" dirty="0" smtClean="0"/>
              <a:t>of both clusters </a:t>
            </a:r>
            <a:r>
              <a:rPr lang="en-US" sz="1600" dirty="0" smtClean="0">
                <a:solidFill>
                  <a:srgbClr val="FF0000"/>
                </a:solidFill>
              </a:rPr>
              <a:t>at its 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disposal </a:t>
            </a:r>
            <a:r>
              <a:rPr lang="en-US" sz="1600" dirty="0" smtClean="0"/>
              <a:t>and can activate all cores at any time.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Tasks can run or be moved between the LITTLE cores and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the big cores </a:t>
            </a:r>
            <a:r>
              <a:rPr lang="en-US" sz="1600" dirty="0" smtClean="0"/>
              <a:t>as decided by the scheduler.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big.LITTLE</a:t>
            </a:r>
            <a:r>
              <a:rPr lang="en-US" sz="1600" dirty="0" smtClean="0"/>
              <a:t> MP termed also as </a:t>
            </a:r>
            <a:r>
              <a:rPr lang="en-US" sz="1600" dirty="0" smtClean="0">
                <a:solidFill>
                  <a:srgbClr val="FF0000"/>
                </a:solidFill>
              </a:rPr>
              <a:t>Heterogeneous Multiprocessing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(HMP).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97948" y="1994594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2583" y="1991154"/>
            <a:ext cx="1890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 the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1595758" y="274380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endCxn id="5" idx="7"/>
          </p:cNvCxnSpPr>
          <p:nvPr/>
        </p:nvCxnSpPr>
        <p:spPr bwMode="auto">
          <a:xfrm flipH="1">
            <a:off x="1651313" y="2490787"/>
            <a:ext cx="1417409" cy="261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042952" y="2490787"/>
            <a:ext cx="1394242" cy="279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398810" y="274346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1964" y="2826094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Cluster migration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17278" y="2822654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migration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17578" y="2823362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migration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144638" y="2446027"/>
            <a:ext cx="751" cy="3347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015800" y="1583795"/>
            <a:ext cx="2097252" cy="3546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endCxn id="15" idx="1"/>
          </p:cNvCxnSpPr>
          <p:nvPr/>
        </p:nvCxnSpPr>
        <p:spPr bwMode="auto">
          <a:xfrm>
            <a:off x="5113052" y="1592347"/>
            <a:ext cx="2033201" cy="324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7136721" y="190827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7916" y="3287764"/>
            <a:ext cx="33297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MP</a:t>
            </a:r>
          </a:p>
          <a:p>
            <a:pPr algn="ctr"/>
            <a:r>
              <a:rPr lang="en-US" sz="1300" b="1" i="1" dirty="0" smtClean="0"/>
              <a:t>(Heterogeneous Multiprocessing)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816" y="3277804"/>
            <a:ext cx="22541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</a:p>
          <a:p>
            <a:pPr algn="ctr"/>
            <a:r>
              <a:rPr lang="en-US" sz="1300" b="1" i="1" dirty="0" smtClean="0"/>
              <a:t>with cluster migration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6061" y="3277804"/>
            <a:ext cx="2300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</a:p>
          <a:p>
            <a:pPr algn="ctr"/>
            <a:r>
              <a:rPr lang="en-US" sz="1300" b="1" i="1" dirty="0" smtClean="0"/>
              <a:t>with core migration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47999" y="1223755"/>
            <a:ext cx="5109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err="1" smtClean="0">
                <a:solidFill>
                  <a:srgbClr val="000000"/>
                </a:solidFill>
              </a:rPr>
              <a:t>big.LITTLE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tecnology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3006416" y="190861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662" y="627063"/>
            <a:ext cx="729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 in recent mobile processors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154" y="4576086"/>
            <a:ext cx="19548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/>
              <a:t>Samsung </a:t>
            </a:r>
            <a:r>
              <a:rPr lang="en-US" sz="1300" i="1" dirty="0" err="1" smtClean="0"/>
              <a:t>Exynos</a:t>
            </a:r>
            <a:r>
              <a:rPr lang="en-US" sz="1300" i="1" dirty="0" smtClean="0"/>
              <a:t> </a:t>
            </a:r>
            <a:r>
              <a:rPr lang="en-US" sz="1300" i="1" dirty="0"/>
              <a:t>5</a:t>
            </a:r>
          </a:p>
          <a:p>
            <a:pPr algn="ctr"/>
            <a:r>
              <a:rPr lang="en-US" sz="1300" i="1" dirty="0"/>
              <a:t> </a:t>
            </a:r>
            <a:r>
              <a:rPr lang="en-US" sz="1300" i="1" dirty="0" err="1"/>
              <a:t>Octa</a:t>
            </a:r>
            <a:r>
              <a:rPr lang="en-US" sz="1300" i="1" dirty="0"/>
              <a:t> 5410 </a:t>
            </a:r>
            <a:r>
              <a:rPr lang="en-US" sz="1300" i="1" dirty="0" smtClean="0"/>
              <a:t>(2013)</a:t>
            </a:r>
          </a:p>
          <a:p>
            <a:pPr algn="ctr"/>
            <a:r>
              <a:rPr lang="en-US" sz="1300" i="1" dirty="0" smtClean="0"/>
              <a:t>(4 + 4 cores)</a:t>
            </a:r>
            <a:endParaRPr lang="en-US" sz="13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38295" y="4576086"/>
            <a:ext cx="19548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/>
              <a:t>Samsung HMP on </a:t>
            </a:r>
            <a:r>
              <a:rPr lang="en-US" sz="1300" i="1" dirty="0" err="1" smtClean="0"/>
              <a:t>Exynos</a:t>
            </a:r>
            <a:r>
              <a:rPr lang="en-US" sz="1300" i="1" dirty="0" smtClean="0"/>
              <a:t> </a:t>
            </a:r>
            <a:r>
              <a:rPr lang="en-US" sz="1300" i="1" dirty="0"/>
              <a:t>5</a:t>
            </a:r>
          </a:p>
          <a:p>
            <a:pPr algn="ctr"/>
            <a:r>
              <a:rPr lang="en-US" sz="1300" i="1" dirty="0"/>
              <a:t> </a:t>
            </a:r>
            <a:r>
              <a:rPr lang="en-US" sz="1300" i="1" dirty="0" err="1"/>
              <a:t>Octa</a:t>
            </a:r>
            <a:r>
              <a:rPr lang="en-US" sz="1300" i="1" dirty="0"/>
              <a:t> </a:t>
            </a:r>
            <a:r>
              <a:rPr lang="en-US" sz="1300" i="1" dirty="0" smtClean="0"/>
              <a:t>5420 (2013)</a:t>
            </a:r>
          </a:p>
          <a:p>
            <a:pPr algn="ctr"/>
            <a:r>
              <a:rPr lang="en-US" sz="1300" i="1" dirty="0" smtClean="0"/>
              <a:t>(4 + 4 cores)</a:t>
            </a:r>
            <a:endParaRPr lang="en-US" sz="13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6909" y="4366761"/>
            <a:ext cx="8082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Used in</a:t>
            </a:r>
            <a:endParaRPr lang="en-US" sz="13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83220" y="3894064"/>
            <a:ext cx="22853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Described first in ARM’s </a:t>
            </a:r>
          </a:p>
          <a:p>
            <a:pPr algn="ctr"/>
            <a:r>
              <a:rPr lang="en-US" sz="1300" i="1" dirty="0" smtClean="0"/>
              <a:t>White Paper (2012) [</a:t>
            </a:r>
            <a:r>
              <a:rPr lang="hu-HU" sz="1300" i="1" dirty="0" smtClean="0"/>
              <a:t>9</a:t>
            </a:r>
            <a:r>
              <a:rPr lang="en-US" sz="1300" i="1" dirty="0" smtClean="0"/>
              <a:t>]</a:t>
            </a:r>
            <a:endParaRPr lang="en-US" sz="13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84295" y="5438729"/>
            <a:ext cx="2475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err="1" smtClean="0"/>
              <a:t>Mediatek</a:t>
            </a:r>
            <a:r>
              <a:rPr lang="en-US" sz="1300" i="1" dirty="0" smtClean="0"/>
              <a:t> MT 8135 (2013)</a:t>
            </a:r>
          </a:p>
          <a:p>
            <a:pPr algn="ctr"/>
            <a:r>
              <a:rPr lang="en-US" sz="1300" i="1" dirty="0" smtClean="0"/>
              <a:t>(2 + 2 cores)</a:t>
            </a:r>
            <a:endParaRPr lang="en-US" sz="13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67155" y="5973853"/>
            <a:ext cx="2475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err="1" smtClean="0"/>
              <a:t>Renesas</a:t>
            </a:r>
            <a:r>
              <a:rPr lang="en-US" sz="1300" i="1" dirty="0" smtClean="0"/>
              <a:t> MP 6530 (2013)</a:t>
            </a:r>
          </a:p>
          <a:p>
            <a:pPr algn="ctr"/>
            <a:r>
              <a:rPr lang="en-US" sz="1300" i="1" dirty="0" smtClean="0"/>
              <a:t>(2 + 2 cores)</a:t>
            </a:r>
            <a:endParaRPr lang="en-US" sz="13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7740" y="3849059"/>
            <a:ext cx="22853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Described first in ARM’s </a:t>
            </a:r>
          </a:p>
          <a:p>
            <a:pPr algn="ctr"/>
            <a:r>
              <a:rPr lang="en-US" sz="1300" i="1" dirty="0" smtClean="0"/>
              <a:t>White Paper (</a:t>
            </a:r>
            <a:r>
              <a:rPr lang="en-US" sz="1300" i="1" dirty="0" smtClean="0"/>
              <a:t>2011) </a:t>
            </a:r>
            <a:r>
              <a:rPr lang="en-US" sz="1300" i="1" dirty="0" smtClean="0"/>
              <a:t>[</a:t>
            </a:r>
            <a:r>
              <a:rPr lang="hu-HU" sz="1300" i="1" dirty="0" smtClean="0"/>
              <a:t>3</a:t>
            </a:r>
            <a:r>
              <a:rPr lang="en-US" sz="1300" i="1" dirty="0" smtClean="0"/>
              <a:t>]</a:t>
            </a:r>
            <a:endParaRPr lang="en-US" sz="13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79183" y="3919881"/>
            <a:ext cx="22853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Described first in ARM’s </a:t>
            </a:r>
          </a:p>
          <a:p>
            <a:pPr algn="ctr"/>
            <a:r>
              <a:rPr lang="en-US" sz="1300" i="1" dirty="0" smtClean="0"/>
              <a:t>White Paper (</a:t>
            </a:r>
            <a:r>
              <a:rPr lang="en-US" sz="1300" i="1" dirty="0" smtClean="0"/>
              <a:t>2011) </a:t>
            </a:r>
            <a:r>
              <a:rPr lang="en-US" sz="1300" i="1" dirty="0" smtClean="0"/>
              <a:t>[</a:t>
            </a:r>
            <a:r>
              <a:rPr lang="hu-HU" sz="1300" i="1" dirty="0" smtClean="0"/>
              <a:t>3</a:t>
            </a:r>
            <a:r>
              <a:rPr lang="en-US" sz="1300" i="1" dirty="0" smtClean="0"/>
              <a:t>]</a:t>
            </a:r>
            <a:endParaRPr lang="en-US" sz="13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601670" y="6642928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4.3 </a:t>
            </a:r>
            <a:r>
              <a:rPr lang="en-US" dirty="0" smtClean="0"/>
              <a:t>Principle of ARM’s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33280"/>
            <a:ext cx="8006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Sag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/>
              <a:t>Qualcomm Snapdragon S4 Benchmarking </a:t>
            </a:r>
            <a:r>
              <a:rPr lang="en-US" dirty="0" smtClean="0"/>
              <a:t>Day</a:t>
            </a:r>
            <a:r>
              <a:rPr lang="hu-HU" dirty="0" smtClean="0"/>
              <a:t>, BSN, </a:t>
            </a:r>
            <a:r>
              <a:rPr lang="hu-HU" dirty="0" err="1" smtClean="0"/>
              <a:t>July</a:t>
            </a:r>
            <a:r>
              <a:rPr lang="hu-HU" dirty="0" smtClean="0"/>
              <a:t> 25 2012,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/>
              <a:t>         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www.brightsideofnews.com/news/2012/7/25/qualcomm-snapdragon-s4-</a:t>
            </a:r>
            <a:endParaRPr lang="hu-H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benchmarking-day.aspx</a:t>
            </a:r>
            <a:endParaRPr lang="en-US" dirty="0"/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043370"/>
            <a:ext cx="835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Greenhalgh</a:t>
            </a:r>
            <a:r>
              <a:rPr lang="hu-HU" dirty="0" smtClean="0">
                <a:solidFill>
                  <a:srgbClr val="000000"/>
                </a:solidFill>
              </a:rPr>
              <a:t> P.,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Processing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 ARM Cortex-A15 &amp; Cortex-A7,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2011, http://www.arm.com/files/downloads/big.LITTLE_Final.pdf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49890"/>
            <a:ext cx="88794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Variable</a:t>
            </a:r>
            <a:r>
              <a:rPr lang="hu-HU" dirty="0" smtClean="0">
                <a:solidFill>
                  <a:srgbClr val="000000"/>
                </a:solidFill>
              </a:rPr>
              <a:t> SMP – A </a:t>
            </a:r>
            <a:r>
              <a:rPr lang="hu-HU" dirty="0" err="1" smtClean="0">
                <a:solidFill>
                  <a:srgbClr val="000000"/>
                </a:solidFill>
              </a:rPr>
              <a:t>Multi-Core</a:t>
            </a:r>
            <a:r>
              <a:rPr lang="hu-HU" dirty="0" smtClean="0">
                <a:solidFill>
                  <a:srgbClr val="000000"/>
                </a:solidFill>
              </a:rPr>
              <a:t> CPU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Low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  <a:r>
              <a:rPr lang="hu-HU" dirty="0" err="1" smtClean="0">
                <a:solidFill>
                  <a:srgbClr val="000000"/>
                </a:solidFill>
              </a:rPr>
              <a:t>High</a:t>
            </a:r>
            <a:r>
              <a:rPr lang="hu-HU" dirty="0" smtClean="0">
                <a:solidFill>
                  <a:srgbClr val="000000"/>
                </a:solidFill>
              </a:rPr>
              <a:t> Performance, </a:t>
            </a:r>
            <a:r>
              <a:rPr lang="hu-HU" dirty="0" err="1" smtClean="0">
                <a:solidFill>
                  <a:srgbClr val="000000"/>
                </a:solidFill>
              </a:rPr>
              <a:t>Nvidia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Whitepaper</a:t>
            </a:r>
            <a:r>
              <a:rPr lang="hu-HU" dirty="0">
                <a:solidFill>
                  <a:srgbClr val="000000"/>
                </a:solidFill>
              </a:rPr>
              <a:t>, 2011, http://</a:t>
            </a:r>
            <a:r>
              <a:rPr lang="hu-HU" dirty="0" smtClean="0">
                <a:solidFill>
                  <a:srgbClr val="000000"/>
                </a:solidFill>
              </a:rPr>
              <a:t>www.nvidia.com/content/PDF/tegra_white_papers/tegra-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 whitepaper-0911b.pdf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Wikipedia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/>
              <a:t>File:SMP - </a:t>
            </a:r>
            <a:r>
              <a:rPr lang="hu-HU" sz="1400" dirty="0" err="1"/>
              <a:t>Symmetric</a:t>
            </a:r>
            <a:r>
              <a:rPr lang="hu-HU" sz="1400" dirty="0"/>
              <a:t> </a:t>
            </a:r>
            <a:r>
              <a:rPr lang="hu-HU" sz="1400" dirty="0" err="1"/>
              <a:t>Multiprocessor</a:t>
            </a:r>
            <a:r>
              <a:rPr lang="hu-HU" sz="1400" dirty="0"/>
              <a:t> </a:t>
            </a:r>
            <a:r>
              <a:rPr lang="hu-HU" sz="1400" dirty="0" err="1" smtClean="0"/>
              <a:t>System.svg</a:t>
            </a:r>
            <a:r>
              <a:rPr lang="en-US" sz="1400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http://en.wikipedia.org/wiki/File:SMP_-_Symmetric_Multiprocessor_System.svg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452335"/>
            <a:ext cx="85733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Klug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en-US" dirty="0"/>
              <a:t>Samsung Announces </a:t>
            </a:r>
            <a:r>
              <a:rPr lang="en-US" dirty="0" err="1"/>
              <a:t>big.LITTLE</a:t>
            </a:r>
            <a:r>
              <a:rPr lang="en-US" dirty="0"/>
              <a:t> MP Support in </a:t>
            </a:r>
            <a:r>
              <a:rPr lang="en-US" dirty="0" err="1"/>
              <a:t>Exynos</a:t>
            </a:r>
            <a:r>
              <a:rPr lang="en-US" dirty="0"/>
              <a:t> </a:t>
            </a:r>
            <a:r>
              <a:rPr lang="en-US" dirty="0" smtClean="0"/>
              <a:t>5420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11 2013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www.anandtech.com/show/7313/samsung-announces-biglittle-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mp-support-in-exynos-5420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250746"/>
            <a:ext cx="7171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Gupta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hu-HU" dirty="0" err="1" smtClean="0">
                <a:solidFill>
                  <a:srgbClr val="000000"/>
                </a:solidFill>
              </a:rPr>
              <a:t>Implications</a:t>
            </a:r>
            <a:r>
              <a:rPr lang="hu-HU" dirty="0" smtClean="0">
                <a:solidFill>
                  <a:srgbClr val="000000"/>
                </a:solidFill>
              </a:rPr>
              <a:t> of Per CPU </a:t>
            </a:r>
            <a:r>
              <a:rPr lang="hu-HU" dirty="0" err="1" smtClean="0">
                <a:solidFill>
                  <a:srgbClr val="000000"/>
                </a:solidFill>
              </a:rPr>
              <a:t>switching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a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system</a:t>
            </a:r>
            <a:r>
              <a:rPr lang="hu-HU" dirty="0" smtClean="0">
                <a:solidFill>
                  <a:srgbClr val="000000"/>
                </a:solidFill>
              </a:rPr>
              <a:t>, ARM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655325"/>
            <a:ext cx="9037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Gálffy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Cs</a:t>
            </a:r>
            <a:r>
              <a:rPr lang="hu-HU" dirty="0" smtClean="0">
                <a:solidFill>
                  <a:srgbClr val="000000"/>
                </a:solidFill>
              </a:rPr>
              <a:t>., </a:t>
            </a:r>
            <a:r>
              <a:rPr lang="hu-HU" dirty="0"/>
              <a:t>Érkezik a valóban nyolcmagos Samsung </a:t>
            </a:r>
            <a:r>
              <a:rPr lang="hu-HU" dirty="0" err="1"/>
              <a:t>Exynos</a:t>
            </a:r>
            <a:r>
              <a:rPr lang="hu-HU" dirty="0"/>
              <a:t> </a:t>
            </a:r>
            <a:r>
              <a:rPr lang="hu-HU" dirty="0" smtClean="0"/>
              <a:t>5, HWSW, </a:t>
            </a:r>
            <a:r>
              <a:rPr lang="hu-HU" dirty="0" err="1" smtClean="0"/>
              <a:t>Sept</a:t>
            </a:r>
            <a:r>
              <a:rPr lang="hu-HU" dirty="0" smtClean="0"/>
              <a:t>. 10 2013,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http://www.hwsw.hu/hirek/50915/samsung-exynos-5-octa-arm-big-little-hmp-cortex.html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255155"/>
            <a:ext cx="91391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Enables</a:t>
            </a:r>
            <a:r>
              <a:rPr lang="hu-HU" dirty="0" smtClean="0">
                <a:solidFill>
                  <a:srgbClr val="000000"/>
                </a:solidFill>
              </a:rPr>
              <a:t> ARM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Heterogeneous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Multi-Processing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Mobile </a:t>
            </a:r>
            <a:r>
              <a:rPr lang="hu-HU" dirty="0" err="1" smtClean="0">
                <a:solidFill>
                  <a:srgbClr val="000000"/>
                </a:solidFill>
              </a:rPr>
              <a:t>SoCs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http://www.mediatek.com/_</a:t>
            </a:r>
            <a:r>
              <a:rPr lang="hu-HU" dirty="0" smtClean="0">
                <a:solidFill>
                  <a:srgbClr val="000000"/>
                </a:solidFill>
              </a:rPr>
              <a:t>en/Event/201307_TrueOctaCore/MediaTekEnablesARM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bigLITTLEHMPTechnology.pdf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7465" y="6058806"/>
            <a:ext cx="85268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Jeff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hu-HU" dirty="0" err="1" smtClean="0">
                <a:solidFill>
                  <a:srgbClr val="000000"/>
                </a:solidFill>
              </a:rPr>
              <a:t>Advances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  <a:r>
              <a:rPr lang="hu-HU" dirty="0" err="1" smtClean="0">
                <a:solidFill>
                  <a:srgbClr val="000000"/>
                </a:solidFill>
              </a:rPr>
              <a:t>Energy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Savings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2012, http://www.arm.com/files/pdf/Advances_in_big.LITTLE_Technology_for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_and_</a:t>
            </a:r>
            <a:r>
              <a:rPr lang="hu-HU" dirty="0" err="1" smtClean="0">
                <a:solidFill>
                  <a:srgbClr val="000000"/>
                </a:solidFill>
              </a:rPr>
              <a:t>Energy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Savings.pdf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4.1 </a:t>
            </a:r>
            <a:r>
              <a:rPr lang="en-US" dirty="0" smtClean="0"/>
              <a:t>Introduction to workload directed adaptive SMP multicores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500" y="946756"/>
            <a:ext cx="922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Interpretation of the terms symmetric multiprocessing/multiprocessors (SMP) 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2356" y="2033845"/>
            <a:ext cx="7240044" cy="3822940"/>
            <a:chOff x="932356" y="1403775"/>
            <a:chExt cx="7240044" cy="3822940"/>
          </a:xfrm>
        </p:grpSpPr>
        <p:pic>
          <p:nvPicPr>
            <p:cNvPr id="2050" name="Picture 2" descr="File:SMP - Symmetric Multiprocessor System.sv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16354" r="2096" b="5560"/>
            <a:stretch/>
          </p:blipFill>
          <p:spPr bwMode="auto">
            <a:xfrm>
              <a:off x="932356" y="1403775"/>
              <a:ext cx="7240044" cy="382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2411760" y="4419109"/>
              <a:ext cx="1035115" cy="585065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Processor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Verdana" pitchFamily="34" charset="0"/>
                </a:rPr>
                <a:t>1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716905" y="4419110"/>
              <a:ext cx="1035115" cy="585065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Processor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Verdana" pitchFamily="34" charset="0"/>
                </a:rPr>
                <a:t>2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348169" y="4430194"/>
              <a:ext cx="1035115" cy="585065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Processor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Verdana" pitchFamily="34" charset="0"/>
                </a:rPr>
                <a:t>n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500" y="1403775"/>
            <a:ext cx="8916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a </a:t>
            </a:r>
            <a:r>
              <a:rPr lang="en-US" sz="1600" dirty="0" smtClean="0">
                <a:solidFill>
                  <a:srgbClr val="FF0000"/>
                </a:solidFill>
              </a:rPr>
              <a:t>symmetric multiprocessor </a:t>
            </a:r>
            <a:r>
              <a:rPr lang="en-US" sz="1600" dirty="0" smtClean="0">
                <a:solidFill>
                  <a:srgbClr val="0000FF"/>
                </a:solidFill>
              </a:rPr>
              <a:t>all processors access main memory in the same way,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/>
              <a:t>as indicated below.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86635" y="6039290"/>
            <a:ext cx="6167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Example of an SMP multiprocessor (Based on [</a:t>
            </a:r>
            <a:r>
              <a:rPr lang="hu-HU" sz="1600" dirty="0" smtClean="0"/>
              <a:t>1</a:t>
            </a:r>
            <a:r>
              <a:rPr lang="en-US" sz="1600" dirty="0" smtClean="0"/>
              <a:t>])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91106" y="629165"/>
            <a:ext cx="769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accent6"/>
                </a:solidFill>
              </a:rPr>
              <a:t>4.1 Introduction to workload directed adaptive SMP multicores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85" y="629165"/>
            <a:ext cx="696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Interpretation of the term symmetric multicore processor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2356" y="1628800"/>
            <a:ext cx="7240044" cy="3822940"/>
            <a:chOff x="932356" y="1403775"/>
            <a:chExt cx="7240044" cy="3822940"/>
          </a:xfrm>
        </p:grpSpPr>
        <p:pic>
          <p:nvPicPr>
            <p:cNvPr id="2050" name="Picture 2" descr="File:SMP - Symmetric Multiprocessor System.sv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16354" r="2096" b="5560"/>
            <a:stretch/>
          </p:blipFill>
          <p:spPr bwMode="auto">
            <a:xfrm>
              <a:off x="932356" y="1403775"/>
              <a:ext cx="7240044" cy="382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2411760" y="4419109"/>
              <a:ext cx="1035115" cy="585065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Core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Verdana" pitchFamily="34" charset="0"/>
                </a:rPr>
                <a:t>1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716905" y="4419110"/>
              <a:ext cx="1035115" cy="585065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Core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Verdana" pitchFamily="34" charset="0"/>
                </a:rPr>
                <a:t>2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348169" y="4430194"/>
              <a:ext cx="1035115" cy="585065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Core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Verdana" pitchFamily="34" charset="0"/>
                </a:rPr>
                <a:t>n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200" y="1070245"/>
            <a:ext cx="887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a </a:t>
            </a:r>
            <a:r>
              <a:rPr lang="en-US" sz="1600" dirty="0" smtClean="0">
                <a:solidFill>
                  <a:srgbClr val="FF0000"/>
                </a:solidFill>
              </a:rPr>
              <a:t>symmetric multicore processor </a:t>
            </a:r>
            <a:r>
              <a:rPr lang="en-US" sz="1600" dirty="0" smtClean="0">
                <a:solidFill>
                  <a:srgbClr val="0000FF"/>
                </a:solidFill>
              </a:rPr>
              <a:t>all cores access main memory in the same way,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as indicated below.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419" y="5814265"/>
            <a:ext cx="7197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Example of a symmetric multicore processor (Based on [</a:t>
            </a:r>
            <a:r>
              <a:rPr lang="hu-HU" sz="1600" dirty="0" smtClean="0"/>
              <a:t>1</a:t>
            </a:r>
            <a:r>
              <a:rPr lang="en-US" sz="1600" dirty="0" smtClean="0"/>
              <a:t>])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4.1 </a:t>
            </a:r>
            <a:r>
              <a:rPr lang="en-US" dirty="0" smtClean="0"/>
              <a:t>Introduction to workload directed adaptive SMP multicores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735" y="638690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35" y="1043735"/>
            <a:ext cx="882292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Unfortunately, </a:t>
            </a:r>
            <a:r>
              <a:rPr lang="en-US" sz="1600" dirty="0" smtClean="0">
                <a:solidFill>
                  <a:srgbClr val="0000FF"/>
                </a:solidFill>
              </a:rPr>
              <a:t>in the literature usually, both symmetrical multiprocessors and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symmetrical multicores are designated in the same way, simply by the term </a:t>
            </a:r>
            <a:r>
              <a:rPr lang="en-US" sz="1600" dirty="0" smtClean="0">
                <a:solidFill>
                  <a:srgbClr val="FF0000"/>
                </a:solidFill>
              </a:rPr>
              <a:t>SMP</a:t>
            </a:r>
            <a:r>
              <a:rPr lang="en-US" sz="16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Despite the fact that this may lead to confusion in the terminology, in this section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subsequently </a:t>
            </a:r>
            <a:r>
              <a:rPr lang="en-US" sz="1600" dirty="0" smtClean="0">
                <a:solidFill>
                  <a:srgbClr val="0000FF"/>
                </a:solidFill>
              </a:rPr>
              <a:t>we will designate  </a:t>
            </a:r>
            <a:r>
              <a:rPr lang="en-US" sz="1600" dirty="0" smtClean="0">
                <a:solidFill>
                  <a:srgbClr val="FF0000"/>
                </a:solidFill>
              </a:rPr>
              <a:t>symmetrical multicore processors </a:t>
            </a:r>
            <a:r>
              <a:rPr lang="en-US" sz="1600" dirty="0" smtClean="0">
                <a:solidFill>
                  <a:srgbClr val="0000FF"/>
                </a:solidFill>
              </a:rPr>
              <a:t>as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SMP multicores </a:t>
            </a:r>
            <a:r>
              <a:rPr lang="en-US" sz="1600" dirty="0" smtClean="0"/>
              <a:t>or</a:t>
            </a:r>
            <a:r>
              <a:rPr lang="en-US" sz="1600" dirty="0" smtClean="0">
                <a:solidFill>
                  <a:srgbClr val="FF0000"/>
                </a:solidFill>
              </a:rPr>
              <a:t> SMPs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4.1 </a:t>
            </a:r>
            <a:r>
              <a:rPr lang="en-US" dirty="0" smtClean="0"/>
              <a:t>Introduction to workload directed adaptive SMP multicores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33091" y="1572928"/>
            <a:ext cx="292740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Asynchronous adaptive SMPs</a:t>
            </a:r>
          </a:p>
          <a:p>
            <a:pPr algn="ctr"/>
            <a:r>
              <a:rPr lang="en-US" altLang="en-US" sz="1300" b="1" dirty="0" smtClean="0">
                <a:latin typeface="+mj-lt"/>
              </a:rPr>
              <a:t>(</a:t>
            </a:r>
            <a:r>
              <a:rPr lang="en-US" altLang="en-US" sz="1300" b="1" dirty="0" err="1" smtClean="0">
                <a:latin typeface="+mj-lt"/>
              </a:rPr>
              <a:t>aSMPs</a:t>
            </a:r>
            <a:r>
              <a:rPr lang="en-US" altLang="en-US" sz="1300" b="1" dirty="0" smtClean="0">
                <a:latin typeface="+mj-lt"/>
              </a:rPr>
              <a:t>)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2372503" y="151159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>
            <a:endCxn id="3" idx="6"/>
          </p:cNvCxnSpPr>
          <p:nvPr/>
        </p:nvCxnSpPr>
        <p:spPr bwMode="auto">
          <a:xfrm flipH="1">
            <a:off x="2437590" y="1179513"/>
            <a:ext cx="2118246" cy="3622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08874" y="1583795"/>
            <a:ext cx="281679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Synchronous adaptive SMPs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55834" y="1179513"/>
            <a:ext cx="2176754" cy="3557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692983" y="150507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85817" y="818710"/>
            <a:ext cx="332975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Workload directed adaptive SMPs</a:t>
            </a:r>
            <a:endParaRPr lang="en-US" altLang="en-US" sz="1300" b="1" dirty="0">
              <a:latin typeface="+mj-lt"/>
            </a:endParaRPr>
          </a:p>
        </p:txBody>
      </p:sp>
      <p:pic>
        <p:nvPicPr>
          <p:cNvPr id="10" name="Picture 2" descr="http://www.brightsideofnews.com/Data/2012_7_25/Qualcomm-Snapdragon-S4-Benchmarking-Day/2%20-%20QCOM%20-%20Lanier%20-%20Comparing%20mobile%20CPU%20performance-16_6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0418" r="54867" b="45627"/>
          <a:stretch/>
        </p:blipFill>
        <p:spPr bwMode="auto">
          <a:xfrm>
            <a:off x="824657" y="2303875"/>
            <a:ext cx="3117273" cy="14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brightsideofnews.com/Data/2012_7_25/Qualcomm-Snapdragon-S4-Benchmarking-Day/2%20-%20QCOM%20-%20Lanier%20-%20Comparing%20mobile%20CPU%20performance-16_6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20418" r="4372" b="45627"/>
          <a:stretch/>
        </p:blipFill>
        <p:spPr bwMode="auto">
          <a:xfrm>
            <a:off x="4999575" y="2258870"/>
            <a:ext cx="3442855" cy="14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505" y="3924055"/>
            <a:ext cx="419339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 smtClean="0"/>
              <a:t>aSMP</a:t>
            </a:r>
            <a:r>
              <a:rPr lang="en-US" sz="1300" dirty="0" smtClean="0"/>
              <a:t> enables </a:t>
            </a:r>
            <a:r>
              <a:rPr lang="en-US" sz="1300" dirty="0" smtClean="0">
                <a:solidFill>
                  <a:srgbClr val="FF0000"/>
                </a:solidFill>
              </a:rPr>
              <a:t>each core to run at different 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smtClean="0">
                <a:solidFill>
                  <a:srgbClr val="FF0000"/>
                </a:solidFill>
              </a:rPr>
              <a:t>      voltage and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This results in lower power by scaling down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voltage and frequency of each core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to the actual load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6975" y="3961509"/>
            <a:ext cx="4668394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It restricts each core </a:t>
            </a:r>
            <a:r>
              <a:rPr lang="en-US" sz="1300" dirty="0" smtClean="0">
                <a:solidFill>
                  <a:srgbClr val="FF0000"/>
                </a:solidFill>
              </a:rPr>
              <a:t>to run at the same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smtClean="0">
                <a:solidFill>
                  <a:srgbClr val="FF0000"/>
                </a:solidFill>
              </a:rPr>
              <a:t>      voltage and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 </a:t>
            </a:r>
            <a:r>
              <a:rPr lang="en-US" sz="1300" dirty="0" smtClean="0"/>
              <a:t> Voltage and frequency of the core cluster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is determined by the highest load </a:t>
            </a:r>
          </a:p>
          <a:p>
            <a:pPr>
              <a:spcAft>
                <a:spcPts val="300"/>
              </a:spcAft>
            </a:pPr>
            <a:r>
              <a:rPr lang="en-US" sz="1300" dirty="0"/>
              <a:t> </a:t>
            </a:r>
            <a:r>
              <a:rPr lang="en-US" sz="1300" dirty="0" smtClean="0"/>
              <a:t>        in the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Cores running low intensity applications waste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power running at higher voltage and frequency</a:t>
            </a:r>
          </a:p>
          <a:p>
            <a:r>
              <a:rPr lang="en-US" sz="1300" dirty="0" smtClean="0"/>
              <a:t>       than needed.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476545" y="6376972"/>
            <a:ext cx="12698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Based on [</a:t>
            </a:r>
            <a:r>
              <a:rPr lang="hu-HU" sz="1300" dirty="0" smtClean="0"/>
              <a:t>2</a:t>
            </a:r>
            <a:r>
              <a:rPr lang="en-US" sz="1300" dirty="0" smtClean="0"/>
              <a:t>]</a:t>
            </a:r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4.1 </a:t>
            </a:r>
            <a:r>
              <a:rPr lang="en-US" dirty="0" smtClean="0"/>
              <a:t>Introduction to workload directed adaptive SMP multicores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545" y="5997300"/>
            <a:ext cx="30588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Qualcomm Snapdragon S4 (2012)</a:t>
            </a:r>
            <a:endParaRPr lang="en-US" sz="13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6505" y="5731224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Examples</a:t>
            </a:r>
            <a:endParaRPr lang="en-US" sz="13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22050" y="5994285"/>
            <a:ext cx="32253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ARM’s </a:t>
            </a:r>
            <a:r>
              <a:rPr lang="en-US" sz="1300" dirty="0" err="1" smtClean="0"/>
              <a:t>big.LITTLE</a:t>
            </a:r>
            <a:r>
              <a:rPr lang="en-US" sz="1300" dirty="0" smtClean="0"/>
              <a:t> technology (2011)</a:t>
            </a:r>
          </a:p>
          <a:p>
            <a:r>
              <a:rPr lang="en-US" sz="1300" dirty="0" err="1" smtClean="0"/>
              <a:t>Nvidia’s</a:t>
            </a:r>
            <a:r>
              <a:rPr lang="en-US" sz="1300" dirty="0" smtClean="0"/>
              <a:t> </a:t>
            </a:r>
            <a:r>
              <a:rPr lang="en-US" sz="1300" dirty="0" err="1" smtClean="0"/>
              <a:t>vSMP</a:t>
            </a:r>
            <a:r>
              <a:rPr lang="en-US" sz="1300" dirty="0" smtClean="0"/>
              <a:t> technology (2011)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170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9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12695" y="1371151"/>
            <a:ext cx="27174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Synchronous adaptive SMP</a:t>
            </a:r>
          </a:p>
          <a:p>
            <a:pPr algn="ctr"/>
            <a:r>
              <a:rPr lang="en-US" altLang="en-US" sz="1300" b="1" dirty="0" smtClean="0">
                <a:latin typeface="+mj-lt"/>
              </a:rPr>
              <a:t>in the 1 + n configuration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2244101" y="129405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4" idx="7"/>
          </p:cNvCxnSpPr>
          <p:nvPr/>
        </p:nvCxnSpPr>
        <p:spPr bwMode="auto">
          <a:xfrm flipH="1">
            <a:off x="2299656" y="1133745"/>
            <a:ext cx="2181857" cy="16914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65136" y="1403555"/>
            <a:ext cx="27174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Synchronous adaptive SMP</a:t>
            </a:r>
          </a:p>
          <a:p>
            <a:pPr algn="ctr"/>
            <a:r>
              <a:rPr lang="en-US" altLang="en-US" sz="1300" b="1" dirty="0" smtClean="0">
                <a:latin typeface="+mj-lt"/>
              </a:rPr>
              <a:t>in the n + n configuration</a:t>
            </a:r>
            <a:endParaRPr lang="en-US" altLang="en-US" sz="13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91252" y="1133745"/>
            <a:ext cx="2171240" cy="1671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82854" y="818710"/>
            <a:ext cx="281679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Synchronous adaptive SMPs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1753" y="2522885"/>
            <a:ext cx="25010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Using two clusters of cores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697394" y="2738765"/>
            <a:ext cx="3970061" cy="51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a cluster of low power (LITTLE) cores 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a cluster of high performance (big) cores.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3601" y="1903582"/>
            <a:ext cx="239270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 smtClean="0"/>
              <a:t>E.g. ARM’s solution, called</a:t>
            </a:r>
          </a:p>
          <a:p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  <a:endParaRPr lang="en-US" sz="13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989132" y="1908493"/>
            <a:ext cx="259949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 smtClean="0"/>
              <a:t>It is </a:t>
            </a:r>
            <a:r>
              <a:rPr lang="en-US" sz="1300" dirty="0" err="1" smtClean="0"/>
              <a:t>Nvidia’s</a:t>
            </a:r>
            <a:r>
              <a:rPr lang="en-US" sz="1300" dirty="0" smtClean="0"/>
              <a:t> solution, called</a:t>
            </a:r>
          </a:p>
          <a:p>
            <a:pPr algn="ctr"/>
            <a:r>
              <a:rPr lang="en-US" sz="1300" b="1" i="1" dirty="0" smtClean="0"/>
              <a:t>Variable SMP</a:t>
            </a:r>
            <a:endParaRPr lang="en-US" sz="13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152" y="2522885"/>
            <a:ext cx="366318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Using two clusters of cores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a cluster of a single low power core and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a cluster of high performance cores.</a:t>
            </a:r>
            <a:endParaRPr lang="en-US" sz="130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648388" y="129668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6" name="Téglalap 21"/>
          <p:cNvSpPr/>
          <p:nvPr/>
        </p:nvSpPr>
        <p:spPr bwMode="auto">
          <a:xfrm>
            <a:off x="1088888" y="3450421"/>
            <a:ext cx="2168345" cy="3244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églalap 17"/>
          <p:cNvSpPr/>
          <p:nvPr/>
        </p:nvSpPr>
        <p:spPr bwMode="auto">
          <a:xfrm>
            <a:off x="1088888" y="6232577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Egyenes összekötő nyíllal 20"/>
          <p:cNvCxnSpPr/>
          <p:nvPr/>
        </p:nvCxnSpPr>
        <p:spPr bwMode="auto">
          <a:xfrm>
            <a:off x="1570352" y="5869040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2"/>
          <p:cNvSpPr txBox="1">
            <a:spLocks noChangeArrowheads="1"/>
          </p:cNvSpPr>
          <p:nvPr/>
        </p:nvSpPr>
        <p:spPr bwMode="auto">
          <a:xfrm>
            <a:off x="1117263" y="4296069"/>
            <a:ext cx="946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“Cluster”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a single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low power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 core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25" name="Szövegdoboz 23"/>
          <p:cNvSpPr txBox="1">
            <a:spLocks noChangeArrowheads="1"/>
          </p:cNvSpPr>
          <p:nvPr/>
        </p:nvSpPr>
        <p:spPr bwMode="auto">
          <a:xfrm>
            <a:off x="1899485" y="3467990"/>
            <a:ext cx="12650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high performance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26" name="Egyenes összekötő nyíllal 148"/>
          <p:cNvCxnSpPr/>
          <p:nvPr/>
        </p:nvCxnSpPr>
        <p:spPr bwMode="auto">
          <a:xfrm>
            <a:off x="2589076" y="588015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12"/>
          <p:cNvSpPr/>
          <p:nvPr/>
        </p:nvSpPr>
        <p:spPr bwMode="auto">
          <a:xfrm>
            <a:off x="1304059" y="5130827"/>
            <a:ext cx="557773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églalap 13"/>
          <p:cNvSpPr/>
          <p:nvPr/>
        </p:nvSpPr>
        <p:spPr bwMode="auto">
          <a:xfrm>
            <a:off x="1364634" y="5223952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32" name="Téglalap 21"/>
          <p:cNvSpPr/>
          <p:nvPr/>
        </p:nvSpPr>
        <p:spPr bwMode="auto">
          <a:xfrm>
            <a:off x="5481753" y="3458845"/>
            <a:ext cx="2282143" cy="324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églalap 12"/>
          <p:cNvSpPr/>
          <p:nvPr/>
        </p:nvSpPr>
        <p:spPr bwMode="auto">
          <a:xfrm>
            <a:off x="5578104" y="4496962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églalap 13"/>
          <p:cNvSpPr/>
          <p:nvPr/>
        </p:nvSpPr>
        <p:spPr bwMode="auto">
          <a:xfrm>
            <a:off x="5616204" y="459697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40" name="Téglalap 14"/>
          <p:cNvSpPr/>
          <p:nvPr/>
        </p:nvSpPr>
        <p:spPr bwMode="auto">
          <a:xfrm>
            <a:off x="6113091" y="459697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41" name="Téglalap 15"/>
          <p:cNvSpPr/>
          <p:nvPr/>
        </p:nvSpPr>
        <p:spPr bwMode="auto">
          <a:xfrm>
            <a:off x="5616204" y="524467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42" name="Téglalap 16"/>
          <p:cNvSpPr/>
          <p:nvPr/>
        </p:nvSpPr>
        <p:spPr bwMode="auto">
          <a:xfrm>
            <a:off x="6113091" y="524467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43" name="Téglalap 17"/>
          <p:cNvSpPr/>
          <p:nvPr/>
        </p:nvSpPr>
        <p:spPr bwMode="auto">
          <a:xfrm>
            <a:off x="5652521" y="6246387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gyenes összekötő nyíllal 20"/>
          <p:cNvCxnSpPr/>
          <p:nvPr/>
        </p:nvCxnSpPr>
        <p:spPr bwMode="auto">
          <a:xfrm>
            <a:off x="6098072" y="5882850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23"/>
          <p:cNvSpPr txBox="1">
            <a:spLocks noChangeArrowheads="1"/>
          </p:cNvSpPr>
          <p:nvPr/>
        </p:nvSpPr>
        <p:spPr bwMode="auto">
          <a:xfrm>
            <a:off x="5576111" y="4019512"/>
            <a:ext cx="994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47" name="Egyenes összekötő nyíllal 148"/>
          <p:cNvCxnSpPr/>
          <p:nvPr/>
        </p:nvCxnSpPr>
        <p:spPr bwMode="auto">
          <a:xfrm>
            <a:off x="7216209" y="589396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39" y="3340086"/>
            <a:ext cx="5164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E.g.</a:t>
            </a:r>
            <a:endParaRPr lang="en-US" sz="1300" i="1" dirty="0"/>
          </a:p>
        </p:txBody>
      </p:sp>
      <p:sp>
        <p:nvSpPr>
          <p:cNvPr id="53" name="Szövegdoboz 22"/>
          <p:cNvSpPr txBox="1">
            <a:spLocks noChangeArrowheads="1"/>
          </p:cNvSpPr>
          <p:nvPr/>
        </p:nvSpPr>
        <p:spPr bwMode="auto">
          <a:xfrm>
            <a:off x="6778126" y="3531168"/>
            <a:ext cx="841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big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54" name="Téglalap 11"/>
          <p:cNvSpPr/>
          <p:nvPr/>
        </p:nvSpPr>
        <p:spPr bwMode="auto">
          <a:xfrm>
            <a:off x="2023461" y="4031906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023461" y="4021830"/>
            <a:ext cx="1044575" cy="18785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églalap 3"/>
          <p:cNvSpPr/>
          <p:nvPr/>
        </p:nvSpPr>
        <p:spPr bwMode="auto">
          <a:xfrm>
            <a:off x="2078570" y="410634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57" name="Téglalap 4"/>
          <p:cNvSpPr/>
          <p:nvPr/>
        </p:nvSpPr>
        <p:spPr bwMode="auto">
          <a:xfrm>
            <a:off x="2580982" y="410634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58" name="Téglalap 5"/>
          <p:cNvSpPr/>
          <p:nvPr/>
        </p:nvSpPr>
        <p:spPr bwMode="auto">
          <a:xfrm>
            <a:off x="2079416" y="502391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59" name="Téglalap 6"/>
          <p:cNvSpPr/>
          <p:nvPr/>
        </p:nvSpPr>
        <p:spPr bwMode="auto">
          <a:xfrm>
            <a:off x="2580982" y="502391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60" name="Téglalap 11"/>
          <p:cNvSpPr/>
          <p:nvPr/>
        </p:nvSpPr>
        <p:spPr bwMode="auto">
          <a:xfrm>
            <a:off x="6661647" y="4056405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661647" y="4046329"/>
            <a:ext cx="1044575" cy="18785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Téglalap 3"/>
          <p:cNvSpPr/>
          <p:nvPr/>
        </p:nvSpPr>
        <p:spPr bwMode="auto">
          <a:xfrm>
            <a:off x="6716756" y="4130840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63" name="Téglalap 4"/>
          <p:cNvSpPr/>
          <p:nvPr/>
        </p:nvSpPr>
        <p:spPr bwMode="auto">
          <a:xfrm>
            <a:off x="7219168" y="4130840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64" name="Téglalap 5"/>
          <p:cNvSpPr/>
          <p:nvPr/>
        </p:nvSpPr>
        <p:spPr bwMode="auto">
          <a:xfrm>
            <a:off x="6717602" y="504841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65" name="Téglalap 6"/>
          <p:cNvSpPr/>
          <p:nvPr/>
        </p:nvSpPr>
        <p:spPr bwMode="auto">
          <a:xfrm>
            <a:off x="7219168" y="504841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96446" y="6344820"/>
            <a:ext cx="9605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To memory</a:t>
            </a:r>
            <a:endParaRPr lang="en-US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7767355" y="6344820"/>
            <a:ext cx="9605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To memory</a:t>
            </a:r>
            <a:endParaRPr lang="en-US" sz="105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4.1 </a:t>
            </a:r>
            <a:r>
              <a:rPr lang="en-US" dirty="0" smtClean="0"/>
              <a:t>Introduction to workload directed adaptive SMP multicores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22" grpId="0" animBg="1"/>
      <p:bldP spid="24" grpId="0"/>
      <p:bldP spid="25" grpId="0"/>
      <p:bldP spid="27" grpId="0" animBg="1"/>
      <p:bldP spid="28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/>
      <p:bldP spid="15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3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78530"/>
            <a:ext cx="73437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896" y="628137"/>
            <a:ext cx="835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for performance and energy efficiency of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high performance (Cortex-A15) and low power (Cortex-A7)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4.1 </a:t>
            </a:r>
            <a:r>
              <a:rPr lang="en-US" dirty="0" smtClean="0"/>
              <a:t>Introduction to workload directed adaptive SMP multicores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4</a:t>
            </a:r>
            <a:r>
              <a:rPr lang="en-US" sz="2000" dirty="0" smtClean="0">
                <a:solidFill>
                  <a:srgbClr val="FFFFFF"/>
                </a:solidFill>
              </a:rPr>
              <a:t>.2 Principle of </a:t>
            </a:r>
            <a:r>
              <a:rPr lang="en-US" sz="2000" dirty="0" err="1" smtClean="0">
                <a:solidFill>
                  <a:srgbClr val="FFFFFF"/>
                </a:solidFill>
              </a:rPr>
              <a:t>Nvidia’s</a:t>
            </a:r>
            <a:r>
              <a:rPr lang="en-US" sz="2000" dirty="0" smtClean="0">
                <a:solidFill>
                  <a:srgbClr val="FFFFFF"/>
                </a:solidFill>
              </a:rPr>
              <a:t> variable SMP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2012</Words>
  <Application>Microsoft Office PowerPoint</Application>
  <PresentationFormat>On-screen Show (4:3)</PresentationFormat>
  <Paragraphs>377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4_Default Design</vt:lpstr>
      <vt:lpstr>2_Level</vt:lpstr>
      <vt:lpstr>PowerPoint Presentation</vt:lpstr>
      <vt:lpstr>PowerPoint Presentation</vt:lpstr>
      <vt:lpstr>4.1 Introduction to workload directed adaptive SMP multicores (1)</vt:lpstr>
      <vt:lpstr>4.1 Introduction to workload directed adaptive SMP multicores (2)</vt:lpstr>
      <vt:lpstr>4.1 Introduction to workload directed adaptive SMP multicores (3)</vt:lpstr>
      <vt:lpstr>4.1 Introduction to workload directed adaptive SMP multicores (4)</vt:lpstr>
      <vt:lpstr>4.1 Introduction to workload directed adaptive SMP multicores (5)</vt:lpstr>
      <vt:lpstr>4.1 Introduction to workload directed adaptive SMP multicores (6)</vt:lpstr>
      <vt:lpstr>PowerPoint Presentation</vt:lpstr>
      <vt:lpstr>4.2 Principle of Nvidia’s variable SMP (1)</vt:lpstr>
      <vt:lpstr>4.2 Principle of Nvidia’s variable SMP (2)</vt:lpstr>
      <vt:lpstr>4.2 Principle of Nvidia’s variable SMP (3)</vt:lpstr>
      <vt:lpstr>4.2 Principle of Nvidia’s variable SMP (4)</vt:lpstr>
      <vt:lpstr>PowerPoint Presentation</vt:lpstr>
      <vt:lpstr>4.3 Principle of ARM’s big.LITTLE technology (1)</vt:lpstr>
      <vt:lpstr>4.3 Principle of ARM’s big.LITTLE technology (2)</vt:lpstr>
      <vt:lpstr>4.3 Principle of ARM’s big.LITTLE technology (3)</vt:lpstr>
      <vt:lpstr>4.3 Principle of ARM’s big.LITTLE technology (2)</vt:lpstr>
      <vt:lpstr>4.3 Principle of ARM’s big.LITTLE technology (4)</vt:lpstr>
      <vt:lpstr>4.3 Principle of ARM’s big.LITTLE technology (5)</vt:lpstr>
      <vt:lpstr>4.3 Principle of ARM’s big.LITTLE technology (6)</vt:lpstr>
      <vt:lpstr>4.3 Principle of ARM’s big.LITTLE technology (7)</vt:lpstr>
      <vt:lpstr>4.3 Principle of ARM’s big.LITTLE technology (8)</vt:lpstr>
      <vt:lpstr>4.3 Principle of ARM’s big.LITTLE technology (9)</vt:lpstr>
      <vt:lpstr>4.3 Principle of ARM’s big.LITTLE technology (10)</vt:lpstr>
      <vt:lpstr>4.3 Principle of ARM’s big.LITTLE technology (11)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111</cp:revision>
  <cp:lastPrinted>2013-12-09T06:56:00Z</cp:lastPrinted>
  <dcterms:created xsi:type="dcterms:W3CDTF">2013-12-07T19:47:17Z</dcterms:created>
  <dcterms:modified xsi:type="dcterms:W3CDTF">2013-12-11T06:41:01Z</dcterms:modified>
</cp:coreProperties>
</file>