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1" r:id="rId15"/>
    <p:sldId id="268" r:id="rId16"/>
    <p:sldId id="269" r:id="rId17"/>
    <p:sldId id="271" r:id="rId18"/>
    <p:sldId id="272" r:id="rId19"/>
    <p:sldId id="273" r:id="rId20"/>
    <p:sldId id="275" r:id="rId21"/>
    <p:sldId id="289" r:id="rId22"/>
    <p:sldId id="276" r:id="rId23"/>
    <p:sldId id="278" r:id="rId24"/>
    <p:sldId id="288" r:id="rId25"/>
    <p:sldId id="279" r:id="rId26"/>
    <p:sldId id="285" r:id="rId27"/>
    <p:sldId id="287" r:id="rId28"/>
    <p:sldId id="286" r:id="rId29"/>
    <p:sldId id="284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75" d="100"/>
          <a:sy n="75" d="100"/>
        </p:scale>
        <p:origin x="-930" y="30"/>
      </p:cViewPr>
      <p:guideLst>
        <p:guide orient="horz" pos="38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18C0-652A-4B57-A816-C9814CA816C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BDB11-5AC0-4095-96B3-7753F158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8" y="4342141"/>
            <a:ext cx="5486714" cy="4115430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8" y="4342141"/>
            <a:ext cx="5486714" cy="4115430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8" y="4342141"/>
            <a:ext cx="5486714" cy="4115430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1E84D-6531-4626-9B29-0C156F10B46F}" type="slidenum">
              <a:rPr lang="en-GB" altLang="en-US">
                <a:solidFill>
                  <a:prstClr val="black"/>
                </a:solidFill>
              </a:rPr>
              <a:pPr/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703263"/>
            <a:ext cx="4589462" cy="34417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19614"/>
            <a:ext cx="5338762" cy="3608387"/>
          </a:xfrm>
        </p:spPr>
        <p:txBody>
          <a:bodyPr/>
          <a:lstStyle/>
          <a:p>
            <a:r>
              <a:rPr lang="en-US" altLang="en-US"/>
              <a:t>Versions mostly refer to the instruction set that the ARM core executes. </a:t>
            </a:r>
          </a:p>
          <a:p>
            <a:endParaRPr lang="en-US" altLang="en-US"/>
          </a:p>
          <a:p>
            <a:r>
              <a:rPr lang="en-US" altLang="en-US"/>
              <a:t>The ARM7, which is still the most often used core in a low-power design, executes the version 4T instruction set. Architectural extensions were added for version 5TE to include DSP instructions, such as 16-bit signed MLA instructions, saturation arithmetic, etc. The ARM926EJ-S and ARM1026EJ-S cores are examples of Version 5 architectures. Version 6 added instructions for doing byte manipulations and graphics algorithms more efficiently. The ARM11 family implemented the Version 6 architecture. Version 7 architectures (which include the Cortex family of cores, such as the Cortex A8, Cortex M3 and Cortex R4) extended the functionality by adding things such as Thumb2, low-power features, and more security.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8" y="4342141"/>
            <a:ext cx="5486714" cy="4115430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8" y="4342141"/>
            <a:ext cx="5486714" cy="4115430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8" y="4342141"/>
            <a:ext cx="5486714" cy="4115430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00CA7-23C6-4EFD-8BE6-E26AD1C9DF9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5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7B11C3-7C78-4312-A770-E2334E1188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6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CE1C6-BAA7-44E9-A2FC-6C64E395E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8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0FA391-E49C-4445-B1C9-8D082153F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4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C492-C8E2-488D-A832-BAC0754F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1B-6D92-4B01-A3D3-A99A0506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7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642-C730-422F-9828-E4FD01076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82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116C-4BBE-4689-A2AC-4E6356B0C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3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F23F-9933-4EC0-B3D5-0D08573FF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0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5D7-CDC8-4FAE-881F-37475F3B7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1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EB4-7578-4600-A616-7F887C14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F2D18-9BB3-49AA-A2D5-F6BD04AF9C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05A5-778F-43FE-B14A-06B9FA6E6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45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253A-7680-4316-85E0-8A63CDBE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A5C-A6DE-4C4C-B68F-0E8D9176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54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D51F-ADCE-40D0-BF27-B62BBC75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7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A839-D65F-49C3-B927-07529CBB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48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E3E9-C92A-4242-92B7-350C8CB7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9421-57B0-4F97-A410-959DF2CE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70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FF02-553D-4335-84BF-A37B591A2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7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D3FF-4C3D-40E9-9463-C0480A7E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7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9A7D-2158-4551-AD13-E06D85D6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0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7321BF-3E83-417C-93F9-0C67297C2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07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73D5-793F-43D4-8703-70E88EA3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96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6271-18CB-480A-B7E6-D52BEA90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38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0887-6531-4CA4-879B-0D93167E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03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138E-9B43-42EF-A5F3-8A7D4C6E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EF012B-4587-4302-9498-F93ADBBFD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3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E6B654-A3FB-4B3D-AA96-32D239D0E7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7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2B4165-F4F0-4859-8375-4E8F3F74AB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8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CEEFCC-73C6-4E34-BA98-06816966E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9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EA548-8986-4F63-9E9A-7C9AB425FD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9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02BCDA-CD3D-459A-B5F6-7253ED4651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2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5CF37-D3AB-4160-B42C-2A6D35D2A5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222DB-D16D-4A8A-92BC-BB643043AAF9}" type="slidenum">
              <a:rPr lang="en-US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0684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14CC6-81AB-4E13-9F33-5E08E66EF5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1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4"/>
          <p:cNvSpPr>
            <a:spLocks noChangeArrowheads="1"/>
          </p:cNvSpPr>
          <p:nvPr/>
        </p:nvSpPr>
        <p:spPr bwMode="auto">
          <a:xfrm>
            <a:off x="1371600" y="3486150"/>
            <a:ext cx="640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US" altLang="en-US" sz="3600" dirty="0" err="1">
                <a:solidFill>
                  <a:srgbClr val="FFFFFF"/>
                </a:solidFill>
              </a:rPr>
              <a:t>Dezső</a:t>
            </a:r>
            <a:r>
              <a:rPr lang="en-US" altLang="en-US" sz="3600">
                <a:solidFill>
                  <a:srgbClr val="FFFFFF"/>
                </a:solidFill>
              </a:rPr>
              <a:t> Sima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157699" name="Text Box 5"/>
          <p:cNvSpPr txBox="1">
            <a:spLocks noChangeArrowheads="1"/>
          </p:cNvSpPr>
          <p:nvPr/>
        </p:nvSpPr>
        <p:spPr bwMode="auto">
          <a:xfrm>
            <a:off x="6635750" y="6230938"/>
            <a:ext cx="200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© </a:t>
            </a:r>
            <a:r>
              <a:rPr lang="en-US" altLang="en-US" dirty="0" err="1">
                <a:solidFill>
                  <a:srgbClr val="FFFFFF"/>
                </a:solidFill>
              </a:rPr>
              <a:t>Dezső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 err="1">
                <a:solidFill>
                  <a:srgbClr val="FFFFFF"/>
                </a:solidFill>
              </a:rPr>
              <a:t>Sima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</a:rPr>
              <a:t>2013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57700" name="Text Box 7"/>
          <p:cNvSpPr txBox="1">
            <a:spLocks noChangeArrowheads="1"/>
          </p:cNvSpPr>
          <p:nvPr/>
        </p:nvSpPr>
        <p:spPr bwMode="auto">
          <a:xfrm>
            <a:off x="2955711" y="6218238"/>
            <a:ext cx="3294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</a:rPr>
              <a:t>v1.1, </a:t>
            </a:r>
            <a:r>
              <a:rPr lang="en-US" altLang="en-US" dirty="0">
                <a:solidFill>
                  <a:srgbClr val="FFFFFF"/>
                </a:solidFill>
              </a:rPr>
              <a:t>Last updated </a:t>
            </a:r>
            <a:r>
              <a:rPr lang="en-US" altLang="en-US" dirty="0" smtClean="0">
                <a:solidFill>
                  <a:srgbClr val="FFFFFF"/>
                </a:solidFill>
              </a:rPr>
              <a:t>10/12/2013)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660361" y="1654175"/>
            <a:ext cx="78296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0000"/>
                </a:solidFill>
              </a:rPr>
              <a:t>Introduction to ARM’s processors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052919" y="5421313"/>
            <a:ext cx="30540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FFFF"/>
                </a:solidFill>
              </a:rPr>
              <a:t>December </a:t>
            </a:r>
            <a:r>
              <a:rPr lang="en-US" altLang="en-US" sz="2800" dirty="0">
                <a:solidFill>
                  <a:srgbClr val="FFFFFF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7588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560" y="638690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Remark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560" y="953725"/>
            <a:ext cx="7947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Processors based on the ARM ISA versions ARMv1 and ARMv2 had a 26-bit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address bus but 32-bit data paths.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Overview of ARM’s processor lines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AutoShape 2"/>
          <p:cNvSpPr>
            <a:spLocks noChangeArrowheads="1"/>
          </p:cNvSpPr>
          <p:nvPr/>
        </p:nvSpPr>
        <p:spPr bwMode="auto">
          <a:xfrm>
            <a:off x="152400" y="4343400"/>
            <a:ext cx="8763000" cy="838200"/>
          </a:xfrm>
          <a:prstGeom prst="notchedRightArrow">
            <a:avLst>
              <a:gd name="adj1" fmla="val 56944"/>
              <a:gd name="adj2" fmla="val 159093"/>
            </a:avLst>
          </a:prstGeom>
          <a:gradFill rotWithShape="0">
            <a:gsLst>
              <a:gs pos="0">
                <a:srgbClr val="D5F8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2971800" y="56388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1998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2000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5562600" y="56388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2002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6781800" y="56769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2004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609600" y="54864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 flipV="1">
            <a:off x="609600" y="13716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8229600" y="5943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time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 rot="-5400000">
            <a:off x="-457200" y="1973263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version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12" name="Line 12"/>
          <p:cNvSpPr>
            <a:spLocks noChangeShapeType="1"/>
          </p:cNvSpPr>
          <p:nvPr/>
        </p:nvSpPr>
        <p:spPr bwMode="auto">
          <a:xfrm>
            <a:off x="3429000" y="5410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>
            <a:off x="4724400" y="5410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14" name="Line 14"/>
          <p:cNvSpPr>
            <a:spLocks noChangeShapeType="1"/>
          </p:cNvSpPr>
          <p:nvPr/>
        </p:nvSpPr>
        <p:spPr bwMode="auto">
          <a:xfrm>
            <a:off x="6019800" y="5410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15" name="Line 15"/>
          <p:cNvSpPr>
            <a:spLocks noChangeShapeType="1"/>
          </p:cNvSpPr>
          <p:nvPr/>
        </p:nvSpPr>
        <p:spPr bwMode="auto">
          <a:xfrm>
            <a:off x="7239000" y="5410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16" name="Text Box 16"/>
          <p:cNvSpPr txBox="1">
            <a:spLocks noChangeArrowheads="1"/>
          </p:cNvSpPr>
          <p:nvPr/>
        </p:nvSpPr>
        <p:spPr bwMode="auto">
          <a:xfrm>
            <a:off x="914400" y="36195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ARMv5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17" name="Text Box 17"/>
          <p:cNvSpPr txBox="1">
            <a:spLocks noChangeArrowheads="1"/>
          </p:cNvSpPr>
          <p:nvPr/>
        </p:nvSpPr>
        <p:spPr bwMode="auto">
          <a:xfrm>
            <a:off x="3309938" y="2638425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ARMv6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18" name="Text Box 18"/>
          <p:cNvSpPr txBox="1">
            <a:spLocks noChangeArrowheads="1"/>
          </p:cNvSpPr>
          <p:nvPr/>
        </p:nvSpPr>
        <p:spPr bwMode="auto">
          <a:xfrm>
            <a:off x="457200" y="56388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1994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19" name="Line 19"/>
          <p:cNvSpPr>
            <a:spLocks noChangeShapeType="1"/>
          </p:cNvSpPr>
          <p:nvPr/>
        </p:nvSpPr>
        <p:spPr bwMode="auto">
          <a:xfrm>
            <a:off x="2133600" y="5410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20" name="Line 20"/>
          <p:cNvSpPr>
            <a:spLocks noChangeShapeType="1"/>
          </p:cNvSpPr>
          <p:nvPr/>
        </p:nvSpPr>
        <p:spPr bwMode="auto">
          <a:xfrm>
            <a:off x="914400" y="5410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1676400" y="56388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1996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22" name="Line 22"/>
          <p:cNvSpPr>
            <a:spLocks noChangeShapeType="1"/>
          </p:cNvSpPr>
          <p:nvPr/>
        </p:nvSpPr>
        <p:spPr bwMode="auto">
          <a:xfrm>
            <a:off x="8382000" y="5486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23" name="Text Box 23"/>
          <p:cNvSpPr txBox="1">
            <a:spLocks noChangeArrowheads="1"/>
          </p:cNvSpPr>
          <p:nvPr/>
        </p:nvSpPr>
        <p:spPr bwMode="auto">
          <a:xfrm>
            <a:off x="7924800" y="56388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2006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24" name="AutoShape 24"/>
          <p:cNvSpPr>
            <a:spLocks noChangeArrowheads="1"/>
          </p:cNvSpPr>
          <p:nvPr/>
        </p:nvSpPr>
        <p:spPr bwMode="auto">
          <a:xfrm>
            <a:off x="1776413" y="3287713"/>
            <a:ext cx="7010400" cy="990600"/>
          </a:xfrm>
          <a:prstGeom prst="notchedRightArrow">
            <a:avLst>
              <a:gd name="adj1" fmla="val 51602"/>
              <a:gd name="adj2" fmla="val 118342"/>
            </a:avLst>
          </a:prstGeom>
          <a:gradFill rotWithShape="0">
            <a:gsLst>
              <a:gs pos="0">
                <a:srgbClr val="CCFFCC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25" name="AutoShape 25"/>
          <p:cNvSpPr>
            <a:spLocks noChangeArrowheads="1"/>
          </p:cNvSpPr>
          <p:nvPr/>
        </p:nvSpPr>
        <p:spPr bwMode="auto">
          <a:xfrm>
            <a:off x="4071938" y="2333625"/>
            <a:ext cx="4648200" cy="914400"/>
          </a:xfrm>
          <a:prstGeom prst="notchedRightArrow">
            <a:avLst>
              <a:gd name="adj1" fmla="val 52315"/>
              <a:gd name="adj2" fmla="val 123553"/>
            </a:avLst>
          </a:prstGeom>
          <a:gradFill rotWithShape="0">
            <a:gsLst>
              <a:gs pos="0">
                <a:srgbClr val="FFFFCC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26" name="Text Box 26"/>
          <p:cNvSpPr txBox="1">
            <a:spLocks noChangeArrowheads="1"/>
          </p:cNvSpPr>
          <p:nvPr/>
        </p:nvSpPr>
        <p:spPr bwMode="auto">
          <a:xfrm>
            <a:off x="0" y="46101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V4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27" name="Text Box 27"/>
          <p:cNvSpPr txBox="1">
            <a:spLocks noChangeArrowheads="1"/>
          </p:cNvSpPr>
          <p:nvPr/>
        </p:nvSpPr>
        <p:spPr bwMode="auto">
          <a:xfrm>
            <a:off x="1876425" y="4138613"/>
            <a:ext cx="124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StrongARM</a:t>
            </a:r>
            <a:r>
              <a:rPr lang="en-US" altLang="en-US" sz="1400" b="1" baseline="30000">
                <a:solidFill>
                  <a:srgbClr val="000000"/>
                </a:solidFill>
              </a:rPr>
              <a:t>®</a:t>
            </a:r>
          </a:p>
        </p:txBody>
      </p:sp>
      <p:sp>
        <p:nvSpPr>
          <p:cNvPr id="230428" name="Oval 28"/>
          <p:cNvSpPr>
            <a:spLocks noChangeArrowheads="1"/>
          </p:cNvSpPr>
          <p:nvPr/>
        </p:nvSpPr>
        <p:spPr bwMode="auto">
          <a:xfrm>
            <a:off x="2133600" y="4433888"/>
            <a:ext cx="252413" cy="273050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29" name="Text Box 29"/>
          <p:cNvSpPr txBox="1">
            <a:spLocks noChangeArrowheads="1"/>
          </p:cNvSpPr>
          <p:nvPr/>
        </p:nvSpPr>
        <p:spPr bwMode="auto">
          <a:xfrm>
            <a:off x="4745038" y="4005263"/>
            <a:ext cx="1457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ARM926EJ-S™</a:t>
            </a:r>
            <a:endParaRPr lang="en-US" alt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230430" name="Oval 30"/>
          <p:cNvSpPr>
            <a:spLocks noChangeArrowheads="1"/>
          </p:cNvSpPr>
          <p:nvPr/>
        </p:nvSpPr>
        <p:spPr bwMode="auto">
          <a:xfrm>
            <a:off x="5224463" y="3733800"/>
            <a:ext cx="254000" cy="27305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31" name="Oval 31"/>
          <p:cNvSpPr>
            <a:spLocks noChangeArrowheads="1"/>
          </p:cNvSpPr>
          <p:nvPr/>
        </p:nvSpPr>
        <p:spPr bwMode="auto">
          <a:xfrm>
            <a:off x="3738563" y="3490913"/>
            <a:ext cx="255587" cy="273050"/>
          </a:xfrm>
          <a:prstGeom prst="ellipse">
            <a:avLst/>
          </a:prstGeom>
          <a:solidFill>
            <a:srgbClr val="0066CC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32" name="Text Box 32"/>
          <p:cNvSpPr txBox="1">
            <a:spLocks noChangeArrowheads="1"/>
          </p:cNvSpPr>
          <p:nvPr/>
        </p:nvSpPr>
        <p:spPr bwMode="auto">
          <a:xfrm>
            <a:off x="4062413" y="3230563"/>
            <a:ext cx="931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 dirty="0" err="1">
                <a:solidFill>
                  <a:srgbClr val="000000"/>
                </a:solidFill>
              </a:rPr>
              <a:t>XScale</a:t>
            </a:r>
            <a:r>
              <a:rPr lang="en-US" altLang="en-US" sz="1400" b="1" baseline="30000" dirty="0" err="1">
                <a:solidFill>
                  <a:srgbClr val="000000"/>
                </a:solidFill>
              </a:rPr>
              <a:t>TM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230433" name="Oval 33"/>
          <p:cNvSpPr>
            <a:spLocks noChangeArrowheads="1"/>
          </p:cNvSpPr>
          <p:nvPr/>
        </p:nvSpPr>
        <p:spPr bwMode="auto">
          <a:xfrm>
            <a:off x="4724400" y="3505200"/>
            <a:ext cx="252413" cy="273050"/>
          </a:xfrm>
          <a:prstGeom prst="ellipse">
            <a:avLst/>
          </a:prstGeom>
          <a:solidFill>
            <a:srgbClr val="66FF33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34" name="Text Box 34"/>
          <p:cNvSpPr txBox="1">
            <a:spLocks noChangeArrowheads="1"/>
          </p:cNvSpPr>
          <p:nvPr/>
        </p:nvSpPr>
        <p:spPr bwMode="auto">
          <a:xfrm>
            <a:off x="3035300" y="3233738"/>
            <a:ext cx="110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 dirty="0">
                <a:solidFill>
                  <a:srgbClr val="000000"/>
                </a:solidFill>
              </a:rPr>
              <a:t>ARM102xE</a:t>
            </a:r>
            <a:endParaRPr lang="en-US" altLang="en-US" sz="1400" b="1" baseline="30000" dirty="0">
              <a:solidFill>
                <a:srgbClr val="000000"/>
              </a:solidFill>
            </a:endParaRPr>
          </a:p>
        </p:txBody>
      </p:sp>
      <p:sp>
        <p:nvSpPr>
          <p:cNvPr id="230435" name="Oval 35"/>
          <p:cNvSpPr>
            <a:spLocks noChangeArrowheads="1"/>
          </p:cNvSpPr>
          <p:nvPr/>
        </p:nvSpPr>
        <p:spPr bwMode="auto">
          <a:xfrm>
            <a:off x="5824538" y="3478213"/>
            <a:ext cx="255587" cy="273050"/>
          </a:xfrm>
          <a:prstGeom prst="ellipse">
            <a:avLst/>
          </a:prstGeom>
          <a:solidFill>
            <a:srgbClr val="0066CC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36" name="Text Box 36"/>
          <p:cNvSpPr txBox="1">
            <a:spLocks noChangeArrowheads="1"/>
          </p:cNvSpPr>
          <p:nvPr/>
        </p:nvSpPr>
        <p:spPr bwMode="auto">
          <a:xfrm>
            <a:off x="5027613" y="3219450"/>
            <a:ext cx="155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ARM1026EJ-S™</a:t>
            </a:r>
            <a:endParaRPr lang="en-US" alt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230437" name="Oval 37"/>
          <p:cNvSpPr>
            <a:spLocks noChangeArrowheads="1"/>
          </p:cNvSpPr>
          <p:nvPr/>
        </p:nvSpPr>
        <p:spPr bwMode="auto">
          <a:xfrm>
            <a:off x="3886200" y="4495800"/>
            <a:ext cx="254000" cy="27305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38" name="Oval 38"/>
          <p:cNvSpPr>
            <a:spLocks noChangeArrowheads="1"/>
          </p:cNvSpPr>
          <p:nvPr/>
        </p:nvSpPr>
        <p:spPr bwMode="auto">
          <a:xfrm>
            <a:off x="4119563" y="3719513"/>
            <a:ext cx="254000" cy="27305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39" name="Text Box 39"/>
          <p:cNvSpPr txBox="1">
            <a:spLocks noChangeArrowheads="1"/>
          </p:cNvSpPr>
          <p:nvPr/>
        </p:nvSpPr>
        <p:spPr bwMode="auto">
          <a:xfrm>
            <a:off x="3760788" y="3990975"/>
            <a:ext cx="100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ARM9x6E</a:t>
            </a:r>
            <a:endParaRPr lang="en-US" alt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230440" name="Text Box 40"/>
          <p:cNvSpPr txBox="1">
            <a:spLocks noChangeArrowheads="1"/>
          </p:cNvSpPr>
          <p:nvPr/>
        </p:nvSpPr>
        <p:spPr bwMode="auto">
          <a:xfrm>
            <a:off x="3641725" y="4238625"/>
            <a:ext cx="99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ARM92xT</a:t>
            </a:r>
            <a:endParaRPr lang="en-US" alt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230441" name="Oval 41"/>
          <p:cNvSpPr>
            <a:spLocks noChangeArrowheads="1"/>
          </p:cNvSpPr>
          <p:nvPr/>
        </p:nvSpPr>
        <p:spPr bwMode="auto">
          <a:xfrm>
            <a:off x="6181725" y="2638425"/>
            <a:ext cx="255588" cy="273050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42" name="Text Box 42"/>
          <p:cNvSpPr txBox="1">
            <a:spLocks noChangeArrowheads="1"/>
          </p:cNvSpPr>
          <p:nvPr/>
        </p:nvSpPr>
        <p:spPr bwMode="auto">
          <a:xfrm>
            <a:off x="5092700" y="2266950"/>
            <a:ext cx="1544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ARM1136JF-S™</a:t>
            </a:r>
            <a:endParaRPr lang="en-US" alt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230443" name="Oval 43"/>
          <p:cNvSpPr>
            <a:spLocks noChangeArrowheads="1"/>
          </p:cNvSpPr>
          <p:nvPr/>
        </p:nvSpPr>
        <p:spPr bwMode="auto">
          <a:xfrm>
            <a:off x="1600200" y="4495800"/>
            <a:ext cx="255588" cy="273050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44" name="Text Box 44"/>
          <p:cNvSpPr txBox="1">
            <a:spLocks noChangeArrowheads="1"/>
          </p:cNvSpPr>
          <p:nvPr/>
        </p:nvSpPr>
        <p:spPr bwMode="auto">
          <a:xfrm>
            <a:off x="542925" y="4210050"/>
            <a:ext cx="147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ARM7TDMI-S™</a:t>
            </a:r>
            <a:endParaRPr lang="en-US" alt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230445" name="Oval 45"/>
          <p:cNvSpPr>
            <a:spLocks noChangeArrowheads="1"/>
          </p:cNvSpPr>
          <p:nvPr/>
        </p:nvSpPr>
        <p:spPr bwMode="auto">
          <a:xfrm>
            <a:off x="3276600" y="4738688"/>
            <a:ext cx="255588" cy="273050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46" name="Text Box 46"/>
          <p:cNvSpPr txBox="1">
            <a:spLocks noChangeArrowheads="1"/>
          </p:cNvSpPr>
          <p:nvPr/>
        </p:nvSpPr>
        <p:spPr bwMode="auto">
          <a:xfrm>
            <a:off x="3035300" y="5010150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ARM720T™</a:t>
            </a:r>
            <a:endParaRPr lang="en-US" alt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230447" name="Text Box 47"/>
          <p:cNvSpPr txBox="1">
            <a:spLocks noChangeArrowheads="1"/>
          </p:cNvSpPr>
          <p:nvPr/>
        </p:nvSpPr>
        <p:spPr bwMode="auto">
          <a:xfrm>
            <a:off x="3074988" y="6115050"/>
            <a:ext cx="321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t>XScale is a trademark of Intel Corporation</a:t>
            </a:r>
          </a:p>
        </p:txBody>
      </p:sp>
      <p:sp>
        <p:nvSpPr>
          <p:cNvPr id="230448" name="Text Box 48"/>
          <p:cNvSpPr txBox="1">
            <a:spLocks noChangeArrowheads="1"/>
          </p:cNvSpPr>
          <p:nvPr/>
        </p:nvSpPr>
        <p:spPr bwMode="auto">
          <a:xfrm>
            <a:off x="3732213" y="1676400"/>
            <a:ext cx="2078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ARMv7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49" name="AutoShape 49"/>
          <p:cNvSpPr>
            <a:spLocks noChangeArrowheads="1"/>
          </p:cNvSpPr>
          <p:nvPr/>
        </p:nvSpPr>
        <p:spPr bwMode="auto">
          <a:xfrm>
            <a:off x="5505450" y="1371600"/>
            <a:ext cx="3048000" cy="914400"/>
          </a:xfrm>
          <a:prstGeom prst="notchedRightArrow">
            <a:avLst>
              <a:gd name="adj1" fmla="val 50343"/>
              <a:gd name="adj2" fmla="val 103997"/>
            </a:avLst>
          </a:prstGeom>
          <a:gradFill rotWithShape="0">
            <a:gsLst>
              <a:gs pos="0">
                <a:srgbClr val="FFCCCC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0450" name="Oval 50"/>
          <p:cNvSpPr>
            <a:spLocks noChangeArrowheads="1"/>
          </p:cNvSpPr>
          <p:nvPr/>
        </p:nvSpPr>
        <p:spPr bwMode="auto">
          <a:xfrm>
            <a:off x="2411413" y="4725988"/>
            <a:ext cx="255587" cy="273050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51" name="Text Box 51"/>
          <p:cNvSpPr txBox="1">
            <a:spLocks noChangeArrowheads="1"/>
          </p:cNvSpPr>
          <p:nvPr/>
        </p:nvSpPr>
        <p:spPr bwMode="auto">
          <a:xfrm>
            <a:off x="2117725" y="5003800"/>
            <a:ext cx="90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SC100™</a:t>
            </a:r>
            <a:endParaRPr lang="en-US" alt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230452" name="Oval 52"/>
          <p:cNvSpPr>
            <a:spLocks noChangeArrowheads="1"/>
          </p:cNvSpPr>
          <p:nvPr/>
        </p:nvSpPr>
        <p:spPr bwMode="auto">
          <a:xfrm>
            <a:off x="6016625" y="3798888"/>
            <a:ext cx="254000" cy="27305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53" name="Text Box 53"/>
          <p:cNvSpPr txBox="1">
            <a:spLocks noChangeArrowheads="1"/>
          </p:cNvSpPr>
          <p:nvPr/>
        </p:nvSpPr>
        <p:spPr bwMode="auto">
          <a:xfrm>
            <a:off x="5938838" y="4108450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SC200™</a:t>
            </a:r>
            <a:endParaRPr lang="en-US" alt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230454" name="Oval 54"/>
          <p:cNvSpPr>
            <a:spLocks noChangeArrowheads="1"/>
          </p:cNvSpPr>
          <p:nvPr/>
        </p:nvSpPr>
        <p:spPr bwMode="auto">
          <a:xfrm>
            <a:off x="7292975" y="2749550"/>
            <a:ext cx="255588" cy="273050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55" name="Oval 55"/>
          <p:cNvSpPr>
            <a:spLocks noChangeArrowheads="1"/>
          </p:cNvSpPr>
          <p:nvPr/>
        </p:nvSpPr>
        <p:spPr bwMode="auto">
          <a:xfrm>
            <a:off x="7337425" y="2546350"/>
            <a:ext cx="255588" cy="273050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0456" name="Text Box 56"/>
          <p:cNvSpPr txBox="1">
            <a:spLocks noChangeArrowheads="1"/>
          </p:cNvSpPr>
          <p:nvPr/>
        </p:nvSpPr>
        <p:spPr bwMode="auto">
          <a:xfrm>
            <a:off x="6111875" y="3035300"/>
            <a:ext cx="165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ARM1176JZF-S™</a:t>
            </a:r>
            <a:endParaRPr lang="en-US" alt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230457" name="Text Box 57"/>
          <p:cNvSpPr txBox="1">
            <a:spLocks noChangeArrowheads="1"/>
          </p:cNvSpPr>
          <p:nvPr/>
        </p:nvSpPr>
        <p:spPr bwMode="auto">
          <a:xfrm>
            <a:off x="6245225" y="2092325"/>
            <a:ext cx="165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D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b="1">
                <a:solidFill>
                  <a:srgbClr val="000000"/>
                </a:solidFill>
              </a:rPr>
              <a:t>ARM1156T2F-S™</a:t>
            </a:r>
            <a:endParaRPr lang="en-US" altLang="en-US" sz="1400" b="1" baseline="300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85" y="629165"/>
            <a:ext cx="584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Advanced ARM processors (ARMv4 – ARMv6)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Overview of ARM’s processor lines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ma Dezső\Documents\arm_processors\armhistor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073425"/>
            <a:ext cx="8145905" cy="57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462735" y="3113964"/>
            <a:ext cx="3690165" cy="274530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Overview of ARM’s processor lines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085" y="629165"/>
            <a:ext cx="624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Advanced ARM processors (ARMv4 – ARMv6</a:t>
            </a:r>
            <a:r>
              <a:rPr lang="en-US" dirty="0" smtClean="0">
                <a:solidFill>
                  <a:srgbClr val="333399"/>
                </a:solidFill>
              </a:rPr>
              <a:t>)-2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899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385" y="629165"/>
            <a:ext cx="550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Recent ARM processors (ARMv7 and ARMv8)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130" y="1043735"/>
            <a:ext cx="893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Recently, ARM do </a:t>
            </a:r>
            <a:r>
              <a:rPr lang="en-US" sz="1600" dirty="0">
                <a:solidFill>
                  <a:srgbClr val="0000FF"/>
                </a:solidFill>
              </a:rPr>
              <a:t>profile</a:t>
            </a:r>
            <a:r>
              <a:rPr lang="en-US" sz="1600" dirty="0">
                <a:solidFill>
                  <a:srgbClr val="000000"/>
                </a:solidFill>
              </a:rPr>
              <a:t> their architectures and processor families into </a:t>
            </a:r>
            <a:r>
              <a:rPr lang="en-US" sz="1600" dirty="0">
                <a:solidFill>
                  <a:srgbClr val="0000FF"/>
                </a:solidFill>
              </a:rPr>
              <a:t>four groups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as indicated below for the Cortex and SC families of ARM processors.</a:t>
            </a:r>
          </a:p>
        </p:txBody>
      </p:sp>
      <p:pic>
        <p:nvPicPr>
          <p:cNvPr id="5" name="Picture 2" descr="http://www.arm.com/images/roadmap/PD_Road_Map_all_on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64" y="2284240"/>
            <a:ext cx="4509786" cy="35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312464" y="1963470"/>
            <a:ext cx="4374771" cy="34040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1602" y="1981935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</a:rPr>
              <a:t>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1233" y="2007271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</a:rPr>
              <a:t>Profiles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5505" y="6129300"/>
            <a:ext cx="4611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Figure: ARM’s recent processor profiles [</a:t>
            </a:r>
            <a:r>
              <a:rPr lang="hu-HU" sz="1600" dirty="0">
                <a:solidFill>
                  <a:srgbClr val="000000"/>
                </a:solidFill>
              </a:rPr>
              <a:t>6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Overview of ARM’s processor lines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815" y="1021743"/>
            <a:ext cx="251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The Cortex-A profile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87" y="1391365"/>
            <a:ext cx="8769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It aims at </a:t>
            </a:r>
            <a:r>
              <a:rPr lang="en-US" sz="1600" dirty="0">
                <a:solidFill>
                  <a:srgbClr val="0000FF"/>
                </a:solidFill>
              </a:rPr>
              <a:t>high-end applications</a:t>
            </a:r>
            <a:r>
              <a:rPr lang="en-US" sz="1600" dirty="0">
                <a:solidFill>
                  <a:srgbClr val="000000"/>
                </a:solidFill>
              </a:rPr>
              <a:t> running open and </a:t>
            </a:r>
            <a:r>
              <a:rPr lang="en-US" sz="1600" dirty="0">
                <a:solidFill>
                  <a:srgbClr val="0000FF"/>
                </a:solidFill>
              </a:rPr>
              <a:t>complex OSs</a:t>
            </a:r>
            <a:r>
              <a:rPr lang="en-US" sz="1600" dirty="0">
                <a:solidFill>
                  <a:srgbClr val="000000"/>
                </a:solidFill>
              </a:rPr>
              <a:t>, like smartphones,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tablets, netbooks, eBook readers.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435" y="1976140"/>
            <a:ext cx="252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The Cortex-R profile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543" y="2291465"/>
            <a:ext cx="9067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It marks processors for </a:t>
            </a:r>
            <a:r>
              <a:rPr lang="en-US" sz="1600" dirty="0">
                <a:solidFill>
                  <a:srgbClr val="0000FF"/>
                </a:solidFill>
              </a:rPr>
              <a:t>real time applications</a:t>
            </a:r>
            <a:r>
              <a:rPr lang="en-US" sz="1600" dirty="0">
                <a:solidFill>
                  <a:srgbClr val="2D2D8A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like mass storage or printer controllers.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960" y="2741225"/>
            <a:ext cx="256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The Cortex-M profile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910" y="3056260"/>
            <a:ext cx="830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Processors of the M profile are optimized for cost sensitive and </a:t>
            </a:r>
            <a:r>
              <a:rPr lang="en-US" sz="1600" dirty="0">
                <a:solidFill>
                  <a:srgbClr val="0000FF"/>
                </a:solidFill>
              </a:rPr>
              <a:t>microcontroller</a:t>
            </a:r>
          </a:p>
          <a:p>
            <a:r>
              <a:rPr lang="en-US" sz="1600" dirty="0">
                <a:solidFill>
                  <a:srgbClr val="2D2D8A"/>
                </a:solidFill>
              </a:rPr>
              <a:t>  </a:t>
            </a:r>
            <a:r>
              <a:rPr lang="en-US" sz="1600" dirty="0">
                <a:solidFill>
                  <a:srgbClr val="0000FF"/>
                </a:solidFill>
              </a:rPr>
              <a:t>applications</a:t>
            </a:r>
            <a:r>
              <a:rPr lang="en-US" sz="1600" dirty="0">
                <a:solidFill>
                  <a:srgbClr val="000000"/>
                </a:solidFill>
              </a:rPr>
              <a:t>, like automotive body electronics, smart sensors.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817" y="3731335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The </a:t>
            </a:r>
            <a:r>
              <a:rPr lang="en-US" dirty="0" err="1">
                <a:solidFill>
                  <a:srgbClr val="333399"/>
                </a:solidFill>
              </a:rPr>
              <a:t>SecureCore</a:t>
            </a:r>
            <a:r>
              <a:rPr lang="en-US" dirty="0">
                <a:solidFill>
                  <a:srgbClr val="333399"/>
                </a:solidFill>
              </a:rPr>
              <a:t> profile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960" y="4136380"/>
            <a:ext cx="8636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ARM </a:t>
            </a:r>
            <a:r>
              <a:rPr lang="en-US" sz="1600" dirty="0" err="1">
                <a:solidFill>
                  <a:srgbClr val="000000"/>
                </a:solidFill>
              </a:rPr>
              <a:t>SecurCore</a:t>
            </a:r>
            <a:r>
              <a:rPr lang="en-US" sz="1600" dirty="0">
                <a:solidFill>
                  <a:srgbClr val="000000"/>
                </a:solidFill>
              </a:rPr>
              <a:t>™ processor family provides processors with </a:t>
            </a:r>
            <a:r>
              <a:rPr lang="en-US" sz="1600" dirty="0">
                <a:solidFill>
                  <a:srgbClr val="0000FF"/>
                </a:solidFill>
              </a:rPr>
              <a:t>security features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for applications like smartcards, pay TV, </a:t>
            </a:r>
            <a:r>
              <a:rPr lang="en-US" sz="1600" dirty="0" err="1">
                <a:solidFill>
                  <a:srgbClr val="000000"/>
                </a:solidFill>
              </a:rPr>
              <a:t>eGovernement</a:t>
            </a:r>
            <a:r>
              <a:rPr lang="en-US" sz="1600" dirty="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735" y="625990"/>
            <a:ext cx="784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Profiling ARMv7 and ARMv8 architectures and  processors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], [</a:t>
            </a:r>
            <a:r>
              <a:rPr lang="hu-HU" dirty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Overview of ARM’s processor lines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s.anandtech.com/doci/7126/Screen%20Shot%202013-07-17%20at%2011.44.51%20A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1"/>
          <a:stretch/>
        </p:blipFill>
        <p:spPr bwMode="auto">
          <a:xfrm>
            <a:off x="173115" y="1148990"/>
            <a:ext cx="8783975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035" y="629165"/>
            <a:ext cx="440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Recent ARM Cortex-A processors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Overview of ARM’s processor lines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2. Evolution of the ISA of the ARM processors</a:t>
            </a:r>
          </a:p>
        </p:txBody>
      </p:sp>
    </p:spTree>
    <p:extLst>
      <p:ext uri="{BB962C8B-B14F-4D97-AF65-F5344CB8AC3E}">
        <p14:creationId xmlns:p14="http://schemas.microsoft.com/office/powerpoint/2010/main" val="11409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2.1 </a:t>
            </a:r>
            <a:r>
              <a:rPr lang="en-US" sz="2000" dirty="0" smtClean="0">
                <a:solidFill>
                  <a:srgbClr val="FFFFFF"/>
                </a:solidFill>
              </a:rPr>
              <a:t>The original ARMv1 ISA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289" y="629165"/>
            <a:ext cx="346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2.1 The </a:t>
            </a:r>
            <a:r>
              <a:rPr lang="en-US" dirty="0">
                <a:solidFill>
                  <a:srgbClr val="333399"/>
                </a:solidFill>
              </a:rPr>
              <a:t>original </a:t>
            </a:r>
            <a:r>
              <a:rPr lang="en-US" dirty="0" smtClean="0">
                <a:solidFill>
                  <a:srgbClr val="333399"/>
                </a:solidFill>
              </a:rPr>
              <a:t>ARMv1 </a:t>
            </a:r>
            <a:r>
              <a:rPr lang="en-US" dirty="0">
                <a:solidFill>
                  <a:srgbClr val="333399"/>
                </a:solidFill>
              </a:rPr>
              <a:t>ISA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289" y="998730"/>
            <a:ext cx="878920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It is a </a:t>
            </a:r>
            <a:r>
              <a:rPr lang="en-US" sz="1600" dirty="0">
                <a:solidFill>
                  <a:srgbClr val="FF0000"/>
                </a:solidFill>
              </a:rPr>
              <a:t>32-bit RISC ISA </a:t>
            </a:r>
            <a:r>
              <a:rPr lang="en-US" sz="1600" dirty="0">
                <a:solidFill>
                  <a:srgbClr val="000000"/>
                </a:solidFill>
              </a:rPr>
              <a:t>supporting basically </a:t>
            </a:r>
            <a:r>
              <a:rPr lang="en-US" sz="1600" dirty="0">
                <a:solidFill>
                  <a:srgbClr val="FF0000"/>
                </a:solidFill>
              </a:rPr>
              <a:t>32-bit processing of FX and logical data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en-US" sz="1600" dirty="0">
                <a:solidFill>
                  <a:srgbClr val="000000"/>
                </a:solidFill>
              </a:rPr>
              <a:t>in low power processors.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The ISA has </a:t>
            </a:r>
            <a:r>
              <a:rPr lang="en-US" sz="1600" dirty="0">
                <a:solidFill>
                  <a:srgbClr val="0000FF"/>
                </a:solidFill>
              </a:rPr>
              <a:t>16 32-bit registers</a:t>
            </a:r>
            <a:r>
              <a:rPr lang="en-US" sz="1600" dirty="0">
                <a:solidFill>
                  <a:srgbClr val="000000"/>
                </a:solidFill>
              </a:rPr>
              <a:t>, called the </a:t>
            </a:r>
            <a:r>
              <a:rPr lang="en-US" sz="1600" dirty="0">
                <a:solidFill>
                  <a:srgbClr val="FF0000"/>
                </a:solidFill>
              </a:rPr>
              <a:t>core registers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13 </a:t>
            </a:r>
            <a:r>
              <a:rPr lang="en-US" sz="1600" dirty="0">
                <a:solidFill>
                  <a:srgbClr val="000000"/>
                </a:solidFill>
              </a:rPr>
              <a:t>out of them are used as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general purpose registers (GPRs)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three are dedicated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 registers, </a:t>
            </a:r>
            <a:r>
              <a:rPr lang="en-US" sz="1600" dirty="0">
                <a:solidFill>
                  <a:srgbClr val="000000"/>
                </a:solidFill>
              </a:rPr>
              <a:t>as shown below.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7075" y="5392960"/>
            <a:ext cx="11304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</a:rPr>
              <a:t>Stack pointer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</a:rPr>
              <a:t>Link register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</a:rPr>
              <a:t>PC</a:t>
            </a:r>
          </a:p>
        </p:txBody>
      </p:sp>
      <p:pic>
        <p:nvPicPr>
          <p:cNvPr id="12" name="Picture 3" descr="http://m.eet.com/media/1075285/0310bcfi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7966"/>
          <a:stretch/>
        </p:blipFill>
        <p:spPr bwMode="auto">
          <a:xfrm>
            <a:off x="4076701" y="2708920"/>
            <a:ext cx="1114845" cy="34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107" y="6335830"/>
            <a:ext cx="867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Figure: The core registers of the ARM ISA (in the ISA versions ARMv1-ARMv7) [</a:t>
            </a:r>
            <a:r>
              <a:rPr lang="hu-HU" sz="1600" dirty="0">
                <a:solidFill>
                  <a:srgbClr val="000000"/>
                </a:solidFill>
              </a:rPr>
              <a:t>9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2.1 </a:t>
            </a:r>
            <a:r>
              <a:rPr lang="en-US" dirty="0" smtClean="0"/>
              <a:t>The originalARMv1 ISA </a:t>
            </a:r>
            <a:r>
              <a:rPr lang="hu-HU" dirty="0" smtClean="0"/>
              <a:t>(</a:t>
            </a:r>
            <a:r>
              <a:rPr lang="en-US" dirty="0" smtClean="0"/>
              <a:t>1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2.2 Main extensions introduced to the </a:t>
            </a:r>
            <a:r>
              <a:rPr lang="en-US" sz="2000" dirty="0" smtClean="0">
                <a:solidFill>
                  <a:srgbClr val="FFFFFF"/>
                </a:solidFill>
              </a:rPr>
              <a:t>ARMv1 </a:t>
            </a:r>
            <a:r>
              <a:rPr lang="en-US" sz="2000" dirty="0">
                <a:solidFill>
                  <a:srgbClr val="FFFFFF"/>
                </a:solidFill>
              </a:rPr>
              <a:t>ISA </a:t>
            </a:r>
            <a:r>
              <a:rPr lang="en-US" sz="2000" dirty="0" smtClean="0">
                <a:solidFill>
                  <a:srgbClr val="FFFFFF"/>
                </a:solidFill>
              </a:rPr>
              <a:t>version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1</a:t>
            </a:r>
            <a:r>
              <a:rPr lang="hu-HU" sz="2000" dirty="0">
                <a:solidFill>
                  <a:srgbClr val="FFFFFF"/>
                </a:solidFill>
              </a:rPr>
              <a:t>.</a:t>
            </a:r>
            <a:r>
              <a:rPr lang="en-US" sz="2000" dirty="0">
                <a:solidFill>
                  <a:srgbClr val="FFFFFF"/>
                </a:solidFill>
              </a:rPr>
              <a:t>Introduction 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990" y="1024130"/>
            <a:ext cx="901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Subsequently, </a:t>
            </a:r>
            <a:r>
              <a:rPr lang="en-US" sz="1600" dirty="0">
                <a:solidFill>
                  <a:srgbClr val="0000FF"/>
                </a:solidFill>
              </a:rPr>
              <a:t>ARM enhanced the ISA </a:t>
            </a:r>
            <a:r>
              <a:rPr lang="en-US" sz="1600" dirty="0">
                <a:solidFill>
                  <a:srgbClr val="000000"/>
                </a:solidFill>
              </a:rPr>
              <a:t>of their processors resulting until now in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eight ISA versions, designated as </a:t>
            </a:r>
            <a:r>
              <a:rPr lang="en-US" sz="1600" dirty="0">
                <a:solidFill>
                  <a:srgbClr val="FF0000"/>
                </a:solidFill>
              </a:rPr>
              <a:t>ARMv2 to </a:t>
            </a:r>
            <a:r>
              <a:rPr lang="en-US" sz="1600" dirty="0" smtClean="0">
                <a:solidFill>
                  <a:srgbClr val="FF0000"/>
                </a:solidFill>
              </a:rPr>
              <a:t>ARMv8, </a:t>
            </a:r>
            <a:r>
              <a:rPr lang="en-US" sz="1600" dirty="0" smtClean="0"/>
              <a:t>summarized in the next Figure.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4765" y="631785"/>
            <a:ext cx="807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2.2 Main extensions introduced to the original ARMv1 ISA version-1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2.2 Main extensions introduced to the original ARMv1 ISA </a:t>
            </a:r>
            <a:r>
              <a:rPr lang="en-US" dirty="0" smtClean="0"/>
              <a:t>version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43"/>
          <p:cNvSpPr/>
          <p:nvPr/>
        </p:nvSpPr>
        <p:spPr>
          <a:xfrm>
            <a:off x="1159876" y="4851001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ekerekített téglalap 42"/>
          <p:cNvSpPr/>
          <p:nvPr/>
        </p:nvSpPr>
        <p:spPr>
          <a:xfrm>
            <a:off x="2469104" y="3575964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kerekített téglalap 3"/>
          <p:cNvSpPr/>
          <p:nvPr/>
        </p:nvSpPr>
        <p:spPr>
          <a:xfrm>
            <a:off x="1208832" y="5609501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2546368" y="5609501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3873488" y="5609501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6503756" y="5609501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9" name="Lekerekített téglalap 7"/>
          <p:cNvSpPr/>
          <p:nvPr/>
        </p:nvSpPr>
        <p:spPr>
          <a:xfrm>
            <a:off x="5207492" y="5609501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0" name="Lekerekített téglalap 8"/>
          <p:cNvSpPr/>
          <p:nvPr/>
        </p:nvSpPr>
        <p:spPr>
          <a:xfrm>
            <a:off x="2528028" y="4233037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ekerekített téglalap 9"/>
          <p:cNvSpPr/>
          <p:nvPr/>
        </p:nvSpPr>
        <p:spPr>
          <a:xfrm>
            <a:off x="2521494" y="3790103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Lekerekített téglalap 10"/>
          <p:cNvSpPr/>
          <p:nvPr/>
        </p:nvSpPr>
        <p:spPr>
          <a:xfrm>
            <a:off x="1208832" y="5009717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Lekerekített téglalap 11"/>
          <p:cNvSpPr/>
          <p:nvPr/>
        </p:nvSpPr>
        <p:spPr>
          <a:xfrm>
            <a:off x="3801120" y="2293397"/>
            <a:ext cx="1188000" cy="3159388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12"/>
          <p:cNvSpPr/>
          <p:nvPr/>
        </p:nvSpPr>
        <p:spPr>
          <a:xfrm>
            <a:off x="3861995" y="3368941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5" name="Lekerekített téglalap 13"/>
          <p:cNvSpPr/>
          <p:nvPr/>
        </p:nvSpPr>
        <p:spPr>
          <a:xfrm>
            <a:off x="3861995" y="2477882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4"/>
          <p:cNvSpPr/>
          <p:nvPr/>
        </p:nvSpPr>
        <p:spPr>
          <a:xfrm>
            <a:off x="5103607" y="2293177"/>
            <a:ext cx="1188000" cy="3159608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5"/>
          <p:cNvSpPr/>
          <p:nvPr/>
        </p:nvSpPr>
        <p:spPr>
          <a:xfrm>
            <a:off x="3851920" y="5010385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503636" y="1302797"/>
            <a:ext cx="2160120" cy="4149988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152942" y="3368941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Adv. </a:t>
            </a:r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20" name="Lekerekített téglalap 20"/>
          <p:cNvSpPr/>
          <p:nvPr/>
        </p:nvSpPr>
        <p:spPr>
          <a:xfrm>
            <a:off x="5152942" y="3800989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1" name="Lekerekített téglalap 23"/>
          <p:cNvSpPr/>
          <p:nvPr/>
        </p:nvSpPr>
        <p:spPr>
          <a:xfrm>
            <a:off x="6534252" y="1483087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2" name="Lekerekített téglalap 24"/>
          <p:cNvSpPr/>
          <p:nvPr/>
        </p:nvSpPr>
        <p:spPr>
          <a:xfrm>
            <a:off x="7611163" y="1483087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5" name="Jobbra nyíl 27"/>
          <p:cNvSpPr/>
          <p:nvPr/>
        </p:nvSpPr>
        <p:spPr>
          <a:xfrm>
            <a:off x="3610495" y="4266625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519154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3442834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665742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519154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1302797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521012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047437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047437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847879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4222151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646137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3467952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4287043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1" name="Lekerekített téglalap 18"/>
          <p:cNvSpPr/>
          <p:nvPr/>
        </p:nvSpPr>
        <p:spPr>
          <a:xfrm>
            <a:off x="5144365" y="2927892"/>
            <a:ext cx="1084235" cy="360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NEON</a:t>
            </a:r>
          </a:p>
          <a:p>
            <a:pPr algn="ctr"/>
            <a:endParaRPr lang="hu-HU" sz="105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Jobbra nyíl 30"/>
          <p:cNvSpPr/>
          <p:nvPr/>
        </p:nvSpPr>
        <p:spPr>
          <a:xfrm>
            <a:off x="6269490" y="3017902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4" name="Jobbra nyíl 26"/>
          <p:cNvSpPr/>
          <p:nvPr/>
        </p:nvSpPr>
        <p:spPr>
          <a:xfrm>
            <a:off x="2324555" y="5082373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830" y="627655"/>
            <a:ext cx="807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Main extensions introduced to the </a:t>
            </a:r>
            <a:r>
              <a:rPr lang="en-US" dirty="0" smtClean="0">
                <a:solidFill>
                  <a:srgbClr val="333399"/>
                </a:solidFill>
              </a:rPr>
              <a:t>ARMv1 ISA version-2 </a:t>
            </a:r>
            <a:r>
              <a:rPr lang="en-US" dirty="0">
                <a:solidFill>
                  <a:srgbClr val="333399"/>
                </a:solidFill>
              </a:rPr>
              <a:t>(simplified)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43544" y="6066885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ARM920T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(~2000)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81602" y="6079585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(2001)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1062" y="6079585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(2004)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4760" y="6085380"/>
            <a:ext cx="122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Cortex-A5-15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47275" y="6079585"/>
            <a:ext cx="10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Cortex-A50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430" y="6053928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54" name="Jobbra nyíl 29"/>
          <p:cNvSpPr/>
          <p:nvPr/>
        </p:nvSpPr>
        <p:spPr>
          <a:xfrm>
            <a:off x="4951645" y="5076582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6" name="Jobbra nyíl 27"/>
          <p:cNvSpPr/>
          <p:nvPr/>
        </p:nvSpPr>
        <p:spPr>
          <a:xfrm>
            <a:off x="3635776" y="3879050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2.2 Main extensions introduced to the original ARMv1 ISA </a:t>
            </a:r>
            <a:r>
              <a:rPr lang="en-US" dirty="0" smtClean="0"/>
              <a:t>version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85" y="629165"/>
            <a:ext cx="774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The AArch32/AArch64 execution modes of the ARMv8 ISA </a:t>
            </a:r>
            <a:r>
              <a:rPr lang="en-US" dirty="0" smtClean="0"/>
              <a:t>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36785" y="2123855"/>
            <a:ext cx="3821875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sz="1300" b="1" dirty="0" smtClean="0"/>
              <a:t>Execution modes of the ARMv8</a:t>
            </a:r>
            <a:endParaRPr lang="hu-HU" sz="1300" b="1" baseline="300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43142" y="2914430"/>
            <a:ext cx="16754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300" b="1" dirty="0" smtClean="0"/>
              <a:t>Aarch32 </a:t>
            </a:r>
          </a:p>
          <a:p>
            <a:pPr algn="ctr" eaLnBrk="1" hangingPunct="1"/>
            <a:r>
              <a:rPr lang="en-US" sz="1300" b="1" dirty="0" smtClean="0"/>
              <a:t>execution mode</a:t>
            </a:r>
            <a:endParaRPr lang="en-US" sz="1300" b="1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rot="-5400000" flipH="1" flipV="1">
            <a:off x="3424237" y="1657131"/>
            <a:ext cx="315913" cy="1979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5400000" flipV="1">
            <a:off x="5403850" y="1657130"/>
            <a:ext cx="315913" cy="1979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554288" y="2771555"/>
            <a:ext cx="60325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515100" y="2771555"/>
            <a:ext cx="57150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1520" y="3551018"/>
            <a:ext cx="4193777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en-US" sz="1300" dirty="0" smtClean="0"/>
              <a:t>It </a:t>
            </a:r>
            <a:r>
              <a:rPr lang="en-US" sz="1300" dirty="0" smtClean="0">
                <a:solidFill>
                  <a:srgbClr val="0000FF"/>
                </a:solidFill>
              </a:rPr>
              <a:t>supports two 32-bit instruction sets</a:t>
            </a:r>
            <a:r>
              <a:rPr lang="en-US" sz="1300" dirty="0" smtClean="0"/>
              <a:t>,</a:t>
            </a:r>
          </a:p>
          <a:p>
            <a:pPr algn="ctr" eaLnBrk="1" hangingPunct="1">
              <a:lnSpc>
                <a:spcPct val="105000"/>
              </a:lnSpc>
              <a:spcAft>
                <a:spcPts val="600"/>
              </a:spcAft>
            </a:pPr>
            <a:r>
              <a:rPr lang="en-US" sz="1300" dirty="0" smtClean="0">
                <a:solidFill>
                  <a:srgbClr val="FF0000"/>
                </a:solidFill>
              </a:rPr>
              <a:t>the A32 </a:t>
            </a:r>
            <a:r>
              <a:rPr lang="en-US" sz="1300" dirty="0" smtClean="0"/>
              <a:t>and the </a:t>
            </a:r>
            <a:r>
              <a:rPr lang="en-US" sz="1300" dirty="0" smtClean="0">
                <a:solidFill>
                  <a:srgbClr val="FF0000"/>
                </a:solidFill>
              </a:rPr>
              <a:t>T32 </a:t>
            </a:r>
            <a:r>
              <a:rPr lang="en-US" sz="1300" dirty="0" smtClean="0"/>
              <a:t>(Thumb) instructions sets.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 dirty="0" smtClean="0"/>
              <a:t>In this mode the processor </a:t>
            </a:r>
            <a:r>
              <a:rPr lang="en-US" sz="1300" dirty="0" smtClean="0">
                <a:solidFill>
                  <a:srgbClr val="0000FF"/>
                </a:solidFill>
              </a:rPr>
              <a:t>can run programs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 dirty="0" smtClean="0">
                <a:solidFill>
                  <a:srgbClr val="0000FF"/>
                </a:solidFill>
              </a:rPr>
              <a:t>developed for previous ISA versions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199610" y="998730"/>
            <a:ext cx="8763746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 introduces </a:t>
            </a:r>
            <a:r>
              <a:rPr lang="en-US" sz="1600" dirty="0" smtClean="0">
                <a:solidFill>
                  <a:srgbClr val="FF0000"/>
                </a:solidFill>
              </a:rPr>
              <a:t>major changes </a:t>
            </a:r>
            <a:r>
              <a:rPr lang="en-US" sz="1600" dirty="0" smtClean="0"/>
              <a:t>to the ARM architecture while maintaining a high level</a:t>
            </a:r>
          </a:p>
          <a:p>
            <a:pPr>
              <a:spcAft>
                <a:spcPts val="400"/>
              </a:spcAft>
            </a:pPr>
            <a:r>
              <a:rPr lang="en-US" sz="1600" dirty="0" smtClean="0"/>
              <a:t>  consistency with previous versions of the architecture.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ARMv8</a:t>
            </a:r>
            <a:r>
              <a:rPr lang="en-US" sz="1600" dirty="0" smtClean="0"/>
              <a:t> has </a:t>
            </a:r>
            <a:r>
              <a:rPr lang="en-US" sz="1600" dirty="0" smtClean="0">
                <a:solidFill>
                  <a:srgbClr val="0000FF"/>
                </a:solidFill>
              </a:rPr>
              <a:t>two distinct execution modes</a:t>
            </a:r>
            <a:r>
              <a:rPr lang="en-US" sz="1600" dirty="0" smtClean="0"/>
              <a:t>, as indicated below.</a:t>
            </a:r>
            <a:endParaRPr lang="en-US" sz="16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706607" y="2914430"/>
            <a:ext cx="16754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300" b="1" dirty="0" smtClean="0"/>
              <a:t>Aarch64</a:t>
            </a:r>
          </a:p>
          <a:p>
            <a:pPr algn="ctr" eaLnBrk="1" hangingPunct="1"/>
            <a:r>
              <a:rPr lang="en-US" sz="1300" b="1" dirty="0" smtClean="0"/>
              <a:t>execution mode</a:t>
            </a:r>
            <a:endParaRPr lang="en-US" sz="1300" b="1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653415" y="3538318"/>
            <a:ext cx="3969035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en-US" sz="1300" dirty="0" smtClean="0"/>
              <a:t>It supports </a:t>
            </a:r>
            <a:r>
              <a:rPr lang="en-US" sz="1300" dirty="0" smtClean="0">
                <a:solidFill>
                  <a:srgbClr val="0000FF"/>
                </a:solidFill>
              </a:rPr>
              <a:t>a single 64-bit instruction set</a:t>
            </a:r>
            <a:r>
              <a:rPr lang="en-US" sz="1300" dirty="0" smtClean="0"/>
              <a:t>,</a:t>
            </a:r>
          </a:p>
          <a:p>
            <a:pPr algn="ctr" eaLnBrk="1" hangingPunct="1">
              <a:lnSpc>
                <a:spcPct val="105000"/>
              </a:lnSpc>
              <a:spcAft>
                <a:spcPts val="600"/>
              </a:spcAft>
            </a:pPr>
            <a:r>
              <a:rPr lang="en-US" sz="1300" dirty="0" smtClean="0"/>
              <a:t>called </a:t>
            </a:r>
            <a:r>
              <a:rPr lang="en-US" sz="1300" dirty="0" smtClean="0">
                <a:solidFill>
                  <a:srgbClr val="FF0000"/>
                </a:solidFill>
              </a:rPr>
              <a:t>A64.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 dirty="0" smtClean="0"/>
              <a:t>This is a fixed length </a:t>
            </a:r>
            <a:r>
              <a:rPr lang="en-US" sz="1300" dirty="0" smtClean="0">
                <a:solidFill>
                  <a:srgbClr val="0000FF"/>
                </a:solidFill>
              </a:rPr>
              <a:t>powerful instruction set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 dirty="0" smtClean="0"/>
              <a:t>that uses 32-bit instruction encodings.</a:t>
            </a:r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2.2 Main extensions introduced to the original ARMv1 ISA </a:t>
            </a:r>
            <a:r>
              <a:rPr lang="en-US" dirty="0" smtClean="0"/>
              <a:t>version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625" y="963250"/>
            <a:ext cx="7732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We will discuss these enhancements subdivided into the following </a:t>
            </a:r>
            <a:r>
              <a:rPr lang="en-US" sz="1600" dirty="0" smtClean="0">
                <a:solidFill>
                  <a:srgbClr val="000000"/>
                </a:solidFill>
              </a:rPr>
              <a:t>parts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625" y="619255"/>
            <a:ext cx="904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333399"/>
                </a:solidFill>
              </a:rPr>
              <a:t>Main </a:t>
            </a:r>
            <a:r>
              <a:rPr lang="en-US" dirty="0" smtClean="0">
                <a:solidFill>
                  <a:srgbClr val="333399"/>
                </a:solidFill>
              </a:rPr>
              <a:t>extensions </a:t>
            </a:r>
            <a:r>
              <a:rPr lang="en-US" dirty="0">
                <a:solidFill>
                  <a:srgbClr val="333399"/>
                </a:solidFill>
              </a:rPr>
              <a:t>introduced to the </a:t>
            </a:r>
            <a:r>
              <a:rPr lang="en-US" dirty="0" smtClean="0">
                <a:solidFill>
                  <a:srgbClr val="333399"/>
                </a:solidFill>
              </a:rPr>
              <a:t>ARMv1 </a:t>
            </a:r>
            <a:r>
              <a:rPr lang="en-US" dirty="0">
                <a:solidFill>
                  <a:srgbClr val="333399"/>
                </a:solidFill>
              </a:rPr>
              <a:t>ISA </a:t>
            </a:r>
            <a:r>
              <a:rPr lang="en-US" dirty="0" smtClean="0">
                <a:solidFill>
                  <a:srgbClr val="333399"/>
                </a:solidFill>
              </a:rPr>
              <a:t>version-3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6645" y="2446106"/>
            <a:ext cx="38704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ISA enhancements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 to enhance the compute capabilities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272818" y="1573899"/>
            <a:ext cx="425469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</a:rPr>
              <a:t>Main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extensions </a:t>
            </a:r>
            <a:r>
              <a:rPr lang="en-US" altLang="en-US" sz="1300" b="1" dirty="0">
                <a:solidFill>
                  <a:srgbClr val="000000"/>
                </a:solidFill>
              </a:rPr>
              <a:t>introduced to the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ARM ISA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282190" y="2446106"/>
            <a:ext cx="288032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Further ISA enhancements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1540" y="3416484"/>
            <a:ext cx="232886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GPR-based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ISA enhancements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3491880" y="236553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V="1">
            <a:off x="3536538" y="2183033"/>
            <a:ext cx="4185062" cy="6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5599733" y="189448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5631483" y="1942113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3536536" y="2183033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7681582" y="2360768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7716596" y="217666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1556665" y="334746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1601323" y="3158597"/>
            <a:ext cx="3418946" cy="12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3260039" y="292404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>
            <a:off x="1601321" y="3164969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4982650" y="3342704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H="1">
            <a:off x="5017664" y="3158597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041830" y="3461489"/>
            <a:ext cx="39619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FP and  Advanced SIMD registers 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ISA enhancements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1530" y="3429000"/>
            <a:ext cx="2418873" cy="5249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2.2 Main extensions introduced to the original ARMv1 ISA </a:t>
            </a:r>
            <a:r>
              <a:rPr lang="en-US" dirty="0" smtClean="0"/>
              <a:t>version 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57325" y="5441525"/>
            <a:ext cx="1186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Dedicated use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7327540" y="5414065"/>
            <a:ext cx="1186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Dedicated use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164932" y="3724986"/>
            <a:ext cx="796029" cy="559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/>
              <a:t>Stack pointer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Link register</a:t>
            </a:r>
          </a:p>
          <a:p>
            <a:pPr>
              <a:spcAft>
                <a:spcPts val="300"/>
              </a:spcAft>
            </a:pPr>
            <a:r>
              <a:rPr lang="en-US" sz="1100" dirty="0" smtClean="0"/>
              <a:t>PC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1334373" y="1633080"/>
            <a:ext cx="694437" cy="216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32-bit wide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3900868" y="1614990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32-bit wide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6282190" y="1640390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64-bit wide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341530" y="6286154"/>
            <a:ext cx="313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GPRs in the original and the</a:t>
            </a:r>
          </a:p>
          <a:p>
            <a:pPr algn="ctr"/>
            <a:r>
              <a:rPr lang="en-US" sz="1200" dirty="0" smtClean="0"/>
              <a:t> AArch32 ARMv8 ISA execution mode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900868" y="5772808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32-bit mode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2190" y="5762355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64-bit mode</a:t>
            </a:r>
            <a:endParaRPr lang="en-US" sz="1200" dirty="0"/>
          </a:p>
        </p:txBody>
      </p:sp>
      <p:sp>
        <p:nvSpPr>
          <p:cNvPr id="33" name="Left Brace 32"/>
          <p:cNvSpPr/>
          <p:nvPr/>
        </p:nvSpPr>
        <p:spPr bwMode="auto">
          <a:xfrm rot="16200000">
            <a:off x="5590772" y="4117137"/>
            <a:ext cx="253770" cy="4001504"/>
          </a:xfrm>
          <a:prstGeom prst="leftBrace">
            <a:avLst>
              <a:gd name="adj1" fmla="val 8333"/>
              <a:gd name="adj2" fmla="val 511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96925" y="6286154"/>
            <a:ext cx="37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GPRs in the ARMv8 ISA</a:t>
            </a:r>
          </a:p>
          <a:p>
            <a:pPr algn="ctr"/>
            <a:r>
              <a:rPr lang="en-US" sz="1200" dirty="0" smtClean="0"/>
              <a:t>in the AArch64 execution mode</a:t>
            </a:r>
            <a:endParaRPr lang="en-US" sz="1200" dirty="0"/>
          </a:p>
        </p:txBody>
      </p:sp>
      <p:sp>
        <p:nvSpPr>
          <p:cNvPr id="35" name="Left Brace 34"/>
          <p:cNvSpPr/>
          <p:nvPr/>
        </p:nvSpPr>
        <p:spPr bwMode="auto">
          <a:xfrm rot="16200000">
            <a:off x="1701997" y="5253719"/>
            <a:ext cx="372524" cy="1616274"/>
          </a:xfrm>
          <a:prstGeom prst="leftBrace">
            <a:avLst>
              <a:gd name="adj1" fmla="val 8333"/>
              <a:gd name="adj2" fmla="val 511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1590" y="626545"/>
            <a:ext cx="689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Extension of the GPRs in the ARMv8 ISA version </a:t>
            </a:r>
            <a:r>
              <a:rPr lang="en-US" dirty="0" smtClean="0"/>
              <a:t>[</a:t>
            </a:r>
            <a:r>
              <a:rPr lang="hu-HU" dirty="0" smtClean="0"/>
              <a:t>9</a:t>
            </a:r>
            <a:r>
              <a:rPr lang="en-US" dirty="0" smtClean="0"/>
              <a:t>], 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0025" y="973330"/>
            <a:ext cx="8930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the AArch64 mode of the ARMv8 ISA version ARM expanded the </a:t>
            </a:r>
            <a:r>
              <a:rPr lang="en-US" sz="1600" dirty="0" smtClean="0">
                <a:solidFill>
                  <a:srgbClr val="0000FF"/>
                </a:solidFill>
              </a:rPr>
              <a:t>number of GPRs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from 13 32-bit registers to 31 64-bit </a:t>
            </a:r>
            <a:r>
              <a:rPr lang="en-US" sz="1600" dirty="0" smtClean="0"/>
              <a:t>wide registers, as shown in the next Figure.</a:t>
            </a:r>
          </a:p>
        </p:txBody>
      </p:sp>
      <p:sp>
        <p:nvSpPr>
          <p:cNvPr id="39" name="Téglalap 3"/>
          <p:cNvSpPr/>
          <p:nvPr/>
        </p:nvSpPr>
        <p:spPr>
          <a:xfrm>
            <a:off x="1457419" y="1998728"/>
            <a:ext cx="649287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R0</a:t>
            </a:r>
          </a:p>
        </p:txBody>
      </p:sp>
      <p:sp>
        <p:nvSpPr>
          <p:cNvPr id="40" name="Téglalap 4"/>
          <p:cNvSpPr/>
          <p:nvPr/>
        </p:nvSpPr>
        <p:spPr>
          <a:xfrm>
            <a:off x="1457419" y="2214628"/>
            <a:ext cx="649287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</a:t>
            </a:r>
          </a:p>
        </p:txBody>
      </p:sp>
      <p:sp>
        <p:nvSpPr>
          <p:cNvPr id="41" name="Téglalap 5"/>
          <p:cNvSpPr/>
          <p:nvPr/>
        </p:nvSpPr>
        <p:spPr>
          <a:xfrm>
            <a:off x="1457419" y="2430528"/>
            <a:ext cx="649287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R2</a:t>
            </a:r>
          </a:p>
        </p:txBody>
      </p:sp>
      <p:sp>
        <p:nvSpPr>
          <p:cNvPr id="42" name="Téglalap 6"/>
          <p:cNvSpPr/>
          <p:nvPr/>
        </p:nvSpPr>
        <p:spPr>
          <a:xfrm>
            <a:off x="1457419" y="2646428"/>
            <a:ext cx="649287" cy="865187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3" name="Téglalap 7"/>
          <p:cNvSpPr/>
          <p:nvPr/>
        </p:nvSpPr>
        <p:spPr>
          <a:xfrm>
            <a:off x="1457419" y="3511615"/>
            <a:ext cx="649287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R12</a:t>
            </a:r>
          </a:p>
        </p:txBody>
      </p:sp>
      <p:sp>
        <p:nvSpPr>
          <p:cNvPr id="44" name="Téglalap 8"/>
          <p:cNvSpPr/>
          <p:nvPr/>
        </p:nvSpPr>
        <p:spPr>
          <a:xfrm>
            <a:off x="1457419" y="3727515"/>
            <a:ext cx="649287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R13(SP)</a:t>
            </a:r>
          </a:p>
        </p:txBody>
      </p:sp>
      <p:sp>
        <p:nvSpPr>
          <p:cNvPr id="45" name="Téglalap 9"/>
          <p:cNvSpPr/>
          <p:nvPr/>
        </p:nvSpPr>
        <p:spPr>
          <a:xfrm>
            <a:off x="1457419" y="3943415"/>
            <a:ext cx="649287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R14(LR)</a:t>
            </a:r>
          </a:p>
        </p:txBody>
      </p:sp>
      <p:sp>
        <p:nvSpPr>
          <p:cNvPr id="46" name="Téglalap 10"/>
          <p:cNvSpPr/>
          <p:nvPr/>
        </p:nvSpPr>
        <p:spPr>
          <a:xfrm>
            <a:off x="1457419" y="4159315"/>
            <a:ext cx="649287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R15(PC)</a:t>
            </a:r>
          </a:p>
        </p:txBody>
      </p:sp>
      <p:sp>
        <p:nvSpPr>
          <p:cNvPr id="48" name="Téglalap 11"/>
          <p:cNvSpPr/>
          <p:nvPr/>
        </p:nvSpPr>
        <p:spPr>
          <a:xfrm>
            <a:off x="4012722" y="1988868"/>
            <a:ext cx="6492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R0</a:t>
            </a:r>
          </a:p>
        </p:txBody>
      </p:sp>
      <p:sp>
        <p:nvSpPr>
          <p:cNvPr id="49" name="Téglalap 12"/>
          <p:cNvSpPr/>
          <p:nvPr/>
        </p:nvSpPr>
        <p:spPr>
          <a:xfrm>
            <a:off x="4012722" y="2204768"/>
            <a:ext cx="6492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</a:t>
            </a:r>
          </a:p>
        </p:txBody>
      </p:sp>
      <p:sp>
        <p:nvSpPr>
          <p:cNvPr id="50" name="Téglalap 13"/>
          <p:cNvSpPr/>
          <p:nvPr/>
        </p:nvSpPr>
        <p:spPr>
          <a:xfrm>
            <a:off x="4012722" y="2420668"/>
            <a:ext cx="6492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R2</a:t>
            </a:r>
          </a:p>
        </p:txBody>
      </p:sp>
      <p:sp>
        <p:nvSpPr>
          <p:cNvPr id="51" name="Téglalap 14"/>
          <p:cNvSpPr/>
          <p:nvPr/>
        </p:nvSpPr>
        <p:spPr>
          <a:xfrm>
            <a:off x="4012722" y="2636568"/>
            <a:ext cx="649288" cy="865187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2" name="Téglalap 15"/>
          <p:cNvSpPr/>
          <p:nvPr/>
        </p:nvSpPr>
        <p:spPr>
          <a:xfrm>
            <a:off x="4012722" y="3501755"/>
            <a:ext cx="6492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R12</a:t>
            </a:r>
          </a:p>
        </p:txBody>
      </p:sp>
      <p:sp>
        <p:nvSpPr>
          <p:cNvPr id="53" name="Téglalap 16"/>
          <p:cNvSpPr/>
          <p:nvPr/>
        </p:nvSpPr>
        <p:spPr>
          <a:xfrm>
            <a:off x="4012722" y="3717655"/>
            <a:ext cx="6492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R13(SP)</a:t>
            </a:r>
          </a:p>
        </p:txBody>
      </p:sp>
      <p:sp>
        <p:nvSpPr>
          <p:cNvPr id="54" name="Téglalap 17"/>
          <p:cNvSpPr/>
          <p:nvPr/>
        </p:nvSpPr>
        <p:spPr>
          <a:xfrm>
            <a:off x="4012722" y="3933555"/>
            <a:ext cx="6492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R14(LR)</a:t>
            </a:r>
          </a:p>
        </p:txBody>
      </p:sp>
      <p:sp>
        <p:nvSpPr>
          <p:cNvPr id="55" name="Téglalap 19"/>
          <p:cNvSpPr/>
          <p:nvPr/>
        </p:nvSpPr>
        <p:spPr>
          <a:xfrm>
            <a:off x="4012722" y="4149455"/>
            <a:ext cx="649288" cy="8636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6" name="Téglalap 20"/>
          <p:cNvSpPr/>
          <p:nvPr/>
        </p:nvSpPr>
        <p:spPr>
          <a:xfrm>
            <a:off x="4012722" y="5013055"/>
            <a:ext cx="6492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Téglalap 21"/>
          <p:cNvSpPr/>
          <p:nvPr/>
        </p:nvSpPr>
        <p:spPr>
          <a:xfrm>
            <a:off x="4012722" y="5228955"/>
            <a:ext cx="6492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X30</a:t>
            </a:r>
          </a:p>
        </p:txBody>
      </p:sp>
      <p:sp>
        <p:nvSpPr>
          <p:cNvPr id="58" name="Téglalap 22"/>
          <p:cNvSpPr/>
          <p:nvPr/>
        </p:nvSpPr>
        <p:spPr>
          <a:xfrm>
            <a:off x="4012722" y="5444855"/>
            <a:ext cx="6492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X31</a:t>
            </a:r>
          </a:p>
        </p:txBody>
      </p:sp>
      <p:cxnSp>
        <p:nvCxnSpPr>
          <p:cNvPr id="59" name="Egyenes összekötő nyíllal 2"/>
          <p:cNvCxnSpPr/>
          <p:nvPr/>
        </p:nvCxnSpPr>
        <p:spPr>
          <a:xfrm>
            <a:off x="4012722" y="2852468"/>
            <a:ext cx="6492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zövegdoboz 35"/>
          <p:cNvSpPr txBox="1">
            <a:spLocks noChangeArrowheads="1"/>
          </p:cNvSpPr>
          <p:nvPr/>
        </p:nvSpPr>
        <p:spPr bwMode="auto">
          <a:xfrm>
            <a:off x="4176235" y="2682605"/>
            <a:ext cx="322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>
                <a:latin typeface="Verdana" pitchFamily="34" charset="0"/>
                <a:ea typeface="Verdana" pitchFamily="34" charset="0"/>
                <a:cs typeface="Verdana" pitchFamily="34" charset="0"/>
              </a:rPr>
              <a:t>X0</a:t>
            </a:r>
          </a:p>
        </p:txBody>
      </p:sp>
      <p:sp>
        <p:nvSpPr>
          <p:cNvPr id="62" name="Téglalap 23"/>
          <p:cNvSpPr/>
          <p:nvPr/>
        </p:nvSpPr>
        <p:spPr>
          <a:xfrm>
            <a:off x="6020317" y="1962358"/>
            <a:ext cx="12969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R0</a:t>
            </a:r>
          </a:p>
        </p:txBody>
      </p:sp>
      <p:sp>
        <p:nvSpPr>
          <p:cNvPr id="63" name="Téglalap 24"/>
          <p:cNvSpPr/>
          <p:nvPr/>
        </p:nvSpPr>
        <p:spPr>
          <a:xfrm>
            <a:off x="6020317" y="2178258"/>
            <a:ext cx="12969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</a:t>
            </a:r>
          </a:p>
        </p:txBody>
      </p:sp>
      <p:sp>
        <p:nvSpPr>
          <p:cNvPr id="64" name="Téglalap 25"/>
          <p:cNvSpPr/>
          <p:nvPr/>
        </p:nvSpPr>
        <p:spPr>
          <a:xfrm>
            <a:off x="6020317" y="2394158"/>
            <a:ext cx="12969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R2</a:t>
            </a:r>
          </a:p>
        </p:txBody>
      </p:sp>
      <p:sp>
        <p:nvSpPr>
          <p:cNvPr id="65" name="Téglalap 26"/>
          <p:cNvSpPr/>
          <p:nvPr/>
        </p:nvSpPr>
        <p:spPr>
          <a:xfrm>
            <a:off x="6020317" y="2610058"/>
            <a:ext cx="1296988" cy="865187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6" name="Téglalap 27"/>
          <p:cNvSpPr/>
          <p:nvPr/>
        </p:nvSpPr>
        <p:spPr>
          <a:xfrm>
            <a:off x="6020317" y="3475245"/>
            <a:ext cx="12969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R12</a:t>
            </a:r>
          </a:p>
        </p:txBody>
      </p:sp>
      <p:sp>
        <p:nvSpPr>
          <p:cNvPr id="67" name="Téglalap 28"/>
          <p:cNvSpPr/>
          <p:nvPr/>
        </p:nvSpPr>
        <p:spPr>
          <a:xfrm>
            <a:off x="6020317" y="3691145"/>
            <a:ext cx="12969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R13(SP)</a:t>
            </a:r>
          </a:p>
        </p:txBody>
      </p:sp>
      <p:sp>
        <p:nvSpPr>
          <p:cNvPr id="68" name="Téglalap 29"/>
          <p:cNvSpPr/>
          <p:nvPr/>
        </p:nvSpPr>
        <p:spPr>
          <a:xfrm>
            <a:off x="6020317" y="3907045"/>
            <a:ext cx="12969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R14(LR)</a:t>
            </a:r>
          </a:p>
        </p:txBody>
      </p:sp>
      <p:sp>
        <p:nvSpPr>
          <p:cNvPr id="69" name="Téglalap 30"/>
          <p:cNvSpPr/>
          <p:nvPr/>
        </p:nvSpPr>
        <p:spPr>
          <a:xfrm>
            <a:off x="6020317" y="4122945"/>
            <a:ext cx="1296988" cy="8636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0" name="Téglalap 31"/>
          <p:cNvSpPr/>
          <p:nvPr/>
        </p:nvSpPr>
        <p:spPr>
          <a:xfrm>
            <a:off x="6020317" y="4986545"/>
            <a:ext cx="12969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Téglalap 32"/>
          <p:cNvSpPr/>
          <p:nvPr/>
        </p:nvSpPr>
        <p:spPr>
          <a:xfrm>
            <a:off x="6020317" y="5202445"/>
            <a:ext cx="12969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25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W30</a:t>
            </a:r>
          </a:p>
        </p:txBody>
      </p:sp>
      <p:sp>
        <p:nvSpPr>
          <p:cNvPr id="72" name="Téglalap 33"/>
          <p:cNvSpPr/>
          <p:nvPr/>
        </p:nvSpPr>
        <p:spPr>
          <a:xfrm>
            <a:off x="6020317" y="5418345"/>
            <a:ext cx="1296988" cy="215900"/>
          </a:xfrm>
          <a:prstGeom prst="rect">
            <a:avLst/>
          </a:prstGeom>
          <a:gradFill flip="none" rotWithShape="1">
            <a:gsLst>
              <a:gs pos="0">
                <a:srgbClr val="BFE0E3"/>
              </a:gs>
              <a:gs pos="76000">
                <a:schemeClr val="bg1"/>
              </a:gs>
              <a:gs pos="100000">
                <a:srgbClr val="B5D5E7"/>
              </a:gs>
            </a:gsLst>
            <a:lin ang="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u-H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W31</a:t>
            </a:r>
          </a:p>
        </p:txBody>
      </p:sp>
      <p:cxnSp>
        <p:nvCxnSpPr>
          <p:cNvPr id="73" name="Egyenes összekötő nyíllal 34"/>
          <p:cNvCxnSpPr/>
          <p:nvPr/>
        </p:nvCxnSpPr>
        <p:spPr>
          <a:xfrm>
            <a:off x="6020317" y="2825958"/>
            <a:ext cx="1296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zövegdoboz 36"/>
          <p:cNvSpPr txBox="1">
            <a:spLocks noChangeArrowheads="1"/>
          </p:cNvSpPr>
          <p:nvPr/>
        </p:nvSpPr>
        <p:spPr bwMode="auto">
          <a:xfrm>
            <a:off x="6491805" y="2652920"/>
            <a:ext cx="352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en-US" sz="800">
                <a:latin typeface="Verdana" pitchFamily="34" charset="0"/>
                <a:ea typeface="Verdana" pitchFamily="34" charset="0"/>
                <a:cs typeface="Verdana" pitchFamily="34" charset="0"/>
              </a:rPr>
              <a:t>W0</a:t>
            </a:r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2.2 Main extensions introduced to the original ARMv1 ISA </a:t>
            </a:r>
            <a:r>
              <a:rPr lang="en-US" dirty="0" smtClean="0"/>
              <a:t>version 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25" y="619255"/>
            <a:ext cx="904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333399"/>
                </a:solidFill>
              </a:rPr>
              <a:t>Main </a:t>
            </a:r>
            <a:r>
              <a:rPr lang="en-US" dirty="0" smtClean="0">
                <a:solidFill>
                  <a:srgbClr val="333399"/>
                </a:solidFill>
              </a:rPr>
              <a:t>extensions </a:t>
            </a:r>
            <a:r>
              <a:rPr lang="en-US" dirty="0">
                <a:solidFill>
                  <a:srgbClr val="333399"/>
                </a:solidFill>
              </a:rPr>
              <a:t>introduced to the </a:t>
            </a:r>
            <a:r>
              <a:rPr lang="en-US" dirty="0" smtClean="0">
                <a:solidFill>
                  <a:srgbClr val="333399"/>
                </a:solidFill>
              </a:rPr>
              <a:t>ARMv1 </a:t>
            </a:r>
            <a:r>
              <a:rPr lang="en-US" dirty="0">
                <a:solidFill>
                  <a:srgbClr val="333399"/>
                </a:solidFill>
              </a:rPr>
              <a:t>ISA </a:t>
            </a:r>
            <a:r>
              <a:rPr lang="en-US" dirty="0" smtClean="0">
                <a:solidFill>
                  <a:srgbClr val="333399"/>
                </a:solidFill>
              </a:rPr>
              <a:t>version-2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6645" y="2081160"/>
            <a:ext cx="38704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ISA enhancements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 to enhance the compute capabilities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031510" y="1236663"/>
            <a:ext cx="520366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</a:rPr>
              <a:t>Main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extensions </a:t>
            </a:r>
            <a:r>
              <a:rPr lang="en-US" altLang="en-US" sz="1300" b="1" dirty="0">
                <a:solidFill>
                  <a:srgbClr val="000000"/>
                </a:solidFill>
              </a:rPr>
              <a:t>introduced to the original ARM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ISA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282190" y="2081160"/>
            <a:ext cx="288032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Further ISA enhancements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1540" y="3051538"/>
            <a:ext cx="232886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GPR-based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ISA enhancements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3491880" y="200058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V="1">
            <a:off x="3536538" y="1818087"/>
            <a:ext cx="4185062" cy="6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5599733" y="1529542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5631483" y="1577167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3536536" y="1818087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7681582" y="199582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7716596" y="1811715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1556665" y="298252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1601323" y="2793651"/>
            <a:ext cx="3418946" cy="127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3260039" y="2559103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>
            <a:off x="1601321" y="2800023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4982650" y="2977758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H="1">
            <a:off x="5017664" y="279365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041830" y="3096543"/>
            <a:ext cx="39619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FP and  Advanced SIMD registers 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ISA enhancements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053227" y="3064054"/>
            <a:ext cx="4129063" cy="5249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2.2 Main extensions introduced to the original ARMv1 ISA </a:t>
            </a:r>
            <a:r>
              <a:rPr lang="en-US" dirty="0" smtClean="0"/>
              <a:t>version 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86609"/>
              </p:ext>
            </p:extLst>
          </p:nvPr>
        </p:nvGraphicFramePr>
        <p:xfrm>
          <a:off x="5060" y="1178750"/>
          <a:ext cx="9164304" cy="5214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15"/>
                <a:gridCol w="630070"/>
                <a:gridCol w="225025"/>
                <a:gridCol w="945105"/>
                <a:gridCol w="720080"/>
                <a:gridCol w="945105"/>
                <a:gridCol w="945105"/>
                <a:gridCol w="1530170"/>
                <a:gridCol w="1035115"/>
                <a:gridCol w="1447014"/>
              </a:tblGrid>
              <a:tr h="306985">
                <a:tc rowSpan="2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FP/SIMD</a:t>
                      </a:r>
                    </a:p>
                    <a:p>
                      <a:pPr algn="ctr"/>
                      <a:r>
                        <a:rPr lang="en-US" sz="1200" dirty="0" smtClean="0"/>
                        <a:t>Extension</a:t>
                      </a:r>
                      <a:endParaRPr lang="en-US" sz="12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GPRs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FP/Advanced SIMD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registers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035">
                <a:tc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Reg.s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S. data 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V. data 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Reg.s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S. data 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V. data t.</a:t>
                      </a:r>
                      <a:endParaRPr lang="en-US" sz="1200" dirty="0"/>
                    </a:p>
                  </a:txBody>
                  <a:tcPr anchor="ctr"/>
                </a:tc>
              </a:tr>
              <a:tr h="2291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ARMv1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1986</a:t>
                      </a:r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13x32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  <a:tr h="22342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ARMv2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1989</a:t>
                      </a:r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  <a:tr h="21770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ARMv3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1991</a:t>
                      </a:r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  <a:tr h="25698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ARMv4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1996</a:t>
                      </a:r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ARMv5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2000</a:t>
                      </a:r>
                    </a:p>
                    <a:p>
                      <a:pPr algn="ctr"/>
                      <a:r>
                        <a:rPr lang="en-US" sz="1200" dirty="0" smtClean="0"/>
                        <a:t>2001</a:t>
                      </a:r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VFPv1</a:t>
                      </a:r>
                    </a:p>
                    <a:p>
                      <a:pPr algn="ctr"/>
                      <a:r>
                        <a:rPr lang="en-US" sz="1200" dirty="0" smtClean="0"/>
                        <a:t>VFP2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32x32/16x64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FP32/64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  <a:tr h="28912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ARMv6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2004</a:t>
                      </a:r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  <a:tr h="53080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ARMv7</a:t>
                      </a:r>
                      <a:endParaRPr lang="en-US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2006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VFPv3</a:t>
                      </a:r>
                    </a:p>
                    <a:p>
                      <a:pPr algn="ctr"/>
                      <a:r>
                        <a:rPr lang="en-US" sz="1200" dirty="0" smtClean="0"/>
                        <a:t>VFPv4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32x32/32x64</a:t>
                      </a:r>
                      <a:r>
                        <a:rPr lang="en-US" sz="1200" dirty="0" smtClean="0"/>
                        <a:t> or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32x32/16x64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FP 16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/32/64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</a:tr>
              <a:tr h="623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Adv. SIMD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baseline="30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aseline="30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32x64/16x128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64/128-bit wide</a:t>
                      </a:r>
                    </a:p>
                    <a:p>
                      <a:pPr algn="ctr"/>
                      <a:r>
                        <a:rPr lang="en-US" sz="1200" dirty="0" smtClean="0"/>
                        <a:t>FX 8/16/32/64,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FP16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/32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373730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ARMv8</a:t>
                      </a:r>
                      <a:endParaRPr lang="en-US" sz="1200" b="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2014</a:t>
                      </a:r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A32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FP</a:t>
                      </a:r>
                      <a:endParaRPr lang="en-US" sz="12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31x64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32x32/32x64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 32/64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3730">
                <a:tc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Ad. SIMD</a:t>
                      </a:r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32x64/16x128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As for ARMv7</a:t>
                      </a:r>
                    </a:p>
                  </a:txBody>
                  <a:tcPr anchor="ctr"/>
                </a:tc>
              </a:tr>
              <a:tr h="373730">
                <a:tc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A64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FP</a:t>
                      </a:r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32x128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 32/64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3730">
                <a:tc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Ad. SIMD</a:t>
                      </a:r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FX 8/…/64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 32/64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As for ARMv7</a:t>
                      </a:r>
                    </a:p>
                    <a:p>
                      <a:pPr algn="ctr"/>
                      <a:r>
                        <a:rPr lang="en-US" sz="1200" dirty="0" smtClean="0"/>
                        <a:t>+ FP 64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3986" y="628224"/>
            <a:ext cx="866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Overview of the scalar FP and SIMD support of the ARMv5-v8 extensions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202070" y="2919034"/>
            <a:ext cx="3941929" cy="347461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1870" y="6527376"/>
            <a:ext cx="2565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S: Scalar  V: Vector  t: Type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79242" y="6527376"/>
            <a:ext cx="2748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: FP16 Supports only converting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6534345"/>
            <a:ext cx="2511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2</a:t>
            </a:r>
            <a:r>
              <a:rPr lang="en-US" sz="1200" dirty="0" smtClean="0"/>
              <a:t>: VFP3/4  Adv. SIMD = Neon</a:t>
            </a:r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2.2 Main extensions introduced to the original ARMv1 ISA </a:t>
            </a:r>
            <a:r>
              <a:rPr lang="en-US" dirty="0" smtClean="0"/>
              <a:t>version 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" b="7030"/>
          <a:stretch/>
        </p:blipFill>
        <p:spPr bwMode="auto">
          <a:xfrm>
            <a:off x="766420" y="1133745"/>
            <a:ext cx="7540995" cy="55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35" y="631954"/>
            <a:ext cx="896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Use of the FP and Advanced SIMD registers in the AArch64 execution mode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3490" y="1412195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32 128-bit registers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3890" y="4427530"/>
            <a:ext cx="1669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32 64-bit registers</a:t>
            </a:r>
            <a:endParaRPr lang="en-US" sz="11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2.2 Main extensions introduced to the original ARMv1 ISA </a:t>
            </a:r>
            <a:r>
              <a:rPr lang="en-US" dirty="0" smtClean="0"/>
              <a:t>version 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65210"/>
            <a:ext cx="87115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The ARM </a:t>
            </a:r>
            <a:r>
              <a:rPr lang="hu-HU" dirty="0" err="1" smtClean="0">
                <a:solidFill>
                  <a:srgbClr val="000000"/>
                </a:solidFill>
              </a:rPr>
              <a:t>Architecture</a:t>
            </a:r>
            <a:r>
              <a:rPr lang="hu-HU" dirty="0">
                <a:solidFill>
                  <a:srgbClr val="000000"/>
                </a:solidFill>
              </a:rPr>
              <a:t>, http://www.eng.auburn.edu/~</a:t>
            </a:r>
            <a:r>
              <a:rPr lang="hu-HU" dirty="0" smtClean="0">
                <a:solidFill>
                  <a:srgbClr val="000000"/>
                </a:solidFill>
              </a:rPr>
              <a:t>strouce/DaTseminar/UniPres07s.pdf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244673"/>
            <a:ext cx="8759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Levy</a:t>
            </a:r>
            <a:r>
              <a:rPr lang="hu-HU" dirty="0" smtClean="0">
                <a:solidFill>
                  <a:srgbClr val="000000"/>
                </a:solidFill>
              </a:rPr>
              <a:t> M., The </a:t>
            </a:r>
            <a:r>
              <a:rPr lang="hu-HU" dirty="0" err="1" smtClean="0">
                <a:solidFill>
                  <a:srgbClr val="000000"/>
                </a:solidFill>
              </a:rPr>
              <a:t>History</a:t>
            </a:r>
            <a:r>
              <a:rPr lang="hu-HU" dirty="0" smtClean="0">
                <a:solidFill>
                  <a:srgbClr val="000000"/>
                </a:solidFill>
              </a:rPr>
              <a:t> of The ARM </a:t>
            </a:r>
            <a:r>
              <a:rPr lang="hu-HU" dirty="0" err="1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: </a:t>
            </a:r>
            <a:r>
              <a:rPr lang="hu-HU" dirty="0" err="1" smtClean="0">
                <a:solidFill>
                  <a:srgbClr val="000000"/>
                </a:solidFill>
              </a:rPr>
              <a:t>From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Inception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to</a:t>
            </a:r>
            <a:r>
              <a:rPr lang="hu-HU" dirty="0" smtClean="0">
                <a:solidFill>
                  <a:srgbClr val="000000"/>
                </a:solidFill>
              </a:rPr>
              <a:t> IPO,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          </a:t>
            </a:r>
            <a:r>
              <a:rPr lang="en-US" dirty="0">
                <a:solidFill>
                  <a:srgbClr val="000000"/>
                </a:solidFill>
              </a:rPr>
              <a:t>http://www.reds.ch/share/cours/ReCo/documents/TheHistoryOfTheArmArchitecture.pdf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851193"/>
            <a:ext cx="8081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ARM </a:t>
            </a:r>
            <a:r>
              <a:rPr lang="hu-HU" dirty="0" err="1" smtClean="0">
                <a:solidFill>
                  <a:srgbClr val="000000"/>
                </a:solidFill>
              </a:rPr>
              <a:t>Teaching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Material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www.arm.com/files/ppt/ARM_Teaching_Material.ppt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2" name="Text Box 11"/>
          <p:cNvSpPr txBox="1">
            <a:spLocks noChangeArrowheads="1"/>
          </p:cNvSpPr>
          <p:nvPr/>
        </p:nvSpPr>
        <p:spPr bwMode="auto">
          <a:xfrm>
            <a:off x="176213" y="3236835"/>
            <a:ext cx="86648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>
                <a:solidFill>
                  <a:srgbClr val="000000"/>
                </a:solidFill>
              </a:rPr>
              <a:t>ARM </a:t>
            </a:r>
            <a:r>
              <a:rPr lang="hu-HU" dirty="0" err="1">
                <a:solidFill>
                  <a:srgbClr val="000000"/>
                </a:solidFill>
              </a:rPr>
              <a:t>Cortex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Application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Processors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www.arm.com/products/processors/index.php</a:t>
            </a: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hu-HU" sz="14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]: </a:t>
            </a:r>
            <a:r>
              <a:rPr lang="hu-HU" sz="1400" dirty="0" err="1">
                <a:solidFill>
                  <a:srgbClr val="000000"/>
                </a:solidFill>
              </a:rPr>
              <a:t>Grabham</a:t>
            </a:r>
            <a:r>
              <a:rPr lang="hu-HU" sz="1400" dirty="0">
                <a:solidFill>
                  <a:srgbClr val="000000"/>
                </a:solidFill>
              </a:rPr>
              <a:t> D</a:t>
            </a:r>
            <a:r>
              <a:rPr lang="en-US" sz="1400" dirty="0">
                <a:solidFill>
                  <a:srgbClr val="000000"/>
                </a:solidFill>
              </a:rPr>
              <a:t>., From a small Acorn to 37 billion chips: ARM's ascent to tech superpower,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          </a:t>
            </a:r>
            <a:r>
              <a:rPr lang="hu-HU" sz="1400" dirty="0" err="1">
                <a:solidFill>
                  <a:srgbClr val="000000"/>
                </a:solidFill>
              </a:rPr>
              <a:t>Techradar</a:t>
            </a:r>
            <a:r>
              <a:rPr lang="hu-HU" sz="1400" dirty="0">
                <a:solidFill>
                  <a:srgbClr val="000000"/>
                </a:solidFill>
              </a:rPr>
              <a:t>, </a:t>
            </a:r>
            <a:r>
              <a:rPr lang="hu-HU" sz="1400" dirty="0" err="1">
                <a:solidFill>
                  <a:srgbClr val="000000"/>
                </a:solidFill>
              </a:rPr>
              <a:t>July</a:t>
            </a:r>
            <a:r>
              <a:rPr lang="hu-HU" sz="1400" dirty="0">
                <a:solidFill>
                  <a:srgbClr val="000000"/>
                </a:solidFill>
              </a:rPr>
              <a:t> 19 2013, http://www.techradar.com/news/computing/from-a-small-acorn-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         to-37-billion-chips-arm-s-ascent-to-tech-superpower-1167034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9274" name="Text Box 11"/>
          <p:cNvSpPr txBox="1">
            <a:spLocks noChangeArrowheads="1"/>
          </p:cNvSpPr>
          <p:nvPr/>
        </p:nvSpPr>
        <p:spPr bwMode="auto">
          <a:xfrm>
            <a:off x="174625" y="3615925"/>
            <a:ext cx="8902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ARM </a:t>
            </a:r>
            <a:r>
              <a:rPr lang="hu-HU" dirty="0" err="1" smtClean="0">
                <a:solidFill>
                  <a:srgbClr val="000000"/>
                </a:solidFill>
              </a:rPr>
              <a:t>SecurCore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Processors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www.arm.com/products/processors/securcore/index.php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4014065"/>
            <a:ext cx="79594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Shimpi</a:t>
            </a:r>
            <a:r>
              <a:rPr lang="hu-HU" dirty="0" smtClean="0">
                <a:solidFill>
                  <a:srgbClr val="000000"/>
                </a:solidFill>
              </a:rPr>
              <a:t> A.L., </a:t>
            </a:r>
            <a:r>
              <a:rPr lang="en-US" dirty="0">
                <a:solidFill>
                  <a:srgbClr val="000000"/>
                </a:solidFill>
              </a:rPr>
              <a:t>The ARM Diaries, Part 2: Understanding the Cortex </a:t>
            </a:r>
            <a:r>
              <a:rPr lang="en-US" dirty="0" smtClean="0">
                <a:solidFill>
                  <a:srgbClr val="000000"/>
                </a:solidFill>
              </a:rPr>
              <a:t>A12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July</a:t>
            </a:r>
            <a:r>
              <a:rPr lang="hu-HU" dirty="0">
                <a:solidFill>
                  <a:srgbClr val="000000"/>
                </a:solidFill>
              </a:rPr>
              <a:t> 17 2013, http://</a:t>
            </a:r>
            <a:r>
              <a:rPr lang="hu-HU" dirty="0" smtClean="0">
                <a:solidFill>
                  <a:srgbClr val="000000"/>
                </a:solidFill>
              </a:rPr>
              <a:t>www.anandtech.com/show/7126/the-arm-diaries-part-2-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understanding-the-cortex-a12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0560" y="1861083"/>
            <a:ext cx="7491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Wikipedia</a:t>
            </a:r>
            <a:r>
              <a:rPr lang="hu-HU" dirty="0" smtClean="0">
                <a:solidFill>
                  <a:srgbClr val="000000"/>
                </a:solidFill>
              </a:rPr>
              <a:t>, ARM </a:t>
            </a:r>
            <a:r>
              <a:rPr lang="hu-HU" dirty="0" err="1" smtClean="0">
                <a:solidFill>
                  <a:srgbClr val="000000"/>
                </a:solidFill>
              </a:rPr>
              <a:t>architecture</a:t>
            </a:r>
            <a:r>
              <a:rPr lang="hu-HU" dirty="0">
                <a:solidFill>
                  <a:srgbClr val="000000"/>
                </a:solidFill>
              </a:rPr>
              <a:t>, http://en.wikipedia.org/wiki/ARM_architecture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4831526"/>
            <a:ext cx="93543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Lemieux</a:t>
            </a:r>
            <a:r>
              <a:rPr lang="hu-HU" dirty="0" smtClean="0">
                <a:solidFill>
                  <a:srgbClr val="000000"/>
                </a:solidFill>
              </a:rPr>
              <a:t> J., </a:t>
            </a:r>
            <a:r>
              <a:rPr lang="hu-HU" dirty="0" err="1">
                <a:solidFill>
                  <a:srgbClr val="000000"/>
                </a:solidFill>
              </a:rPr>
              <a:t>Introduction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to</a:t>
            </a:r>
            <a:r>
              <a:rPr lang="hu-HU" dirty="0">
                <a:solidFill>
                  <a:srgbClr val="000000"/>
                </a:solidFill>
              </a:rPr>
              <a:t> ARM </a:t>
            </a:r>
            <a:r>
              <a:rPr lang="hu-HU" dirty="0" err="1" smtClean="0">
                <a:solidFill>
                  <a:srgbClr val="000000"/>
                </a:solidFill>
              </a:rPr>
              <a:t>thumb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Embedded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24 2003,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http</a:t>
            </a:r>
            <a:r>
              <a:rPr lang="hu-HU" dirty="0">
                <a:solidFill>
                  <a:srgbClr val="000000"/>
                </a:solidFill>
              </a:rPr>
              <a:t>://www.embedded.com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electronics-blogs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  <a:r>
              <a:rPr lang="hu-HU" dirty="0" err="1" smtClean="0">
                <a:solidFill>
                  <a:srgbClr val="000000"/>
                </a:solidFill>
              </a:rPr>
              <a:t>beginner-s-corner</a:t>
            </a:r>
            <a:r>
              <a:rPr lang="hu-HU" dirty="0" smtClean="0">
                <a:solidFill>
                  <a:srgbClr val="000000"/>
                </a:solidFill>
              </a:rPr>
              <a:t>/4024632/</a:t>
            </a:r>
            <a:r>
              <a:rPr lang="hu-HU" dirty="0" err="1" smtClean="0">
                <a:solidFill>
                  <a:srgbClr val="000000"/>
                </a:solidFill>
              </a:rPr>
              <a:t>Introduction-to-ARM-thumb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5430345"/>
            <a:ext cx="88972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Introducing</a:t>
            </a:r>
            <a:r>
              <a:rPr lang="hu-HU" dirty="0" smtClean="0">
                <a:solidFill>
                  <a:srgbClr val="000000"/>
                </a:solidFill>
              </a:rPr>
              <a:t> NEON </a:t>
            </a:r>
            <a:r>
              <a:rPr lang="hu-HU" dirty="0" err="1" smtClean="0">
                <a:solidFill>
                  <a:srgbClr val="000000"/>
                </a:solidFill>
              </a:rPr>
              <a:t>Development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Article</a:t>
            </a:r>
            <a:r>
              <a:rPr lang="hu-HU" dirty="0" smtClean="0">
                <a:solidFill>
                  <a:srgbClr val="000000"/>
                </a:solidFill>
              </a:rPr>
              <a:t>, ARM, 2009, http</a:t>
            </a:r>
            <a:r>
              <a:rPr lang="hu-HU" dirty="0">
                <a:solidFill>
                  <a:srgbClr val="000000"/>
                </a:solidFill>
              </a:rPr>
              <a:t>://infocenter.arm.com/help/topic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com.arm.doc.dht0002a/DHT0002A_</a:t>
            </a:r>
            <a:r>
              <a:rPr lang="hu-HU" dirty="0" err="1" smtClean="0">
                <a:solidFill>
                  <a:srgbClr val="000000"/>
                </a:solidFill>
              </a:rPr>
              <a:t>introducing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neon.pdf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6030175"/>
            <a:ext cx="8915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ARM </a:t>
            </a:r>
            <a:r>
              <a:rPr lang="hu-HU" dirty="0" err="1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Reference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Manual</a:t>
            </a:r>
            <a:r>
              <a:rPr lang="hu-HU" dirty="0">
                <a:solidFill>
                  <a:srgbClr val="000000"/>
                </a:solidFill>
              </a:rPr>
              <a:t>, ARMv8, 2013, http://www.myir-tech.com/down/arm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arch</a:t>
            </a:r>
            <a:r>
              <a:rPr lang="hu-HU" dirty="0" smtClean="0">
                <a:solidFill>
                  <a:srgbClr val="000000"/>
                </a:solidFill>
              </a:rPr>
              <a:t>/ARMv8-A_</a:t>
            </a:r>
            <a:r>
              <a:rPr lang="hu-HU" dirty="0" err="1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Reference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Manual</a:t>
            </a:r>
            <a:r>
              <a:rPr lang="hu-HU" dirty="0">
                <a:solidFill>
                  <a:srgbClr val="000000"/>
                </a:solidFill>
              </a:rPr>
              <a:t>_%</a:t>
            </a:r>
            <a:r>
              <a:rPr lang="hu-HU" dirty="0" smtClean="0">
                <a:solidFill>
                  <a:srgbClr val="000000"/>
                </a:solidFill>
              </a:rPr>
              <a:t>28Issue_A.a%29.pdf</a:t>
            </a:r>
          </a:p>
        </p:txBody>
      </p:sp>
    </p:spTree>
    <p:extLst>
      <p:ext uri="{BB962C8B-B14F-4D97-AF65-F5344CB8AC3E}">
        <p14:creationId xmlns:p14="http://schemas.microsoft.com/office/powerpoint/2010/main" val="11339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1</a:t>
            </a:r>
            <a:r>
              <a:rPr lang="hu-HU" sz="2000" dirty="0">
                <a:solidFill>
                  <a:srgbClr val="FFFFFF"/>
                </a:solidFill>
              </a:rPr>
              <a:t>.</a:t>
            </a:r>
            <a:r>
              <a:rPr lang="en-US" sz="2000" dirty="0">
                <a:solidFill>
                  <a:srgbClr val="FFFFFF"/>
                </a:solidFill>
              </a:rPr>
              <a:t>1 Introduction to ARM 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80"/>
            <a:ext cx="9144000" cy="393700"/>
          </a:xfrm>
        </p:spPr>
        <p:txBody>
          <a:bodyPr/>
          <a:lstStyle/>
          <a:p>
            <a:r>
              <a:rPr lang="hu-HU" dirty="0" smtClean="0"/>
              <a:t>1.1 </a:t>
            </a:r>
            <a:r>
              <a:rPr lang="en-US" dirty="0" smtClean="0"/>
              <a:t>Introduction to ARM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1034383"/>
            <a:ext cx="907061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ARM</a:t>
            </a:r>
            <a:r>
              <a:rPr lang="en-US" sz="1600" dirty="0">
                <a:solidFill>
                  <a:srgbClr val="000000"/>
                </a:solidFill>
              </a:rPr>
              <a:t> (</a:t>
            </a:r>
            <a:r>
              <a:rPr lang="en-US" sz="1600" dirty="0">
                <a:solidFill>
                  <a:srgbClr val="0000FF"/>
                </a:solidFill>
              </a:rPr>
              <a:t>ARM Holdings </a:t>
            </a:r>
            <a:r>
              <a:rPr lang="en-US" sz="1600" dirty="0" err="1">
                <a:solidFill>
                  <a:srgbClr val="0000FF"/>
                </a:solidFill>
              </a:rPr>
              <a:t>plc</a:t>
            </a:r>
            <a:r>
              <a:rPr lang="en-US" sz="1600" dirty="0">
                <a:solidFill>
                  <a:srgbClr val="000000"/>
                </a:solidFill>
              </a:rPr>
              <a:t>) is a British multinational semiconductor company with its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 head office in Cambridge.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The company </a:t>
            </a:r>
            <a:r>
              <a:rPr lang="en-US" sz="1600" dirty="0">
                <a:solidFill>
                  <a:srgbClr val="0000FF"/>
                </a:solidFill>
              </a:rPr>
              <a:t>designs and licenses low power embedded and mobile </a:t>
            </a:r>
            <a:r>
              <a:rPr lang="en-US" sz="1600" dirty="0">
                <a:solidFill>
                  <a:srgbClr val="FF0000"/>
                </a:solidFill>
              </a:rPr>
              <a:t>ARM processors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en-US" sz="1600" dirty="0">
                <a:solidFill>
                  <a:srgbClr val="000000"/>
                </a:solidFill>
              </a:rPr>
              <a:t>as well as </a:t>
            </a:r>
            <a:r>
              <a:rPr lang="en-US" sz="1600" dirty="0">
                <a:solidFill>
                  <a:srgbClr val="0000FF"/>
                </a:solidFill>
              </a:rPr>
              <a:t>mobile GPUs </a:t>
            </a:r>
            <a:r>
              <a:rPr lang="en-US" sz="1600" dirty="0">
                <a:solidFill>
                  <a:srgbClr val="000000"/>
                </a:solidFill>
              </a:rPr>
              <a:t>(termed as </a:t>
            </a:r>
            <a:r>
              <a:rPr lang="en-US" sz="1600" dirty="0">
                <a:solidFill>
                  <a:srgbClr val="FF0000"/>
                </a:solidFill>
              </a:rPr>
              <a:t>Mali GPUs</a:t>
            </a:r>
            <a:r>
              <a:rPr lang="en-US" sz="1600" dirty="0">
                <a:solidFill>
                  <a:srgbClr val="000000"/>
                </a:solidFill>
              </a:rPr>
              <a:t>) along with the appropriate design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 tools but </a:t>
            </a:r>
            <a:r>
              <a:rPr lang="en-US" sz="1600" dirty="0">
                <a:solidFill>
                  <a:srgbClr val="0000FF"/>
                </a:solidFill>
              </a:rPr>
              <a:t>does not fabricate semiconductors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ARM designs dominate recently the embedded and the mobile market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 (including smartphones and tablets).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As of 2013 37 billion ARM processors have been produced, up from 10 billion in 2008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[</a:t>
            </a:r>
            <a:r>
              <a:rPr lang="hu-HU" sz="1600" dirty="0">
                <a:solidFill>
                  <a:srgbClr val="000000"/>
                </a:solidFill>
              </a:rPr>
              <a:t>1</a:t>
            </a:r>
            <a:r>
              <a:rPr lang="en-US" sz="1600" dirty="0">
                <a:solidFill>
                  <a:srgbClr val="000000"/>
                </a:solidFill>
              </a:rPr>
              <a:t>].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625" y="622815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1.1 Introduction to ARM </a:t>
            </a:r>
          </a:p>
        </p:txBody>
      </p:sp>
    </p:spTree>
    <p:extLst>
      <p:ext uri="{BB962C8B-B14F-4D97-AF65-F5344CB8AC3E}">
        <p14:creationId xmlns:p14="http://schemas.microsoft.com/office/powerpoint/2010/main" val="10490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428" y="992508"/>
            <a:ext cx="878317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ARM </a:t>
            </a:r>
            <a:r>
              <a:rPr lang="en-US" sz="1600" dirty="0">
                <a:solidFill>
                  <a:srgbClr val="0000FF"/>
                </a:solidFill>
              </a:rPr>
              <a:t>spun out of </a:t>
            </a:r>
            <a:r>
              <a:rPr lang="en-US" sz="1600" dirty="0">
                <a:solidFill>
                  <a:srgbClr val="FF0000"/>
                </a:solidFill>
              </a:rPr>
              <a:t>Acorn Computers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Acorn Computers started their </a:t>
            </a:r>
            <a:r>
              <a:rPr lang="en-US" sz="1600" i="1" dirty="0">
                <a:solidFill>
                  <a:srgbClr val="0000FF"/>
                </a:solidFill>
              </a:rPr>
              <a:t>Acorn RISC Machine</a:t>
            </a:r>
            <a:r>
              <a:rPr lang="en-US" sz="1600" dirty="0">
                <a:solidFill>
                  <a:srgbClr val="0000FF"/>
                </a:solidFill>
              </a:rPr>
              <a:t> project in October 1983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(two years after introducing the IBM PC) to develop their own powerful processor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for a line of business computers.</a:t>
            </a:r>
          </a:p>
          <a:p>
            <a:pPr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Thus </a:t>
            </a: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FF"/>
                </a:solidFill>
              </a:rPr>
              <a:t>acronym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ARM</a:t>
            </a:r>
            <a:r>
              <a:rPr lang="en-US" sz="1600" dirty="0">
                <a:solidFill>
                  <a:srgbClr val="000000"/>
                </a:solidFill>
              </a:rPr>
              <a:t> (</a:t>
            </a:r>
            <a:r>
              <a:rPr lang="en-US" sz="1600" dirty="0">
                <a:solidFill>
                  <a:srgbClr val="0000FF"/>
                </a:solidFill>
              </a:rPr>
              <a:t>Acorn RISC Machine</a:t>
            </a:r>
            <a:r>
              <a:rPr lang="en-US" sz="1600" dirty="0">
                <a:solidFill>
                  <a:srgbClr val="000000"/>
                </a:solidFill>
              </a:rPr>
              <a:t>) was coined </a:t>
            </a:r>
            <a:r>
              <a:rPr lang="en-US" sz="1600" dirty="0">
                <a:solidFill>
                  <a:srgbClr val="0000FF"/>
                </a:solidFill>
              </a:rPr>
              <a:t>in 1983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FF"/>
                </a:solidFill>
              </a:rPr>
              <a:t>first prototype machine </a:t>
            </a:r>
            <a:r>
              <a:rPr lang="en-US" sz="1600" dirty="0">
                <a:solidFill>
                  <a:srgbClr val="000000"/>
                </a:solidFill>
              </a:rPr>
              <a:t>was named </a:t>
            </a:r>
            <a:r>
              <a:rPr lang="en-US" sz="1600" dirty="0">
                <a:solidFill>
                  <a:srgbClr val="FF0000"/>
                </a:solidFill>
              </a:rPr>
              <a:t>ARM1</a:t>
            </a:r>
            <a:r>
              <a:rPr lang="en-US" sz="1600" dirty="0">
                <a:solidFill>
                  <a:srgbClr val="000000"/>
                </a:solidFill>
              </a:rPr>
              <a:t> and became operational </a:t>
            </a:r>
            <a:r>
              <a:rPr lang="en-US" sz="1600" dirty="0">
                <a:solidFill>
                  <a:srgbClr val="0000FF"/>
                </a:solidFill>
              </a:rPr>
              <a:t>in 1985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whereas the </a:t>
            </a:r>
            <a:r>
              <a:rPr lang="en-US" sz="1600" dirty="0">
                <a:solidFill>
                  <a:srgbClr val="0000FF"/>
                </a:solidFill>
              </a:rPr>
              <a:t>first production system</a:t>
            </a:r>
            <a:r>
              <a:rPr lang="en-US" sz="1600" dirty="0">
                <a:solidFill>
                  <a:srgbClr val="000000"/>
                </a:solidFill>
              </a:rPr>
              <a:t>, the </a:t>
            </a:r>
            <a:r>
              <a:rPr lang="en-US" sz="1600" dirty="0">
                <a:solidFill>
                  <a:srgbClr val="FF0000"/>
                </a:solidFill>
              </a:rPr>
              <a:t>ARM2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in 1986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In 1990 </a:t>
            </a:r>
            <a:r>
              <a:rPr lang="en-US" sz="1600" dirty="0">
                <a:solidFill>
                  <a:srgbClr val="000000"/>
                </a:solidFill>
              </a:rPr>
              <a:t>the company </a:t>
            </a:r>
            <a:r>
              <a:rPr lang="en-US" sz="1600" dirty="0">
                <a:solidFill>
                  <a:srgbClr val="FF0000"/>
                </a:solidFill>
              </a:rPr>
              <a:t>Advanced RISC Machines Ltd (ARM Ltd) </a:t>
            </a:r>
            <a:r>
              <a:rPr lang="en-US" sz="1600" dirty="0">
                <a:solidFill>
                  <a:srgbClr val="000000"/>
                </a:solidFill>
              </a:rPr>
              <a:t>was </a:t>
            </a:r>
            <a:r>
              <a:rPr lang="en-US" sz="1600" dirty="0">
                <a:solidFill>
                  <a:srgbClr val="0000FF"/>
                </a:solidFill>
              </a:rPr>
              <a:t>founded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as a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joint venture of Acorn Computers, Apple Computers and VLSI Technology.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Accordingly, </a:t>
            </a:r>
            <a:r>
              <a:rPr lang="en-US" sz="1600" dirty="0">
                <a:solidFill>
                  <a:srgbClr val="0000FF"/>
                </a:solidFill>
              </a:rPr>
              <a:t>the interpretation of ARM </a:t>
            </a:r>
            <a:r>
              <a:rPr lang="en-US" sz="1600" dirty="0">
                <a:solidFill>
                  <a:srgbClr val="000000"/>
                </a:solidFill>
              </a:rPr>
              <a:t>was changed to “</a:t>
            </a:r>
            <a:r>
              <a:rPr lang="en-US" sz="1600" dirty="0">
                <a:solidFill>
                  <a:srgbClr val="0000FF"/>
                </a:solidFill>
              </a:rPr>
              <a:t>Advanced RISC Machines</a:t>
            </a:r>
            <a:r>
              <a:rPr lang="en-US" sz="1600" dirty="0">
                <a:solidFill>
                  <a:srgbClr val="000000"/>
                </a:solidFill>
              </a:rPr>
              <a:t>”.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Finally, </a:t>
            </a:r>
            <a:r>
              <a:rPr lang="en-US" sz="1600" dirty="0">
                <a:solidFill>
                  <a:srgbClr val="0000FF"/>
                </a:solidFill>
              </a:rPr>
              <a:t>in 1998 when the company went to the burse </a:t>
            </a:r>
            <a:r>
              <a:rPr lang="en-US" sz="1600" dirty="0">
                <a:solidFill>
                  <a:srgbClr val="000000"/>
                </a:solidFill>
              </a:rPr>
              <a:t>its name was changed to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ARM Holdings plc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180" y="646069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Historical remarks </a:t>
            </a:r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hu-HU" sz="1600" dirty="0">
                <a:solidFill>
                  <a:srgbClr val="000000"/>
                </a:solidFill>
              </a:rPr>
              <a:t>2</a:t>
            </a:r>
            <a:r>
              <a:rPr lang="en-US" sz="1600" dirty="0">
                <a:solidFill>
                  <a:srgbClr val="000000"/>
                </a:solidFill>
              </a:rPr>
              <a:t>], [</a:t>
            </a:r>
            <a:r>
              <a:rPr lang="hu-HU" sz="1600" dirty="0">
                <a:solidFill>
                  <a:srgbClr val="000000"/>
                </a:solidFill>
              </a:rPr>
              <a:t>3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4080"/>
            <a:ext cx="9144000" cy="393700"/>
          </a:xfrm>
        </p:spPr>
        <p:txBody>
          <a:bodyPr/>
          <a:lstStyle/>
          <a:p>
            <a:r>
              <a:rPr lang="hu-HU" dirty="0" smtClean="0"/>
              <a:t>1.1 </a:t>
            </a:r>
            <a:r>
              <a:rPr lang="en-US" dirty="0" smtClean="0"/>
              <a:t>Introduction to ARM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3"/>
          <a:stretch/>
        </p:blipFill>
        <p:spPr bwMode="auto">
          <a:xfrm>
            <a:off x="2090738" y="1358770"/>
            <a:ext cx="49625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6805" y="4512951"/>
            <a:ext cx="3586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headquarters of ARM Ltd [</a:t>
            </a:r>
            <a:r>
              <a:rPr lang="hu-HU" sz="1600" dirty="0">
                <a:solidFill>
                  <a:srgbClr val="000000"/>
                </a:solidFill>
              </a:rPr>
              <a:t>4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4080"/>
            <a:ext cx="9144000" cy="393700"/>
          </a:xfrm>
        </p:spPr>
        <p:txBody>
          <a:bodyPr/>
          <a:lstStyle/>
          <a:p>
            <a:r>
              <a:rPr lang="hu-HU" dirty="0" smtClean="0"/>
              <a:t>1.1 </a:t>
            </a:r>
            <a:r>
              <a:rPr lang="en-US" dirty="0" smtClean="0"/>
              <a:t>Introduction to ARM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1</a:t>
            </a:r>
            <a:r>
              <a:rPr lang="hu-HU" sz="2000" dirty="0">
                <a:solidFill>
                  <a:srgbClr val="FFFFFF"/>
                </a:solidFill>
              </a:rPr>
              <a:t>.</a:t>
            </a:r>
            <a:r>
              <a:rPr lang="en-US" sz="2000" dirty="0">
                <a:solidFill>
                  <a:srgbClr val="FFFFFF"/>
                </a:solidFill>
              </a:rPr>
              <a:t>2 Overview of ARM’s processor lines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Overview of ARM’s processor lines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510" y="638690"/>
            <a:ext cx="460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1.2 Overview of ARM’s processor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085" y="1043735"/>
            <a:ext cx="8854732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ARM designed </a:t>
            </a:r>
            <a:r>
              <a:rPr lang="en-US" sz="1600" dirty="0">
                <a:solidFill>
                  <a:srgbClr val="000000"/>
                </a:solidFill>
              </a:rPr>
              <a:t>until now </a:t>
            </a:r>
            <a:r>
              <a:rPr lang="en-US" sz="1600" dirty="0">
                <a:solidFill>
                  <a:srgbClr val="0000FF"/>
                </a:solidFill>
              </a:rPr>
              <a:t>eight ISA versions</a:t>
            </a:r>
            <a:r>
              <a:rPr lang="en-US" sz="1600" dirty="0">
                <a:solidFill>
                  <a:srgbClr val="000000"/>
                </a:solidFill>
              </a:rPr>
              <a:t>, designated as </a:t>
            </a:r>
            <a:r>
              <a:rPr lang="en-US" sz="1600" dirty="0">
                <a:solidFill>
                  <a:srgbClr val="FF0000"/>
                </a:solidFill>
              </a:rPr>
              <a:t>ARMv1 – </a:t>
            </a:r>
            <a:r>
              <a:rPr lang="en-US" sz="1600" dirty="0" smtClean="0">
                <a:solidFill>
                  <a:srgbClr val="FF0000"/>
                </a:solidFill>
              </a:rPr>
              <a:t>ARMv8,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   described </a:t>
            </a:r>
            <a:r>
              <a:rPr lang="en-US" sz="1600" dirty="0">
                <a:solidFill>
                  <a:srgbClr val="000000"/>
                </a:solidFill>
              </a:rPr>
              <a:t>in the related Architecture Reference Manuals.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Subsequently, we give an overview of ARM’s processor lines </a:t>
            </a:r>
            <a:r>
              <a:rPr lang="en-US" sz="1600" dirty="0">
                <a:solidFill>
                  <a:srgbClr val="0000FF"/>
                </a:solidFill>
              </a:rPr>
              <a:t>divided into three 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FF"/>
                </a:solidFill>
              </a:rPr>
              <a:t>     groups</a:t>
            </a:r>
            <a:r>
              <a:rPr lang="en-US" sz="1600" dirty="0" smtClean="0">
                <a:solidFill>
                  <a:srgbClr val="0000FF"/>
                </a:solidFill>
              </a:rPr>
              <a:t>, according their underlying ISAs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as follows.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550" y="3356102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Early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300" b="1" dirty="0">
                <a:solidFill>
                  <a:srgbClr val="000000"/>
                </a:solidFill>
              </a:rPr>
              <a:t>ARM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processors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734983" y="2483895"/>
            <a:ext cx="16786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ARM processors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1735081" y="3108792"/>
            <a:ext cx="5672193" cy="15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566976" y="285210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1733130" y="3123173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7399089" y="311680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849" y="3819861"/>
            <a:ext cx="17075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300" i="1" dirty="0">
                <a:solidFill>
                  <a:srgbClr val="000000"/>
                </a:solidFill>
              </a:rPr>
              <a:t>(ARMv1 – ARMv3)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56865" y="3357824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Advanced ARM processors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533837" y="327724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4568445" y="3094751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3164" y="3821583"/>
            <a:ext cx="17075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300" i="1" dirty="0">
                <a:solidFill>
                  <a:srgbClr val="000000"/>
                </a:solidFill>
              </a:rPr>
              <a:t>(ARMv4 – ARMv6)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171543" y="3386934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Recent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 ARM Cortex processors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7842" y="3850693"/>
            <a:ext cx="17075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300" i="1" dirty="0">
                <a:solidFill>
                  <a:srgbClr val="000000"/>
                </a:solidFill>
              </a:rPr>
              <a:t>(</a:t>
            </a:r>
            <a:r>
              <a:rPr lang="en-US" altLang="en-US" sz="1300" i="1" dirty="0" smtClean="0">
                <a:solidFill>
                  <a:srgbClr val="000000"/>
                </a:solidFill>
              </a:rPr>
              <a:t>ARMv7 </a:t>
            </a:r>
            <a:r>
              <a:rPr lang="en-US" altLang="en-US" sz="1300" i="1" dirty="0">
                <a:solidFill>
                  <a:srgbClr val="000000"/>
                </a:solidFill>
              </a:rPr>
              <a:t>– ARMv8)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1698522" y="327552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7367824" y="3270764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35" y="629165"/>
            <a:ext cx="501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Early ARM processors (ARMv1 – ARMv3)</a:t>
            </a:r>
          </a:p>
        </p:txBody>
      </p:sp>
      <p:pic>
        <p:nvPicPr>
          <p:cNvPr id="4" name="Picture 2" descr="C:\Users\Sima Dezső\Documents\arm_processors\armhistor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073425"/>
            <a:ext cx="8145905" cy="57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386535" y="1403350"/>
            <a:ext cx="3690165" cy="175562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Overview of ARM’s processor lines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Level">
  <a:themeElements>
    <a:clrScheme name="5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5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1882</Words>
  <Application>Microsoft Office PowerPoint</Application>
  <PresentationFormat>On-screen Show (4:3)</PresentationFormat>
  <Paragraphs>367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5_Level</vt:lpstr>
      <vt:lpstr>4_Default Design</vt:lpstr>
      <vt:lpstr>2_Level</vt:lpstr>
      <vt:lpstr>PowerPoint Presentation</vt:lpstr>
      <vt:lpstr>PowerPoint Presentation</vt:lpstr>
      <vt:lpstr>PowerPoint Presentation</vt:lpstr>
      <vt:lpstr>1.1 Introduction to ARM (1)</vt:lpstr>
      <vt:lpstr>1.1 Introduction to ARM (2)</vt:lpstr>
      <vt:lpstr>1.1 Introduction to ARM (3)</vt:lpstr>
      <vt:lpstr>PowerPoint Presentation</vt:lpstr>
      <vt:lpstr>1.2 Overview of ARM’s processor lines (1)</vt:lpstr>
      <vt:lpstr>1.2 Overview of ARM’s processor lines (2)</vt:lpstr>
      <vt:lpstr>1.2 Overview of ARM’s processor lines (3)</vt:lpstr>
      <vt:lpstr>1.2 Overview of ARM’s processor lines (4)</vt:lpstr>
      <vt:lpstr>1.2 Overview of ARM’s processor lines (5)</vt:lpstr>
      <vt:lpstr>1.2 Overview of ARM’s processor lines (6)</vt:lpstr>
      <vt:lpstr>1.2 Overview of ARM’s processor lines (7)</vt:lpstr>
      <vt:lpstr>1.2 Overview of ARM’s processor lines (8)</vt:lpstr>
      <vt:lpstr>PowerPoint Presentation</vt:lpstr>
      <vt:lpstr>PowerPoint Presentation</vt:lpstr>
      <vt:lpstr>2.1 The originalARMv1 ISA (1)</vt:lpstr>
      <vt:lpstr>PowerPoint Presentation</vt:lpstr>
      <vt:lpstr>2.2 Main extensions introduced to the original ARMv1 ISA version (1)</vt:lpstr>
      <vt:lpstr>2.2 Main extensions introduced to the original ARMv1 ISA version (2)</vt:lpstr>
      <vt:lpstr>2.2 Main extensions introduced to the original ARMv1 ISA version (3)</vt:lpstr>
      <vt:lpstr>2.2 Main extensions introduced to the original ARMv1 ISA version (4)</vt:lpstr>
      <vt:lpstr>2.2 Main extensions introduced to the original ARMv1 ISA version (5)</vt:lpstr>
      <vt:lpstr>2.2 Main extensions introduced to the original ARMv1 ISA version (6)</vt:lpstr>
      <vt:lpstr>2.2 Main extensions introduced to the original ARMv1 ISA version (7)</vt:lpstr>
      <vt:lpstr>2.2 Main extensions introduced to the original ARMv1 ISA version (8)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 Dezső</cp:lastModifiedBy>
  <cp:revision>26</cp:revision>
  <dcterms:created xsi:type="dcterms:W3CDTF">2013-12-10T08:16:12Z</dcterms:created>
  <dcterms:modified xsi:type="dcterms:W3CDTF">2013-12-11T06:40:55Z</dcterms:modified>
</cp:coreProperties>
</file>