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93"/>
  </p:notesMasterIdLst>
  <p:sldIdLst>
    <p:sldId id="410" r:id="rId4"/>
    <p:sldId id="463" r:id="rId5"/>
    <p:sldId id="412" r:id="rId6"/>
    <p:sldId id="413" r:id="rId7"/>
    <p:sldId id="415" r:id="rId8"/>
    <p:sldId id="416" r:id="rId9"/>
    <p:sldId id="465" r:id="rId10"/>
    <p:sldId id="466" r:id="rId11"/>
    <p:sldId id="469" r:id="rId12"/>
    <p:sldId id="468" r:id="rId13"/>
    <p:sldId id="470" r:id="rId14"/>
    <p:sldId id="417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447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450" r:id="rId38"/>
    <p:sldId id="282" r:id="rId39"/>
    <p:sldId id="283" r:id="rId40"/>
    <p:sldId id="439" r:id="rId41"/>
    <p:sldId id="284" r:id="rId42"/>
    <p:sldId id="285" r:id="rId43"/>
    <p:sldId id="286" r:id="rId44"/>
    <p:sldId id="452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474" r:id="rId58"/>
    <p:sldId id="489" r:id="rId59"/>
    <p:sldId id="476" r:id="rId60"/>
    <p:sldId id="477" r:id="rId61"/>
    <p:sldId id="478" r:id="rId62"/>
    <p:sldId id="479" r:id="rId63"/>
    <p:sldId id="480" r:id="rId64"/>
    <p:sldId id="481" r:id="rId65"/>
    <p:sldId id="482" r:id="rId66"/>
    <p:sldId id="483" r:id="rId67"/>
    <p:sldId id="484" r:id="rId68"/>
    <p:sldId id="485" r:id="rId69"/>
    <p:sldId id="486" r:id="rId70"/>
    <p:sldId id="487" r:id="rId71"/>
    <p:sldId id="302" r:id="rId72"/>
    <p:sldId id="303" r:id="rId73"/>
    <p:sldId id="304" r:id="rId74"/>
    <p:sldId id="305" r:id="rId75"/>
    <p:sldId id="306" r:id="rId76"/>
    <p:sldId id="307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49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496" r:id="rId106"/>
    <p:sldId id="498" r:id="rId107"/>
    <p:sldId id="500" r:id="rId108"/>
    <p:sldId id="350" r:id="rId109"/>
    <p:sldId id="351" r:id="rId110"/>
    <p:sldId id="352" r:id="rId111"/>
    <p:sldId id="353" r:id="rId112"/>
    <p:sldId id="354" r:id="rId113"/>
    <p:sldId id="355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367" r:id="rId126"/>
    <p:sldId id="368" r:id="rId127"/>
    <p:sldId id="369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473" r:id="rId138"/>
    <p:sldId id="380" r:id="rId139"/>
    <p:sldId id="381" r:id="rId140"/>
    <p:sldId id="382" r:id="rId141"/>
    <p:sldId id="383" r:id="rId142"/>
    <p:sldId id="471" r:id="rId143"/>
    <p:sldId id="384" r:id="rId144"/>
    <p:sldId id="385" r:id="rId145"/>
    <p:sldId id="386" r:id="rId146"/>
    <p:sldId id="387" r:id="rId147"/>
    <p:sldId id="388" r:id="rId148"/>
    <p:sldId id="389" r:id="rId149"/>
    <p:sldId id="390" r:id="rId150"/>
    <p:sldId id="391" r:id="rId151"/>
    <p:sldId id="453" r:id="rId152"/>
    <p:sldId id="454" r:id="rId153"/>
    <p:sldId id="455" r:id="rId154"/>
    <p:sldId id="456" r:id="rId155"/>
    <p:sldId id="457" r:id="rId156"/>
    <p:sldId id="458" r:id="rId157"/>
    <p:sldId id="459" r:id="rId158"/>
    <p:sldId id="460" r:id="rId159"/>
    <p:sldId id="464" r:id="rId160"/>
    <p:sldId id="461" r:id="rId161"/>
    <p:sldId id="392" r:id="rId162"/>
    <p:sldId id="393" r:id="rId163"/>
    <p:sldId id="394" r:id="rId164"/>
    <p:sldId id="395" r:id="rId165"/>
    <p:sldId id="396" r:id="rId166"/>
    <p:sldId id="397" r:id="rId167"/>
    <p:sldId id="462" r:id="rId168"/>
    <p:sldId id="398" r:id="rId169"/>
    <p:sldId id="399" r:id="rId170"/>
    <p:sldId id="400" r:id="rId171"/>
    <p:sldId id="419" r:id="rId172"/>
    <p:sldId id="420" r:id="rId173"/>
    <p:sldId id="421" r:id="rId174"/>
    <p:sldId id="422" r:id="rId175"/>
    <p:sldId id="423" r:id="rId176"/>
    <p:sldId id="424" r:id="rId177"/>
    <p:sldId id="425" r:id="rId178"/>
    <p:sldId id="426" r:id="rId179"/>
    <p:sldId id="427" r:id="rId180"/>
    <p:sldId id="428" r:id="rId181"/>
    <p:sldId id="429" r:id="rId182"/>
    <p:sldId id="430" r:id="rId183"/>
    <p:sldId id="431" r:id="rId184"/>
    <p:sldId id="432" r:id="rId185"/>
    <p:sldId id="433" r:id="rId186"/>
    <p:sldId id="434" r:id="rId187"/>
    <p:sldId id="435" r:id="rId188"/>
    <p:sldId id="436" r:id="rId189"/>
    <p:sldId id="437" r:id="rId190"/>
    <p:sldId id="438" r:id="rId191"/>
    <p:sldId id="491" r:id="rId1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C2C2C"/>
    <a:srgbClr val="191919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 showGuides="1">
      <p:cViewPr>
        <p:scale>
          <a:sx n="75" d="100"/>
          <a:sy n="75" d="100"/>
        </p:scale>
        <p:origin x="-1014" y="-162"/>
      </p:cViewPr>
      <p:guideLst>
        <p:guide orient="horz" pos="431"/>
        <p:guide orient="horz" pos="3719"/>
        <p:guide pos="102"/>
        <p:guide pos="6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75" Type="http://schemas.openxmlformats.org/officeDocument/2006/relationships/slide" Target="slides/slide172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72" Type="http://schemas.openxmlformats.org/officeDocument/2006/relationships/slide" Target="slides/slide169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viewProps" Target="viewProps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7DB57C1B-AF1C-4123-8F07-05ED762484B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8163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83BDE65-6418-4B3C-A1D3-AAF5055ADED2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60CC21B-5E0B-4782-9A52-5547F38FBFA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6899" name="Shape 2"/>
          <p:cNvSpPr txBox="1">
            <a:spLocks noGrp="1" noChangeArrowheads="1"/>
          </p:cNvSpPr>
          <p:nvPr/>
        </p:nvSpPr>
        <p:spPr bwMode="auto">
          <a:xfrm>
            <a:off x="3883852" y="0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7C3E9B1-F87F-4960-B4B8-D741FC035751}" type="datetime1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0" name="Shape 3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 anchor="b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B79A74B-F886-498F-B645-360464E4595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1" name="Shape 5"/>
          <p:cNvSpPr txBox="1">
            <a:spLocks noGrp="1" noChangeArrowheads="1"/>
          </p:cNvSpPr>
          <p:nvPr/>
        </p:nvSpPr>
        <p:spPr bwMode="auto">
          <a:xfrm>
            <a:off x="0" y="0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WinHEC 2006</a:t>
            </a:r>
          </a:p>
        </p:txBody>
      </p:sp>
      <p:sp>
        <p:nvSpPr>
          <p:cNvPr id="336902" name="Rectangle 3686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 algn="ctr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082" y="4344135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1F3CC7-FEFD-4B59-999B-436E9EA4D6A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7139" name="Rectangle 7"/>
          <p:cNvSpPr txBox="1">
            <a:spLocks noGrp="1" noChangeArrowheads="1"/>
          </p:cNvSpPr>
          <p:nvPr/>
        </p:nvSpPr>
        <p:spPr bwMode="auto">
          <a:xfrm>
            <a:off x="3883852" y="8686801"/>
            <a:ext cx="2972547" cy="4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1FCEF7F-E432-4315-BCD7-4A93B59CC3FD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7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666"/>
            <a:ext cx="5487041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81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9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66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2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2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17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30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7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2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10/27/2014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8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chip.de/artikel/Intel-Haswell-Neue-CPUs-fuer-Notebooks-und-PCs-2_62209060.html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images.techhive.com/images/article/2013/05/4th-gen-core-graphics-press-deck-may-1-2013-final_page_08-100035595-orig.png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44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Dezső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582738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Evolution of Intel’s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x86 microarchitectures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Haswell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343275" y="6208713"/>
            <a:ext cx="24034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October </a:t>
            </a:r>
            <a:r>
              <a:rPr lang="hu-HU" altLang="en-US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75883"/>
            <a:ext cx="7319825" cy="2301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2173" y="2033310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64-bit</a:t>
            </a:r>
          </a:p>
        </p:txBody>
      </p:sp>
      <p:sp>
        <p:nvSpPr>
          <p:cNvPr id="5" name="Oval 4"/>
          <p:cNvSpPr/>
          <p:nvPr/>
        </p:nvSpPr>
        <p:spPr>
          <a:xfrm>
            <a:off x="5112060" y="1943835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638690"/>
            <a:ext cx="646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By contrast typical microarchitectures of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recent traditional processors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have wide microarchitectures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, as the next example shows.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085" y="1358770"/>
            <a:ext cx="8730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Intel’s Core 2 –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processors underlying laptops, PCs and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servers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205287" cy="2452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(of the cores) by the AVX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Enhanced Turbo Boost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7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ISA extension (of the cores) by the AVX 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SIMD 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256-bit AVX instruction set,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555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Extension of the ISA (of the cores) by the AVX instruction 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076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AVX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400" dirty="0" smtClean="0"/>
              <a:t>Extension of the 128-bit wide XMM [0, 15] SIMD register set 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 register set.</a:t>
            </a:r>
          </a:p>
          <a:p>
            <a:r>
              <a:rPr lang="en-US" sz="1400" dirty="0" smtClean="0"/>
              <a:t>b) Extension of the 128-bit SSE instruction set </a:t>
            </a:r>
            <a:endParaRPr lang="en-US" sz="1400" dirty="0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420" y="6105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4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025" y="606385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998730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82563" y="647700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82563" y="963613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only FP vector width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6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211138" y="636588"/>
            <a:ext cx="25479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Implementation of AVX</a:t>
            </a: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211138" y="10080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designers made use of 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/>
          <a:stretch>
            <a:fillRect/>
          </a:stretch>
        </p:blipFill>
        <p:spPr bwMode="auto">
          <a:xfrm>
            <a:off x="414338" y="1179513"/>
            <a:ext cx="83153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Box 3"/>
          <p:cNvSpPr txBox="1">
            <a:spLocks noChangeArrowheads="1"/>
          </p:cNvSpPr>
          <p:nvPr/>
        </p:nvSpPr>
        <p:spPr bwMode="auto">
          <a:xfrm>
            <a:off x="190500" y="647700"/>
            <a:ext cx="3563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Subsequent evolution of AVX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8163" y="3841750"/>
            <a:ext cx="1941512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rgbClr val="000000"/>
                </a:solidFill>
                <a:cs typeface="Arial" pitchFamily="34" charset="0"/>
              </a:rPr>
              <a:t>(16-bit FP format)</a:t>
            </a:r>
          </a:p>
        </p:txBody>
      </p:sp>
    </p:spTree>
    <p:extLst>
      <p:ext uri="{BB962C8B-B14F-4D97-AF65-F5344CB8AC3E}">
        <p14:creationId xmlns:p14="http://schemas.microsoft.com/office/powerpoint/2010/main" val="19615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redesigned large parts of the microarchitecture of the cores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998730"/>
            <a:ext cx="637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b)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Low power CPUs need to have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r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elative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clock frequencies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934543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(typically 2-3 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493785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493785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938040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(typically 1-1.5 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94428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79468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in addition higher fc requires higher V)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638690"/>
            <a:ext cx="5460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Implications to the microarchitecture of low power CPUs-2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80975" y="646113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776288" y="2270125"/>
            <a:ext cx="1563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Six bus agents.</a:t>
            </a: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2919413"/>
            <a:ext cx="24939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L3 slices share interfaces.</a:t>
            </a:r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Main features of the on-die interconnect bus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52133"/>
          <a:stretch>
            <a:fillRect/>
          </a:stretch>
        </p:blipFill>
        <p:spPr bwMode="auto">
          <a:xfrm>
            <a:off x="161925" y="2390775"/>
            <a:ext cx="640397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5" r="26160" b="33440"/>
          <a:stretch>
            <a:fillRect/>
          </a:stretch>
        </p:blipFill>
        <p:spPr bwMode="auto">
          <a:xfrm>
            <a:off x="176213" y="3454400"/>
            <a:ext cx="47291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 b="75754"/>
          <a:stretch>
            <a:fillRect/>
          </a:stretch>
        </p:blipFill>
        <p:spPr bwMode="auto">
          <a:xfrm>
            <a:off x="161925" y="1808163"/>
            <a:ext cx="6403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Evolution of graphics implementation from Westmere to Sandy Bridge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1" name="Straight Connector 3"/>
          <p:cNvCxnSpPr>
            <a:cxnSpLocks noChangeShapeType="1"/>
          </p:cNvCxnSpPr>
          <p:nvPr/>
        </p:nvCxnSpPr>
        <p:spPr bwMode="auto">
          <a:xfrm>
            <a:off x="1016000" y="1598613"/>
            <a:ext cx="30162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2" name="Straight Connector 5"/>
          <p:cNvCxnSpPr>
            <a:cxnSpLocks noChangeShapeType="1"/>
          </p:cNvCxnSpPr>
          <p:nvPr/>
        </p:nvCxnSpPr>
        <p:spPr bwMode="auto">
          <a:xfrm>
            <a:off x="1016000" y="1830388"/>
            <a:ext cx="1125538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(5)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Enhanced Turbo Boost technology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 in order to increase the extent of overclocking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464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Enhanced Turbo Boost technology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periods can be utilized to push the core beyond the TDP for short periods of time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80975" y="625475"/>
            <a:ext cx="5450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Splitting of Intel’s </a:t>
            </a:r>
            <a:r>
              <a:rPr lang="en-US" sz="1400" b="1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architectures</a:t>
            </a:r>
            <a:r>
              <a:rPr lang="hu-HU" sz="1400" b="1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in 2008 </a:t>
            </a:r>
            <a:r>
              <a:rPr lang="hu-HU" sz="1400" dirty="0" smtClean="0">
                <a:latin typeface="Verdana"/>
              </a:rPr>
              <a:t>[</a:t>
            </a:r>
            <a:r>
              <a:rPr lang="en-US" sz="1400" dirty="0" smtClean="0">
                <a:latin typeface="Verdana"/>
              </a:rPr>
              <a:t>158</a:t>
            </a:r>
            <a:r>
              <a:rPr lang="hu-HU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66688" y="1403350"/>
            <a:ext cx="8810625" cy="4778375"/>
            <a:chOff x="166688" y="1262025"/>
            <a:chExt cx="8810625" cy="4867275"/>
          </a:xfrm>
        </p:grpSpPr>
        <p:pic>
          <p:nvPicPr>
            <p:cNvPr id="6656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1262025"/>
              <a:ext cx="8810625" cy="486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166688" y="4416861"/>
              <a:ext cx="8810625" cy="171243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67" name="TextBox 1"/>
            <p:cNvSpPr txBox="1">
              <a:spLocks noChangeArrowheads="1"/>
            </p:cNvSpPr>
            <p:nvPr/>
          </p:nvSpPr>
          <p:spPr bwMode="auto">
            <a:xfrm>
              <a:off x="2889123" y="5385561"/>
              <a:ext cx="774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rgbClr val="FFFFFF"/>
                  </a:solidFill>
                </a:rPr>
                <a:t>2008</a:t>
              </a:r>
            </a:p>
          </p:txBody>
        </p:sp>
      </p:grpSp>
      <p:sp>
        <p:nvSpPr>
          <p:cNvPr id="6656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1"/>
          <a:stretch>
            <a:fillRect/>
          </a:stretch>
        </p:blipFill>
        <p:spPr bwMode="auto">
          <a:xfrm>
            <a:off x="792163" y="2779713"/>
            <a:ext cx="75152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67284"/>
          <a:stretch>
            <a:fillRect/>
          </a:stretch>
        </p:blipFill>
        <p:spPr bwMode="auto">
          <a:xfrm>
            <a:off x="927100" y="1352550"/>
            <a:ext cx="66595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9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85888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492500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4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1012825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run at different frequencies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share the same power plane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be shut down if idle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(1)</a:t>
            </a:r>
            <a:endParaRPr lang="en-US" altLang="en-US" dirty="0" smtClean="0"/>
          </a:p>
        </p:txBody>
      </p:sp>
      <p:sp>
        <p:nvSpPr>
          <p:cNvPr id="218115" name="AutoShape 21"/>
          <p:cNvSpPr>
            <a:spLocks noChangeArrowheads="1"/>
          </p:cNvSpPr>
          <p:nvPr/>
        </p:nvSpPr>
        <p:spPr bwMode="auto">
          <a:xfrm>
            <a:off x="250825" y="1147763"/>
            <a:ext cx="5486400" cy="289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ts val="3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Xeon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Processor E3-1200 Product Family </a:t>
            </a:r>
            <a:br>
              <a:rPr lang="en-US" altLang="en-US" sz="1400" b="1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Key Features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Next-Generation 32nm 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Microarchitecture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Turbo Boost 2.0 Technology for dynamic 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frequency scaling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Hyper-Threading Technology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8MB shared L3 cache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Integrated memory controller for 2 channels of DDR3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32 UDIMMs of memory, up to 1333 MHz of speed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Flexible PCI Express* 2.0 Configurations</a:t>
            </a:r>
          </a:p>
        </p:txBody>
      </p:sp>
      <p:sp>
        <p:nvSpPr>
          <p:cNvPr id="218116" name="AutoShape 21"/>
          <p:cNvSpPr>
            <a:spLocks noChangeArrowheads="1"/>
          </p:cNvSpPr>
          <p:nvPr/>
        </p:nvSpPr>
        <p:spPr bwMode="auto">
          <a:xfrm>
            <a:off x="533400" y="4173538"/>
            <a:ext cx="54864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006192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 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C200 Series Chipset Key Features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New single chip architecture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 PCI Express 2.0 x1 Ports (5.0 GT/s)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2 (6Gb/s) ports plus 4 (3Gb/s) ports </a:t>
            </a: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with </a:t>
            </a:r>
            <a:br>
              <a:rPr lang="en-GB" altLang="en-US" sz="140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  Intel® Rapid Storage Technology for RAID 0/1/5/10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Up to 12 USB 2.0 Ports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181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02263"/>
            <a:ext cx="12096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23"/>
          <p:cNvSpPr txBox="1">
            <a:spLocks noChangeArrowheads="1"/>
          </p:cNvSpPr>
          <p:nvPr/>
        </p:nvSpPr>
        <p:spPr bwMode="gray">
          <a:xfrm>
            <a:off x="0" y="6100763"/>
            <a:ext cx="37401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 baseline="3000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000" b="1">
                <a:solidFill>
                  <a:srgbClr val="FFFFFF"/>
                </a:solidFill>
                <a:cs typeface="Arial" charset="0"/>
              </a:rPr>
              <a:t> Not all features are available on every processor SKU</a:t>
            </a:r>
          </a:p>
        </p:txBody>
      </p:sp>
      <p:pic>
        <p:nvPicPr>
          <p:cNvPr id="2181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681163"/>
            <a:ext cx="330993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0" name="TextBox 7"/>
          <p:cNvSpPr txBox="1">
            <a:spLocks noChangeArrowheads="1"/>
          </p:cNvSpPr>
          <p:nvPr/>
        </p:nvSpPr>
        <p:spPr bwMode="auto">
          <a:xfrm>
            <a:off x="206375" y="638175"/>
            <a:ext cx="445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E3-1200 UP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line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5374633" y="2959524"/>
            <a:ext cx="799654" cy="59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30000" endPos="1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02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913288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5" y="593725"/>
            <a:ext cx="67500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Intel’s low power models of the Xeon E3-1200 processor line []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9225" y="2528888"/>
            <a:ext cx="8970963" cy="26987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888" y="3852863"/>
            <a:ext cx="8970962" cy="27146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142" name="Szövegdoboz 4"/>
          <p:cNvSpPr txBox="1">
            <a:spLocks noChangeArrowheads="1"/>
          </p:cNvSpPr>
          <p:nvPr/>
        </p:nvSpPr>
        <p:spPr bwMode="auto">
          <a:xfrm>
            <a:off x="3806825" y="5949950"/>
            <a:ext cx="167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Product brief</a:t>
            </a:r>
          </a:p>
        </p:txBody>
      </p:sp>
      <p:sp>
        <p:nvSpPr>
          <p:cNvPr id="2191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5.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line</a:t>
            </a:r>
          </a:p>
        </p:txBody>
      </p:sp>
      <p:grpSp>
        <p:nvGrpSpPr>
          <p:cNvPr id="245763" name="Group 4"/>
          <p:cNvGrpSpPr>
            <a:grpSpLocks/>
          </p:cNvGrpSpPr>
          <p:nvPr/>
        </p:nvGrpSpPr>
        <p:grpSpPr bwMode="auto">
          <a:xfrm>
            <a:off x="993775" y="1908175"/>
            <a:ext cx="7285038" cy="409575"/>
            <a:chOff x="695" y="1638"/>
            <a:chExt cx="4452" cy="306"/>
          </a:xfrm>
        </p:grpSpPr>
        <p:sp>
          <p:nvSpPr>
            <p:cNvPr id="24578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245789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5764" name="Group 7"/>
          <p:cNvGrpSpPr>
            <a:grpSpLocks/>
          </p:cNvGrpSpPr>
          <p:nvPr/>
        </p:nvGrpSpPr>
        <p:grpSpPr bwMode="auto">
          <a:xfrm>
            <a:off x="990600" y="2382838"/>
            <a:ext cx="7285038" cy="409575"/>
            <a:chOff x="695" y="1638"/>
            <a:chExt cx="4452" cy="305"/>
          </a:xfrm>
        </p:grpSpPr>
        <p:sp>
          <p:nvSpPr>
            <p:cNvPr id="24578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Key enhancements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5787" name="Text Box 9"/>
            <p:cNvSpPr txBox="1">
              <a:spLocks noChangeArrowheads="1"/>
            </p:cNvSpPr>
            <p:nvPr/>
          </p:nvSpPr>
          <p:spPr bwMode="auto">
            <a:xfrm>
              <a:off x="695" y="164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5765" name="Group 13"/>
          <p:cNvGrpSpPr>
            <a:grpSpLocks/>
          </p:cNvGrpSpPr>
          <p:nvPr/>
        </p:nvGrpSpPr>
        <p:grpSpPr bwMode="auto">
          <a:xfrm>
            <a:off x="985838" y="2862263"/>
            <a:ext cx="7285037" cy="409575"/>
            <a:chOff x="695" y="1638"/>
            <a:chExt cx="4452" cy="306"/>
          </a:xfrm>
        </p:grpSpPr>
        <p:sp>
          <p:nvSpPr>
            <p:cNvPr id="24578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ISA enhancements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5785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5766" name="Group 22"/>
          <p:cNvGrpSpPr>
            <a:grpSpLocks/>
          </p:cNvGrpSpPr>
          <p:nvPr/>
        </p:nvGrpSpPr>
        <p:grpSpPr bwMode="auto">
          <a:xfrm>
            <a:off x="995363" y="3336925"/>
            <a:ext cx="7285037" cy="409575"/>
            <a:chOff x="695" y="1638"/>
            <a:chExt cx="4452" cy="306"/>
          </a:xfrm>
        </p:grpSpPr>
        <p:sp>
          <p:nvSpPr>
            <p:cNvPr id="24578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Main innovations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processor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578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5770" name="Group 25"/>
          <p:cNvGrpSpPr>
            <a:grpSpLocks/>
          </p:cNvGrpSpPr>
          <p:nvPr/>
        </p:nvGrpSpPr>
        <p:grpSpPr bwMode="auto">
          <a:xfrm>
            <a:off x="1006475" y="3789040"/>
            <a:ext cx="7285038" cy="619125"/>
            <a:chOff x="695" y="1638"/>
            <a:chExt cx="4452" cy="463"/>
          </a:xfrm>
        </p:grpSpPr>
        <p:sp>
          <p:nvSpPr>
            <p:cNvPr id="24577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5.5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Main features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line of mobile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and desktop processors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5775" name="Text Box 27"/>
            <p:cNvSpPr txBox="1">
              <a:spLocks noChangeArrowheads="1"/>
            </p:cNvSpPr>
            <p:nvPr/>
          </p:nvSpPr>
          <p:spPr bwMode="auto">
            <a:xfrm>
              <a:off x="695" y="171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984250" y="4464115"/>
            <a:ext cx="7285038" cy="409575"/>
            <a:chOff x="695" y="1638"/>
            <a:chExt cx="4452" cy="306"/>
          </a:xfrm>
        </p:grpSpPr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-based desktop platform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993775" y="4938778"/>
            <a:ext cx="7285038" cy="620712"/>
            <a:chOff x="695" y="1638"/>
            <a:chExt cx="4452" cy="463"/>
          </a:xfrm>
        </p:grpSpPr>
        <p:sp>
          <p:nvSpPr>
            <p:cNvPr id="34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5.7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Integer and FP performance of subsequent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generations of Core processors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695" y="171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995363" y="5638865"/>
            <a:ext cx="7285037" cy="619125"/>
            <a:chOff x="695" y="1638"/>
            <a:chExt cx="4452" cy="462"/>
          </a:xfrm>
        </p:grpSpPr>
        <p:sp>
          <p:nvSpPr>
            <p:cNvPr id="3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46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5.8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Graphics performance of subsequent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generations of Core processors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695" y="1709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9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90" name="Group 25"/>
          <p:cNvGrpSpPr>
            <a:grpSpLocks/>
          </p:cNvGrpSpPr>
          <p:nvPr/>
        </p:nvGrpSpPr>
        <p:grpSpPr bwMode="auto">
          <a:xfrm>
            <a:off x="995363" y="1088740"/>
            <a:ext cx="7285037" cy="619125"/>
            <a:chOff x="695" y="1638"/>
            <a:chExt cx="4452" cy="463"/>
          </a:xfrm>
        </p:grpSpPr>
        <p:sp>
          <p:nvSpPr>
            <p:cNvPr id="24679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5.9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Main features of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-based Xeon E3-12xx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v3 line of server processors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6798" name="Text Box 27"/>
            <p:cNvSpPr txBox="1">
              <a:spLocks noChangeArrowheads="1"/>
            </p:cNvSpPr>
            <p:nvPr/>
          </p:nvSpPr>
          <p:spPr bwMode="auto">
            <a:xfrm>
              <a:off x="695" y="169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6791" name="Group 25"/>
          <p:cNvGrpSpPr>
            <a:grpSpLocks/>
          </p:cNvGrpSpPr>
          <p:nvPr/>
        </p:nvGrpSpPr>
        <p:grpSpPr bwMode="auto">
          <a:xfrm>
            <a:off x="995363" y="1792002"/>
            <a:ext cx="7285037" cy="619125"/>
            <a:chOff x="695" y="1638"/>
            <a:chExt cx="4452" cy="462"/>
          </a:xfrm>
        </p:grpSpPr>
        <p:sp>
          <p:nvSpPr>
            <p:cNvPr id="24679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46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5.10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-based Xeon E3-1200 v3 server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platform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6796" name="Text Box 27"/>
            <p:cNvSpPr txBox="1">
              <a:spLocks noChangeArrowheads="1"/>
            </p:cNvSpPr>
            <p:nvPr/>
          </p:nvSpPr>
          <p:spPr bwMode="auto">
            <a:xfrm>
              <a:off x="695" y="1694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47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554538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: 6/2013</a:t>
            </a:r>
            <a:r>
              <a:rPr lang="en-US" altLang="en-US" sz="140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at Computex.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1449388" y="4059238"/>
            <a:ext cx="623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5.1.1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803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grpSp>
        <p:nvGrpSpPr>
          <p:cNvPr id="247815" name="Group 14"/>
          <p:cNvGrpSpPr>
            <a:grpSpLocks/>
          </p:cNvGrpSpPr>
          <p:nvPr/>
        </p:nvGrpSpPr>
        <p:grpSpPr bwMode="auto">
          <a:xfrm>
            <a:off x="411163" y="1628775"/>
            <a:ext cx="8391525" cy="2251075"/>
            <a:chOff x="411588" y="1898831"/>
            <a:chExt cx="8390882" cy="2250249"/>
          </a:xfrm>
        </p:grpSpPr>
        <p:sp>
          <p:nvSpPr>
            <p:cNvPr id="30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1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32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3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4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5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6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37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247839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0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1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2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3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4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5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5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8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247816" name="Oval 4"/>
          <p:cNvSpPr>
            <a:spLocks noChangeArrowheads="1"/>
          </p:cNvSpPr>
          <p:nvPr/>
        </p:nvSpPr>
        <p:spPr bwMode="auto">
          <a:xfrm>
            <a:off x="7545388" y="1628775"/>
            <a:ext cx="1257300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161925" y="24384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06375" y="3563938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6" name="Text Box 9"/>
          <p:cNvSpPr txBox="1">
            <a:spLocks noChangeArrowheads="1"/>
          </p:cNvSpPr>
          <p:nvPr/>
        </p:nvSpPr>
        <p:spPr bwMode="auto">
          <a:xfrm>
            <a:off x="346075" y="3833813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248837" name="Text Box 10"/>
          <p:cNvSpPr txBox="1">
            <a:spLocks noChangeArrowheads="1"/>
          </p:cNvSpPr>
          <p:nvPr/>
        </p:nvSpPr>
        <p:spPr bwMode="auto">
          <a:xfrm>
            <a:off x="441325" y="4110038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E3-12x0 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E3-12x5 v3, 4C+G, HT, 6/2013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163513" y="1089025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452438" y="2751138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0" name="Text Box 18"/>
          <p:cNvSpPr txBox="1">
            <a:spLocks noChangeArrowheads="1"/>
          </p:cNvSpPr>
          <p:nvPr/>
        </p:nvSpPr>
        <p:spPr bwMode="auto">
          <a:xfrm>
            <a:off x="190500" y="638175"/>
            <a:ext cx="6137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Overview of Haswell-based processor lines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(Based on 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])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31800" y="1449388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248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4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20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.1 Introduction</a:t>
              </a: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.2 Major innovations of the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Core 2 line</a:t>
              </a:r>
              <a:endParaRPr lang="en-US" altLang="en-US" sz="2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282257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2.1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Wide execution</a:t>
              </a: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28771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L2 cache</a:t>
              </a: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1" name="Group 25"/>
          <p:cNvGrpSpPr>
            <a:grpSpLocks/>
          </p:cNvGrpSpPr>
          <p:nvPr/>
        </p:nvGrpSpPr>
        <p:grpSpPr bwMode="auto">
          <a:xfrm>
            <a:off x="996950" y="3756025"/>
            <a:ext cx="7285038" cy="398463"/>
            <a:chOff x="695" y="1633"/>
            <a:chExt cx="4452" cy="298"/>
          </a:xfrm>
        </p:grpSpPr>
        <p:sp>
          <p:nvSpPr>
            <p:cNvPr id="6760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memory accesses</a:t>
              </a:r>
            </a:p>
          </p:txBody>
        </p:sp>
        <p:sp>
          <p:nvSpPr>
            <p:cNvPr id="6760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2" name="Group 22"/>
          <p:cNvGrpSpPr>
            <a:grpSpLocks/>
          </p:cNvGrpSpPr>
          <p:nvPr/>
        </p:nvGrpSpPr>
        <p:grpSpPr bwMode="auto">
          <a:xfrm>
            <a:off x="1004888" y="4232275"/>
            <a:ext cx="7285037" cy="409575"/>
            <a:chOff x="695" y="1638"/>
            <a:chExt cx="4452" cy="306"/>
          </a:xfrm>
        </p:grpSpPr>
        <p:sp>
          <p:nvSpPr>
            <p:cNvPr id="6760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2.4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Enhanced digital media support</a:t>
              </a:r>
            </a:p>
          </p:txBody>
        </p:sp>
        <p:sp>
          <p:nvSpPr>
            <p:cNvPr id="6760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3" name="Group 25"/>
          <p:cNvGrpSpPr>
            <a:grpSpLocks/>
          </p:cNvGrpSpPr>
          <p:nvPr/>
        </p:nvGrpSpPr>
        <p:grpSpPr bwMode="auto">
          <a:xfrm>
            <a:off x="1006475" y="4678363"/>
            <a:ext cx="7285038" cy="409575"/>
            <a:chOff x="695" y="1638"/>
            <a:chExt cx="4452" cy="306"/>
          </a:xfrm>
        </p:grpSpPr>
        <p:sp>
          <p:nvSpPr>
            <p:cNvPr id="6760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2.5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Intelligent power management</a:t>
              </a:r>
            </a:p>
          </p:txBody>
        </p:sp>
        <p:sp>
          <p:nvSpPr>
            <p:cNvPr id="67601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4" name="Group 22"/>
          <p:cNvGrpSpPr>
            <a:grpSpLocks/>
          </p:cNvGrpSpPr>
          <p:nvPr/>
        </p:nvGrpSpPr>
        <p:grpSpPr bwMode="auto">
          <a:xfrm>
            <a:off x="1009650" y="5568950"/>
            <a:ext cx="7285038" cy="392113"/>
            <a:chOff x="695" y="1638"/>
            <a:chExt cx="4452" cy="750"/>
          </a:xfrm>
        </p:grpSpPr>
        <p:sp>
          <p:nvSpPr>
            <p:cNvPr id="6759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hu-HU" altLang="en-US" sz="2000" dirty="0" err="1" smtClean="0">
                  <a:solidFill>
                    <a:srgbClr val="FFFFFF"/>
                  </a:solidFill>
                  <a:cs typeface="Arial" charset="0"/>
                </a:rPr>
                <a:t>Overview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of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Core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</a:p>
          </p:txBody>
        </p:sp>
        <p:sp>
          <p:nvSpPr>
            <p:cNvPr id="67599" name="Text Box 24"/>
            <p:cNvSpPr txBox="1">
              <a:spLocks noChangeArrowheads="1"/>
            </p:cNvSpPr>
            <p:nvPr/>
          </p:nvSpPr>
          <p:spPr bwMode="auto">
            <a:xfrm>
              <a:off x="695" y="164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5" name="Group 25"/>
          <p:cNvGrpSpPr>
            <a:grpSpLocks/>
          </p:cNvGrpSpPr>
          <p:nvPr/>
        </p:nvGrpSpPr>
        <p:grpSpPr bwMode="auto">
          <a:xfrm>
            <a:off x="996950" y="5119688"/>
            <a:ext cx="7285038" cy="409575"/>
            <a:chOff x="695" y="1638"/>
            <a:chExt cx="4452" cy="306"/>
          </a:xfrm>
        </p:grpSpPr>
        <p:sp>
          <p:nvSpPr>
            <p:cNvPr id="6759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Die plot of the Core 2</a:t>
              </a:r>
            </a:p>
          </p:txBody>
        </p:sp>
        <p:sp>
          <p:nvSpPr>
            <p:cNvPr id="67597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http://www.chip.de/ii/1/9/8/8/5/3/6/5/HSW_Die_Funct-c70afc8d1c9b40f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403350"/>
            <a:ext cx="68961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3875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Die plot of a Haswell processor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498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99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23963"/>
            <a:ext cx="61214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extBox 1"/>
          <p:cNvSpPr txBox="1">
            <a:spLocks noChangeArrowheads="1"/>
          </p:cNvSpPr>
          <p:nvPr/>
        </p:nvSpPr>
        <p:spPr bwMode="auto">
          <a:xfrm>
            <a:off x="196850" y="652463"/>
            <a:ext cx="318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Sub-families of Haswell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144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50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93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 Key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800" y="650875"/>
            <a:ext cx="503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Key enhancements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cores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50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Buffer sizes of subsequent generations of Core processors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252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 Key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336675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 Key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843213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 Key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(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5.3</a:t>
            </a:r>
            <a:r>
              <a:rPr lang="en-US" altLang="en-US" dirty="0" smtClean="0"/>
              <a:t> ISA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88913" y="646113"/>
            <a:ext cx="502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ISA enhancements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cores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</p:spTree>
    <p:extLst>
      <p:ext uri="{BB962C8B-B14F-4D97-AF65-F5344CB8AC3E}">
        <p14:creationId xmlns:p14="http://schemas.microsoft.com/office/powerpoint/2010/main" val="14567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35890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183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Evolution of the AVX ISA extension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7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5.3</a:t>
            </a:r>
            <a:r>
              <a:rPr lang="en-US" altLang="en-US" dirty="0" smtClean="0"/>
              <a:t> ISA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54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TextBox 1"/>
          <p:cNvSpPr txBox="1">
            <a:spLocks noChangeArrowheads="1"/>
          </p:cNvSpPr>
          <p:nvPr/>
        </p:nvSpPr>
        <p:spPr bwMode="auto">
          <a:xfrm>
            <a:off x="196850" y="630238"/>
            <a:ext cx="297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Enhancements of AVX2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5.3</a:t>
            </a:r>
            <a:r>
              <a:rPr lang="en-US" altLang="en-US" dirty="0" smtClean="0"/>
              <a:t> ISA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1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/>
          <a:stretch>
            <a:fillRect/>
          </a:stretch>
        </p:blipFill>
        <p:spPr bwMode="auto">
          <a:xfrm>
            <a:off x="347663" y="1243013"/>
            <a:ext cx="84486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extBox 1"/>
          <p:cNvSpPr txBox="1">
            <a:spLocks noChangeArrowheads="1"/>
          </p:cNvSpPr>
          <p:nvPr/>
        </p:nvSpPr>
        <p:spPr bwMode="auto">
          <a:xfrm>
            <a:off x="190500" y="649288"/>
            <a:ext cx="3898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FMA and peak FLOPs of Haswell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59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5.3</a:t>
            </a:r>
            <a:r>
              <a:rPr lang="en-US" altLang="en-US" dirty="0" smtClean="0"/>
              <a:t> ISA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259077" name="Rectangle 1"/>
          <p:cNvSpPr>
            <a:spLocks noChangeArrowheads="1"/>
          </p:cNvSpPr>
          <p:nvPr/>
        </p:nvSpPr>
        <p:spPr bwMode="auto">
          <a:xfrm>
            <a:off x="5381625" y="3429000"/>
            <a:ext cx="3414713" cy="18907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9078" name="Rectangle 2"/>
          <p:cNvSpPr>
            <a:spLocks noChangeArrowheads="1"/>
          </p:cNvSpPr>
          <p:nvPr/>
        </p:nvSpPr>
        <p:spPr bwMode="auto">
          <a:xfrm>
            <a:off x="8621713" y="1133475"/>
            <a:ext cx="315912" cy="49514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1839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Introduction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65232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does not support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multithreading.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178750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6192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Rectangle 89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1087" name="AutoShape 90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5.3</a:t>
            </a:r>
            <a:r>
              <a:rPr lang="en-US" altLang="en-US" dirty="0" smtClean="0"/>
              <a:t> ISA enhancements of the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 cores (5)</a:t>
            </a:r>
          </a:p>
        </p:txBody>
      </p:sp>
    </p:spTree>
    <p:extLst>
      <p:ext uri="{BB962C8B-B14F-4D97-AF65-F5344CB8AC3E}">
        <p14:creationId xmlns:p14="http://schemas.microsoft.com/office/powerpoint/2010/main" val="15662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5.4.1 </a:t>
            </a:r>
            <a:r>
              <a:rPr lang="en-US" altLang="hu-HU" dirty="0" smtClean="0"/>
              <a:t>Overview</a:t>
            </a:r>
            <a:r>
              <a:rPr lang="hu-HU" altLang="hu-HU" dirty="0" smtClean="0"/>
              <a:t> (1)</a:t>
            </a:r>
          </a:p>
        </p:txBody>
      </p:sp>
      <p:sp>
        <p:nvSpPr>
          <p:cNvPr id="260099" name="TextBox 3"/>
          <p:cNvSpPr txBox="1">
            <a:spLocks noChangeArrowheads="1"/>
          </p:cNvSpPr>
          <p:nvPr/>
        </p:nvSpPr>
        <p:spPr bwMode="auto">
          <a:xfrm>
            <a:off x="180975" y="650875"/>
            <a:ext cx="489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innovations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processor </a:t>
            </a:r>
          </a:p>
        </p:txBody>
      </p:sp>
      <p:sp>
        <p:nvSpPr>
          <p:cNvPr id="260100" name="TextBox 4"/>
          <p:cNvSpPr txBox="1">
            <a:spLocks noChangeArrowheads="1"/>
          </p:cNvSpPr>
          <p:nvPr/>
        </p:nvSpPr>
        <p:spPr bwMode="auto">
          <a:xfrm>
            <a:off x="268288" y="1277938"/>
            <a:ext cx="5600957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None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a) Enhanced </a:t>
            </a:r>
            <a:r>
              <a:rPr lang="en-US" altLang="hu-HU" sz="1400" dirty="0">
                <a:solidFill>
                  <a:srgbClr val="0000FF"/>
                </a:solidFill>
                <a:cs typeface="Arial" charset="0"/>
              </a:rPr>
              <a:t>graphics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(Section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4.2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None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b) On-package </a:t>
            </a:r>
            <a:r>
              <a:rPr lang="en-US" altLang="hu-HU" sz="1400" dirty="0">
                <a:solidFill>
                  <a:srgbClr val="0000FF"/>
                </a:solidFill>
                <a:cs typeface="Arial" charset="0"/>
              </a:rPr>
              <a:t>e-DRAM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(Section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4.3)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None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c) FIVR (Fully Integrated Voltage Regulator)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(Section 5.4.4)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0101" name="TextBox 5"/>
          <p:cNvSpPr txBox="1">
            <a:spLocks noChangeArrowheads="1"/>
          </p:cNvSpPr>
          <p:nvPr/>
        </p:nvSpPr>
        <p:spPr bwMode="auto">
          <a:xfrm>
            <a:off x="185738" y="917575"/>
            <a:ext cx="1709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4.1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502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5.4.2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(1)</a:t>
            </a:r>
          </a:p>
        </p:txBody>
      </p:sp>
      <p:sp>
        <p:nvSpPr>
          <p:cNvPr id="261123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88" y="998538"/>
            <a:ext cx="8894762" cy="788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       </a:t>
            </a:r>
            <a:r>
              <a:rPr lang="en-US" sz="1400" dirty="0" err="1">
                <a:solidFill>
                  <a:srgbClr val="0000FF"/>
                </a:solidFill>
                <a:cs typeface="Arial" charset="0"/>
              </a:rPr>
              <a:t>Haswell’s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integrated graphics.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new graphics units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  <p:sp>
        <p:nvSpPr>
          <p:cNvPr id="261125" name="Rectangle 3"/>
          <p:cNvSpPr>
            <a:spLocks noChangeArrowheads="1"/>
          </p:cNvSpPr>
          <p:nvPr/>
        </p:nvSpPr>
        <p:spPr bwMode="auto">
          <a:xfrm>
            <a:off x="1881188" y="3038475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261126" name="Rectangle 4"/>
          <p:cNvSpPr>
            <a:spLocks noChangeArrowheads="1"/>
          </p:cNvSpPr>
          <p:nvPr/>
        </p:nvSpPr>
        <p:spPr bwMode="auto">
          <a:xfrm>
            <a:off x="5945188" y="3025775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27" name="Line 5"/>
          <p:cNvSpPr>
            <a:spLocks noChangeShapeType="1"/>
          </p:cNvSpPr>
          <p:nvPr/>
        </p:nvSpPr>
        <p:spPr bwMode="auto">
          <a:xfrm flipV="1">
            <a:off x="2608263" y="2520950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8" name="Line 6"/>
          <p:cNvSpPr>
            <a:spLocks noChangeShapeType="1"/>
          </p:cNvSpPr>
          <p:nvPr/>
        </p:nvSpPr>
        <p:spPr bwMode="auto">
          <a:xfrm flipH="1" flipV="1">
            <a:off x="4695825" y="2520950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9" name="Rectangle 7"/>
          <p:cNvSpPr>
            <a:spLocks noChangeArrowheads="1"/>
          </p:cNvSpPr>
          <p:nvPr/>
        </p:nvSpPr>
        <p:spPr bwMode="auto">
          <a:xfrm>
            <a:off x="3336925" y="2008188"/>
            <a:ext cx="27781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Haswell’s graphics 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(It incorporates 40 Execution Units)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0" name="Oval 12"/>
          <p:cNvSpPr>
            <a:spLocks noChangeArrowheads="1"/>
          </p:cNvSpPr>
          <p:nvPr/>
        </p:nvSpPr>
        <p:spPr bwMode="auto">
          <a:xfrm>
            <a:off x="6824663" y="28543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1" name="Oval 12"/>
          <p:cNvSpPr>
            <a:spLocks noChangeArrowheads="1"/>
          </p:cNvSpPr>
          <p:nvPr/>
        </p:nvSpPr>
        <p:spPr bwMode="auto">
          <a:xfrm>
            <a:off x="2576513" y="28559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2" name="TextBox 10"/>
          <p:cNvSpPr txBox="1">
            <a:spLocks noChangeArrowheads="1"/>
          </p:cNvSpPr>
          <p:nvPr/>
        </p:nvSpPr>
        <p:spPr bwMode="auto">
          <a:xfrm>
            <a:off x="5280025" y="3400425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261133" name="TextBox 20"/>
          <p:cNvSpPr txBox="1">
            <a:spLocks noChangeArrowheads="1"/>
          </p:cNvSpPr>
          <p:nvPr/>
        </p:nvSpPr>
        <p:spPr bwMode="auto">
          <a:xfrm>
            <a:off x="1166813" y="3444875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0286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images.techhive.com/images/article/2013/05/4th-gen-core-graphics-press-deck-may-1-2013-final_page_08-100035595-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362075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TextBox 4"/>
          <p:cNvSpPr txBox="1">
            <a:spLocks noChangeArrowheads="1"/>
          </p:cNvSpPr>
          <p:nvPr/>
        </p:nvSpPr>
        <p:spPr bwMode="auto">
          <a:xfrm>
            <a:off x="196850" y="647700"/>
            <a:ext cx="657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Main enhancements of the Iris Pro and Iris graphics units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2148" name="Oval 5"/>
          <p:cNvSpPr>
            <a:spLocks noChangeArrowheads="1"/>
          </p:cNvSpPr>
          <p:nvPr/>
        </p:nvSpPr>
        <p:spPr bwMode="auto">
          <a:xfrm>
            <a:off x="4032250" y="2181225"/>
            <a:ext cx="2879725" cy="5270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2149" name="Oval 6"/>
          <p:cNvSpPr>
            <a:spLocks noChangeArrowheads="1"/>
          </p:cNvSpPr>
          <p:nvPr/>
        </p:nvSpPr>
        <p:spPr bwMode="auto">
          <a:xfrm>
            <a:off x="4032250" y="3432175"/>
            <a:ext cx="2879725" cy="7175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21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5.4.2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5646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33985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3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5.4.2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57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5.4.3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58900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3944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true 4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th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265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5.4.3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Implemented on-package eDRAM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5.4.3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5.4.3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 with Chrystallwelll</a:t>
            </a: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(FIVR</a:t>
            </a:r>
            <a:r>
              <a:rPr lang="en-US" altLang="en-US" dirty="0" smtClean="0"/>
              <a:t>) (1)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7963" y="931863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23863" y="1493838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2563" y="646113"/>
            <a:ext cx="665003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5.4.4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Fully Integrated Voltage Regulator (FIVR)</a:t>
            </a:r>
          </a:p>
        </p:txBody>
      </p: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31800"/>
            <a:ext cx="9144001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550913"/>
          <p:cNvSpPr>
            <a:spLocks noChangeArrowheads="1"/>
          </p:cNvSpPr>
          <p:nvPr/>
        </p:nvSpPr>
        <p:spPr bwMode="auto">
          <a:xfrm>
            <a:off x="341313" y="1989138"/>
            <a:ext cx="2314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Wide</a:t>
            </a:r>
            <a:r>
              <a:rPr lang="hu-HU" altLang="en-US" sz="18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/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Dynamic Execution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6" name="Rectangle 550914"/>
          <p:cNvSpPr>
            <a:spLocks noChangeArrowheads="1"/>
          </p:cNvSpPr>
          <p:nvPr/>
        </p:nvSpPr>
        <p:spPr bwMode="auto">
          <a:xfrm>
            <a:off x="412750" y="3095625"/>
            <a:ext cx="2305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Digital Media Boost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7" name="Rectangle 550915"/>
          <p:cNvSpPr>
            <a:spLocks noChangeArrowheads="1"/>
          </p:cNvSpPr>
          <p:nvPr/>
        </p:nvSpPr>
        <p:spPr bwMode="auto">
          <a:xfrm>
            <a:off x="6465888" y="1998663"/>
            <a:ext cx="2025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Intelligent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Power Capability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8" name="Rectangle 550916"/>
          <p:cNvSpPr>
            <a:spLocks noChangeArrowheads="1"/>
          </p:cNvSpPr>
          <p:nvPr/>
        </p:nvSpPr>
        <p:spPr bwMode="auto">
          <a:xfrm>
            <a:off x="6554788" y="3135313"/>
            <a:ext cx="1924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Smart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Memory Access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9" name="Rectangle 550917"/>
          <p:cNvSpPr>
            <a:spLocks noChangeArrowheads="1"/>
          </p:cNvSpPr>
          <p:nvPr/>
        </p:nvSpPr>
        <p:spPr bwMode="auto">
          <a:xfrm>
            <a:off x="3592513" y="5441950"/>
            <a:ext cx="19224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Smart Cache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81639" name="Rectangle 12294"/>
          <p:cNvSpPr>
            <a:spLocks noChangeArrowheads="1"/>
          </p:cNvSpPr>
          <p:nvPr/>
        </p:nvSpPr>
        <p:spPr bwMode="auto">
          <a:xfrm>
            <a:off x="0" y="157163"/>
            <a:ext cx="9142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2" rIns="92063" bIns="46032" anchor="ctr"/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lang="hu-HU" sz="4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o Sans Intel" pitchFamily="34" charset="0"/>
              <a:cs typeface="Arial" charset="0"/>
            </a:endParaRPr>
          </a:p>
        </p:txBody>
      </p:sp>
      <p:sp>
        <p:nvSpPr>
          <p:cNvPr id="69641" name="Shape 55092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r>
              <a:rPr lang="en-US" altLang="en-US" smtClean="0"/>
              <a:t>2.1 Introduction (2)</a:t>
            </a:r>
          </a:p>
        </p:txBody>
      </p:sp>
      <p:pic>
        <p:nvPicPr>
          <p:cNvPr id="69642" name="Rectangle 122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6913"/>
            <a:ext cx="19843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617663" y="6437313"/>
            <a:ext cx="590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2.1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Key features of the Core 2 microarchitecture [16]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28600" y="687388"/>
            <a:ext cx="592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Key features of the Core 2 microarchitecture</a:t>
            </a:r>
          </a:p>
        </p:txBody>
      </p:sp>
      <p:sp>
        <p:nvSpPr>
          <p:cNvPr id="69645" name="Szövegdoboz 1"/>
          <p:cNvSpPr txBox="1">
            <a:spLocks noChangeArrowheads="1"/>
          </p:cNvSpPr>
          <p:nvPr/>
        </p:nvSpPr>
        <p:spPr bwMode="auto">
          <a:xfrm>
            <a:off x="893763" y="2532063"/>
            <a:ext cx="1228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2.2.1)</a:t>
            </a:r>
          </a:p>
        </p:txBody>
      </p:sp>
      <p:sp>
        <p:nvSpPr>
          <p:cNvPr id="69646" name="Szövegdoboz 17"/>
          <p:cNvSpPr txBox="1">
            <a:spLocks noChangeArrowheads="1"/>
          </p:cNvSpPr>
          <p:nvPr/>
        </p:nvSpPr>
        <p:spPr bwMode="auto">
          <a:xfrm>
            <a:off x="889000" y="3636963"/>
            <a:ext cx="1182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2.2.4)</a:t>
            </a:r>
          </a:p>
        </p:txBody>
      </p:sp>
      <p:sp>
        <p:nvSpPr>
          <p:cNvPr id="69647" name="Szövegdoboz 18"/>
          <p:cNvSpPr txBox="1">
            <a:spLocks noChangeArrowheads="1"/>
          </p:cNvSpPr>
          <p:nvPr/>
        </p:nvSpPr>
        <p:spPr bwMode="auto">
          <a:xfrm>
            <a:off x="6808788" y="2547938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2.2.5)</a:t>
            </a:r>
          </a:p>
        </p:txBody>
      </p:sp>
      <p:sp>
        <p:nvSpPr>
          <p:cNvPr id="69648" name="Szövegdoboz 19"/>
          <p:cNvSpPr txBox="1">
            <a:spLocks noChangeArrowheads="1"/>
          </p:cNvSpPr>
          <p:nvPr/>
        </p:nvSpPr>
        <p:spPr bwMode="auto">
          <a:xfrm>
            <a:off x="6821488" y="3667125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2.2.3)</a:t>
            </a:r>
          </a:p>
        </p:txBody>
      </p:sp>
      <p:sp>
        <p:nvSpPr>
          <p:cNvPr id="69649" name="Szövegdoboz 20"/>
          <p:cNvSpPr txBox="1">
            <a:spLocks noChangeArrowheads="1"/>
          </p:cNvSpPr>
          <p:nvPr/>
        </p:nvSpPr>
        <p:spPr bwMode="auto">
          <a:xfrm>
            <a:off x="3959225" y="5984875"/>
            <a:ext cx="1182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2.2.2)</a:t>
            </a:r>
          </a:p>
        </p:txBody>
      </p:sp>
    </p:spTree>
    <p:extLst>
      <p:ext uri="{BB962C8B-B14F-4D97-AF65-F5344CB8AC3E}">
        <p14:creationId xmlns:p14="http://schemas.microsoft.com/office/powerpoint/2010/main" val="324449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3581" b="12399"/>
          <a:stretch>
            <a:fillRect/>
          </a:stretch>
        </p:blipFill>
        <p:spPr bwMode="auto">
          <a:xfrm>
            <a:off x="0" y="1122363"/>
            <a:ext cx="91440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55022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6488" y="5678488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2113" y="5678488"/>
            <a:ext cx="28305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Partitioning of the implementation</a:t>
            </a:r>
          </a:p>
        </p:txBody>
      </p:sp>
      <p:sp>
        <p:nvSpPr>
          <p:cNvPr id="2795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(2)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613067" y="6129300"/>
            <a:ext cx="242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LS Switch: Low Side Switch</a:t>
            </a:r>
          </a:p>
          <a:p>
            <a:r>
              <a:rPr lang="en-US" sz="1200" dirty="0" smtClean="0"/>
              <a:t>HS Switch: High Side Switch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31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363" y="2017713"/>
            <a:ext cx="4481512" cy="2322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regulator,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which is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on the motherboard, converts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from 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(12-20V)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63" y="639763"/>
            <a:ext cx="3127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0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7951" b="16229"/>
          <a:stretch>
            <a:fillRect/>
          </a:stretch>
        </p:blipFill>
        <p:spPr bwMode="auto">
          <a:xfrm>
            <a:off x="5084763" y="998538"/>
            <a:ext cx="39878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07050" y="5408613"/>
            <a:ext cx="10239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charset="0"/>
              </a:rPr>
              <a:t>First stage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3088" y="5408613"/>
            <a:ext cx="12414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charset="0"/>
              </a:rPr>
              <a:t>Second stage</a:t>
            </a:r>
          </a:p>
        </p:txBody>
      </p:sp>
      <p:sp>
        <p:nvSpPr>
          <p:cNvPr id="2805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(3)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92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481138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223963"/>
            <a:ext cx="3735387" cy="418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die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while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inductors and </a:t>
            </a:r>
            <a:r>
              <a:rPr lang="en-US" sz="1400" dirty="0" err="1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 input decoupling capacitors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are placed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package.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2816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(4)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405312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[]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0084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[]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2826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(5)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2836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(6)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284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(7)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04925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63" y="62547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2857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(8)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908720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331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</a:t>
            </a:r>
            <a:r>
              <a:rPr lang="en-US" sz="1400" dirty="0">
                <a:latin typeface="+mj-lt"/>
              </a:rPr>
              <a:t>inductor</a:t>
            </a: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87121" y="593685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5.4.4 </a:t>
            </a:r>
            <a:r>
              <a:rPr lang="en-US" altLang="en-US" dirty="0" err="1" smtClean="0"/>
              <a:t>Haswell’s</a:t>
            </a:r>
            <a:r>
              <a:rPr lang="en-US" altLang="en-US" dirty="0" smtClean="0"/>
              <a:t> Fully Integrated Voltage Regulator (</a:t>
            </a:r>
            <a:r>
              <a:rPr lang="en-US" altLang="en-US" dirty="0" smtClean="0"/>
              <a:t>FIVR) (9)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6" name="Text Box 9"/>
          <p:cNvSpPr txBox="1">
            <a:spLocks noChangeArrowheads="1"/>
          </p:cNvSpPr>
          <p:nvPr/>
        </p:nvSpPr>
        <p:spPr bwMode="auto">
          <a:xfrm>
            <a:off x="413370" y="384403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248837" name="Text Box 10"/>
          <p:cNvSpPr txBox="1">
            <a:spLocks noChangeArrowheads="1"/>
          </p:cNvSpPr>
          <p:nvPr/>
        </p:nvSpPr>
        <p:spPr bwMode="auto">
          <a:xfrm>
            <a:off x="508620" y="4120260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E3-12x0 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E3-12x5 v3, 4C+G, HT, 6/2013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76213" y="638175"/>
            <a:ext cx="7614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and desktop processors 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61925" y="1046469"/>
            <a:ext cx="4877419" cy="252769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5.5.1 </a:t>
            </a:r>
            <a:r>
              <a:rPr lang="en-US" altLang="hu-HU" dirty="0" smtClean="0"/>
              <a:t>Example 1: Main features of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mobile processors (</a:t>
            </a:r>
            <a:r>
              <a:rPr lang="hu-HU" altLang="hu-HU" dirty="0" smtClean="0"/>
              <a:t>1) </a:t>
            </a:r>
          </a:p>
        </p:txBody>
      </p:sp>
    </p:spTree>
    <p:extLst>
      <p:ext uri="{BB962C8B-B14F-4D97-AF65-F5344CB8AC3E}">
        <p14:creationId xmlns:p14="http://schemas.microsoft.com/office/powerpoint/2010/main" val="38736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5.5.1 </a:t>
            </a:r>
            <a:r>
              <a:rPr lang="en-US" altLang="hu-HU" dirty="0" smtClean="0"/>
              <a:t>Example 1: Main features of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mobile processors (2</a:t>
            </a:r>
            <a:r>
              <a:rPr lang="hu-HU" altLang="hu-HU" dirty="0" smtClean="0"/>
              <a:t>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828457"/>
              </p:ext>
            </p:extLst>
          </p:nvPr>
        </p:nvGraphicFramePr>
        <p:xfrm>
          <a:off x="1106488" y="1350368"/>
          <a:ext cx="7110413" cy="4733927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SC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DC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QC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DDR3/DDR3L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Intel SBA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66688" y="594718"/>
            <a:ext cx="8848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5.1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1: Main 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mobile Core i7 M-Series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87325" y="6604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Wide execution</a:t>
            </a:r>
          </a:p>
        </p:txBody>
      </p: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293688" y="1270000"/>
            <a:ext cx="51058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a)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4-wide core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b)  Wider and more FP and SIMD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</a:t>
            </a:r>
            <a:endParaRPr lang="en-US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700" dirty="0" smtClean="0"/>
              <a:t>5.</a:t>
            </a:r>
            <a:r>
              <a:rPr lang="en-US" altLang="hu-HU" sz="1700" dirty="0" smtClean="0"/>
              <a:t>5.2 Example 2: Main features of </a:t>
            </a:r>
            <a:r>
              <a:rPr lang="en-US" altLang="hu-HU" sz="1700" dirty="0" err="1" smtClean="0"/>
              <a:t>Haswell</a:t>
            </a:r>
            <a:r>
              <a:rPr lang="en-US" altLang="hu-HU" sz="1700" dirty="0" smtClean="0"/>
              <a:t>-based Core i7 desktop processors (1)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79247"/>
              </p:ext>
            </p:extLst>
          </p:nvPr>
        </p:nvGraphicFramePr>
        <p:xfrm>
          <a:off x="522288" y="1217573"/>
          <a:ext cx="7515224" cy="470694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Test 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Iris Pro 5200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Max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 Support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vPro/TXT/VT-d/SIPP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Package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593685"/>
            <a:ext cx="8596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2: Main 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5.6 </a:t>
            </a:r>
            <a:r>
              <a:rPr lang="en-US" altLang="en-US" dirty="0" err="1" smtClean="0"/>
              <a:t>Haswell</a:t>
            </a:r>
            <a:r>
              <a:rPr lang="en-US" altLang="en-US" dirty="0" smtClean="0"/>
              <a:t>-based desktop platform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pic>
        <p:nvPicPr>
          <p:cNvPr id="270339" name="Picture 2" descr="The layout of the Z87 chip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081088"/>
            <a:ext cx="688657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Box 1"/>
          <p:cNvSpPr txBox="1">
            <a:spLocks noChangeArrowheads="1"/>
          </p:cNvSpPr>
          <p:nvPr/>
        </p:nvSpPr>
        <p:spPr bwMode="auto">
          <a:xfrm>
            <a:off x="187325" y="647700"/>
            <a:ext cx="4395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6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270341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650" dirty="0" smtClean="0"/>
              <a:t>5.7 </a:t>
            </a:r>
            <a:r>
              <a:rPr lang="en-US" altLang="hu-HU" sz="1650" dirty="0" smtClean="0"/>
              <a:t>Integer and FP performance of subsequent generations of Core processors </a:t>
            </a:r>
            <a:r>
              <a:rPr lang="hu-HU" altLang="hu-HU" sz="1650" dirty="0" smtClean="0"/>
              <a:t>(1)</a:t>
            </a:r>
          </a:p>
        </p:txBody>
      </p:sp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358900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82563" y="647700"/>
            <a:ext cx="885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7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Integer and FP performance of subsequent generations of Core processors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5003800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3827463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611438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46113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5" y="954088"/>
            <a:ext cx="8847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The AVX2 extension of Haswell processors  introduces </a:t>
            </a:r>
            <a:r>
              <a:rPr lang="en-US" altLang="hu-HU" sz="1400">
                <a:solidFill>
                  <a:srgbClr val="0000FF"/>
                </a:solidFill>
                <a:cs typeface="Arial" charset="0"/>
              </a:rPr>
              <a:t>256-bit FX operations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, due to this fact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Haswell processors have a considerable higher integer performance than the previous Core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generations.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650" dirty="0" smtClean="0"/>
              <a:t>5.7 </a:t>
            </a:r>
            <a:r>
              <a:rPr lang="en-US" altLang="hu-HU" sz="1650" dirty="0" smtClean="0"/>
              <a:t>Integer and FP performance of subsequent generations of Core processors </a:t>
            </a:r>
            <a:r>
              <a:rPr lang="hu-HU" altLang="hu-HU" sz="165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5.8 </a:t>
            </a:r>
            <a:r>
              <a:rPr lang="en-US" altLang="hu-HU" dirty="0" smtClean="0"/>
              <a:t>Graphics performance of subsequent generations of Core processors </a:t>
            </a:r>
            <a:r>
              <a:rPr lang="hu-HU" altLang="hu-HU" dirty="0" smtClean="0"/>
              <a:t>(1)</a:t>
            </a:r>
          </a:p>
        </p:txBody>
      </p:sp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73038" y="647700"/>
            <a:ext cx="823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5.8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of subsequent generations of Core processors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6" name="Text Box 9"/>
          <p:cNvSpPr txBox="1">
            <a:spLocks noChangeArrowheads="1"/>
          </p:cNvSpPr>
          <p:nvPr/>
        </p:nvSpPr>
        <p:spPr bwMode="auto">
          <a:xfrm>
            <a:off x="413370" y="384403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248837" name="Text Box 10"/>
          <p:cNvSpPr txBox="1">
            <a:spLocks noChangeArrowheads="1"/>
          </p:cNvSpPr>
          <p:nvPr/>
        </p:nvSpPr>
        <p:spPr bwMode="auto">
          <a:xfrm>
            <a:off x="508620" y="4120260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E3-12x0 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E3-12x5 v3, 4C+G, HT, 6/2013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61925" y="3564015"/>
            <a:ext cx="4877419" cy="12638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5.9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Xeon E3-12xx v3 line of server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processors-1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sz="1650" dirty="0" smtClean="0"/>
              <a:t>5.9 </a:t>
            </a:r>
            <a:r>
              <a:rPr lang="en-US" altLang="hu-HU" sz="1650" dirty="0" smtClean="0"/>
              <a:t>Main features of </a:t>
            </a:r>
            <a:r>
              <a:rPr lang="en-US" altLang="hu-HU" sz="1650" dirty="0" err="1" smtClean="0"/>
              <a:t>Haswell</a:t>
            </a:r>
            <a:r>
              <a:rPr lang="en-US" altLang="hu-HU" sz="1650" dirty="0" smtClean="0"/>
              <a:t>-based Xeon E3-12xx v3 line of server processors </a:t>
            </a:r>
            <a:r>
              <a:rPr lang="hu-HU" altLang="hu-HU" sz="1650" dirty="0" smtClean="0"/>
              <a:t>(</a:t>
            </a:r>
            <a:r>
              <a:rPr lang="en-US" altLang="hu-HU" sz="1650" dirty="0" smtClean="0"/>
              <a:t>1</a:t>
            </a:r>
            <a:r>
              <a:rPr lang="hu-HU" altLang="hu-HU" sz="165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28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21532" r="2141"/>
          <a:stretch>
            <a:fillRect/>
          </a:stretch>
        </p:blipFill>
        <p:spPr bwMode="auto">
          <a:xfrm>
            <a:off x="84138" y="1693863"/>
            <a:ext cx="9032875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7663" y="914400"/>
            <a:ext cx="6867525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93663" y="5570538"/>
            <a:ext cx="9023350" cy="868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169863" y="647700"/>
            <a:ext cx="8723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Xeon E3-12xx v3 line of server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processors-2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pic>
        <p:nvPicPr>
          <p:cNvPr id="274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6" t="873" r="346" b="94299"/>
          <a:stretch>
            <a:fillRect/>
          </a:stretch>
        </p:blipFill>
        <p:spPr bwMode="auto">
          <a:xfrm>
            <a:off x="2747963" y="1285875"/>
            <a:ext cx="1406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0580" r="330" b="84731"/>
          <a:stretch>
            <a:fillRect/>
          </a:stretch>
        </p:blipFill>
        <p:spPr bwMode="auto">
          <a:xfrm>
            <a:off x="5260975" y="1290638"/>
            <a:ext cx="1465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5453" r="337" b="79889"/>
          <a:stretch>
            <a:fillRect/>
          </a:stretch>
        </p:blipFill>
        <p:spPr bwMode="auto">
          <a:xfrm>
            <a:off x="7550150" y="1303338"/>
            <a:ext cx="146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650" dirty="0" smtClean="0"/>
              <a:t>5.9 </a:t>
            </a:r>
            <a:r>
              <a:rPr lang="en-US" altLang="hu-HU" sz="1650" dirty="0" smtClean="0"/>
              <a:t>Main features of </a:t>
            </a:r>
            <a:r>
              <a:rPr lang="en-US" altLang="hu-HU" sz="1650" dirty="0" err="1" smtClean="0"/>
              <a:t>Haswell</a:t>
            </a:r>
            <a:r>
              <a:rPr lang="en-US" altLang="hu-HU" sz="1650" dirty="0" smtClean="0"/>
              <a:t>-based Xeon E3-12xx v3 line of server processors </a:t>
            </a:r>
            <a:r>
              <a:rPr lang="hu-HU" altLang="hu-HU" sz="1650" dirty="0" smtClean="0"/>
              <a:t>(</a:t>
            </a:r>
            <a:r>
              <a:rPr lang="en-US" altLang="hu-HU" sz="1650" dirty="0" smtClean="0"/>
              <a:t>2</a:t>
            </a:r>
            <a:r>
              <a:rPr lang="hu-HU" altLang="hu-HU" sz="1650" dirty="0" smtClean="0"/>
              <a:t>)</a:t>
            </a:r>
          </a:p>
        </p:txBody>
      </p:sp>
      <p:pic>
        <p:nvPicPr>
          <p:cNvPr id="274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5844" r="551" b="89467"/>
          <a:stretch>
            <a:fillRect/>
          </a:stretch>
        </p:blipFill>
        <p:spPr bwMode="auto">
          <a:xfrm>
            <a:off x="26988" y="1290638"/>
            <a:ext cx="1446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www.servethehome.com/wp-content/uploads/2013/04/Intel-Xeon-E3-1200-V1-V2-and-rumored-V3-600x3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52550"/>
            <a:ext cx="8764588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TextBox 6"/>
          <p:cNvSpPr txBox="1">
            <a:spLocks noChangeArrowheads="1"/>
          </p:cNvSpPr>
          <p:nvPr/>
        </p:nvSpPr>
        <p:spPr bwMode="auto">
          <a:xfrm>
            <a:off x="72588" y="638175"/>
            <a:ext cx="783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subsequent generations of E3-1200 Xeon processors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650" dirty="0" smtClean="0"/>
              <a:t>5.9 </a:t>
            </a:r>
            <a:r>
              <a:rPr lang="en-US" altLang="hu-HU" sz="1650" dirty="0" smtClean="0"/>
              <a:t>Main features of </a:t>
            </a:r>
            <a:r>
              <a:rPr lang="en-US" altLang="hu-HU" sz="1650" dirty="0" err="1" smtClean="0"/>
              <a:t>Haswell</a:t>
            </a:r>
            <a:r>
              <a:rPr lang="en-US" altLang="hu-HU" sz="1650" dirty="0" smtClean="0"/>
              <a:t>-based Xeon E3-12xx v3 line of server processors </a:t>
            </a:r>
            <a:r>
              <a:rPr lang="hu-HU" altLang="hu-HU" sz="1650" dirty="0" smtClean="0"/>
              <a:t>(</a:t>
            </a:r>
            <a:r>
              <a:rPr lang="en-US" altLang="hu-HU" sz="1650" dirty="0" smtClean="0"/>
              <a:t>3</a:t>
            </a:r>
            <a:r>
              <a:rPr lang="hu-HU" altLang="hu-HU" sz="1650" dirty="0" smtClean="0"/>
              <a:t>)</a:t>
            </a:r>
          </a:p>
        </p:txBody>
      </p:sp>
      <p:sp>
        <p:nvSpPr>
          <p:cNvPr id="275461" name="Rounded Rectangle 1"/>
          <p:cNvSpPr>
            <a:spLocks noChangeArrowheads="1"/>
          </p:cNvSpPr>
          <p:nvPr/>
        </p:nvSpPr>
        <p:spPr bwMode="auto">
          <a:xfrm>
            <a:off x="71438" y="2214563"/>
            <a:ext cx="8775700" cy="3587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5462" name="TextBox 2"/>
          <p:cNvSpPr txBox="1">
            <a:spLocks noChangeArrowheads="1"/>
          </p:cNvSpPr>
          <p:nvPr/>
        </p:nvSpPr>
        <p:spPr bwMode="auto">
          <a:xfrm>
            <a:off x="71438" y="6392863"/>
            <a:ext cx="3317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V1: Sandy Bridge  V2: Ivy Bridge  V3: Haswell</a:t>
            </a:r>
          </a:p>
        </p:txBody>
      </p:sp>
    </p:spTree>
    <p:extLst>
      <p:ext uri="{BB962C8B-B14F-4D97-AF65-F5344CB8AC3E}">
        <p14:creationId xmlns:p14="http://schemas.microsoft.com/office/powerpoint/2010/main" val="3350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5.10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Xeon E3-1200 v3 server platform </a:t>
            </a:r>
            <a:r>
              <a:rPr lang="hu-HU" altLang="hu-HU" dirty="0" smtClean="0"/>
              <a:t>(1)</a:t>
            </a:r>
          </a:p>
        </p:txBody>
      </p:sp>
      <p:pic>
        <p:nvPicPr>
          <p:cNvPr id="276483" name="Picture 2" descr="http://www.intel.com/content/dam/www/global/html/embedded/interactive-block-diagram/assets/Denlow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938213"/>
            <a:ext cx="812165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Box 4"/>
          <p:cNvSpPr txBox="1">
            <a:spLocks noChangeArrowheads="1"/>
          </p:cNvSpPr>
          <p:nvPr/>
        </p:nvSpPr>
        <p:spPr bwMode="auto">
          <a:xfrm>
            <a:off x="206375" y="638175"/>
            <a:ext cx="6364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5.10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Xeon E3-1200 v3 server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76485" name="Rounded Rectangle 1"/>
          <p:cNvSpPr>
            <a:spLocks noChangeArrowheads="1"/>
          </p:cNvSpPr>
          <p:nvPr/>
        </p:nvSpPr>
        <p:spPr bwMode="auto">
          <a:xfrm>
            <a:off x="6057900" y="2303463"/>
            <a:ext cx="2563813" cy="6762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6.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ChangeArrowheads="1"/>
          </p:cNvSpPr>
          <p:nvPr/>
        </p:nvSpPr>
        <p:spPr bwMode="auto">
          <a:xfrm>
            <a:off x="141288" y="132043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207963" y="1379175"/>
            <a:ext cx="3907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11138" y="173953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family and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as the next Figures show. 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06375" y="646113"/>
            <a:ext cx="1657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a) 4-wide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</a:t>
            </a: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93675" y="953725"/>
            <a:ext cx="3110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92088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[1]: Singhal R.,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and Power Management, IDF Taipeh,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92088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96850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92088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87325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[5]: Carmean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92088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80975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92088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[12]: Doweck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[13]: Gruen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[14]: Doweck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Intel/Intel_Core2_Prozessoren/Texte/ENG-Smart_Memory_Access_Technology@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[15]: Sima D., Fountain T., Kacsuk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[16]: Jafarjead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[24]: Scott D. S., “Toward Petascale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[31]: Gelsinger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[32]: Gelsinger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[33]: Brayton J.,”Nehalem: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[35]: Smith T., “Timna - Intel's first system-on-a-chip, Before 'Tolapai', before 'Banias'.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Register Hardware, Febr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[39]: Valles A. C., Ansari Z., Mehrotra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77800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[40]: The low cost Tymna CPU, Tom’s hardware, Febr.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90500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[37]: Singhal R. Intel’s i7, Podtech,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[36]: Images, Xtreview,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[48]: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[49]: Glaskowsky P.: Intel's Lynnfield mysteries solved,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[58]: Hill D., Chowdhury M.: Westmere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[59]: Intel CoreTM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[56]: Kottapalli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[55]: Pawlowski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[60]: Nagaraj D., Kottapalli S.: Westmere-EX: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Solide-State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68950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932488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[65]: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Pentium 4 1.4GHz &amp; 1.5GHz, AnandTech,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[66]: Yuffe M., Knoll E., Mehalel M., Shor J., Kurts T.</a:t>
            </a:r>
            <a:r>
              <a:rPr lang="en-US" altLang="en-US" sz="160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memory controller 32nm processor, ISSCC, Febr.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[69]: Thomadakis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[71]: Mitchell D., Intel Nehalem-EX review, PCPro,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[72]: Rusu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[73]: Wechsler O., Multicore Archtecture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[74]: Razin A., Core, Nehalem, Gesher.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Xbit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[75]: Har_Even B., Justin Rattner Keynote? Trusted Reviews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[76]: Weatherstone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Review, Nov. 14 2011, Vortez,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[77]: Shimpi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Nov. 14 2011, AnandTech,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[81]: Olivera, A régóta várt Intel Ivy Bridge tesztje, Prohardware,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[80]: Chappell R., Toll B., Singhal R.: Intel Next Generation Microarchitecture Codename Haswell: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[85]: Ivy Bridge and Haswell die configurations (estimates included), Anandtech,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[86]: Piazza T., Jiang H., Hammerlund P., Singhal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Haswell,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O’Shea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Thermal management solutions include support for Intel platform environmental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control interface, EE Times, Oct.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Intel Core i3 530 Review - Great for Overclockers &amp; Gamers,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AnandTech,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Altavilla D.,  Intel Arrandale Core i5 and Core i3 Mobile Unveiled,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" y="458670"/>
            <a:ext cx="8427547" cy="63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Legit Reviews,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March 11 2010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Kanter D.,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Westmere Arrives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Real World Tech, March 17 2010,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Hruska J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Hot Hardware, Apr. 5 2011,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Intel GMA, 2011, http://en.wikipedia.org/wiki/Intel_GMA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Core i7 Processor Family for the LGA-2011 Socket, Datasheet, Vol.1, Nov.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E5-2690 001, CPU, Tom’s Hardware,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., Intel plugs both your sockets with 'Jaketown' Xeon E5-2600s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chip_launch/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System Architecture and Configuration, Oct.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Processor E5-1600/E5-2600/E5-4600 Product Families, Datasheet,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Bolaria J., Romley Revamps Server Platforms, The Linley Group, April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Angelini C.,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March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review,3149-10.html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Ulvr P., Fait F., Built to Scale: Introducing the Intel Xeon Processor E5 Family,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Panagiotidis N.G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Xeon: the Enabling Technology to the Performing, Flexible &amp; Energy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efficient Cloud Infrastructure, April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Vilches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TechSpot, March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Ivy Bridge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Leberecht M., Expanding Intel Architecture Flexibility in the Data Center, March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Haswell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Von Holzbauer F., Kugler A.,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Neue Intel-Architektur mit Grafik-Fokus, Chip Online,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June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PCs_62209040.html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E3-1200 V3 Series Compute Value Comparison, STH, June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April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intelligent-systems/denlow/xeon-e3-1200-v3-c266-chipset-ibd.html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Core i7 High End Desktop Processor Family for Socket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Chiappetta M., Intel Core i7-4960X Ivy Bridge-E CPU Review,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Ivy-Bridge-E-CPU-Review/?page=2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Pop S., Intel Releases Core i7 Extreme Central Processing Units, Softpedia, Sept.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 Sept.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Hruska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ExtremeTech,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review-intels-great-limp-forward</a:t>
            </a: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Novakovic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VR-Zone,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April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better-too/19581.html?utm_source=feedburner&amp;utm_medium=feed&amp;utm_campaign=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Feed%3A+TheTomorrowTimes+%28The+Tomorrow+Times%29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De Gelas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Intel's Xeon E5-2600 V2: 12-core Ivy Bridge EP for Servers,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ivy-bridge-ep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Eshelman E., Intel Xeon E5-2600v2 “Ivy Bridge” Processor Review, Microway,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bridge-processor-review/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2600_v2_launch/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[141]: Mujtaba H.,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[143]: Mouthaan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Haswell-E slides published; DDR4 and octa-cores,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857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[144]: Introducing the 4th Generation Intel Core Processor (code-named Haswell), 2013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]: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16610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http://www.yumpu.com/en/document/view/18758369/cover-slide-title-intel-newsroom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[148]: Gasior G., Leaked slides expose Haswell's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403350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: The Fourth Generation Intel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Core 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194310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Core™ SoCs,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697163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457575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3743325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75" y="428466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484028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364163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  <p:sp>
        <p:nvSpPr>
          <p:cNvPr id="331788" name="Text Box 11"/>
          <p:cNvSpPr txBox="1">
            <a:spLocks noChangeArrowheads="1"/>
          </p:cNvSpPr>
          <p:nvPr/>
        </p:nvSpPr>
        <p:spPr bwMode="auto">
          <a:xfrm>
            <a:off x="163513" y="6084888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[157]: Junkins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40713" y="863600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6505" y="1655697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16505" y="216886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6505" y="2725760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6505" y="3690028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0495" y="4030905"/>
            <a:ext cx="10537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50" y="4742154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110495" y="527420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7" name="Rectangle 57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332808" name="AutoShape 58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0" name="Rectangle 332809"/>
          <p:cNvSpPr/>
          <p:nvPr/>
        </p:nvSpPr>
        <p:spPr>
          <a:xfrm>
            <a:off x="46014" y="6039290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http://www.intel.com/pressroom/kits/core2duo/</a:t>
            </a: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420" y="72870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20" y="124059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" y="683695"/>
            <a:ext cx="7857365" cy="59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4551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53879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210811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68048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323780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79440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04813"/>
            <a:ext cx="8602662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5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128713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more and wider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87325" y="646113"/>
            <a:ext cx="50449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Wider and more FP and SIMD execution units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689140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673805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1988840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70892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023955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722403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037438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0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0943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0814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45789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587088"/>
            <a:ext cx="7306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Contrasting the execution resources of Core 2, P4 and K8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6795" y="414908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03929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(7)</a:t>
            </a:r>
          </a:p>
        </p:txBody>
      </p:sp>
    </p:spTree>
    <p:extLst>
      <p:ext uri="{BB962C8B-B14F-4D97-AF65-F5344CB8AC3E}">
        <p14:creationId xmlns:p14="http://schemas.microsoft.com/office/powerpoint/2010/main" val="2220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90500" y="636588"/>
            <a:ext cx="77139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changes 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due to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175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(8)</a:t>
            </a:r>
          </a:p>
        </p:txBody>
      </p:sp>
    </p:spTree>
    <p:extLst>
      <p:ext uri="{BB962C8B-B14F-4D97-AF65-F5344CB8AC3E}">
        <p14:creationId xmlns:p14="http://schemas.microsoft.com/office/powerpoint/2010/main" val="14506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85738" y="6477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(9)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66750" y="13557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84150" y="6365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Opterons vs dual Xeons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</a:t>
            </a:r>
            <a:r>
              <a:rPr lang="en-US" altLang="en-US" dirty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8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212983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 the 3-wide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K8,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(11)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904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two 64-bit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FP/SSE units and a single 64-bit FP/SSE move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in the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K8.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65344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87325" y="6477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(12)</a:t>
            </a:r>
          </a:p>
        </p:txBody>
      </p:sp>
    </p:spTree>
    <p:extLst>
      <p:ext uri="{BB962C8B-B14F-4D97-AF65-F5344CB8AC3E}">
        <p14:creationId xmlns:p14="http://schemas.microsoft.com/office/powerpoint/2010/main" val="17774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88913" y="646113"/>
            <a:ext cx="231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2.2.2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Smart 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2.2.2.1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Core’s shared L2 cache vs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private L2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80988" y="10287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34950" y="17478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04788" y="86371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x86 microarchitectures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7349" name="Group 34"/>
          <p:cNvGrpSpPr>
            <a:grpSpLocks/>
          </p:cNvGrpSpPr>
          <p:nvPr/>
        </p:nvGrpSpPr>
        <p:grpSpPr bwMode="auto">
          <a:xfrm>
            <a:off x="53975" y="1478078"/>
            <a:ext cx="9018588" cy="2251075"/>
            <a:chOff x="54596" y="1566863"/>
            <a:chExt cx="9017903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4596" y="1566863"/>
              <a:ext cx="9017903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21198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298225" y="1978802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360482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421788" y="1979466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48895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624272" y="1976149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6708928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372097" y="3399145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499594" y="3401011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562128" y="3399621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651524" y="3401487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744179" y="3401487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927415" y="3403353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915349" y="3401962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419693" y="1654175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716730" y="1657350"/>
              <a:ext cx="731781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902502" y="1658938"/>
              <a:ext cx="730195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956522" y="1657350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42289" y="1673225"/>
              <a:ext cx="728608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7812360" y="1976140"/>
              <a:ext cx="1116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8057371" y="3396695"/>
              <a:ext cx="57087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500" y="5936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1.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Introduction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03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611188" y="38750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611188" y="20034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87325" y="6477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00113" y="11334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1001713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630363" y="14938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35013" y="2058988"/>
            <a:ext cx="444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311275" y="24177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331913" y="27988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38188" y="39306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71550" y="43068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219700" y="43068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90600" y="47402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38750" y="47402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75150" y="44513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75150" y="49022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55442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509713"/>
            <a:ext cx="8569325" cy="1944687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(1)</a:t>
            </a: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239713" y="1030288"/>
            <a:ext cx="270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[9]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814638"/>
            <a:ext cx="7651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appeared subsequently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Pentium 4 family,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cache (2000).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670300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prefetcher</a:t>
            </a: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987800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prefetches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prefetcher remembers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prefetch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77875" y="157480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93675" y="647700"/>
            <a:ext cx="320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2.2.3 Smart memory accesses</a:t>
            </a: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970088"/>
            <a:ext cx="7223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one year earlier (10/1999),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second core of the Pentium III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(called the Coppermine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180 nm technology, with a size of 256 KB).</a:t>
            </a: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300038" y="10096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465138" y="13587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447675" y="18683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98438" y="646113"/>
            <a:ext cx="4471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2.2.3.1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Hardware prefetchers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(1)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82563" y="638175"/>
            <a:ext cx="3948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2.2.4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digital media support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9238" y="958850"/>
            <a:ext cx="6292877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Wider and more FP/SSE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(from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to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128-bit).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(called SSSE3).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9944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9815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592910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600943"/>
            <a:ext cx="820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Wider and more FP/SIMD execution units (from 64-bit to 128-bit)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6795" y="423909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112060" y="6129300"/>
            <a:ext cx="630070" cy="440421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(2)</a:t>
            </a:r>
          </a:p>
        </p:txBody>
      </p:sp>
    </p:spTree>
    <p:extLst>
      <p:ext uri="{BB962C8B-B14F-4D97-AF65-F5344CB8AC3E}">
        <p14:creationId xmlns:p14="http://schemas.microsoft.com/office/powerpoint/2010/main" val="29794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161510" y="548680"/>
            <a:ext cx="4567276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ISA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(SSSE3)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61510" y="908720"/>
            <a:ext cx="6183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Overview of the x86 ISA extensions in Intel’ processor lines</a:t>
            </a: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57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068638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2913063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792163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341438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078180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5616575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19" name="Text Box 14"/>
          <p:cNvSpPr txBox="1">
            <a:spLocks noChangeArrowheads="1"/>
          </p:cNvSpPr>
          <p:nvPr/>
        </p:nvSpPr>
        <p:spPr bwMode="auto">
          <a:xfrm>
            <a:off x="350838" y="6524625"/>
            <a:ext cx="842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SIMD register space (based on [18]) BMA  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48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90" y="908720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840" y="587228"/>
            <a:ext cx="831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Available SIMD register spaces of the MMX to SSE3/SSSE3 ISA extensions </a:t>
            </a:r>
            <a:r>
              <a:rPr lang="en-US" sz="1400" dirty="0" smtClean="0">
                <a:latin typeface="+mj-lt"/>
              </a:rPr>
              <a:t>[162]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(5)</a:t>
            </a:r>
          </a:p>
        </p:txBody>
      </p:sp>
    </p:spTree>
    <p:extLst>
      <p:ext uri="{BB962C8B-B14F-4D97-AF65-F5344CB8AC3E}">
        <p14:creationId xmlns:p14="http://schemas.microsoft.com/office/powerpoint/2010/main" val="129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2860675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133600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059070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5575733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647700" y="6465888"/>
            <a:ext cx="7837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SIMD execution resources in Intel’s basic processors (based on [18])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855663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431925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3959373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52048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07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6"/>
          <p:cNvSpPr>
            <a:spLocks noChangeArrowheads="1"/>
          </p:cNvSpPr>
          <p:nvPr/>
        </p:nvSpPr>
        <p:spPr bwMode="auto">
          <a:xfrm>
            <a:off x="5688013" y="1085850"/>
            <a:ext cx="3205162" cy="5211763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862138" y="6475413"/>
            <a:ext cx="595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1.2: Overview of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81675" y="2436813"/>
            <a:ext cx="301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microarch.,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   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738813" y="3319463"/>
            <a:ext cx="308133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643438" y="37417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726113" y="3975100"/>
            <a:ext cx="309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608513" y="3043238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23850" y="23352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8" name="AutoShape 10"/>
          <p:cNvSpPr>
            <a:spLocks noChangeArrowheads="1"/>
          </p:cNvSpPr>
          <p:nvPr/>
        </p:nvSpPr>
        <p:spPr bwMode="auto">
          <a:xfrm>
            <a:off x="393700" y="2354263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9" name="Oval 12"/>
          <p:cNvSpPr>
            <a:spLocks noChangeArrowheads="1"/>
          </p:cNvSpPr>
          <p:nvPr/>
        </p:nvSpPr>
        <p:spPr bwMode="auto">
          <a:xfrm>
            <a:off x="3665538" y="23717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3890963" y="253682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58381" name="Rectangle 14"/>
          <p:cNvSpPr>
            <a:spLocks noChangeArrowheads="1"/>
          </p:cNvSpPr>
          <p:nvPr/>
        </p:nvSpPr>
        <p:spPr bwMode="auto">
          <a:xfrm>
            <a:off x="736600" y="237966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86" name="Rectangle 16"/>
          <p:cNvSpPr>
            <a:spLocks noChangeArrowheads="1"/>
          </p:cNvSpPr>
          <p:nvPr/>
        </p:nvSpPr>
        <p:spPr bwMode="auto">
          <a:xfrm>
            <a:off x="323850" y="1709738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3" name="AutoShape 17"/>
          <p:cNvSpPr>
            <a:spLocks noChangeArrowheads="1"/>
          </p:cNvSpPr>
          <p:nvPr/>
        </p:nvSpPr>
        <p:spPr bwMode="auto">
          <a:xfrm>
            <a:off x="393700" y="1720850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4" name="Oval 18"/>
          <p:cNvSpPr>
            <a:spLocks noChangeArrowheads="1"/>
          </p:cNvSpPr>
          <p:nvPr/>
        </p:nvSpPr>
        <p:spPr bwMode="auto">
          <a:xfrm>
            <a:off x="3665538" y="16732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5" name="Text Box 19"/>
          <p:cNvSpPr txBox="1">
            <a:spLocks noChangeArrowheads="1"/>
          </p:cNvSpPr>
          <p:nvPr/>
        </p:nvSpPr>
        <p:spPr bwMode="auto">
          <a:xfrm>
            <a:off x="3798888" y="1890713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386" name="Rectangle 20"/>
          <p:cNvSpPr>
            <a:spLocks noChangeArrowheads="1"/>
          </p:cNvSpPr>
          <p:nvPr/>
        </p:nvSpPr>
        <p:spPr bwMode="auto">
          <a:xfrm>
            <a:off x="736600" y="1712913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7" name="Text Box 21"/>
          <p:cNvSpPr txBox="1">
            <a:spLocks noChangeArrowheads="1"/>
          </p:cNvSpPr>
          <p:nvPr/>
        </p:nvSpPr>
        <p:spPr bwMode="auto">
          <a:xfrm>
            <a:off x="754063" y="1779588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092" name="Rectangle 22"/>
          <p:cNvSpPr>
            <a:spLocks noChangeArrowheads="1"/>
          </p:cNvSpPr>
          <p:nvPr/>
        </p:nvSpPr>
        <p:spPr bwMode="auto">
          <a:xfrm>
            <a:off x="323850" y="10096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9" name="AutoShape 23"/>
          <p:cNvSpPr>
            <a:spLocks noChangeArrowheads="1"/>
          </p:cNvSpPr>
          <p:nvPr/>
        </p:nvSpPr>
        <p:spPr bwMode="auto">
          <a:xfrm>
            <a:off x="393700" y="9985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0" name="Oval 24"/>
          <p:cNvSpPr>
            <a:spLocks noChangeArrowheads="1"/>
          </p:cNvSpPr>
          <p:nvPr/>
        </p:nvSpPr>
        <p:spPr bwMode="auto">
          <a:xfrm>
            <a:off x="3665538" y="1008063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1" name="Rectangle 26"/>
          <p:cNvSpPr>
            <a:spLocks noChangeArrowheads="1"/>
          </p:cNvSpPr>
          <p:nvPr/>
        </p:nvSpPr>
        <p:spPr bwMode="auto">
          <a:xfrm>
            <a:off x="736600" y="10239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2" name="Text Box 28"/>
          <p:cNvSpPr txBox="1">
            <a:spLocks noChangeArrowheads="1"/>
          </p:cNvSpPr>
          <p:nvPr/>
        </p:nvSpPr>
        <p:spPr bwMode="auto">
          <a:xfrm rot="-5400000">
            <a:off x="215901" y="25685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3" name="Text Box 29"/>
          <p:cNvSpPr txBox="1">
            <a:spLocks noChangeArrowheads="1"/>
          </p:cNvSpPr>
          <p:nvPr/>
        </p:nvSpPr>
        <p:spPr bwMode="auto">
          <a:xfrm rot="-5400000">
            <a:off x="211138" y="18875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 rot="-5400000">
            <a:off x="201613" y="12017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00" name="Rectangle 31"/>
          <p:cNvSpPr>
            <a:spLocks noChangeArrowheads="1"/>
          </p:cNvSpPr>
          <p:nvPr/>
        </p:nvSpPr>
        <p:spPr bwMode="auto">
          <a:xfrm>
            <a:off x="323850" y="3070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6" name="AutoShape 32"/>
          <p:cNvSpPr>
            <a:spLocks noChangeArrowheads="1"/>
          </p:cNvSpPr>
          <p:nvPr/>
        </p:nvSpPr>
        <p:spPr bwMode="auto">
          <a:xfrm>
            <a:off x="393700" y="30686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7" name="Oval 33"/>
          <p:cNvSpPr>
            <a:spLocks noChangeArrowheads="1"/>
          </p:cNvSpPr>
          <p:nvPr/>
        </p:nvSpPr>
        <p:spPr bwMode="auto">
          <a:xfrm>
            <a:off x="3665538" y="3065463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8" name="Text Box 34"/>
          <p:cNvSpPr txBox="1">
            <a:spLocks noChangeArrowheads="1"/>
          </p:cNvSpPr>
          <p:nvPr/>
        </p:nvSpPr>
        <p:spPr bwMode="auto">
          <a:xfrm>
            <a:off x="3878263" y="324167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58399" name="Rectangle 35"/>
          <p:cNvSpPr>
            <a:spLocks noChangeArrowheads="1"/>
          </p:cNvSpPr>
          <p:nvPr/>
        </p:nvSpPr>
        <p:spPr bwMode="auto">
          <a:xfrm>
            <a:off x="736600" y="30686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0" name="Text Box 36"/>
          <p:cNvSpPr txBox="1">
            <a:spLocks noChangeArrowheads="1"/>
          </p:cNvSpPr>
          <p:nvPr/>
        </p:nvSpPr>
        <p:spPr bwMode="auto">
          <a:xfrm>
            <a:off x="746125" y="307498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 Mill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01" name="Text Box 37"/>
          <p:cNvSpPr txBox="1">
            <a:spLocks noChangeArrowheads="1"/>
          </p:cNvSpPr>
          <p:nvPr/>
        </p:nvSpPr>
        <p:spPr bwMode="auto">
          <a:xfrm>
            <a:off x="754063" y="3376613"/>
            <a:ext cx="3121025" cy="2889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 2</a:t>
            </a: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2" name="Text Box 38"/>
          <p:cNvSpPr txBox="1">
            <a:spLocks noChangeArrowheads="1"/>
          </p:cNvSpPr>
          <p:nvPr/>
        </p:nvSpPr>
        <p:spPr bwMode="auto">
          <a:xfrm rot="-5400000">
            <a:off x="215901" y="32591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03" name="Text Box 39"/>
          <p:cNvSpPr txBox="1">
            <a:spLocks noChangeArrowheads="1"/>
          </p:cNvSpPr>
          <p:nvPr/>
        </p:nvSpPr>
        <p:spPr bwMode="auto">
          <a:xfrm>
            <a:off x="5781675" y="1212850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4" name="Text Box 40"/>
          <p:cNvSpPr txBox="1">
            <a:spLocks noChangeArrowheads="1"/>
          </p:cNvSpPr>
          <p:nvPr/>
        </p:nvSpPr>
        <p:spPr bwMode="auto">
          <a:xfrm>
            <a:off x="5781675" y="1862138"/>
            <a:ext cx="2959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microarch., hyperthreading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5" name="Text Box 41"/>
          <p:cNvSpPr txBox="1">
            <a:spLocks noChangeArrowheads="1"/>
          </p:cNvSpPr>
          <p:nvPr/>
        </p:nvSpPr>
        <p:spPr bwMode="auto">
          <a:xfrm>
            <a:off x="1338263" y="1951038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6" name="Text Box 42"/>
          <p:cNvSpPr txBox="1">
            <a:spLocks noChangeArrowheads="1"/>
          </p:cNvSpPr>
          <p:nvPr/>
        </p:nvSpPr>
        <p:spPr bwMode="auto">
          <a:xfrm>
            <a:off x="754063" y="1127125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7" name="Text Box 43"/>
          <p:cNvSpPr txBox="1">
            <a:spLocks noChangeArrowheads="1"/>
          </p:cNvSpPr>
          <p:nvPr/>
        </p:nvSpPr>
        <p:spPr bwMode="auto">
          <a:xfrm>
            <a:off x="736600" y="2478088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8" name="Text Box 15"/>
          <p:cNvSpPr txBox="1">
            <a:spLocks noChangeArrowheads="1"/>
          </p:cNvSpPr>
          <p:nvPr/>
        </p:nvSpPr>
        <p:spPr bwMode="auto">
          <a:xfrm>
            <a:off x="1411288" y="256381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58409" name="Text Box 27"/>
          <p:cNvSpPr txBox="1">
            <a:spLocks noChangeArrowheads="1"/>
          </p:cNvSpPr>
          <p:nvPr/>
        </p:nvSpPr>
        <p:spPr bwMode="auto">
          <a:xfrm>
            <a:off x="1411288" y="1268413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10" name="Text Box 44"/>
          <p:cNvSpPr txBox="1">
            <a:spLocks noChangeArrowheads="1"/>
          </p:cNvSpPr>
          <p:nvPr/>
        </p:nvSpPr>
        <p:spPr bwMode="auto">
          <a:xfrm>
            <a:off x="4622800" y="3405188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1" name="Text Box 45"/>
          <p:cNvSpPr txBox="1">
            <a:spLocks noChangeArrowheads="1"/>
          </p:cNvSpPr>
          <p:nvPr/>
        </p:nvSpPr>
        <p:spPr bwMode="auto">
          <a:xfrm>
            <a:off x="4643438" y="40465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12" name="Rectangle 48"/>
          <p:cNvSpPr>
            <a:spLocks noChangeArrowheads="1"/>
          </p:cNvSpPr>
          <p:nvPr/>
        </p:nvSpPr>
        <p:spPr bwMode="auto">
          <a:xfrm>
            <a:off x="5724525" y="4648200"/>
            <a:ext cx="285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New microarch., 256-bit AVX,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integr. GPU, ring bus, </a:t>
            </a:r>
          </a:p>
        </p:txBody>
      </p:sp>
      <p:sp>
        <p:nvSpPr>
          <p:cNvPr id="58413" name="Text Box 49"/>
          <p:cNvSpPr txBox="1">
            <a:spLocks noChangeArrowheads="1"/>
          </p:cNvSpPr>
          <p:nvPr/>
        </p:nvSpPr>
        <p:spPr bwMode="auto">
          <a:xfrm>
            <a:off x="4641850" y="1206500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4" name="Text Box 50"/>
          <p:cNvSpPr txBox="1">
            <a:spLocks noChangeArrowheads="1"/>
          </p:cNvSpPr>
          <p:nvPr/>
        </p:nvSpPr>
        <p:spPr bwMode="auto">
          <a:xfrm>
            <a:off x="4654550" y="1873250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5" name="Text Box 51"/>
          <p:cNvSpPr txBox="1">
            <a:spLocks noChangeArrowheads="1"/>
          </p:cNvSpPr>
          <p:nvPr/>
        </p:nvSpPr>
        <p:spPr bwMode="auto">
          <a:xfrm>
            <a:off x="4654550" y="2513013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6" name="Text Box 53"/>
          <p:cNvSpPr txBox="1">
            <a:spLocks noChangeArrowheads="1"/>
          </p:cNvSpPr>
          <p:nvPr/>
        </p:nvSpPr>
        <p:spPr bwMode="auto">
          <a:xfrm>
            <a:off x="5848350" y="536575"/>
            <a:ext cx="2900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microarchitectural features</a:t>
            </a:r>
          </a:p>
        </p:txBody>
      </p:sp>
      <p:sp>
        <p:nvSpPr>
          <p:cNvPr id="58417" name="Rectangle 54"/>
          <p:cNvSpPr>
            <a:spLocks noChangeArrowheads="1"/>
          </p:cNvSpPr>
          <p:nvPr/>
        </p:nvSpPr>
        <p:spPr bwMode="auto">
          <a:xfrm>
            <a:off x="5795963" y="501650"/>
            <a:ext cx="2990850" cy="360363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8" name="Text Box 56"/>
          <p:cNvSpPr txBox="1">
            <a:spLocks noChangeArrowheads="1"/>
          </p:cNvSpPr>
          <p:nvPr/>
        </p:nvSpPr>
        <p:spPr bwMode="auto">
          <a:xfrm>
            <a:off x="204788" y="498475"/>
            <a:ext cx="252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model</a:t>
            </a:r>
          </a:p>
        </p:txBody>
      </p:sp>
      <p:sp>
        <p:nvSpPr>
          <p:cNvPr id="58419" name="Line 57"/>
          <p:cNvSpPr>
            <a:spLocks noChangeShapeType="1"/>
          </p:cNvSpPr>
          <p:nvPr/>
        </p:nvSpPr>
        <p:spPr bwMode="auto">
          <a:xfrm>
            <a:off x="361950" y="3016250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0" name="Text Box 58"/>
          <p:cNvSpPr txBox="1">
            <a:spLocks noChangeArrowheads="1"/>
          </p:cNvSpPr>
          <p:nvPr/>
        </p:nvSpPr>
        <p:spPr bwMode="auto">
          <a:xfrm>
            <a:off x="4643438" y="47259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8421" name="Text Box 61"/>
          <p:cNvSpPr txBox="1">
            <a:spLocks noChangeArrowheads="1"/>
          </p:cNvSpPr>
          <p:nvPr/>
        </p:nvSpPr>
        <p:spPr bwMode="auto">
          <a:xfrm>
            <a:off x="4643438" y="43957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3127" name="Rectangle 16"/>
          <p:cNvSpPr>
            <a:spLocks noChangeArrowheads="1"/>
          </p:cNvSpPr>
          <p:nvPr/>
        </p:nvSpPr>
        <p:spPr bwMode="auto">
          <a:xfrm>
            <a:off x="323850" y="43926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3" name="AutoShape 17"/>
          <p:cNvSpPr>
            <a:spLocks noChangeArrowheads="1"/>
          </p:cNvSpPr>
          <p:nvPr/>
        </p:nvSpPr>
        <p:spPr bwMode="auto">
          <a:xfrm>
            <a:off x="393700" y="4394200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4" name="Oval 18"/>
          <p:cNvSpPr>
            <a:spLocks noChangeArrowheads="1"/>
          </p:cNvSpPr>
          <p:nvPr/>
        </p:nvSpPr>
        <p:spPr bwMode="auto">
          <a:xfrm>
            <a:off x="3665538" y="437673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5" name="Text Box 19"/>
          <p:cNvSpPr txBox="1">
            <a:spLocks noChangeArrowheads="1"/>
          </p:cNvSpPr>
          <p:nvPr/>
        </p:nvSpPr>
        <p:spPr bwMode="auto">
          <a:xfrm>
            <a:off x="3836988" y="4578350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3131" name="Rectangle 22"/>
          <p:cNvSpPr>
            <a:spLocks noChangeArrowheads="1"/>
          </p:cNvSpPr>
          <p:nvPr/>
        </p:nvSpPr>
        <p:spPr bwMode="auto">
          <a:xfrm>
            <a:off x="323850" y="37020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7" name="AutoShape 23"/>
          <p:cNvSpPr>
            <a:spLocks noChangeArrowheads="1"/>
          </p:cNvSpPr>
          <p:nvPr/>
        </p:nvSpPr>
        <p:spPr bwMode="auto">
          <a:xfrm>
            <a:off x="393700" y="371316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8" name="Oval 24"/>
          <p:cNvSpPr>
            <a:spLocks noChangeArrowheads="1"/>
          </p:cNvSpPr>
          <p:nvPr/>
        </p:nvSpPr>
        <p:spPr bwMode="auto">
          <a:xfrm>
            <a:off x="3665538" y="37179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9" name="Text Box 25"/>
          <p:cNvSpPr txBox="1">
            <a:spLocks noChangeArrowheads="1"/>
          </p:cNvSpPr>
          <p:nvPr/>
        </p:nvSpPr>
        <p:spPr bwMode="auto">
          <a:xfrm>
            <a:off x="3876675" y="3894138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58430" name="Text Box 29"/>
          <p:cNvSpPr txBox="1">
            <a:spLocks noChangeArrowheads="1"/>
          </p:cNvSpPr>
          <p:nvPr/>
        </p:nvSpPr>
        <p:spPr bwMode="auto">
          <a:xfrm rot="-5400000">
            <a:off x="211138" y="457200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1" name="Text Box 30"/>
          <p:cNvSpPr txBox="1">
            <a:spLocks noChangeArrowheads="1"/>
          </p:cNvSpPr>
          <p:nvPr/>
        </p:nvSpPr>
        <p:spPr bwMode="auto">
          <a:xfrm rot="-5400000">
            <a:off x="201613" y="38766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37" name="Rectangle 31"/>
          <p:cNvSpPr>
            <a:spLocks noChangeArrowheads="1"/>
          </p:cNvSpPr>
          <p:nvPr/>
        </p:nvSpPr>
        <p:spPr bwMode="auto">
          <a:xfrm>
            <a:off x="323850" y="5068888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3" name="AutoShape 32"/>
          <p:cNvSpPr>
            <a:spLocks noChangeArrowheads="1"/>
          </p:cNvSpPr>
          <p:nvPr/>
        </p:nvSpPr>
        <p:spPr bwMode="auto">
          <a:xfrm>
            <a:off x="393700" y="5056188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4" name="Oval 33"/>
          <p:cNvSpPr>
            <a:spLocks noChangeArrowheads="1"/>
          </p:cNvSpPr>
          <p:nvPr/>
        </p:nvSpPr>
        <p:spPr bwMode="auto">
          <a:xfrm>
            <a:off x="3665538" y="505777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35" name="Text Box 34"/>
          <p:cNvSpPr txBox="1">
            <a:spLocks noChangeArrowheads="1"/>
          </p:cNvSpPr>
          <p:nvPr/>
        </p:nvSpPr>
        <p:spPr bwMode="auto">
          <a:xfrm>
            <a:off x="3870325" y="5259388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58436" name="Text Box 38"/>
          <p:cNvSpPr txBox="1">
            <a:spLocks noChangeArrowheads="1"/>
          </p:cNvSpPr>
          <p:nvPr/>
        </p:nvSpPr>
        <p:spPr bwMode="auto">
          <a:xfrm rot="-5400000">
            <a:off x="215901" y="527208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7" name="Rectangle 35"/>
          <p:cNvSpPr>
            <a:spLocks noChangeArrowheads="1"/>
          </p:cNvSpPr>
          <p:nvPr/>
        </p:nvSpPr>
        <p:spPr bwMode="auto">
          <a:xfrm>
            <a:off x="736600" y="3717925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8" name="Text Box 36"/>
          <p:cNvSpPr txBox="1">
            <a:spLocks noChangeArrowheads="1"/>
          </p:cNvSpPr>
          <p:nvPr/>
        </p:nvSpPr>
        <p:spPr bwMode="auto">
          <a:xfrm>
            <a:off x="746125" y="3724275"/>
            <a:ext cx="3121025" cy="261938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Family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58439" name="Text Box 37"/>
          <p:cNvSpPr txBox="1">
            <a:spLocks noChangeArrowheads="1"/>
          </p:cNvSpPr>
          <p:nvPr/>
        </p:nvSpPr>
        <p:spPr bwMode="auto">
          <a:xfrm>
            <a:off x="746125" y="4044950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58440" name="Rectangle 35"/>
          <p:cNvSpPr>
            <a:spLocks noChangeArrowheads="1"/>
          </p:cNvSpPr>
          <p:nvPr/>
        </p:nvSpPr>
        <p:spPr bwMode="auto">
          <a:xfrm>
            <a:off x="736600" y="43815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1" name="Text Box 36"/>
          <p:cNvSpPr txBox="1">
            <a:spLocks noChangeArrowheads="1"/>
          </p:cNvSpPr>
          <p:nvPr/>
        </p:nvSpPr>
        <p:spPr bwMode="auto">
          <a:xfrm>
            <a:off x="746125" y="438943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</a:p>
        </p:txBody>
      </p:sp>
      <p:sp>
        <p:nvSpPr>
          <p:cNvPr id="58442" name="Text Box 37"/>
          <p:cNvSpPr txBox="1">
            <a:spLocks noChangeArrowheads="1"/>
          </p:cNvSpPr>
          <p:nvPr/>
        </p:nvSpPr>
        <p:spPr bwMode="auto">
          <a:xfrm>
            <a:off x="746125" y="4708525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58443" name="Rectangle 35"/>
          <p:cNvSpPr>
            <a:spLocks noChangeArrowheads="1"/>
          </p:cNvSpPr>
          <p:nvPr/>
        </p:nvSpPr>
        <p:spPr bwMode="auto">
          <a:xfrm>
            <a:off x="736600" y="5059363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4" name="Text Box 36"/>
          <p:cNvSpPr txBox="1">
            <a:spLocks noChangeArrowheads="1"/>
          </p:cNvSpPr>
          <p:nvPr/>
        </p:nvSpPr>
        <p:spPr bwMode="auto">
          <a:xfrm>
            <a:off x="746125" y="509111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 Bridge</a:t>
            </a:r>
          </a:p>
        </p:txBody>
      </p:sp>
      <p:sp>
        <p:nvSpPr>
          <p:cNvPr id="58445" name="Text Box 37"/>
          <p:cNvSpPr txBox="1">
            <a:spLocks noChangeArrowheads="1"/>
          </p:cNvSpPr>
          <p:nvPr/>
        </p:nvSpPr>
        <p:spPr bwMode="auto">
          <a:xfrm>
            <a:off x="754063" y="5399088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58446" name="Text Box 58"/>
          <p:cNvSpPr txBox="1">
            <a:spLocks noChangeArrowheads="1"/>
          </p:cNvSpPr>
          <p:nvPr/>
        </p:nvSpPr>
        <p:spPr bwMode="auto">
          <a:xfrm>
            <a:off x="4643438" y="508158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47" name="Text Box 25"/>
          <p:cNvSpPr txBox="1">
            <a:spLocks noChangeArrowheads="1"/>
          </p:cNvSpPr>
          <p:nvPr/>
        </p:nvSpPr>
        <p:spPr bwMode="auto">
          <a:xfrm>
            <a:off x="3824288" y="1223963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58448" name="Rectangle 48"/>
          <p:cNvSpPr>
            <a:spLocks noChangeArrowheads="1"/>
          </p:cNvSpPr>
          <p:nvPr/>
        </p:nvSpPr>
        <p:spPr bwMode="auto">
          <a:xfrm>
            <a:off x="5739436" y="5307013"/>
            <a:ext cx="3121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Strongly tuned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AVX2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58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mtClean="0"/>
              <a:t>1. </a:t>
            </a:r>
            <a:r>
              <a:rPr lang="en-US" altLang="en-US" smtClean="0"/>
              <a:t>Introduction</a:t>
            </a:r>
            <a:r>
              <a:rPr lang="hu-HU" altLang="en-US" smtClean="0"/>
              <a:t> (2)</a:t>
            </a:r>
          </a:p>
        </p:txBody>
      </p:sp>
      <p:sp>
        <p:nvSpPr>
          <p:cNvPr id="58450" name="Text Box 58"/>
          <p:cNvSpPr txBox="1">
            <a:spLocks noChangeArrowheads="1"/>
          </p:cNvSpPr>
          <p:nvPr/>
        </p:nvSpPr>
        <p:spPr bwMode="auto">
          <a:xfrm>
            <a:off x="4649788" y="5464175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349250" y="5737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2" name="AutoShape 32"/>
          <p:cNvSpPr>
            <a:spLocks noChangeArrowheads="1"/>
          </p:cNvSpPr>
          <p:nvPr/>
        </p:nvSpPr>
        <p:spPr bwMode="auto">
          <a:xfrm>
            <a:off x="419100" y="57229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3" name="Oval 33"/>
          <p:cNvSpPr>
            <a:spLocks noChangeArrowheads="1"/>
          </p:cNvSpPr>
          <p:nvPr/>
        </p:nvSpPr>
        <p:spPr bwMode="auto">
          <a:xfrm>
            <a:off x="3690938" y="57372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54" name="Text Box 34"/>
          <p:cNvSpPr txBox="1">
            <a:spLocks noChangeArrowheads="1"/>
          </p:cNvSpPr>
          <p:nvPr/>
        </p:nvSpPr>
        <p:spPr bwMode="auto">
          <a:xfrm>
            <a:off x="3873500" y="5916613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455" name="Text Box 38"/>
          <p:cNvSpPr txBox="1">
            <a:spLocks noChangeArrowheads="1"/>
          </p:cNvSpPr>
          <p:nvPr/>
        </p:nvSpPr>
        <p:spPr bwMode="auto">
          <a:xfrm rot="-5400000">
            <a:off x="241301" y="59388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56" name="Rectangle 35"/>
          <p:cNvSpPr>
            <a:spLocks noChangeArrowheads="1"/>
          </p:cNvSpPr>
          <p:nvPr/>
        </p:nvSpPr>
        <p:spPr bwMode="auto">
          <a:xfrm>
            <a:off x="762000" y="572611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7" name="Text Box 36"/>
          <p:cNvSpPr txBox="1">
            <a:spLocks noChangeArrowheads="1"/>
          </p:cNvSpPr>
          <p:nvPr/>
        </p:nvSpPr>
        <p:spPr bwMode="auto">
          <a:xfrm>
            <a:off x="771525" y="575786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Broadwell</a:t>
            </a:r>
          </a:p>
        </p:txBody>
      </p:sp>
      <p:sp>
        <p:nvSpPr>
          <p:cNvPr id="58458" name="Text Box 37"/>
          <p:cNvSpPr txBox="1">
            <a:spLocks noChangeArrowheads="1"/>
          </p:cNvSpPr>
          <p:nvPr/>
        </p:nvSpPr>
        <p:spPr bwMode="auto">
          <a:xfrm>
            <a:off x="779463" y="6067425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59" name="Text Box 58"/>
          <p:cNvSpPr txBox="1">
            <a:spLocks noChangeArrowheads="1"/>
          </p:cNvSpPr>
          <p:nvPr/>
        </p:nvSpPr>
        <p:spPr bwMode="auto">
          <a:xfrm>
            <a:off x="4625975" y="5770563"/>
            <a:ext cx="966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Q4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8460" name="Rectangle 48"/>
          <p:cNvSpPr>
            <a:spLocks noChangeArrowheads="1"/>
          </p:cNvSpPr>
          <p:nvPr/>
        </p:nvSpPr>
        <p:spPr bwMode="auto">
          <a:xfrm>
            <a:off x="6185627" y="577171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61" name="Text Box 58"/>
          <p:cNvSpPr txBox="1">
            <a:spLocks noChangeArrowheads="1"/>
          </p:cNvSpPr>
          <p:nvPr/>
        </p:nvSpPr>
        <p:spPr bwMode="auto">
          <a:xfrm>
            <a:off x="4675188" y="6076950"/>
            <a:ext cx="779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35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367338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5649913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5982565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360488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711200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4" name="Text Box 10"/>
          <p:cNvSpPr txBox="1">
            <a:spLocks noChangeArrowheads="1"/>
          </p:cNvSpPr>
          <p:nvPr/>
        </p:nvSpPr>
        <p:spPr bwMode="auto">
          <a:xfrm>
            <a:off x="1266825" y="6524625"/>
            <a:ext cx="6597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Intel’s x86 ISA extensions (based on [18])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2946400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3968750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</a:t>
            </a:r>
            <a:r>
              <a:rPr lang="en-US" altLang="en-US" dirty="0" smtClean="0"/>
              <a:t>(7)</a:t>
            </a:r>
            <a:endParaRPr lang="en-US" alt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252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6263" y="6496050"/>
            <a:ext cx="798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operations introduced (based on [17])</a:t>
            </a:r>
          </a:p>
        </p:txBody>
      </p:sp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2954338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506538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357563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005263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765175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205038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437063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4899025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330825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5640388"/>
            <a:ext cx="2898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FP????,</a:t>
            </a: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386238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</a:t>
            </a:r>
            <a:r>
              <a:rPr lang="en-US" altLang="en-US" dirty="0" smtClean="0"/>
              <a:t>(8)</a:t>
            </a:r>
            <a:endParaRPr lang="en-US" alt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079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10" y="1125171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SSSE3 </a:t>
            </a:r>
            <a:r>
              <a:rPr lang="en-US" sz="1400" dirty="0">
                <a:latin typeface="+mj-lt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These include</a:t>
            </a:r>
            <a:r>
              <a:rPr lang="en-US" sz="1400" dirty="0" smtClean="0">
                <a:latin typeface="+mj-lt"/>
              </a:rPr>
              <a:t>: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35" y="572855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[161]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530" y="1967204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• Twelve instructions that perform horizontal addition or subtraction </a:t>
            </a:r>
            <a:r>
              <a:rPr lang="en-US" sz="1400" dirty="0" smtClean="0">
                <a:latin typeface="+mj-lt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on adjacent numbers.</a:t>
            </a:r>
            <a:endParaRPr lang="en-US" sz="1400" dirty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• Six instructions that evaluate absolute values.</a:t>
            </a:r>
          </a:p>
          <a:p>
            <a:r>
              <a:rPr lang="en-US" sz="1400" dirty="0">
                <a:latin typeface="+mj-lt"/>
              </a:rPr>
              <a:t>• Two instructions that perform multiply and add operations and speed up the evaluation </a:t>
            </a:r>
            <a:r>
              <a:rPr lang="en-US" sz="1400" dirty="0" smtClean="0">
                <a:latin typeface="+mj-lt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of </a:t>
            </a:r>
            <a:r>
              <a:rPr lang="en-US" sz="1400" dirty="0">
                <a:latin typeface="+mj-lt"/>
              </a:rPr>
              <a:t>dot products.</a:t>
            </a:r>
          </a:p>
          <a:p>
            <a:r>
              <a:rPr lang="en-US" sz="1400" dirty="0">
                <a:latin typeface="+mj-lt"/>
              </a:rPr>
              <a:t>• Two instructions that accelerate packed-integer multiply operations and produce </a:t>
            </a:r>
            <a:r>
              <a:rPr lang="en-US" sz="1400" dirty="0" smtClean="0">
                <a:latin typeface="+mj-lt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</a:t>
            </a:r>
            <a:r>
              <a:rPr lang="en-US" sz="1400" dirty="0">
                <a:latin typeface="+mj-lt"/>
              </a:rPr>
              <a:t>values with scaling.</a:t>
            </a:r>
          </a:p>
          <a:p>
            <a:r>
              <a:rPr lang="en-US" sz="1400" dirty="0">
                <a:latin typeface="+mj-lt"/>
              </a:rPr>
              <a:t>• Two instructions that perform a byte-wise, in-place shuffle according to the second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shuffle </a:t>
            </a:r>
            <a:r>
              <a:rPr lang="en-US" sz="1400" dirty="0">
                <a:latin typeface="+mj-lt"/>
              </a:rPr>
              <a:t>control operand.</a:t>
            </a:r>
          </a:p>
          <a:p>
            <a:r>
              <a:rPr lang="en-US" sz="1400" dirty="0">
                <a:latin typeface="+mj-lt"/>
              </a:rPr>
              <a:t>• Six instructions that negate packed integers in the destination operand if the signs of </a:t>
            </a:r>
            <a:r>
              <a:rPr lang="en-US" sz="1400" dirty="0" smtClean="0">
                <a:latin typeface="+mj-lt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corresponding element </a:t>
            </a:r>
            <a:r>
              <a:rPr lang="en-US" sz="1400" dirty="0">
                <a:latin typeface="+mj-lt"/>
              </a:rPr>
              <a:t>in the source operand is less than zero.</a:t>
            </a:r>
          </a:p>
          <a:p>
            <a:r>
              <a:rPr lang="en-US" sz="1400" dirty="0">
                <a:latin typeface="+mj-lt"/>
              </a:rPr>
              <a:t>• Two instructions that align data from the composite of two operands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</a:t>
            </a:r>
            <a:r>
              <a:rPr lang="en-US" altLang="en-US" dirty="0" smtClean="0"/>
              <a:t>(</a:t>
            </a:r>
            <a:r>
              <a:rPr lang="en-US" altLang="en-US" dirty="0"/>
              <a:t>9</a:t>
            </a:r>
            <a:r>
              <a:rPr lang="en-US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5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161925" y="6224588"/>
            <a:ext cx="881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Achieved performance boost in Core2 for gaming vs AMD’s Athlon 64 FX60 [13]</a:t>
            </a: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201613" y="646113"/>
            <a:ext cx="5639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apps</a:t>
            </a: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</a:t>
            </a:r>
            <a:r>
              <a:rPr lang="en-US" altLang="en-US" dirty="0" smtClean="0"/>
              <a:t>10)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79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390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Intelligent Power 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85750" y="990600"/>
            <a:ext cx="364331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Ultra fine grained power control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190500" y="646113"/>
            <a:ext cx="375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Ultra fine grained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(!)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</a:t>
            </a:r>
          </a:p>
        </p:txBody>
      </p:sp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60178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88913" y="995363"/>
            <a:ext cx="5546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Shutting down currently not needed units of the processor. </a:t>
            </a:r>
          </a:p>
        </p:txBody>
      </p:sp>
      <p:sp>
        <p:nvSpPr>
          <p:cNvPr id="101381" name="Text Box 9"/>
          <p:cNvSpPr txBox="1">
            <a:spLocks noChangeArrowheads="1"/>
          </p:cNvSpPr>
          <p:nvPr/>
        </p:nvSpPr>
        <p:spPr bwMode="auto">
          <a:xfrm>
            <a:off x="512763" y="6380163"/>
            <a:ext cx="811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operation of the Ultra fine grained power control – an example [11]</a:t>
            </a: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1403350" y="6343650"/>
            <a:ext cx="633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Principle of the Platform Thermal Control [11] , [20]</a:t>
            </a: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272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82563" y="6461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2.2.5.3</a:t>
            </a: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aSC7621 hardware monitor with fan control and PECI from Andigilog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2.3 </a:t>
            </a:r>
            <a:r>
              <a:rPr lang="en-US" altLang="en-US" dirty="0" smtClean="0"/>
              <a:t>Die plot of the Core 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06375" y="638175"/>
            <a:ext cx="32736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2.3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en-US" altLang="en-US" dirty="0"/>
              <a:t>4</a:t>
            </a:r>
            <a:r>
              <a:rPr lang="en-US" altLang="en-US" dirty="0" smtClean="0"/>
              <a:t> </a:t>
            </a:r>
            <a:r>
              <a:rPr lang="en-US" altLang="en-US" dirty="0" smtClean="0"/>
              <a:t>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88913" y="647700"/>
            <a:ext cx="4727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/>
        </p:nvGraphicFramePr>
        <p:xfrm>
          <a:off x="1258888" y="1681163"/>
          <a:ext cx="6705600" cy="4318002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?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(3)</a:t>
            </a: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3590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2188" y="1908175"/>
            <a:ext cx="7286625" cy="590550"/>
            <a:chOff x="694" y="1638"/>
            <a:chExt cx="4453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4" y="1682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5638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9" name="Group 13"/>
          <p:cNvGrpSpPr>
            <a:grpSpLocks/>
          </p:cNvGrpSpPr>
          <p:nvPr/>
        </p:nvGrpSpPr>
        <p:grpSpPr bwMode="auto">
          <a:xfrm>
            <a:off x="985838" y="3032125"/>
            <a:ext cx="7285037" cy="409575"/>
            <a:chOff x="695" y="1638"/>
            <a:chExt cx="4452" cy="306"/>
          </a:xfrm>
        </p:grpSpPr>
        <p:sp>
          <p:nvSpPr>
            <p:cNvPr id="12392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3.2.1 Integrated memory controller</a:t>
              </a:r>
            </a:p>
          </p:txBody>
        </p:sp>
        <p:sp>
          <p:nvSpPr>
            <p:cNvPr id="12392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0" name="Group 22"/>
          <p:cNvGrpSpPr>
            <a:grpSpLocks/>
          </p:cNvGrpSpPr>
          <p:nvPr/>
        </p:nvGrpSpPr>
        <p:grpSpPr bwMode="auto">
          <a:xfrm>
            <a:off x="995363" y="3497263"/>
            <a:ext cx="7285037" cy="409575"/>
            <a:chOff x="695" y="1638"/>
            <a:chExt cx="4452" cy="306"/>
          </a:xfrm>
        </p:grpSpPr>
        <p:sp>
          <p:nvSpPr>
            <p:cNvPr id="12392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3.2.2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Interconnect bus (QPI)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1" name="Group 25"/>
          <p:cNvGrpSpPr>
            <a:grpSpLocks/>
          </p:cNvGrpSpPr>
          <p:nvPr/>
        </p:nvGrpSpPr>
        <p:grpSpPr bwMode="auto">
          <a:xfrm>
            <a:off x="987425" y="3965575"/>
            <a:ext cx="7285038" cy="398463"/>
            <a:chOff x="695" y="1633"/>
            <a:chExt cx="4452" cy="298"/>
          </a:xfrm>
        </p:grpSpPr>
        <p:sp>
          <p:nvSpPr>
            <p:cNvPr id="12392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3.2.3 Simultaneous Multithreading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2" name="Group 22"/>
          <p:cNvGrpSpPr>
            <a:grpSpLocks/>
          </p:cNvGrpSpPr>
          <p:nvPr/>
        </p:nvGrpSpPr>
        <p:grpSpPr bwMode="auto">
          <a:xfrm>
            <a:off x="995363" y="4441825"/>
            <a:ext cx="7285037" cy="409575"/>
            <a:chOff x="695" y="1638"/>
            <a:chExt cx="4452" cy="306"/>
          </a:xfrm>
        </p:grpSpPr>
        <p:sp>
          <p:nvSpPr>
            <p:cNvPr id="1239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3.2.4 New cache architecture</a:t>
              </a:r>
              <a:endParaRPr lang="en-US" sz="2000" dirty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3" name="Group 25"/>
          <p:cNvGrpSpPr>
            <a:grpSpLocks/>
          </p:cNvGrpSpPr>
          <p:nvPr/>
        </p:nvGrpSpPr>
        <p:grpSpPr bwMode="auto">
          <a:xfrm>
            <a:off x="996950" y="4872038"/>
            <a:ext cx="7285038" cy="406400"/>
            <a:chOff x="695" y="1626"/>
            <a:chExt cx="4452" cy="304"/>
          </a:xfrm>
        </p:grpSpPr>
        <p:sp>
          <p:nvSpPr>
            <p:cNvPr id="12392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3.2.5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power management</a:t>
              </a:r>
            </a:p>
          </p:txBody>
        </p:sp>
        <p:sp>
          <p:nvSpPr>
            <p:cNvPr id="123921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4" name="Group 22"/>
          <p:cNvGrpSpPr>
            <a:grpSpLocks/>
          </p:cNvGrpSpPr>
          <p:nvPr/>
        </p:nvGrpSpPr>
        <p:grpSpPr bwMode="auto">
          <a:xfrm>
            <a:off x="995363" y="5313363"/>
            <a:ext cx="7286625" cy="417512"/>
            <a:chOff x="694" y="1592"/>
            <a:chExt cx="4453" cy="796"/>
          </a:xfrm>
        </p:grpSpPr>
        <p:sp>
          <p:nvSpPr>
            <p:cNvPr id="12391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3.2.6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New socket</a:t>
              </a:r>
            </a:p>
          </p:txBody>
        </p:sp>
        <p:sp>
          <p:nvSpPr>
            <p:cNvPr id="123919" name="Text Box 24"/>
            <p:cNvSpPr txBox="1">
              <a:spLocks noChangeArrowheads="1"/>
            </p:cNvSpPr>
            <p:nvPr/>
          </p:nvSpPr>
          <p:spPr bwMode="auto">
            <a:xfrm>
              <a:off x="694" y="1592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995363" y="5808663"/>
            <a:ext cx="7286625" cy="619125"/>
            <a:chOff x="694" y="1638"/>
            <a:chExt cx="4453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4" y="1830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multithreaded design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(Ronak Singhal, lead architect of Nehalem) [37]</a:t>
            </a: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implementation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Click on Slide Image to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13644"/>
          <a:stretch>
            <a:fillRect/>
          </a:stretch>
        </p:blipFill>
        <p:spPr bwMode="auto">
          <a:xfrm>
            <a:off x="746125" y="1281113"/>
            <a:ext cx="75120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5"/>
          <p:cNvSpPr txBox="1">
            <a:spLocks noChangeArrowheads="1"/>
          </p:cNvSpPr>
          <p:nvPr/>
        </p:nvSpPr>
        <p:spPr bwMode="auto">
          <a:xfrm>
            <a:off x="184150" y="646113"/>
            <a:ext cx="520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Design objective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same core for all major segments</a:t>
            </a:r>
          </a:p>
        </p:txBody>
      </p:sp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2357438" y="58197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Design objective of Nehalem [1] </a:t>
            </a: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5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Bloomfield die one of the controllers is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not activated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(Gainestown).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Both the desktop oriented Bloomfield chip and the DP server oriented Gainestown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85750" y="2573905"/>
            <a:ext cx="3935693" cy="40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controller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Interconnect bus (QPI)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Simultaneous Multithreading (SMT)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cache architecture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 4.2 ISA extension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Enhanced power management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Advanced virtualization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socket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594597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cores need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however twice as much bandwidth as dual core processors,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Two 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92088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13865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30" grpId="0"/>
      <p:bldP spid="129031" grpId="0"/>
      <p:bldP spid="8" grpId="0"/>
      <p:bldP spid="129033" grpId="0" animBg="1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6505" y="6009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43" y="85681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Example: Dual channel DDR2 memory representing the feasible bandwidth limit for a </a:t>
            </a:r>
          </a:p>
          <a:p>
            <a:r>
              <a:rPr lang="en-US" altLang="en-US" sz="1400" b="1" dirty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dual core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Core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2 platform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[166]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1" r="4892" b="9217"/>
          <a:stretch/>
        </p:blipFill>
        <p:spPr bwMode="auto">
          <a:xfrm>
            <a:off x="1331640" y="1512646"/>
            <a:ext cx="6300700" cy="53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511310" y="2753924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29202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6968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 a dual processor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4495595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4871833"/>
            <a:ext cx="514191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RDIMM and UDIMM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single, dual and quad-rank DIMMs</a:t>
            </a: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645139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00042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523378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server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1233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More cores 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259238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Higher memory bandwidth</a:t>
            </a: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Processor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63525" y="2374900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80422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~ 1.7 x longer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Local memory bandwidth is up to 2 x greater than remote bandwidth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Demands 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38113" y="646113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15888" y="1019175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84150" y="646113"/>
            <a:ext cx="966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Remarks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Tx/>
              <a:buAutoNum type="arabicParenR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17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05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Penryn</a:t>
            </a: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1376363" y="4734145"/>
            <a:ext cx="6434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Memory latency comparison: Nehalem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[1]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 – a forerunner to integrated memory controllers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Timna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451100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817563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989013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1835150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1676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16764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1824038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651669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588169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3775075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3784600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5770563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3705225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574198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320925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121025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059238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4768850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0" name="Text Box 23"/>
          <p:cNvSpPr txBox="1">
            <a:spLocks noChangeArrowheads="1"/>
          </p:cNvSpPr>
          <p:nvPr/>
        </p:nvSpPr>
        <p:spPr bwMode="auto">
          <a:xfrm>
            <a:off x="2565400" y="6451600"/>
            <a:ext cx="4000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4910138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385762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00697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334963" y="225425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5764213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5819775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25913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149600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590800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573338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2730500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97949" y="647700"/>
            <a:ext cx="4490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6" name="Text Box 6"/>
          <p:cNvSpPr txBox="1">
            <a:spLocks noChangeArrowheads="1"/>
          </p:cNvSpPr>
          <p:nvPr/>
        </p:nvSpPr>
        <p:spPr bwMode="auto">
          <a:xfrm>
            <a:off x="183674" y="28606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216306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33060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serial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 high speed differential point-to-point interconnect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bus,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204311" y="1860885"/>
            <a:ext cx="673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Formerly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bus).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304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strongly motivated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the introduction of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memory controllers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26982" grpId="0"/>
      <p:bldP spid="15668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1" name="Text Box 8"/>
          <p:cNvSpPr txBox="1">
            <a:spLocks noChangeArrowheads="1"/>
          </p:cNvSpPr>
          <p:nvPr/>
        </p:nvSpPr>
        <p:spPr bwMode="auto">
          <a:xfrm>
            <a:off x="1141413" y="6375400"/>
            <a:ext cx="686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Signals of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Interconnect bus (QPI-bus) [22] </a:t>
            </a:r>
          </a:p>
        </p:txBody>
      </p: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5448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QuickPath Interconnect bus (QPI bus)</a:t>
            </a: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3855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7" name="Text Box 3"/>
          <p:cNvSpPr txBox="1">
            <a:spLocks noChangeArrowheads="1"/>
          </p:cNvSpPr>
          <p:nvPr/>
        </p:nvSpPr>
        <p:spPr bwMode="auto">
          <a:xfrm>
            <a:off x="2441575" y="6467475"/>
            <a:ext cx="4244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EF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6000" tIns="82800" rIns="126000" bIns="82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Figure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2.4</a:t>
            </a:r>
            <a:r>
              <a:rPr lang="hu-HU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Signal</a:t>
            </a:r>
            <a:r>
              <a:rPr lang="en-US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ing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systems used in buses</a:t>
            </a: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422650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5678488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227513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783013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3784600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783013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106988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416550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627563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63513" y="490538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(4)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950913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955675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714500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730375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714500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093913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049463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049463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748088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3822700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1974850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230313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231900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231900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63830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641475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63195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022475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489325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486150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463925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3789363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7" grpId="0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Picture 3"/>
          <p:cNvSpPr>
            <a:spLocks noChangeAspect="1" noChangeArrowheads="1"/>
          </p:cNvSpPr>
          <p:nvPr/>
        </p:nvSpPr>
        <p:spPr bwMode="auto">
          <a:xfrm>
            <a:off x="250825" y="1314450"/>
            <a:ext cx="33131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8483" name="Text Box 7"/>
          <p:cNvSpPr txBox="1">
            <a:spLocks noChangeArrowheads="1"/>
          </p:cNvSpPr>
          <p:nvPr/>
        </p:nvSpPr>
        <p:spPr bwMode="auto">
          <a:xfrm>
            <a:off x="987425" y="4267200"/>
            <a:ext cx="7161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3.2.4.2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QPI  based DP and MP server system architectures [31], [33]</a:t>
            </a:r>
          </a:p>
        </p:txBody>
      </p:sp>
      <p:sp>
        <p:nvSpPr>
          <p:cNvPr id="148484" name="Text Box 10"/>
          <p:cNvSpPr txBox="1">
            <a:spLocks noChangeArrowheads="1"/>
          </p:cNvSpPr>
          <p:nvPr/>
        </p:nvSpPr>
        <p:spPr bwMode="auto">
          <a:xfrm>
            <a:off x="808038" y="9747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848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248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architectures </a:t>
            </a:r>
          </a:p>
        </p:txBody>
      </p:sp>
      <p:pic>
        <p:nvPicPr>
          <p:cNvPr id="148486" name="Picture 15" descr="Click on Slide Image to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12460" r="7834" b="38528"/>
          <a:stretch>
            <a:fillRect/>
          </a:stretch>
        </p:blipFill>
        <p:spPr bwMode="auto">
          <a:xfrm>
            <a:off x="3636963" y="1314450"/>
            <a:ext cx="5327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 Box 9"/>
          <p:cNvSpPr txBox="1">
            <a:spLocks noChangeArrowheads="1"/>
          </p:cNvSpPr>
          <p:nvPr/>
        </p:nvSpPr>
        <p:spPr bwMode="auto">
          <a:xfrm>
            <a:off x="6176963" y="2308225"/>
            <a:ext cx="4810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QPI</a:t>
            </a:r>
          </a:p>
        </p:txBody>
      </p:sp>
      <p:sp>
        <p:nvSpPr>
          <p:cNvPr id="148488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(5)</a:t>
            </a:r>
          </a:p>
        </p:txBody>
      </p:sp>
      <p:pic>
        <p:nvPicPr>
          <p:cNvPr id="1484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58900"/>
            <a:ext cx="33131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5" y="485681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278" y="5094185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85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71500" y="1116013"/>
            <a:ext cx="4059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QuickPath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5313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95313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HyperTransport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81118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2290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36201" grpId="0"/>
      <p:bldP spid="136202" grpId="0"/>
      <p:bldP spid="136203" grpId="0"/>
      <p:bldP spid="136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358770"/>
            <a:ext cx="7902324" cy="1664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024553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583795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583795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028050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03429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638690"/>
            <a:ext cx="8900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2)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Low power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operation requires a design paradigm different from that of traditional processors,</a:t>
            </a:r>
          </a:p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     as indicated below. 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661" y="3834045"/>
            <a:ext cx="690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Implications to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microarchitecture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(processor cores)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11960" y="3280175"/>
            <a:ext cx="118625" cy="4050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144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1511300" y="5772150"/>
            <a:ext cx="611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Performance gains achieved by Nehalem’ SMT [1]</a:t>
            </a: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2792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of SMT</a:t>
            </a: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26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22396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23031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634038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3.2.2.1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3272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4003675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927475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689475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54050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4003675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3178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40036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3526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613275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173788"/>
            <a:ext cx="39131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2D2D8A"/>
                </a:solidFill>
                <a:latin typeface="Verdana"/>
                <a:cs typeface="Arial" pitchFamily="34" charset="0"/>
              </a:rPr>
              <a:t>Note the difference in the L2 cache sizes.</a:t>
            </a: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Assumed reason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than shared L2 caches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5486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as in a number of competing designs, such as UltraSPARC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Inclusive L3 caches prevent L2 snoop traffic for L3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6" name="Text Box 8"/>
          <p:cNvSpPr txBox="1">
            <a:spLocks noChangeArrowheads="1"/>
          </p:cNvSpPr>
          <p:nvPr/>
        </p:nvSpPr>
        <p:spPr bwMode="auto">
          <a:xfrm>
            <a:off x="481013" y="3803650"/>
            <a:ext cx="7261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becomes a more demanding task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and may overshadow the benefits arising from the more efficient cache use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of the explicit cache scheme.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is required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6" grpId="0"/>
      <p:bldP spid="14336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2684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48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“Uncore”</a:t>
            </a:r>
          </a:p>
        </p:txBody>
      </p:sp>
      <p:sp>
        <p:nvSpPr>
          <p:cNvPr id="150532" name="Text Box 7"/>
          <p:cNvSpPr txBox="1">
            <a:spLocks noChangeArrowheads="1"/>
          </p:cNvSpPr>
          <p:nvPr/>
        </p:nvSpPr>
        <p:spPr bwMode="auto">
          <a:xfrm>
            <a:off x="1890713" y="5894388"/>
            <a:ext cx="534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Interpretation of the notion “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[1] </a:t>
            </a: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3319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0" name="Text Box 7"/>
          <p:cNvSpPr txBox="1">
            <a:spLocks noChangeArrowheads="1"/>
          </p:cNvSpPr>
          <p:nvPr/>
        </p:nvSpPr>
        <p:spPr bwMode="auto">
          <a:xfrm>
            <a:off x="2547938" y="6076950"/>
            <a:ext cx="478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Use of integrated power gates [32]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84467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1962150" y="6416675"/>
            <a:ext cx="522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30668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246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Mode</a:t>
            </a: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395288" y="1446213"/>
            <a:ext cx="8748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Utilization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headroom of inactive cores and that of active cores with light workload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increasing clock frequency.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468313" y="2289175"/>
            <a:ext cx="81454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1) 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termed as the (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clock frequency only for the mobile platform and in case of inactive cores. </a:t>
            </a: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225425" y="1946275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225425" y="1082675"/>
            <a:ext cx="528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Aim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76250" y="3090863"/>
            <a:ext cx="8486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2) The Turbo Mode technology considers a core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C0 or C1 states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whereas cores in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C3 to C6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1546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2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/>
      <p:bldP spid="167942" grpId="0"/>
      <p:bldP spid="1679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15" y="638690"/>
            <a:ext cx="5460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Implications to the microarchitecture of low power CPUs-1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589" y="998730"/>
            <a:ext cx="7015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a)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need to have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narrow”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(e.g.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2-wide)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634" y="1337284"/>
            <a:ext cx="8479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Microarchitectures of ARM CPUs underlying tablets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smartphones 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164]. 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1487488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35890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297488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124075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1763713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4"/>
          <p:cNvSpPr txBox="1">
            <a:spLocks noChangeArrowheads="1"/>
          </p:cNvSpPr>
          <p:nvPr/>
        </p:nvSpPr>
        <p:spPr bwMode="auto">
          <a:xfrm>
            <a:off x="188913" y="998730"/>
            <a:ext cx="793432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Thermal Design Power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is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power consumed at realistic worst case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applications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application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of a processor with a given clock frequency.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cooling system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(thermal solution) needs to be designed for the given TDP.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has to ensure that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junction temperature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Tj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does not exceed its limit (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while the processor runs TDP applications.</a:t>
            </a:r>
          </a:p>
        </p:txBody>
      </p:sp>
      <p:sp>
        <p:nvSpPr>
          <p:cNvPr id="156675" name="Text Box 15"/>
          <p:cNvSpPr txBox="1">
            <a:spLocks noChangeArrowheads="1"/>
          </p:cNvSpPr>
          <p:nvPr/>
        </p:nvSpPr>
        <p:spPr bwMode="auto">
          <a:xfrm>
            <a:off x="193675" y="649288"/>
            <a:ext cx="822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6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8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176213" y="1063625"/>
            <a:ext cx="8964612" cy="647700"/>
          </a:xfrm>
          <a:prstGeom prst="rect">
            <a:avLst/>
          </a:prstGeom>
          <a:solidFill>
            <a:srgbClr val="8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176213" y="1042988"/>
            <a:ext cx="90598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Typical workloads however, are not intensive enough to push power consumption to the TDP limit.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remaining power headroom can be utilized to increase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fc.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89" name="Text Box 7"/>
          <p:cNvSpPr txBox="1">
            <a:spLocks noChangeArrowheads="1"/>
          </p:cNvSpPr>
          <p:nvPr/>
        </p:nvSpPr>
        <p:spPr bwMode="auto">
          <a:xfrm>
            <a:off x="201613" y="1644985"/>
            <a:ext cx="8638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principle, the clock frequency can be increased as long as the actual power consumption 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lower than the TDP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also the junction temperature remains below its max. value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180975" y="650875"/>
            <a:ext cx="815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(2)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77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7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462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30288"/>
            <a:ext cx="8506496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If the OS requests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active core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increase fc over the max. core frequency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that is set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according to the TDP value, but the actual power consumption is less than the TDP, i.e.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there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power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headroom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to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800905" y="1808820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348880"/>
            <a:ext cx="85715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will increase the core frequency of the active cores e.g. in steps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133 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(socket)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the junction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71015" name="Text Box 11"/>
          <p:cNvSpPr txBox="1">
            <a:spLocks noChangeArrowheads="1"/>
          </p:cNvSpPr>
          <p:nvPr/>
        </p:nvSpPr>
        <p:spPr bwMode="auto">
          <a:xfrm>
            <a:off x="136463" y="3916995"/>
            <a:ext cx="893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Nehalem’s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operate at the same fc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voltage.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8</a:t>
            </a:r>
            <a:r>
              <a:rPr lang="en-US" altLang="en-US" dirty="0" smtClean="0"/>
              <a:t>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6652" y="3699030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113965"/>
            <a:ext cx="8967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given limits become exceeded the turbo mode controller will 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in steps of 133 </a:t>
            </a:r>
            <a:r>
              <a:rPr lang="en-US" altLang="en-US" sz="1400" dirty="0" err="1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171015" grpId="0"/>
      <p:bldP spid="10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-88900" y="6446838"/>
            <a:ext cx="952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Turbo mode uses the available power headroom in processor package power limits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46113"/>
            <a:ext cx="4433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0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turbo frequencies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factory configured and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kept in an internal register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higher than the TDP limited basic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368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Maximum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frequenc</a:t>
            </a: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</a:t>
            </a:r>
            <a:r>
              <a:rPr lang="hu-HU" altLang="en-US" dirty="0" smtClean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1028700"/>
            <a:ext cx="86264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controller samples the current power consumption and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die temperatures in 5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ms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associated voltage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Vcc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an 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50875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528900"/>
            <a:ext cx="8558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exceeds the factory configured limits,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boost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automatically steps down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core frequency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1088740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38128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1088740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381280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381280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978950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</a:t>
            </a:r>
            <a:r>
              <a:rPr lang="en-US" altLang="en-US" dirty="0" smtClean="0"/>
              <a:t>(1)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</a:t>
            </a:r>
            <a:r>
              <a:rPr lang="en-US" altLang="en-US" dirty="0" smtClean="0"/>
              <a:t>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  <a:endParaRPr lang="en-US" altLang="en-US" dirty="0" smtClean="0"/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the previous three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chip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solution.</a:t>
            </a:r>
            <a:endParaRPr lang="hu-HU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Lynnfield chip is connected to the P55 PCH by a DMI interface,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689140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496796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34386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643684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284230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342862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253387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625435"/>
            <a:ext cx="795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3399"/>
                </a:solidFill>
                <a:latin typeface="+mj-lt"/>
              </a:rPr>
              <a:t>Microarchitectures of ARM CPUs underlying tablets and smartphones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164]</a:t>
            </a:r>
            <a:r>
              <a:rPr lang="en-US" sz="1400" b="1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PCIe 2.0 lanes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PCIe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</a:t>
            </a:r>
            <a:r>
              <a:rPr lang="en-US" altLang="en-US" dirty="0" smtClean="0"/>
              <a:t>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2138363" y="1579563"/>
            <a:ext cx="1895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3109913" y="123190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283200" y="123190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369175" y="14335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3051175" y="14414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198913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665538" y="935038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6015038" y="1550988"/>
            <a:ext cx="2581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677695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3889375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786313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096419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3907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764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788569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351882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3925888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3902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1997075"/>
            <a:ext cx="1587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110163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80013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83188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849938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353050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205413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514975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35305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243013" y="6307138"/>
            <a:ext cx="3719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MCh with Z77 PCH (2012)</a:t>
            </a: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932488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</a:t>
            </a: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PCIe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MCh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496719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27831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4928394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668713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0813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6102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218782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295433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3656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3322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49237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01332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381750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789363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4939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438400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835150" y="4222750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0989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82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PCIe lanes for graphics cards</a:t>
            </a: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341438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341438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341438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036638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601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6049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804988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819275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819275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819275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341438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492375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4850" y="4111625"/>
            <a:ext cx="202723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505450"/>
            <a:ext cx="1620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Bridge, 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 (2014)</a:t>
            </a:r>
          </a:p>
        </p:txBody>
      </p:sp>
      <p:sp>
        <p:nvSpPr>
          <p:cNvPr id="168999" name="Text Box 17"/>
          <p:cNvSpPr txBox="1">
            <a:spLocks noChangeArrowheads="1"/>
          </p:cNvSpPr>
          <p:nvPr/>
        </p:nvSpPr>
        <p:spPr bwMode="auto">
          <a:xfrm>
            <a:off x="5056188" y="6326188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E (6C), 4 MCh with X79 (2011)</a:t>
            </a: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059238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4868863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</a:t>
            </a:r>
            <a:r>
              <a:rPr lang="en-US" altLang="en-US" dirty="0" smtClean="0"/>
              <a:t>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two DDR3 memory channels instead of three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less connections (LGA-1156)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and more effective successor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mtrs, LGA-1156)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</a:t>
            </a:r>
            <a:r>
              <a:rPr lang="en-US" altLang="en-US" kern="0" dirty="0" smtClean="0">
                <a:solidFill>
                  <a:srgbClr val="FFFFFF"/>
                </a:solidFill>
              </a:rPr>
              <a:t>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51117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447800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1903413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979488" y="2589213"/>
            <a:ext cx="7265987" cy="409575"/>
            <a:chOff x="707" y="1638"/>
            <a:chExt cx="4440" cy="306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4" name="Group 22"/>
          <p:cNvGrpSpPr>
            <a:grpSpLocks/>
          </p:cNvGrpSpPr>
          <p:nvPr/>
        </p:nvGrpSpPr>
        <p:grpSpPr bwMode="auto">
          <a:xfrm>
            <a:off x="979488" y="3044825"/>
            <a:ext cx="7275512" cy="619125"/>
            <a:chOff x="701" y="1638"/>
            <a:chExt cx="4446" cy="463"/>
          </a:xfrm>
        </p:grpSpPr>
        <p:sp>
          <p:nvSpPr>
            <p:cNvPr id="1915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Extension of the ISA (of the cores) by the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AVX instruction set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5" name="Group 25"/>
          <p:cNvGrpSpPr>
            <a:grpSpLocks/>
          </p:cNvGrpSpPr>
          <p:nvPr/>
        </p:nvGrpSpPr>
        <p:grpSpPr bwMode="auto">
          <a:xfrm>
            <a:off x="971550" y="3724275"/>
            <a:ext cx="7285038" cy="409575"/>
            <a:chOff x="695" y="1625"/>
            <a:chExt cx="4452" cy="306"/>
          </a:xfrm>
        </p:grpSpPr>
        <p:sp>
          <p:nvSpPr>
            <p:cNvPr id="19151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2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6" name="Group 25"/>
          <p:cNvGrpSpPr>
            <a:grpSpLocks/>
          </p:cNvGrpSpPr>
          <p:nvPr/>
        </p:nvGrpSpPr>
        <p:grpSpPr bwMode="auto">
          <a:xfrm>
            <a:off x="974725" y="4189413"/>
            <a:ext cx="7285038" cy="409575"/>
            <a:chOff x="695" y="1626"/>
            <a:chExt cx="4452" cy="305"/>
          </a:xfrm>
        </p:grpSpPr>
        <p:sp>
          <p:nvSpPr>
            <p:cNvPr id="19150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0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7" name="Group 25"/>
          <p:cNvGrpSpPr>
            <a:grpSpLocks/>
          </p:cNvGrpSpPr>
          <p:nvPr/>
        </p:nvGrpSpPr>
        <p:grpSpPr bwMode="auto">
          <a:xfrm>
            <a:off x="968375" y="4649788"/>
            <a:ext cx="7285038" cy="409575"/>
            <a:chOff x="695" y="1625"/>
            <a:chExt cx="4452" cy="306"/>
          </a:xfrm>
        </p:grpSpPr>
        <p:sp>
          <p:nvSpPr>
            <p:cNvPr id="19150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19150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8" name="Group 25"/>
          <p:cNvGrpSpPr>
            <a:grpSpLocks/>
          </p:cNvGrpSpPr>
          <p:nvPr/>
        </p:nvGrpSpPr>
        <p:grpSpPr bwMode="auto">
          <a:xfrm>
            <a:off x="971550" y="5114925"/>
            <a:ext cx="7285038" cy="409575"/>
            <a:chOff x="695" y="1626"/>
            <a:chExt cx="4452" cy="305"/>
          </a:xfrm>
        </p:grpSpPr>
        <p:sp>
          <p:nvSpPr>
            <p:cNvPr id="19150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Turbo Boost technology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6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1550" y="5595938"/>
            <a:ext cx="7285038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6230938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The E3-1200 UP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line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new microarchitecture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32 nm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delivered in 1/2011.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192517" name="Text Box 4"/>
          <p:cNvSpPr txBox="1">
            <a:spLocks noChangeArrowheads="1"/>
          </p:cNvSpPr>
          <p:nvPr/>
        </p:nvSpPr>
        <p:spPr bwMode="auto">
          <a:xfrm>
            <a:off x="1506538" y="4510088"/>
            <a:ext cx="611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4.1.1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192518" name="Group 14"/>
          <p:cNvGrpSpPr>
            <a:grpSpLocks/>
          </p:cNvGrpSpPr>
          <p:nvPr/>
        </p:nvGrpSpPr>
        <p:grpSpPr bwMode="auto">
          <a:xfrm>
            <a:off x="411163" y="2079625"/>
            <a:ext cx="8391525" cy="2251075"/>
            <a:chOff x="411588" y="1898831"/>
            <a:chExt cx="8390882" cy="2250249"/>
          </a:xfrm>
        </p:grpSpPr>
        <p:sp>
          <p:nvSpPr>
            <p:cNvPr id="7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Merom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9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0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1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2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3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4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92542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3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4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5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6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7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8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192519" name="Oval 4"/>
          <p:cNvSpPr>
            <a:spLocks noChangeArrowheads="1"/>
          </p:cNvSpPr>
          <p:nvPr/>
        </p:nvSpPr>
        <p:spPr bwMode="auto">
          <a:xfrm>
            <a:off x="5153025" y="2079625"/>
            <a:ext cx="1216025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3" name="Text Box 9"/>
          <p:cNvSpPr txBox="1">
            <a:spLocks noChangeArrowheads="1"/>
          </p:cNvSpPr>
          <p:nvPr/>
        </p:nvSpPr>
        <p:spPr bwMode="auto">
          <a:xfrm>
            <a:off x="357188" y="5018088"/>
            <a:ext cx="977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4AEB"/>
                </a:solidFill>
                <a:cs typeface="Arial" charset="0"/>
              </a:rPr>
              <a:t>UP-Servers</a:t>
            </a:r>
          </a:p>
        </p:txBody>
      </p:sp>
      <p:sp>
        <p:nvSpPr>
          <p:cNvPr id="193544" name="Text Box 10"/>
          <p:cNvSpPr txBox="1">
            <a:spLocks noChangeArrowheads="1"/>
          </p:cNvSpPr>
          <p:nvPr/>
        </p:nvSpPr>
        <p:spPr bwMode="auto">
          <a:xfrm>
            <a:off x="792163" y="5281613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E3 12x0, 4C,, 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E3 12x5, 4C+G,, 4/2011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4" name="Rectangle 32"/>
          <p:cNvSpPr>
            <a:spLocks noChangeArrowheads="1"/>
          </p:cNvSpPr>
          <p:nvPr/>
        </p:nvSpPr>
        <p:spPr bwMode="auto">
          <a:xfrm>
            <a:off x="5132388" y="5283200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589756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7" name="Rectangle 32"/>
          <p:cNvSpPr>
            <a:spLocks noChangeArrowheads="1"/>
          </p:cNvSpPr>
          <p:nvPr/>
        </p:nvSpPr>
        <p:spPr bwMode="auto">
          <a:xfrm>
            <a:off x="7092950" y="5281613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589597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6975475" y="63690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572611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96863" y="621982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2926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11138" y="652780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15543</Words>
  <Application>Microsoft Office PowerPoint</Application>
  <PresentationFormat>On-screen Show (4:3)</PresentationFormat>
  <Paragraphs>2364</Paragraphs>
  <Slides>189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189</vt:i4>
      </vt:variant>
    </vt:vector>
  </HeadingPairs>
  <TitlesOfParts>
    <vt:vector size="192" baseType="lpstr">
      <vt:lpstr>3_Default Design</vt:lpstr>
      <vt:lpstr>1_Default Design</vt:lpstr>
      <vt:lpstr>4_Default Design</vt:lpstr>
      <vt:lpstr>PowerPoint Presentation</vt:lpstr>
      <vt:lpstr>PowerPoint Presentation</vt:lpstr>
      <vt:lpstr>1. Introduction (1)</vt:lpstr>
      <vt:lpstr>1. Introduction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2.1 Introduction (1)</vt:lpstr>
      <vt:lpstr>2.1 Introduction (2)</vt:lpstr>
      <vt:lpstr>2.2.1 Wide execution (1)</vt:lpstr>
      <vt:lpstr>2.2.1 Wide execution (2)</vt:lpstr>
      <vt:lpstr>2.2.1 Wide execution (3)</vt:lpstr>
      <vt:lpstr>2.2.1 Wide execution (4)</vt:lpstr>
      <vt:lpstr>2.2.1 Wide execution (5)</vt:lpstr>
      <vt:lpstr>2.2.1 Wide execution (6)</vt:lpstr>
      <vt:lpstr>2.2.1 Wide execution (7)</vt:lpstr>
      <vt:lpstr>2.2.1 Wide execution (8)</vt:lpstr>
      <vt:lpstr>2.2.1 Wide execution (9)</vt:lpstr>
      <vt:lpstr>2.2.1 Wide execution (10)</vt:lpstr>
      <vt:lpstr>2.2.1 Wide execution (11)</vt:lpstr>
      <vt:lpstr>2.2.1 Wide execution (12)</vt:lpstr>
      <vt:lpstr>2.2.2 Smart L2 cache (1)</vt:lpstr>
      <vt:lpstr>2.2.2 Smart L2 cache (2)</vt:lpstr>
      <vt:lpstr>2.2.2 Smart L2 cache (3)</vt:lpstr>
      <vt:lpstr>2.2.3 Smart memory accesses (1)</vt:lpstr>
      <vt:lpstr>2.2.3 Smart memory accesses (2)</vt:lpstr>
      <vt:lpstr>2.2.3 Smart memory accesses (3)</vt:lpstr>
      <vt:lpstr>2.2.4 Enhanced digital media support (1)</vt:lpstr>
      <vt:lpstr>2.2.4 Enhanced digital media support (2)</vt:lpstr>
      <vt:lpstr>2.2.4 Enhanced digital media support (3)</vt:lpstr>
      <vt:lpstr>2.2.4 Enhanced digital media support (4)</vt:lpstr>
      <vt:lpstr>2.2.4 Enhanced digital media support (5)</vt:lpstr>
      <vt:lpstr>2.2.4 Enhanced digital media support (6)</vt:lpstr>
      <vt:lpstr>2.2.4 Enhanced digital media support (7)</vt:lpstr>
      <vt:lpstr>2.2.4 Enhanced digital media support (8)</vt:lpstr>
      <vt:lpstr>2.2.4 Enhanced digital media support (9)</vt:lpstr>
      <vt:lpstr>2.2.4 Enhanced digital media support (10)</vt:lpstr>
      <vt:lpstr>2.2.5 Intelligent power management (1)</vt:lpstr>
      <vt:lpstr>2.2.5 Intelligent power management (2)</vt:lpstr>
      <vt:lpstr>2.2.5 Intelligent power management (3)</vt:lpstr>
      <vt:lpstr>2.2.5 Intelligent power management (4)</vt:lpstr>
      <vt:lpstr>2.3 Die plot of the Core 2</vt:lpstr>
      <vt:lpstr>2.4 Overview of Core 2 based processor lines (1)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 Simultaneous Multithreading (SMT) (1)</vt:lpstr>
      <vt:lpstr>3.2.3 Simultaneous Multithreading (SMT) (2)</vt:lpstr>
      <vt:lpstr>3.2.4 New cache architecture (1)</vt:lpstr>
      <vt:lpstr>3.2.4 New cache architecture (2)</vt:lpstr>
      <vt:lpstr>3.2.4 New cache architecture (3)</vt:lpstr>
      <vt:lpstr>3.2.4 New cache architecture (4)</vt:lpstr>
      <vt:lpstr>PowerPoint Presentation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3.3 Major innovations of the 2. generation Nehalem line (Lynnfield) (1)</vt:lpstr>
      <vt:lpstr>3.3 Major innovations of the 2. generation Nehalem line (Lynnfield) (2)</vt:lpstr>
      <vt:lpstr>PowerPoint Presentation</vt:lpstr>
      <vt:lpstr>3.3 Major innovations of the 2. generation Nehalem line (Lynnfield) (4)</vt:lpstr>
      <vt:lpstr>PowerPoint Presentation</vt:lpstr>
      <vt:lpstr>3.3 Major innovations of the 2. generation Nehalem line (Lynnfield) (6)</vt:lpstr>
      <vt:lpstr>PowerPoint Presentation</vt:lpstr>
      <vt:lpstr>PowerPoint Presentation</vt:lpstr>
      <vt:lpstr>PowerPoint Presentation</vt:lpstr>
      <vt:lpstr>4.1 Introduction (1)</vt:lpstr>
      <vt:lpstr>4.1 Introduction (2)</vt:lpstr>
      <vt:lpstr>4.1 Introduction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4.2.6 Enhanced Turbo Boost technology (1)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4.4 The E3-1200 UP server line (1)</vt:lpstr>
      <vt:lpstr>4.4 The E3-1200 UP server line (2)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(4)</vt:lpstr>
      <vt:lpstr>5.2 Key enhancements of the Haswell cores (1)</vt:lpstr>
      <vt:lpstr>5.2 Key enhancements of the Haswell cores (2)</vt:lpstr>
      <vt:lpstr>5.2 Key enhancements of the Haswell cores (3)</vt:lpstr>
      <vt:lpstr>5.2 Key enhancements of the Haswell cores (4)</vt:lpstr>
      <vt:lpstr>5.3 ISA enhancements of the Haswell cores (1)</vt:lpstr>
      <vt:lpstr>5.3 ISA enhancements of the Haswell cores (2)</vt:lpstr>
      <vt:lpstr>5.3 ISA enhancements of the Haswell cores (3)</vt:lpstr>
      <vt:lpstr>5.3 ISA enhancements of the Haswell cores (4)</vt:lpstr>
      <vt:lpstr>5.3 ISA enhancements of the Haswell cores (5)</vt:lpstr>
      <vt:lpstr>5.4.1 Overview (1)</vt:lpstr>
      <vt:lpstr>5.4.2 Enhanced graphics (1)</vt:lpstr>
      <vt:lpstr>5.4.2 Enhanced graphics (2)</vt:lpstr>
      <vt:lpstr>5.4.2 Enhanced graphics (3)</vt:lpstr>
      <vt:lpstr>5.4.3 On-package eDRAM cache (1)</vt:lpstr>
      <vt:lpstr>5.4.3 On-package eDRAM cache (2)</vt:lpstr>
      <vt:lpstr>5.4.3 On-package eDRAM cache (3)</vt:lpstr>
      <vt:lpstr>5.4.3 On-package eDRAM cache (4)</vt:lpstr>
      <vt:lpstr> 5.4.4 Haswell’s Fully Integrated Voltage Regulator (FIVR) (1) </vt:lpstr>
      <vt:lpstr> 5.4.4 Haswell’s Fully Integrated Voltage Regulator (FIVR) (2) </vt:lpstr>
      <vt:lpstr> 5.4.4 Haswell’s Fully Integrated Voltage Regulator (FIVR) (3) </vt:lpstr>
      <vt:lpstr> 5.4.4 Haswell’s Fully Integrated Voltage Regulator (FIVR) (4) </vt:lpstr>
      <vt:lpstr> 5.4.4 Haswell’s Fully Integrated Voltage Regulator (FIVR) (5) </vt:lpstr>
      <vt:lpstr> 5.4.4 Haswell’s Fully Integrated Voltage Regulator (FIVR) (6) </vt:lpstr>
      <vt:lpstr> 5.4.4 Haswell’s Fully Integrated Voltage Regulator (FIVR) (7) </vt:lpstr>
      <vt:lpstr> 5.4.4 Haswell’s Fully Integrated Voltage Regulator (FIVR) (8) </vt:lpstr>
      <vt:lpstr> 5.4.4 Haswell’s Fully Integrated Voltage Regulator (FIVR) (9) </vt:lpstr>
      <vt:lpstr>5.5.1 Example 1: Main features of Haswell-based mobile processors (1) </vt:lpstr>
      <vt:lpstr>5.5.1 Example 1: Main features of Haswell-based mobile processors (2) </vt:lpstr>
      <vt:lpstr>5.5.2 Example 2: Main features of Haswell-based Core i7 desktop processors (1)</vt:lpstr>
      <vt:lpstr>5.6 Haswell-based desktop platform (1)</vt:lpstr>
      <vt:lpstr>5.7 Integer and FP performance of subsequent generations of Core processors (1)</vt:lpstr>
      <vt:lpstr>5.7 Integer and FP performance of subsequent generations of Core processors (2)</vt:lpstr>
      <vt:lpstr>5.8 Graphics performance of subsequent generations of Core processors (1)</vt:lpstr>
      <vt:lpstr>5.9 Main features of Haswell-based Xeon E3-12xx v3 line of server processors (1)</vt:lpstr>
      <vt:lpstr>5.9 Main features of Haswell-based Xeon E3-12xx v3 line of server processors (2)</vt:lpstr>
      <vt:lpstr>5.9 Main features of Haswell-based Xeon E3-12xx v3 line of server processors (3)</vt:lpstr>
      <vt:lpstr>5.10 Haswell-based Xeon E3-1200 v3 server platform (1)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95</cp:revision>
  <dcterms:created xsi:type="dcterms:W3CDTF">2014-10-25T02:34:30Z</dcterms:created>
  <dcterms:modified xsi:type="dcterms:W3CDTF">2014-10-27T13:06:44Z</dcterms:modified>
</cp:coreProperties>
</file>