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9" r:id="rId4"/>
  </p:sldMasterIdLst>
  <p:notesMasterIdLst>
    <p:notesMasterId r:id="rId103"/>
  </p:notesMasterIdLst>
  <p:sldIdLst>
    <p:sldId id="288" r:id="rId5"/>
    <p:sldId id="577" r:id="rId6"/>
    <p:sldId id="289" r:id="rId7"/>
    <p:sldId id="359" r:id="rId8"/>
    <p:sldId id="592" r:id="rId9"/>
    <p:sldId id="594" r:id="rId10"/>
    <p:sldId id="601" r:id="rId11"/>
    <p:sldId id="598" r:id="rId12"/>
    <p:sldId id="293" r:id="rId13"/>
    <p:sldId id="294" r:id="rId14"/>
    <p:sldId id="411" r:id="rId15"/>
    <p:sldId id="312" r:id="rId16"/>
    <p:sldId id="336" r:id="rId17"/>
    <p:sldId id="333" r:id="rId18"/>
    <p:sldId id="334" r:id="rId19"/>
    <p:sldId id="335" r:id="rId20"/>
    <p:sldId id="290" r:id="rId21"/>
    <p:sldId id="571" r:id="rId22"/>
    <p:sldId id="572" r:id="rId23"/>
    <p:sldId id="574" r:id="rId24"/>
    <p:sldId id="600" r:id="rId25"/>
    <p:sldId id="599" r:id="rId26"/>
    <p:sldId id="360" r:id="rId27"/>
    <p:sldId id="558" r:id="rId28"/>
    <p:sldId id="303" r:id="rId29"/>
    <p:sldId id="304" r:id="rId30"/>
    <p:sldId id="418" r:id="rId31"/>
    <p:sldId id="575" r:id="rId32"/>
    <p:sldId id="306" r:id="rId33"/>
    <p:sldId id="309" r:id="rId34"/>
    <p:sldId id="310" r:id="rId35"/>
    <p:sldId id="311" r:id="rId36"/>
    <p:sldId id="361" r:id="rId37"/>
    <p:sldId id="559" r:id="rId38"/>
    <p:sldId id="362" r:id="rId39"/>
    <p:sldId id="593" r:id="rId40"/>
    <p:sldId id="420" r:id="rId41"/>
    <p:sldId id="419" r:id="rId42"/>
    <p:sldId id="358" r:id="rId43"/>
    <p:sldId id="363" r:id="rId44"/>
    <p:sldId id="442" r:id="rId45"/>
    <p:sldId id="428" r:id="rId46"/>
    <p:sldId id="437" r:id="rId47"/>
    <p:sldId id="596" r:id="rId48"/>
    <p:sldId id="438" r:id="rId49"/>
    <p:sldId id="448" r:id="rId50"/>
    <p:sldId id="449" r:id="rId51"/>
    <p:sldId id="441" r:id="rId52"/>
    <p:sldId id="365" r:id="rId53"/>
    <p:sldId id="560" r:id="rId54"/>
    <p:sldId id="414" r:id="rId55"/>
    <p:sldId id="454" r:id="rId56"/>
    <p:sldId id="519" r:id="rId57"/>
    <p:sldId id="581" r:id="rId58"/>
    <p:sldId id="582" r:id="rId59"/>
    <p:sldId id="457" r:id="rId60"/>
    <p:sldId id="456" r:id="rId61"/>
    <p:sldId id="579" r:id="rId62"/>
    <p:sldId id="458" r:id="rId63"/>
    <p:sldId id="459" r:id="rId64"/>
    <p:sldId id="455" r:id="rId65"/>
    <p:sldId id="460" r:id="rId66"/>
    <p:sldId id="491" r:id="rId67"/>
    <p:sldId id="505" r:id="rId68"/>
    <p:sldId id="492" r:id="rId69"/>
    <p:sldId id="506" r:id="rId70"/>
    <p:sldId id="509" r:id="rId71"/>
    <p:sldId id="368" r:id="rId72"/>
    <p:sldId id="481" r:id="rId73"/>
    <p:sldId id="480" r:id="rId74"/>
    <p:sldId id="482" r:id="rId75"/>
    <p:sldId id="483" r:id="rId76"/>
    <p:sldId id="484" r:id="rId77"/>
    <p:sldId id="485" r:id="rId78"/>
    <p:sldId id="544" r:id="rId79"/>
    <p:sldId id="512" r:id="rId80"/>
    <p:sldId id="549" r:id="rId81"/>
    <p:sldId id="547" r:id="rId82"/>
    <p:sldId id="548" r:id="rId83"/>
    <p:sldId id="370" r:id="rId84"/>
    <p:sldId id="515" r:id="rId85"/>
    <p:sldId id="522" r:id="rId86"/>
    <p:sldId id="523" r:id="rId87"/>
    <p:sldId id="525" r:id="rId88"/>
    <p:sldId id="527" r:id="rId89"/>
    <p:sldId id="526" r:id="rId90"/>
    <p:sldId id="530" r:id="rId91"/>
    <p:sldId id="531" r:id="rId92"/>
    <p:sldId id="532" r:id="rId93"/>
    <p:sldId id="538" r:id="rId94"/>
    <p:sldId id="539" r:id="rId95"/>
    <p:sldId id="541" r:id="rId96"/>
    <p:sldId id="580" r:id="rId97"/>
    <p:sldId id="583" r:id="rId98"/>
    <p:sldId id="584" r:id="rId99"/>
    <p:sldId id="585" r:id="rId100"/>
    <p:sldId id="586" r:id="rId101"/>
    <p:sldId id="587" r:id="rId102"/>
  </p:sldIdLst>
  <p:sldSz cx="9144000" cy="6858000" type="screen4x3"/>
  <p:notesSz cx="6670675" cy="9875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000"/>
    <a:srgbClr val="B00000"/>
    <a:srgbClr val="FFEAD5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Objects="1" showGuides="1">
      <p:cViewPr>
        <p:scale>
          <a:sx n="77" d="100"/>
          <a:sy n="77" d="100"/>
        </p:scale>
        <p:origin x="-954" y="-120"/>
      </p:cViewPr>
      <p:guideLst>
        <p:guide orient="horz" pos="4201"/>
        <p:guide orient="horz" pos="799"/>
        <p:guide orient="horz" pos="459"/>
        <p:guide pos="442"/>
        <p:guide pos="5318"/>
        <p:guide pos="187"/>
        <p:guide pos="5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tableStyles" Target="tableStyles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2890626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505" y="6"/>
            <a:ext cx="2890626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BC08F-CAA0-46CB-BC9D-E37CFF405CF0}" type="datetimeFigureOut">
              <a:rPr lang="en-US" smtClean="0"/>
              <a:t>12/9/2014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3600" y="739775"/>
            <a:ext cx="4943475" cy="3708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7068" y="4691026"/>
            <a:ext cx="5336540" cy="44441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80336"/>
            <a:ext cx="2890626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505" y="9380336"/>
            <a:ext cx="2890626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8FFBB-BFA0-4779-98B8-1D75A9443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37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777766" y="9382048"/>
            <a:ext cx="2891352" cy="4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65188" y="739775"/>
            <a:ext cx="4945062" cy="3708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63" y="4690233"/>
            <a:ext cx="5337163" cy="444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777766" y="9382048"/>
            <a:ext cx="2891352" cy="4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65188" y="739775"/>
            <a:ext cx="4945062" cy="3708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63" y="4690233"/>
            <a:ext cx="5337163" cy="444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777766" y="9382048"/>
            <a:ext cx="2891352" cy="4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65188" y="739775"/>
            <a:ext cx="4945062" cy="3708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63" y="4690233"/>
            <a:ext cx="5337163" cy="444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777766" y="9382048"/>
            <a:ext cx="2891352" cy="4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65188" y="739775"/>
            <a:ext cx="4945062" cy="3708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63" y="4690233"/>
            <a:ext cx="5337163" cy="444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777766" y="9382048"/>
            <a:ext cx="2891352" cy="4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65188" y="739775"/>
            <a:ext cx="4945062" cy="3708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63" y="4690233"/>
            <a:ext cx="5337163" cy="444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777766" y="9382048"/>
            <a:ext cx="2891352" cy="4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65188" y="739775"/>
            <a:ext cx="4945062" cy="3708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63" y="4690233"/>
            <a:ext cx="5337163" cy="444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80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777766" y="9382048"/>
            <a:ext cx="2891352" cy="4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65188" y="739775"/>
            <a:ext cx="4945062" cy="3708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63" y="4690233"/>
            <a:ext cx="5337163" cy="444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93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777766" y="9382048"/>
            <a:ext cx="2891352" cy="49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65188" y="739775"/>
            <a:ext cx="4945062" cy="3708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63" y="4690233"/>
            <a:ext cx="5337163" cy="444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30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12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93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8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3FE5-D902-46D2-B81E-D30B1B136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98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6E968-35E0-4B35-93A0-B15D0E853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82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B5FFC-FA84-4AEA-89BC-1D553877B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8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47D0E-16C3-4DAF-96FF-5E1C947BE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20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90EC1-472F-4BAD-8ECB-5423D333F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29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  <a:solidFill>
            <a:srgbClr val="0000FF"/>
          </a:solidFill>
        </p:spPr>
        <p:txBody>
          <a:bodyPr/>
          <a:lstStyle>
            <a:lvl1pPr algn="ctr">
              <a:defRPr sz="1800">
                <a:latin typeface="+mn-lt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991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62071-DB06-4AA1-83C1-2DED61C5B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52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86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41734-B569-4339-B0D1-FF3E7241C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50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5D4C2-91AB-4B86-88E5-12CA82A29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62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87231-833E-45D8-9B6D-EA572D4A8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60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68057-C9E1-4654-A59A-099A3AF35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3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CC148-84BA-4689-B465-D20516F99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47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395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58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39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806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33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22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90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85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387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135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F8872-0256-484B-A85D-1BD136EA6FD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160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A4BDC8-DD8A-43D2-9D37-2E180AC9038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336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00B28-53B2-4806-B163-B0C4C1FA4FA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82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19D98A-794E-42B2-B1F5-F79D650647B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784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588FC-61DC-4DE1-AB32-27ABEF52F81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844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FDEF4-083C-46A6-A850-E9B7B221E7B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545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E25B8-5B5C-4601-9512-432D95714E6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536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E1E03-D6D4-42B5-8EB6-403AD3F1B28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855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245B6-838F-4931-B1BA-CED29D3EA8F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229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E5CDF-8177-4685-B783-D7E5093D590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713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D7F51-F2C9-45C9-9599-E9E9C76E7C2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7495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56600" y="25400"/>
            <a:ext cx="762000" cy="273050"/>
          </a:xfrm>
        </p:spPr>
        <p:txBody>
          <a:bodyPr/>
          <a:lstStyle>
            <a:lvl1pPr>
              <a:defRPr/>
            </a:lvl1pPr>
          </a:lstStyle>
          <a:p>
            <a:fld id="{C8E3A120-C7BB-4AC0-B283-ECCB026497D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7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73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26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98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65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9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9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47DF1A-9F14-4ECB-A856-F82C4AE6D1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7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41E916-4547-4E16-952B-66DBBCA38FB3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944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en.wikipedia.org/wiki/File:ASIC_+_Memory_PoP_Schematic.JPG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images.anandtech.com/doci/8666/A8X_RAM.jpg" TargetMode="External"/><Relationship Id="rId1" Type="http://schemas.openxmlformats.org/officeDocument/2006/relationships/slideLayout" Target="../slideLayouts/slideLayout3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9425" y="2798930"/>
            <a:ext cx="8150225" cy="2760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dirty="0" err="1" smtClean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Verdana" pitchFamily="34" charset="0"/>
              </a:rPr>
              <a:t>Sima</a:t>
            </a:r>
            <a:endParaRPr lang="hu-HU" altLang="en-US" dirty="0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1358770"/>
            <a:ext cx="9144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Apple’s mobile processors</a:t>
            </a:r>
            <a:endParaRPr lang="hu-HU" altLang="en-US" sz="40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167873" y="6208713"/>
            <a:ext cx="2754279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55000"/>
              </a:spcAft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December </a:t>
            </a:r>
            <a:r>
              <a:rPr lang="hu-HU" altLang="en-US" sz="24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20</a:t>
            </a:r>
            <a:r>
              <a:rPr lang="en-US" altLang="en-US" sz="24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</a:t>
            </a:r>
            <a:r>
              <a:rPr lang="hu-HU" altLang="en-US" sz="24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3500" y="5543550"/>
            <a:ext cx="899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Vers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1.1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7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/>
          <a:stretch/>
        </p:blipFill>
        <p:spPr bwMode="auto">
          <a:xfrm>
            <a:off x="328613" y="1128713"/>
            <a:ext cx="8486775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210" y="606385"/>
            <a:ext cx="460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Apple’s iPhones-1 </a:t>
            </a:r>
            <a:r>
              <a:rPr lang="en-US" dirty="0" smtClean="0"/>
              <a:t>[</a:t>
            </a:r>
            <a:r>
              <a:rPr lang="hu-HU" dirty="0" smtClean="0"/>
              <a:t>4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61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2"/>
          <a:stretch/>
        </p:blipFill>
        <p:spPr bwMode="auto">
          <a:xfrm>
            <a:off x="419100" y="1206500"/>
            <a:ext cx="830580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803" y="606385"/>
            <a:ext cx="4629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Apple’s iPhones-2 </a:t>
            </a:r>
            <a:r>
              <a:rPr lang="en-US" dirty="0" smtClean="0"/>
              <a:t>[</a:t>
            </a:r>
            <a:r>
              <a:rPr lang="hu-HU" dirty="0" smtClean="0"/>
              <a:t>4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3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imore.com/sites/imore.com/files/field/image/2013/10/ipad_evolution_chart_2013_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0" y="766592"/>
            <a:ext cx="8918990" cy="608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005" y="445970"/>
            <a:ext cx="4419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Apple’s iPads-1 </a:t>
            </a:r>
            <a:r>
              <a:rPr lang="en-US" dirty="0" smtClean="0"/>
              <a:t>[</a:t>
            </a:r>
            <a:r>
              <a:rPr lang="hu-HU" dirty="0" smtClean="0"/>
              <a:t>5</a:t>
            </a:r>
            <a:r>
              <a:rPr lang="en-US" dirty="0" smtClean="0"/>
              <a:t>]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88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5" name="Picture 11" descr="nul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8" r="4022" b="31326"/>
          <a:stretch/>
        </p:blipFill>
        <p:spPr bwMode="auto">
          <a:xfrm>
            <a:off x="949053" y="865850"/>
            <a:ext cx="7628391" cy="58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305" y="609793"/>
            <a:ext cx="4419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Apple’s iPads-2 </a:t>
            </a:r>
            <a:r>
              <a:rPr lang="en-US" dirty="0" smtClean="0"/>
              <a:t>[</a:t>
            </a:r>
            <a:r>
              <a:rPr lang="hu-HU" dirty="0" smtClean="0"/>
              <a:t>6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26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287286"/>
              </p:ext>
            </p:extLst>
          </p:nvPr>
        </p:nvGraphicFramePr>
        <p:xfrm>
          <a:off x="51909" y="1261855"/>
          <a:ext cx="9027496" cy="4725525"/>
        </p:xfrm>
        <a:graphic>
          <a:graphicData uri="http://schemas.openxmlformats.org/drawingml/2006/table">
            <a:tbl>
              <a:tblPr/>
              <a:tblGrid>
                <a:gridCol w="424636"/>
                <a:gridCol w="810090"/>
                <a:gridCol w="585065"/>
                <a:gridCol w="495055"/>
                <a:gridCol w="450050"/>
                <a:gridCol w="1035115"/>
                <a:gridCol w="585065"/>
                <a:gridCol w="855095"/>
                <a:gridCol w="1279687"/>
                <a:gridCol w="957462"/>
                <a:gridCol w="573415"/>
                <a:gridCol w="976761"/>
              </a:tblGrid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Type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Model no.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Image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Node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Die size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ISA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cache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GPU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Memory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Intro.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Utilizing devices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818048">
                <a:tc>
                  <a:txBody>
                    <a:bodyPr/>
                    <a:lstStyle/>
                    <a:p>
                      <a:pPr algn="ctr"/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S5L8900X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90 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72</a:t>
                      </a:r>
                    </a:p>
                    <a:p>
                      <a:pPr algn="ctr"/>
                      <a:r>
                        <a:rPr lang="en-US" sz="1000" noProof="0" dirty="0" smtClean="0"/>
                        <a:t>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ARM1176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noProof="0" dirty="0" smtClean="0"/>
                        <a:t>412 MHz</a:t>
                      </a:r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ARMv6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16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16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PowerVR MBX </a:t>
                      </a:r>
                    </a:p>
                    <a:p>
                      <a:pPr algn="ctr"/>
                      <a:r>
                        <a:rPr lang="en-US" sz="1000" noProof="0" dirty="0" smtClean="0"/>
                        <a:t>Lite @ 103 MHz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128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16-bit SCh LPDDR-266 (532 MB/sec)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   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(1st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 3G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723657">
                <a:tc>
                  <a:txBody>
                    <a:bodyPr/>
                    <a:lstStyle/>
                    <a:p>
                      <a:pPr algn="ctr"/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APL0278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S5L8720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65</a:t>
                      </a:r>
                    </a:p>
                    <a:p>
                      <a:pPr algn="ctr"/>
                      <a:r>
                        <a:rPr lang="en-US" sz="1000" noProof="0" dirty="0" smtClean="0"/>
                        <a:t> 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36 </a:t>
                      </a:r>
                    </a:p>
                    <a:p>
                      <a:pPr algn="ctr"/>
                      <a:r>
                        <a:rPr lang="en-US" sz="1000" noProof="0" dirty="0" smtClean="0"/>
                        <a:t>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ARM1176</a:t>
                      </a:r>
                    </a:p>
                    <a:p>
                      <a:pPr algn="ctr"/>
                      <a:r>
                        <a:rPr lang="en-US" sz="1000" noProof="0" dirty="0" smtClean="0"/>
                        <a:t>412–533 MHz 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ARMv6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16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16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PowerVR MBX Lite @ 103–133 MHz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32/128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SCh LPDDR-133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9/2008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(2nd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Nano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(4th gen.)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723657">
                <a:tc rowSpan="2">
                  <a:txBody>
                    <a:bodyPr/>
                    <a:lstStyle/>
                    <a:p>
                      <a:pPr algn="ctr"/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APL0298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S5L8920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65 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71.8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 1x Cortex-A8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600 MHz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ARMv7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L2: 256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PowerVR SGX535 @ 150 MHz (1.2 GFLOPS)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256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SCh LPDDR-400 (1.6 GB/sec)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6/2009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 3GS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1804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APL2298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S5L8922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45 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41.6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Cortex-A8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600–800 MHz 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ARMv7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L2: 256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PowerVR SGX535 @ 150–200 MHz (1.2–1.6 GFLOPS)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256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SCh LPDDR-400 (1.6 GB/sec)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9/2009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(3rd gen.)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147060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A4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APL0398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S5L8930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45 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53.3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Cortex-A8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0.8–1.0 GHz 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ARMv7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L2: 512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err="1" smtClean="0"/>
                        <a:t>PowerVR</a:t>
                      </a:r>
                      <a:r>
                        <a:rPr lang="en-US" sz="1000" noProof="0" dirty="0" smtClean="0"/>
                        <a:t> SGX535 @ 200–250 MHz (1.6–2 GFLOPS)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256 MB</a:t>
                      </a:r>
                      <a:r>
                        <a:rPr lang="en-US" sz="1000" baseline="0" noProof="0" dirty="0" smtClean="0"/>
                        <a:t> </a:t>
                      </a:r>
                      <a:r>
                        <a:rPr lang="en-US" sz="1000" noProof="0" dirty="0" smtClean="0"/>
                        <a:t>(iPad)</a:t>
                      </a:r>
                    </a:p>
                    <a:p>
                      <a:pPr algn="ctr"/>
                      <a:r>
                        <a:rPr lang="en-US" sz="1000" noProof="0" dirty="0" smtClean="0"/>
                        <a:t>512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(iPhone 4)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</a:t>
                      </a:r>
                      <a:r>
                        <a:rPr lang="en-US" sz="1000" noProof="0" dirty="0" err="1" smtClean="0"/>
                        <a:t>DCh</a:t>
                      </a:r>
                      <a:r>
                        <a:rPr lang="en-US" sz="1000" noProof="0" dirty="0" smtClean="0"/>
                        <a:t> LPDDR-400 </a:t>
                      </a:r>
                      <a:endParaRPr lang="hu-HU" sz="1000" noProof="0" dirty="0" smtClean="0"/>
                    </a:p>
                    <a:p>
                      <a:pPr algn="ctr"/>
                      <a:r>
                        <a:rPr lang="en-US" sz="1000" noProof="0" dirty="0" smtClean="0"/>
                        <a:t>(3.2 GB/sec)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3</a:t>
                      </a:r>
                      <a:r>
                        <a:rPr lang="hu-HU" sz="1000" noProof="0" dirty="0" smtClean="0"/>
                        <a:t>/</a:t>
                      </a:r>
                      <a:r>
                        <a:rPr lang="en-US" sz="1000" noProof="0" dirty="0" smtClean="0"/>
                        <a:t>2010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iPad </a:t>
                      </a:r>
                      <a:endParaRPr lang="hu-HU" sz="1000" noProof="0" dirty="0" smtClean="0"/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(1st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 4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 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(4th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Apple TV 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(2nd gen.)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pSp>
        <p:nvGrpSpPr>
          <p:cNvPr id="6" name="Csoportba foglalás 5"/>
          <p:cNvGrpSpPr/>
          <p:nvPr/>
        </p:nvGrpSpPr>
        <p:grpSpPr>
          <a:xfrm>
            <a:off x="1306240" y="1851205"/>
            <a:ext cx="542193" cy="3777324"/>
            <a:chOff x="1149487" y="1776184"/>
            <a:chExt cx="542193" cy="3777324"/>
          </a:xfrm>
        </p:grpSpPr>
        <p:pic>
          <p:nvPicPr>
            <p:cNvPr id="1025" name="Picture 1" descr="S5L890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360" y="2573905"/>
              <a:ext cx="528415" cy="507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S5L872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947" y="1776184"/>
              <a:ext cx="541733" cy="541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S5L892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572" y="3293985"/>
              <a:ext cx="538026" cy="500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S5L892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720" y="4094550"/>
              <a:ext cx="530878" cy="493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Apple A4 Chip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487" y="5015397"/>
              <a:ext cx="538111" cy="538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74625" y="615510"/>
            <a:ext cx="7714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the processors used in Apple’s mobile devices-1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471925" y="2271570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6/2008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7477720" y="1832629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6/2007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4201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449628"/>
              </p:ext>
            </p:extLst>
          </p:nvPr>
        </p:nvGraphicFramePr>
        <p:xfrm>
          <a:off x="113885" y="1261306"/>
          <a:ext cx="8910990" cy="5192548"/>
        </p:xfrm>
        <a:graphic>
          <a:graphicData uri="http://schemas.openxmlformats.org/drawingml/2006/table">
            <a:tbl>
              <a:tblPr/>
              <a:tblGrid>
                <a:gridCol w="405045"/>
                <a:gridCol w="677695"/>
                <a:gridCol w="540060"/>
                <a:gridCol w="495055"/>
                <a:gridCol w="495055"/>
                <a:gridCol w="990110"/>
                <a:gridCol w="540060"/>
                <a:gridCol w="900100"/>
                <a:gridCol w="1260140"/>
                <a:gridCol w="1080120"/>
                <a:gridCol w="585065"/>
                <a:gridCol w="942485"/>
              </a:tblGrid>
              <a:tr h="508304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Type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Model no.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Image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Node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Die size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ISA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cache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GPU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Memory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Intro.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Utilizing devices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805462">
                <a:tc rowSpan="3"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A5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APL0498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S5L8940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45 </a:t>
                      </a:r>
                      <a:r>
                        <a:rPr lang="hu-HU" sz="1000" dirty="0" smtClean="0"/>
                        <a:t>nm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122.2 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 </a:t>
                      </a:r>
                      <a:r>
                        <a:rPr lang="hu-HU" sz="1000" dirty="0" smtClean="0"/>
                        <a:t>Cortex-A9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0.8–1.0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ARMv7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L1i: 32 KB</a:t>
                      </a:r>
                      <a:br>
                        <a:rPr lang="hu-HU" sz="1000" dirty="0"/>
                      </a:br>
                      <a:r>
                        <a:rPr lang="hu-HU" sz="1000" dirty="0"/>
                        <a:t>L1d: 32 KB</a:t>
                      </a:r>
                      <a:br>
                        <a:rPr lang="hu-HU" sz="1000" dirty="0"/>
                      </a:br>
                      <a:r>
                        <a:rPr lang="hu-HU" sz="1000" dirty="0"/>
                        <a:t>L2: 1 MB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SGX543MP2 </a:t>
                      </a:r>
                      <a:r>
                        <a:rPr lang="hu-HU" sz="1000" dirty="0" smtClean="0"/>
                        <a:t>(2C) </a:t>
                      </a:r>
                      <a:r>
                        <a:rPr lang="hu-HU" sz="1000" dirty="0"/>
                        <a:t>@ 200–250 MHz (12.8–16 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512 MB</a:t>
                      </a:r>
                    </a:p>
                    <a:p>
                      <a:pPr algn="ctr"/>
                      <a:r>
                        <a:rPr lang="hu-HU" sz="1000" dirty="0" smtClean="0"/>
                        <a:t>32-bit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LPDDR2-800 </a:t>
                      </a:r>
                      <a:r>
                        <a:rPr lang="hu-HU" sz="1000" dirty="0"/>
                        <a:t>(6.4 GB/sec)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3/2011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2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iPhone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4S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05462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APL2498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S5L8942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32 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69.6 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 Cortex-A9</a:t>
                      </a:r>
                    </a:p>
                    <a:p>
                      <a:pPr algn="ctr"/>
                      <a:r>
                        <a:rPr lang="en-US" sz="1000" dirty="0" smtClean="0"/>
                        <a:t>0.8–1.0 GHz </a:t>
                      </a:r>
                      <a:endParaRPr lang="en-US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ARMv7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L1i: 32 KB</a:t>
                      </a:r>
                      <a:br>
                        <a:rPr lang="hu-HU" sz="1000"/>
                      </a:br>
                      <a:r>
                        <a:rPr lang="hu-HU" sz="1000"/>
                        <a:t>L1d: 32 KB</a:t>
                      </a:r>
                      <a:br>
                        <a:rPr lang="hu-HU" sz="1000"/>
                      </a:br>
                      <a:r>
                        <a:rPr lang="hu-HU" sz="1000"/>
                        <a:t>L2: 1 MB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SGX543MP2 </a:t>
                      </a:r>
                      <a:r>
                        <a:rPr lang="hu-HU" sz="1000" dirty="0" smtClean="0"/>
                        <a:t>(2C) </a:t>
                      </a:r>
                      <a:r>
                        <a:rPr lang="hu-HU" sz="1000" dirty="0"/>
                        <a:t>@ 200–250 MHz (12.8–16 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512 MB</a:t>
                      </a:r>
                    </a:p>
                    <a:p>
                      <a:pPr algn="ctr"/>
                      <a:r>
                        <a:rPr lang="hu-HU" sz="1000" dirty="0" smtClean="0"/>
                        <a:t>32-bit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LPDDR2-800 </a:t>
                      </a:r>
                      <a:r>
                        <a:rPr lang="hu-HU" sz="1000" dirty="0"/>
                        <a:t>(6.4 GB/sec)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3/2012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en-US" sz="1000" dirty="0" smtClean="0"/>
                        <a:t>iPad </a:t>
                      </a:r>
                      <a:r>
                        <a:rPr lang="en-US" sz="1000" dirty="0"/>
                        <a:t>2 </a:t>
                      </a:r>
                      <a:r>
                        <a:rPr lang="en-US" sz="100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dirty="0" smtClean="0"/>
                        <a:t>   (iPad 2,4</a:t>
                      </a:r>
                      <a:r>
                        <a:rPr lang="en-US" sz="1000" dirty="0"/>
                        <a:t>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en-US" sz="1000" dirty="0" smtClean="0"/>
                        <a:t>iPod </a:t>
                      </a:r>
                      <a:r>
                        <a:rPr lang="en-US" sz="1000" dirty="0"/>
                        <a:t>Touch </a:t>
                      </a:r>
                      <a:r>
                        <a:rPr lang="en-US" sz="100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dirty="0" smtClean="0"/>
                        <a:t>   (</a:t>
                      </a:r>
                      <a:r>
                        <a:rPr lang="en-US" sz="1000" dirty="0"/>
                        <a:t>5th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en-US" sz="1000" dirty="0" smtClean="0"/>
                        <a:t>iPad </a:t>
                      </a:r>
                      <a:r>
                        <a:rPr lang="en-US" sz="1000" dirty="0"/>
                        <a:t>Mini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05462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APL7498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S5L8947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32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37.8 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1x</a:t>
                      </a:r>
                      <a:r>
                        <a:rPr lang="hu-HU" sz="1000" dirty="0" smtClean="0"/>
                        <a:t> Cortex-A9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1.0 GHz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ARMv7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L1i: 32 KB</a:t>
                      </a:r>
                      <a:br>
                        <a:rPr lang="hu-HU" sz="1000"/>
                      </a:br>
                      <a:r>
                        <a:rPr lang="hu-HU" sz="1000"/>
                        <a:t>L1d: 32 KB</a:t>
                      </a:r>
                      <a:br>
                        <a:rPr lang="hu-HU" sz="1000"/>
                      </a:br>
                      <a:r>
                        <a:rPr lang="hu-HU" sz="1000"/>
                        <a:t>L2: 1 MB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SGX543MP2 </a:t>
                      </a:r>
                      <a:r>
                        <a:rPr lang="hu-HU" sz="1000" dirty="0" smtClean="0"/>
                        <a:t>(2C) </a:t>
                      </a:r>
                      <a:r>
                        <a:rPr lang="hu-HU" sz="1000" dirty="0"/>
                        <a:t>@ 200–250 MHz (12.8–16 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512 MB</a:t>
                      </a:r>
                    </a:p>
                    <a:p>
                      <a:pPr algn="ctr"/>
                      <a:r>
                        <a:rPr lang="hu-HU" sz="1000" dirty="0" smtClean="0"/>
                        <a:t>32-bit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LPDDR2-800 </a:t>
                      </a:r>
                      <a:r>
                        <a:rPr lang="hu-HU" sz="1000" dirty="0"/>
                        <a:t>(6.4 GB/sec)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3/2013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AppleTV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3 </a:t>
                      </a:r>
                      <a:r>
                        <a:rPr lang="en-US" sz="100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dirty="0" smtClean="0"/>
                        <a:t> </a:t>
                      </a:r>
                      <a:r>
                        <a:rPr lang="hu-HU" sz="1000" dirty="0" smtClean="0"/>
                        <a:t>(</a:t>
                      </a:r>
                      <a:r>
                        <a:rPr lang="hu-HU" sz="1000" dirty="0"/>
                        <a:t>AppleTV3,2)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92194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A5X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APL5498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S5L8945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45 </a:t>
                      </a:r>
                      <a:r>
                        <a:rPr lang="hu-HU" sz="1000" dirty="0" smtClean="0"/>
                        <a:t>nm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165 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Cortex-A9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1.0 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ARMv7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L1i: 32 KB</a:t>
                      </a:r>
                      <a:br>
                        <a:rPr lang="hu-HU" sz="1000"/>
                      </a:br>
                      <a:r>
                        <a:rPr lang="hu-HU" sz="1000"/>
                        <a:t>L1d: 32 KB</a:t>
                      </a:r>
                      <a:br>
                        <a:rPr lang="hu-HU" sz="1000"/>
                      </a:br>
                      <a:r>
                        <a:rPr lang="hu-HU" sz="1000"/>
                        <a:t>L2: 1 MB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SGX543MP4 </a:t>
                      </a:r>
                      <a:r>
                        <a:rPr lang="hu-HU" sz="1000" dirty="0" smtClean="0"/>
                        <a:t>(4C) </a:t>
                      </a:r>
                      <a:r>
                        <a:rPr lang="hu-HU" sz="1000" dirty="0"/>
                        <a:t>@ 250 MHz (32 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</a:t>
                      </a:r>
                      <a:r>
                        <a:rPr lang="en-US" sz="1000" baseline="0" dirty="0" smtClean="0"/>
                        <a:t> GB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32-bit </a:t>
                      </a:r>
                      <a:r>
                        <a:rPr lang="hu-HU" sz="1000" dirty="0" smtClean="0"/>
                        <a:t>4Ch</a:t>
                      </a:r>
                      <a:r>
                        <a:rPr lang="en-US" sz="1000" dirty="0" smtClean="0"/>
                        <a:t> LPDDR2-800 </a:t>
                      </a:r>
                      <a:r>
                        <a:rPr lang="en-US" sz="1000" dirty="0"/>
                        <a:t>(12.8 GB/sec)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3/2012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dirty="0" smtClean="0"/>
                        <a:t>   </a:t>
                      </a:r>
                      <a:r>
                        <a:rPr lang="hu-HU" sz="1000" dirty="0" smtClean="0"/>
                        <a:t>(</a:t>
                      </a:r>
                      <a:r>
                        <a:rPr lang="hu-HU" sz="1000" dirty="0"/>
                        <a:t>3rd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/>
                        <a:t>.)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765574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A6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APL0598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S5L8950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32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96.7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/>
                        <a:t> </a:t>
                      </a:r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Swift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1.3 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baseline="30000" dirty="0" smtClean="0"/>
                        <a:t> </a:t>
                      </a:r>
                      <a:endParaRPr lang="en-US" sz="1000" baseline="30000" dirty="0" smtClean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ARMv7s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L1i: 32 KB</a:t>
                      </a:r>
                      <a:br>
                        <a:rPr lang="hu-HU" sz="1000" dirty="0"/>
                      </a:br>
                      <a:r>
                        <a:rPr lang="hu-HU" sz="1000" dirty="0"/>
                        <a:t>L1d: 32 KB</a:t>
                      </a:r>
                      <a:br>
                        <a:rPr lang="hu-HU" sz="1000" dirty="0"/>
                      </a:br>
                      <a:r>
                        <a:rPr lang="hu-HU" sz="1000" dirty="0"/>
                        <a:t>L2: 1 </a:t>
                      </a:r>
                      <a:r>
                        <a:rPr lang="hu-HU" sz="1000" dirty="0" smtClean="0"/>
                        <a:t>MB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SGX543MP3 </a:t>
                      </a:r>
                      <a:r>
                        <a:rPr lang="hu-HU" sz="1000" dirty="0" smtClean="0"/>
                        <a:t>(3C) </a:t>
                      </a:r>
                      <a:r>
                        <a:rPr lang="hu-HU" sz="1000" dirty="0"/>
                        <a:t>@ 266 MHz (25.5 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hu-HU" sz="1000" dirty="0" smtClean="0"/>
                        <a:t>32-bit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LPDDR2-1066 </a:t>
                      </a:r>
                      <a:r>
                        <a:rPr lang="hu-HU" sz="1000" dirty="0"/>
                        <a:t>(8.528 GB/sec)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9/2012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iPhone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5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iPhone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5C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10090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A6X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APL5598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S5L8955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32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123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/>
                        <a:t> </a:t>
                      </a:r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Swift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1.4 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ARMv7s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L1i: 32 KB</a:t>
                      </a:r>
                      <a:br>
                        <a:rPr lang="hu-HU" sz="1000"/>
                      </a:br>
                      <a:r>
                        <a:rPr lang="hu-HU" sz="1000"/>
                        <a:t>L1d: 32 KB</a:t>
                      </a:r>
                      <a:br>
                        <a:rPr lang="hu-HU" sz="1000"/>
                      </a:br>
                      <a:r>
                        <a:rPr lang="hu-HU" sz="1000"/>
                        <a:t>L2: 1 MB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SGX554MP4 </a:t>
                      </a:r>
                      <a:r>
                        <a:rPr lang="hu-HU" sz="1000" dirty="0" smtClean="0"/>
                        <a:t>(4C) </a:t>
                      </a:r>
                      <a:r>
                        <a:rPr lang="hu-HU" sz="1000" dirty="0"/>
                        <a:t>@ 266 MHz (68.1 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en-US" sz="1000" dirty="0" smtClean="0"/>
                        <a:t>32-bit </a:t>
                      </a:r>
                      <a:r>
                        <a:rPr lang="hu-HU" sz="1000" dirty="0" smtClean="0"/>
                        <a:t>4Ch</a:t>
                      </a:r>
                      <a:r>
                        <a:rPr lang="en-US" sz="1000" dirty="0" smtClean="0"/>
                        <a:t> LPDDR2-1066 </a:t>
                      </a:r>
                      <a:r>
                        <a:rPr lang="en-US" sz="1000" dirty="0"/>
                        <a:t>(17.1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10/2012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dirty="0" smtClean="0"/>
                        <a:t>   </a:t>
                      </a:r>
                      <a:r>
                        <a:rPr lang="hu-HU" sz="1000" dirty="0" smtClean="0"/>
                        <a:t>(</a:t>
                      </a:r>
                      <a:r>
                        <a:rPr lang="hu-HU" sz="1000" dirty="0"/>
                        <a:t>4th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/>
                        <a:t>.)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pSp>
        <p:nvGrpSpPr>
          <p:cNvPr id="5" name="Csoportba foglalás 4"/>
          <p:cNvGrpSpPr/>
          <p:nvPr/>
        </p:nvGrpSpPr>
        <p:grpSpPr>
          <a:xfrm>
            <a:off x="1196780" y="1840226"/>
            <a:ext cx="552605" cy="4440271"/>
            <a:chOff x="1103313" y="1632873"/>
            <a:chExt cx="552605" cy="4440271"/>
          </a:xfrm>
        </p:grpSpPr>
        <p:pic>
          <p:nvPicPr>
            <p:cNvPr id="2049" name="Picture 1" descr="Apple A5 Chi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858" y="1632873"/>
              <a:ext cx="520986" cy="609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Apple-A5-APL249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842" y="2445795"/>
              <a:ext cx="527002" cy="563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Apple-A5-APL749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353" y="3266617"/>
              <a:ext cx="540060" cy="54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Apple A5X Chip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858" y="4012227"/>
              <a:ext cx="540060" cy="54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Apple A6 Chip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313" y="4717330"/>
              <a:ext cx="540060" cy="599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Apple A6X chip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313" y="5533084"/>
              <a:ext cx="540060" cy="54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175809" y="615510"/>
            <a:ext cx="7861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the processors used in Apple’s mobile devices-2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en-US" dirty="0" smtClean="0"/>
              <a:t>10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3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145292"/>
              </p:ext>
            </p:extLst>
          </p:nvPr>
        </p:nvGraphicFramePr>
        <p:xfrm>
          <a:off x="115888" y="1267650"/>
          <a:ext cx="8911607" cy="4601634"/>
        </p:xfrm>
        <a:graphic>
          <a:graphicData uri="http://schemas.openxmlformats.org/drawingml/2006/table">
            <a:tbl>
              <a:tblPr/>
              <a:tblGrid>
                <a:gridCol w="405662"/>
                <a:gridCol w="720080"/>
                <a:gridCol w="540060"/>
                <a:gridCol w="540060"/>
                <a:gridCol w="495055"/>
                <a:gridCol w="855095"/>
                <a:gridCol w="675075"/>
                <a:gridCol w="900100"/>
                <a:gridCol w="1215135"/>
                <a:gridCol w="990110"/>
                <a:gridCol w="585065"/>
                <a:gridCol w="990110"/>
              </a:tblGrid>
              <a:tr h="546965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Type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Model no.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Image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Node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Die size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ISA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cache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GPU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Memory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Intro.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Utilizing devices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810090">
                <a:tc rowSpan="2"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A7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APL0698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S5L8960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28 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102 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Cyclone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1.3 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PowerVR</a:t>
                      </a:r>
                      <a:r>
                        <a:rPr lang="en-US" sz="1000" dirty="0"/>
                        <a:t> G6430 </a:t>
                      </a:r>
                      <a:r>
                        <a:rPr lang="en-US" sz="1000" dirty="0" smtClean="0"/>
                        <a:t>(</a:t>
                      </a:r>
                      <a:r>
                        <a:rPr lang="hu-HU" sz="1000" dirty="0" smtClean="0"/>
                        <a:t>4C</a:t>
                      </a:r>
                      <a:r>
                        <a:rPr lang="en-US" sz="1000" dirty="0" smtClean="0"/>
                        <a:t>) </a:t>
                      </a:r>
                      <a:r>
                        <a:rPr lang="en-US" sz="1000" dirty="0"/>
                        <a:t>@ 450 MHz (115.2 GFLOPS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en-US" sz="1000" dirty="0" smtClean="0"/>
                        <a:t> LPDDR3-1600</a:t>
                      </a:r>
                      <a:r>
                        <a:rPr lang="hu-HU" sz="1000" baseline="30000" dirty="0" smtClean="0"/>
                        <a:t> </a:t>
                      </a:r>
                      <a:r>
                        <a:rPr lang="en-US" sz="1000" dirty="0" smtClean="0"/>
                        <a:t>(12.8</a:t>
                      </a:r>
                      <a:r>
                        <a:rPr lang="en-US" sz="1000" dirty="0"/>
                        <a:t>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9/2013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iPhone </a:t>
                      </a:r>
                      <a:r>
                        <a:rPr lang="pl-PL" sz="1000" dirty="0"/>
                        <a:t>5S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iPad </a:t>
                      </a:r>
                      <a:r>
                        <a:rPr lang="pl-PL" sz="1000" dirty="0"/>
                        <a:t>Mini 2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iPad </a:t>
                      </a:r>
                      <a:r>
                        <a:rPr lang="pl-PL" sz="1000" dirty="0"/>
                        <a:t>Mini 3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1009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APL5698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S5L8965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28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102 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Cyclone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1.4 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PowerVR</a:t>
                      </a:r>
                      <a:r>
                        <a:rPr lang="en-US" sz="1000" dirty="0"/>
                        <a:t> G6430 </a:t>
                      </a:r>
                      <a:r>
                        <a:rPr lang="en-US" sz="1000" dirty="0" smtClean="0"/>
                        <a:t>(</a:t>
                      </a:r>
                      <a:r>
                        <a:rPr lang="hu-HU" sz="1000" dirty="0" smtClean="0"/>
                        <a:t>4C</a:t>
                      </a:r>
                      <a:r>
                        <a:rPr lang="en-US" sz="1000" dirty="0" smtClean="0"/>
                        <a:t>) </a:t>
                      </a:r>
                      <a:r>
                        <a:rPr lang="en-US" sz="1000" dirty="0"/>
                        <a:t>@ 450 MHz (115.2 GFLOPS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hu-HU" sz="1000" dirty="0" smtClean="0"/>
                        <a:t> </a:t>
                      </a:r>
                      <a:r>
                        <a:rPr lang="en-US" sz="1000" dirty="0" smtClean="0"/>
                        <a:t>LPDDR3-1600 </a:t>
                      </a:r>
                      <a:r>
                        <a:rPr lang="en-US" sz="1000" dirty="0"/>
                        <a:t>(12.8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10/2013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Air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A8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APL1011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20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89 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/>
                        <a:t>Cyclone</a:t>
                      </a:r>
                      <a:r>
                        <a:rPr lang="hu-HU" sz="1000" dirty="0"/>
                        <a:t> 2nd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 smtClean="0"/>
                        <a:t>.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1.4 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GX6450 </a:t>
                      </a:r>
                      <a:r>
                        <a:rPr lang="hu-HU" sz="1000" dirty="0" smtClean="0"/>
                        <a:t>(4C) </a:t>
                      </a:r>
                      <a:r>
                        <a:rPr lang="hu-HU" sz="1000" dirty="0"/>
                        <a:t>@ 450 MHz (115.2 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en-US" sz="1000" dirty="0" smtClean="0"/>
                        <a:t> LPDDR3-1600 </a:t>
                      </a:r>
                      <a:r>
                        <a:rPr lang="en-US" sz="1000" dirty="0"/>
                        <a:t>(12.8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9/2014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fr-FR" sz="1000" dirty="0" smtClean="0"/>
                        <a:t>iPhone </a:t>
                      </a:r>
                      <a:r>
                        <a:rPr lang="fr-FR" sz="1000" dirty="0"/>
                        <a:t>6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fr-FR" sz="1000" dirty="0" smtClean="0"/>
                        <a:t>iPhone </a:t>
                      </a:r>
                      <a:r>
                        <a:rPr lang="fr-FR" sz="1000" dirty="0"/>
                        <a:t>6 Plus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55095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A8X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APL1012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20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128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/>
                        <a:t> </a:t>
                      </a:r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/>
                        <a:t>Cyclone</a:t>
                      </a:r>
                      <a:r>
                        <a:rPr lang="hu-HU" sz="1000" dirty="0"/>
                        <a:t> 2nd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 smtClean="0"/>
                        <a:t>.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1.5 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ARMv8-A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2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</a:t>
                      </a:r>
                      <a:r>
                        <a:rPr lang="hu-HU" sz="1000" dirty="0" smtClean="0"/>
                        <a:t>GXA6850</a:t>
                      </a:r>
                      <a:r>
                        <a:rPr lang="hu-HU" sz="1000" baseline="0" dirty="0" smtClean="0"/>
                        <a:t> </a:t>
                      </a:r>
                      <a:r>
                        <a:rPr lang="hu-HU" sz="1000" dirty="0" smtClean="0"/>
                        <a:t>(</a:t>
                      </a:r>
                      <a:r>
                        <a:rPr lang="en-US" sz="1000" dirty="0" smtClean="0"/>
                        <a:t>8</a:t>
                      </a:r>
                      <a:r>
                        <a:rPr lang="hu-HU" sz="1000" dirty="0" smtClean="0"/>
                        <a:t>C) </a:t>
                      </a:r>
                      <a:r>
                        <a:rPr lang="hu-HU" sz="1000" dirty="0"/>
                        <a:t>@ 450 MHz (230.4 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 GB</a:t>
                      </a:r>
                    </a:p>
                    <a:p>
                      <a:pPr algn="ctr"/>
                      <a:r>
                        <a:rPr lang="hu-HU" sz="1000" dirty="0" smtClean="0"/>
                        <a:t>64-bit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LPDDR3-1600 </a:t>
                      </a:r>
                      <a:r>
                        <a:rPr lang="hu-HU" sz="1000" dirty="0"/>
                        <a:t>(25.6 GB/sec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10/2014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Air 2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79294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S1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Apple </a:t>
                      </a:r>
                      <a:r>
                        <a:rPr lang="hu-HU" sz="1000" dirty="0" err="1"/>
                        <a:t>Watch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pSp>
        <p:nvGrpSpPr>
          <p:cNvPr id="4" name="Csoportba foglalás 3"/>
          <p:cNvGrpSpPr/>
          <p:nvPr/>
        </p:nvGrpSpPr>
        <p:grpSpPr>
          <a:xfrm>
            <a:off x="1231567" y="1905523"/>
            <a:ext cx="562823" cy="3883607"/>
            <a:chOff x="1138977" y="1905523"/>
            <a:chExt cx="562823" cy="3883607"/>
          </a:xfrm>
        </p:grpSpPr>
        <p:pic>
          <p:nvPicPr>
            <p:cNvPr id="3073" name="Picture 1" descr="Apple A7 chi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75" y="1905523"/>
              <a:ext cx="537145" cy="596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Apple A7 S5L9865 chi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756" y="2717066"/>
              <a:ext cx="552280" cy="552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Apple A8 system-on-a-chip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62" y="3565256"/>
              <a:ext cx="522287" cy="558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Apple A8X system-on-a-chip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977" y="4451758"/>
              <a:ext cx="562823" cy="529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Apple-S1-heatspreader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938" y="5204486"/>
              <a:ext cx="541337" cy="58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74625" y="615510"/>
            <a:ext cx="7861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the processors used in Apple’s mobile devices-3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(1</a:t>
            </a:r>
            <a:r>
              <a:rPr lang="en-US" dirty="0" smtClean="0"/>
              <a:t>1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94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extremetech.com/wp-content/uploads/2014/09/iphone-6-a8-soc-performance-cpu-gpu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7" y="1100125"/>
            <a:ext cx="8964037" cy="372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93120" y="6092715"/>
            <a:ext cx="50818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/>
                <a:cs typeface="Arial" pitchFamily="34" charset="0"/>
              </a:rPr>
              <a:t>iPhone 6 A8 </a:t>
            </a:r>
            <a:r>
              <a:rPr kumimoji="0" lang="en-US" altLang="en-US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Helvetica"/>
                <a:cs typeface="Arial" pitchFamily="34" charset="0"/>
              </a:rPr>
              <a:t>SoC</a:t>
            </a: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/>
                <a:cs typeface="Arial" pitchFamily="34" charset="0"/>
              </a:rPr>
              <a:t> CPU and GPU performance graph (Apple’s own figures)</a:t>
            </a:r>
            <a:endParaRPr kumimoji="0" lang="en-US" altLang="en-US" sz="7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625" y="602810"/>
            <a:ext cx="5302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Performance increase of Apple’s iPhones </a:t>
            </a:r>
            <a:r>
              <a:rPr lang="en-US" dirty="0" smtClean="0"/>
              <a:t>[</a:t>
            </a:r>
            <a:r>
              <a:rPr lang="hu-HU" dirty="0" smtClean="0"/>
              <a:t>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(1</a:t>
            </a:r>
            <a:r>
              <a:rPr lang="en-US" dirty="0" smtClean="0"/>
              <a:t>2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05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80"/>
          <a:stretch/>
        </p:blipFill>
        <p:spPr bwMode="auto">
          <a:xfrm>
            <a:off x="1" y="998731"/>
            <a:ext cx="9027494" cy="326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625" y="619085"/>
            <a:ext cx="413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Evolution of cellular standards </a:t>
            </a:r>
            <a:r>
              <a:rPr lang="en-US" dirty="0" smtClean="0"/>
              <a:t>[</a:t>
            </a:r>
            <a:r>
              <a:rPr lang="hu-HU" dirty="0" smtClean="0"/>
              <a:t>8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(1</a:t>
            </a:r>
            <a:r>
              <a:rPr lang="en-US" dirty="0" smtClean="0"/>
              <a:t>3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95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 t="15316" r="8852" b="13507"/>
          <a:stretch/>
        </p:blipFill>
        <p:spPr bwMode="auto">
          <a:xfrm>
            <a:off x="116505" y="1223755"/>
            <a:ext cx="8893590" cy="457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625" y="595313"/>
            <a:ext cx="571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components of a smartphone or tablet </a:t>
            </a:r>
            <a:r>
              <a:rPr lang="en-US" dirty="0" smtClean="0"/>
              <a:t>[</a:t>
            </a:r>
            <a:r>
              <a:rPr lang="hu-HU" dirty="0" smtClean="0"/>
              <a:t>9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6110" y="5870860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Note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715" y="6110805"/>
            <a:ext cx="9262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Processor memory </a:t>
            </a:r>
            <a:r>
              <a:rPr lang="en-US" sz="1600" dirty="0" smtClean="0"/>
              <a:t>(usually implemented as stacked memory on the processor) and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flash memory </a:t>
            </a:r>
            <a:r>
              <a:rPr lang="en-US" sz="1600" dirty="0" smtClean="0"/>
              <a:t>(usually implemented as an individual chip) </a:t>
            </a:r>
            <a:r>
              <a:rPr lang="en-US" sz="1600" dirty="0" smtClean="0">
                <a:solidFill>
                  <a:srgbClr val="0070C0"/>
                </a:solidFill>
              </a:rPr>
              <a:t>not indicated </a:t>
            </a:r>
            <a:r>
              <a:rPr lang="en-US" sz="1600" dirty="0" smtClean="0"/>
              <a:t>in the Figure. </a:t>
            </a:r>
            <a:endParaRPr lang="en-US" sz="16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(1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19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4625" y="613290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Preface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310" y="966425"/>
            <a:ext cx="9180718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/>
              <a:t>Apple does not reveal any details about their mobile devices.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There are however </a:t>
            </a:r>
            <a:r>
              <a:rPr lang="en-US" sz="1600" dirty="0" smtClean="0">
                <a:solidFill>
                  <a:srgbClr val="0070C0"/>
                </a:solidFill>
              </a:rPr>
              <a:t>two valuable sources </a:t>
            </a:r>
            <a:r>
              <a:rPr lang="en-US" sz="1600" dirty="0" smtClean="0"/>
              <a:t>of information relating to Apple’s SOC’s.</a:t>
            </a:r>
          </a:p>
          <a:p>
            <a:r>
              <a:rPr lang="en-US" sz="1600" dirty="0" smtClean="0"/>
              <a:t>a) There are a few companies that </a:t>
            </a:r>
            <a:r>
              <a:rPr lang="en-US" sz="1600" dirty="0" smtClean="0">
                <a:solidFill>
                  <a:srgbClr val="0070C0"/>
                </a:solidFill>
              </a:rPr>
              <a:t>teardown</a:t>
            </a:r>
            <a:r>
              <a:rPr lang="en-US" sz="1600" dirty="0" smtClean="0"/>
              <a:t> electronic devices, such as smartphones,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tablets, etc.,  i.e. they disassembly these products, identify components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and functionality, and  publish their results either free of charge or for fees, like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      </a:t>
            </a:r>
            <a:r>
              <a:rPr lang="en-US" sz="1600" dirty="0" err="1" smtClean="0"/>
              <a:t>Chipworks</a:t>
            </a:r>
            <a:r>
              <a:rPr lang="en-US" sz="1600" dirty="0"/>
              <a:t>, </a:t>
            </a:r>
            <a:r>
              <a:rPr lang="en-US" sz="1600" dirty="0" err="1" smtClean="0"/>
              <a:t>Techinsights</a:t>
            </a:r>
            <a:r>
              <a:rPr lang="en-US" sz="1600" dirty="0" smtClean="0"/>
              <a:t>, </a:t>
            </a:r>
            <a:r>
              <a:rPr lang="en-US" sz="1600" dirty="0" err="1"/>
              <a:t>Ifixit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b) In a few cases </a:t>
            </a:r>
            <a:r>
              <a:rPr lang="en-US" sz="1600" dirty="0" smtClean="0">
                <a:solidFill>
                  <a:srgbClr val="0070C0"/>
                </a:solidFill>
              </a:rPr>
              <a:t>even Apple reveals data for optimizing compiler operation</a:t>
            </a:r>
            <a:r>
              <a:rPr lang="en-US" sz="1600" dirty="0" smtClean="0"/>
              <a:t>, as in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 case of the Cyclone core used in their A7/A8/A8X processors.</a:t>
            </a:r>
          </a:p>
          <a:p>
            <a:r>
              <a:rPr lang="en-US" sz="1600" dirty="0" smtClean="0"/>
              <a:t>The information included in this chapter originates in most parts from these sources.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485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4" b="4857"/>
          <a:stretch/>
        </p:blipFill>
        <p:spPr bwMode="auto">
          <a:xfrm>
            <a:off x="0" y="1249155"/>
            <a:ext cx="8982490" cy="466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325" y="599480"/>
            <a:ext cx="3212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Apple’s patent issues </a:t>
            </a:r>
            <a:r>
              <a:rPr lang="en-US" dirty="0" smtClean="0"/>
              <a:t>[</a:t>
            </a:r>
            <a:r>
              <a:rPr lang="hu-HU" dirty="0" smtClean="0"/>
              <a:t>10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04734" y="6039290"/>
            <a:ext cx="3345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Figure: Granted Apple patents</a:t>
            </a:r>
          </a:p>
          <a:p>
            <a:pPr algn="ctr"/>
            <a:r>
              <a:rPr lang="en-US" sz="1600" dirty="0" smtClean="0"/>
              <a:t> sorted by technology [</a:t>
            </a:r>
            <a:r>
              <a:rPr lang="hu-HU" sz="1600" dirty="0" smtClean="0"/>
              <a:t>10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(1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60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55" y="1082945"/>
            <a:ext cx="6406485" cy="51734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325" y="625990"/>
            <a:ext cx="773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Overview of Apple’s iPhone/iPad mobile devices-1 </a:t>
            </a:r>
            <a:r>
              <a:rPr lang="en-US" dirty="0">
                <a:solidFill>
                  <a:srgbClr val="2D2D8A"/>
                </a:solidFill>
              </a:rPr>
              <a:t>(based on </a:t>
            </a:r>
            <a:r>
              <a:rPr lang="en-US" dirty="0" smtClean="0"/>
              <a:t>[</a:t>
            </a:r>
            <a:r>
              <a:rPr lang="hu-HU" dirty="0" smtClean="0"/>
              <a:t>1</a:t>
            </a:r>
            <a:r>
              <a:rPr lang="en-US" dirty="0" smtClean="0"/>
              <a:t>])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621977" y="1225125"/>
            <a:ext cx="810090" cy="103374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(1</a:t>
            </a:r>
            <a:r>
              <a:rPr lang="en-US" dirty="0"/>
              <a:t>6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23406" y="1214385"/>
            <a:ext cx="4844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50" b="1" dirty="0" smtClean="0">
                <a:solidFill>
                  <a:srgbClr val="7A0000"/>
                </a:solidFill>
              </a:rPr>
              <a:t>(2G)</a:t>
            </a:r>
            <a:endParaRPr lang="en-US" sz="850" b="1" dirty="0">
              <a:solidFill>
                <a:srgbClr val="7A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3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2" b="5083"/>
          <a:stretch/>
        </p:blipFill>
        <p:spPr>
          <a:xfrm>
            <a:off x="0" y="1216850"/>
            <a:ext cx="9144000" cy="419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325" y="631785"/>
            <a:ext cx="773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Overview of Apple’s iPhone/iPad mobile devices-2 </a:t>
            </a:r>
            <a:r>
              <a:rPr lang="en-US" dirty="0">
                <a:solidFill>
                  <a:srgbClr val="2D2D8A"/>
                </a:solidFill>
              </a:rPr>
              <a:t>(based on </a:t>
            </a:r>
            <a:r>
              <a:rPr lang="en-US" dirty="0" smtClean="0"/>
              <a:t>[</a:t>
            </a:r>
            <a:r>
              <a:rPr lang="hu-HU" dirty="0" smtClean="0"/>
              <a:t>1</a:t>
            </a:r>
            <a:r>
              <a:rPr lang="en-US" dirty="0" smtClean="0"/>
              <a:t>])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319210"/>
            <a:ext cx="386535" cy="450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566555" y="2123855"/>
            <a:ext cx="630070" cy="91833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619050" y="1268760"/>
            <a:ext cx="941014" cy="8550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359500" y="1268760"/>
            <a:ext cx="1170130" cy="8550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902370" y="1268760"/>
            <a:ext cx="1170130" cy="8550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960075" y="2105620"/>
            <a:ext cx="1170130" cy="82832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(1</a:t>
            </a:r>
            <a:r>
              <a:rPr lang="en-US" dirty="0"/>
              <a:t>7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1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49378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2. The original Apple iPhone</a:t>
            </a:r>
            <a:endParaRPr lang="en-US" altLang="en-US" sz="20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8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The original Apple iPhone </a:t>
            </a:r>
            <a:r>
              <a:rPr lang="hu-HU" dirty="0" smtClean="0"/>
              <a:t>(1)</a:t>
            </a:r>
            <a:endParaRPr lang="en-US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985461"/>
              </p:ext>
            </p:extLst>
          </p:nvPr>
        </p:nvGraphicFramePr>
        <p:xfrm>
          <a:off x="51909" y="1281460"/>
          <a:ext cx="9027496" cy="4725525"/>
        </p:xfrm>
        <a:graphic>
          <a:graphicData uri="http://schemas.openxmlformats.org/drawingml/2006/table">
            <a:tbl>
              <a:tblPr/>
              <a:tblGrid>
                <a:gridCol w="424636"/>
                <a:gridCol w="810090"/>
                <a:gridCol w="585065"/>
                <a:gridCol w="495055"/>
                <a:gridCol w="450050"/>
                <a:gridCol w="1035115"/>
                <a:gridCol w="585065"/>
                <a:gridCol w="855095"/>
                <a:gridCol w="1279687"/>
                <a:gridCol w="957462"/>
                <a:gridCol w="573415"/>
                <a:gridCol w="976761"/>
              </a:tblGrid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Type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Model no.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Image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Node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Die size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ISA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cache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GPU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Memory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Intro.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Utilizing devices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818048">
                <a:tc>
                  <a:txBody>
                    <a:bodyPr/>
                    <a:lstStyle/>
                    <a:p>
                      <a:pPr algn="ctr"/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S5L8900X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90 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72</a:t>
                      </a:r>
                    </a:p>
                    <a:p>
                      <a:pPr algn="ctr"/>
                      <a:r>
                        <a:rPr lang="en-US" sz="1000" noProof="0" dirty="0" smtClean="0"/>
                        <a:t>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ARM1176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noProof="0" dirty="0" smtClean="0"/>
                        <a:t>412 MHz</a:t>
                      </a:r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ARMv6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16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16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err="1" smtClean="0"/>
                        <a:t>PowerVR</a:t>
                      </a:r>
                      <a:r>
                        <a:rPr lang="en-US" sz="1000" noProof="0" dirty="0" smtClean="0"/>
                        <a:t> MBX </a:t>
                      </a:r>
                    </a:p>
                    <a:p>
                      <a:pPr algn="ctr"/>
                      <a:r>
                        <a:rPr lang="en-US" sz="1000" noProof="0" dirty="0" smtClean="0"/>
                        <a:t>Lite @ 103 MHz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128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16-bit </a:t>
                      </a:r>
                      <a:r>
                        <a:rPr lang="en-US" sz="1000" noProof="0" dirty="0" err="1" smtClean="0"/>
                        <a:t>SCh</a:t>
                      </a:r>
                      <a:r>
                        <a:rPr lang="en-US" sz="1000" noProof="0" dirty="0" smtClean="0"/>
                        <a:t> LPDDR-266 (532 MB/sec)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   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(1st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 3G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723657">
                <a:tc>
                  <a:txBody>
                    <a:bodyPr/>
                    <a:lstStyle/>
                    <a:p>
                      <a:pPr algn="ctr"/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APL0278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S5L8720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65</a:t>
                      </a:r>
                    </a:p>
                    <a:p>
                      <a:pPr algn="ctr"/>
                      <a:r>
                        <a:rPr lang="en-US" sz="1000" noProof="0" dirty="0" smtClean="0"/>
                        <a:t> 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36 </a:t>
                      </a:r>
                    </a:p>
                    <a:p>
                      <a:pPr algn="ctr"/>
                      <a:r>
                        <a:rPr lang="en-US" sz="1000" noProof="0" dirty="0" smtClean="0"/>
                        <a:t>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ARM1176</a:t>
                      </a:r>
                    </a:p>
                    <a:p>
                      <a:pPr algn="ctr"/>
                      <a:r>
                        <a:rPr lang="en-US" sz="1000" noProof="0" dirty="0" smtClean="0"/>
                        <a:t>412–533 MHz 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ARMv6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16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16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err="1" smtClean="0"/>
                        <a:t>PowerVR</a:t>
                      </a:r>
                      <a:r>
                        <a:rPr lang="en-US" sz="1000" noProof="0" dirty="0" smtClean="0"/>
                        <a:t> MBX Lite @ 103–133 MHz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32/128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</a:t>
                      </a:r>
                      <a:r>
                        <a:rPr lang="en-US" sz="1000" noProof="0" dirty="0" err="1" smtClean="0"/>
                        <a:t>SCh</a:t>
                      </a:r>
                      <a:r>
                        <a:rPr lang="en-US" sz="1000" noProof="0" dirty="0" smtClean="0"/>
                        <a:t> LPDDR-133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9/2008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(2nd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</a:t>
                      </a:r>
                      <a:r>
                        <a:rPr lang="en-US" sz="1000" noProof="0" dirty="0" err="1" smtClean="0"/>
                        <a:t>Nano</a:t>
                      </a:r>
                      <a:r>
                        <a:rPr lang="en-US" sz="1000" noProof="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(4th gen.)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723657">
                <a:tc rowSpan="2">
                  <a:txBody>
                    <a:bodyPr/>
                    <a:lstStyle/>
                    <a:p>
                      <a:pPr algn="ctr"/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APL0298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S5L8920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65 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71.8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 1x Cortex-A8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600 MHz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ARMv7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L2: 256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err="1" smtClean="0"/>
                        <a:t>PowerVR</a:t>
                      </a:r>
                      <a:r>
                        <a:rPr lang="en-US" sz="1000" noProof="0" dirty="0" smtClean="0"/>
                        <a:t> SGX535 @ 150 MHz (1.2 GFLOPS)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256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</a:t>
                      </a:r>
                      <a:r>
                        <a:rPr lang="en-US" sz="1000" noProof="0" dirty="0" err="1" smtClean="0"/>
                        <a:t>SCh</a:t>
                      </a:r>
                      <a:r>
                        <a:rPr lang="en-US" sz="1000" noProof="0" dirty="0" smtClean="0"/>
                        <a:t> LPDDR-400 (1.6 GB/sec)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6/2009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 3GS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1804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APL2298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S5L8922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45 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41.6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Cortex-A8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600–800 MHz 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ARMv7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L2: 256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err="1" smtClean="0"/>
                        <a:t>PowerVR</a:t>
                      </a:r>
                      <a:r>
                        <a:rPr lang="en-US" sz="1000" noProof="0" dirty="0" smtClean="0"/>
                        <a:t> SGX535 @ 150–200 MHz (1.2–1.6 GFLOPS)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256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</a:t>
                      </a:r>
                      <a:r>
                        <a:rPr lang="en-US" sz="1000" noProof="0" dirty="0" err="1" smtClean="0"/>
                        <a:t>SCh</a:t>
                      </a:r>
                      <a:r>
                        <a:rPr lang="en-US" sz="1000" noProof="0" dirty="0" smtClean="0"/>
                        <a:t> LPDDR-400 (1.6 GB/sec)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9/2009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(3rd gen.)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147060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A4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APL0398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S5L8930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45 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53.3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Cortex-A8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0.8–1.0 GHz 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ARMv7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L2: 512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err="1" smtClean="0"/>
                        <a:t>PowerVR</a:t>
                      </a:r>
                      <a:r>
                        <a:rPr lang="en-US" sz="1000" noProof="0" dirty="0" smtClean="0"/>
                        <a:t> SGX535 @ 200–250 MHz (1.6–2 GFLOPS)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256 MB</a:t>
                      </a:r>
                      <a:r>
                        <a:rPr lang="en-US" sz="1000" baseline="0" noProof="0" dirty="0" smtClean="0"/>
                        <a:t> </a:t>
                      </a:r>
                      <a:r>
                        <a:rPr lang="en-US" sz="1000" noProof="0" dirty="0" smtClean="0"/>
                        <a:t>(iPad)</a:t>
                      </a:r>
                    </a:p>
                    <a:p>
                      <a:pPr algn="ctr"/>
                      <a:r>
                        <a:rPr lang="en-US" sz="1000" noProof="0" dirty="0" smtClean="0"/>
                        <a:t>512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(iPhone 4)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</a:t>
                      </a:r>
                      <a:r>
                        <a:rPr lang="en-US" sz="1000" noProof="0" dirty="0" err="1" smtClean="0"/>
                        <a:t>DCh</a:t>
                      </a:r>
                      <a:r>
                        <a:rPr lang="en-US" sz="1000" noProof="0" dirty="0" smtClean="0"/>
                        <a:t> LPDDR-400 </a:t>
                      </a:r>
                      <a:endParaRPr lang="hu-HU" sz="1000" noProof="0" dirty="0" smtClean="0"/>
                    </a:p>
                    <a:p>
                      <a:pPr algn="ctr"/>
                      <a:r>
                        <a:rPr lang="en-US" sz="1000" noProof="0" dirty="0" smtClean="0"/>
                        <a:t>(3.2 GB/sec)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3</a:t>
                      </a:r>
                      <a:r>
                        <a:rPr lang="hu-HU" sz="1000" noProof="0" dirty="0" smtClean="0"/>
                        <a:t>/</a:t>
                      </a:r>
                      <a:r>
                        <a:rPr lang="en-US" sz="1000" noProof="0" dirty="0" smtClean="0"/>
                        <a:t>2010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iPad </a:t>
                      </a:r>
                      <a:endParaRPr lang="hu-HU" sz="1000" noProof="0" dirty="0" smtClean="0"/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(1st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 4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 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(4th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Apple TV 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(2nd gen.)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pSp>
        <p:nvGrpSpPr>
          <p:cNvPr id="6" name="Csoportba foglalás 5"/>
          <p:cNvGrpSpPr/>
          <p:nvPr/>
        </p:nvGrpSpPr>
        <p:grpSpPr>
          <a:xfrm>
            <a:off x="1306240" y="1908910"/>
            <a:ext cx="542193" cy="3777324"/>
            <a:chOff x="1149487" y="1776184"/>
            <a:chExt cx="542193" cy="3777324"/>
          </a:xfrm>
        </p:grpSpPr>
        <p:pic>
          <p:nvPicPr>
            <p:cNvPr id="1025" name="Picture 1" descr="S5L890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360" y="2573905"/>
              <a:ext cx="528415" cy="507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S5L872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947" y="1776184"/>
              <a:ext cx="541733" cy="541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S5L892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572" y="3293985"/>
              <a:ext cx="538026" cy="500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S5L892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720" y="4094550"/>
              <a:ext cx="530878" cy="493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Apple A4 Chip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487" y="5015397"/>
              <a:ext cx="538111" cy="538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87325" y="619085"/>
            <a:ext cx="3780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2. The original Apple iPhone-1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76545" y="1763815"/>
            <a:ext cx="8602860" cy="81009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77720" y="1832629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6/2007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7476255" y="2296970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6/2007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7384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325" y="615510"/>
            <a:ext cx="265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The original iPhone-2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625" y="1226746"/>
            <a:ext cx="6160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Introduced 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1/2007</a:t>
            </a:r>
            <a:r>
              <a:rPr lang="en-US" sz="1600" dirty="0" smtClean="0">
                <a:latin typeface="+mj-lt"/>
              </a:rPr>
              <a:t> by Steve Jobs at the </a:t>
            </a:r>
            <a:r>
              <a:rPr lang="en-US" sz="1600" dirty="0" err="1" smtClean="0">
                <a:latin typeface="+mj-lt"/>
              </a:rPr>
              <a:t>McWorld</a:t>
            </a:r>
            <a:r>
              <a:rPr lang="en-US" sz="1600" dirty="0" smtClean="0">
                <a:latin typeface="+mj-lt"/>
              </a:rPr>
              <a:t> Expo.</a:t>
            </a:r>
            <a:endParaRPr lang="en-US" sz="1600" dirty="0">
              <a:latin typeface="+mj-lt"/>
            </a:endParaRPr>
          </a:p>
        </p:txBody>
      </p:sp>
      <p:pic>
        <p:nvPicPr>
          <p:cNvPr id="6" name="Picture 3" descr="http://mobilarena.hu/dl/cnt/2007-07/1654/stevejo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60" y="2044090"/>
            <a:ext cx="4762500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6515" y="5835751"/>
            <a:ext cx="8006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Figure: Steve Jobs introducing the iPhone at </a:t>
            </a:r>
            <a:r>
              <a:rPr lang="en-US" sz="1600" dirty="0" err="1" smtClean="0">
                <a:latin typeface="+mj-lt"/>
              </a:rPr>
              <a:t>MacWorld</a:t>
            </a:r>
            <a:r>
              <a:rPr lang="en-US" sz="1600" dirty="0" smtClean="0">
                <a:latin typeface="+mj-lt"/>
              </a:rPr>
              <a:t> Expo in 1/2007 [</a:t>
            </a:r>
            <a:r>
              <a:rPr lang="hu-HU" sz="1600" dirty="0" smtClean="0">
                <a:latin typeface="+mj-lt"/>
              </a:rPr>
              <a:t>11</a:t>
            </a:r>
            <a:r>
              <a:rPr lang="en-US" sz="1600" dirty="0" smtClean="0">
                <a:latin typeface="+mj-lt"/>
              </a:rPr>
              <a:t>]</a:t>
            </a:r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510" y="6240796"/>
            <a:ext cx="7653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The iPhone became available in 6/2007 in the US and later elsewhere.</a:t>
            </a:r>
            <a:endParaRPr lang="en-US" sz="16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625" y="928325"/>
            <a:ext cx="3818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</a:t>
            </a:r>
            <a:r>
              <a:rPr lang="en-US" sz="1600" dirty="0" smtClean="0"/>
              <a:t>esignated </a:t>
            </a:r>
            <a:r>
              <a:rPr lang="en-US" sz="1600" dirty="0"/>
              <a:t>also as the </a:t>
            </a:r>
            <a:r>
              <a:rPr lang="en-US" sz="1600" dirty="0">
                <a:solidFill>
                  <a:srgbClr val="0070C0"/>
                </a:solidFill>
              </a:rPr>
              <a:t>iPhone </a:t>
            </a:r>
            <a:r>
              <a:rPr lang="en-US" sz="1600" dirty="0" smtClean="0">
                <a:solidFill>
                  <a:srgbClr val="0070C0"/>
                </a:solidFill>
              </a:rPr>
              <a:t>2G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The original Apple iPhone </a:t>
            </a:r>
            <a:r>
              <a:rPr lang="hu-HU" dirty="0" smtClean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30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325" y="602810"/>
            <a:ext cx="7274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Implementation of the iPhone (termed also as the iPhone 2)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910" y="954015"/>
            <a:ext cx="8825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original iPhone was based on a </a:t>
            </a:r>
            <a:r>
              <a:rPr lang="en-US" sz="1600" dirty="0" err="1" smtClean="0">
                <a:solidFill>
                  <a:srgbClr val="FF0000"/>
                </a:solidFill>
              </a:rPr>
              <a:t>PoP</a:t>
            </a:r>
            <a:r>
              <a:rPr lang="en-US" sz="1600" dirty="0" smtClean="0">
                <a:solidFill>
                  <a:srgbClr val="FF0000"/>
                </a:solidFill>
              </a:rPr>
              <a:t> package</a:t>
            </a:r>
            <a:r>
              <a:rPr lang="en-US" sz="1600" dirty="0" smtClean="0"/>
              <a:t> (Package on Package), designated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as S5L8900B01, that included </a:t>
            </a:r>
            <a:r>
              <a:rPr lang="en-US" sz="1600" dirty="0" smtClean="0">
                <a:solidFill>
                  <a:srgbClr val="0070C0"/>
                </a:solidFill>
              </a:rPr>
              <a:t>3 dies</a:t>
            </a:r>
            <a:r>
              <a:rPr lang="en-US" sz="1600" dirty="0" smtClean="0"/>
              <a:t>: 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206730" y="2381685"/>
            <a:ext cx="2251578" cy="25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as </a:t>
            </a:r>
            <a:r>
              <a:rPr lang="en-US" sz="1600" dirty="0" smtClean="0"/>
              <a:t>illustrated below.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21550" y="1493785"/>
            <a:ext cx="8787983" cy="920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C00000"/>
                </a:solidFill>
              </a:rPr>
              <a:t>SOC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C00000"/>
                </a:solidFill>
              </a:rPr>
              <a:t>die </a:t>
            </a:r>
            <a:r>
              <a:rPr lang="en-US" sz="1600" dirty="0" smtClean="0"/>
              <a:t>with the </a:t>
            </a:r>
            <a:r>
              <a:rPr lang="en-US" sz="1600" dirty="0" smtClean="0">
                <a:solidFill>
                  <a:srgbClr val="0070C0"/>
                </a:solidFill>
              </a:rPr>
              <a:t>ARM1176ZF-S </a:t>
            </a:r>
            <a:r>
              <a:rPr lang="en-US" sz="1600" dirty="0" smtClean="0">
                <a:solidFill>
                  <a:srgbClr val="0070C0"/>
                </a:solidFill>
              </a:rPr>
              <a:t>32-bit processor </a:t>
            </a:r>
            <a:r>
              <a:rPr lang="en-US" sz="1600" dirty="0" smtClean="0">
                <a:solidFill>
                  <a:srgbClr val="0070C0"/>
                </a:solidFill>
              </a:rPr>
              <a:t>(executing</a:t>
            </a:r>
            <a:r>
              <a:rPr lang="en-US" sz="1600" dirty="0" smtClean="0"/>
              <a:t> </a:t>
            </a:r>
            <a:r>
              <a:rPr lang="en-US" sz="1600" dirty="0" smtClean="0"/>
              <a:t>the </a:t>
            </a:r>
            <a:r>
              <a:rPr lang="en-US" sz="1600" dirty="0" smtClean="0"/>
              <a:t>ARMv6 ISA)</a:t>
            </a:r>
            <a:endParaRPr lang="en-US" sz="1600" dirty="0" smtClean="0"/>
          </a:p>
          <a:p>
            <a:pPr fontAlgn="ctr">
              <a:spcAft>
                <a:spcPts val="400"/>
              </a:spcAft>
            </a:pPr>
            <a:r>
              <a:rPr lang="en-US" sz="1600" dirty="0" smtClean="0"/>
              <a:t>       and Imagination </a:t>
            </a:r>
            <a:r>
              <a:rPr lang="en-US" sz="1600" dirty="0" smtClean="0"/>
              <a:t>Technologies’ </a:t>
            </a:r>
            <a:r>
              <a:rPr lang="en-US" sz="1600" dirty="0" err="1" smtClean="0">
                <a:solidFill>
                  <a:srgbClr val="0070C0"/>
                </a:solidFill>
              </a:rPr>
              <a:t>PowerVR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rgbClr val="0070C0"/>
                </a:solidFill>
              </a:rPr>
              <a:t>MBX </a:t>
            </a:r>
            <a:r>
              <a:rPr lang="en-US" sz="1600" dirty="0" smtClean="0">
                <a:solidFill>
                  <a:srgbClr val="0070C0"/>
                </a:solidFill>
              </a:rPr>
              <a:t>Lite 3D graphics </a:t>
            </a:r>
            <a:r>
              <a:rPr lang="en-US" sz="1600" dirty="0" smtClean="0">
                <a:solidFill>
                  <a:srgbClr val="0070C0"/>
                </a:solidFill>
              </a:rPr>
              <a:t>accelerator, </a:t>
            </a:r>
            <a:r>
              <a:rPr lang="en-US" sz="1600" dirty="0" smtClean="0"/>
              <a:t>and</a:t>
            </a:r>
            <a:endParaRPr lang="en-US" sz="1600" dirty="0" smtClean="0"/>
          </a:p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C00000"/>
                </a:solidFill>
              </a:rPr>
              <a:t>two 512 Mb </a:t>
            </a:r>
            <a:r>
              <a:rPr lang="en-US" sz="1600" dirty="0" smtClean="0">
                <a:solidFill>
                  <a:srgbClr val="C00000"/>
                </a:solidFill>
              </a:rPr>
              <a:t>LPDDR-266 SDRAM dies </a:t>
            </a:r>
            <a:r>
              <a:rPr lang="en-US" sz="1600" dirty="0" smtClean="0"/>
              <a:t>(providing </a:t>
            </a:r>
            <a:r>
              <a:rPr lang="en-US" sz="1600" dirty="0" smtClean="0"/>
              <a:t>128 MB stacked memory),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86535" y="6039290"/>
            <a:ext cx="8750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iPhone’s heart, the S5L8900B01 </a:t>
            </a:r>
            <a:r>
              <a:rPr lang="en-US" sz="1600" dirty="0" err="1" smtClean="0"/>
              <a:t>PoP</a:t>
            </a:r>
            <a:r>
              <a:rPr lang="en-US" sz="1600" dirty="0" smtClean="0"/>
              <a:t>, fabricated by Samsung (90 nm) [</a:t>
            </a:r>
            <a:r>
              <a:rPr lang="hu-HU" sz="1600" dirty="0" smtClean="0"/>
              <a:t>4</a:t>
            </a:r>
            <a:r>
              <a:rPr lang="en-US" sz="1600" dirty="0" smtClean="0"/>
              <a:t>]  </a:t>
            </a:r>
            <a:endParaRPr lang="en-US" sz="1600" dirty="0"/>
          </a:p>
        </p:txBody>
      </p:sp>
      <p:pic>
        <p:nvPicPr>
          <p:cNvPr id="14" name="Picture 2" descr="http://upload.wikimedia.org/wikipedia/commons/thumb/0/08/ASIC_%2B_Memory_PoP_Schematic.JPG/800px-ASIC_%2B_Memory_PoP_Schematic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5523" r="8660" b="3222"/>
          <a:stretch/>
        </p:blipFill>
        <p:spPr bwMode="auto">
          <a:xfrm>
            <a:off x="596670" y="2921316"/>
            <a:ext cx="8205800" cy="29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45605" y="2798930"/>
            <a:ext cx="19111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2x512 Mbit DDR SDRAM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4893272" y="5470255"/>
            <a:ext cx="42242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ARM1176Z(F)-</a:t>
            </a:r>
            <a:r>
              <a:rPr lang="en-US" sz="1100" dirty="0" smtClean="0"/>
              <a:t>S + Power VR MBX Lite 3D</a:t>
            </a:r>
          </a:p>
          <a:p>
            <a:pPr algn="ctr"/>
            <a:r>
              <a:rPr lang="en-US" sz="1100" dirty="0" smtClean="0"/>
              <a:t>(not revealed weather on the same or on separate dies) </a:t>
            </a:r>
            <a:endParaRPr lang="en-US" sz="11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The original Apple iPhone </a:t>
            </a:r>
            <a:r>
              <a:rPr lang="hu-HU" dirty="0" smtClean="0"/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93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904" y="619085"/>
            <a:ext cx="392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Cross section of the iPhone </a:t>
            </a:r>
            <a:r>
              <a:rPr lang="en-US" dirty="0" smtClean="0"/>
              <a:t>[</a:t>
            </a:r>
            <a:r>
              <a:rPr lang="hu-HU" dirty="0" smtClean="0"/>
              <a:t>12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66564" name="Picture 4" descr="https://d3nevzfk7ii3be.cloudfront.net/igi/yEfJohqHnWinU1vx.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5" b="2552"/>
          <a:stretch/>
        </p:blipFill>
        <p:spPr bwMode="auto">
          <a:xfrm>
            <a:off x="251520" y="1268760"/>
            <a:ext cx="7620000" cy="522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17788" y="3924055"/>
            <a:ext cx="851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SOC</a:t>
            </a:r>
            <a:r>
              <a:rPr lang="en-US" sz="1200" b="1" dirty="0" smtClean="0"/>
              <a:t> </a:t>
            </a:r>
            <a:r>
              <a:rPr lang="en-US" sz="1200" b="1" dirty="0" smtClean="0"/>
              <a:t>die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947375" y="2701951"/>
            <a:ext cx="1106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DRAM dies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937482" y="4386984"/>
            <a:ext cx="1199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Solder balls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992380" y="5094185"/>
            <a:ext cx="938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Mini PCB</a:t>
            </a:r>
            <a:endParaRPr lang="en-US" sz="1200" b="1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The original Apple iPhone </a:t>
            </a:r>
            <a:r>
              <a:rPr lang="hu-HU" dirty="0" smtClean="0"/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00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0005" y="934120"/>
            <a:ext cx="8410892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err="1" smtClean="0"/>
              <a:t>PoPs</a:t>
            </a:r>
            <a:r>
              <a:rPr lang="en-US" sz="1600" dirty="0" smtClean="0"/>
              <a:t> are fabricated as Multi-Chip Packages (MCPs). 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MCP became </a:t>
            </a:r>
            <a:r>
              <a:rPr lang="en-US" sz="1600" dirty="0" smtClean="0"/>
              <a:t>standardized by </a:t>
            </a:r>
            <a:r>
              <a:rPr lang="en-US" sz="1600" dirty="0" smtClean="0"/>
              <a:t>JEDEC about </a:t>
            </a:r>
            <a:r>
              <a:rPr lang="en-US" sz="1600" dirty="0" smtClean="0"/>
              <a:t>2006 (JC-63).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First </a:t>
            </a:r>
            <a:r>
              <a:rPr lang="en-US" sz="1600" dirty="0" err="1" smtClean="0"/>
              <a:t>PoPs</a:t>
            </a:r>
            <a:r>
              <a:rPr lang="en-US" sz="1600" dirty="0" smtClean="0"/>
              <a:t> emerged in cell phones around 2004 [</a:t>
            </a:r>
            <a:r>
              <a:rPr lang="hu-HU" sz="1600" dirty="0" smtClean="0"/>
              <a:t>13</a:t>
            </a:r>
            <a:r>
              <a:rPr lang="en-US" sz="1600" dirty="0" smtClean="0"/>
              <a:t>].</a:t>
            </a:r>
          </a:p>
          <a:p>
            <a:r>
              <a:rPr lang="en-US" sz="1600" dirty="0" smtClean="0"/>
              <a:t>First generation </a:t>
            </a:r>
            <a:r>
              <a:rPr lang="en-US" sz="1600" dirty="0" err="1" smtClean="0"/>
              <a:t>PoP</a:t>
            </a:r>
            <a:r>
              <a:rPr lang="en-US" sz="1600" dirty="0" smtClean="0"/>
              <a:t> technology typically integrates the baseband or application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 processor with one or two  memory dies, as indicated in the next Figure.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4625" y="631785"/>
            <a:ext cx="1085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Remarks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7766"/>
          <a:stretch/>
        </p:blipFill>
        <p:spPr bwMode="auto">
          <a:xfrm>
            <a:off x="2293113" y="2668890"/>
            <a:ext cx="4529137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64998" y="4379080"/>
            <a:ext cx="6639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Figure: Possible </a:t>
            </a:r>
            <a:r>
              <a:rPr lang="en-US" sz="1600" dirty="0" err="1" smtClean="0"/>
              <a:t>PoP</a:t>
            </a:r>
            <a:r>
              <a:rPr lang="en-US" sz="1600" dirty="0" smtClean="0"/>
              <a:t> structure for implementing a baseband or</a:t>
            </a:r>
          </a:p>
          <a:p>
            <a:pPr algn="ctr"/>
            <a:r>
              <a:rPr lang="en-US" sz="1600" dirty="0" smtClean="0"/>
              <a:t>application processor and two memory dies [</a:t>
            </a:r>
            <a:r>
              <a:rPr lang="hu-HU" sz="1600" dirty="0" smtClean="0"/>
              <a:t>13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50825" y="5319500"/>
            <a:ext cx="889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According to this, using </a:t>
            </a:r>
            <a:r>
              <a:rPr lang="en-US" sz="1600" dirty="0" err="1"/>
              <a:t>PoP</a:t>
            </a:r>
            <a:r>
              <a:rPr lang="en-US" sz="1600" dirty="0"/>
              <a:t> packaging </a:t>
            </a:r>
            <a:r>
              <a:rPr lang="en-US" sz="1600" dirty="0" smtClean="0"/>
              <a:t>for integrating the application processor and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the memory in </a:t>
            </a:r>
            <a:r>
              <a:rPr lang="en-US" sz="1600" dirty="0"/>
              <a:t>Apple’s original </a:t>
            </a:r>
            <a:r>
              <a:rPr lang="en-US" sz="1600" dirty="0" smtClean="0"/>
              <a:t>iPhone </a:t>
            </a:r>
            <a:r>
              <a:rPr lang="en-US" sz="1600" dirty="0"/>
              <a:t>was an </a:t>
            </a:r>
            <a:r>
              <a:rPr lang="en-US" sz="1600" dirty="0" smtClean="0"/>
              <a:t>early advanced packaging </a:t>
            </a:r>
            <a:r>
              <a:rPr lang="en-US" sz="1600" dirty="0"/>
              <a:t>solution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The original Apple iPhone </a:t>
            </a:r>
            <a:r>
              <a:rPr lang="hu-HU" dirty="0" smtClean="0"/>
              <a:t>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1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rm.com/images/ARM1176JZF-S_chip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035" y="1133745"/>
            <a:ext cx="3893455" cy="441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0025" y="615510"/>
            <a:ext cx="358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ARM1176JZF-S CPU </a:t>
            </a:r>
            <a:r>
              <a:rPr lang="en-US" dirty="0" smtClean="0"/>
              <a:t>[</a:t>
            </a:r>
            <a:r>
              <a:rPr lang="hu-HU" dirty="0" smtClean="0"/>
              <a:t>14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2700" y="2251866"/>
            <a:ext cx="4732001" cy="2267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32-bit CPU runs at a lower clock rate</a:t>
            </a:r>
          </a:p>
          <a:p>
            <a:r>
              <a:rPr lang="en-US" sz="1600" dirty="0" smtClean="0"/>
              <a:t>      (412 MHz) than possible (667 MHz)</a:t>
            </a:r>
          </a:p>
          <a:p>
            <a:pPr>
              <a:spcAft>
                <a:spcPts val="4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to save power.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It supports the ARMv6 ISA.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It is a single issue processor.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It has 16 kB instruction and 16 kB data</a:t>
            </a:r>
          </a:p>
          <a:p>
            <a:pPr>
              <a:spcAft>
                <a:spcPts val="4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caches, but no L2 cache.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It has a Vector FP Processing Unit (VFP).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202070" y="5790746"/>
            <a:ext cx="4010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Figure: The </a:t>
            </a:r>
            <a:r>
              <a:rPr lang="en-US" sz="1600" dirty="0" smtClean="0"/>
              <a:t>ARM1176JZF-S </a:t>
            </a:r>
            <a:r>
              <a:rPr lang="en-US" sz="1600" dirty="0"/>
              <a:t>CPU </a:t>
            </a:r>
            <a:r>
              <a:rPr lang="en-US" sz="1600" dirty="0" smtClean="0"/>
              <a:t>[</a:t>
            </a:r>
            <a:r>
              <a:rPr lang="hu-HU" sz="1600" dirty="0" smtClean="0"/>
              <a:t>14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The original Apple iPhone </a:t>
            </a:r>
            <a:r>
              <a:rPr lang="hu-HU" dirty="0" smtClean="0"/>
              <a:t>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4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200025"/>
            <a:ext cx="9144000" cy="457200"/>
          </a:xfrm>
          <a:prstGeom prst="rect">
            <a:avLst/>
          </a:prstGeom>
          <a:solidFill>
            <a:srgbClr val="0000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400" dirty="0">
                <a:solidFill>
                  <a:srgbClr val="FFFFFF"/>
                </a:solidFill>
                <a:cs typeface="Arial" charset="0"/>
              </a:rPr>
              <a:t>Contents</a:t>
            </a:r>
            <a:endParaRPr lang="en-US" altLang="en-US" sz="2400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54275" name="Group 13"/>
          <p:cNvGrpSpPr>
            <a:grpSpLocks/>
          </p:cNvGrpSpPr>
          <p:nvPr/>
        </p:nvGrpSpPr>
        <p:grpSpPr bwMode="auto">
          <a:xfrm>
            <a:off x="755650" y="1268760"/>
            <a:ext cx="7343775" cy="504825"/>
            <a:chOff x="476" y="2160"/>
            <a:chExt cx="4626" cy="318"/>
          </a:xfrm>
        </p:grpSpPr>
        <p:sp>
          <p:nvSpPr>
            <p:cNvPr id="54300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latin typeface="+mj-lt"/>
                  <a:cs typeface="Arial" charset="0"/>
                </a:rPr>
                <a:t>1.</a:t>
              </a:r>
              <a:r>
                <a:rPr lang="hu-HU" altLang="en-US" sz="2000" dirty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Overview of Apple’s mobile processors</a:t>
              </a:r>
              <a:endParaRPr lang="en-US" altLang="en-US" sz="20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54301" name="Text Box 12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 dirty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endParaRPr lang="en-US" altLang="en-US" sz="18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</p:grpSp>
      <p:grpSp>
        <p:nvGrpSpPr>
          <p:cNvPr id="54276" name="Group 14"/>
          <p:cNvGrpSpPr>
            <a:grpSpLocks/>
          </p:cNvGrpSpPr>
          <p:nvPr/>
        </p:nvGrpSpPr>
        <p:grpSpPr bwMode="auto">
          <a:xfrm>
            <a:off x="755650" y="1838082"/>
            <a:ext cx="7343775" cy="504825"/>
            <a:chOff x="476" y="2160"/>
            <a:chExt cx="4626" cy="318"/>
          </a:xfrm>
        </p:grpSpPr>
        <p:sp>
          <p:nvSpPr>
            <p:cNvPr id="5429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latin typeface="+mj-lt"/>
                  <a:cs typeface="Arial" charset="0"/>
                </a:rPr>
                <a:t>2. The original Apple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iPhone</a:t>
              </a:r>
              <a:endParaRPr lang="en-US" altLang="en-US" sz="20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54299" name="Text Box 16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 dirty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endParaRPr lang="en-US" altLang="en-US" sz="18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</p:grpSp>
      <p:grpSp>
        <p:nvGrpSpPr>
          <p:cNvPr id="54278" name="Group 20"/>
          <p:cNvGrpSpPr>
            <a:grpSpLocks/>
          </p:cNvGrpSpPr>
          <p:nvPr/>
        </p:nvGrpSpPr>
        <p:grpSpPr bwMode="auto">
          <a:xfrm>
            <a:off x="755650" y="2410451"/>
            <a:ext cx="7343775" cy="504825"/>
            <a:chOff x="476" y="2160"/>
            <a:chExt cx="4626" cy="318"/>
          </a:xfrm>
        </p:grpSpPr>
        <p:sp>
          <p:nvSpPr>
            <p:cNvPr id="54294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latin typeface="+mj-lt"/>
                  <a:cs typeface="Arial" charset="0"/>
                </a:rPr>
                <a:t>3. Apple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A4</a:t>
              </a:r>
              <a:endParaRPr lang="en-US" altLang="en-US" sz="20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54295" name="Text Box 22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 dirty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endParaRPr lang="en-US" altLang="en-US" sz="18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</p:grpSp>
      <p:grpSp>
        <p:nvGrpSpPr>
          <p:cNvPr id="54281" name="Group 29"/>
          <p:cNvGrpSpPr>
            <a:grpSpLocks/>
          </p:cNvGrpSpPr>
          <p:nvPr/>
        </p:nvGrpSpPr>
        <p:grpSpPr bwMode="auto">
          <a:xfrm>
            <a:off x="757238" y="2967777"/>
            <a:ext cx="7343775" cy="504825"/>
            <a:chOff x="476" y="2160"/>
            <a:chExt cx="4626" cy="318"/>
          </a:xfrm>
        </p:grpSpPr>
        <p:sp>
          <p:nvSpPr>
            <p:cNvPr id="5428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latin typeface="+mj-lt"/>
                  <a:cs typeface="Arial" charset="0"/>
                </a:rPr>
                <a:t>4. Apple A6 with dual Swift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cores</a:t>
              </a:r>
              <a:endParaRPr lang="en-US" altLang="en-US" sz="20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54289" name="Text Box 31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 dirty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endParaRPr lang="en-US" altLang="en-US" sz="18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</p:grpSp>
      <p:grpSp>
        <p:nvGrpSpPr>
          <p:cNvPr id="54282" name="Group 17"/>
          <p:cNvGrpSpPr>
            <a:grpSpLocks/>
          </p:cNvGrpSpPr>
          <p:nvPr/>
        </p:nvGrpSpPr>
        <p:grpSpPr bwMode="auto">
          <a:xfrm>
            <a:off x="754063" y="3524375"/>
            <a:ext cx="7343775" cy="504825"/>
            <a:chOff x="476" y="2160"/>
            <a:chExt cx="4626" cy="318"/>
          </a:xfrm>
        </p:grpSpPr>
        <p:sp>
          <p:nvSpPr>
            <p:cNvPr id="5428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 5.</a:t>
              </a:r>
              <a:r>
                <a:rPr lang="hu-HU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latin typeface="+mj-lt"/>
                  <a:cs typeface="Arial" charset="0"/>
                </a:rPr>
                <a:t>Apple A7 with dual Cyclone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cores</a:t>
              </a:r>
              <a:endParaRPr lang="en-US" altLang="en-US" sz="20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54287" name="Text Box 19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 dirty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endParaRPr lang="en-US" altLang="en-US" sz="18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</p:grpSp>
      <p:grpSp>
        <p:nvGrpSpPr>
          <p:cNvPr id="18" name="Group 20"/>
          <p:cNvGrpSpPr>
            <a:grpSpLocks/>
          </p:cNvGrpSpPr>
          <p:nvPr/>
        </p:nvGrpSpPr>
        <p:grpSpPr bwMode="auto">
          <a:xfrm>
            <a:off x="755650" y="4071770"/>
            <a:ext cx="7343775" cy="504825"/>
            <a:chOff x="476" y="2160"/>
            <a:chExt cx="4626" cy="318"/>
          </a:xfrm>
        </p:grpSpPr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latin typeface="+mj-lt"/>
                  <a:cs typeface="Arial" charset="0"/>
                </a:rPr>
                <a:t>6. Apple A8 with dual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2. generation Cyclone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cores</a:t>
              </a:r>
              <a:endParaRPr lang="en-US" altLang="en-US" sz="20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 dirty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endParaRPr lang="en-US" altLang="en-US" sz="18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</p:grpSp>
      <p:grpSp>
        <p:nvGrpSpPr>
          <p:cNvPr id="21" name="Group 29"/>
          <p:cNvGrpSpPr>
            <a:grpSpLocks/>
          </p:cNvGrpSpPr>
          <p:nvPr/>
        </p:nvGrpSpPr>
        <p:grpSpPr bwMode="auto">
          <a:xfrm>
            <a:off x="757238" y="4629096"/>
            <a:ext cx="7343775" cy="504825"/>
            <a:chOff x="476" y="2160"/>
            <a:chExt cx="4626" cy="318"/>
          </a:xfrm>
        </p:grpSpPr>
        <p:sp>
          <p:nvSpPr>
            <p:cNvPr id="22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hu-HU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latin typeface="+mj-lt"/>
                  <a:cs typeface="Arial" charset="0"/>
                </a:rPr>
                <a:t>7. Apple A8X with triple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3. generation Cyclone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cores</a:t>
              </a:r>
              <a:endParaRPr lang="en-US" altLang="en-US" sz="20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 dirty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endParaRPr lang="en-US" altLang="en-US" sz="18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</p:grpSp>
      <p:grpSp>
        <p:nvGrpSpPr>
          <p:cNvPr id="24" name="Group 17"/>
          <p:cNvGrpSpPr>
            <a:grpSpLocks/>
          </p:cNvGrpSpPr>
          <p:nvPr/>
        </p:nvGrpSpPr>
        <p:grpSpPr bwMode="auto">
          <a:xfrm>
            <a:off x="754063" y="5185694"/>
            <a:ext cx="7343775" cy="504825"/>
            <a:chOff x="476" y="2160"/>
            <a:chExt cx="4626" cy="318"/>
          </a:xfrm>
        </p:grpSpPr>
        <p:sp>
          <p:nvSpPr>
            <p:cNvPr id="25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 8</a:t>
              </a:r>
              <a:r>
                <a:rPr lang="en-US" altLang="en-US" sz="2000" dirty="0">
                  <a:solidFill>
                    <a:srgbClr val="FFFFFF"/>
                  </a:solidFill>
                  <a:latin typeface="+mj-lt"/>
                  <a:cs typeface="Arial" charset="0"/>
                </a:rPr>
                <a:t>. 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+mj-lt"/>
                  <a:cs typeface="Arial" charset="0"/>
                </a:rPr>
                <a:t>References</a:t>
              </a:r>
              <a:endParaRPr lang="en-US" altLang="en-US" sz="20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 dirty="0">
                  <a:solidFill>
                    <a:srgbClr val="FFFFFF"/>
                  </a:solidFill>
                  <a:latin typeface="+mj-lt"/>
                  <a:cs typeface="Arial" charset="0"/>
                </a:rPr>
                <a:t> </a:t>
              </a:r>
              <a:endParaRPr lang="en-US" altLang="en-US" sz="1800" dirty="0">
                <a:solidFill>
                  <a:srgbClr val="FFFFFF"/>
                </a:solidFill>
                <a:latin typeface="+mj-lt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536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PowerVR Image Chi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58" y="1198355"/>
            <a:ext cx="7503188" cy="468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515" y="619085"/>
            <a:ext cx="562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</a:t>
            </a:r>
            <a:r>
              <a:rPr lang="en-US" dirty="0" err="1" smtClean="0">
                <a:solidFill>
                  <a:schemeClr val="accent6"/>
                </a:solidFill>
              </a:rPr>
              <a:t>PowerVR</a:t>
            </a:r>
            <a:r>
              <a:rPr lang="en-US" dirty="0" smtClean="0">
                <a:solidFill>
                  <a:schemeClr val="accent6"/>
                </a:solidFill>
              </a:rPr>
              <a:t> MBX Lite 3D graphics accelerator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510" y="5970356"/>
            <a:ext cx="875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Generations of </a:t>
            </a:r>
            <a:r>
              <a:rPr lang="en-US" sz="1600" dirty="0" err="1" smtClean="0"/>
              <a:t>PowerVR</a:t>
            </a:r>
            <a:r>
              <a:rPr lang="en-US" sz="1600" dirty="0" smtClean="0"/>
              <a:t> </a:t>
            </a:r>
            <a:r>
              <a:rPr lang="en-US" sz="1600" dirty="0" err="1" smtClean="0"/>
              <a:t>gaphics</a:t>
            </a:r>
            <a:r>
              <a:rPr lang="en-US" sz="1600" dirty="0" smtClean="0"/>
              <a:t> </a:t>
            </a:r>
            <a:r>
              <a:rPr lang="en-US" sz="1600" dirty="0" smtClean="0"/>
              <a:t> IPs (from Imagination Technologies) [</a:t>
            </a:r>
            <a:r>
              <a:rPr lang="hu-HU" sz="1600" dirty="0" smtClean="0"/>
              <a:t>15</a:t>
            </a:r>
            <a:r>
              <a:rPr lang="en-US" sz="1600" dirty="0" smtClean="0"/>
              <a:t>] </a:t>
            </a:r>
            <a:endParaRPr lang="en-US" sz="1600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923663" y="4305171"/>
            <a:ext cx="7383752" cy="67507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The original Apple iPhone </a:t>
            </a:r>
            <a:r>
              <a:rPr lang="hu-HU" dirty="0" smtClean="0"/>
              <a:t>(7)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79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1530" y="1241465"/>
            <a:ext cx="8496301" cy="5022850"/>
            <a:chOff x="761999" y="1193800"/>
            <a:chExt cx="8496301" cy="5022850"/>
          </a:xfrm>
        </p:grpSpPr>
        <p:pic>
          <p:nvPicPr>
            <p:cNvPr id="2050" name="Picture 2" descr="http://m.eet.com/media/1070813/iPhone2_High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4" t="20940" r="7269"/>
            <a:stretch/>
          </p:blipFill>
          <p:spPr bwMode="auto">
            <a:xfrm>
              <a:off x="761999" y="1193800"/>
              <a:ext cx="8496301" cy="502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147175" y="2876240"/>
              <a:ext cx="12971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Battery charger</a:t>
              </a:r>
              <a:endParaRPr lang="en-US" sz="11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36685" y="2793135"/>
              <a:ext cx="17956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Touchscreen controller</a:t>
              </a:r>
              <a:endParaRPr lang="en-US" sz="11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887035" y="1969032"/>
              <a:ext cx="2757874" cy="515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100" dirty="0" smtClean="0">
                  <a:effectLst/>
                </a:rPr>
                <a:t>ARM1176Z(F)-S  + </a:t>
              </a:r>
            </a:p>
            <a:p>
              <a:pPr algn="ctr">
                <a:lnSpc>
                  <a:spcPts val="1100"/>
                </a:lnSpc>
              </a:pPr>
              <a:r>
                <a:rPr lang="en-US" sz="1100" dirty="0" smtClean="0">
                  <a:effectLst/>
                </a:rPr>
                <a:t>128 MB of stacked, POP  DDR SDRAM</a:t>
              </a:r>
              <a:endParaRPr lang="en-US" sz="11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0025" y="615510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iPhone board (one side) </a:t>
            </a:r>
            <a:r>
              <a:rPr lang="en-US" dirty="0" smtClean="0"/>
              <a:t>[</a:t>
            </a:r>
            <a:r>
              <a:rPr lang="hu-HU" dirty="0" smtClean="0"/>
              <a:t>16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The original Apple iPhone </a:t>
            </a:r>
            <a:r>
              <a:rPr lang="hu-HU" dirty="0" smtClean="0"/>
              <a:t>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63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9205" y="1245547"/>
            <a:ext cx="8905875" cy="5603833"/>
            <a:chOff x="149225" y="908720"/>
            <a:chExt cx="8905875" cy="5603833"/>
          </a:xfrm>
        </p:grpSpPr>
        <p:pic>
          <p:nvPicPr>
            <p:cNvPr id="12290" name="Picture 2" descr="http://m.eet.com/media/1070812/iPhone1_High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" t="45514" r="979"/>
            <a:stretch/>
          </p:blipFill>
          <p:spPr bwMode="auto">
            <a:xfrm>
              <a:off x="149225" y="908720"/>
              <a:ext cx="8905875" cy="5603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423083" y="1583795"/>
              <a:ext cx="873957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100" dirty="0" smtClean="0"/>
                <a:t>Baseband</a:t>
              </a:r>
            </a:p>
            <a:p>
              <a:pPr>
                <a:lnSpc>
                  <a:spcPts val="1000"/>
                </a:lnSpc>
              </a:pPr>
              <a:r>
                <a:rPr lang="en-US" sz="1100" dirty="0" smtClean="0"/>
                <a:t> modem</a:t>
              </a:r>
              <a:endParaRPr lang="en-US" sz="11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76745" y="1801851"/>
              <a:ext cx="10649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RF transceiver</a:t>
              </a:r>
              <a:endParaRPr lang="en-US" sz="12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57787" y="1493785"/>
              <a:ext cx="8643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Bluetooth</a:t>
              </a:r>
              <a:endParaRPr lang="en-US" sz="11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01846" y="2483895"/>
              <a:ext cx="1398140" cy="3744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n-US" sz="1200" dirty="0" smtClean="0">
                  <a:effectLst/>
                </a:rPr>
                <a:t>GSM/EDGE</a:t>
              </a:r>
            </a:p>
            <a:p>
              <a:pPr algn="ctr">
                <a:lnSpc>
                  <a:spcPts val="1100"/>
                </a:lnSpc>
              </a:pPr>
              <a:r>
                <a:rPr lang="en-US" sz="1200" dirty="0" smtClean="0">
                  <a:effectLst/>
                </a:rPr>
                <a:t> </a:t>
              </a:r>
              <a:r>
                <a:rPr lang="en-US" sz="1100" dirty="0" smtClean="0">
                  <a:effectLst/>
                </a:rPr>
                <a:t>quad-band</a:t>
              </a:r>
              <a:r>
                <a:rPr lang="en-US" sz="1200" dirty="0" smtClean="0">
                  <a:effectLst/>
                </a:rPr>
                <a:t> amp</a:t>
              </a:r>
              <a:endParaRPr lang="en-US" sz="1200" dirty="0">
                <a:effectLst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69965" y="3158970"/>
              <a:ext cx="9332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EDGE MCP</a:t>
              </a:r>
              <a:endParaRPr lang="en-US" sz="11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87325" y="615510"/>
            <a:ext cx="4703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iPhone board (the other side) </a:t>
            </a:r>
            <a:r>
              <a:rPr lang="en-US" dirty="0" smtClean="0"/>
              <a:t>[</a:t>
            </a:r>
            <a:r>
              <a:rPr lang="hu-HU" dirty="0" smtClean="0"/>
              <a:t>16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10925" y="3603225"/>
            <a:ext cx="6575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(8 GB)</a:t>
            </a:r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6732240" y="367363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MCP: Multi Chip Package)</a:t>
            </a:r>
            <a:endParaRPr lang="en-US" sz="11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2. </a:t>
            </a:r>
            <a:r>
              <a:rPr lang="en-US" dirty="0" smtClean="0"/>
              <a:t>The original Apple iPhone </a:t>
            </a:r>
            <a:r>
              <a:rPr lang="hu-HU" dirty="0" smtClean="0"/>
              <a:t>(9)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67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49378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 smtClean="0">
              <a:solidFill>
                <a:srgbClr val="FFFFFF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3. Apple A4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8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Apple A4 </a:t>
            </a:r>
            <a:r>
              <a:rPr lang="hu-HU" dirty="0" smtClean="0"/>
              <a:t>(1)</a:t>
            </a:r>
            <a:endParaRPr lang="en-US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302333"/>
              </p:ext>
            </p:extLst>
          </p:nvPr>
        </p:nvGraphicFramePr>
        <p:xfrm>
          <a:off x="51909" y="1268760"/>
          <a:ext cx="9027496" cy="4725525"/>
        </p:xfrm>
        <a:graphic>
          <a:graphicData uri="http://schemas.openxmlformats.org/drawingml/2006/table">
            <a:tbl>
              <a:tblPr/>
              <a:tblGrid>
                <a:gridCol w="424636"/>
                <a:gridCol w="810090"/>
                <a:gridCol w="585065"/>
                <a:gridCol w="495055"/>
                <a:gridCol w="450050"/>
                <a:gridCol w="1035115"/>
                <a:gridCol w="585065"/>
                <a:gridCol w="855095"/>
                <a:gridCol w="1279687"/>
                <a:gridCol w="957462"/>
                <a:gridCol w="573415"/>
                <a:gridCol w="976761"/>
              </a:tblGrid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Type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Model no.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Image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Node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Die size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ISA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cache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GPU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Memory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Intro.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Utilizing devices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818048">
                <a:tc>
                  <a:txBody>
                    <a:bodyPr/>
                    <a:lstStyle/>
                    <a:p>
                      <a:pPr algn="ctr"/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S5L8900X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90 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72</a:t>
                      </a:r>
                    </a:p>
                    <a:p>
                      <a:pPr algn="ctr"/>
                      <a:r>
                        <a:rPr lang="en-US" sz="1000" noProof="0" dirty="0" smtClean="0"/>
                        <a:t>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ARM1176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noProof="0" dirty="0" smtClean="0"/>
                        <a:t>412 MHz</a:t>
                      </a:r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ARMv6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16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16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err="1" smtClean="0"/>
                        <a:t>PowerVR</a:t>
                      </a:r>
                      <a:r>
                        <a:rPr lang="en-US" sz="1000" noProof="0" dirty="0" smtClean="0"/>
                        <a:t> MBX </a:t>
                      </a:r>
                    </a:p>
                    <a:p>
                      <a:pPr algn="ctr"/>
                      <a:r>
                        <a:rPr lang="en-US" sz="1000" noProof="0" dirty="0" smtClean="0"/>
                        <a:t>Lite @ 103 MHz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128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16-bit </a:t>
                      </a:r>
                      <a:r>
                        <a:rPr lang="en-US" sz="1000" noProof="0" dirty="0" err="1" smtClean="0"/>
                        <a:t>SCh</a:t>
                      </a:r>
                      <a:r>
                        <a:rPr lang="en-US" sz="1000" noProof="0" dirty="0" smtClean="0"/>
                        <a:t> LPDDR-266 (532 MB/sec)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   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(1st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 3G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723657">
                <a:tc>
                  <a:txBody>
                    <a:bodyPr/>
                    <a:lstStyle/>
                    <a:p>
                      <a:pPr algn="ctr"/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APL0278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S5L8720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65</a:t>
                      </a:r>
                    </a:p>
                    <a:p>
                      <a:pPr algn="ctr"/>
                      <a:r>
                        <a:rPr lang="en-US" sz="1000" noProof="0" dirty="0" smtClean="0"/>
                        <a:t> 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36 </a:t>
                      </a:r>
                    </a:p>
                    <a:p>
                      <a:pPr algn="ctr"/>
                      <a:r>
                        <a:rPr lang="en-US" sz="1000" noProof="0" dirty="0" smtClean="0"/>
                        <a:t>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ARM1176</a:t>
                      </a:r>
                    </a:p>
                    <a:p>
                      <a:pPr algn="ctr"/>
                      <a:r>
                        <a:rPr lang="en-US" sz="1000" noProof="0" dirty="0" smtClean="0"/>
                        <a:t>412–533 MHz 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ARMv6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16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16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err="1" smtClean="0"/>
                        <a:t>PowerVR</a:t>
                      </a:r>
                      <a:r>
                        <a:rPr lang="en-US" sz="1000" noProof="0" dirty="0" smtClean="0"/>
                        <a:t> MBX Lite @ 103–133 MHz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32/128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</a:t>
                      </a:r>
                      <a:r>
                        <a:rPr lang="en-US" sz="1000" noProof="0" dirty="0" err="1" smtClean="0"/>
                        <a:t>SCh</a:t>
                      </a:r>
                      <a:r>
                        <a:rPr lang="en-US" sz="1000" noProof="0" dirty="0" smtClean="0"/>
                        <a:t> LPDDR-133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9/2008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(2nd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</a:t>
                      </a:r>
                      <a:r>
                        <a:rPr lang="en-US" sz="1000" noProof="0" dirty="0" err="1" smtClean="0"/>
                        <a:t>Nano</a:t>
                      </a:r>
                      <a:r>
                        <a:rPr lang="en-US" sz="1000" noProof="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(4th gen.)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723657">
                <a:tc rowSpan="2">
                  <a:txBody>
                    <a:bodyPr/>
                    <a:lstStyle/>
                    <a:p>
                      <a:pPr algn="ctr"/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APL0298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S5L8920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65 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71.8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 1x Cortex-A8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600 MHz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ARMv7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L2: 256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err="1" smtClean="0"/>
                        <a:t>PowerVR</a:t>
                      </a:r>
                      <a:r>
                        <a:rPr lang="en-US" sz="1000" noProof="0" dirty="0" smtClean="0"/>
                        <a:t> SGX535 @ 150 MHz (1.2 GFLOPS)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256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</a:t>
                      </a:r>
                      <a:r>
                        <a:rPr lang="en-US" sz="1000" noProof="0" dirty="0" err="1" smtClean="0"/>
                        <a:t>SCh</a:t>
                      </a:r>
                      <a:r>
                        <a:rPr lang="en-US" sz="1000" noProof="0" dirty="0" smtClean="0"/>
                        <a:t> LPDDR-400 (1.6 GB/sec)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6/2009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 3GS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1804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APL2298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S5L8922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45 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41.6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Cortex-A8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600–800 MHz 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ARMv7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L2: 256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err="1" smtClean="0"/>
                        <a:t>PowerVR</a:t>
                      </a:r>
                      <a:r>
                        <a:rPr lang="en-US" sz="1000" noProof="0" dirty="0" smtClean="0"/>
                        <a:t> SGX535 @ 150–200 MHz (1.2–1.6 GFLOPS)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256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</a:t>
                      </a:r>
                      <a:r>
                        <a:rPr lang="en-US" sz="1000" noProof="0" dirty="0" err="1" smtClean="0"/>
                        <a:t>SCh</a:t>
                      </a:r>
                      <a:r>
                        <a:rPr lang="en-US" sz="1000" noProof="0" dirty="0" smtClean="0"/>
                        <a:t> LPDDR-400 (1.6 GB/sec)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9/2009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(3rd gen.)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147060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A4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APL0398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or</a:t>
                      </a:r>
                    </a:p>
                    <a:p>
                      <a:pPr algn="ctr"/>
                      <a:r>
                        <a:rPr lang="en-US" sz="1000" noProof="0" dirty="0" smtClean="0"/>
                        <a:t>S5L8930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45 </a:t>
                      </a:r>
                    </a:p>
                    <a:p>
                      <a:pPr algn="ctr"/>
                      <a:r>
                        <a:rPr lang="en-US" sz="1000" noProof="0" dirty="0" smtClean="0"/>
                        <a:t>nm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53.3 mm</a:t>
                      </a:r>
                      <a:r>
                        <a:rPr lang="en-US" sz="1000" baseline="30000" noProof="0" dirty="0" smtClean="0"/>
                        <a:t>2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1x Cortex-A8</a:t>
                      </a:r>
                    </a:p>
                    <a:p>
                      <a:pPr algn="ctr"/>
                      <a:r>
                        <a:rPr lang="en-US" sz="1000" noProof="0" dirty="0" smtClean="0"/>
                        <a:t>0.8–1.0 GHz 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ARMv7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L1i: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L1d: 32 KB</a:t>
                      </a:r>
                      <a:br>
                        <a:rPr lang="en-US" sz="1000" noProof="0" dirty="0" smtClean="0"/>
                      </a:br>
                      <a:r>
                        <a:rPr lang="en-US" sz="1000" noProof="0" dirty="0" smtClean="0"/>
                        <a:t>L2: 512 KB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err="1" smtClean="0"/>
                        <a:t>PowerVR</a:t>
                      </a:r>
                      <a:r>
                        <a:rPr lang="en-US" sz="1000" noProof="0" dirty="0" smtClean="0"/>
                        <a:t> SGX535 @ 200–250 MHz (1.6–2 GFLOPS)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256 MB</a:t>
                      </a:r>
                      <a:r>
                        <a:rPr lang="en-US" sz="1000" baseline="0" noProof="0" dirty="0" smtClean="0"/>
                        <a:t> </a:t>
                      </a:r>
                      <a:r>
                        <a:rPr lang="en-US" sz="1000" noProof="0" dirty="0" smtClean="0"/>
                        <a:t>(iPad)</a:t>
                      </a:r>
                    </a:p>
                    <a:p>
                      <a:pPr algn="ctr"/>
                      <a:r>
                        <a:rPr lang="en-US" sz="1000" noProof="0" dirty="0" smtClean="0"/>
                        <a:t>512 MB</a:t>
                      </a:r>
                    </a:p>
                    <a:p>
                      <a:pPr algn="ctr"/>
                      <a:r>
                        <a:rPr lang="en-US" sz="1000" noProof="0" dirty="0" smtClean="0"/>
                        <a:t>(iPhone 4)</a:t>
                      </a:r>
                    </a:p>
                    <a:p>
                      <a:pPr algn="ctr"/>
                      <a:r>
                        <a:rPr lang="en-US" sz="1000" noProof="0" dirty="0" smtClean="0"/>
                        <a:t>32-bit </a:t>
                      </a:r>
                      <a:r>
                        <a:rPr lang="en-US" sz="1000" noProof="0" dirty="0" err="1" smtClean="0"/>
                        <a:t>DCh</a:t>
                      </a:r>
                      <a:r>
                        <a:rPr lang="en-US" sz="1000" noProof="0" dirty="0" smtClean="0"/>
                        <a:t> LPDDR-400 </a:t>
                      </a:r>
                      <a:endParaRPr lang="hu-HU" sz="1000" noProof="0" dirty="0" smtClean="0"/>
                    </a:p>
                    <a:p>
                      <a:pPr algn="ctr"/>
                      <a:r>
                        <a:rPr lang="en-US" sz="1000" noProof="0" dirty="0" smtClean="0"/>
                        <a:t>(3.2 GB/sec)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noProof="0" dirty="0" smtClean="0"/>
                        <a:t>3</a:t>
                      </a:r>
                      <a:r>
                        <a:rPr lang="hu-HU" sz="1000" noProof="0" dirty="0" smtClean="0"/>
                        <a:t>/</a:t>
                      </a:r>
                      <a:r>
                        <a:rPr lang="en-US" sz="1000" noProof="0" dirty="0" smtClean="0"/>
                        <a:t>2010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iPad </a:t>
                      </a:r>
                      <a:endParaRPr lang="hu-HU" sz="1000" noProof="0" dirty="0" smtClean="0"/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(1st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iPhone 4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iPod Touch 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(4th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en-US" sz="1000" noProof="0" dirty="0" smtClean="0"/>
                        <a:t> Apple TV 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noProof="0" dirty="0" smtClean="0"/>
                        <a:t>   (2nd gen.)</a:t>
                      </a:r>
                      <a:endParaRPr lang="en-US" sz="1000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pSp>
        <p:nvGrpSpPr>
          <p:cNvPr id="6" name="Csoportba foglalás 5"/>
          <p:cNvGrpSpPr/>
          <p:nvPr/>
        </p:nvGrpSpPr>
        <p:grpSpPr>
          <a:xfrm>
            <a:off x="1306240" y="1896210"/>
            <a:ext cx="542193" cy="3777324"/>
            <a:chOff x="1149487" y="1776184"/>
            <a:chExt cx="542193" cy="3777324"/>
          </a:xfrm>
        </p:grpSpPr>
        <p:pic>
          <p:nvPicPr>
            <p:cNvPr id="1025" name="Picture 1" descr="S5L890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360" y="2573905"/>
              <a:ext cx="528415" cy="507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S5L872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947" y="1776184"/>
              <a:ext cx="541733" cy="541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S5L892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572" y="3293985"/>
              <a:ext cx="538026" cy="500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S5L892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720" y="4094550"/>
              <a:ext cx="530878" cy="493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Apple A4 Chip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487" y="5015397"/>
              <a:ext cx="538111" cy="538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87325" y="608013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3. Apple A4-1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51909" y="4811455"/>
            <a:ext cx="9027496" cy="119553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77720" y="1832629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6/2007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7477720" y="2271570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6/2007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9842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63" y="1018482"/>
            <a:ext cx="1972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Introduced in the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79523" y="1314270"/>
            <a:ext cx="2214068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iPad </a:t>
            </a:r>
            <a:r>
              <a:rPr lang="en-US" sz="1600" dirty="0">
                <a:solidFill>
                  <a:srgbClr val="000000"/>
                </a:solidFill>
              </a:rPr>
              <a:t>(2010) and 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iPhone 4 </a:t>
            </a:r>
            <a:r>
              <a:rPr lang="en-US" sz="1600" dirty="0">
                <a:solidFill>
                  <a:srgbClr val="000000"/>
                </a:solidFill>
              </a:rPr>
              <a:t>(2010</a:t>
            </a:r>
            <a:r>
              <a:rPr lang="en-US" sz="1600" dirty="0" smtClean="0">
                <a:solidFill>
                  <a:srgbClr val="000000"/>
                </a:solidFill>
              </a:rPr>
              <a:t>).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6225" y="1963730"/>
            <a:ext cx="8191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A4 is </a:t>
            </a:r>
            <a:r>
              <a:rPr lang="en-US" sz="1600" dirty="0" smtClean="0">
                <a:solidFill>
                  <a:srgbClr val="0070C0"/>
                </a:solidFill>
              </a:rPr>
              <a:t>Apple’s first in-house design </a:t>
            </a:r>
            <a:r>
              <a:rPr lang="en-US" sz="1600" dirty="0" smtClean="0"/>
              <a:t>done </a:t>
            </a:r>
            <a:r>
              <a:rPr lang="en-US" sz="1600" dirty="0"/>
              <a:t>in </a:t>
            </a:r>
            <a:r>
              <a:rPr lang="en-US" sz="1600" dirty="0" smtClean="0"/>
              <a:t>cooperation </a:t>
            </a:r>
            <a:r>
              <a:rPr lang="en-US" sz="1600" dirty="0"/>
              <a:t>with </a:t>
            </a:r>
            <a:r>
              <a:rPr lang="en-US" sz="1600" dirty="0" err="1" smtClean="0"/>
              <a:t>Intrinsity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/>
              <a:t>(a fabless semiconductor </a:t>
            </a:r>
            <a:r>
              <a:rPr lang="en-US" sz="1600" dirty="0" smtClean="0"/>
              <a:t>company</a:t>
            </a:r>
            <a:r>
              <a:rPr lang="en-US" sz="1600" dirty="0"/>
              <a:t>, acquired by Apple in 2010</a:t>
            </a:r>
            <a:r>
              <a:rPr lang="en-US" sz="1600" dirty="0" smtClean="0"/>
              <a:t>). 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87325" y="612180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Apple A4-2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Apple A4 </a:t>
            </a:r>
            <a:r>
              <a:rPr lang="hu-HU" dirty="0" smtClean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53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014" y="612109"/>
            <a:ext cx="398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the A4 </a:t>
            </a:r>
            <a:r>
              <a:rPr lang="en-US" dirty="0" err="1" smtClean="0">
                <a:solidFill>
                  <a:schemeClr val="accent6"/>
                </a:solidFill>
              </a:rPr>
              <a:t>PoP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</a:t>
            </a:r>
            <a:r>
              <a:rPr lang="hu-HU" dirty="0" smtClean="0"/>
              <a:t>17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4" name="Picture 3" descr="http://i.imgur.com/HGi6hzw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915" y="1308735"/>
            <a:ext cx="3798570" cy="42405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50194" y="959162"/>
            <a:ext cx="3055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FF0000"/>
                </a:solidFill>
              </a:rPr>
              <a:t>A4 </a:t>
            </a:r>
            <a:r>
              <a:rPr lang="en-US" sz="1600" dirty="0" err="1" smtClean="0">
                <a:solidFill>
                  <a:srgbClr val="FF0000"/>
                </a:solidFill>
              </a:rPr>
              <a:t>PoP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incorporates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10234" y="1286933"/>
            <a:ext cx="4461478" cy="111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>
                <a:solidFill>
                  <a:srgbClr val="FF0000"/>
                </a:solidFill>
              </a:rPr>
              <a:t>A4 SOC </a:t>
            </a:r>
            <a:r>
              <a:rPr lang="en-US" sz="1600" dirty="0" smtClean="0"/>
              <a:t>and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and </a:t>
            </a:r>
            <a:r>
              <a:rPr lang="en-US" sz="1600" dirty="0">
                <a:solidFill>
                  <a:srgbClr val="FF0000"/>
                </a:solidFill>
              </a:rPr>
              <a:t>128 MB later 512MB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</a:rPr>
              <a:t>      LPDDR 400 SDRAM stacked </a:t>
            </a:r>
            <a:r>
              <a:rPr lang="en-US" sz="1600" dirty="0">
                <a:solidFill>
                  <a:srgbClr val="000000"/>
                </a:solidFill>
              </a:rPr>
              <a:t>memory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</a:rPr>
              <a:t>(via 2x32-bit </a:t>
            </a:r>
            <a:r>
              <a:rPr lang="en-US" sz="1600" dirty="0">
                <a:solidFill>
                  <a:srgbClr val="000000"/>
                </a:solidFill>
              </a:rPr>
              <a:t>memory channels</a:t>
            </a:r>
            <a:r>
              <a:rPr lang="en-US" sz="1600" dirty="0" smtClean="0">
                <a:solidFill>
                  <a:srgbClr val="000000"/>
                </a:solidFill>
              </a:rPr>
              <a:t>).</a:t>
            </a:r>
            <a:r>
              <a:rPr lang="en-US" sz="1600" dirty="0" smtClean="0"/>
              <a:t>     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82320" y="4734145"/>
            <a:ext cx="44228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/>
              <a:t>internal designation </a:t>
            </a:r>
            <a:r>
              <a:rPr lang="en-US" sz="1600" dirty="0" smtClean="0"/>
              <a:t>of the A4 </a:t>
            </a:r>
            <a:r>
              <a:rPr lang="en-US" sz="1600" dirty="0" err="1" smtClean="0"/>
              <a:t>PoP</a:t>
            </a:r>
            <a:endParaRPr lang="en-US" sz="1600" dirty="0" smtClean="0"/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is </a:t>
            </a:r>
            <a:r>
              <a:rPr lang="en-US" sz="1600" dirty="0"/>
              <a:t>S5L8930X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Pop  was fabricated by Samsung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on a </a:t>
            </a:r>
            <a:r>
              <a:rPr lang="en-US" sz="1600" dirty="0" smtClean="0">
                <a:solidFill>
                  <a:srgbClr val="0070C0"/>
                </a:solidFill>
              </a:rPr>
              <a:t>45 nm </a:t>
            </a:r>
            <a:r>
              <a:rPr lang="en-US" sz="1600" dirty="0" smtClean="0"/>
              <a:t>process.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die size is 53 mm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6555" y="2770666"/>
            <a:ext cx="4410490" cy="19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 </a:t>
            </a:r>
            <a:r>
              <a:rPr lang="en-US" sz="1600" dirty="0">
                <a:solidFill>
                  <a:srgbClr val="0070C0"/>
                </a:solidFill>
              </a:rPr>
              <a:t>single core ARM Cortex A8 CPU</a:t>
            </a:r>
          </a:p>
          <a:p>
            <a:pPr lvl="0"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</a:rPr>
              <a:t>   </a:t>
            </a:r>
            <a:r>
              <a:rPr lang="en-US" sz="1600" dirty="0" smtClean="0">
                <a:solidFill>
                  <a:srgbClr val="000000"/>
                </a:solidFill>
              </a:rPr>
              <a:t>    supporting </a:t>
            </a:r>
            <a:r>
              <a:rPr lang="en-US" sz="1600" dirty="0">
                <a:solidFill>
                  <a:srgbClr val="000000"/>
                </a:solidFill>
              </a:rPr>
              <a:t>the  ARMv7 ISA, 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0">
              <a:spcAft>
                <a:spcPts val="2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it is a </a:t>
            </a:r>
            <a:r>
              <a:rPr lang="en-US" sz="1600" dirty="0" smtClean="0">
                <a:solidFill>
                  <a:srgbClr val="0070C0"/>
                </a:solidFill>
              </a:rPr>
              <a:t>dual-issue in order design</a:t>
            </a:r>
            <a:r>
              <a:rPr lang="en-US" sz="1600" dirty="0" smtClean="0">
                <a:solidFill>
                  <a:srgbClr val="000000"/>
                </a:solidFill>
              </a:rPr>
              <a:t>,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</a:rPr>
              <a:t>   </a:t>
            </a:r>
            <a:r>
              <a:rPr lang="en-US" sz="1600" dirty="0" smtClean="0">
                <a:solidFill>
                  <a:srgbClr val="000000"/>
                </a:solidFill>
              </a:rPr>
              <a:t>    clocked </a:t>
            </a:r>
            <a:r>
              <a:rPr lang="en-US" sz="1600" dirty="0">
                <a:solidFill>
                  <a:srgbClr val="000000"/>
                </a:solidFill>
              </a:rPr>
              <a:t>at  800 MHz and 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0">
              <a:spcAft>
                <a:spcPts val="2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       including 512 kB L2, </a:t>
            </a:r>
            <a:endParaRPr lang="en-US" sz="1600" dirty="0">
              <a:solidFill>
                <a:srgbClr val="000000"/>
              </a:solidFill>
            </a:endParaRPr>
          </a:p>
          <a:p>
            <a:pPr marL="285750" lvl="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dual </a:t>
            </a:r>
            <a:r>
              <a:rPr lang="en-US" sz="1600" dirty="0">
                <a:solidFill>
                  <a:srgbClr val="0070C0"/>
                </a:solidFill>
              </a:rPr>
              <a:t>core </a:t>
            </a:r>
            <a:r>
              <a:rPr lang="en-US" sz="1600" dirty="0" err="1">
                <a:solidFill>
                  <a:srgbClr val="0070C0"/>
                </a:solidFill>
              </a:rPr>
              <a:t>PowerVR</a:t>
            </a:r>
            <a:r>
              <a:rPr lang="en-US" sz="1600" dirty="0">
                <a:solidFill>
                  <a:srgbClr val="0070C0"/>
                </a:solidFill>
              </a:rPr>
              <a:t> SGX 535 GPU</a:t>
            </a:r>
            <a:r>
              <a:rPr lang="en-US" sz="1600" dirty="0">
                <a:solidFill>
                  <a:srgbClr val="000000"/>
                </a:solidFill>
              </a:rPr>
              <a:t>,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 </a:t>
            </a:r>
            <a:r>
              <a:rPr lang="en-US" sz="1600" dirty="0" smtClean="0">
                <a:solidFill>
                  <a:srgbClr val="000000"/>
                </a:solidFill>
              </a:rPr>
              <a:t>     clocked </a:t>
            </a:r>
            <a:r>
              <a:rPr lang="en-US" sz="1600" dirty="0">
                <a:solidFill>
                  <a:srgbClr val="000000"/>
                </a:solidFill>
              </a:rPr>
              <a:t>at 200 MHz,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12182" y="5814265"/>
            <a:ext cx="3324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Die plot of the A4 [</a:t>
            </a:r>
            <a:r>
              <a:rPr lang="hu-HU" sz="1600" dirty="0" smtClean="0"/>
              <a:t>17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Apple A4 </a:t>
            </a:r>
            <a:r>
              <a:rPr lang="hu-HU" dirty="0" smtClean="0"/>
              <a:t>(3)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1530" y="2460376"/>
            <a:ext cx="47099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The </a:t>
            </a:r>
            <a:r>
              <a:rPr lang="en-US" sz="1600" dirty="0">
                <a:solidFill>
                  <a:srgbClr val="FF0000"/>
                </a:solidFill>
              </a:rPr>
              <a:t>A4 SOC </a:t>
            </a:r>
            <a:r>
              <a:rPr lang="en-US" sz="1600" dirty="0" smtClean="0">
                <a:solidFill>
                  <a:srgbClr val="000000"/>
                </a:solidFill>
              </a:rPr>
              <a:t>includes </a:t>
            </a:r>
            <a:r>
              <a:rPr lang="en-US" sz="1600" dirty="0">
                <a:solidFill>
                  <a:srgbClr val="000000"/>
                </a:solidFill>
              </a:rPr>
              <a:t>among others      </a:t>
            </a:r>
          </a:p>
        </p:txBody>
      </p:sp>
    </p:spTree>
    <p:extLst>
      <p:ext uri="{BB962C8B-B14F-4D97-AF65-F5344CB8AC3E}">
        <p14:creationId xmlns:p14="http://schemas.microsoft.com/office/powerpoint/2010/main" val="286808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8193" y="4589103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439" y="3396759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439" y="2243832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515" y="5543647"/>
            <a:ext cx="1529293" cy="72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2009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(A9 replacement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for low-end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devices)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1184193"/>
            <a:ext cx="7272808" cy="54251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99805" y="1242825"/>
            <a:ext cx="691529" cy="276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32-bit</a:t>
            </a:r>
          </a:p>
        </p:txBody>
      </p:sp>
      <p:sp>
        <p:nvSpPr>
          <p:cNvPr id="20" name="Oval 19"/>
          <p:cNvSpPr/>
          <p:nvPr/>
        </p:nvSpPr>
        <p:spPr>
          <a:xfrm>
            <a:off x="5862811" y="1153350"/>
            <a:ext cx="691529" cy="4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138" y="597093"/>
            <a:ext cx="5231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Microarchitecture </a:t>
            </a:r>
            <a:r>
              <a:rPr lang="en-US" dirty="0">
                <a:solidFill>
                  <a:srgbClr val="333399"/>
                </a:solidFill>
              </a:rPr>
              <a:t>of </a:t>
            </a:r>
            <a:r>
              <a:rPr lang="en-US" dirty="0" smtClean="0">
                <a:solidFill>
                  <a:srgbClr val="333399"/>
                </a:solidFill>
              </a:rPr>
              <a:t>ARM’s 32-bit CPUs </a:t>
            </a: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  <a:r>
              <a:rPr lang="en-US" dirty="0" smtClean="0">
                <a:solidFill>
                  <a:srgbClr val="333399"/>
                </a:solidFill>
              </a:rPr>
              <a:t> 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648439" y="4059428"/>
            <a:ext cx="8154031" cy="126014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Apple A4 </a:t>
            </a:r>
            <a:r>
              <a:rPr lang="hu-HU" dirty="0" smtClean="0"/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47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d3nevzfk7ii3be.cloudfront.net/igi/hsGL3p4EdRXgD1Vj.hu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t="3659" r="3648" b="3406"/>
          <a:stretch/>
        </p:blipFill>
        <p:spPr bwMode="auto">
          <a:xfrm>
            <a:off x="766479" y="1056373"/>
            <a:ext cx="7630946" cy="580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9610" y="609793"/>
            <a:ext cx="275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iPad board-1 </a:t>
            </a:r>
            <a:r>
              <a:rPr lang="en-US" dirty="0" smtClean="0"/>
              <a:t>[</a:t>
            </a:r>
            <a:r>
              <a:rPr lang="hu-HU" dirty="0" smtClean="0"/>
              <a:t>12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Apple A4 </a:t>
            </a:r>
            <a:r>
              <a:rPr lang="hu-HU" dirty="0" smtClean="0"/>
              <a:t>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92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1" y="1103830"/>
            <a:ext cx="8577444" cy="565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610" y="597093"/>
            <a:ext cx="275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iPad board-2 </a:t>
            </a:r>
            <a:r>
              <a:rPr lang="en-US" dirty="0" smtClean="0"/>
              <a:t>[</a:t>
            </a:r>
            <a:r>
              <a:rPr lang="hu-HU" dirty="0" smtClean="0"/>
              <a:t>18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250825" y="5994285"/>
            <a:ext cx="2926020" cy="765085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459754" y="1116709"/>
            <a:ext cx="1291898" cy="795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3. </a:t>
            </a:r>
            <a:r>
              <a:rPr lang="en-US" dirty="0" smtClean="0"/>
              <a:t>Apple A4 </a:t>
            </a:r>
            <a:r>
              <a:rPr lang="hu-HU" dirty="0" smtClean="0"/>
              <a:t>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97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49378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1. Overview of Apple’s mobile processors</a:t>
            </a:r>
            <a:endParaRPr lang="en-US" altLang="en-US" sz="20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8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49378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 smtClean="0">
              <a:solidFill>
                <a:srgbClr val="FFFFFF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4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. Apple A6 with dual Swift cores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Apple A6 with dual Swift cores </a:t>
            </a:r>
            <a:r>
              <a:rPr lang="hu-HU" dirty="0" smtClean="0"/>
              <a:t>(1)</a:t>
            </a:r>
            <a:endParaRPr lang="en-US" dirty="0"/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197094"/>
              </p:ext>
            </p:extLst>
          </p:nvPr>
        </p:nvGraphicFramePr>
        <p:xfrm>
          <a:off x="113885" y="1210506"/>
          <a:ext cx="8910990" cy="5192548"/>
        </p:xfrm>
        <a:graphic>
          <a:graphicData uri="http://schemas.openxmlformats.org/drawingml/2006/table">
            <a:tbl>
              <a:tblPr/>
              <a:tblGrid>
                <a:gridCol w="405045"/>
                <a:gridCol w="677695"/>
                <a:gridCol w="540060"/>
                <a:gridCol w="495055"/>
                <a:gridCol w="495055"/>
                <a:gridCol w="585065"/>
                <a:gridCol w="945105"/>
                <a:gridCol w="900100"/>
                <a:gridCol w="1260140"/>
                <a:gridCol w="1080120"/>
                <a:gridCol w="585065"/>
                <a:gridCol w="942485"/>
              </a:tblGrid>
              <a:tr h="508304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Type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Model no.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Image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Node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Die size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ISA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cache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GPU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Memory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Intro.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Utilizing devices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805462">
                <a:tc rowSpan="3"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A5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APL0498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S5L8940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45 </a:t>
                      </a:r>
                      <a:r>
                        <a:rPr lang="hu-HU" sz="1000" dirty="0" smtClean="0"/>
                        <a:t>nm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122.2 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ARMv7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0.8–1.0 </a:t>
                      </a:r>
                      <a:r>
                        <a:rPr lang="hu-HU" sz="1000" dirty="0" err="1"/>
                        <a:t>GHz</a:t>
                      </a:r>
                      <a:r>
                        <a:rPr lang="hu-HU" sz="1000" dirty="0"/>
                        <a:t> </a:t>
                      </a:r>
                      <a:r>
                        <a:rPr lang="hu-HU" sz="1000" dirty="0" smtClean="0"/>
                        <a:t>2C </a:t>
                      </a:r>
                      <a:r>
                        <a:rPr lang="hu-HU" sz="1000" dirty="0"/>
                        <a:t>Cortex-A9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L1i: 32 KB</a:t>
                      </a:r>
                      <a:br>
                        <a:rPr lang="hu-HU" sz="1000" dirty="0"/>
                      </a:br>
                      <a:r>
                        <a:rPr lang="hu-HU" sz="1000" dirty="0"/>
                        <a:t>L1d: 32 KB</a:t>
                      </a:r>
                      <a:br>
                        <a:rPr lang="hu-HU" sz="1000" dirty="0"/>
                      </a:br>
                      <a:r>
                        <a:rPr lang="hu-HU" sz="1000" dirty="0"/>
                        <a:t>L2: 1 MB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SGX543MP2 </a:t>
                      </a:r>
                      <a:r>
                        <a:rPr lang="hu-HU" sz="1000" dirty="0" smtClean="0"/>
                        <a:t>(2C) </a:t>
                      </a:r>
                      <a:r>
                        <a:rPr lang="hu-HU" sz="1000" dirty="0"/>
                        <a:t>@ 200–250 MHz (12.8–16 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512 MB</a:t>
                      </a:r>
                    </a:p>
                    <a:p>
                      <a:pPr algn="ctr"/>
                      <a:r>
                        <a:rPr lang="hu-HU" sz="1000" dirty="0" smtClean="0"/>
                        <a:t>32-bit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LPDDR2-800 </a:t>
                      </a:r>
                      <a:r>
                        <a:rPr lang="hu-HU" sz="1000" dirty="0"/>
                        <a:t>(6.4 GB/sec)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3/2011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2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iPhone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4S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05462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APL2498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S5L8942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32 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69.6 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ARMv7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0.8–1.0 GHz </a:t>
                      </a:r>
                      <a:r>
                        <a:rPr lang="hu-HU" sz="1000" dirty="0" smtClean="0"/>
                        <a:t>2C</a:t>
                      </a:r>
                      <a:r>
                        <a:rPr lang="en-US" sz="1000" dirty="0" smtClean="0"/>
                        <a:t> Cortex-A9</a:t>
                      </a:r>
                      <a:endParaRPr lang="en-US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L1i: 32 KB</a:t>
                      </a:r>
                      <a:br>
                        <a:rPr lang="hu-HU" sz="1000"/>
                      </a:br>
                      <a:r>
                        <a:rPr lang="hu-HU" sz="1000"/>
                        <a:t>L1d: 32 KB</a:t>
                      </a:r>
                      <a:br>
                        <a:rPr lang="hu-HU" sz="1000"/>
                      </a:br>
                      <a:r>
                        <a:rPr lang="hu-HU" sz="1000"/>
                        <a:t>L2: 1 MB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SGX543MP2 </a:t>
                      </a:r>
                      <a:r>
                        <a:rPr lang="hu-HU" sz="1000" dirty="0" smtClean="0"/>
                        <a:t>(2C) </a:t>
                      </a:r>
                      <a:r>
                        <a:rPr lang="hu-HU" sz="1000" dirty="0"/>
                        <a:t>@ 200–250 MHz (12.8–16 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512 MB</a:t>
                      </a:r>
                    </a:p>
                    <a:p>
                      <a:pPr algn="ctr"/>
                      <a:r>
                        <a:rPr lang="hu-HU" sz="1000" dirty="0" smtClean="0"/>
                        <a:t>32-bit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LPDDR2-800 </a:t>
                      </a:r>
                      <a:r>
                        <a:rPr lang="hu-HU" sz="1000" dirty="0"/>
                        <a:t>(6.4 GB/sec)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3/2012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en-US" sz="1000" dirty="0" smtClean="0"/>
                        <a:t>iPad </a:t>
                      </a:r>
                      <a:r>
                        <a:rPr lang="en-US" sz="1000" dirty="0"/>
                        <a:t>2 </a:t>
                      </a:r>
                      <a:r>
                        <a:rPr lang="en-US" sz="100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dirty="0" smtClean="0"/>
                        <a:t>   (</a:t>
                      </a:r>
                      <a:r>
                        <a:rPr lang="en-US" sz="1000" dirty="0"/>
                        <a:t>iPad2,4)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en-US" sz="1000" dirty="0" smtClean="0"/>
                        <a:t>iPod </a:t>
                      </a:r>
                      <a:r>
                        <a:rPr lang="en-US" sz="1000" dirty="0"/>
                        <a:t>Touch </a:t>
                      </a:r>
                      <a:r>
                        <a:rPr lang="en-US" sz="100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dirty="0" smtClean="0"/>
                        <a:t>   (</a:t>
                      </a:r>
                      <a:r>
                        <a:rPr lang="en-US" sz="1000" dirty="0"/>
                        <a:t>5th gen.)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en-US" sz="1000" dirty="0" smtClean="0"/>
                        <a:t>iPad </a:t>
                      </a:r>
                      <a:r>
                        <a:rPr lang="en-US" sz="1000" dirty="0"/>
                        <a:t>Mini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05462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APL7498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S5L8947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32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37.8 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ARMv7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SC </a:t>
                      </a:r>
                      <a:r>
                        <a:rPr lang="hu-HU" sz="1000" dirty="0"/>
                        <a:t>Cortex-A9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L1i: 32 KB</a:t>
                      </a:r>
                      <a:br>
                        <a:rPr lang="hu-HU" sz="1000"/>
                      </a:br>
                      <a:r>
                        <a:rPr lang="hu-HU" sz="1000"/>
                        <a:t>L1d: 32 KB</a:t>
                      </a:r>
                      <a:br>
                        <a:rPr lang="hu-HU" sz="1000"/>
                      </a:br>
                      <a:r>
                        <a:rPr lang="hu-HU" sz="1000"/>
                        <a:t>L2: 1 MB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SGX543MP2 </a:t>
                      </a:r>
                      <a:r>
                        <a:rPr lang="hu-HU" sz="1000" dirty="0" smtClean="0"/>
                        <a:t>(2C) </a:t>
                      </a:r>
                      <a:r>
                        <a:rPr lang="hu-HU" sz="1000" dirty="0"/>
                        <a:t>@ 200–250 MHz (12.8–16 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512 MB</a:t>
                      </a:r>
                    </a:p>
                    <a:p>
                      <a:pPr algn="ctr"/>
                      <a:r>
                        <a:rPr lang="hu-HU" sz="1000" dirty="0" smtClean="0"/>
                        <a:t>32-bit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LPDDR2-800 </a:t>
                      </a:r>
                      <a:r>
                        <a:rPr lang="hu-HU" sz="1000" dirty="0"/>
                        <a:t>(6.4 GB/sec)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3/2013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AppleTV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3 </a:t>
                      </a:r>
                      <a:r>
                        <a:rPr lang="en-US" sz="100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dirty="0" smtClean="0"/>
                        <a:t> </a:t>
                      </a:r>
                      <a:r>
                        <a:rPr lang="hu-HU" sz="1000" dirty="0" smtClean="0"/>
                        <a:t>(</a:t>
                      </a:r>
                      <a:r>
                        <a:rPr lang="hu-HU" sz="1000" dirty="0"/>
                        <a:t>AppleTV3,2)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92194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A5X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APL5498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S5L8945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45 </a:t>
                      </a:r>
                      <a:r>
                        <a:rPr lang="hu-HU" sz="1000" dirty="0" smtClean="0"/>
                        <a:t>nm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165 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ARMv7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1.0 </a:t>
                      </a:r>
                      <a:r>
                        <a:rPr lang="hu-HU" sz="1000" dirty="0" err="1"/>
                        <a:t>GHz</a:t>
                      </a:r>
                      <a:r>
                        <a:rPr lang="hu-HU" sz="1000" dirty="0"/>
                        <a:t> </a:t>
                      </a:r>
                      <a:r>
                        <a:rPr lang="hu-HU" sz="1000" dirty="0" smtClean="0"/>
                        <a:t>2C </a:t>
                      </a:r>
                      <a:r>
                        <a:rPr lang="hu-HU" sz="1000" dirty="0"/>
                        <a:t>Cortex-A9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L1i: 32 KB</a:t>
                      </a:r>
                      <a:br>
                        <a:rPr lang="hu-HU" sz="1000"/>
                      </a:br>
                      <a:r>
                        <a:rPr lang="hu-HU" sz="1000"/>
                        <a:t>L1d: 32 KB</a:t>
                      </a:r>
                      <a:br>
                        <a:rPr lang="hu-HU" sz="1000"/>
                      </a:br>
                      <a:r>
                        <a:rPr lang="hu-HU" sz="1000"/>
                        <a:t>L2: 1 MB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SGX543MP4 </a:t>
                      </a:r>
                      <a:r>
                        <a:rPr lang="hu-HU" sz="1000" dirty="0" smtClean="0"/>
                        <a:t>(4C) </a:t>
                      </a:r>
                      <a:r>
                        <a:rPr lang="hu-HU" sz="1000" dirty="0"/>
                        <a:t>@ 250 MHz (32 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</a:t>
                      </a:r>
                      <a:r>
                        <a:rPr lang="en-US" sz="1000" baseline="0" dirty="0" smtClean="0"/>
                        <a:t> GB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32-bit </a:t>
                      </a:r>
                      <a:r>
                        <a:rPr lang="hu-HU" sz="1000" dirty="0" smtClean="0"/>
                        <a:t>4Ch</a:t>
                      </a:r>
                      <a:r>
                        <a:rPr lang="en-US" sz="1000" dirty="0" smtClean="0"/>
                        <a:t> LPDDR2-800 </a:t>
                      </a:r>
                      <a:r>
                        <a:rPr lang="en-US" sz="1000" dirty="0"/>
                        <a:t>(12.8 GB/sec)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3/2012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dirty="0" smtClean="0"/>
                        <a:t>   </a:t>
                      </a:r>
                      <a:r>
                        <a:rPr lang="hu-HU" sz="1000" dirty="0" smtClean="0"/>
                        <a:t>(</a:t>
                      </a:r>
                      <a:r>
                        <a:rPr lang="hu-HU" sz="1000" dirty="0"/>
                        <a:t>3rd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/>
                        <a:t>.)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765574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A6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APL0598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S5L8950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32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96.71 </a:t>
                      </a:r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ARMv7s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1.3 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baseline="30000" dirty="0" smtClean="0"/>
                        <a:t> </a:t>
                      </a:r>
                      <a:r>
                        <a:rPr lang="hu-HU" sz="1000" dirty="0" smtClean="0"/>
                        <a:t>2C Swift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L1i: 32 KB</a:t>
                      </a:r>
                      <a:br>
                        <a:rPr lang="hu-HU" sz="1000" dirty="0"/>
                      </a:br>
                      <a:r>
                        <a:rPr lang="hu-HU" sz="1000" dirty="0"/>
                        <a:t>L1d: 32 KB</a:t>
                      </a:r>
                      <a:br>
                        <a:rPr lang="hu-HU" sz="1000" dirty="0"/>
                      </a:br>
                      <a:r>
                        <a:rPr lang="hu-HU" sz="1000" dirty="0"/>
                        <a:t>L2: 1 </a:t>
                      </a:r>
                      <a:r>
                        <a:rPr lang="hu-HU" sz="1000" dirty="0" smtClean="0"/>
                        <a:t>MB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SGX543MP3 </a:t>
                      </a:r>
                      <a:r>
                        <a:rPr lang="hu-HU" sz="1000" dirty="0" smtClean="0"/>
                        <a:t>(3C) </a:t>
                      </a:r>
                      <a:r>
                        <a:rPr lang="hu-HU" sz="1000" dirty="0"/>
                        <a:t>@ 266 MHz (25.5 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hu-HU" sz="1000" dirty="0" smtClean="0"/>
                        <a:t>32-bit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LPDDR2-1066 </a:t>
                      </a:r>
                      <a:r>
                        <a:rPr lang="hu-HU" sz="1000" dirty="0"/>
                        <a:t>(8.528 GB/sec)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9/2012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iPhone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5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iPhone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5C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10090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A6X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APL5598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S5L8955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32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123 </a:t>
                      </a:r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ARMv7s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1.4 </a:t>
                      </a:r>
                      <a:r>
                        <a:rPr lang="hu-HU" sz="1000" dirty="0" err="1"/>
                        <a:t>GHz</a:t>
                      </a:r>
                      <a:r>
                        <a:rPr lang="hu-HU" sz="1000" dirty="0"/>
                        <a:t> </a:t>
                      </a:r>
                      <a:r>
                        <a:rPr lang="hu-HU" sz="1000" dirty="0" smtClean="0"/>
                        <a:t>2C Swift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L1i: 32 KB</a:t>
                      </a:r>
                      <a:br>
                        <a:rPr lang="hu-HU" sz="1000"/>
                      </a:br>
                      <a:r>
                        <a:rPr lang="hu-HU" sz="1000"/>
                        <a:t>L1d: 32 KB</a:t>
                      </a:r>
                      <a:br>
                        <a:rPr lang="hu-HU" sz="1000"/>
                      </a:br>
                      <a:r>
                        <a:rPr lang="hu-HU" sz="1000"/>
                        <a:t>L2: 1 MB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SGX554MP4 </a:t>
                      </a:r>
                      <a:r>
                        <a:rPr lang="hu-HU" sz="1000" dirty="0" smtClean="0"/>
                        <a:t>(4C) </a:t>
                      </a:r>
                      <a:r>
                        <a:rPr lang="hu-HU" sz="1000" dirty="0"/>
                        <a:t>@ 266 MHz (68.1 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en-US" sz="1000" dirty="0" smtClean="0"/>
                        <a:t>32-bit </a:t>
                      </a:r>
                      <a:r>
                        <a:rPr lang="hu-HU" sz="1000" dirty="0" smtClean="0"/>
                        <a:t>4Ch</a:t>
                      </a:r>
                      <a:r>
                        <a:rPr lang="en-US" sz="1000" dirty="0" smtClean="0"/>
                        <a:t> LPDDR2-1066 </a:t>
                      </a:r>
                      <a:r>
                        <a:rPr lang="en-US" sz="1000" dirty="0"/>
                        <a:t>(17.1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10/2012</a:t>
                      </a:r>
                      <a:endParaRPr lang="hu-HU" sz="1000" dirty="0"/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</a:p>
                    <a:p>
                      <a:pPr algn="l">
                        <a:buFont typeface="Arial"/>
                        <a:buNone/>
                      </a:pPr>
                      <a:r>
                        <a:rPr lang="en-US" sz="1000" dirty="0" smtClean="0"/>
                        <a:t>   </a:t>
                      </a:r>
                      <a:r>
                        <a:rPr lang="hu-HU" sz="1000" dirty="0" smtClean="0"/>
                        <a:t>(</a:t>
                      </a:r>
                      <a:r>
                        <a:rPr lang="hu-HU" sz="1000" dirty="0"/>
                        <a:t>4th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/>
                        <a:t>.)</a:t>
                      </a:r>
                    </a:p>
                  </a:txBody>
                  <a:tcPr marL="12585" marR="12585" marT="6293" marB="6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pSp>
        <p:nvGrpSpPr>
          <p:cNvPr id="5" name="Csoportba foglalás 4"/>
          <p:cNvGrpSpPr/>
          <p:nvPr/>
        </p:nvGrpSpPr>
        <p:grpSpPr>
          <a:xfrm>
            <a:off x="1196780" y="1840226"/>
            <a:ext cx="552605" cy="4440271"/>
            <a:chOff x="1103313" y="1632873"/>
            <a:chExt cx="552605" cy="4440271"/>
          </a:xfrm>
        </p:grpSpPr>
        <p:pic>
          <p:nvPicPr>
            <p:cNvPr id="2049" name="Picture 1" descr="Apple A5 Chi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858" y="1632873"/>
              <a:ext cx="520986" cy="609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Apple-A5-APL249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842" y="2445795"/>
              <a:ext cx="527002" cy="563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Apple-A5-APL749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353" y="3266617"/>
              <a:ext cx="540060" cy="54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Apple A5X Chip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858" y="4012227"/>
              <a:ext cx="540060" cy="54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Apple A6 Chip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313" y="4717330"/>
              <a:ext cx="540060" cy="599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Apple A6X chip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313" y="5533084"/>
              <a:ext cx="540060" cy="54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ounded Rectangle 2"/>
          <p:cNvSpPr/>
          <p:nvPr/>
        </p:nvSpPr>
        <p:spPr bwMode="auto">
          <a:xfrm>
            <a:off x="113885" y="4821425"/>
            <a:ext cx="8910990" cy="764509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445" y="614879"/>
            <a:ext cx="4491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accent6"/>
                </a:solidFill>
                <a:cs typeface="Arial" charset="0"/>
              </a:rPr>
              <a:t>4</a:t>
            </a:r>
            <a:r>
              <a:rPr lang="en-US" altLang="en-US" dirty="0" smtClean="0">
                <a:solidFill>
                  <a:schemeClr val="accent6"/>
                </a:solidFill>
                <a:cs typeface="Arial" charset="0"/>
              </a:rPr>
              <a:t>. Apple A6 with dual Swift cores -1</a:t>
            </a:r>
            <a:endParaRPr lang="en-US" altLang="en-US" dirty="0">
              <a:solidFill>
                <a:schemeClr val="accent6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74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63" y="979637"/>
            <a:ext cx="2539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Introduction of the A6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17623" y="1275425"/>
            <a:ext cx="3953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It debuted in the </a:t>
            </a:r>
            <a:r>
              <a:rPr lang="en-US" sz="1600" dirty="0" smtClean="0">
                <a:solidFill>
                  <a:srgbClr val="0070C0"/>
                </a:solidFill>
              </a:rPr>
              <a:t>iPhone5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(</a:t>
            </a:r>
            <a:r>
              <a:rPr lang="en-US" sz="1600" dirty="0" smtClean="0">
                <a:solidFill>
                  <a:srgbClr val="000000"/>
                </a:solidFill>
              </a:rPr>
              <a:t>2012).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2845" y="1609850"/>
            <a:ext cx="889317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A6 is </a:t>
            </a:r>
            <a:r>
              <a:rPr lang="en-US" sz="1600" dirty="0" smtClean="0">
                <a:solidFill>
                  <a:srgbClr val="0070C0"/>
                </a:solidFill>
              </a:rPr>
              <a:t>Apple’s first own in-house design, </a:t>
            </a:r>
            <a:r>
              <a:rPr lang="en-US" sz="1600" dirty="0" smtClean="0"/>
              <a:t>it implements the </a:t>
            </a:r>
            <a:r>
              <a:rPr lang="en-US" sz="1600" dirty="0" smtClean="0">
                <a:solidFill>
                  <a:srgbClr val="0070C0"/>
                </a:solidFill>
              </a:rPr>
              <a:t>ARMv7S ISA.</a:t>
            </a:r>
          </a:p>
          <a:p>
            <a:r>
              <a:rPr lang="en-US" sz="1600" dirty="0" smtClean="0"/>
              <a:t>    The S tag indicates an ISA extension implemented for the A6 (Swift) processor.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61510" y="602179"/>
            <a:ext cx="4104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accent6"/>
                </a:solidFill>
                <a:cs typeface="Arial" charset="0"/>
              </a:rPr>
              <a:t>Apple </a:t>
            </a:r>
            <a:r>
              <a:rPr lang="en-US" altLang="en-US" dirty="0">
                <a:solidFill>
                  <a:schemeClr val="accent6"/>
                </a:solidFill>
                <a:cs typeface="Arial" charset="0"/>
              </a:rPr>
              <a:t>A6 with dual Swift codes </a:t>
            </a:r>
            <a:r>
              <a:rPr lang="en-US" altLang="en-US" dirty="0" smtClean="0">
                <a:solidFill>
                  <a:schemeClr val="accent6"/>
                </a:solidFill>
                <a:cs typeface="Arial" charset="0"/>
              </a:rPr>
              <a:t>-2</a:t>
            </a:r>
            <a:endParaRPr lang="en-US" altLang="en-US" dirty="0">
              <a:solidFill>
                <a:schemeClr val="accent6"/>
              </a:solidFill>
              <a:cs typeface="Arial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Apple A6 with dual Swift cores </a:t>
            </a:r>
            <a:r>
              <a:rPr lang="hu-HU" dirty="0" smtClean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74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210" y="631785"/>
            <a:ext cx="4706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Remarks to the development of the A6 </a:t>
            </a:r>
            <a:r>
              <a:rPr lang="en-US" sz="1600" dirty="0" smtClean="0"/>
              <a:t>[</a:t>
            </a:r>
            <a:r>
              <a:rPr lang="hu-HU" sz="1600" dirty="0" smtClean="0"/>
              <a:t>19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00025" y="959520"/>
            <a:ext cx="918873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4/2008 Apple acquired PA Semi, </a:t>
            </a:r>
            <a:r>
              <a:rPr lang="en-US" sz="1600" dirty="0"/>
              <a:t>a CPU design </a:t>
            </a:r>
            <a:r>
              <a:rPr lang="en-US" sz="1600" dirty="0" smtClean="0"/>
              <a:t>firm that </a:t>
            </a:r>
            <a:r>
              <a:rPr lang="en-US" sz="1600" dirty="0"/>
              <a:t>had </a:t>
            </a:r>
            <a:r>
              <a:rPr lang="en-US" sz="1600" dirty="0" smtClean="0"/>
              <a:t>experience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/>
              <a:t>in </a:t>
            </a:r>
            <a:r>
              <a:rPr lang="en-US" sz="1600" dirty="0" smtClean="0"/>
              <a:t>developing high </a:t>
            </a:r>
            <a:r>
              <a:rPr lang="en-US" sz="1600" dirty="0"/>
              <a:t>performance PowerPC processors</a:t>
            </a:r>
            <a:r>
              <a:rPr lang="en-US" sz="1600" dirty="0" smtClean="0"/>
              <a:t>.</a:t>
            </a:r>
            <a:endParaRPr lang="en-US" sz="1600" dirty="0" smtClean="0"/>
          </a:p>
          <a:p>
            <a:r>
              <a:rPr lang="en-US" sz="1600" dirty="0" smtClean="0"/>
              <a:t>Previously, some of the team even took part also in the design of the low-power 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 err="1" smtClean="0"/>
              <a:t>StrongArm</a:t>
            </a:r>
            <a:r>
              <a:rPr lang="en-US" sz="1600" dirty="0" smtClean="0"/>
              <a:t> processor, at Digital Equipment Corporation.</a:t>
            </a:r>
          </a:p>
          <a:p>
            <a:r>
              <a:rPr lang="en-US" sz="1600" dirty="0" smtClean="0"/>
              <a:t>About this time Apple also signed a licensing agreement with ARM to be able to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implement ARM compatible processors.</a:t>
            </a:r>
          </a:p>
          <a:p>
            <a:r>
              <a:rPr lang="en-US" sz="1600" dirty="0" smtClean="0"/>
              <a:t>One group of the PA Semi employees set to work on the Apple A4, based on the </a:t>
            </a:r>
          </a:p>
          <a:p>
            <a:r>
              <a:rPr lang="en-US" sz="1600" dirty="0" smtClean="0"/>
              <a:t>  ARM Cortex A8 core whereas the other group began to define the microarchitecture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  of the A6, designated as Swift.</a:t>
            </a:r>
          </a:p>
          <a:p>
            <a:r>
              <a:rPr lang="en-US" sz="1600" dirty="0" smtClean="0"/>
              <a:t>In early 2010 the team completed the A6 microarchitecture design and started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with the physical design phase.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To enhance their physical design capabilities Apple acquired also </a:t>
            </a:r>
            <a:r>
              <a:rPr lang="en-US" sz="1600" dirty="0" err="1" smtClean="0"/>
              <a:t>Intrinsity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With </a:t>
            </a:r>
            <a:r>
              <a:rPr lang="en-US" sz="1600" dirty="0" err="1" smtClean="0"/>
              <a:t>Intrinsity</a:t>
            </a:r>
            <a:r>
              <a:rPr lang="en-US" sz="1600" dirty="0" smtClean="0"/>
              <a:t> an experienced team of chip designers</a:t>
            </a:r>
            <a:r>
              <a:rPr lang="en-US" sz="1600" dirty="0"/>
              <a:t>, specialized in high </a:t>
            </a:r>
            <a:r>
              <a:rPr lang="en-US" sz="1600" dirty="0" smtClean="0"/>
              <a:t>speed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/>
              <a:t>physical design </a:t>
            </a:r>
            <a:r>
              <a:rPr lang="en-US" sz="1600" dirty="0" smtClean="0"/>
              <a:t>joined Apple.</a:t>
            </a:r>
          </a:p>
          <a:p>
            <a:r>
              <a:rPr lang="en-US" sz="1600" dirty="0" err="1" smtClean="0"/>
              <a:t>Intrinsity</a:t>
            </a:r>
            <a:r>
              <a:rPr lang="en-US" sz="1600" dirty="0" smtClean="0"/>
              <a:t> just finalized tuning Samsung’s Hummingbird CPU for high speed and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low power, in cooperation with Samsung.</a:t>
            </a:r>
          </a:p>
          <a:p>
            <a:r>
              <a:rPr lang="en-US" sz="1600" dirty="0" smtClean="0"/>
              <a:t>Apple’s A4 is based allegedly on the Hummingbird core.</a:t>
            </a:r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Apple A6 with dual Swift cores </a:t>
            </a:r>
            <a:r>
              <a:rPr lang="hu-HU" dirty="0" smtClean="0"/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71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014" y="599409"/>
            <a:ext cx="4855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the A6 (Swift) </a:t>
            </a:r>
            <a:r>
              <a:rPr lang="en-US" dirty="0" err="1" smtClean="0">
                <a:solidFill>
                  <a:schemeClr val="accent6"/>
                </a:solidFill>
              </a:rPr>
              <a:t>PoP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</a:t>
            </a:r>
            <a:r>
              <a:rPr lang="hu-HU" dirty="0" smtClean="0"/>
              <a:t>17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4615" y="961204"/>
            <a:ext cx="2982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FF0000"/>
                </a:solidFill>
              </a:rPr>
              <a:t>A6 </a:t>
            </a:r>
            <a:r>
              <a:rPr lang="en-US" sz="1600" dirty="0" err="1" smtClean="0">
                <a:solidFill>
                  <a:srgbClr val="FF0000"/>
                </a:solidFill>
              </a:rPr>
              <a:t>PoP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incorporates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48334" y="1276597"/>
            <a:ext cx="2408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FF0000"/>
                </a:solidFill>
              </a:rPr>
              <a:t>A6 SOC </a:t>
            </a:r>
            <a:r>
              <a:rPr lang="en-US" sz="1600" dirty="0" smtClean="0"/>
              <a:t>and   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76741" y="4561962"/>
            <a:ext cx="45526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/>
              <a:t>internal designation </a:t>
            </a:r>
            <a:r>
              <a:rPr lang="en-US" sz="1600" dirty="0" smtClean="0"/>
              <a:t>of the A6 </a:t>
            </a:r>
            <a:r>
              <a:rPr lang="en-US" sz="1600" dirty="0" err="1" smtClean="0"/>
              <a:t>PoP</a:t>
            </a:r>
            <a:endParaRPr lang="en-US" sz="1600" dirty="0" smtClean="0"/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is </a:t>
            </a:r>
            <a:r>
              <a:rPr lang="en-US" sz="1600" dirty="0"/>
              <a:t>S5L8930X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err="1" smtClean="0"/>
              <a:t>PoP</a:t>
            </a:r>
            <a:r>
              <a:rPr lang="en-US" sz="1600" dirty="0" smtClean="0"/>
              <a:t>  was fabricated by Samsung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on a </a:t>
            </a:r>
            <a:r>
              <a:rPr lang="en-US" sz="1600" dirty="0" smtClean="0">
                <a:solidFill>
                  <a:srgbClr val="0070C0"/>
                </a:solidFill>
              </a:rPr>
              <a:t>32 nm </a:t>
            </a:r>
            <a:r>
              <a:rPr lang="en-US" sz="1600" dirty="0" smtClean="0"/>
              <a:t>process.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die size is 97 mm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565" y="2401722"/>
            <a:ext cx="4410490" cy="2190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dual Swift CPU cores</a:t>
            </a:r>
            <a:endParaRPr lang="en-US" sz="1600" dirty="0">
              <a:solidFill>
                <a:srgbClr val="0070C0"/>
              </a:solidFill>
            </a:endParaRPr>
          </a:p>
          <a:p>
            <a:pPr lvl="0"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</a:rPr>
              <a:t>   </a:t>
            </a:r>
            <a:r>
              <a:rPr lang="en-US" sz="1600" dirty="0" smtClean="0">
                <a:solidFill>
                  <a:srgbClr val="000000"/>
                </a:solidFill>
              </a:rPr>
              <a:t>    supporting </a:t>
            </a:r>
            <a:r>
              <a:rPr lang="en-US" sz="1600" dirty="0">
                <a:solidFill>
                  <a:srgbClr val="000000"/>
                </a:solidFill>
              </a:rPr>
              <a:t>the  </a:t>
            </a:r>
            <a:r>
              <a:rPr lang="en-US" sz="1600" dirty="0" smtClean="0">
                <a:solidFill>
                  <a:srgbClr val="000000"/>
                </a:solidFill>
              </a:rPr>
              <a:t>ARMv7s ISA</a:t>
            </a:r>
          </a:p>
          <a:p>
            <a:pPr lvl="0"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 (enhanced ARMv7 for Swift), </a:t>
            </a:r>
          </a:p>
          <a:p>
            <a:pPr lvl="0">
              <a:spcAft>
                <a:spcPts val="2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it is a 3-wide out-of-order design,</a:t>
            </a:r>
            <a:endParaRPr lang="en-US" sz="1600" dirty="0">
              <a:solidFill>
                <a:srgbClr val="000000"/>
              </a:solidFill>
            </a:endParaRPr>
          </a:p>
          <a:p>
            <a:pPr lvl="0"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</a:rPr>
              <a:t>   </a:t>
            </a:r>
            <a:r>
              <a:rPr lang="en-US" sz="1600" dirty="0" smtClean="0">
                <a:solidFill>
                  <a:srgbClr val="000000"/>
                </a:solidFill>
              </a:rPr>
              <a:t>    clocked </a:t>
            </a:r>
            <a:r>
              <a:rPr lang="en-US" sz="1600" dirty="0">
                <a:solidFill>
                  <a:srgbClr val="000000"/>
                </a:solidFill>
              </a:rPr>
              <a:t>at  </a:t>
            </a:r>
            <a:r>
              <a:rPr lang="en-US" sz="1600" dirty="0" smtClean="0">
                <a:solidFill>
                  <a:srgbClr val="000000"/>
                </a:solidFill>
              </a:rPr>
              <a:t>1.3 GHz </a:t>
            </a:r>
            <a:r>
              <a:rPr lang="en-US" sz="1600" dirty="0">
                <a:solidFill>
                  <a:srgbClr val="000000"/>
                </a:solidFill>
              </a:rPr>
              <a:t>and 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0">
              <a:spcAft>
                <a:spcPts val="2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       including 1 1MB L2, </a:t>
            </a:r>
            <a:endParaRPr lang="en-US" sz="1600" dirty="0">
              <a:solidFill>
                <a:srgbClr val="000000"/>
              </a:solidFill>
            </a:endParaRPr>
          </a:p>
          <a:p>
            <a:pPr marL="285750" lvl="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three </a:t>
            </a:r>
            <a:r>
              <a:rPr lang="en-US" sz="1600" dirty="0">
                <a:solidFill>
                  <a:srgbClr val="0070C0"/>
                </a:solidFill>
              </a:rPr>
              <a:t>core </a:t>
            </a:r>
            <a:r>
              <a:rPr lang="en-US" sz="1600" dirty="0" err="1">
                <a:solidFill>
                  <a:srgbClr val="0070C0"/>
                </a:solidFill>
              </a:rPr>
              <a:t>PowerVR</a:t>
            </a:r>
            <a:r>
              <a:rPr lang="en-US" sz="1600" dirty="0">
                <a:solidFill>
                  <a:srgbClr val="0070C0"/>
                </a:solidFill>
              </a:rPr>
              <a:t> SGX </a:t>
            </a:r>
            <a:r>
              <a:rPr lang="en-US" sz="1600" dirty="0" smtClean="0">
                <a:solidFill>
                  <a:srgbClr val="0070C0"/>
                </a:solidFill>
              </a:rPr>
              <a:t>545 </a:t>
            </a:r>
            <a:r>
              <a:rPr lang="en-US" sz="1600" dirty="0">
                <a:solidFill>
                  <a:srgbClr val="0070C0"/>
                </a:solidFill>
              </a:rPr>
              <a:t>GPU</a:t>
            </a:r>
            <a:r>
              <a:rPr lang="en-US" sz="1600" dirty="0">
                <a:solidFill>
                  <a:srgbClr val="000000"/>
                </a:solidFill>
              </a:rPr>
              <a:t>,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 </a:t>
            </a:r>
            <a:r>
              <a:rPr lang="en-US" sz="1600" dirty="0" smtClean="0">
                <a:solidFill>
                  <a:srgbClr val="000000"/>
                </a:solidFill>
              </a:rPr>
              <a:t>     clocked </a:t>
            </a:r>
            <a:r>
              <a:rPr lang="en-US" sz="1600" dirty="0">
                <a:solidFill>
                  <a:srgbClr val="000000"/>
                </a:solidFill>
              </a:rPr>
              <a:t>at </a:t>
            </a:r>
            <a:r>
              <a:rPr lang="en-US" sz="1600" dirty="0" smtClean="0">
                <a:solidFill>
                  <a:srgbClr val="000000"/>
                </a:solidFill>
              </a:rPr>
              <a:t>333 </a:t>
            </a:r>
            <a:r>
              <a:rPr lang="en-US" sz="1600" dirty="0" err="1" smtClean="0">
                <a:solidFill>
                  <a:srgbClr val="000000"/>
                </a:solidFill>
              </a:rPr>
              <a:t>MHz.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pic>
        <p:nvPicPr>
          <p:cNvPr id="13" name="Picture 12" descr="http://images.anandtech.com/doci/6323/Apple%20A6%20Die%20diffusion-marked-2%20pass_575px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977" y="1763814"/>
            <a:ext cx="4192518" cy="39154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547601" y="5974680"/>
            <a:ext cx="2749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The A6 SOC [</a:t>
            </a:r>
            <a:r>
              <a:rPr lang="hu-HU" sz="1600" dirty="0" smtClean="0"/>
              <a:t>17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Apple A6 with dual Swift cores </a:t>
            </a:r>
            <a:r>
              <a:rPr lang="hu-HU" dirty="0" smtClean="0"/>
              <a:t>(4)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0589" y="2108173"/>
            <a:ext cx="45833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</a:t>
            </a:r>
            <a:r>
              <a:rPr lang="en-US" sz="1600" dirty="0">
                <a:solidFill>
                  <a:srgbClr val="FF0000"/>
                </a:solidFill>
              </a:rPr>
              <a:t>A6 SOC </a:t>
            </a:r>
            <a:r>
              <a:rPr lang="en-US" sz="1600" dirty="0" smtClean="0">
                <a:solidFill>
                  <a:srgbClr val="000000"/>
                </a:solidFill>
              </a:rPr>
              <a:t>includes </a:t>
            </a:r>
            <a:r>
              <a:rPr lang="en-US" sz="1600" dirty="0">
                <a:solidFill>
                  <a:srgbClr val="000000"/>
                </a:solidFill>
              </a:rPr>
              <a:t>among others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3865" y="155353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1GB </a:t>
            </a:r>
            <a:r>
              <a:rPr lang="en-US" sz="1600" dirty="0">
                <a:solidFill>
                  <a:srgbClr val="FF0000"/>
                </a:solidFill>
              </a:rPr>
              <a:t>LPDDR2-1066 </a:t>
            </a:r>
            <a:r>
              <a:rPr lang="en-US" sz="1600" dirty="0" smtClean="0">
                <a:solidFill>
                  <a:srgbClr val="FF0000"/>
                </a:solidFill>
              </a:rPr>
              <a:t>SDRAM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</a:rPr>
              <a:t>(via 2x32-bit </a:t>
            </a:r>
            <a:r>
              <a:rPr lang="en-US" sz="1600" dirty="0">
                <a:solidFill>
                  <a:srgbClr val="000000"/>
                </a:solidFill>
              </a:rPr>
              <a:t>memory channels).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09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8" grpId="0"/>
      <p:bldP spid="4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2" t="9345" r="18836" b="13069"/>
          <a:stretch/>
        </p:blipFill>
        <p:spPr bwMode="auto">
          <a:xfrm>
            <a:off x="1125676" y="1223755"/>
            <a:ext cx="6866704" cy="524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625" y="615510"/>
            <a:ext cx="898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the A6 SOC compared with previous Apple processors </a:t>
            </a:r>
            <a:r>
              <a:rPr lang="en-US" dirty="0" smtClean="0"/>
              <a:t>[</a:t>
            </a:r>
            <a:r>
              <a:rPr lang="hu-HU" dirty="0" smtClean="0"/>
              <a:t>20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Apple A6 with dual Swift cores </a:t>
            </a:r>
            <a:r>
              <a:rPr lang="hu-HU" dirty="0" smtClean="0"/>
              <a:t>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38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625" y="615510"/>
            <a:ext cx="432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Microarchitecture of the Swift core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610" y="979125"/>
            <a:ext cx="935749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A6 is a </a:t>
            </a:r>
            <a:r>
              <a:rPr lang="en-US" sz="1600" dirty="0" smtClean="0">
                <a:solidFill>
                  <a:srgbClr val="FF0000"/>
                </a:solidFill>
              </a:rPr>
              <a:t>3-issue out-of-order superscalar </a:t>
            </a:r>
            <a:r>
              <a:rPr lang="en-US" sz="1600" dirty="0" smtClean="0"/>
              <a:t>with a </a:t>
            </a:r>
            <a:r>
              <a:rPr lang="en-US" sz="1600" dirty="0" smtClean="0">
                <a:solidFill>
                  <a:srgbClr val="0070C0"/>
                </a:solidFill>
              </a:rPr>
              <a:t>dispatch rate of 4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This is means that Apple’s A6 has a similar processing width as ARM’s Cortex A15,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as indicated in the next Figure. </a:t>
            </a:r>
            <a:endParaRPr lang="en-US" sz="1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Apple A6 with dual Swift cores </a:t>
            </a:r>
            <a:r>
              <a:rPr lang="hu-HU" dirty="0" smtClean="0"/>
              <a:t>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7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8193" y="4576403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439" y="3384059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439" y="2154932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515" y="5530947"/>
            <a:ext cx="1529293" cy="72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2009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(A9 replacement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for low-end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devices)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1171493"/>
            <a:ext cx="7272808" cy="54251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99805" y="1230125"/>
            <a:ext cx="691529" cy="276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32-bit</a:t>
            </a:r>
          </a:p>
        </p:txBody>
      </p:sp>
      <p:sp>
        <p:nvSpPr>
          <p:cNvPr id="20" name="Oval 19"/>
          <p:cNvSpPr/>
          <p:nvPr/>
        </p:nvSpPr>
        <p:spPr>
          <a:xfrm>
            <a:off x="5862811" y="1140650"/>
            <a:ext cx="691529" cy="4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233" y="606385"/>
            <a:ext cx="5231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Microarchitecture </a:t>
            </a:r>
            <a:r>
              <a:rPr lang="en-US" dirty="0">
                <a:solidFill>
                  <a:srgbClr val="333399"/>
                </a:solidFill>
              </a:rPr>
              <a:t>of </a:t>
            </a:r>
            <a:r>
              <a:rPr lang="en-US" dirty="0" smtClean="0">
                <a:solidFill>
                  <a:srgbClr val="333399"/>
                </a:solidFill>
              </a:rPr>
              <a:t>ARM’s 32-bit CPUs </a:t>
            </a: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  <a:r>
              <a:rPr lang="en-US" dirty="0" smtClean="0">
                <a:solidFill>
                  <a:srgbClr val="333399"/>
                </a:solidFill>
              </a:rPr>
              <a:t> 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648439" y="1655310"/>
            <a:ext cx="8154031" cy="126014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Apple A6 with dual Swift cores </a:t>
            </a:r>
            <a:r>
              <a:rPr lang="hu-HU" dirty="0" smtClean="0"/>
              <a:t>(7)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7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4" y="1169749"/>
            <a:ext cx="8028281" cy="5544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325" y="597093"/>
            <a:ext cx="553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Assumed block diagram of the Swift core </a:t>
            </a:r>
            <a:r>
              <a:rPr lang="en-US" dirty="0" smtClean="0"/>
              <a:t>[</a:t>
            </a:r>
            <a:r>
              <a:rPr lang="hu-HU" dirty="0" smtClean="0"/>
              <a:t>21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4. </a:t>
            </a:r>
            <a:r>
              <a:rPr lang="en-US" dirty="0" smtClean="0"/>
              <a:t>Apple A6 with dual Swift cores </a:t>
            </a:r>
            <a:r>
              <a:rPr lang="hu-HU" dirty="0" smtClean="0"/>
              <a:t>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60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49378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 smtClean="0">
              <a:solidFill>
                <a:srgbClr val="FFFFFF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5. Apple A7 with dual Cyclone cores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325" y="921768"/>
            <a:ext cx="773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Overview of Apple’s iPhone/iPad mobile devices-1 </a:t>
            </a:r>
            <a:r>
              <a:rPr lang="en-US" dirty="0">
                <a:solidFill>
                  <a:srgbClr val="2D2D8A"/>
                </a:solidFill>
              </a:rPr>
              <a:t>(based on </a:t>
            </a:r>
            <a:r>
              <a:rPr lang="en-US" dirty="0" smtClean="0"/>
              <a:t>[</a:t>
            </a:r>
            <a:r>
              <a:rPr lang="hu-HU" dirty="0" smtClean="0"/>
              <a:t>1</a:t>
            </a:r>
            <a:r>
              <a:rPr lang="en-US" dirty="0" smtClean="0"/>
              <a:t>])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0499" y="615588"/>
            <a:ext cx="6021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1. Overview of Apple’s mobile processors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(1)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325177" y="1358770"/>
            <a:ext cx="6352168" cy="5051500"/>
            <a:chOff x="1225855" y="1403775"/>
            <a:chExt cx="6406485" cy="5173474"/>
          </a:xfrm>
        </p:grpSpPr>
        <p:pic>
          <p:nvPicPr>
            <p:cNvPr id="2" name="Kép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855" y="1403775"/>
              <a:ext cx="6406485" cy="517347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023406" y="1512920"/>
              <a:ext cx="48442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50" b="1" dirty="0" smtClean="0">
                  <a:solidFill>
                    <a:srgbClr val="7A0000"/>
                  </a:solidFill>
                </a:rPr>
                <a:t>(2G)</a:t>
              </a:r>
              <a:endParaRPr lang="en-US" sz="850" b="1" dirty="0">
                <a:solidFill>
                  <a:srgbClr val="7A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16165" y="6429038"/>
            <a:ext cx="72811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The </a:t>
            </a:r>
            <a:r>
              <a:rPr lang="en-US" sz="1050" dirty="0"/>
              <a:t>SOCs are produced by Samsung, except the A8/A8X (they are fabricated by TSMC (Taiwan).</a:t>
            </a:r>
            <a:endParaRPr lang="en-US" sz="1050" dirty="0" smtClean="0"/>
          </a:p>
          <a:p>
            <a:r>
              <a:rPr lang="en-US" sz="1050" dirty="0" smtClean="0"/>
              <a:t>The </a:t>
            </a:r>
            <a:r>
              <a:rPr lang="en-US" sz="1050" dirty="0"/>
              <a:t>GPUs belong to the </a:t>
            </a:r>
            <a:r>
              <a:rPr lang="en-US" sz="1050" dirty="0" err="1"/>
              <a:t>PoverVR</a:t>
            </a:r>
            <a:r>
              <a:rPr lang="en-US" sz="1050" dirty="0"/>
              <a:t> family, they are licensed from Imagination Technology (UK based firm</a:t>
            </a:r>
            <a:r>
              <a:rPr lang="en-US" sz="1050" dirty="0" smtClean="0"/>
              <a:t>).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63786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(1)</a:t>
            </a:r>
            <a:endParaRPr lang="hu-HU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138379"/>
              </p:ext>
            </p:extLst>
          </p:nvPr>
        </p:nvGraphicFramePr>
        <p:xfrm>
          <a:off x="115888" y="1270336"/>
          <a:ext cx="8911607" cy="4601634"/>
        </p:xfrm>
        <a:graphic>
          <a:graphicData uri="http://schemas.openxmlformats.org/drawingml/2006/table">
            <a:tbl>
              <a:tblPr/>
              <a:tblGrid>
                <a:gridCol w="405662"/>
                <a:gridCol w="720080"/>
                <a:gridCol w="540060"/>
                <a:gridCol w="540060"/>
                <a:gridCol w="495055"/>
                <a:gridCol w="855095"/>
                <a:gridCol w="675075"/>
                <a:gridCol w="900100"/>
                <a:gridCol w="1215135"/>
                <a:gridCol w="990110"/>
                <a:gridCol w="585065"/>
                <a:gridCol w="990110"/>
              </a:tblGrid>
              <a:tr h="546965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Type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Model no.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Image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Node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Die size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ISA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cache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GPU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Memory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Intro.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Utilizing devices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810090">
                <a:tc rowSpan="2"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A7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APL0698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S5L8960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28 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102 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Cyclone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1.3 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PowerVR</a:t>
                      </a:r>
                      <a:r>
                        <a:rPr lang="en-US" sz="1000" dirty="0"/>
                        <a:t> G6430 </a:t>
                      </a:r>
                      <a:r>
                        <a:rPr lang="en-US" sz="1000" dirty="0" smtClean="0"/>
                        <a:t>(</a:t>
                      </a:r>
                      <a:r>
                        <a:rPr lang="hu-HU" sz="1000" dirty="0" smtClean="0"/>
                        <a:t>4C</a:t>
                      </a:r>
                      <a:r>
                        <a:rPr lang="en-US" sz="1000" dirty="0" smtClean="0"/>
                        <a:t>) </a:t>
                      </a:r>
                      <a:r>
                        <a:rPr lang="en-US" sz="1000" dirty="0"/>
                        <a:t>@ 450 MHz (115.2 GFLOPS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en-US" sz="1000" dirty="0" smtClean="0"/>
                        <a:t> LPDDR3-1600</a:t>
                      </a:r>
                      <a:r>
                        <a:rPr lang="hu-HU" sz="1000" baseline="30000" dirty="0" smtClean="0"/>
                        <a:t> </a:t>
                      </a:r>
                      <a:r>
                        <a:rPr lang="en-US" sz="1000" dirty="0" smtClean="0"/>
                        <a:t>(12.8</a:t>
                      </a:r>
                      <a:r>
                        <a:rPr lang="en-US" sz="1000" dirty="0"/>
                        <a:t>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9/2013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iPhone </a:t>
                      </a:r>
                      <a:r>
                        <a:rPr lang="pl-PL" sz="1000" dirty="0"/>
                        <a:t>5S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iPad </a:t>
                      </a:r>
                      <a:r>
                        <a:rPr lang="pl-PL" sz="1000" dirty="0"/>
                        <a:t>Mini 2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iPad </a:t>
                      </a:r>
                      <a:r>
                        <a:rPr lang="pl-PL" sz="1000" dirty="0"/>
                        <a:t>Mini 3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1009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APL5698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S5L8965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28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102 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Cyclone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1.4 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PowerVR</a:t>
                      </a:r>
                      <a:r>
                        <a:rPr lang="en-US" sz="1000" dirty="0"/>
                        <a:t> G6430 </a:t>
                      </a:r>
                      <a:r>
                        <a:rPr lang="en-US" sz="1000" dirty="0" smtClean="0"/>
                        <a:t>(</a:t>
                      </a:r>
                      <a:r>
                        <a:rPr lang="hu-HU" sz="1000" dirty="0" smtClean="0"/>
                        <a:t>4C</a:t>
                      </a:r>
                      <a:r>
                        <a:rPr lang="en-US" sz="1000" dirty="0" smtClean="0"/>
                        <a:t>) </a:t>
                      </a:r>
                      <a:r>
                        <a:rPr lang="en-US" sz="1000" dirty="0"/>
                        <a:t>@ 450 MHz (115.2 GFLOPS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hu-HU" sz="1000" dirty="0" smtClean="0"/>
                        <a:t> </a:t>
                      </a:r>
                      <a:r>
                        <a:rPr lang="en-US" sz="1000" dirty="0" smtClean="0"/>
                        <a:t>LPDDR3-1600 </a:t>
                      </a:r>
                      <a:r>
                        <a:rPr lang="en-US" sz="1000" dirty="0"/>
                        <a:t>(12.8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10/2013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Air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A8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APL1011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20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89 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/>
                        <a:t>Cyclone</a:t>
                      </a:r>
                      <a:r>
                        <a:rPr lang="hu-HU" sz="1000" dirty="0"/>
                        <a:t> 2nd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 smtClean="0"/>
                        <a:t>.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1.4 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GX6450 </a:t>
                      </a:r>
                      <a:r>
                        <a:rPr lang="hu-HU" sz="1000" dirty="0" smtClean="0"/>
                        <a:t>(4C) </a:t>
                      </a:r>
                      <a:r>
                        <a:rPr lang="hu-HU" sz="1000" dirty="0"/>
                        <a:t>@ 450 MHz (115.2 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en-US" sz="1000" dirty="0" smtClean="0"/>
                        <a:t> LPDDR3-1600 </a:t>
                      </a:r>
                      <a:r>
                        <a:rPr lang="en-US" sz="1000" dirty="0"/>
                        <a:t>(12.8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9/2014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fr-FR" sz="1000" dirty="0" smtClean="0"/>
                        <a:t>iPhone </a:t>
                      </a:r>
                      <a:r>
                        <a:rPr lang="fr-FR" sz="1000" dirty="0"/>
                        <a:t>6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fr-FR" sz="1000" dirty="0" smtClean="0"/>
                        <a:t>iPhone </a:t>
                      </a:r>
                      <a:r>
                        <a:rPr lang="fr-FR" sz="1000" dirty="0"/>
                        <a:t>6 Plus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55095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A8X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APL1012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20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128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/>
                        <a:t> </a:t>
                      </a:r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/>
                        <a:t>Cyclone</a:t>
                      </a:r>
                      <a:r>
                        <a:rPr lang="hu-HU" sz="1000" dirty="0"/>
                        <a:t> 2nd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 smtClean="0"/>
                        <a:t>.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1.5 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ARMv8-A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2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</a:t>
                      </a:r>
                      <a:r>
                        <a:rPr lang="hu-HU" sz="1000" dirty="0" smtClean="0"/>
                        <a:t>GXA6850</a:t>
                      </a:r>
                      <a:r>
                        <a:rPr lang="hu-HU" sz="1000" baseline="0" dirty="0" smtClean="0"/>
                        <a:t> </a:t>
                      </a:r>
                      <a:r>
                        <a:rPr lang="hu-HU" sz="1000" dirty="0" smtClean="0"/>
                        <a:t>(</a:t>
                      </a:r>
                      <a:r>
                        <a:rPr lang="en-US" sz="1000" dirty="0" smtClean="0"/>
                        <a:t>8</a:t>
                      </a:r>
                      <a:r>
                        <a:rPr lang="hu-HU" sz="1000" dirty="0" smtClean="0"/>
                        <a:t>C) </a:t>
                      </a:r>
                      <a:r>
                        <a:rPr lang="hu-HU" sz="1000" dirty="0"/>
                        <a:t>@ 450 MHz (230.4 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 GB</a:t>
                      </a:r>
                    </a:p>
                    <a:p>
                      <a:pPr algn="ctr"/>
                      <a:r>
                        <a:rPr lang="hu-HU" sz="1000" dirty="0" smtClean="0"/>
                        <a:t>64-bit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LPDDR3-1600 </a:t>
                      </a:r>
                      <a:r>
                        <a:rPr lang="hu-HU" sz="1000" dirty="0"/>
                        <a:t>(25.6 GB/sec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10/2014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Air 2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79294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S1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Apple </a:t>
                      </a:r>
                      <a:r>
                        <a:rPr lang="hu-HU" sz="1000" dirty="0" err="1"/>
                        <a:t>Watch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pSp>
        <p:nvGrpSpPr>
          <p:cNvPr id="4" name="Csoportba foglalás 3"/>
          <p:cNvGrpSpPr/>
          <p:nvPr/>
        </p:nvGrpSpPr>
        <p:grpSpPr>
          <a:xfrm>
            <a:off x="1231567" y="1959009"/>
            <a:ext cx="562823" cy="3883607"/>
            <a:chOff x="1138977" y="1905523"/>
            <a:chExt cx="562823" cy="3883607"/>
          </a:xfrm>
        </p:grpSpPr>
        <p:pic>
          <p:nvPicPr>
            <p:cNvPr id="3073" name="Picture 1" descr="Apple A7 chi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75" y="1905523"/>
              <a:ext cx="537145" cy="596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Apple A7 S5L9865 chi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756" y="2717066"/>
              <a:ext cx="552280" cy="552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Apple A8 system-on-a-chip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62" y="3565256"/>
              <a:ext cx="522287" cy="558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Apple A8X system-on-a-chip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977" y="4451758"/>
              <a:ext cx="562823" cy="529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Apple-S1-heatspreader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938" y="5204486"/>
              <a:ext cx="541337" cy="58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6890" y="619085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5. Apple A7 </a:t>
            </a:r>
            <a:r>
              <a:rPr lang="en-US" dirty="0">
                <a:solidFill>
                  <a:schemeClr val="accent6"/>
                </a:solidFill>
              </a:rPr>
              <a:t>with dual Cyclone </a:t>
            </a:r>
            <a:r>
              <a:rPr lang="en-US" dirty="0" smtClean="0">
                <a:solidFill>
                  <a:schemeClr val="accent6"/>
                </a:solidFill>
              </a:rPr>
              <a:t>cores-1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15888" y="1808820"/>
            <a:ext cx="8911607" cy="162018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7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510" y="99902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Introduction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117" y="1359060"/>
            <a:ext cx="4435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A7 emerged in the mobile devices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909466" y="1651591"/>
            <a:ext cx="2042354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iPhone 5S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iPad Mini 2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iPad Mini 3 and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iPad Air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99222" y="2799220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2013.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90730" y="3159260"/>
            <a:ext cx="8240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It is </a:t>
            </a:r>
            <a:r>
              <a:rPr lang="en-US" sz="1600" dirty="0">
                <a:solidFill>
                  <a:srgbClr val="0070C0"/>
                </a:solidFill>
              </a:rPr>
              <a:t>Apple’s </a:t>
            </a:r>
            <a:r>
              <a:rPr lang="en-US" sz="1600" dirty="0" smtClean="0">
                <a:solidFill>
                  <a:srgbClr val="0070C0"/>
                </a:solidFill>
              </a:rPr>
              <a:t>second own </a:t>
            </a:r>
            <a:r>
              <a:rPr lang="en-US" sz="1600" dirty="0">
                <a:solidFill>
                  <a:srgbClr val="0070C0"/>
                </a:solidFill>
              </a:rPr>
              <a:t>in-house </a:t>
            </a:r>
            <a:r>
              <a:rPr lang="en-US" sz="1600" dirty="0" smtClean="0">
                <a:solidFill>
                  <a:srgbClr val="0070C0"/>
                </a:solidFill>
              </a:rPr>
              <a:t>design, </a:t>
            </a:r>
            <a:r>
              <a:rPr lang="en-US" sz="1600" dirty="0" smtClean="0"/>
              <a:t>it </a:t>
            </a:r>
            <a:r>
              <a:rPr lang="en-US" sz="1600" dirty="0"/>
              <a:t>implements the </a:t>
            </a:r>
            <a:r>
              <a:rPr lang="en-US" sz="1600" dirty="0" smtClean="0">
                <a:solidFill>
                  <a:srgbClr val="0070C0"/>
                </a:solidFill>
              </a:rPr>
              <a:t>ARMv8-A ISA,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</a:t>
            </a:r>
            <a:r>
              <a:rPr lang="en-US" sz="1600" dirty="0" smtClean="0"/>
              <a:t>that is the </a:t>
            </a:r>
            <a:r>
              <a:rPr lang="en-US" sz="1600" dirty="0" smtClean="0">
                <a:solidFill>
                  <a:srgbClr val="0070C0"/>
                </a:solidFill>
              </a:rPr>
              <a:t>64-bit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ARMv8 ISA with custom </a:t>
            </a:r>
            <a:r>
              <a:rPr lang="en-US" sz="1600" dirty="0">
                <a:solidFill>
                  <a:srgbClr val="0070C0"/>
                </a:solidFill>
              </a:rPr>
              <a:t>Apple extensions</a:t>
            </a:r>
            <a:r>
              <a:rPr lang="en-US" sz="1600" dirty="0" smtClean="0">
                <a:solidFill>
                  <a:srgbClr val="0070C0"/>
                </a:solidFill>
              </a:rPr>
              <a:t>.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9590" y="6063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A7 </a:t>
            </a:r>
            <a:r>
              <a:rPr lang="en-US" dirty="0">
                <a:solidFill>
                  <a:schemeClr val="accent6"/>
                </a:solidFill>
              </a:rPr>
              <a:t>with dual Cyclone </a:t>
            </a:r>
            <a:r>
              <a:rPr lang="en-US" dirty="0" smtClean="0">
                <a:solidFill>
                  <a:schemeClr val="accent6"/>
                </a:solidFill>
              </a:rPr>
              <a:t>cores-2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(2)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553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014" y="612109"/>
            <a:ext cx="398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the A7 </a:t>
            </a:r>
            <a:r>
              <a:rPr lang="en-US" dirty="0" err="1" smtClean="0">
                <a:solidFill>
                  <a:schemeClr val="accent6"/>
                </a:solidFill>
              </a:rPr>
              <a:t>PoP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</a:t>
            </a:r>
            <a:r>
              <a:rPr lang="hu-HU" dirty="0" smtClean="0"/>
              <a:t>10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0994" y="946462"/>
            <a:ext cx="6439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FF0000"/>
                </a:solidFill>
              </a:rPr>
              <a:t>A7 </a:t>
            </a:r>
            <a:r>
              <a:rPr lang="en-US" sz="1600" dirty="0" err="1" smtClean="0">
                <a:solidFill>
                  <a:srgbClr val="FF0000"/>
                </a:solidFill>
              </a:rPr>
              <a:t>PoP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consists of the </a:t>
            </a:r>
            <a:r>
              <a:rPr lang="en-US" sz="1600" dirty="0" smtClean="0">
                <a:solidFill>
                  <a:srgbClr val="0070C0"/>
                </a:solidFill>
              </a:rPr>
              <a:t>A7 SOC </a:t>
            </a:r>
            <a:r>
              <a:rPr lang="en-US" sz="1600" dirty="0" smtClean="0"/>
              <a:t>with </a:t>
            </a:r>
            <a:r>
              <a:rPr lang="en-US" sz="1600" dirty="0" smtClean="0">
                <a:solidFill>
                  <a:srgbClr val="0070C0"/>
                </a:solidFill>
              </a:rPr>
              <a:t>stacked SDRAM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48334" y="1248833"/>
            <a:ext cx="4629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FF0000"/>
                </a:solidFill>
              </a:rPr>
              <a:t>A7 SOC </a:t>
            </a:r>
            <a:r>
              <a:rPr lang="en-US" sz="1600" dirty="0" smtClean="0"/>
              <a:t>includes among others     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20420" y="4870092"/>
            <a:ext cx="4422814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/>
              <a:t>internal designation </a:t>
            </a:r>
            <a:r>
              <a:rPr lang="en-US" sz="1600" dirty="0" smtClean="0"/>
              <a:t>of the A7 </a:t>
            </a:r>
            <a:r>
              <a:rPr lang="en-US" sz="1600" dirty="0" err="1" smtClean="0"/>
              <a:t>PoP</a:t>
            </a:r>
            <a:endParaRPr lang="en-US" sz="1600" dirty="0" smtClean="0"/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is S5L8960X.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err="1" smtClean="0"/>
              <a:t>PoP</a:t>
            </a:r>
            <a:r>
              <a:rPr lang="en-US" sz="1600" dirty="0" smtClean="0"/>
              <a:t>  was fabricated by Samsung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on a </a:t>
            </a:r>
            <a:r>
              <a:rPr lang="en-US" sz="1600" dirty="0" smtClean="0">
                <a:solidFill>
                  <a:srgbClr val="0070C0"/>
                </a:solidFill>
              </a:rPr>
              <a:t>28 nm </a:t>
            </a:r>
            <a:r>
              <a:rPr lang="en-US" sz="1600" dirty="0" smtClean="0"/>
              <a:t>process.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die size is 102 mm</a:t>
            </a:r>
            <a:r>
              <a:rPr lang="en-US" sz="1600" baseline="30000" dirty="0" smtClean="0"/>
              <a:t>2</a:t>
            </a:r>
            <a:r>
              <a:rPr lang="en-US" sz="1600" dirty="0"/>
              <a:t>.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0070C0"/>
                </a:solidFill>
              </a:rPr>
              <a:t>transistor count </a:t>
            </a:r>
            <a:r>
              <a:rPr lang="en-US" sz="1600" dirty="0" smtClean="0"/>
              <a:t>is ~ </a:t>
            </a:r>
            <a:r>
              <a:rPr lang="en-US" sz="1600" dirty="0" smtClean="0">
                <a:solidFill>
                  <a:srgbClr val="0070C0"/>
                </a:solidFill>
              </a:rPr>
              <a:t>1 billion</a:t>
            </a:r>
            <a:r>
              <a:rPr lang="en-US" sz="1600" dirty="0" smtClean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4695" y="1548750"/>
            <a:ext cx="4410490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dual Cyclone CPU cores </a:t>
            </a:r>
            <a:r>
              <a:rPr lang="en-US" sz="1600" dirty="0" smtClean="0"/>
              <a:t>that</a:t>
            </a:r>
            <a:endParaRPr lang="en-US" sz="1600" dirty="0"/>
          </a:p>
          <a:p>
            <a:pPr lvl="0"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</a:rPr>
              <a:t>   </a:t>
            </a:r>
            <a:r>
              <a:rPr lang="en-US" sz="1600" dirty="0" smtClean="0">
                <a:solidFill>
                  <a:srgbClr val="000000"/>
                </a:solidFill>
              </a:rPr>
              <a:t>    support </a:t>
            </a:r>
            <a:r>
              <a:rPr lang="en-US" sz="1600" dirty="0">
                <a:solidFill>
                  <a:srgbClr val="000000"/>
                </a:solidFill>
              </a:rPr>
              <a:t>the  </a:t>
            </a:r>
            <a:r>
              <a:rPr lang="en-US" sz="1600" dirty="0" smtClean="0">
                <a:solidFill>
                  <a:srgbClr val="000000"/>
                </a:solidFill>
              </a:rPr>
              <a:t>ARMv8-A ISA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 (ARMv8 enhanced for Apple). </a:t>
            </a:r>
          </a:p>
          <a:p>
            <a:pPr lvl="0">
              <a:spcAft>
                <a:spcPts val="2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    Each core is an extraordinary wide,</a:t>
            </a:r>
          </a:p>
          <a:p>
            <a:pPr lvl="0"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</a:rPr>
              <a:t>6-issue  out-of-order design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</a:p>
          <a:p>
            <a:pPr lvl="0"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 that is clocked </a:t>
            </a:r>
            <a:r>
              <a:rPr lang="en-US" sz="1600" dirty="0">
                <a:solidFill>
                  <a:srgbClr val="000000"/>
                </a:solidFill>
              </a:rPr>
              <a:t>at  </a:t>
            </a:r>
            <a:r>
              <a:rPr lang="en-US" sz="1600" dirty="0" smtClean="0">
                <a:solidFill>
                  <a:srgbClr val="0070C0"/>
                </a:solidFill>
              </a:rPr>
              <a:t>1.3 GHz </a:t>
            </a:r>
            <a:r>
              <a:rPr lang="en-US" sz="1600" dirty="0">
                <a:solidFill>
                  <a:srgbClr val="000000"/>
                </a:solidFill>
              </a:rPr>
              <a:t>and 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0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       includes </a:t>
            </a:r>
            <a:r>
              <a:rPr lang="en-US" sz="1600" dirty="0" smtClean="0">
                <a:solidFill>
                  <a:srgbClr val="0070C0"/>
                </a:solidFill>
              </a:rPr>
              <a:t>1MB L2, </a:t>
            </a:r>
            <a:endParaRPr lang="en-US" sz="1600" dirty="0">
              <a:solidFill>
                <a:srgbClr val="0070C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 err="1">
                <a:solidFill>
                  <a:srgbClr val="0070C0"/>
                </a:solidFill>
              </a:rPr>
              <a:t>PowerVR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6430 GPU </a:t>
            </a:r>
            <a:r>
              <a:rPr lang="en-US" sz="1600" dirty="0" smtClean="0"/>
              <a:t>that has </a:t>
            </a:r>
            <a:r>
              <a:rPr lang="en-US" sz="1600" dirty="0" smtClean="0">
                <a:solidFill>
                  <a:srgbClr val="0070C0"/>
                </a:solidFill>
              </a:rPr>
              <a:t>four</a:t>
            </a:r>
          </a:p>
          <a:p>
            <a:pPr lvl="0"/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smtClean="0">
                <a:solidFill>
                  <a:srgbClr val="0070C0"/>
                </a:solidFill>
              </a:rPr>
              <a:t>    </a:t>
            </a:r>
            <a:r>
              <a:rPr lang="en-US" sz="1600" dirty="0" smtClean="0">
                <a:solidFill>
                  <a:srgbClr val="0070C0"/>
                </a:solidFill>
              </a:rPr>
              <a:t>cores </a:t>
            </a:r>
            <a:r>
              <a:rPr lang="en-US" sz="1600" dirty="0" smtClean="0"/>
              <a:t>and is </a:t>
            </a:r>
            <a:r>
              <a:rPr lang="en-US" sz="1600" dirty="0" smtClean="0">
                <a:solidFill>
                  <a:srgbClr val="000000"/>
                </a:solidFill>
              </a:rPr>
              <a:t>clocked </a:t>
            </a:r>
            <a:r>
              <a:rPr lang="en-US" sz="1600" dirty="0">
                <a:solidFill>
                  <a:srgbClr val="000000"/>
                </a:solidFill>
              </a:rPr>
              <a:t>at </a:t>
            </a:r>
            <a:r>
              <a:rPr lang="en-US" sz="1600" dirty="0" smtClean="0">
                <a:solidFill>
                  <a:srgbClr val="0070C0"/>
                </a:solidFill>
              </a:rPr>
              <a:t>450 </a:t>
            </a:r>
            <a:r>
              <a:rPr lang="en-US" sz="1600" dirty="0" err="1" smtClean="0">
                <a:solidFill>
                  <a:srgbClr val="0070C0"/>
                </a:solidFill>
              </a:rPr>
              <a:t>MHz</a:t>
            </a:r>
            <a:r>
              <a:rPr lang="en-US" sz="1600" dirty="0" err="1" smtClean="0">
                <a:solidFill>
                  <a:srgbClr val="000000"/>
                </a:solidFill>
              </a:rPr>
              <a:t>.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1823" y="4052165"/>
            <a:ext cx="4410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The </a:t>
            </a:r>
            <a:r>
              <a:rPr lang="en-US" sz="1600" dirty="0" smtClean="0">
                <a:solidFill>
                  <a:srgbClr val="FF0000"/>
                </a:solidFill>
              </a:rPr>
              <a:t>stacked SDRAM </a:t>
            </a:r>
            <a:r>
              <a:rPr lang="en-US" sz="1600" dirty="0" smtClean="0">
                <a:solidFill>
                  <a:srgbClr val="000000"/>
                </a:solidFill>
              </a:rPr>
              <a:t>is </a:t>
            </a:r>
            <a:r>
              <a:rPr lang="en-US" sz="1600" dirty="0" smtClean="0">
                <a:solidFill>
                  <a:srgbClr val="0070C0"/>
                </a:solidFill>
              </a:rPr>
              <a:t>1GB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</a:rPr>
              <a:t>LPDDR3-1600 SDRAM </a:t>
            </a:r>
            <a:r>
              <a:rPr lang="en-US" sz="1600" dirty="0" smtClean="0">
                <a:solidFill>
                  <a:srgbClr val="000000"/>
                </a:solidFill>
              </a:rPr>
              <a:t>(attached via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2x32-bit </a:t>
            </a:r>
            <a:r>
              <a:rPr lang="en-US" sz="1600" dirty="0">
                <a:solidFill>
                  <a:srgbClr val="000000"/>
                </a:solidFill>
              </a:rPr>
              <a:t>memory channels</a:t>
            </a:r>
            <a:r>
              <a:rPr lang="en-US" sz="1600" dirty="0" smtClean="0">
                <a:solidFill>
                  <a:srgbClr val="000000"/>
                </a:solidFill>
              </a:rPr>
              <a:t>).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37611" y="6165180"/>
            <a:ext cx="2749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The A7 SOC [</a:t>
            </a:r>
            <a:r>
              <a:rPr lang="hu-HU" sz="1600" dirty="0" smtClean="0"/>
              <a:t>10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pic>
        <p:nvPicPr>
          <p:cNvPr id="16" name="Picture 3" descr="http://www.chipworks.com/components/com_wordpress/wp/wp-content/uploads/2013/09/New-A7-Floorpl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273" y="1718810"/>
            <a:ext cx="3878212" cy="418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(3)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5480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925" y="1271573"/>
            <a:ext cx="8994193" cy="3185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iPhone 5s, iPad mini 2, 3 or the iPad Air A7 also include a </a:t>
            </a:r>
            <a:r>
              <a:rPr lang="en-US" sz="1600" dirty="0" smtClean="0">
                <a:solidFill>
                  <a:srgbClr val="FF0000"/>
                </a:solidFill>
              </a:rPr>
              <a:t>motion coprocessor</a:t>
            </a:r>
            <a:r>
              <a:rPr lang="en-US" sz="1600" dirty="0" smtClean="0"/>
              <a:t>,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 designated as </a:t>
            </a:r>
            <a:r>
              <a:rPr lang="en-US" sz="1600" dirty="0" smtClean="0">
                <a:solidFill>
                  <a:srgbClr val="FF0000"/>
                </a:solidFill>
              </a:rPr>
              <a:t>M7</a:t>
            </a:r>
            <a:r>
              <a:rPr lang="en-US" sz="1600" dirty="0" smtClean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It is actually an </a:t>
            </a:r>
            <a:r>
              <a:rPr lang="en-US" sz="1600" dirty="0" smtClean="0">
                <a:solidFill>
                  <a:srgbClr val="0070C0"/>
                </a:solidFill>
              </a:rPr>
              <a:t>ARM Cortex-M3 </a:t>
            </a:r>
            <a:r>
              <a:rPr lang="en-US" sz="1600" dirty="0" smtClean="0"/>
              <a:t>microcontroller running at 180 </a:t>
            </a:r>
            <a:r>
              <a:rPr lang="en-US" sz="1600" dirty="0" err="1" smtClean="0"/>
              <a:t>MHz.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chip </a:t>
            </a:r>
            <a:r>
              <a:rPr lang="en-US" sz="1600" dirty="0" smtClean="0">
                <a:solidFill>
                  <a:srgbClr val="0070C0"/>
                </a:solidFill>
              </a:rPr>
              <a:t>collects information from sensors</a:t>
            </a:r>
            <a:r>
              <a:rPr lang="en-US" sz="1600" dirty="0" smtClean="0"/>
              <a:t>, such as the accelerometer, gyroscope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 or magnetometer, </a:t>
            </a:r>
            <a:r>
              <a:rPr lang="en-US" sz="1600" dirty="0" smtClean="0">
                <a:solidFill>
                  <a:srgbClr val="0070C0"/>
                </a:solidFill>
              </a:rPr>
              <a:t>processes these data and forwards workable data to the A7</a:t>
            </a:r>
            <a:r>
              <a:rPr lang="en-US" sz="1600" dirty="0" smtClean="0"/>
              <a:t>. </a:t>
            </a:r>
          </a:p>
          <a:p>
            <a:r>
              <a:rPr lang="en-US" sz="1600" dirty="0" smtClean="0"/>
              <a:t>     Health and fitness </a:t>
            </a:r>
            <a:r>
              <a:rPr lang="en-US" sz="1600" dirty="0" smtClean="0">
                <a:solidFill>
                  <a:srgbClr val="0070C0"/>
                </a:solidFill>
              </a:rPr>
              <a:t>apps can then make use of these data </a:t>
            </a:r>
            <a:r>
              <a:rPr lang="en-US" sz="1600" dirty="0" smtClean="0"/>
              <a:t>e.g. for distinguishing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       the type or speed of the motion currently taking place etc..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low power M7 </a:t>
            </a:r>
            <a:r>
              <a:rPr lang="en-US" sz="1600" dirty="0" smtClean="0">
                <a:solidFill>
                  <a:srgbClr val="0070C0"/>
                </a:solidFill>
              </a:rPr>
              <a:t>reduces the load on the A7 </a:t>
            </a:r>
            <a:r>
              <a:rPr lang="en-US" sz="1600" dirty="0" smtClean="0"/>
              <a:t>chip and greatly improves in this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way battery life.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Subsequent implementations of Apple’s mobile devices continue to make use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of motion coprocessors (designated as the M8 for the A8 and A8X SOCs).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74625" y="606385"/>
            <a:ext cx="9062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Using a motion coprocessor (designated as M7) to reduce the load of the A7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  </a:t>
            </a:r>
            <a:r>
              <a:rPr lang="en-US" dirty="0" smtClean="0"/>
              <a:t>[</a:t>
            </a:r>
            <a:r>
              <a:rPr lang="hu-HU" dirty="0" smtClean="0"/>
              <a:t>22</a:t>
            </a:r>
            <a:r>
              <a:rPr lang="en-US" dirty="0" smtClean="0"/>
              <a:t>], [</a:t>
            </a:r>
            <a:r>
              <a:rPr lang="hu-HU" dirty="0" smtClean="0"/>
              <a:t>23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(4)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0209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625" y="615510"/>
            <a:ext cx="4844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Microarchitecture of the Cyclone core-1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610" y="979125"/>
            <a:ext cx="839665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Apple does not reveal any details of their processor microarchitectures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Nevertheless, in </a:t>
            </a:r>
            <a:r>
              <a:rPr lang="en-US" sz="1600" dirty="0"/>
              <a:t>order to support LLVM compiler optimization Apple </a:t>
            </a:r>
            <a:r>
              <a:rPr lang="en-US" sz="1600" dirty="0" smtClean="0"/>
              <a:t>revealed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/>
              <a:t>the machine </a:t>
            </a:r>
            <a:r>
              <a:rPr lang="en-US" sz="1600" dirty="0" smtClean="0"/>
              <a:t>model of </a:t>
            </a:r>
            <a:r>
              <a:rPr lang="en-US" sz="1600" dirty="0"/>
              <a:t>the Cyclone core as follows. </a:t>
            </a:r>
            <a:endParaRPr lang="en-US" sz="1600" dirty="0"/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(5)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175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extremetech.com/wp-content/uploads/2014/03/apple-a7-cyclone-llv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1180238"/>
            <a:ext cx="6119090" cy="512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625" y="608605"/>
            <a:ext cx="8830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Part of the machine model of the Cyclone core as revealed by Apple </a:t>
            </a:r>
            <a:r>
              <a:rPr lang="en-US" dirty="0" smtClean="0"/>
              <a:t>[</a:t>
            </a:r>
            <a:r>
              <a:rPr lang="hu-HU" dirty="0" smtClean="0"/>
              <a:t>24</a:t>
            </a:r>
            <a:r>
              <a:rPr lang="en-US" dirty="0" smtClean="0"/>
              <a:t>]  </a:t>
            </a:r>
            <a:endParaRPr lang="en-US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(6)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1438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625" y="615510"/>
            <a:ext cx="4991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Microarchitecture of the Cyclone core-2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610" y="979125"/>
            <a:ext cx="809106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70C0"/>
                </a:solidFill>
              </a:rPr>
              <a:t>Based on the above compiler specifications, Cyclone’s microarchitecture was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guessed in two publications, </a:t>
            </a:r>
            <a:r>
              <a:rPr lang="en-US" sz="1600" dirty="0" smtClean="0"/>
              <a:t>as shown next.    </a:t>
            </a:r>
            <a:endParaRPr lang="en-US" sz="1600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(7)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6584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7325" y="597093"/>
            <a:ext cx="788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Assumed block diagram of the Cyclone core, based on </a:t>
            </a:r>
            <a:r>
              <a:rPr lang="en-US" dirty="0" smtClean="0"/>
              <a:t>[</a:t>
            </a:r>
            <a:r>
              <a:rPr lang="hu-HU" dirty="0" smtClean="0"/>
              <a:t>25</a:t>
            </a:r>
            <a:r>
              <a:rPr lang="en-US" dirty="0" smtClean="0"/>
              <a:t>]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05535" y="1178713"/>
            <a:ext cx="6781800" cy="5706380"/>
            <a:chOff x="805535" y="1143000"/>
            <a:chExt cx="6781800" cy="5706380"/>
          </a:xfrm>
        </p:grpSpPr>
        <p:pic>
          <p:nvPicPr>
            <p:cNvPr id="3074" name="Picture 2" descr="http://images.anandtech.com/doci/7910/Cyclone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75"/>
            <a:stretch/>
          </p:blipFill>
          <p:spPr bwMode="auto">
            <a:xfrm>
              <a:off x="805535" y="1143000"/>
              <a:ext cx="6781800" cy="5706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1241630" y="3564015"/>
              <a:ext cx="0" cy="22534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>
              <a:off x="1961710" y="3564015"/>
              <a:ext cx="0" cy="22534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>
              <a:off x="2681790" y="3564015"/>
              <a:ext cx="0" cy="22534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3401870" y="3564015"/>
              <a:ext cx="0" cy="22534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4202232" y="3564015"/>
              <a:ext cx="0" cy="22534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4932040" y="3564015"/>
              <a:ext cx="0" cy="22534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5742130" y="3564015"/>
              <a:ext cx="0" cy="22534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6422069" y="3564015"/>
              <a:ext cx="0" cy="22534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7182290" y="3564015"/>
              <a:ext cx="0" cy="22534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8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(8)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0227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" y="1042178"/>
            <a:ext cx="9080485" cy="51497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543" y="598958"/>
            <a:ext cx="764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Assumed block diagram of the Cyclone core, based on </a:t>
            </a:r>
            <a:r>
              <a:rPr lang="en-US" dirty="0" smtClean="0"/>
              <a:t>[</a:t>
            </a:r>
            <a:r>
              <a:rPr lang="hu-HU" dirty="0" smtClean="0"/>
              <a:t>26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(9)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3595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9610" y="966425"/>
            <a:ext cx="8893175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As seen, the </a:t>
            </a:r>
            <a:r>
              <a:rPr lang="en-US" sz="1600" dirty="0"/>
              <a:t>Cyclone core is an extremely wide - </a:t>
            </a:r>
            <a:r>
              <a:rPr lang="en-US" sz="1600" dirty="0">
                <a:solidFill>
                  <a:srgbClr val="0070C0"/>
                </a:solidFill>
              </a:rPr>
              <a:t>6-wide</a:t>
            </a:r>
            <a:r>
              <a:rPr lang="en-US" sz="1600" dirty="0">
                <a:solidFill>
                  <a:srgbClr val="FF0000"/>
                </a:solidFill>
              </a:rPr>
              <a:t> - out-of-order superscalar </a:t>
            </a:r>
            <a:r>
              <a:rPr lang="en-US" sz="1600" dirty="0"/>
              <a:t>with an </a:t>
            </a:r>
            <a:r>
              <a:rPr lang="en-US" sz="1600" dirty="0" smtClean="0">
                <a:solidFill>
                  <a:srgbClr val="0070C0"/>
                </a:solidFill>
              </a:rPr>
              <a:t>issue </a:t>
            </a:r>
            <a:r>
              <a:rPr lang="en-US" sz="1600" dirty="0">
                <a:solidFill>
                  <a:srgbClr val="0070C0"/>
                </a:solidFill>
              </a:rPr>
              <a:t>rate of 9</a:t>
            </a:r>
            <a:r>
              <a:rPr lang="en-US" sz="1600" dirty="0" smtClean="0">
                <a:solidFill>
                  <a:srgbClr val="0070C0"/>
                </a:solidFill>
              </a:rPr>
              <a:t>.</a:t>
            </a:r>
            <a:endParaRPr lang="en-US" sz="1600" dirty="0" smtClean="0"/>
          </a:p>
          <a:p>
            <a:r>
              <a:rPr lang="en-US" sz="1600" dirty="0" smtClean="0"/>
              <a:t>In contrast, </a:t>
            </a:r>
            <a:r>
              <a:rPr lang="en-US" sz="1600" dirty="0" smtClean="0">
                <a:solidFill>
                  <a:srgbClr val="0070C0"/>
                </a:solidFill>
              </a:rPr>
              <a:t>even Intel’s and AMD’s recent </a:t>
            </a:r>
            <a:r>
              <a:rPr lang="en-US" sz="1600" dirty="0">
                <a:solidFill>
                  <a:srgbClr val="0070C0"/>
                </a:solidFill>
              </a:rPr>
              <a:t>performance/Watt oriented </a:t>
            </a:r>
            <a:r>
              <a:rPr lang="en-US" sz="1600" dirty="0" smtClean="0">
                <a:solidFill>
                  <a:srgbClr val="0070C0"/>
                </a:solidFill>
              </a:rPr>
              <a:t>processors</a:t>
            </a:r>
          </a:p>
          <a:p>
            <a:r>
              <a:rPr lang="en-US" sz="1600" dirty="0" smtClean="0"/>
              <a:t>   such </a:t>
            </a:r>
            <a:r>
              <a:rPr lang="en-US" sz="1600" dirty="0"/>
              <a:t>as </a:t>
            </a:r>
            <a:r>
              <a:rPr lang="en-US" sz="1600" dirty="0" err="1" smtClean="0"/>
              <a:t>Haswell</a:t>
            </a:r>
            <a:r>
              <a:rPr lang="en-US" sz="1600" dirty="0" smtClean="0"/>
              <a:t>, </a:t>
            </a:r>
            <a:r>
              <a:rPr lang="en-US" sz="1600" dirty="0" err="1" smtClean="0"/>
              <a:t>Broadwell</a:t>
            </a:r>
            <a:r>
              <a:rPr lang="en-US" sz="1600" dirty="0" smtClean="0"/>
              <a:t>, Bulldozer or </a:t>
            </a:r>
            <a:r>
              <a:rPr lang="en-US" sz="1600" dirty="0" err="1" smtClean="0"/>
              <a:t>Piledriver</a:t>
            </a:r>
            <a:r>
              <a:rPr lang="en-US" sz="1600" dirty="0" smtClean="0"/>
              <a:t> are </a:t>
            </a:r>
            <a:r>
              <a:rPr lang="en-US" sz="1600" dirty="0">
                <a:solidFill>
                  <a:srgbClr val="0070C0"/>
                </a:solidFill>
              </a:rPr>
              <a:t>only 4-wide </a:t>
            </a:r>
            <a:r>
              <a:rPr lang="en-US" sz="1600" dirty="0" smtClean="0">
                <a:solidFill>
                  <a:srgbClr val="0070C0"/>
                </a:solidFill>
              </a:rPr>
              <a:t>designs</a:t>
            </a:r>
            <a:r>
              <a:rPr lang="en-US" sz="1600" dirty="0" smtClean="0"/>
              <a:t>,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</a:t>
            </a:r>
            <a:r>
              <a:rPr lang="en-US" sz="1600" dirty="0"/>
              <a:t>as indicated in the next Figure.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625" y="602810"/>
            <a:ext cx="4991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Microarchitecture of the Cyclone core-3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(10)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296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2" b="5083"/>
          <a:stretch/>
        </p:blipFill>
        <p:spPr>
          <a:xfrm>
            <a:off x="0" y="1216850"/>
            <a:ext cx="9144000" cy="419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325" y="631785"/>
            <a:ext cx="773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Overview of Apple’s iPhone/iPad mobile devices-2 </a:t>
            </a:r>
            <a:r>
              <a:rPr lang="en-US" dirty="0">
                <a:solidFill>
                  <a:srgbClr val="2D2D8A"/>
                </a:solidFill>
              </a:rPr>
              <a:t>(based on </a:t>
            </a:r>
            <a:r>
              <a:rPr lang="en-US" dirty="0" smtClean="0"/>
              <a:t>[</a:t>
            </a:r>
            <a:r>
              <a:rPr lang="hu-HU" dirty="0" smtClean="0"/>
              <a:t>1</a:t>
            </a:r>
            <a:r>
              <a:rPr lang="en-US" dirty="0" smtClean="0"/>
              <a:t>])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en-US" dirty="0"/>
              <a:t>2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14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005" y="606385"/>
            <a:ext cx="818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Microarchitecture of the cores in Intel’s/AMD’s recent x86 processors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2146" y="966425"/>
            <a:ext cx="7687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They aim at high </a:t>
            </a:r>
            <a:r>
              <a:rPr lang="en-US" sz="1600" dirty="0">
                <a:solidFill>
                  <a:srgbClr val="0070C0"/>
                </a:solidFill>
              </a:rPr>
              <a:t>performance/power </a:t>
            </a:r>
            <a:r>
              <a:rPr lang="en-US" sz="1600" dirty="0" smtClean="0">
                <a:solidFill>
                  <a:srgbClr val="000000"/>
                </a:solidFill>
              </a:rPr>
              <a:t>(in terms of </a:t>
            </a:r>
            <a:r>
              <a:rPr lang="en-US" sz="1600" dirty="0">
                <a:solidFill>
                  <a:srgbClr val="000000"/>
                </a:solidFill>
              </a:rPr>
              <a:t>GFLOPS/Watt</a:t>
            </a:r>
            <a:r>
              <a:rPr lang="en-US" sz="1600" dirty="0" smtClean="0">
                <a:solidFill>
                  <a:srgbClr val="000000"/>
                </a:solidFill>
              </a:rPr>
              <a:t>) and</a:t>
            </a:r>
            <a:r>
              <a:rPr lang="en-US" sz="1600" dirty="0" smtClean="0">
                <a:solidFill>
                  <a:srgbClr val="333399"/>
                </a:solidFill>
              </a:rPr>
              <a:t>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72146" y="1270022"/>
            <a:ext cx="6782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have 4-wide </a:t>
            </a:r>
            <a:r>
              <a:rPr lang="en-US" sz="1600" dirty="0">
                <a:solidFill>
                  <a:srgbClr val="0070C0"/>
                </a:solidFill>
              </a:rPr>
              <a:t>microarchitectures</a:t>
            </a:r>
            <a:r>
              <a:rPr lang="en-US" sz="1600" dirty="0"/>
              <a:t>, as the next example </a:t>
            </a:r>
            <a:r>
              <a:rPr lang="en-US" sz="1600" dirty="0" smtClean="0"/>
              <a:t>shows:</a:t>
            </a:r>
            <a:endParaRPr lang="en-US" sz="1600" dirty="0"/>
          </a:p>
        </p:txBody>
      </p:sp>
      <p:pic>
        <p:nvPicPr>
          <p:cNvPr id="10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82" y="1938420"/>
            <a:ext cx="7319825" cy="2301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52163" y="1763815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64-bit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2705" y="4464987"/>
            <a:ext cx="92022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Figure: Width of the </a:t>
            </a:r>
            <a:r>
              <a:rPr lang="en-US" sz="1600" dirty="0" smtClean="0">
                <a:solidFill>
                  <a:srgbClr val="000000"/>
                </a:solidFill>
              </a:rPr>
              <a:t>cores in </a:t>
            </a:r>
            <a:r>
              <a:rPr lang="en-US" sz="1600" dirty="0" smtClean="0">
                <a:solidFill>
                  <a:srgbClr val="000000"/>
                </a:solidFill>
              </a:rPr>
              <a:t>Intel’s </a:t>
            </a:r>
            <a:r>
              <a:rPr lang="en-US" sz="1600" dirty="0">
                <a:solidFill>
                  <a:srgbClr val="000000"/>
                </a:solidFill>
              </a:rPr>
              <a:t>Core </a:t>
            </a:r>
            <a:r>
              <a:rPr lang="en-US" sz="1600" dirty="0" smtClean="0">
                <a:solidFill>
                  <a:srgbClr val="000000"/>
                </a:solidFill>
              </a:rPr>
              <a:t>2 (2006) to </a:t>
            </a:r>
            <a:r>
              <a:rPr lang="en-US" sz="1600" dirty="0" err="1" smtClean="0">
                <a:solidFill>
                  <a:srgbClr val="000000"/>
                </a:solidFill>
              </a:rPr>
              <a:t>Broadwell</a:t>
            </a:r>
            <a:r>
              <a:rPr lang="en-US" sz="1600" dirty="0" smtClean="0">
                <a:solidFill>
                  <a:srgbClr val="000000"/>
                </a:solidFill>
              </a:rPr>
              <a:t> (2014) processors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that cover all segments, from servers to laptops.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We note that AMD introduced 4-wide microarchitectures only five years later, in their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Bulldozer line in 2011.</a:t>
            </a:r>
            <a:endParaRPr lang="en-US" sz="1600" dirty="0"/>
          </a:p>
        </p:txBody>
      </p:sp>
      <p:sp>
        <p:nvSpPr>
          <p:cNvPr id="14" name="Oval 13"/>
          <p:cNvSpPr/>
          <p:nvPr/>
        </p:nvSpPr>
        <p:spPr>
          <a:xfrm>
            <a:off x="3718921" y="2314795"/>
            <a:ext cx="628132" cy="1665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(11)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8216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0" t="24066" r="37228" b="15218"/>
          <a:stretch/>
        </p:blipFill>
        <p:spPr bwMode="auto">
          <a:xfrm>
            <a:off x="996930" y="1268760"/>
            <a:ext cx="7175470" cy="523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4625" y="608013"/>
            <a:ext cx="7975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Contrasting key features of the A6 and A7 microarchitectures </a:t>
            </a:r>
            <a:r>
              <a:rPr lang="en-US" dirty="0" smtClean="0"/>
              <a:t>[</a:t>
            </a:r>
            <a:r>
              <a:rPr lang="hu-HU" dirty="0" smtClean="0"/>
              <a:t>25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</a:t>
            </a:r>
            <a:r>
              <a:rPr lang="hu-HU" dirty="0" smtClean="0"/>
              <a:t>1</a:t>
            </a:r>
            <a:r>
              <a:rPr lang="en-US" dirty="0" smtClean="0"/>
              <a:t>2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0264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0824" y="1175553"/>
            <a:ext cx="8501839" cy="3218447"/>
            <a:chOff x="250824" y="1110653"/>
            <a:chExt cx="8501839" cy="3218447"/>
          </a:xfrm>
        </p:grpSpPr>
        <p:pic>
          <p:nvPicPr>
            <p:cNvPr id="2048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58" t="15526" r="15920" b="42237"/>
            <a:stretch/>
          </p:blipFill>
          <p:spPr bwMode="auto">
            <a:xfrm>
              <a:off x="250824" y="1110653"/>
              <a:ext cx="8476081" cy="3218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572343" y="2567419"/>
              <a:ext cx="56938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A8X</a:t>
              </a:r>
              <a:endParaRPr lang="en-US" sz="15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72343" y="3377509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A7</a:t>
              </a:r>
              <a:endParaRPr lang="en-US" sz="15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98263" y="2961262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A</a:t>
              </a:r>
              <a:r>
                <a:rPr lang="en-US" sz="1500" dirty="0" smtClean="0"/>
                <a:t>8</a:t>
              </a:r>
              <a:endParaRPr lang="en-US" sz="15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43016" y="3864434"/>
              <a:ext cx="56938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A6X</a:t>
              </a:r>
              <a:endParaRPr lang="en-US" sz="15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98945" y="2576601"/>
              <a:ext cx="4411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3C</a:t>
              </a:r>
              <a:endParaRPr lang="en-US" sz="15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03630" y="2971354"/>
              <a:ext cx="4411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2</a:t>
              </a:r>
              <a:r>
                <a:rPr lang="en-US" sz="1500" dirty="0" smtClean="0"/>
                <a:t>C</a:t>
              </a:r>
              <a:endParaRPr lang="en-US" sz="15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12534" y="3369379"/>
              <a:ext cx="4411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2</a:t>
              </a:r>
              <a:r>
                <a:rPr lang="en-US" sz="1500" dirty="0" smtClean="0"/>
                <a:t>C</a:t>
              </a:r>
              <a:endParaRPr lang="en-US" sz="15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03630" y="3872564"/>
              <a:ext cx="4411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2</a:t>
              </a:r>
              <a:r>
                <a:rPr lang="en-US" sz="1500" dirty="0" smtClean="0"/>
                <a:t>C</a:t>
              </a:r>
              <a:endParaRPr lang="en-US" sz="1500" dirty="0"/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276582" y="3346035"/>
              <a:ext cx="8476081" cy="90121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74210" y="606385"/>
            <a:ext cx="5991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Performance comparison of Apple processors </a:t>
            </a:r>
            <a:r>
              <a:rPr lang="en-US" dirty="0" smtClean="0"/>
              <a:t>[</a:t>
            </a:r>
            <a:r>
              <a:rPr lang="hu-HU" dirty="0" smtClean="0"/>
              <a:t>27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7324" y="4709035"/>
            <a:ext cx="9155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benchmark scores for </a:t>
            </a:r>
            <a:r>
              <a:rPr lang="en-US" sz="1600" dirty="0" err="1" smtClean="0"/>
              <a:t>Geekbench</a:t>
            </a:r>
            <a:r>
              <a:rPr lang="en-US" sz="1600" dirty="0" smtClean="0"/>
              <a:t> 3 show that </a:t>
            </a:r>
            <a:r>
              <a:rPr lang="en-US" sz="1600" dirty="0" smtClean="0">
                <a:solidFill>
                  <a:srgbClr val="0070C0"/>
                </a:solidFill>
              </a:rPr>
              <a:t>the 6-wide A7 has approximately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twice the performance of the 3-wide A6X.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</a:t>
            </a:r>
            <a:r>
              <a:rPr lang="hu-HU" dirty="0" smtClean="0"/>
              <a:t>1</a:t>
            </a:r>
            <a:r>
              <a:rPr lang="en-US" dirty="0" smtClean="0"/>
              <a:t>3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8156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755"/>
            <a:ext cx="8973375" cy="464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06915" y="1214463"/>
            <a:ext cx="203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Apple iPhone 5s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4625" y="606385"/>
            <a:ext cx="4463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Example: Apple’s iPhone 5s xxx </a:t>
            </a:r>
            <a:r>
              <a:rPr lang="en-US" dirty="0" smtClean="0"/>
              <a:t>[</a:t>
            </a:r>
            <a:r>
              <a:rPr lang="hu-HU" dirty="0" smtClean="0"/>
              <a:t>10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</a:t>
            </a:r>
            <a:r>
              <a:rPr lang="hu-HU" dirty="0" smtClean="0"/>
              <a:t>1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6524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0" y="1178750"/>
            <a:ext cx="8778180" cy="56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325" y="606385"/>
            <a:ext cx="6227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Assumed block diagram of the Apple iPhone 5s </a:t>
            </a:r>
            <a:r>
              <a:rPr lang="en-US" dirty="0" smtClean="0"/>
              <a:t>[</a:t>
            </a:r>
            <a:r>
              <a:rPr lang="hu-HU" dirty="0" smtClean="0"/>
              <a:t>10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</a:t>
            </a:r>
            <a:r>
              <a:rPr lang="hu-HU" dirty="0" smtClean="0"/>
              <a:t>1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844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5"/>
          <a:stretch/>
        </p:blipFill>
        <p:spPr bwMode="auto">
          <a:xfrm>
            <a:off x="270030" y="1191450"/>
            <a:ext cx="8577445" cy="525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1130" y="606385"/>
            <a:ext cx="6199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Display side of the PCB#1 in Apple’s iPhone 5s </a:t>
            </a:r>
            <a:r>
              <a:rPr lang="en-US" dirty="0" smtClean="0"/>
              <a:t>[</a:t>
            </a:r>
            <a:r>
              <a:rPr lang="hu-HU" dirty="0" smtClean="0"/>
              <a:t>10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</a:t>
            </a:r>
            <a:r>
              <a:rPr lang="hu-HU" dirty="0" smtClean="0"/>
              <a:t>1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9769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0" y="1027718"/>
            <a:ext cx="8307415" cy="573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1130" y="619085"/>
            <a:ext cx="6207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Battery side of the PCB#2 in Apple’s iPhone 5s </a:t>
            </a:r>
            <a:r>
              <a:rPr lang="en-US" dirty="0" smtClean="0"/>
              <a:t>[</a:t>
            </a:r>
            <a:r>
              <a:rPr lang="hu-HU" dirty="0" smtClean="0"/>
              <a:t>10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</a:t>
            </a:r>
            <a:r>
              <a:rPr lang="hu-HU" dirty="0" smtClean="0"/>
              <a:t>1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0568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0"/>
          <a:stretch/>
        </p:blipFill>
        <p:spPr bwMode="auto">
          <a:xfrm>
            <a:off x="0" y="1198355"/>
            <a:ext cx="898249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325" y="595905"/>
            <a:ext cx="6402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Apple’s A7 Package-on-Package in the iPhone 5s </a:t>
            </a:r>
            <a:r>
              <a:rPr lang="en-US" dirty="0" smtClean="0"/>
              <a:t>[</a:t>
            </a:r>
            <a:r>
              <a:rPr lang="hu-HU" dirty="0" smtClean="0"/>
              <a:t>10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5. </a:t>
            </a:r>
            <a:r>
              <a:rPr lang="en-US" dirty="0" smtClean="0"/>
              <a:t>Apple A7 with dual Cyclone cores </a:t>
            </a:r>
            <a:r>
              <a:rPr lang="hu-HU" dirty="0" smtClean="0"/>
              <a:t>(</a:t>
            </a:r>
            <a:r>
              <a:rPr lang="hu-HU" dirty="0" smtClean="0"/>
              <a:t>1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3136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49378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 smtClean="0">
              <a:solidFill>
                <a:srgbClr val="FFFFFF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6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. Apple A8 with dual 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2. generation Cyclone 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cores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Apple A8 with dual Cyclone cores </a:t>
            </a:r>
            <a:r>
              <a:rPr lang="hu-HU" dirty="0" smtClean="0"/>
              <a:t>(1)</a:t>
            </a:r>
            <a:endParaRPr lang="hu-HU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93900"/>
              </p:ext>
            </p:extLst>
          </p:nvPr>
        </p:nvGraphicFramePr>
        <p:xfrm>
          <a:off x="115888" y="1281460"/>
          <a:ext cx="8911607" cy="4601634"/>
        </p:xfrm>
        <a:graphic>
          <a:graphicData uri="http://schemas.openxmlformats.org/drawingml/2006/table">
            <a:tbl>
              <a:tblPr/>
              <a:tblGrid>
                <a:gridCol w="405662"/>
                <a:gridCol w="720080"/>
                <a:gridCol w="540060"/>
                <a:gridCol w="540060"/>
                <a:gridCol w="495055"/>
                <a:gridCol w="855095"/>
                <a:gridCol w="675075"/>
                <a:gridCol w="900100"/>
                <a:gridCol w="1215135"/>
                <a:gridCol w="990110"/>
                <a:gridCol w="585065"/>
                <a:gridCol w="990110"/>
              </a:tblGrid>
              <a:tr h="546965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Type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Model no.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Image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Node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Die size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ISA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cache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GPU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Memory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Intro.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Utilizing devices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810090">
                <a:tc rowSpan="2"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A7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APL0698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S5L8960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28 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102 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Cyclone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1.3 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PowerVR</a:t>
                      </a:r>
                      <a:r>
                        <a:rPr lang="en-US" sz="1000" dirty="0"/>
                        <a:t> G6430 </a:t>
                      </a:r>
                      <a:r>
                        <a:rPr lang="en-US" sz="1000" dirty="0" smtClean="0"/>
                        <a:t>(</a:t>
                      </a:r>
                      <a:r>
                        <a:rPr lang="hu-HU" sz="1000" dirty="0" smtClean="0"/>
                        <a:t>4C</a:t>
                      </a:r>
                      <a:r>
                        <a:rPr lang="en-US" sz="1000" dirty="0" smtClean="0"/>
                        <a:t>) </a:t>
                      </a:r>
                      <a:r>
                        <a:rPr lang="en-US" sz="1000" dirty="0"/>
                        <a:t>@ 450 MHz (115.2 GFLOPS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en-US" sz="1000" dirty="0" smtClean="0"/>
                        <a:t> LPDDR3-1600</a:t>
                      </a:r>
                      <a:r>
                        <a:rPr lang="hu-HU" sz="1000" baseline="30000" dirty="0" smtClean="0"/>
                        <a:t> </a:t>
                      </a:r>
                      <a:r>
                        <a:rPr lang="en-US" sz="1000" dirty="0" smtClean="0"/>
                        <a:t>(12.8</a:t>
                      </a:r>
                      <a:r>
                        <a:rPr lang="en-US" sz="1000" dirty="0"/>
                        <a:t>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9/2013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iPhone </a:t>
                      </a:r>
                      <a:r>
                        <a:rPr lang="pl-PL" sz="1000" dirty="0"/>
                        <a:t>5S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iPad </a:t>
                      </a:r>
                      <a:r>
                        <a:rPr lang="pl-PL" sz="1000" dirty="0"/>
                        <a:t>Mini 2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iPad </a:t>
                      </a:r>
                      <a:r>
                        <a:rPr lang="pl-PL" sz="1000" dirty="0"/>
                        <a:t>Mini 3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1009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APL5698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S5L8965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28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102 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Cyclone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1.4 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PowerVR</a:t>
                      </a:r>
                      <a:r>
                        <a:rPr lang="en-US" sz="1000" dirty="0"/>
                        <a:t> G6430 </a:t>
                      </a:r>
                      <a:r>
                        <a:rPr lang="en-US" sz="1000" dirty="0" smtClean="0"/>
                        <a:t>(</a:t>
                      </a:r>
                      <a:r>
                        <a:rPr lang="hu-HU" sz="1000" dirty="0" smtClean="0"/>
                        <a:t>4C</a:t>
                      </a:r>
                      <a:r>
                        <a:rPr lang="en-US" sz="1000" dirty="0" smtClean="0"/>
                        <a:t>) </a:t>
                      </a:r>
                      <a:r>
                        <a:rPr lang="en-US" sz="1000" dirty="0"/>
                        <a:t>@ 450 MHz (115.2 GFLOPS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hu-HU" sz="1000" dirty="0" smtClean="0"/>
                        <a:t> </a:t>
                      </a:r>
                      <a:r>
                        <a:rPr lang="en-US" sz="1000" dirty="0" smtClean="0"/>
                        <a:t>LPDDR3-1600 </a:t>
                      </a:r>
                      <a:r>
                        <a:rPr lang="en-US" sz="1000" dirty="0"/>
                        <a:t>(12.8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10/2013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Air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A8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APL1011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20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89 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/>
                        <a:t>Cyclone</a:t>
                      </a:r>
                      <a:r>
                        <a:rPr lang="hu-HU" sz="1000" dirty="0"/>
                        <a:t> 2nd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 smtClean="0"/>
                        <a:t>.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1.4 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GX6450 </a:t>
                      </a:r>
                      <a:r>
                        <a:rPr lang="hu-HU" sz="1000" dirty="0" smtClean="0"/>
                        <a:t>(4C) </a:t>
                      </a:r>
                      <a:r>
                        <a:rPr lang="hu-HU" sz="1000" dirty="0"/>
                        <a:t>@ 450 MHz (115.2 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en-US" sz="1000" dirty="0" smtClean="0"/>
                        <a:t> LPDDR3-1600 </a:t>
                      </a:r>
                      <a:r>
                        <a:rPr lang="en-US" sz="1000" dirty="0"/>
                        <a:t>(12.8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9/2014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fr-FR" sz="1000" dirty="0" smtClean="0"/>
                        <a:t>iPhone </a:t>
                      </a:r>
                      <a:r>
                        <a:rPr lang="fr-FR" sz="1000" dirty="0"/>
                        <a:t>6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fr-FR" sz="1000" dirty="0" smtClean="0"/>
                        <a:t>iPhone </a:t>
                      </a:r>
                      <a:r>
                        <a:rPr lang="fr-FR" sz="1000" dirty="0"/>
                        <a:t>6 Plus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55095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A8X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APL1012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20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128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/>
                        <a:t> </a:t>
                      </a:r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/>
                        <a:t>Cyclone</a:t>
                      </a:r>
                      <a:r>
                        <a:rPr lang="hu-HU" sz="1000" dirty="0"/>
                        <a:t> 2nd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 smtClean="0"/>
                        <a:t>.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1.5 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ARMv8-A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2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</a:t>
                      </a:r>
                      <a:r>
                        <a:rPr lang="hu-HU" sz="1000" dirty="0" smtClean="0"/>
                        <a:t>GXA6850</a:t>
                      </a:r>
                      <a:r>
                        <a:rPr lang="hu-HU" sz="1000" baseline="0" dirty="0" smtClean="0"/>
                        <a:t> </a:t>
                      </a:r>
                      <a:r>
                        <a:rPr lang="hu-HU" sz="1000" dirty="0" smtClean="0"/>
                        <a:t>(5C) </a:t>
                      </a:r>
                      <a:r>
                        <a:rPr lang="hu-HU" sz="1000" dirty="0"/>
                        <a:t>@ 450 MHz (230.4 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 GB</a:t>
                      </a:r>
                    </a:p>
                    <a:p>
                      <a:pPr algn="ctr"/>
                      <a:r>
                        <a:rPr lang="hu-HU" sz="1000" dirty="0" smtClean="0"/>
                        <a:t>64-bit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LPDDR3-1600 </a:t>
                      </a:r>
                      <a:r>
                        <a:rPr lang="hu-HU" sz="1000" dirty="0"/>
                        <a:t>(25.6 GB/sec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10/2014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Air 2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79294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S1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Apple </a:t>
                      </a:r>
                      <a:r>
                        <a:rPr lang="hu-HU" sz="1000" dirty="0" err="1"/>
                        <a:t>Watch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pSp>
        <p:nvGrpSpPr>
          <p:cNvPr id="4" name="Csoportba foglalás 3"/>
          <p:cNvGrpSpPr/>
          <p:nvPr/>
        </p:nvGrpSpPr>
        <p:grpSpPr>
          <a:xfrm>
            <a:off x="1231567" y="1970133"/>
            <a:ext cx="562823" cy="3883607"/>
            <a:chOff x="1138977" y="1905523"/>
            <a:chExt cx="562823" cy="3883607"/>
          </a:xfrm>
        </p:grpSpPr>
        <p:pic>
          <p:nvPicPr>
            <p:cNvPr id="3073" name="Picture 1" descr="Apple A7 chi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75" y="1905523"/>
              <a:ext cx="537145" cy="596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Apple A7 S5L9865 chi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756" y="2717066"/>
              <a:ext cx="552280" cy="552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Apple A8 system-on-a-chip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62" y="3565256"/>
              <a:ext cx="522287" cy="558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Apple A8X system-on-a-chip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977" y="4451758"/>
              <a:ext cx="562823" cy="529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Apple-S1-heatspreader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938" y="5204486"/>
              <a:ext cx="541337" cy="58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ounded Rectangle 4"/>
          <p:cNvSpPr/>
          <p:nvPr/>
        </p:nvSpPr>
        <p:spPr bwMode="auto">
          <a:xfrm>
            <a:off x="51516" y="3448605"/>
            <a:ext cx="9027495" cy="900100"/>
          </a:xfrm>
          <a:prstGeom prst="roundRect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325" y="619085"/>
            <a:ext cx="5992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6. Apple A8 with dual </a:t>
            </a:r>
            <a:r>
              <a:rPr lang="en-US" dirty="0" smtClean="0">
                <a:solidFill>
                  <a:schemeClr val="accent6"/>
                </a:solidFill>
              </a:rPr>
              <a:t>2. generation Cyclone </a:t>
            </a:r>
            <a:r>
              <a:rPr lang="en-US" dirty="0" smtClean="0">
                <a:solidFill>
                  <a:schemeClr val="accent6"/>
                </a:solidFill>
              </a:rPr>
              <a:t>cores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01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5" t="55625" r="54320" b="42331"/>
          <a:stretch/>
        </p:blipFill>
        <p:spPr>
          <a:xfrm>
            <a:off x="3724835" y="4300538"/>
            <a:ext cx="337857" cy="116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001" y="612735"/>
            <a:ext cx="9328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Key features of the processors used in Apple’s mobile devices (based on </a:t>
            </a: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])</a:t>
            </a:r>
            <a:r>
              <a:rPr lang="en-US" dirty="0" smtClean="0">
                <a:solidFill>
                  <a:srgbClr val="333399"/>
                </a:solidFill>
              </a:rPr>
              <a:t> 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en-US" dirty="0"/>
              <a:t>3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79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910" y="619085"/>
            <a:ext cx="844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Introduction of the Apple A8 with dual </a:t>
            </a:r>
            <a:r>
              <a:rPr lang="en-US" dirty="0" smtClean="0">
                <a:solidFill>
                  <a:schemeClr val="accent6"/>
                </a:solidFill>
              </a:rPr>
              <a:t>2. generation Cyclone </a:t>
            </a:r>
            <a:r>
              <a:rPr lang="en-US" dirty="0" smtClean="0">
                <a:solidFill>
                  <a:schemeClr val="accent6"/>
                </a:solidFill>
              </a:rPr>
              <a:t>cores </a:t>
            </a:r>
            <a:r>
              <a:rPr lang="en-US" dirty="0" smtClean="0"/>
              <a:t>[</a:t>
            </a:r>
            <a:r>
              <a:rPr lang="hu-HU" dirty="0" smtClean="0"/>
              <a:t>28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1517" y="979125"/>
            <a:ext cx="4435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A8 emerged in the mobile devices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934866" y="1271656"/>
            <a:ext cx="1850186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iPhone 6 and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iPhone 6 Plus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24622" y="1879225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</a:t>
            </a:r>
            <a:r>
              <a:rPr lang="en-US" sz="1600" dirty="0" smtClean="0">
                <a:solidFill>
                  <a:srgbClr val="0070C0"/>
                </a:solidFill>
              </a:rPr>
              <a:t>2014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76225" y="2260751"/>
            <a:ext cx="896912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It is a </a:t>
            </a:r>
            <a:r>
              <a:rPr lang="en-US" sz="1600" dirty="0" smtClean="0">
                <a:solidFill>
                  <a:srgbClr val="0070C0"/>
                </a:solidFill>
              </a:rPr>
              <a:t>20 nm shrink of the A7 </a:t>
            </a:r>
            <a:r>
              <a:rPr lang="en-US" sz="1600" dirty="0" smtClean="0"/>
              <a:t>(fabricated by TSMC rather than Samsung, as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previously) with an </a:t>
            </a:r>
            <a:r>
              <a:rPr lang="en-US" sz="1600" dirty="0" smtClean="0">
                <a:solidFill>
                  <a:srgbClr val="0070C0"/>
                </a:solidFill>
              </a:rPr>
              <a:t>improved GPU</a:t>
            </a:r>
            <a:r>
              <a:rPr lang="en-US" sz="1600" dirty="0" smtClean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It contains </a:t>
            </a:r>
            <a:r>
              <a:rPr lang="en-US" sz="1600" dirty="0" smtClean="0">
                <a:solidFill>
                  <a:srgbClr val="0070C0"/>
                </a:solidFill>
              </a:rPr>
              <a:t>2 billion transistors</a:t>
            </a:r>
            <a:r>
              <a:rPr lang="en-US" sz="1600" dirty="0" smtClean="0"/>
              <a:t>, roughly twice compared to A7.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die size has been reduced by about 13 % to 89 mm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A8 has </a:t>
            </a:r>
            <a:r>
              <a:rPr lang="en-US" sz="1600" dirty="0" smtClean="0">
                <a:solidFill>
                  <a:srgbClr val="0070C0"/>
                </a:solidFill>
              </a:rPr>
              <a:t>approximately the same clock </a:t>
            </a:r>
            <a:r>
              <a:rPr lang="en-US" sz="1600" dirty="0" smtClean="0">
                <a:solidFill>
                  <a:srgbClr val="0070C0"/>
                </a:solidFill>
              </a:rPr>
              <a:t>speed </a:t>
            </a:r>
            <a:r>
              <a:rPr lang="en-US" sz="1600" dirty="0" smtClean="0">
                <a:solidFill>
                  <a:srgbClr val="0070C0"/>
                </a:solidFill>
              </a:rPr>
              <a:t>as the A7 </a:t>
            </a:r>
            <a:r>
              <a:rPr lang="en-US" sz="1600" dirty="0" smtClean="0"/>
              <a:t>(1.38 GHz).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second generation Cyclone core is </a:t>
            </a:r>
            <a:r>
              <a:rPr lang="en-US" sz="1600" dirty="0" smtClean="0">
                <a:solidFill>
                  <a:srgbClr val="0070C0"/>
                </a:solidFill>
              </a:rPr>
              <a:t>about 10 % faster </a:t>
            </a:r>
            <a:r>
              <a:rPr lang="en-US" sz="1600" dirty="0" smtClean="0"/>
              <a:t>than its predecessor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(the A7), as indicated in the subsequent Figure for the </a:t>
            </a:r>
            <a:r>
              <a:rPr lang="en-US" sz="1600" dirty="0" err="1" smtClean="0"/>
              <a:t>Geekbench</a:t>
            </a:r>
            <a:r>
              <a:rPr lang="en-US" sz="1600" dirty="0" smtClean="0"/>
              <a:t> 3 benchmark.</a:t>
            </a:r>
            <a:endParaRPr lang="en-US" sz="1600" dirty="0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Apple A8 with dual Cyclone cores </a:t>
            </a:r>
            <a:r>
              <a:rPr lang="hu-HU" dirty="0" smtClean="0"/>
              <a:t>(2)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2707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76224" y="1188253"/>
            <a:ext cx="8501839" cy="3218447"/>
            <a:chOff x="250824" y="1110653"/>
            <a:chExt cx="8501839" cy="3218447"/>
          </a:xfrm>
        </p:grpSpPr>
        <p:pic>
          <p:nvPicPr>
            <p:cNvPr id="2048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58" t="15526" r="15920" b="42237"/>
            <a:stretch/>
          </p:blipFill>
          <p:spPr bwMode="auto">
            <a:xfrm>
              <a:off x="250824" y="1110653"/>
              <a:ext cx="8476081" cy="3218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572343" y="2567419"/>
              <a:ext cx="56938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A8X</a:t>
              </a:r>
              <a:endParaRPr lang="en-US" sz="15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72343" y="3377509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A7</a:t>
              </a:r>
              <a:endParaRPr lang="en-US" sz="15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98263" y="2961262"/>
              <a:ext cx="43794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A</a:t>
              </a:r>
              <a:r>
                <a:rPr lang="en-US" sz="1500" dirty="0" smtClean="0"/>
                <a:t>8</a:t>
              </a:r>
              <a:endParaRPr lang="en-US" sz="15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43016" y="3864434"/>
              <a:ext cx="56938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A6X</a:t>
              </a:r>
              <a:endParaRPr lang="en-US" sz="15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98945" y="2576601"/>
              <a:ext cx="4411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3C</a:t>
              </a:r>
              <a:endParaRPr lang="en-US" sz="15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03630" y="2971354"/>
              <a:ext cx="4411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2</a:t>
              </a:r>
              <a:r>
                <a:rPr lang="en-US" sz="1500" dirty="0" smtClean="0"/>
                <a:t>C</a:t>
              </a:r>
              <a:endParaRPr lang="en-US" sz="15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12534" y="3369379"/>
              <a:ext cx="4411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2</a:t>
              </a:r>
              <a:r>
                <a:rPr lang="en-US" sz="1500" dirty="0" smtClean="0"/>
                <a:t>C</a:t>
              </a:r>
              <a:endParaRPr lang="en-US" sz="15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03630" y="3872564"/>
              <a:ext cx="4411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2</a:t>
              </a:r>
              <a:r>
                <a:rPr lang="en-US" sz="1500" dirty="0" smtClean="0"/>
                <a:t>C</a:t>
              </a:r>
              <a:endParaRPr lang="en-US" sz="1500" dirty="0"/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276582" y="2933945"/>
              <a:ext cx="8476081" cy="90121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74210" y="619085"/>
            <a:ext cx="847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Performance comparison of Apple processors from the A6X to A8X </a:t>
            </a:r>
            <a:r>
              <a:rPr lang="en-US" dirty="0" smtClean="0"/>
              <a:t>[</a:t>
            </a:r>
            <a:r>
              <a:rPr lang="hu-HU" dirty="0" smtClean="0"/>
              <a:t>27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12724" y="4676730"/>
            <a:ext cx="9155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benchmark scores for </a:t>
            </a:r>
            <a:r>
              <a:rPr lang="en-US" sz="1600" dirty="0" err="1" smtClean="0"/>
              <a:t>Geekbench</a:t>
            </a:r>
            <a:r>
              <a:rPr lang="en-US" sz="1600" dirty="0" smtClean="0"/>
              <a:t> 3 show that </a:t>
            </a:r>
            <a:r>
              <a:rPr lang="en-US" sz="1600" dirty="0" smtClean="0">
                <a:solidFill>
                  <a:srgbClr val="0070C0"/>
                </a:solidFill>
              </a:rPr>
              <a:t>the A8, i.e. the 20 nm shrink of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the 28 nm A7, has approximately 10% performance improvement over the A7.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Apple A8 with dual Cyclone cores </a:t>
            </a:r>
            <a:r>
              <a:rPr lang="hu-HU" dirty="0" smtClean="0"/>
              <a:t>(3)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301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images.anandtech.com/doci/8562/both-di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t="16392" r="2363" b="20941"/>
          <a:stretch/>
        </p:blipFill>
        <p:spPr bwMode="auto">
          <a:xfrm>
            <a:off x="344016" y="1230802"/>
            <a:ext cx="8278434" cy="543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589" y="606581"/>
            <a:ext cx="514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Comparing the die plots of A8 and A7 </a:t>
            </a:r>
            <a:r>
              <a:rPr lang="en-US" dirty="0" smtClean="0"/>
              <a:t>[</a:t>
            </a:r>
            <a:r>
              <a:rPr lang="hu-HU" dirty="0" smtClean="0"/>
              <a:t>29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Apple A8 with dual Cyclone cores </a:t>
            </a:r>
            <a:r>
              <a:rPr lang="hu-HU" dirty="0" smtClean="0"/>
              <a:t>(4)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966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9261" y="611031"/>
            <a:ext cx="8798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assumed microarchitecture of the </a:t>
            </a:r>
            <a:r>
              <a:rPr lang="en-US" dirty="0" smtClean="0">
                <a:solidFill>
                  <a:schemeClr val="accent6"/>
                </a:solidFill>
              </a:rPr>
              <a:t>2. gen. Cyclone </a:t>
            </a:r>
            <a:r>
              <a:rPr lang="en-US" dirty="0" smtClean="0">
                <a:solidFill>
                  <a:schemeClr val="accent6"/>
                </a:solidFill>
              </a:rPr>
              <a:t>core of the A8 </a:t>
            </a:r>
            <a:r>
              <a:rPr lang="en-US" dirty="0" smtClean="0"/>
              <a:t>[</a:t>
            </a:r>
            <a:r>
              <a:rPr lang="hu-HU" dirty="0" smtClean="0"/>
              <a:t>29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0758" y="979125"/>
            <a:ext cx="8757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It can be assumed that A8 includes </a:t>
            </a:r>
            <a:r>
              <a:rPr lang="en-US" sz="1600" dirty="0" smtClean="0">
                <a:solidFill>
                  <a:srgbClr val="0070C0"/>
                </a:solidFill>
              </a:rPr>
              <a:t>the same Cyclone core </a:t>
            </a:r>
            <a:r>
              <a:rPr lang="en-US" sz="1600" dirty="0" smtClean="0"/>
              <a:t>as the </a:t>
            </a:r>
            <a:r>
              <a:rPr lang="en-US" sz="1600" dirty="0" smtClean="0"/>
              <a:t>A7, nevertheless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it is implemented on a smaller feature size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Apple A8 with dual Cyclone cores </a:t>
            </a:r>
            <a:r>
              <a:rPr lang="hu-HU" dirty="0" smtClean="0"/>
              <a:t>(5)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4564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861" y="598331"/>
            <a:ext cx="4428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Layout of the Cyclone core of the A8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658" y="966425"/>
            <a:ext cx="9063892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Despite the fact that the A8 has presumable the same Cyclone core as the A7, </a:t>
            </a:r>
            <a:r>
              <a:rPr lang="en-US" sz="1600" dirty="0" smtClean="0">
                <a:solidFill>
                  <a:srgbClr val="0070C0"/>
                </a:solidFill>
              </a:rPr>
              <a:t>its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core count is raised from about 1 billion to about 2 billion.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This astonishing doubling of the transistor count may result from the fact that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the A8 is a complete redesign of the A7 on a new process technology of TSMC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 smtClean="0"/>
              <a:t>while focusing on raising the energy efficiency.</a:t>
            </a:r>
          </a:p>
          <a:p>
            <a:r>
              <a:rPr lang="en-US" sz="1600" dirty="0" smtClean="0"/>
              <a:t> Actually, Apple declared that </a:t>
            </a:r>
            <a:r>
              <a:rPr lang="en-US" sz="1600" dirty="0" smtClean="0">
                <a:solidFill>
                  <a:srgbClr val="0070C0"/>
                </a:solidFill>
              </a:rPr>
              <a:t>the A8 is up to 50 % more energy efficient than the A7.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Apple A8 with dual Cyclone cores </a:t>
            </a:r>
            <a:r>
              <a:rPr lang="hu-HU" dirty="0" smtClean="0"/>
              <a:t>(6)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7017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210" y="619085"/>
            <a:ext cx="602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Exploded assembly drawing of the iPhone 6+ </a:t>
            </a:r>
            <a:r>
              <a:rPr lang="en-US" dirty="0" smtClean="0"/>
              <a:t>[</a:t>
            </a:r>
            <a:r>
              <a:rPr lang="hu-HU" dirty="0" smtClean="0"/>
              <a:t>30</a:t>
            </a:r>
            <a:r>
              <a:rPr lang="en-US" dirty="0" smtClean="0"/>
              <a:t>]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26595" y="1268413"/>
            <a:ext cx="7200800" cy="5310938"/>
            <a:chOff x="783579" y="1268413"/>
            <a:chExt cx="7081249" cy="5310937"/>
          </a:xfrm>
        </p:grpSpPr>
        <p:pic>
          <p:nvPicPr>
            <p:cNvPr id="5122" name="Picture 2" descr="An &quot;exploded view&quot; of the iPhone 6 Plu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579" y="1268413"/>
              <a:ext cx="7081249" cy="5310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/>
            <p:cNvSpPr/>
            <p:nvPr/>
          </p:nvSpPr>
          <p:spPr bwMode="auto">
            <a:xfrm rot="1337238">
              <a:off x="2739019" y="3876518"/>
              <a:ext cx="3008561" cy="836827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87135" y="4711787"/>
              <a:ext cx="127631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 smtClean="0"/>
                <a:t>Logic board</a:t>
              </a:r>
              <a:endParaRPr lang="en-US" sz="1300" b="1" dirty="0"/>
            </a:p>
          </p:txBody>
        </p:sp>
      </p:grp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Apple A8 with dual Cyclone cores </a:t>
            </a:r>
            <a:r>
              <a:rPr lang="hu-HU" dirty="0" smtClean="0"/>
              <a:t>(7)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1918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d3nevzfk7ii3be.cloudfront.net/igi/t2Cw1XeX2HnFS4s1.hu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 b="15039"/>
          <a:stretch/>
        </p:blipFill>
        <p:spPr bwMode="auto">
          <a:xfrm>
            <a:off x="334675" y="1727845"/>
            <a:ext cx="8467725" cy="501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5" t="29499" r="4531" b="13251"/>
          <a:stretch/>
        </p:blipFill>
        <p:spPr bwMode="auto">
          <a:xfrm>
            <a:off x="2006715" y="1121861"/>
            <a:ext cx="3825425" cy="379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1069" y="609793"/>
            <a:ext cx="6785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front side of the logic board of the iPhone 6+ </a:t>
            </a:r>
            <a:r>
              <a:rPr lang="en-US" dirty="0" smtClean="0"/>
              <a:t>[</a:t>
            </a:r>
            <a:r>
              <a:rPr lang="hu-HU" dirty="0" smtClean="0"/>
              <a:t>31</a:t>
            </a:r>
            <a:r>
              <a:rPr lang="en-US" dirty="0" smtClean="0"/>
              <a:t>]-1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2006715" y="1121861"/>
            <a:ext cx="3825425" cy="82197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006715" y="1976956"/>
            <a:ext cx="3825425" cy="410987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56765" y="2683520"/>
            <a:ext cx="3253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PAD: Integrated Power Amplifier-Duplexer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Apple A8 with dual Cyclone cores </a:t>
            </a:r>
            <a:r>
              <a:rPr lang="hu-HU" dirty="0" smtClean="0"/>
              <a:t>(8)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0270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d3nevzfk7ii3be.cloudfront.net/igi/hhRdVIKZSGjV6RuT.hu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8" b="14353"/>
          <a:stretch/>
        </p:blipFill>
        <p:spPr bwMode="auto">
          <a:xfrm>
            <a:off x="334710" y="1718775"/>
            <a:ext cx="8467725" cy="50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9000" r="7292" b="35500"/>
          <a:stretch/>
        </p:blipFill>
        <p:spPr bwMode="auto">
          <a:xfrm>
            <a:off x="1916705" y="2528900"/>
            <a:ext cx="4140460" cy="215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8369" y="609793"/>
            <a:ext cx="6785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front side of the logic board of the iPhone 6+ </a:t>
            </a:r>
            <a:r>
              <a:rPr lang="en-US" dirty="0" smtClean="0"/>
              <a:t>[</a:t>
            </a:r>
            <a:r>
              <a:rPr lang="hu-HU" dirty="0" smtClean="0"/>
              <a:t>31</a:t>
            </a:r>
            <a:r>
              <a:rPr lang="en-US" dirty="0" smtClean="0"/>
              <a:t>]-2</a:t>
            </a:r>
            <a:endParaRPr lang="en-US" dirty="0"/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Apple A8 with dual Cyclone cores </a:t>
            </a:r>
            <a:r>
              <a:rPr lang="hu-HU" dirty="0" smtClean="0"/>
              <a:t>(9)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9762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d3nevzfk7ii3be.cloudfront.net/igi/UrPMBCoQQh5JWAkV.hu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t="7272" r="3660" b="15172"/>
          <a:stretch/>
        </p:blipFill>
        <p:spPr bwMode="auto">
          <a:xfrm>
            <a:off x="605118" y="1765944"/>
            <a:ext cx="7974106" cy="497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8" t="26087" r="2827" b="10000"/>
          <a:stretch/>
        </p:blipFill>
        <p:spPr bwMode="auto">
          <a:xfrm>
            <a:off x="3176845" y="1059448"/>
            <a:ext cx="3735415" cy="394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8369" y="597093"/>
            <a:ext cx="6768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back side of the logic board of the iPhone 6+ </a:t>
            </a:r>
            <a:r>
              <a:rPr lang="en-US" dirty="0" smtClean="0"/>
              <a:t>[</a:t>
            </a:r>
            <a:r>
              <a:rPr lang="hu-HU" dirty="0" smtClean="0"/>
              <a:t>31</a:t>
            </a:r>
            <a:r>
              <a:rPr lang="en-US" dirty="0" smtClean="0"/>
              <a:t>]-1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3041830" y="2967066"/>
            <a:ext cx="3825425" cy="82197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041830" y="4605071"/>
            <a:ext cx="3825425" cy="410987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022225" y="1096461"/>
            <a:ext cx="3825425" cy="82197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Apple A8 with dual Cyclone cores </a:t>
            </a:r>
            <a:r>
              <a:rPr lang="hu-HU" dirty="0" smtClean="0"/>
              <a:t>(10)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5648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d3nevzfk7ii3be.cloudfront.net/igi/RBigkbQ5cVkNqDtY.hu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6822" r="5066" b="15494"/>
          <a:stretch/>
        </p:blipFill>
        <p:spPr bwMode="auto">
          <a:xfrm>
            <a:off x="650087" y="1723754"/>
            <a:ext cx="7837207" cy="500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1" t="41902" r="5082" b="15803"/>
          <a:stretch/>
        </p:blipFill>
        <p:spPr bwMode="auto">
          <a:xfrm>
            <a:off x="3041830" y="1133745"/>
            <a:ext cx="4171022" cy="36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1069" y="597093"/>
            <a:ext cx="6768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back side of the logic board of the iPhone 6+ </a:t>
            </a:r>
            <a:r>
              <a:rPr lang="en-US" dirty="0" smtClean="0"/>
              <a:t>[</a:t>
            </a:r>
            <a:r>
              <a:rPr lang="hu-HU" dirty="0" smtClean="0"/>
              <a:t>31</a:t>
            </a:r>
            <a:r>
              <a:rPr lang="en-US" dirty="0" smtClean="0"/>
              <a:t>]-2</a:t>
            </a:r>
            <a:endParaRPr lang="en-US" dirty="0"/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6. </a:t>
            </a:r>
            <a:r>
              <a:rPr lang="en-US" dirty="0" smtClean="0"/>
              <a:t>Apple A8 with dual Cyclone cores </a:t>
            </a:r>
            <a:r>
              <a:rPr lang="hu-HU" dirty="0" smtClean="0"/>
              <a:t>(11)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8503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" r="4307"/>
          <a:stretch/>
        </p:blipFill>
        <p:spPr>
          <a:xfrm>
            <a:off x="431800" y="1121680"/>
            <a:ext cx="82042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001" y="612735"/>
            <a:ext cx="9355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Key features of the </a:t>
            </a:r>
            <a:r>
              <a:rPr lang="en-US" dirty="0" smtClean="0">
                <a:solidFill>
                  <a:srgbClr val="333399"/>
                </a:solidFill>
              </a:rPr>
              <a:t>CPU cores </a:t>
            </a:r>
            <a:r>
              <a:rPr lang="en-US" dirty="0" smtClean="0">
                <a:solidFill>
                  <a:srgbClr val="333399"/>
                </a:solidFill>
              </a:rPr>
              <a:t>used in Apple’s mobile devices (based on </a:t>
            </a: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])</a:t>
            </a:r>
            <a:r>
              <a:rPr lang="en-US" dirty="0" smtClean="0">
                <a:solidFill>
                  <a:srgbClr val="333399"/>
                </a:solidFill>
              </a:rPr>
              <a:t> 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en-US" dirty="0"/>
              <a:t>3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6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5" t="55625" r="54320" b="42331"/>
          <a:stretch/>
        </p:blipFill>
        <p:spPr>
          <a:xfrm>
            <a:off x="3711387" y="4149080"/>
            <a:ext cx="397115" cy="1373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0343" y="4095288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smtClean="0"/>
              <a:t>Out-of-</a:t>
            </a:r>
          </a:p>
          <a:p>
            <a:pPr algn="ctr"/>
            <a:r>
              <a:rPr lang="en-US" sz="700" b="1" dirty="0" smtClean="0"/>
              <a:t>Order</a:t>
            </a:r>
            <a:endParaRPr lang="en-US" sz="700" b="1" dirty="0"/>
          </a:p>
        </p:txBody>
      </p:sp>
    </p:spTree>
    <p:extLst>
      <p:ext uri="{BB962C8B-B14F-4D97-AF65-F5344CB8AC3E}">
        <p14:creationId xmlns:p14="http://schemas.microsoft.com/office/powerpoint/2010/main" val="321202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49378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 smtClean="0">
              <a:solidFill>
                <a:srgbClr val="FFFFFF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7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. Apple A8X with triple 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3. generation Cyclone 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cores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(1)</a:t>
            </a:r>
            <a:endParaRPr lang="hu-HU" dirty="0"/>
          </a:p>
        </p:txBody>
      </p:sp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393027"/>
              </p:ext>
            </p:extLst>
          </p:nvPr>
        </p:nvGraphicFramePr>
        <p:xfrm>
          <a:off x="115888" y="1281460"/>
          <a:ext cx="8911607" cy="4601634"/>
        </p:xfrm>
        <a:graphic>
          <a:graphicData uri="http://schemas.openxmlformats.org/drawingml/2006/table">
            <a:tbl>
              <a:tblPr/>
              <a:tblGrid>
                <a:gridCol w="405662"/>
                <a:gridCol w="720080"/>
                <a:gridCol w="540060"/>
                <a:gridCol w="540060"/>
                <a:gridCol w="495055"/>
                <a:gridCol w="855095"/>
                <a:gridCol w="675075"/>
                <a:gridCol w="900100"/>
                <a:gridCol w="1215135"/>
                <a:gridCol w="990110"/>
                <a:gridCol w="585065"/>
                <a:gridCol w="990110"/>
              </a:tblGrid>
              <a:tr h="546965"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Type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Model no.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Image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Node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Die size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ISA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CPU cache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GPU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Memory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Intro.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noProof="0" dirty="0" smtClean="0"/>
                        <a:t>Utilizing devices</a:t>
                      </a:r>
                      <a:endParaRPr lang="en-US" sz="1000" b="1" noProof="0" dirty="0"/>
                    </a:p>
                  </a:txBody>
                  <a:tcPr marL="15732" marR="15732" marT="7866" marB="786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810090">
                <a:tc rowSpan="2"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A7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APL0698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S5L8960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28 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102 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Cyclone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1.3 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PowerVR</a:t>
                      </a:r>
                      <a:r>
                        <a:rPr lang="en-US" sz="1000" dirty="0"/>
                        <a:t> G6430 </a:t>
                      </a:r>
                      <a:r>
                        <a:rPr lang="en-US" sz="1000" dirty="0" smtClean="0"/>
                        <a:t>(</a:t>
                      </a:r>
                      <a:r>
                        <a:rPr lang="hu-HU" sz="1000" dirty="0" smtClean="0"/>
                        <a:t>4C</a:t>
                      </a:r>
                      <a:r>
                        <a:rPr lang="en-US" sz="1000" dirty="0" smtClean="0"/>
                        <a:t>) </a:t>
                      </a:r>
                      <a:r>
                        <a:rPr lang="en-US" sz="1000" dirty="0"/>
                        <a:t>@ 450 MHz (115.2 GFLOPS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en-US" sz="1000" dirty="0" smtClean="0"/>
                        <a:t> LPDDR3-1600</a:t>
                      </a:r>
                      <a:r>
                        <a:rPr lang="hu-HU" sz="1000" baseline="30000" dirty="0" smtClean="0"/>
                        <a:t> </a:t>
                      </a:r>
                      <a:r>
                        <a:rPr lang="en-US" sz="1000" dirty="0" smtClean="0"/>
                        <a:t>(12.8</a:t>
                      </a:r>
                      <a:r>
                        <a:rPr lang="en-US" sz="1000" dirty="0"/>
                        <a:t>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9/2013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iPhone </a:t>
                      </a:r>
                      <a:r>
                        <a:rPr lang="pl-PL" sz="1000" dirty="0"/>
                        <a:t>5S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iPad </a:t>
                      </a:r>
                      <a:r>
                        <a:rPr lang="pl-PL" sz="1000" dirty="0"/>
                        <a:t>Mini 2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pl-PL" sz="1000" dirty="0" smtClean="0"/>
                        <a:t> iPad </a:t>
                      </a:r>
                      <a:r>
                        <a:rPr lang="pl-PL" sz="1000" dirty="0"/>
                        <a:t>Mini 3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1009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APL5698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or</a:t>
                      </a:r>
                    </a:p>
                    <a:p>
                      <a:pPr algn="ctr"/>
                      <a:r>
                        <a:rPr lang="en-US" sz="1000" dirty="0" smtClean="0"/>
                        <a:t>S5L8965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28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102 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Cyclone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1.4 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PowerVR</a:t>
                      </a:r>
                      <a:r>
                        <a:rPr lang="en-US" sz="1000" dirty="0"/>
                        <a:t> G6430 </a:t>
                      </a:r>
                      <a:r>
                        <a:rPr lang="en-US" sz="1000" dirty="0" smtClean="0"/>
                        <a:t>(</a:t>
                      </a:r>
                      <a:r>
                        <a:rPr lang="hu-HU" sz="1000" dirty="0" smtClean="0"/>
                        <a:t>4C</a:t>
                      </a:r>
                      <a:r>
                        <a:rPr lang="en-US" sz="1000" dirty="0" smtClean="0"/>
                        <a:t>) </a:t>
                      </a:r>
                      <a:r>
                        <a:rPr lang="en-US" sz="1000" dirty="0"/>
                        <a:t>@ 450 MHz (115.2 GFLOPS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 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hu-HU" sz="1000" dirty="0" smtClean="0"/>
                        <a:t> </a:t>
                      </a:r>
                      <a:r>
                        <a:rPr lang="en-US" sz="1000" dirty="0" smtClean="0"/>
                        <a:t>LPDDR3-1600 </a:t>
                      </a:r>
                      <a:r>
                        <a:rPr lang="en-US" sz="1000" dirty="0"/>
                        <a:t>(12.8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10/2013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Air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A8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APL1011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20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89 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2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/>
                        <a:t>Cyclone</a:t>
                      </a:r>
                      <a:r>
                        <a:rPr lang="hu-HU" sz="1000" dirty="0"/>
                        <a:t> 2nd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 smtClean="0"/>
                        <a:t>.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1.4 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ARMv8-A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1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GX6450 </a:t>
                      </a:r>
                      <a:r>
                        <a:rPr lang="hu-HU" sz="1000" dirty="0" smtClean="0"/>
                        <a:t>(4C) </a:t>
                      </a:r>
                      <a:r>
                        <a:rPr lang="hu-HU" sz="1000" dirty="0"/>
                        <a:t>@ 450 MHz (115.2 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1GB</a:t>
                      </a:r>
                    </a:p>
                    <a:p>
                      <a:pPr algn="ctr"/>
                      <a:r>
                        <a:rPr lang="en-US" sz="1000" dirty="0" smtClean="0"/>
                        <a:t>64-bit </a:t>
                      </a:r>
                      <a:r>
                        <a:rPr lang="hu-HU" sz="1000" dirty="0" err="1" smtClean="0"/>
                        <a:t>SCh</a:t>
                      </a:r>
                      <a:r>
                        <a:rPr lang="en-US" sz="1000" dirty="0" smtClean="0"/>
                        <a:t> LPDDR3-1600 </a:t>
                      </a:r>
                      <a:r>
                        <a:rPr lang="en-US" sz="1000" dirty="0"/>
                        <a:t>(12.8 GB/sec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9/2014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fr-FR" sz="1000" dirty="0" smtClean="0"/>
                        <a:t>iPhone </a:t>
                      </a:r>
                      <a:r>
                        <a:rPr lang="fr-FR" sz="1000" dirty="0"/>
                        <a:t>6</a:t>
                      </a:r>
                    </a:p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fr-FR" sz="1000" dirty="0" smtClean="0"/>
                        <a:t>iPhone </a:t>
                      </a:r>
                      <a:r>
                        <a:rPr lang="fr-FR" sz="1000" dirty="0"/>
                        <a:t>6 Plus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855095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A8X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/>
                        <a:t>APL1012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20 nm </a:t>
                      </a:r>
                      <a:r>
                        <a:rPr lang="hu-HU" sz="1000" dirty="0" smtClean="0"/>
                        <a:t>HKMG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128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hu-HU" sz="1000" dirty="0"/>
                        <a:t> </a:t>
                      </a:r>
                      <a:r>
                        <a:rPr lang="hu-HU" sz="1000" dirty="0" smtClean="0"/>
                        <a:t>mm</a:t>
                      </a:r>
                      <a:r>
                        <a:rPr lang="hu-HU" sz="1000" baseline="30000" dirty="0" smtClean="0"/>
                        <a:t>2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3</a:t>
                      </a:r>
                      <a:r>
                        <a:rPr lang="en-US" sz="1000" dirty="0" smtClean="0"/>
                        <a:t>x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 err="1"/>
                        <a:t>Cyclone</a:t>
                      </a:r>
                      <a:r>
                        <a:rPr lang="hu-HU" sz="1000" dirty="0"/>
                        <a:t> 2nd </a:t>
                      </a:r>
                      <a:r>
                        <a:rPr lang="hu-HU" sz="1000" dirty="0" err="1"/>
                        <a:t>gen</a:t>
                      </a:r>
                      <a:r>
                        <a:rPr lang="hu-HU" sz="1000" dirty="0" smtClean="0"/>
                        <a:t>.</a:t>
                      </a:r>
                      <a:endParaRPr lang="en-US" sz="1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dirty="0" smtClean="0"/>
                        <a:t>1.5 </a:t>
                      </a:r>
                      <a:r>
                        <a:rPr lang="hu-HU" sz="1000" dirty="0" err="1" smtClean="0"/>
                        <a:t>GHz</a:t>
                      </a:r>
                      <a:r>
                        <a:rPr lang="hu-HU" sz="1000" dirty="0" smtClean="0"/>
                        <a:t> </a:t>
                      </a:r>
                      <a:endParaRPr lang="en-US" sz="1000" dirty="0" smtClean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/>
                        <a:t>ARMv8-A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/>
                        <a:t>L1i: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L1d: 64 KB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L2: 2 MB</a:t>
                      </a:r>
                      <a:br>
                        <a:rPr lang="pl-PL" sz="1000" dirty="0"/>
                      </a:br>
                      <a:r>
                        <a:rPr lang="pl-PL" sz="1000" dirty="0"/>
                        <a:t>L3: 4 </a:t>
                      </a:r>
                      <a:r>
                        <a:rPr lang="pl-PL" sz="1000" dirty="0" smtClean="0"/>
                        <a:t>MB</a:t>
                      </a:r>
                      <a:endParaRPr lang="pl-PL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err="1"/>
                        <a:t>PowerVR</a:t>
                      </a:r>
                      <a:r>
                        <a:rPr lang="hu-HU" sz="1000" dirty="0"/>
                        <a:t> </a:t>
                      </a:r>
                      <a:r>
                        <a:rPr lang="hu-HU" sz="1000" dirty="0" smtClean="0"/>
                        <a:t>GXA6850</a:t>
                      </a:r>
                      <a:r>
                        <a:rPr lang="hu-HU" sz="1000" baseline="0" dirty="0" smtClean="0"/>
                        <a:t> </a:t>
                      </a:r>
                      <a:r>
                        <a:rPr lang="hu-HU" sz="1000" dirty="0" smtClean="0"/>
                        <a:t>(</a:t>
                      </a:r>
                      <a:r>
                        <a:rPr lang="en-US" sz="1000" dirty="0" smtClean="0"/>
                        <a:t>8</a:t>
                      </a:r>
                      <a:r>
                        <a:rPr lang="hu-HU" sz="1000" dirty="0" smtClean="0"/>
                        <a:t>C) </a:t>
                      </a:r>
                      <a:r>
                        <a:rPr lang="hu-HU" sz="1000" dirty="0"/>
                        <a:t>@ 450 MHz (230.4 GFLOPS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 GB</a:t>
                      </a:r>
                    </a:p>
                    <a:p>
                      <a:pPr algn="ctr"/>
                      <a:r>
                        <a:rPr lang="hu-HU" sz="1000" dirty="0" smtClean="0"/>
                        <a:t>64-bit </a:t>
                      </a:r>
                      <a:r>
                        <a:rPr lang="hu-HU" sz="1000" dirty="0" err="1" smtClean="0"/>
                        <a:t>DCh</a:t>
                      </a:r>
                      <a:r>
                        <a:rPr lang="hu-HU" sz="1000" dirty="0" smtClean="0"/>
                        <a:t> LPDDR3-1600 </a:t>
                      </a:r>
                      <a:r>
                        <a:rPr lang="hu-HU" sz="1000" dirty="0"/>
                        <a:t>(25.6 GB/sec</a:t>
                      </a:r>
                      <a:r>
                        <a:rPr lang="hu-HU" sz="1000" dirty="0" smtClean="0"/>
                        <a:t>)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dirty="0" smtClean="0"/>
                        <a:t>10/2014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</a:t>
                      </a:r>
                      <a:r>
                        <a:rPr lang="hu-HU" sz="1000" dirty="0" err="1" smtClean="0"/>
                        <a:t>iPad</a:t>
                      </a:r>
                      <a:r>
                        <a:rPr lang="hu-HU" sz="1000" dirty="0" smtClean="0"/>
                        <a:t> </a:t>
                      </a:r>
                      <a:r>
                        <a:rPr lang="hu-HU" sz="1000" dirty="0"/>
                        <a:t>Air 2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79294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/>
                        <a:t>S1</a:t>
                      </a:r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00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/>
                        <a:buChar char="•"/>
                      </a:pPr>
                      <a:r>
                        <a:rPr lang="hu-HU" sz="1000" dirty="0" smtClean="0"/>
                        <a:t> Apple </a:t>
                      </a:r>
                      <a:r>
                        <a:rPr lang="hu-HU" sz="1000" dirty="0" err="1"/>
                        <a:t>Watch</a:t>
                      </a:r>
                      <a:endParaRPr lang="hu-HU" sz="1000" dirty="0"/>
                    </a:p>
                  </a:txBody>
                  <a:tcPr marL="19959" marR="19959" marT="9980" marB="99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pSp>
        <p:nvGrpSpPr>
          <p:cNvPr id="4" name="Csoportba foglalás 3"/>
          <p:cNvGrpSpPr/>
          <p:nvPr/>
        </p:nvGrpSpPr>
        <p:grpSpPr>
          <a:xfrm>
            <a:off x="1231567" y="1970133"/>
            <a:ext cx="562823" cy="3883607"/>
            <a:chOff x="1138977" y="1905523"/>
            <a:chExt cx="562823" cy="3883607"/>
          </a:xfrm>
        </p:grpSpPr>
        <p:pic>
          <p:nvPicPr>
            <p:cNvPr id="3073" name="Picture 1" descr="Apple A7 chi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75" y="1905523"/>
              <a:ext cx="537145" cy="596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Apple A7 S5L9865 chi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756" y="2717066"/>
              <a:ext cx="552280" cy="552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Apple A8 system-on-a-chip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62" y="3565256"/>
              <a:ext cx="522287" cy="558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Apple A8X system-on-a-chip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977" y="4451758"/>
              <a:ext cx="562823" cy="529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Apple-S1-heatspreader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938" y="5204486"/>
              <a:ext cx="541337" cy="58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ounded Rectangle 4"/>
          <p:cNvSpPr/>
          <p:nvPr/>
        </p:nvSpPr>
        <p:spPr bwMode="auto">
          <a:xfrm>
            <a:off x="51516" y="4316400"/>
            <a:ext cx="9027495" cy="900100"/>
          </a:xfrm>
          <a:prstGeom prst="roundRect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325" y="606385"/>
            <a:ext cx="625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7. Apple A8X with triple </a:t>
            </a:r>
            <a:r>
              <a:rPr lang="en-US" dirty="0" smtClean="0">
                <a:solidFill>
                  <a:schemeClr val="accent6"/>
                </a:solidFill>
              </a:rPr>
              <a:t>3. generation Cyclone </a:t>
            </a:r>
            <a:r>
              <a:rPr lang="en-US" dirty="0" smtClean="0">
                <a:solidFill>
                  <a:schemeClr val="accent6"/>
                </a:solidFill>
              </a:rPr>
              <a:t>cores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7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8979" r="11842" b="5264"/>
          <a:stretch/>
        </p:blipFill>
        <p:spPr bwMode="auto">
          <a:xfrm>
            <a:off x="881590" y="1178750"/>
            <a:ext cx="7860981" cy="545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1309" y="599480"/>
            <a:ext cx="7491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the Apple A8X compared to the Apple A8 </a:t>
            </a:r>
            <a:r>
              <a:rPr lang="en-US" dirty="0" smtClean="0"/>
              <a:t>[</a:t>
            </a:r>
            <a:r>
              <a:rPr lang="hu-HU" dirty="0" smtClean="0"/>
              <a:t>32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881590" y="1808820"/>
            <a:ext cx="4815535" cy="482506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(2)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9175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210" y="619085"/>
            <a:ext cx="856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Further </a:t>
            </a:r>
            <a:r>
              <a:rPr lang="en-US" dirty="0" smtClean="0">
                <a:solidFill>
                  <a:schemeClr val="accent6"/>
                </a:solidFill>
              </a:rPr>
              <a:t>enhancement </a:t>
            </a:r>
            <a:r>
              <a:rPr lang="en-US" dirty="0" smtClean="0">
                <a:solidFill>
                  <a:schemeClr val="accent6"/>
                </a:solidFill>
              </a:rPr>
              <a:t>of the A8X vs. the A8 SOC, not mentioned in the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above </a:t>
            </a:r>
            <a:r>
              <a:rPr lang="en-US" dirty="0" smtClean="0">
                <a:solidFill>
                  <a:schemeClr val="accent6"/>
                </a:solidFill>
              </a:rPr>
              <a:t>Table </a:t>
            </a:r>
            <a:r>
              <a:rPr lang="en-US" dirty="0" smtClean="0"/>
              <a:t>[</a:t>
            </a:r>
            <a:r>
              <a:rPr lang="hu-HU" dirty="0" smtClean="0"/>
              <a:t>32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9610" y="1339455"/>
            <a:ext cx="8298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0070C0"/>
                </a:solidFill>
              </a:rPr>
              <a:t>GXA6850 GPU of the A8X has 8 cores </a:t>
            </a:r>
            <a:r>
              <a:rPr lang="en-US" sz="1600" dirty="0" smtClean="0"/>
              <a:t>rather than only 4, as in case of the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GX6450 GPU of the A8 (see next Figure). </a:t>
            </a:r>
            <a:endParaRPr lang="en-US" sz="1600" dirty="0"/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(3)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4374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ages.anandtech.com/doci/8716/GXA68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0" y="1255483"/>
            <a:ext cx="7830870" cy="550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6910" y="606385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GXA6850 GPU of the AX8-1 </a:t>
            </a:r>
            <a:r>
              <a:rPr lang="en-US" dirty="0" smtClean="0"/>
              <a:t>[</a:t>
            </a:r>
            <a:r>
              <a:rPr lang="hu-HU" dirty="0" smtClean="0"/>
              <a:t>32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(4)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282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910" y="619085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GXA6850 GPU of the AX8-2 </a:t>
            </a:r>
            <a:r>
              <a:rPr lang="en-US" dirty="0" smtClean="0"/>
              <a:t>[</a:t>
            </a:r>
            <a:r>
              <a:rPr lang="hu-HU" dirty="0" smtClean="0"/>
              <a:t>33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9407" y="1036830"/>
            <a:ext cx="8582221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Each of the 8 graphics cores </a:t>
            </a:r>
            <a:r>
              <a:rPr lang="en-US" sz="1600" dirty="0" smtClean="0"/>
              <a:t>of the GXA6850 (called USC in the above Figure)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includes </a:t>
            </a:r>
            <a:r>
              <a:rPr lang="en-US" sz="1600" dirty="0" smtClean="0">
                <a:solidFill>
                  <a:srgbClr val="0070C0"/>
                </a:solidFill>
              </a:rPr>
              <a:t>32 FP32 ALUs</a:t>
            </a:r>
            <a:r>
              <a:rPr lang="en-US" sz="1600" dirty="0" smtClean="0"/>
              <a:t>.  </a:t>
            </a:r>
            <a:endParaRPr lang="en-US" sz="16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Consequently, the </a:t>
            </a:r>
            <a:r>
              <a:rPr lang="en-US" sz="1600" dirty="0" smtClean="0">
                <a:solidFill>
                  <a:srgbClr val="0070C0"/>
                </a:solidFill>
              </a:rPr>
              <a:t>8 graphics cores </a:t>
            </a:r>
            <a:r>
              <a:rPr lang="en-US" sz="1600" dirty="0" smtClean="0"/>
              <a:t>have altogether </a:t>
            </a:r>
            <a:r>
              <a:rPr lang="en-US" sz="1600" dirty="0" smtClean="0">
                <a:solidFill>
                  <a:srgbClr val="0070C0"/>
                </a:solidFill>
              </a:rPr>
              <a:t>256 FP32 ALUs</a:t>
            </a:r>
            <a:r>
              <a:rPr lang="en-US" sz="1600" dirty="0" smtClean="0"/>
              <a:t>.</a:t>
            </a:r>
            <a:endParaRPr lang="en-US" sz="1600" dirty="0" smtClean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Each ALU can perform 2 operations per cycle</a:t>
            </a:r>
            <a:r>
              <a:rPr lang="en-US" sz="1600" dirty="0" smtClean="0"/>
              <a:t>, </a:t>
            </a:r>
            <a:r>
              <a:rPr lang="en-US" sz="1600" dirty="0" smtClean="0"/>
              <a:t>thus </a:t>
            </a:r>
            <a:r>
              <a:rPr lang="en-US" sz="1600" dirty="0" smtClean="0"/>
              <a:t>the GXA6850 </a:t>
            </a:r>
            <a:r>
              <a:rPr lang="en-US" sz="1600" dirty="0" smtClean="0"/>
              <a:t>can execute</a:t>
            </a:r>
            <a:endParaRPr lang="en-US" sz="1600" dirty="0" smtClean="0"/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 smtClean="0"/>
              <a:t>256x2 </a:t>
            </a:r>
            <a:r>
              <a:rPr lang="en-US" sz="1600" dirty="0" smtClean="0"/>
              <a:t>= 512 operations/cycle.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At an assumed clock rate of </a:t>
            </a:r>
            <a:r>
              <a:rPr lang="en-US" sz="1600" dirty="0" smtClean="0">
                <a:solidFill>
                  <a:srgbClr val="0070C0"/>
                </a:solidFill>
              </a:rPr>
              <a:t>450 MHz </a:t>
            </a:r>
            <a:r>
              <a:rPr lang="en-US" sz="1600" dirty="0" smtClean="0"/>
              <a:t>this results in </a:t>
            </a:r>
            <a:r>
              <a:rPr lang="en-US" sz="1600" dirty="0" smtClean="0">
                <a:solidFill>
                  <a:srgbClr val="0070C0"/>
                </a:solidFill>
              </a:rPr>
              <a:t>230 GFLOPS</a:t>
            </a:r>
            <a:r>
              <a:rPr lang="en-US" sz="1600" dirty="0" smtClean="0"/>
              <a:t>, a value that</a:t>
            </a:r>
          </a:p>
          <a:p>
            <a:r>
              <a:rPr lang="en-US" sz="1600" dirty="0" smtClean="0"/>
              <a:t>      exceeds by a small margin the FP performance of NVIDIA’s K1.</a:t>
            </a:r>
            <a:endParaRPr lang="en-US" sz="1600" dirty="0"/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>
                <a:solidFill>
                  <a:srgbClr val="0070C0"/>
                </a:solidFill>
              </a:rPr>
              <a:t>7. </a:t>
            </a:r>
            <a:r>
              <a:rPr lang="en-US" dirty="0" smtClean="0">
                <a:solidFill>
                  <a:srgbClr val="0070C0"/>
                </a:solidFill>
              </a:rPr>
              <a:t>Apple A8X with triple Cyclone cores </a:t>
            </a:r>
            <a:r>
              <a:rPr lang="hu-HU" dirty="0" smtClean="0">
                <a:solidFill>
                  <a:srgbClr val="0070C0"/>
                </a:solidFill>
              </a:rPr>
              <a:t>(5)</a:t>
            </a:r>
            <a:endParaRPr lang="hu-H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8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707" y="998730"/>
            <a:ext cx="88811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Apple implemented the larger (2 GB) DRAM memory </a:t>
            </a:r>
            <a:r>
              <a:rPr lang="en-US" sz="1600" dirty="0" smtClean="0">
                <a:solidFill>
                  <a:srgbClr val="0070C0"/>
                </a:solidFill>
              </a:rPr>
              <a:t>of </a:t>
            </a:r>
            <a:r>
              <a:rPr lang="en-US" sz="1600" dirty="0" smtClean="0">
                <a:solidFill>
                  <a:srgbClr val="0070C0"/>
                </a:solidFill>
              </a:rPr>
              <a:t>the </a:t>
            </a:r>
            <a:r>
              <a:rPr lang="en-US" sz="1600" dirty="0" smtClean="0">
                <a:solidFill>
                  <a:srgbClr val="0070C0"/>
                </a:solidFill>
              </a:rPr>
              <a:t>A8X </a:t>
            </a:r>
            <a:r>
              <a:rPr lang="en-US" sz="1600" dirty="0" smtClean="0">
                <a:solidFill>
                  <a:srgbClr val="0070C0"/>
                </a:solidFill>
              </a:rPr>
              <a:t>in form of two </a:t>
            </a:r>
            <a:endParaRPr lang="en-US" sz="1600" dirty="0" smtClean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</a:t>
            </a:r>
            <a:r>
              <a:rPr lang="en-US" sz="1600" dirty="0" smtClean="0">
                <a:solidFill>
                  <a:srgbClr val="0070C0"/>
                </a:solidFill>
              </a:rPr>
              <a:t>external </a:t>
            </a:r>
            <a:r>
              <a:rPr lang="en-US" sz="1600" dirty="0" smtClean="0">
                <a:solidFill>
                  <a:srgbClr val="0070C0"/>
                </a:solidFill>
              </a:rPr>
              <a:t>memory </a:t>
            </a:r>
            <a:r>
              <a:rPr lang="en-US" sz="1600" dirty="0" smtClean="0">
                <a:solidFill>
                  <a:srgbClr val="0070C0"/>
                </a:solidFill>
              </a:rPr>
              <a:t>chips</a:t>
            </a:r>
            <a:r>
              <a:rPr lang="en-US" sz="1600" dirty="0" smtClean="0"/>
              <a:t> </a:t>
            </a:r>
            <a:r>
              <a:rPr lang="en-US" sz="1600" dirty="0" smtClean="0"/>
              <a:t>mounted onto the PC board on both sides of the A8X chip</a:t>
            </a:r>
            <a:r>
              <a:rPr lang="en-US" sz="1600" dirty="0" smtClean="0"/>
              <a:t>,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 smtClean="0"/>
              <a:t> rather than as stacked memory as in previous designs, as </a:t>
            </a:r>
            <a:r>
              <a:rPr lang="en-US" sz="1600" dirty="0" smtClean="0"/>
              <a:t>seen below.</a:t>
            </a:r>
            <a:endParaRPr lang="en-US" sz="1600" dirty="0"/>
          </a:p>
        </p:txBody>
      </p:sp>
      <p:pic>
        <p:nvPicPr>
          <p:cNvPr id="6" name="Picture 2" descr="http://images.anandtech.com/doci/8666/A8X_RAM_575px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19" y="2234772"/>
            <a:ext cx="6876543" cy="336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6505" y="5893564"/>
            <a:ext cx="9092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ELPIDA DRAM chips mounted onto the PC board on both sides of the A8X [</a:t>
            </a:r>
            <a:r>
              <a:rPr lang="hu-HU" sz="1600" dirty="0" smtClean="0"/>
              <a:t>27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74210" y="606385"/>
            <a:ext cx="8172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Implementing the DRAM memory in form of two external chips </a:t>
            </a:r>
            <a:r>
              <a:rPr lang="en-US" dirty="0" smtClean="0"/>
              <a:t>[</a:t>
            </a:r>
            <a:r>
              <a:rPr lang="hu-HU" dirty="0" smtClean="0"/>
              <a:t>27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(6)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8434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ages.anandtech.com/doci/8716/A8X%20draft%20floorpl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556" y="1313765"/>
            <a:ext cx="6090784" cy="496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8568" y="606385"/>
            <a:ext cx="2975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Die plot of the A8X </a:t>
            </a:r>
            <a:r>
              <a:rPr lang="en-US" dirty="0" smtClean="0"/>
              <a:t>[</a:t>
            </a:r>
            <a:r>
              <a:rPr lang="hu-HU" dirty="0" smtClean="0"/>
              <a:t>32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(7)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2458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www.extremetech.com/wp-content/uploads/2014/10/iPad-Air-2.002-640x4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00" y="1403775"/>
            <a:ext cx="7156490" cy="525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625" y="602810"/>
            <a:ext cx="848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Performance of the iPad Air 2 vs. previous iPad models measured using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the </a:t>
            </a:r>
            <a:r>
              <a:rPr lang="en-US" dirty="0" err="1" smtClean="0">
                <a:solidFill>
                  <a:schemeClr val="accent6"/>
                </a:solidFill>
              </a:rPr>
              <a:t>Geekbench</a:t>
            </a:r>
            <a:r>
              <a:rPr lang="en-US" dirty="0" smtClean="0">
                <a:solidFill>
                  <a:schemeClr val="accent6"/>
                </a:solidFill>
              </a:rPr>
              <a:t> 3.2 benchmark </a:t>
            </a:r>
            <a:r>
              <a:rPr lang="en-US" dirty="0" smtClean="0"/>
              <a:t>[</a:t>
            </a:r>
            <a:r>
              <a:rPr lang="hu-HU" dirty="0" smtClean="0"/>
              <a:t>34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(8)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8484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http://cdn1.appleinsider.com/gallery/10856-3294-PadAir2vsNexus9-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44" y="1617560"/>
            <a:ext cx="8809246" cy="487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4625" y="602810"/>
            <a:ext cx="8430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Performance of the iPad Air 2 vs. competing models measured using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the </a:t>
            </a:r>
            <a:r>
              <a:rPr lang="en-US" dirty="0" err="1" smtClean="0">
                <a:solidFill>
                  <a:schemeClr val="accent6"/>
                </a:solidFill>
              </a:rPr>
              <a:t>Geekbench</a:t>
            </a:r>
            <a:r>
              <a:rPr lang="en-US" dirty="0" smtClean="0">
                <a:solidFill>
                  <a:schemeClr val="accent6"/>
                </a:solidFill>
              </a:rPr>
              <a:t> 3.2 benchmark </a:t>
            </a:r>
            <a:r>
              <a:rPr lang="en-US" dirty="0" smtClean="0"/>
              <a:t>[</a:t>
            </a:r>
            <a:r>
              <a:rPr lang="hu-HU" dirty="0" smtClean="0"/>
              <a:t>35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(9)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8764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pload.wikimedia.org/wikipedia/en/timeline/fe7e06e76f8964ebac38061945a91ea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" y="1268760"/>
            <a:ext cx="9027494" cy="425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7325" y="615510"/>
            <a:ext cx="897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Overview of Apple’s iPhones and the size of the flash memory provided </a:t>
            </a:r>
            <a:r>
              <a:rPr lang="en-US" dirty="0" smtClean="0"/>
              <a:t>[</a:t>
            </a:r>
            <a:r>
              <a:rPr lang="hu-HU" dirty="0" smtClean="0"/>
              <a:t>3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dirty="0" smtClean="0"/>
              <a:t>1. </a:t>
            </a:r>
            <a:r>
              <a:rPr lang="en-US" dirty="0" smtClean="0"/>
              <a:t>Overview of Apple’s mobile processors </a:t>
            </a:r>
            <a:r>
              <a:rPr lang="hu-HU" dirty="0" smtClean="0"/>
              <a:t>(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34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005" y="600590"/>
            <a:ext cx="9138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Implications of the extremely high performance figures of Apple’s A8X-based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iPad Air 2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38</a:t>
            </a:r>
            <a:r>
              <a:rPr lang="en-US" dirty="0" smtClean="0">
                <a:latin typeface="+mj-lt"/>
              </a:rPr>
              <a:t>]</a:t>
            </a:r>
            <a:endParaRPr lang="en-US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515" y="1327150"/>
            <a:ext cx="8675195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Intel</a:t>
            </a:r>
            <a:r>
              <a:rPr lang="en-US" sz="1600" dirty="0" smtClean="0">
                <a:latin typeface="+mj-lt"/>
              </a:rPr>
              <a:t> not only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lost Apple as a perspective buyer </a:t>
            </a:r>
            <a:r>
              <a:rPr lang="en-US" sz="1600" dirty="0" smtClean="0">
                <a:latin typeface="+mj-lt"/>
              </a:rPr>
              <a:t>of their chips for the iPad line,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but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iPad Air 2 also severely hit the perspective of their not so successful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Atom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NVIDIA’s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Tegra</a:t>
            </a:r>
            <a:r>
              <a:rPr lang="en-US" sz="1600" dirty="0" smtClean="0">
                <a:latin typeface="+mj-lt"/>
              </a:rPr>
              <a:t> 4 chips were not successful, so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firm announced that they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will abandon the phone market.</a:t>
            </a:r>
          </a:p>
          <a:p>
            <a:r>
              <a:rPr lang="en-US" sz="1600" dirty="0" smtClean="0">
                <a:latin typeface="+mj-lt"/>
              </a:rPr>
              <a:t>     With Apple’s iPad Air 2 NVIDIA’s subsequent 64-bit K1 chip including 192 GPU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ALUs became a very powerful rival that incorporates 256 ALUs.</a:t>
            </a:r>
          </a:p>
          <a:p>
            <a:r>
              <a:rPr lang="en-US" sz="1600" dirty="0" smtClean="0">
                <a:latin typeface="+mj-lt"/>
              </a:rPr>
              <a:t>     As a consequence,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NVIDIA appears close to giving up their tablet interests</a:t>
            </a:r>
            <a:r>
              <a:rPr lang="en-US" sz="1600" dirty="0" smtClean="0">
                <a:latin typeface="+mj-lt"/>
              </a:rPr>
              <a:t>.  </a:t>
            </a:r>
            <a:endParaRPr lang="en-US" sz="1600" dirty="0">
              <a:latin typeface="+mj-lt"/>
            </a:endParaRPr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(10)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5713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210" y="941025"/>
            <a:ext cx="8893175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rgbClr val="FF0000"/>
                </a:solidFill>
              </a:rPr>
              <a:t>Texas Instruments OMAP family </a:t>
            </a:r>
            <a:r>
              <a:rPr lang="en-US" sz="1600" dirty="0">
                <a:solidFill>
                  <a:srgbClr val="000000"/>
                </a:solidFill>
              </a:rPr>
              <a:t>powers Kindle Fire and a variety of Samsung’s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      Galaxy Tab models.</a:t>
            </a:r>
          </a:p>
          <a:p>
            <a:pPr lvl="0"/>
            <a:r>
              <a:rPr lang="en-US" sz="1600" dirty="0" smtClean="0">
                <a:solidFill>
                  <a:srgbClr val="0070C0"/>
                </a:solidFill>
              </a:rPr>
              <a:t>The </a:t>
            </a:r>
            <a:r>
              <a:rPr lang="en-US" sz="1600" dirty="0">
                <a:solidFill>
                  <a:srgbClr val="0070C0"/>
                </a:solidFill>
              </a:rPr>
              <a:t>failure of competing against Apple </a:t>
            </a:r>
            <a:r>
              <a:rPr lang="en-US" sz="1600" dirty="0">
                <a:solidFill>
                  <a:srgbClr val="000000"/>
                </a:solidFill>
              </a:rPr>
              <a:t>caused TI </a:t>
            </a:r>
            <a:r>
              <a:rPr lang="en-US" sz="1600" dirty="0">
                <a:solidFill>
                  <a:srgbClr val="0070C0"/>
                </a:solidFill>
              </a:rPr>
              <a:t>in 9/2012 </a:t>
            </a:r>
            <a:r>
              <a:rPr lang="en-US" sz="1600" dirty="0">
                <a:solidFill>
                  <a:srgbClr val="000000"/>
                </a:solidFill>
              </a:rPr>
              <a:t>to announce a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major </a:t>
            </a:r>
            <a:r>
              <a:rPr lang="en-US" sz="1600" dirty="0">
                <a:solidFill>
                  <a:srgbClr val="000000"/>
                </a:solidFill>
              </a:rPr>
              <a:t>shift in its business strategy, </a:t>
            </a:r>
            <a:r>
              <a:rPr lang="en-US" sz="1600" dirty="0">
                <a:solidFill>
                  <a:srgbClr val="0070C0"/>
                </a:solidFill>
              </a:rPr>
              <a:t>leaving the consumer application </a:t>
            </a:r>
            <a:r>
              <a:rPr lang="en-US" sz="1600" dirty="0" smtClean="0">
                <a:solidFill>
                  <a:srgbClr val="0070C0"/>
                </a:solidFill>
              </a:rPr>
              <a:t>processor</a:t>
            </a:r>
            <a:endParaRPr lang="en-US" sz="1600" dirty="0">
              <a:solidFill>
                <a:srgbClr val="0070C0"/>
              </a:solidFill>
            </a:endParaRPr>
          </a:p>
          <a:p>
            <a:pPr lvl="0"/>
            <a:r>
              <a:rPr lang="en-US" sz="1600" dirty="0">
                <a:solidFill>
                  <a:srgbClr val="0070C0"/>
                </a:solidFill>
              </a:rPr>
              <a:t>  </a:t>
            </a:r>
            <a:r>
              <a:rPr lang="en-US" sz="1600" dirty="0" smtClean="0">
                <a:solidFill>
                  <a:srgbClr val="0070C0"/>
                </a:solidFill>
              </a:rPr>
              <a:t>business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entirely and </a:t>
            </a:r>
            <a:r>
              <a:rPr lang="en-US" sz="1600" dirty="0">
                <a:solidFill>
                  <a:srgbClr val="0070C0"/>
                </a:solidFill>
              </a:rPr>
              <a:t>focusing towards embedded applications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000000"/>
                </a:solidFill>
              </a:rPr>
              <a:t>such </a:t>
            </a:r>
            <a:r>
              <a:rPr lang="en-US" sz="1600" dirty="0">
                <a:solidFill>
                  <a:srgbClr val="000000"/>
                </a:solidFill>
              </a:rPr>
              <a:t>as 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using </a:t>
            </a:r>
            <a:r>
              <a:rPr lang="en-US" sz="1600" dirty="0">
                <a:solidFill>
                  <a:srgbClr val="000000"/>
                </a:solidFill>
              </a:rPr>
              <a:t>processors in cars.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210" y="631785"/>
            <a:ext cx="149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Remark </a:t>
            </a:r>
            <a:r>
              <a:rPr lang="en-US" sz="1600" dirty="0" smtClean="0"/>
              <a:t>[</a:t>
            </a:r>
            <a:r>
              <a:rPr lang="hu-HU" sz="1600" dirty="0" smtClean="0"/>
              <a:t>36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(11)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2186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13246" y="1178750"/>
            <a:ext cx="8753475" cy="4185465"/>
            <a:chOff x="250824" y="1358770"/>
            <a:chExt cx="8753475" cy="4185465"/>
          </a:xfrm>
        </p:grpSpPr>
        <p:pic>
          <p:nvPicPr>
            <p:cNvPr id="7" name="Picture 2" descr="https://d3nevzfk7ii3be.cloudfront.net/igi/G3FWF2MOmX2tNVLK.hug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" t="14533" r="1534" b="30937"/>
            <a:stretch/>
          </p:blipFill>
          <p:spPr bwMode="auto">
            <a:xfrm>
              <a:off x="250824" y="1829290"/>
              <a:ext cx="8753475" cy="3714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67" t="82851" r="4869" b="11579"/>
            <a:stretch/>
          </p:blipFill>
          <p:spPr bwMode="auto">
            <a:xfrm>
              <a:off x="3041830" y="3239260"/>
              <a:ext cx="4455495" cy="324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67" t="10526" r="4869" b="57658"/>
            <a:stretch/>
          </p:blipFill>
          <p:spPr bwMode="auto">
            <a:xfrm>
              <a:off x="1241630" y="1403775"/>
              <a:ext cx="3863180" cy="1608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67" t="44974" r="4869" b="18893"/>
            <a:stretch/>
          </p:blipFill>
          <p:spPr bwMode="auto">
            <a:xfrm>
              <a:off x="5112060" y="1358770"/>
              <a:ext cx="3863180" cy="182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74210" y="619085"/>
            <a:ext cx="5342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iPad Air 2 board with main components </a:t>
            </a:r>
            <a:r>
              <a:rPr lang="en-US" dirty="0" smtClean="0"/>
              <a:t>[</a:t>
            </a:r>
            <a:r>
              <a:rPr lang="hu-HU" dirty="0" smtClean="0"/>
              <a:t>37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 smtClean="0"/>
              <a:t>7. </a:t>
            </a:r>
            <a:r>
              <a:rPr lang="en-US" dirty="0" smtClean="0"/>
              <a:t>Apple A8X with triple Cyclone cores </a:t>
            </a:r>
            <a:r>
              <a:rPr lang="hu-HU" dirty="0" smtClean="0"/>
              <a:t>(12)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3033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49378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8. References</a:t>
            </a:r>
            <a:endParaRPr lang="en-US" altLang="en-US" sz="20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59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634" name="Text Box 2"/>
          <p:cNvSpPr txBox="1">
            <a:spLocks noChangeArrowheads="1"/>
          </p:cNvSpPr>
          <p:nvPr/>
        </p:nvSpPr>
        <p:spPr bwMode="auto">
          <a:xfrm>
            <a:off x="174625" y="654050"/>
            <a:ext cx="911999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[1]: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Goto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H.,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he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migration of semiconductor process that was hidden in the back of the iPad mini </a:t>
            </a:r>
            <a:endParaRPr lang="hu-HU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fourth generation iPad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announcement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PC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Watch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Oct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24 2012,</a:t>
            </a:r>
          </a:p>
          <a:p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://pc.watch.impress.co.jp/docs/column/kaigai/20121024_568188.html</a:t>
            </a:r>
          </a:p>
        </p:txBody>
      </p:sp>
      <p:sp>
        <p:nvSpPr>
          <p:cNvPr id="1349640" name="Text Box 8"/>
          <p:cNvSpPr txBox="1">
            <a:spLocks noChangeArrowheads="1"/>
          </p:cNvSpPr>
          <p:nvPr/>
        </p:nvSpPr>
        <p:spPr bwMode="auto">
          <a:xfrm>
            <a:off x="174625" y="1486735"/>
            <a:ext cx="64986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[2]: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Goto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H., ARM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Cortex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– A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Family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Architecture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2010,</a:t>
            </a:r>
          </a:p>
          <a:p>
            <a:r>
              <a:rPr lang="hu-HU" sz="1400" dirty="0">
                <a:solidFill>
                  <a:srgbClr val="000000"/>
                </a:solidFill>
                <a:latin typeface="+mj-lt"/>
              </a:rPr>
              <a:t>         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http://pc.watch.impress.co.jp/video/pcw/docs/423/409/p1.pdf</a:t>
            </a:r>
          </a:p>
        </p:txBody>
      </p:sp>
      <p:sp>
        <p:nvSpPr>
          <p:cNvPr id="134964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8</a:t>
            </a:r>
            <a:r>
              <a:rPr lang="hu-HU" altLang="en-US" dirty="0" smtClean="0"/>
              <a:t>. </a:t>
            </a:r>
            <a:r>
              <a:rPr lang="en-US" altLang="en-US" dirty="0" smtClean="0"/>
              <a:t>References</a:t>
            </a:r>
            <a:r>
              <a:rPr lang="hu-HU" altLang="en-US" dirty="0" smtClean="0"/>
              <a:t> </a:t>
            </a:r>
            <a:r>
              <a:rPr lang="hu-HU" altLang="en-US" dirty="0"/>
              <a:t>(1)</a:t>
            </a:r>
            <a:endParaRPr lang="en-US" altLang="en-US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77940" y="2091550"/>
            <a:ext cx="63723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Wikipedia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iPhone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(1st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generation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http://en.wikipedia.org/wiki/IPhone_%281st_generation%29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1035" y="2693101"/>
            <a:ext cx="822071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[4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Microsystems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Integration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Aug. 28-Sept. 2 2014,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http://www.colorado.edu/engineering/MCEN/MCEN5166/Lectures/MI_2_iPhone2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_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1st2ndPKG_2014_Aug28.pdf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61510" y="3509340"/>
            <a:ext cx="68802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5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Ritchie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R.,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Evolution of iPad: Specs over history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iMore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Oct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22 2013,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http://www.imore.com/evolution-ipad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77800" y="4110425"/>
            <a:ext cx="93058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Betters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E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 iPad showdown: Which tablet is best for you?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Pocket-lint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Oct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16 2014,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http://www.pocket-lint.com/news/131406-apple-ipad-showdown-which-tablet-is-best-for-you</a:t>
            </a:r>
            <a:endParaRPr lang="en-US" sz="138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71035" y="4721445"/>
            <a:ext cx="931258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7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Anthony S.,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Apple’s A8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SoC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analyzed: The iPhone 6 chip is a 2-billion-transistor 20nm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monster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 </a:t>
            </a:r>
            <a:endParaRPr lang="hu-HU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ExtremeTech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Sept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 2014, http://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www.extremetech.com/computing/189787-apples-a8-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soc-analyzed-the-iphone-6-chip-is-a-2-billion-transistor-20nm-monster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77940" y="5550030"/>
            <a:ext cx="854259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8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The Five Pitfalls of 4G Baseband SOC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Design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Tensilica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White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Paper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Jan. 19 2010,</a:t>
            </a:r>
          </a:p>
          <a:p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://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lteportal.com/Files/MarketSpace/Download/187_DownloadTheFivePitfallsWhite</a:t>
            </a:r>
            <a:endParaRPr lang="hu-HU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Paper.pdf?PHPSESSID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=3da81bf2f67dee99ff2117f3a8376439 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62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634" name="Text Box 2"/>
          <p:cNvSpPr txBox="1">
            <a:spLocks noChangeArrowheads="1"/>
          </p:cNvSpPr>
          <p:nvPr/>
        </p:nvSpPr>
        <p:spPr bwMode="auto">
          <a:xfrm>
            <a:off x="174625" y="654050"/>
            <a:ext cx="901535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[9]:</a:t>
            </a:r>
            <a:r>
              <a:rPr lang="hu-HU" altLang="en-US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Gianesello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F.,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Analog and RF Requirements for Advanced CMOS Nodes: The SOI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Perspective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Lund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Circuit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Design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Workshop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Oct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3 2012,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http://cdworkshop.eit.lth.se/fileadmin/cdworkshop/2012/STM-Gianesello.pdf</a:t>
            </a:r>
          </a:p>
        </p:txBody>
      </p:sp>
      <p:sp>
        <p:nvSpPr>
          <p:cNvPr id="1349640" name="Text Box 8"/>
          <p:cNvSpPr txBox="1">
            <a:spLocks noChangeArrowheads="1"/>
          </p:cNvSpPr>
          <p:nvPr/>
        </p:nvSpPr>
        <p:spPr bwMode="auto">
          <a:xfrm>
            <a:off x="174625" y="1486735"/>
            <a:ext cx="86390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[10]: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James D.,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Inside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Today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’s Systems &amp; Chips: A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Survey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of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the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Past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Year,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Chipworks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, 2013,</a:t>
            </a:r>
            <a:endParaRPr lang="hu-HU" sz="1400" dirty="0">
              <a:solidFill>
                <a:srgbClr val="000000"/>
              </a:solidFill>
              <a:latin typeface="Verdana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http://theconfab.com/wp-content/uploads/2014/dick_james_confab14.pdf</a:t>
            </a:r>
          </a:p>
        </p:txBody>
      </p:sp>
      <p:sp>
        <p:nvSpPr>
          <p:cNvPr id="134964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8</a:t>
            </a:r>
            <a:r>
              <a:rPr lang="hu-HU" altLang="en-US" dirty="0" smtClean="0"/>
              <a:t>. </a:t>
            </a:r>
            <a:r>
              <a:rPr lang="en-US" altLang="en-US" dirty="0" smtClean="0"/>
              <a:t>References</a:t>
            </a:r>
            <a:r>
              <a:rPr lang="hu-HU" altLang="en-US" dirty="0" smtClean="0"/>
              <a:t> (2)</a:t>
            </a:r>
            <a:endParaRPr lang="en-US" altLang="en-US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77940" y="2091550"/>
            <a:ext cx="89679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iPhone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megateszt - a bűnbeesés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almája,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Mobilarena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July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23 2007,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http://mobilarena.hu/teszt/apple_iphone_megateszt_a_bunbeeses_almaja/bevezeto.html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1035" y="2693101"/>
            <a:ext cx="63162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 A4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Teardown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iFixit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https://www.ifixit.com/Teardown/Apple+A4+Teardown/2204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61510" y="3319385"/>
            <a:ext cx="918604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Dreiza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M., Kim J.S., Smith L.,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Campos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D.,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Saugier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E.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Jarvinen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P.,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Joint Project for Mechanical </a:t>
            </a:r>
            <a:endParaRPr lang="hu-HU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Qualification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of Next Generation High Density Package-on-Package (</a:t>
            </a:r>
            <a:r>
              <a:rPr 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PoP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with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Through Mold </a:t>
            </a:r>
            <a:endParaRPr lang="hu-HU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Via Technology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EMPC2009 – 17th European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Microelectronics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&amp;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Packaging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Conference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June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16 2009,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Rimini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Italy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77800" y="4354966"/>
            <a:ext cx="7170937" cy="52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ARM1176 </a:t>
            </a:r>
            <a:r>
              <a:rPr lang="hu-HU" sz="138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Processor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ARM Ltd., </a:t>
            </a:r>
            <a:endParaRPr lang="hu-HU" sz="138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http</a:t>
            </a:r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://www.arm.com/products/processors/classic/arm11/arm1176.php</a:t>
            </a:r>
            <a:endParaRPr lang="en-US" sz="138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71035" y="4965986"/>
            <a:ext cx="93125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iPhone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3GS - agyra gyúrt,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 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Mobilarena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July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22 2009,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http://mobilarena.hu/teszt/apple_iphone_3gs_agyra_gyurt/hardveres_valtozasok.html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77940" y="5576540"/>
            <a:ext cx="77676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Mannion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P.,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Under the Hood : Inside the Apple iPhone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EE Times,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July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1 2007,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http://www.eetimes.com/document.asp?doc_id=1281295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61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634" name="Text Box 2"/>
          <p:cNvSpPr txBox="1">
            <a:spLocks noChangeArrowheads="1"/>
          </p:cNvSpPr>
          <p:nvPr/>
        </p:nvSpPr>
        <p:spPr bwMode="auto">
          <a:xfrm>
            <a:off x="174625" y="654050"/>
            <a:ext cx="62295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[17]:</a:t>
            </a:r>
            <a:r>
              <a:rPr lang="hu-HU" altLang="en-US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The History of Apple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SoCs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MacRumors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Aug. 31 2014,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http://forums.macrumors.com/showthread.php?t=1770411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49640" name="Text Box 8"/>
          <p:cNvSpPr txBox="1">
            <a:spLocks noChangeArrowheads="1"/>
          </p:cNvSpPr>
          <p:nvPr/>
        </p:nvSpPr>
        <p:spPr bwMode="auto">
          <a:xfrm>
            <a:off x="174625" y="1262965"/>
            <a:ext cx="870744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[18]: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Morrissey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S.,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iOS Forensic 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Analysis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for iPhone, iPad and iPod touch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APress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, 2010,</a:t>
            </a:r>
            <a:endParaRPr lang="hu-HU" sz="1400" dirty="0">
              <a:solidFill>
                <a:srgbClr val="000000"/>
              </a:solidFill>
              <a:latin typeface="Verdana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http://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sensperiodit.files.wordpress.com/2011/04/ios-forensic-analysis-for-iphone-ipad-</a:t>
            </a:r>
            <a:endParaRPr lang="hu-HU" sz="1400" dirty="0" smtClean="0">
              <a:solidFill>
                <a:srgbClr val="000000"/>
              </a:solidFill>
              <a:latin typeface="Verdana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and-ipod-touch.pdf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4964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8</a:t>
            </a:r>
            <a:r>
              <a:rPr lang="hu-HU" altLang="en-US" dirty="0" smtClean="0"/>
              <a:t>. </a:t>
            </a:r>
            <a:r>
              <a:rPr lang="en-US" altLang="en-US" dirty="0" smtClean="0"/>
              <a:t>References</a:t>
            </a:r>
            <a:r>
              <a:rPr lang="hu-HU" altLang="en-US" dirty="0" smtClean="0"/>
              <a:t> (3)</a:t>
            </a:r>
            <a:endParaRPr lang="en-US" altLang="en-US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77940" y="2091550"/>
            <a:ext cx="84409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19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Gwennap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L.,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How Apple Designed Own CPU For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A6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The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Linley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Group,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Sept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15 2012,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http://www.linleygroup.com/newsletters/newsletter_detail.php?num=4881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1035" y="2693101"/>
            <a:ext cx="7800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Shimpi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A.L,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Klug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B.,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Gowri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V.,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The iPhone 5 Review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AnandTech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Oct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16 2012,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http://www.anandtech.com/print/6330/the-iphone-5-review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61510" y="3319385"/>
            <a:ext cx="89634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Riemenschneider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F., </a:t>
            </a:r>
            <a:r>
              <a:rPr lang="de-DE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Der Krieg um die Smartphones: Die </a:t>
            </a:r>
            <a:r>
              <a:rPr lang="de-DE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ARM‐A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rma</a:t>
            </a:r>
            <a:r>
              <a:rPr lang="de-DE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da </a:t>
            </a:r>
            <a:r>
              <a:rPr lang="de-DE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gegen Intel – eine </a:t>
            </a:r>
            <a:endParaRPr lang="hu-HU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de-DE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Analyse,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Presentation</a:t>
            </a:r>
            <a:r>
              <a:rPr lang="de-DE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de-DE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„Konferenz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de-DE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für </a:t>
            </a:r>
            <a:r>
              <a:rPr lang="de-DE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ARM-Systementwicklung“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de-DE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July</a:t>
            </a:r>
            <a:r>
              <a:rPr lang="de-DE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9 </a:t>
            </a:r>
            <a:r>
              <a:rPr lang="de-DE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2013</a:t>
            </a:r>
            <a:r>
              <a:rPr lang="de-DE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München 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77800" y="3931232"/>
            <a:ext cx="8717323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38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Devine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R., </a:t>
            </a:r>
            <a:r>
              <a:rPr lang="en-US" sz="138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Strava</a:t>
            </a:r>
            <a:r>
              <a:rPr lang="en-US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Run updates to use the M7 motion coprocessor in the iPhone </a:t>
            </a:r>
            <a:r>
              <a:rPr lang="en-US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5s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38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iMore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  <a:endParaRPr lang="hu-HU" sz="138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38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Sept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25 2013, http://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www.imore.com/strava-run-updates-use-m7-motion-coprocessor-</a:t>
            </a:r>
          </a:p>
          <a:p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iphone-5s</a:t>
            </a:r>
            <a:endParaRPr lang="en-US" sz="138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71035" y="4759545"/>
            <a:ext cx="931258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Slivka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E.,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Inside Apple's A7 Chip, M7 Motion Coprocessor, and More from the iPhone 5s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MacRumors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Sept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24 2013, http://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www.macrumors.com/2013/09/24/inside-apples-a7-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chip-m7-motion-coprocessor-and-more-from-the-iphone-5s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77940" y="5582335"/>
            <a:ext cx="917411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24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Anthony S.,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Apple’s A7 Cyclone CPU detailed: A desktop class chip that has more in common </a:t>
            </a:r>
            <a:endParaRPr lang="hu-HU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with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Haswell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than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Krait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ExtremeTech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March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31 2014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endParaRPr lang="hu-HU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http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://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www.extremetech.com/computing/179473-apples-a7-cyclone-cpu-detailed-a-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desktop-class-chip-that-has-more-in-common-with-haswell-than-krait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8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634" name="Text Box 2"/>
          <p:cNvSpPr txBox="1">
            <a:spLocks noChangeArrowheads="1"/>
          </p:cNvSpPr>
          <p:nvPr/>
        </p:nvSpPr>
        <p:spPr bwMode="auto">
          <a:xfrm>
            <a:off x="174625" y="654050"/>
            <a:ext cx="82843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[25]:</a:t>
            </a:r>
            <a:r>
              <a:rPr lang="hu-HU" altLang="en-US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Shimpi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A.L.,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Apple's Cyclone Microarchitecture Detailed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AnandTech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March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31 2014,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http://www.anandtech.com/show/7910/apples-cyclone-microarchitecture-detailed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49640" name="Text Box 8"/>
          <p:cNvSpPr txBox="1">
            <a:spLocks noChangeArrowheads="1"/>
          </p:cNvSpPr>
          <p:nvPr/>
        </p:nvSpPr>
        <p:spPr bwMode="auto">
          <a:xfrm>
            <a:off x="174625" y="1262965"/>
            <a:ext cx="84696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[26]: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Riemenschneider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F., </a:t>
            </a:r>
            <a:r>
              <a:rPr lang="hu-HU" sz="1400" dirty="0" err="1">
                <a:solidFill>
                  <a:srgbClr val="000000"/>
                </a:solidFill>
                <a:latin typeface="Verdana"/>
              </a:rPr>
              <a:t>Apples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 »</a:t>
            </a:r>
            <a:r>
              <a:rPr lang="hu-HU" sz="1400" dirty="0" err="1">
                <a:solidFill>
                  <a:srgbClr val="000000"/>
                </a:solidFill>
                <a:latin typeface="Verdana"/>
              </a:rPr>
              <a:t>Cyclone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«</a:t>
            </a:r>
            <a:r>
              <a:rPr lang="hu-HU" sz="1400" dirty="0" err="1">
                <a:solidFill>
                  <a:srgbClr val="000000"/>
                </a:solidFill>
                <a:latin typeface="Verdana"/>
              </a:rPr>
              <a:t>-CPU-Architektur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enthüllt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Elektroniknet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, </a:t>
            </a:r>
            <a:endParaRPr lang="hu-HU" sz="1400" dirty="0">
              <a:solidFill>
                <a:srgbClr val="000000"/>
              </a:solidFill>
              <a:latin typeface="Verdana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March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 31 2014, http://www.elektroniknet.de/halbleiter/prozessoren/artikel/107338/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4964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8</a:t>
            </a:r>
            <a:r>
              <a:rPr lang="hu-HU" altLang="en-US" dirty="0" smtClean="0"/>
              <a:t>. </a:t>
            </a:r>
            <a:r>
              <a:rPr lang="en-US" altLang="en-US" dirty="0" smtClean="0"/>
              <a:t>References</a:t>
            </a:r>
            <a:r>
              <a:rPr lang="hu-HU" altLang="en-US" dirty="0" smtClean="0"/>
              <a:t> (4)</a:t>
            </a:r>
            <a:endParaRPr lang="en-US" altLang="en-US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77940" y="1886130"/>
            <a:ext cx="69379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27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Ho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J.,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The Apple iPad Air 2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Review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AnandTech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Nov. 7 2014,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http://www.anandtech.com/print/8666/the-apple-ipad-air-2-review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1035" y="2500381"/>
            <a:ext cx="61302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28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Wikipedia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Apple A8, http://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en.wikipedia.org/wiki/Apple_A8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61510" y="2927040"/>
            <a:ext cx="82924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29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Smith R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Chipworks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Disassembles Apple's A8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SoC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GX6450, 4MB L3 Cache &amp;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More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AnandTech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Sept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23 2014, http://www.anandtech.com/show/8562/chipworks-a8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77800" y="3538887"/>
            <a:ext cx="873431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30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38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Hesseldahl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A., </a:t>
            </a:r>
            <a:r>
              <a:rPr lang="en-US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Teardown Shows Apple’s iPhone 6 Cost at Least $200 to Build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38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Recode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  <a:endParaRPr lang="hu-HU" sz="138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hu-HU" sz="138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Sept</a:t>
            </a:r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23 2014</a:t>
            </a:r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http://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recode.net/2014/09/23/teardown-shows-apples-iphone-6-cost-at-</a:t>
            </a:r>
          </a:p>
          <a:p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least-200-to-build</a:t>
            </a:r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</a:t>
            </a:r>
            <a:endParaRPr lang="en-US" sz="138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71035" y="4367200"/>
            <a:ext cx="93125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iPhone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6 Plus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Teardown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iFixit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https://www.ifixit.com/Teardown/iPhone+6+Plus+Teardown/29206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77940" y="4978775"/>
            <a:ext cx="867160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Smith R.,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 A8X’s GPU - GXA6850, Even Better Than I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Thought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AnandTech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Nov.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 2014, http://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www.anandtech.com/show/8716/apple-a8xs-gpu-gxa6850-even-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better-than-i-thought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81115" y="5819971"/>
            <a:ext cx="69449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Hinum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K.,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A8X, Notebook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Check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Oct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17 2014,</a:t>
            </a:r>
            <a:endParaRPr lang="hu-HU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http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://www.notebookcheck.net/Apple-A8X-iPad-SoC.128403.0.html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72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634" name="Text Box 2"/>
          <p:cNvSpPr txBox="1">
            <a:spLocks noChangeArrowheads="1"/>
          </p:cNvSpPr>
          <p:nvPr/>
        </p:nvSpPr>
        <p:spPr bwMode="auto">
          <a:xfrm>
            <a:off x="174625" y="654050"/>
            <a:ext cx="879997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[34]:</a:t>
            </a:r>
            <a:r>
              <a:rPr lang="hu-HU" altLang="en-US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Anthony S.,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The iPad Air 2, with a tri-core CPU, is almost as fast as a modern PC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ExtremeTech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Oct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22 2014, http://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www.extremetech.com/computing/192628-the-ipad-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air-2-with-a-tri-core-cpu-is-almost-as-fast-as-a-modern-pc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49640" name="Text Box 8"/>
          <p:cNvSpPr txBox="1">
            <a:spLocks noChangeArrowheads="1"/>
          </p:cNvSpPr>
          <p:nvPr/>
        </p:nvSpPr>
        <p:spPr bwMode="auto">
          <a:xfrm>
            <a:off x="174625" y="1492219"/>
            <a:ext cx="877362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[35]: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Dilger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D.E.,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Apple's new A8X powered iPad Air 2 smokes new Android tablets, including </a:t>
            </a:r>
            <a:endParaRPr lang="hu-HU" sz="1400" dirty="0" smtClean="0">
              <a:solidFill>
                <a:srgbClr val="000000"/>
              </a:solidFill>
              <a:latin typeface="Verdana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       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Nvidia's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Tegra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K1 Shield Tablet [u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]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, Apple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Insider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Oct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. 21 2014,</a:t>
            </a:r>
          </a:p>
          <a:p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http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://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appleinsider.com/articles/14/10/21/apples-new-a8x-powered-ipad-air-2-smokes-</a:t>
            </a:r>
            <a:endParaRPr lang="hu-HU" sz="1400" dirty="0" smtClean="0">
              <a:solidFill>
                <a:srgbClr val="000000"/>
              </a:solidFill>
              <a:latin typeface="Verdana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new-android-tablets-including-nvidias-tegra-k1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4964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8</a:t>
            </a:r>
            <a:r>
              <a:rPr lang="hu-HU" altLang="en-US" dirty="0" smtClean="0"/>
              <a:t>. </a:t>
            </a:r>
            <a:r>
              <a:rPr lang="en-US" altLang="en-US" dirty="0" smtClean="0"/>
              <a:t>References</a:t>
            </a:r>
            <a:r>
              <a:rPr lang="hu-HU" altLang="en-US" dirty="0" smtClean="0"/>
              <a:t> (5)</a:t>
            </a:r>
            <a:endParaRPr lang="en-US" altLang="en-US" dirty="0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1035" y="2542621"/>
            <a:ext cx="929850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Goddard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L.,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Texas Instruments admits defeat, moves focus away from smartphone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processors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The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Verge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Sept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26 2012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http://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www.theverge.com/2012/9/26/3411212/texas-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instruments-omap-smartphone-shift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77800" y="3378200"/>
            <a:ext cx="6476260" cy="52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37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38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iPad</a:t>
            </a:r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Air 2 </a:t>
            </a:r>
            <a:r>
              <a:rPr lang="hu-HU" sz="138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Teardown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38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iFixit</a:t>
            </a:r>
            <a:r>
              <a:rPr lang="hu-HU" sz="138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</a:p>
          <a:p>
            <a:r>
              <a:rPr lang="hu-HU" sz="138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https://www.ifixit.com/Teardown/iPad+Air+2+Teardown/30592</a:t>
            </a:r>
            <a:endParaRPr lang="en-US" sz="138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77940" y="3995570"/>
            <a:ext cx="89310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38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Dilger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D.E.,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 Inc. A8X iPad chip causing big problems for Intel, Qualcomm, Samsung </a:t>
            </a:r>
            <a:endParaRPr lang="hu-HU" sz="1400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Nvidia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Apple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Insider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Nov. 14 2014,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http://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appleinsider.com/articles/14/11/15/apple-inc-a8x-ipad-chip-causing-big-problems-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for-intel-qualcomm-samsung-and-nvidia</a:t>
            </a: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4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Level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FFFFF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21017</TotalTime>
  <Words>7093</Words>
  <Application>Microsoft Office PowerPoint</Application>
  <PresentationFormat>On-screen Show (4:3)</PresentationFormat>
  <Paragraphs>1446</Paragraphs>
  <Slides>98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98</vt:i4>
      </vt:variant>
    </vt:vector>
  </HeadingPairs>
  <TitlesOfParts>
    <vt:vector size="102" baseType="lpstr">
      <vt:lpstr>1_Default Design</vt:lpstr>
      <vt:lpstr>2_Level</vt:lpstr>
      <vt:lpstr>3_Default Design</vt:lpstr>
      <vt:lpstr>6_Default Design</vt:lpstr>
      <vt:lpstr>PowerPoint Presentation</vt:lpstr>
      <vt:lpstr>PowerPoint Presentation</vt:lpstr>
      <vt:lpstr>PowerPoint Presentation</vt:lpstr>
      <vt:lpstr>PowerPoint Presentation</vt:lpstr>
      <vt:lpstr>1. Overview of Apple’s mobile processors (1)</vt:lpstr>
      <vt:lpstr>1. Overview of Apple’s mobile processors (2)</vt:lpstr>
      <vt:lpstr>1. Overview of Apple’s mobile processors (3)</vt:lpstr>
      <vt:lpstr>1. Overview of Apple’s mobile processors (3)</vt:lpstr>
      <vt:lpstr>1. Overview of Apple’s mobile processors (4)</vt:lpstr>
      <vt:lpstr>1. Overview of Apple’s mobile processors (5)</vt:lpstr>
      <vt:lpstr>1. Overview of Apple’s mobile processors (6)</vt:lpstr>
      <vt:lpstr>1. Overview of Apple’s mobile processors (7)</vt:lpstr>
      <vt:lpstr>1. Overview of Apple’s mobile processors (8)</vt:lpstr>
      <vt:lpstr>1. Overview of Apple’s mobile processors (9)</vt:lpstr>
      <vt:lpstr>1. Overview of Apple’s mobile processors (10)</vt:lpstr>
      <vt:lpstr>1. Overview of Apple’s mobile processors (11)</vt:lpstr>
      <vt:lpstr>1. Overview of Apple’s mobile processors (12)</vt:lpstr>
      <vt:lpstr>1. Overview of Apple’s mobile processors (13)</vt:lpstr>
      <vt:lpstr>1. Overview of Apple’s mobile processors (14)</vt:lpstr>
      <vt:lpstr>1. Overview of Apple’s mobile processors (15)</vt:lpstr>
      <vt:lpstr>1. Overview of Apple’s mobile processors (16)</vt:lpstr>
      <vt:lpstr>1. Overview of Apple’s mobile processors (17)</vt:lpstr>
      <vt:lpstr>PowerPoint Presentation</vt:lpstr>
      <vt:lpstr>2. The original Apple iPhone (1)</vt:lpstr>
      <vt:lpstr>2. The original Apple iPhone (2)</vt:lpstr>
      <vt:lpstr>2. The original Apple iPhone (3)</vt:lpstr>
      <vt:lpstr>2. The original Apple iPhone (4)</vt:lpstr>
      <vt:lpstr>2. The original Apple iPhone (5)</vt:lpstr>
      <vt:lpstr>2. The original Apple iPhone (6)</vt:lpstr>
      <vt:lpstr>2. The original Apple iPhone (7)</vt:lpstr>
      <vt:lpstr>2. The original Apple iPhone (8)</vt:lpstr>
      <vt:lpstr>2. The original Apple iPhone (9)</vt:lpstr>
      <vt:lpstr>PowerPoint Presentation</vt:lpstr>
      <vt:lpstr>3. Apple A4 (1)</vt:lpstr>
      <vt:lpstr>3. Apple A4 (2)</vt:lpstr>
      <vt:lpstr>3. Apple A4 (3)</vt:lpstr>
      <vt:lpstr>3. Apple A4 (4)</vt:lpstr>
      <vt:lpstr>3. Apple A4 (5)</vt:lpstr>
      <vt:lpstr>3. Apple A4 (6)</vt:lpstr>
      <vt:lpstr>PowerPoint Presentation</vt:lpstr>
      <vt:lpstr>4. Apple A6 with dual Swift cores (1)</vt:lpstr>
      <vt:lpstr>4. Apple A6 with dual Swift cores (2)</vt:lpstr>
      <vt:lpstr>4. Apple A6 with dual Swift cores (3)</vt:lpstr>
      <vt:lpstr>4. Apple A6 with dual Swift cores (4)</vt:lpstr>
      <vt:lpstr>4. Apple A6 with dual Swift cores (5)</vt:lpstr>
      <vt:lpstr>4. Apple A6 with dual Swift cores (6)</vt:lpstr>
      <vt:lpstr>4. Apple A6 with dual Swift cores (7)</vt:lpstr>
      <vt:lpstr>4. Apple A6 with dual Swift cores (8)</vt:lpstr>
      <vt:lpstr>PowerPoint Presentation</vt:lpstr>
      <vt:lpstr>5. Apple A7 with dual Cyclone cores (1)</vt:lpstr>
      <vt:lpstr>5. Apple A7 with dual Cyclone cores (2)</vt:lpstr>
      <vt:lpstr>5. Apple A7 with dual Cyclone cores (3)</vt:lpstr>
      <vt:lpstr>5. Apple A7 with dual Cyclone cores (4)</vt:lpstr>
      <vt:lpstr>5. Apple A7 with dual Cyclone cores (5)</vt:lpstr>
      <vt:lpstr>5. Apple A7 with dual Cyclone cores (6)</vt:lpstr>
      <vt:lpstr>5. Apple A7 with dual Cyclone cores (7)</vt:lpstr>
      <vt:lpstr>5. Apple A7 with dual Cyclone cores (8)</vt:lpstr>
      <vt:lpstr>5. Apple A7 with dual Cyclone cores (9)</vt:lpstr>
      <vt:lpstr>5. Apple A7 with dual Cyclone cores (10)</vt:lpstr>
      <vt:lpstr>5. Apple A7 with dual Cyclone cores (11)</vt:lpstr>
      <vt:lpstr>5. Apple A7 with dual Cyclone cores (12)</vt:lpstr>
      <vt:lpstr>5. Apple A7 with dual Cyclone cores (13)</vt:lpstr>
      <vt:lpstr>5. Apple A7 with dual Cyclone cores (14)</vt:lpstr>
      <vt:lpstr>5. Apple A7 with dual Cyclone cores (15)</vt:lpstr>
      <vt:lpstr>5. Apple A7 with dual Cyclone cores (16)</vt:lpstr>
      <vt:lpstr>5. Apple A7 with dual Cyclone cores (17)</vt:lpstr>
      <vt:lpstr>5. Apple A7 with dual Cyclone cores (18)</vt:lpstr>
      <vt:lpstr>PowerPoint Presentation</vt:lpstr>
      <vt:lpstr>6. Apple A8 with dual Cyclone cores (1)</vt:lpstr>
      <vt:lpstr>6. Apple A8 with dual Cyclone cores (2)</vt:lpstr>
      <vt:lpstr>6. Apple A8 with dual Cyclone cores (3)</vt:lpstr>
      <vt:lpstr>6. Apple A8 with dual Cyclone cores (4)</vt:lpstr>
      <vt:lpstr>6. Apple A8 with dual Cyclone cores (5)</vt:lpstr>
      <vt:lpstr>6. Apple A8 with dual Cyclone cores (6)</vt:lpstr>
      <vt:lpstr>6. Apple A8 with dual Cyclone cores (7)</vt:lpstr>
      <vt:lpstr>6. Apple A8 with dual Cyclone cores (8)</vt:lpstr>
      <vt:lpstr>6. Apple A8 with dual Cyclone cores (9)</vt:lpstr>
      <vt:lpstr>6. Apple A8 with dual Cyclone cores (10)</vt:lpstr>
      <vt:lpstr>6. Apple A8 with dual Cyclone cores (11)</vt:lpstr>
      <vt:lpstr>PowerPoint Presentation</vt:lpstr>
      <vt:lpstr>7. Apple A8X with triple Cyclone cores (1)</vt:lpstr>
      <vt:lpstr>7. Apple A8X with triple Cyclone cores (2)</vt:lpstr>
      <vt:lpstr>7. Apple A8X with triple Cyclone cores (3)</vt:lpstr>
      <vt:lpstr>7. Apple A8X with triple Cyclone cores (4)</vt:lpstr>
      <vt:lpstr>7. Apple A8X with triple Cyclone cores (5)</vt:lpstr>
      <vt:lpstr>7. Apple A8X with triple Cyclone cores (6)</vt:lpstr>
      <vt:lpstr>7. Apple A8X with triple Cyclone cores (7)</vt:lpstr>
      <vt:lpstr>7. Apple A8X with triple Cyclone cores (8)</vt:lpstr>
      <vt:lpstr>7. Apple A8X with triple Cyclone cores (9)</vt:lpstr>
      <vt:lpstr>7. Apple A8X with triple Cyclone cores (10)</vt:lpstr>
      <vt:lpstr>7. Apple A8X with triple Cyclone cores (11)</vt:lpstr>
      <vt:lpstr>7. Apple A8X with triple Cyclone cores (12)</vt:lpstr>
      <vt:lpstr>PowerPoint Presentation</vt:lpstr>
      <vt:lpstr>8. References (1)</vt:lpstr>
      <vt:lpstr>8. References (2)</vt:lpstr>
      <vt:lpstr>8. References (3)</vt:lpstr>
      <vt:lpstr>8. References (4)</vt:lpstr>
      <vt:lpstr>8. References (5)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Sima Dezső</cp:lastModifiedBy>
  <cp:revision>467</cp:revision>
  <cp:lastPrinted>2014-12-09T06:52:34Z</cp:lastPrinted>
  <dcterms:created xsi:type="dcterms:W3CDTF">2014-11-24T14:14:49Z</dcterms:created>
  <dcterms:modified xsi:type="dcterms:W3CDTF">2014-12-10T06:39:57Z</dcterms:modified>
</cp:coreProperties>
</file>