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5" r:id="rId3"/>
  </p:sldMasterIdLst>
  <p:notesMasterIdLst>
    <p:notesMasterId r:id="rId94"/>
  </p:notesMasterIdLst>
  <p:sldIdLst>
    <p:sldId id="332" r:id="rId4"/>
    <p:sldId id="333" r:id="rId5"/>
    <p:sldId id="354" r:id="rId6"/>
    <p:sldId id="257" r:id="rId7"/>
    <p:sldId id="353" r:id="rId8"/>
    <p:sldId id="258" r:id="rId9"/>
    <p:sldId id="351" r:id="rId10"/>
    <p:sldId id="259" r:id="rId11"/>
    <p:sldId id="352" r:id="rId12"/>
    <p:sldId id="260" r:id="rId13"/>
    <p:sldId id="335" r:id="rId14"/>
    <p:sldId id="336" r:id="rId15"/>
    <p:sldId id="261" r:id="rId16"/>
    <p:sldId id="262" r:id="rId17"/>
    <p:sldId id="263" r:id="rId18"/>
    <p:sldId id="264" r:id="rId19"/>
    <p:sldId id="265" r:id="rId20"/>
    <p:sldId id="337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338" r:id="rId35"/>
    <p:sldId id="279" r:id="rId36"/>
    <p:sldId id="280" r:id="rId37"/>
    <p:sldId id="281" r:id="rId38"/>
    <p:sldId id="339" r:id="rId39"/>
    <p:sldId id="340" r:id="rId40"/>
    <p:sldId id="341" r:id="rId41"/>
    <p:sldId id="283" r:id="rId42"/>
    <p:sldId id="284" r:id="rId43"/>
    <p:sldId id="285" r:id="rId44"/>
    <p:sldId id="287" r:id="rId45"/>
    <p:sldId id="288" r:id="rId46"/>
    <p:sldId id="349" r:id="rId47"/>
    <p:sldId id="343" r:id="rId48"/>
    <p:sldId id="289" r:id="rId49"/>
    <p:sldId id="342" r:id="rId50"/>
    <p:sldId id="291" r:id="rId51"/>
    <p:sldId id="292" r:id="rId52"/>
    <p:sldId id="293" r:id="rId53"/>
    <p:sldId id="294" r:id="rId54"/>
    <p:sldId id="295" r:id="rId55"/>
    <p:sldId id="344" r:id="rId56"/>
    <p:sldId id="345" r:id="rId57"/>
    <p:sldId id="299" r:id="rId58"/>
    <p:sldId id="300" r:id="rId59"/>
    <p:sldId id="303" r:id="rId60"/>
    <p:sldId id="304" r:id="rId61"/>
    <p:sldId id="305" r:id="rId62"/>
    <p:sldId id="306" r:id="rId63"/>
    <p:sldId id="307" r:id="rId64"/>
    <p:sldId id="346" r:id="rId65"/>
    <p:sldId id="309" r:id="rId66"/>
    <p:sldId id="310" r:id="rId67"/>
    <p:sldId id="311" r:id="rId68"/>
    <p:sldId id="312" r:id="rId69"/>
    <p:sldId id="313" r:id="rId70"/>
    <p:sldId id="314" r:id="rId71"/>
    <p:sldId id="315" r:id="rId72"/>
    <p:sldId id="316" r:id="rId73"/>
    <p:sldId id="317" r:id="rId74"/>
    <p:sldId id="318" r:id="rId75"/>
    <p:sldId id="347" r:id="rId76"/>
    <p:sldId id="321" r:id="rId77"/>
    <p:sldId id="320" r:id="rId78"/>
    <p:sldId id="322" r:id="rId79"/>
    <p:sldId id="323" r:id="rId80"/>
    <p:sldId id="324" r:id="rId81"/>
    <p:sldId id="325" r:id="rId82"/>
    <p:sldId id="327" r:id="rId83"/>
    <p:sldId id="328" r:id="rId84"/>
    <p:sldId id="348" r:id="rId85"/>
    <p:sldId id="326" r:id="rId86"/>
    <p:sldId id="330" r:id="rId87"/>
    <p:sldId id="331" r:id="rId88"/>
    <p:sldId id="350" r:id="rId89"/>
    <p:sldId id="355" r:id="rId90"/>
    <p:sldId id="356" r:id="rId91"/>
    <p:sldId id="357" r:id="rId92"/>
    <p:sldId id="358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0" autoAdjust="0"/>
    <p:restoredTop sz="94660"/>
  </p:normalViewPr>
  <p:slideViewPr>
    <p:cSldViewPr snapToObjects="1" showGuides="1">
      <p:cViewPr>
        <p:scale>
          <a:sx n="71" d="100"/>
          <a:sy n="71" d="100"/>
        </p:scale>
        <p:origin x="-1176" y="-144"/>
      </p:cViewPr>
      <p:guideLst>
        <p:guide orient="horz" pos="402"/>
        <p:guide orient="horz" pos="743"/>
        <p:guide pos="2880"/>
        <p:guide pos="15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97" Type="http://schemas.openxmlformats.org/officeDocument/2006/relationships/theme" Target="theme/theme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87" Type="http://schemas.openxmlformats.org/officeDocument/2006/relationships/slide" Target="slides/slide84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90" Type="http://schemas.openxmlformats.org/officeDocument/2006/relationships/slide" Target="slides/slide87.xml"/><Relationship Id="rId95" Type="http://schemas.openxmlformats.org/officeDocument/2006/relationships/presProps" Target="presProps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93" Type="http://schemas.openxmlformats.org/officeDocument/2006/relationships/slide" Target="slides/slide90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91" Type="http://schemas.openxmlformats.org/officeDocument/2006/relationships/slide" Target="slides/slide88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D50233-8DCD-4544-924D-FCBF024649AB}" type="datetimeFigureOut">
              <a:rPr lang="en-US" smtClean="0"/>
              <a:t>10/21/2014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017FA0-B7FC-4636-BC3D-8865D7508D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771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AA01E9-4E00-4604-8168-F66CE490EDFD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4213"/>
            <a:ext cx="4575175" cy="343058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6"/>
            <a:ext cx="5485420" cy="4117079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45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54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62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73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86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89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Diakép hely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1251" name="Jegyzetek hely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hu-HU" altLang="en-US" smtClean="0"/>
          </a:p>
        </p:txBody>
      </p:sp>
      <p:sp>
        <p:nvSpPr>
          <p:cNvPr id="181252" name="Dia számának hely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DAE9C77B-7A49-4AD8-B1F9-83A19A789136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90</a:t>
            </a:fld>
            <a:endParaRPr lang="en-US" altLang="en-US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defTabSz="923925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4AA01E9-4E00-4604-8168-F66CE490EDFD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67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8238" y="684213"/>
            <a:ext cx="4575175" cy="3430587"/>
          </a:xfrm>
          <a:ln/>
        </p:spPr>
      </p:sp>
      <p:sp>
        <p:nvSpPr>
          <p:cNvPr id="1679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6"/>
            <a:ext cx="5485420" cy="4117079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32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37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35013" indent="-28257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30300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582738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35175" indent="-225425" algn="l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4923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495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067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63975" indent="-2254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943CBDB-045D-453A-9166-EA0947E1661C}" type="slidenum">
              <a:rPr lang="en-US" altLang="en-US" smtClean="0">
                <a:solidFill>
                  <a:srgbClr val="000000"/>
                </a:solidFill>
              </a:rPr>
              <a:pPr algn="r" eaLnBrk="1" hangingPunct="1">
                <a:spcBef>
                  <a:spcPct val="0"/>
                </a:spcBef>
              </a:pPr>
              <a:t>38</a:t>
            </a:fld>
            <a:endParaRPr lang="en-US" altLang="en-US" smtClean="0">
              <a:solidFill>
                <a:srgbClr val="000000"/>
              </a:solidFill>
            </a:endParaRPr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6175" y="684213"/>
            <a:ext cx="4573588" cy="3430587"/>
          </a:xfrm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107" y="4341967"/>
            <a:ext cx="5485420" cy="4115608"/>
          </a:xfrm>
          <a:noFill/>
        </p:spPr>
        <p:txBody>
          <a:bodyPr/>
          <a:lstStyle/>
          <a:p>
            <a:pPr eaLnBrk="1" hangingPunct="1"/>
            <a:endParaRPr lang="hu-HU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D750-546D-4D06-B5EA-80800B689E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2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FB1B4-B70E-4D68-8B9F-9DD6C4C126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7244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85076-830D-48B9-9B32-3F59F1668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41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0BCF99-518A-4B6F-A462-40C853E337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770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3BDF84-6F4E-41B5-BE68-C0A899FDB6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6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AFEFF-2BFE-4F68-9B39-CE184784A3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16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52383-7C5A-4D61-BF90-E32959769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837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8797EB-AAC2-43B8-B0DE-0FD30FBF7B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58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C9025A-3019-4122-B64A-D924F702DE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50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0A8F8-D9CA-4BFF-82A8-82F406C5CC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1037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99E30-69B8-41F4-84D8-216AF5D6DB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65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1659-B365-483F-9BE1-09E1290C8A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3723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20BB64-7427-48F2-A8BD-F420C4DB07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844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B10D32-53D3-44C1-B0B5-ED8FC82AC7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326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98310-0C29-4DF7-A77F-7C9577CD2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880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C928BB-6FE9-4BDC-A20B-B6B3047159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288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63D750-546D-4D06-B5EA-80800B689ED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8193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A61659-B365-483F-9BE1-09E1290C8AF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9985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5956-B1EA-45B5-8088-A94DE5C55F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334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5835-6440-4769-81FF-736491D46F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606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EC024-938C-4125-93EE-94E9C85E27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540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09A1-1501-401B-BE51-B5BEFE8CD9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64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F15956-B1EA-45B5-8088-A94DE5C55F5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619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0510-DBD1-493B-BE8A-301162F74D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225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697EC-CCCC-4402-9063-9C46419A6B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42038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7773A-53F3-48E0-9CE6-2A953458D2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2640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FB1B4-B70E-4D68-8B9F-9DD6C4C1265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332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126163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126163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85076-830D-48B9-9B32-3F59F1668A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853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E05835-6440-4769-81FF-736491D46FB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004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9EC024-938C-4125-93EE-94E9C85E27C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164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D709A1-1501-401B-BE51-B5BEFE8CD99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43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4B0510-DBD1-493B-BE8A-301162F74D0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88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F697EC-CCCC-4402-9063-9C46419A6B0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667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7773A-53F3-48E0-9CE6-2A953458D2D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56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8CD28-AAA9-4B1A-8733-51E92422CC8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1471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FFFFFF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8C43E85-B552-4F7B-B095-4B623CA6468E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2056804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393700"/>
          </a:xfrm>
          <a:prstGeom prst="rect">
            <a:avLst/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latin typeface="+mn-lt"/>
              </a:defRPr>
            </a:lvl1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56600" y="25400"/>
            <a:ext cx="762000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8F8CD28-AAA9-4B1A-8733-51E92422CC86}" type="slidenum">
              <a:rPr lang="en-US" sz="1400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825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http://pc.watch.impress.co.jp/img/pcw/docs/632/794/html/02.jpg.html" TargetMode="Externa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://semiaccurate.com/2013/05/20/nvidias-volta-gpu-raises-serious-red-flags-for-the-company/nvidia_gpu_roadmap_with_volta/" TargetMode="External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768350" y="3498850"/>
            <a:ext cx="7632700" cy="2760663"/>
          </a:xfrm>
        </p:spPr>
        <p:txBody>
          <a:bodyPr/>
          <a:lstStyle/>
          <a:p>
            <a:pPr eaLnBrk="1" hangingPunct="1">
              <a:spcAft>
                <a:spcPct val="50000"/>
              </a:spcAft>
            </a:pPr>
            <a:r>
              <a:rPr lang="en-US" altLang="en-US" sz="4000" dirty="0" err="1" smtClean="0">
                <a:solidFill>
                  <a:schemeClr val="bg1"/>
                </a:solidFill>
                <a:latin typeface="Verdana" pitchFamily="34" charset="0"/>
              </a:rPr>
              <a:t>Sima</a:t>
            </a:r>
            <a:r>
              <a:rPr lang="en-US" altLang="en-US" sz="4000" smtClean="0">
                <a:solidFill>
                  <a:schemeClr val="bg1"/>
                </a:solidFill>
                <a:latin typeface="Verdana" pitchFamily="34" charset="0"/>
              </a:rPr>
              <a:t> Dezső</a:t>
            </a:r>
          </a:p>
          <a:p>
            <a:pPr eaLnBrk="1" hangingPunct="1">
              <a:spcAft>
                <a:spcPct val="50000"/>
              </a:spcAft>
            </a:pPr>
            <a:endParaRPr lang="hu-HU" altLang="en-US" sz="4000" smtClean="0">
              <a:solidFill>
                <a:schemeClr val="accent2"/>
              </a:solidFill>
              <a:latin typeface="Verdana" pitchFamily="34" charset="0"/>
            </a:endParaRPr>
          </a:p>
        </p:txBody>
      </p:sp>
      <p:sp>
        <p:nvSpPr>
          <p:cNvPr id="30723" name="Rectangle 5"/>
          <p:cNvSpPr>
            <a:spLocks noChangeArrowheads="1"/>
          </p:cNvSpPr>
          <p:nvPr/>
        </p:nvSpPr>
        <p:spPr bwMode="auto">
          <a:xfrm>
            <a:off x="479425" y="1092200"/>
            <a:ext cx="813435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 dirty="0" smtClean="0">
                <a:solidFill>
                  <a:srgbClr val="FF0000"/>
                </a:solidFill>
                <a:latin typeface="Verdana" pitchFamily="34" charset="0"/>
              </a:rPr>
              <a:t>Architectural integration of CPUs and GPUs</a:t>
            </a:r>
            <a:endParaRPr lang="hu-HU" altLang="en-US" sz="3600" dirty="0">
              <a:solidFill>
                <a:srgbClr val="FF0000"/>
              </a:solidFill>
              <a:latin typeface="Verdana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397250" y="4887913"/>
            <a:ext cx="2317750" cy="42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Aft>
                <a:spcPct val="5500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  <a:latin typeface="Verdana" pitchFamily="34" charset="0"/>
              </a:rPr>
              <a:t>20</a:t>
            </a:r>
            <a:r>
              <a:rPr lang="en-US" altLang="en-US" sz="2400">
                <a:solidFill>
                  <a:srgbClr val="FFFFFF"/>
                </a:solidFill>
                <a:latin typeface="Verdana" pitchFamily="34" charset="0"/>
              </a:rPr>
              <a:t>14</a:t>
            </a:r>
            <a:r>
              <a:rPr lang="hu-HU" altLang="en-US" sz="240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400">
                <a:solidFill>
                  <a:srgbClr val="FFFFFF"/>
                </a:solidFill>
                <a:latin typeface="Verdana" pitchFamily="34" charset="0"/>
              </a:rPr>
              <a:t>Október</a:t>
            </a:r>
            <a:endParaRPr lang="en-US" altLang="en-US" sz="16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30725" name="Text Box 7"/>
          <p:cNvSpPr txBox="1">
            <a:spLocks noChangeArrowheads="1"/>
          </p:cNvSpPr>
          <p:nvPr/>
        </p:nvSpPr>
        <p:spPr bwMode="auto">
          <a:xfrm>
            <a:off x="3786737" y="6254750"/>
            <a:ext cx="1330814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FFFFFF"/>
                </a:solidFill>
                <a:latin typeface="Verdana" pitchFamily="34" charset="0"/>
              </a:rPr>
              <a:t>Version </a:t>
            </a:r>
            <a:r>
              <a:rPr lang="en-US" altLang="en-US" sz="1400" b="1" dirty="0" smtClean="0">
                <a:solidFill>
                  <a:srgbClr val="FFFFFF"/>
                </a:solidFill>
                <a:latin typeface="Verdana" pitchFamily="34" charset="0"/>
              </a:rPr>
              <a:t>1.0</a:t>
            </a:r>
            <a:endParaRPr lang="en-US" altLang="en-US" sz="1400" b="1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090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3" descr="http://upload.wikimedia.org/wikipedia/commons/thumb/2/2b/HSA_%E2%80%93_using_the_GPU_without_HSA.svg/720px-HSA_%E2%80%93_using_the_GPU_without_HSA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313" y="1268413"/>
            <a:ext cx="5624512" cy="421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TextBox 6"/>
          <p:cNvSpPr txBox="1">
            <a:spLocks noChangeArrowheads="1"/>
          </p:cNvSpPr>
          <p:nvPr/>
        </p:nvSpPr>
        <p:spPr bwMode="auto">
          <a:xfrm>
            <a:off x="161925" y="546287"/>
            <a:ext cx="825578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Tasks to be performed for copying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data/mapping address spaces for GPUs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1</a:t>
            </a:r>
            <a:r>
              <a:rPr lang="en-US" altLang="en-US" sz="1400" dirty="0" smtClean="0">
                <a:latin typeface="Verdana" pitchFamily="34" charset="0"/>
              </a:rPr>
              <a:t>] 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65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 AMD’s approach to support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heterogeneous computing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11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2.1 Introduction to HSA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40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2.1 Introduction to HSA (1)</a:t>
            </a:r>
            <a:endParaRPr lang="en-US" altLang="en-US" dirty="0" smtClean="0"/>
          </a:p>
        </p:txBody>
      </p:sp>
      <p:pic>
        <p:nvPicPr>
          <p:cNvPr id="9113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1319213"/>
            <a:ext cx="8983662" cy="539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0" name="TextBox 3"/>
          <p:cNvSpPr txBox="1">
            <a:spLocks noChangeArrowheads="1"/>
          </p:cNvSpPr>
          <p:nvPr/>
        </p:nvSpPr>
        <p:spPr bwMode="auto">
          <a:xfrm>
            <a:off x="157163" y="563563"/>
            <a:ext cx="6486071" cy="574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40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2.1 Introduction to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HSA (Heterogeneous System Architecture)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   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The notion of HSA </a:t>
            </a:r>
            <a:r>
              <a:rPr lang="en-US" altLang="en-US" sz="1400" dirty="0">
                <a:latin typeface="Verdana" pitchFamily="34" charset="0"/>
              </a:rPr>
              <a:t>[</a:t>
            </a:r>
            <a:r>
              <a:rPr lang="en-US" altLang="en-US" sz="1400" dirty="0" smtClean="0">
                <a:latin typeface="Verdana" pitchFamily="34" charset="0"/>
              </a:rPr>
              <a:t>3]</a:t>
            </a:r>
            <a:endParaRPr lang="en-US" altLang="en-US" sz="14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622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http://image.slidesharecdn.com/hsaoverviewfinal-3-120610214217-phpapp01/95/hsa-overview-3-1024.jpg?cb=1339513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1257300"/>
            <a:ext cx="8983662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extBox 2"/>
          <p:cNvSpPr txBox="1">
            <a:spLocks noChangeArrowheads="1"/>
          </p:cNvSpPr>
          <p:nvPr/>
        </p:nvSpPr>
        <p:spPr bwMode="auto">
          <a:xfrm>
            <a:off x="165194" y="550863"/>
            <a:ext cx="18678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Aim of HSA-1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4]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2833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 descr="http://prohardver.hu/dl/cnt/2014-01/105429/picz/slid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1" t="13663" b="30409"/>
          <a:stretch>
            <a:fillRect/>
          </a:stretch>
        </p:blipFill>
        <p:spPr bwMode="auto">
          <a:xfrm>
            <a:off x="2746375" y="1268413"/>
            <a:ext cx="3625850" cy="342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187" name="TextBox 5"/>
          <p:cNvSpPr txBox="1">
            <a:spLocks noChangeArrowheads="1"/>
          </p:cNvSpPr>
          <p:nvPr/>
        </p:nvSpPr>
        <p:spPr bwMode="auto">
          <a:xfrm>
            <a:off x="167341" y="539750"/>
            <a:ext cx="186781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Aim of HSA-2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420127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What is Heterogeneous System Architecture - HSA Solution Sta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09"/>
          <a:stretch>
            <a:fillRect/>
          </a:stretch>
        </p:blipFill>
        <p:spPr bwMode="auto">
          <a:xfrm>
            <a:off x="1557338" y="1223963"/>
            <a:ext cx="6032500" cy="392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1" name="TextBox 3"/>
          <p:cNvSpPr txBox="1">
            <a:spLocks noChangeArrowheads="1"/>
          </p:cNvSpPr>
          <p:nvPr/>
        </p:nvSpPr>
        <p:spPr bwMode="auto">
          <a:xfrm>
            <a:off x="161925" y="549275"/>
            <a:ext cx="349807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The entire HSA solution stack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6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66337" y="5679250"/>
            <a:ext cx="3436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HSAIL: HAS Intermediate Language</a:t>
            </a:r>
            <a:endParaRPr lang="en-US" sz="1400" dirty="0" smtClean="0">
              <a:latin typeface="+mj-lt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029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3" descr="HSA Foundation 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630238"/>
            <a:ext cx="26193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5" name="TextBox 7"/>
          <p:cNvSpPr txBox="1">
            <a:spLocks noChangeArrowheads="1"/>
          </p:cNvSpPr>
          <p:nvPr/>
        </p:nvSpPr>
        <p:spPr bwMode="auto">
          <a:xfrm>
            <a:off x="149225" y="549275"/>
            <a:ext cx="4003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2D2D8A"/>
                </a:solidFill>
                <a:latin typeface="Verdana" pitchFamily="34" charset="0"/>
              </a:rPr>
              <a:t>Establishment of the HAS Foundation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0825" y="966788"/>
            <a:ext cx="6481763" cy="1247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6/2012 AMD, ARM, TI Qualcomm, Samsung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and several other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leading semiconductor firms established the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Heterogeneous 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       System Architecture (HAS) Foundation.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a non-profit consortium that aims at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defining and promoting </a:t>
            </a:r>
          </a:p>
          <a:p>
            <a:pPr>
              <a:defRPr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      open standards for heterogeneous computing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2.1 Introduction to HSA (5)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508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2.2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Key hardware enhancements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needed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to implement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HSA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120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96259" name="Picture 2" descr="http://prohardver.hu/dl/cnt/2014-01/105429/picz/slide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93" r="32890" b="19424"/>
          <a:stretch>
            <a:fillRect/>
          </a:stretch>
        </p:blipFill>
        <p:spPr bwMode="auto">
          <a:xfrm>
            <a:off x="188913" y="1249363"/>
            <a:ext cx="8839200" cy="505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6260" name="TextBox 5"/>
          <p:cNvSpPr txBox="1">
            <a:spLocks noChangeArrowheads="1"/>
          </p:cNvSpPr>
          <p:nvPr/>
        </p:nvSpPr>
        <p:spPr bwMode="auto">
          <a:xfrm>
            <a:off x="146050" y="549275"/>
            <a:ext cx="657103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2.2 Key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hardware enhancements needed to implement HSA 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5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6261" name="Oval 6"/>
          <p:cNvSpPr>
            <a:spLocks noChangeArrowheads="1"/>
          </p:cNvSpPr>
          <p:nvPr/>
        </p:nvSpPr>
        <p:spPr bwMode="auto">
          <a:xfrm>
            <a:off x="1601788" y="2438400"/>
            <a:ext cx="1530350" cy="811213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6262" name="Oval 7"/>
          <p:cNvSpPr>
            <a:spLocks noChangeArrowheads="1"/>
          </p:cNvSpPr>
          <p:nvPr/>
        </p:nvSpPr>
        <p:spPr bwMode="auto">
          <a:xfrm>
            <a:off x="6237288" y="2400300"/>
            <a:ext cx="1035050" cy="541338"/>
          </a:xfrm>
          <a:prstGeom prst="ellipse">
            <a:avLst/>
          </a:prstGeom>
          <a:noFill/>
          <a:ln w="19050" algn="ctr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626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  <p:sp>
        <p:nvSpPr>
          <p:cNvPr id="2" name="TextBox 1"/>
          <p:cNvSpPr txBox="1"/>
          <p:nvPr/>
        </p:nvSpPr>
        <p:spPr>
          <a:xfrm>
            <a:off x="763338" y="5724255"/>
            <a:ext cx="33586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hUMA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: heterogeneous UMA</a:t>
            </a:r>
            <a:endParaRPr lang="en-US" dirty="0" smtClean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1959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</a:rPr>
              <a:t>Áttekintés</a:t>
            </a:r>
          </a:p>
        </p:txBody>
      </p:sp>
      <p:sp>
        <p:nvSpPr>
          <p:cNvPr id="31747" name="AutoShape 13"/>
          <p:cNvSpPr>
            <a:spLocks noChangeArrowheads="1"/>
          </p:cNvSpPr>
          <p:nvPr/>
        </p:nvSpPr>
        <p:spPr bwMode="auto">
          <a:xfrm>
            <a:off x="1001713" y="1268413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1.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 to architectural integration of the CPU and GPU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48" name="Text Box 14"/>
          <p:cNvSpPr txBox="1">
            <a:spLocks noChangeArrowheads="1"/>
          </p:cNvSpPr>
          <p:nvPr/>
        </p:nvSpPr>
        <p:spPr bwMode="auto">
          <a:xfrm>
            <a:off x="609600" y="122872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49" name="AutoShape 15"/>
          <p:cNvSpPr>
            <a:spLocks noChangeArrowheads="1"/>
          </p:cNvSpPr>
          <p:nvPr/>
        </p:nvSpPr>
        <p:spPr bwMode="auto">
          <a:xfrm>
            <a:off x="1001713" y="1773238"/>
            <a:ext cx="7491412" cy="3619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2.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AMD’s approach to support heterogeneous computing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0" name="Text Box 16"/>
          <p:cNvSpPr txBox="1">
            <a:spLocks noChangeArrowheads="1"/>
          </p:cNvSpPr>
          <p:nvPr/>
        </p:nvSpPr>
        <p:spPr bwMode="auto">
          <a:xfrm>
            <a:off x="609600" y="173355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1" name="AutoShape 17"/>
          <p:cNvSpPr>
            <a:spLocks noChangeArrowheads="1"/>
          </p:cNvSpPr>
          <p:nvPr/>
        </p:nvSpPr>
        <p:spPr bwMode="auto">
          <a:xfrm>
            <a:off x="1001713" y="3875515"/>
            <a:ext cx="7491412" cy="4064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3.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Intel’s approach to support heterogeneous computing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2" name="Text Box 18"/>
          <p:cNvSpPr txBox="1">
            <a:spLocks noChangeArrowheads="1"/>
          </p:cNvSpPr>
          <p:nvPr/>
        </p:nvSpPr>
        <p:spPr bwMode="auto">
          <a:xfrm>
            <a:off x="609600" y="382154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3" name="AutoShape 19"/>
          <p:cNvSpPr>
            <a:spLocks noChangeArrowheads="1"/>
          </p:cNvSpPr>
          <p:nvPr/>
        </p:nvSpPr>
        <p:spPr bwMode="auto">
          <a:xfrm>
            <a:off x="1511300" y="2301875"/>
            <a:ext cx="6981825" cy="41751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2.1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Introduction to HSA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4" name="Text Box 20"/>
          <p:cNvSpPr txBox="1">
            <a:spLocks noChangeArrowheads="1"/>
          </p:cNvSpPr>
          <p:nvPr/>
        </p:nvSpPr>
        <p:spPr bwMode="auto">
          <a:xfrm>
            <a:off x="1138238" y="2262188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5" name="AutoShape 25"/>
          <p:cNvSpPr>
            <a:spLocks noChangeArrowheads="1"/>
          </p:cNvSpPr>
          <p:nvPr/>
        </p:nvSpPr>
        <p:spPr bwMode="auto">
          <a:xfrm>
            <a:off x="1465263" y="4450190"/>
            <a:ext cx="7027862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3.1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Intel’s implementations of integrated graphics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6" name="Text Box 26"/>
          <p:cNvSpPr txBox="1">
            <a:spLocks noChangeArrowheads="1"/>
          </p:cNvSpPr>
          <p:nvPr/>
        </p:nvSpPr>
        <p:spPr bwMode="auto">
          <a:xfrm>
            <a:off x="1138238" y="4435903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57" name="AutoShape 27"/>
          <p:cNvSpPr>
            <a:spLocks noChangeArrowheads="1"/>
          </p:cNvSpPr>
          <p:nvPr/>
        </p:nvSpPr>
        <p:spPr bwMode="auto">
          <a:xfrm>
            <a:off x="1460500" y="4988353"/>
            <a:ext cx="7032625" cy="4000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3.2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Intel’s first implementation of Shared Virtual Memory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       - The Core M processor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58" name="Text Box 28"/>
          <p:cNvSpPr txBox="1">
            <a:spLocks noChangeArrowheads="1"/>
          </p:cNvSpPr>
          <p:nvPr/>
        </p:nvSpPr>
        <p:spPr bwMode="auto">
          <a:xfrm>
            <a:off x="1138238" y="5012165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1761" name="AutoShape 37"/>
          <p:cNvSpPr>
            <a:spLocks noChangeArrowheads="1"/>
          </p:cNvSpPr>
          <p:nvPr/>
        </p:nvSpPr>
        <p:spPr bwMode="auto">
          <a:xfrm>
            <a:off x="1511300" y="2859088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2.2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Key hardware enhancements needed to implement HSA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62" name="Text Box 38"/>
          <p:cNvSpPr txBox="1">
            <a:spLocks noChangeArrowheads="1"/>
          </p:cNvSpPr>
          <p:nvPr/>
        </p:nvSpPr>
        <p:spPr bwMode="auto">
          <a:xfrm>
            <a:off x="1138238" y="2819400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8" name="AutoShape 37"/>
          <p:cNvSpPr>
            <a:spLocks noChangeArrowheads="1"/>
          </p:cNvSpPr>
          <p:nvPr/>
        </p:nvSpPr>
        <p:spPr bwMode="auto">
          <a:xfrm>
            <a:off x="1511619" y="3369385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2.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AMD’s first implementation of HSA - </a:t>
            </a:r>
            <a:r>
              <a:rPr lang="en-US" altLang="en-US" sz="1800" dirty="0" err="1" smtClean="0">
                <a:solidFill>
                  <a:srgbClr val="FFFFFF"/>
                </a:solidFill>
                <a:latin typeface="Verdana" pitchFamily="34" charset="0"/>
              </a:rPr>
              <a:t>Kaveri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1138557" y="3329697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2533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3" name="TextBox 3"/>
          <p:cNvSpPr txBox="1">
            <a:spLocks noChangeArrowheads="1"/>
          </p:cNvSpPr>
          <p:nvPr/>
        </p:nvSpPr>
        <p:spPr bwMode="auto">
          <a:xfrm>
            <a:off x="161925" y="549275"/>
            <a:ext cx="58096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2.2.1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(Heterogeneous Uniform Memory Access)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(2)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379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6"/>
          <a:stretch>
            <a:fillRect/>
          </a:stretch>
        </p:blipFill>
        <p:spPr bwMode="auto">
          <a:xfrm>
            <a:off x="39688" y="1273175"/>
            <a:ext cx="9097962" cy="508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7" name="TextBox 8"/>
          <p:cNvSpPr txBox="1">
            <a:spLocks noChangeArrowheads="1"/>
          </p:cNvSpPr>
          <p:nvPr/>
        </p:nvSpPr>
        <p:spPr bwMode="auto">
          <a:xfrm>
            <a:off x="3813175" y="2914650"/>
            <a:ext cx="3557588" cy="35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>
                <a:solidFill>
                  <a:srgbClr val="FFFFFF"/>
                </a:solidFill>
                <a:latin typeface="Verdana" pitchFamily="34" charset="0"/>
              </a:rPr>
              <a:t>(Non-Uniform Memory Access)</a:t>
            </a:r>
          </a:p>
        </p:txBody>
      </p:sp>
      <p:sp>
        <p:nvSpPr>
          <p:cNvPr id="98308" name="TextBox 9"/>
          <p:cNvSpPr txBox="1">
            <a:spLocks noChangeArrowheads="1"/>
          </p:cNvSpPr>
          <p:nvPr/>
        </p:nvSpPr>
        <p:spPr bwMode="auto">
          <a:xfrm>
            <a:off x="3743325" y="1319213"/>
            <a:ext cx="302260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>
                <a:solidFill>
                  <a:srgbClr val="FFFFFF"/>
                </a:solidFill>
                <a:latin typeface="Verdana" pitchFamily="34" charset="0"/>
              </a:rPr>
              <a:t>(Uniform Memory Access)</a:t>
            </a:r>
          </a:p>
        </p:txBody>
      </p:sp>
      <p:sp>
        <p:nvSpPr>
          <p:cNvPr id="98309" name="TextBox 10"/>
          <p:cNvSpPr txBox="1">
            <a:spLocks noChangeArrowheads="1"/>
          </p:cNvSpPr>
          <p:nvPr/>
        </p:nvSpPr>
        <p:spPr bwMode="auto">
          <a:xfrm>
            <a:off x="3856038" y="4592638"/>
            <a:ext cx="26606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700">
                <a:solidFill>
                  <a:srgbClr val="FFFFFF"/>
                </a:solidFill>
                <a:latin typeface="Verdana" pitchFamily="34" charset="0"/>
              </a:rPr>
              <a:t>(heterogeneous UMA) </a:t>
            </a:r>
          </a:p>
        </p:txBody>
      </p:sp>
      <p:sp>
        <p:nvSpPr>
          <p:cNvPr id="98310" name="TextBox 11"/>
          <p:cNvSpPr txBox="1">
            <a:spLocks noChangeArrowheads="1"/>
          </p:cNvSpPr>
          <p:nvPr/>
        </p:nvSpPr>
        <p:spPr bwMode="auto">
          <a:xfrm>
            <a:off x="154735" y="543766"/>
            <a:ext cx="614142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The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(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heterogenous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UMA) memory access scheme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(3)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28873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04"/>
          <a:stretch>
            <a:fillRect/>
          </a:stretch>
        </p:blipFill>
        <p:spPr bwMode="auto">
          <a:xfrm>
            <a:off x="101600" y="1223963"/>
            <a:ext cx="8955088" cy="439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1" name="TextBox 7"/>
          <p:cNvSpPr txBox="1">
            <a:spLocks noChangeArrowheads="1"/>
          </p:cNvSpPr>
          <p:nvPr/>
        </p:nvSpPr>
        <p:spPr bwMode="auto">
          <a:xfrm>
            <a:off x="160431" y="548680"/>
            <a:ext cx="38972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GPU co-processing without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(4)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047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70" b="3651"/>
          <a:stretch>
            <a:fillRect/>
          </a:stretch>
        </p:blipFill>
        <p:spPr bwMode="auto">
          <a:xfrm>
            <a:off x="77788" y="1223963"/>
            <a:ext cx="8982075" cy="418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5" name="TextBox 5"/>
          <p:cNvSpPr txBox="1">
            <a:spLocks noChangeArrowheads="1"/>
          </p:cNvSpPr>
          <p:nvPr/>
        </p:nvSpPr>
        <p:spPr bwMode="auto">
          <a:xfrm>
            <a:off x="146984" y="549275"/>
            <a:ext cx="36766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GPU co-processing with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hUMA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(5)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09970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5"/>
          <p:cNvSpPr txBox="1">
            <a:spLocks noChangeArrowheads="1"/>
          </p:cNvSpPr>
          <p:nvPr/>
        </p:nvSpPr>
        <p:spPr bwMode="auto">
          <a:xfrm>
            <a:off x="130175" y="549275"/>
            <a:ext cx="820769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The evolution path to HSA in AMD’s subsequent Family 15h based APU lines</a:t>
            </a:r>
            <a:r>
              <a:rPr lang="en-US" altLang="en-US" sz="1400" dirty="0">
                <a:solidFill>
                  <a:srgbClr val="333399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7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pic>
        <p:nvPicPr>
          <p:cNvPr id="101379" name="Picture 2" descr="The Evolution of HSA - Heterogeneous System Archite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0" y="1268760"/>
            <a:ext cx="7192963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Oval 6"/>
          <p:cNvSpPr>
            <a:spLocks noChangeArrowheads="1"/>
          </p:cNvSpPr>
          <p:nvPr/>
        </p:nvSpPr>
        <p:spPr bwMode="auto">
          <a:xfrm>
            <a:off x="4465638" y="1579910"/>
            <a:ext cx="1800225" cy="3311525"/>
          </a:xfrm>
          <a:prstGeom prst="ellipse">
            <a:avLst/>
          </a:prstGeom>
          <a:noFill/>
          <a:ln w="222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(6)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825750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20"/>
          <a:stretch>
            <a:fillRect/>
          </a:stretch>
        </p:blipFill>
        <p:spPr bwMode="auto">
          <a:xfrm>
            <a:off x="404813" y="1231900"/>
            <a:ext cx="8307387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Box 3"/>
          <p:cNvSpPr txBox="1">
            <a:spLocks noChangeArrowheads="1"/>
          </p:cNvSpPr>
          <p:nvPr/>
        </p:nvSpPr>
        <p:spPr bwMode="auto">
          <a:xfrm>
            <a:off x="149225" y="544513"/>
            <a:ext cx="3432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requirements of hUMA-1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(7)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321273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55"/>
          <a:stretch>
            <a:fillRect/>
          </a:stretch>
        </p:blipFill>
        <p:spPr bwMode="auto">
          <a:xfrm>
            <a:off x="0" y="1249363"/>
            <a:ext cx="9028113" cy="424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TextBox 7"/>
          <p:cNvSpPr txBox="1">
            <a:spLocks noChangeArrowheads="1"/>
          </p:cNvSpPr>
          <p:nvPr/>
        </p:nvSpPr>
        <p:spPr bwMode="auto">
          <a:xfrm>
            <a:off x="149225" y="544513"/>
            <a:ext cx="34323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Key requirements of hUMA-2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3]</a:t>
            </a:r>
            <a:endParaRPr lang="en-US" alt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Rounded Rectangle 3"/>
          <p:cNvSpPr>
            <a:spLocks noChangeArrowheads="1"/>
          </p:cNvSpPr>
          <p:nvPr/>
        </p:nvSpPr>
        <p:spPr bwMode="auto">
          <a:xfrm>
            <a:off x="149225" y="1211263"/>
            <a:ext cx="2578100" cy="1235075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Rounded Rectangle 9"/>
          <p:cNvSpPr>
            <a:spLocks noChangeArrowheads="1"/>
          </p:cNvSpPr>
          <p:nvPr/>
        </p:nvSpPr>
        <p:spPr bwMode="auto">
          <a:xfrm>
            <a:off x="6361113" y="2451100"/>
            <a:ext cx="2576512" cy="1357313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Rounded Rectangle 8"/>
          <p:cNvSpPr>
            <a:spLocks noChangeArrowheads="1"/>
          </p:cNvSpPr>
          <p:nvPr/>
        </p:nvSpPr>
        <p:spPr bwMode="auto">
          <a:xfrm>
            <a:off x="2411413" y="4508500"/>
            <a:ext cx="4591050" cy="990600"/>
          </a:xfrm>
          <a:prstGeom prst="roundRect">
            <a:avLst>
              <a:gd name="adj" fmla="val 16667"/>
            </a:avLst>
          </a:prstGeom>
          <a:noFill/>
          <a:ln w="28575" algn="ctr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(8)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250697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http://prohardver.hu/dl/cnt/2014-01/105429/picz/slide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0"/>
          <a:stretch>
            <a:fillRect/>
          </a:stretch>
        </p:blipFill>
        <p:spPr bwMode="auto">
          <a:xfrm>
            <a:off x="25400" y="1114425"/>
            <a:ext cx="9080500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TextBox 6"/>
          <p:cNvSpPr txBox="1">
            <a:spLocks noChangeArrowheads="1"/>
          </p:cNvSpPr>
          <p:nvPr/>
        </p:nvSpPr>
        <p:spPr bwMode="auto">
          <a:xfrm>
            <a:off x="6424613" y="6527800"/>
            <a:ext cx="1916112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100">
                <a:solidFill>
                  <a:srgbClr val="FFFFFF"/>
                </a:solidFill>
                <a:latin typeface="Verdana" pitchFamily="34" charset="0"/>
              </a:rPr>
              <a:t>AMD Tech Day 2014 Jan</a:t>
            </a:r>
          </a:p>
        </p:txBody>
      </p:sp>
      <p:sp>
        <p:nvSpPr>
          <p:cNvPr id="104452" name="TextBox 2"/>
          <p:cNvSpPr txBox="1">
            <a:spLocks noChangeArrowheads="1"/>
          </p:cNvSpPr>
          <p:nvPr/>
        </p:nvSpPr>
        <p:spPr bwMode="auto">
          <a:xfrm>
            <a:off x="154735" y="548528"/>
            <a:ext cx="588975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Hardware support of memory management in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7048500" y="3544887"/>
            <a:ext cx="520700" cy="74771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(9)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35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5" name="TextBox 3"/>
          <p:cNvSpPr txBox="1">
            <a:spLocks noChangeArrowheads="1"/>
          </p:cNvSpPr>
          <p:nvPr/>
        </p:nvSpPr>
        <p:spPr bwMode="auto">
          <a:xfrm>
            <a:off x="143716" y="525743"/>
            <a:ext cx="38347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2.2.2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hQ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(heterogeneous Queuing)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(10)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0510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techreport.com/r.x/2013_10_21_AMDs_heterogeneous_queuing_aims_to_make_CPU_GPU_equal_partners/hq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57"/>
          <a:stretch>
            <a:fillRect/>
          </a:stretch>
        </p:blipFill>
        <p:spPr bwMode="auto">
          <a:xfrm>
            <a:off x="457200" y="1088740"/>
            <a:ext cx="7985125" cy="373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2"/>
          <p:cNvSpPr txBox="1">
            <a:spLocks noChangeArrowheads="1"/>
          </p:cNvSpPr>
          <p:nvPr/>
        </p:nvSpPr>
        <p:spPr bwMode="auto">
          <a:xfrm>
            <a:off x="149225" y="551610"/>
            <a:ext cx="58592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Traditional management of application tasks queues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9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(11)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33155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00025"/>
            <a:ext cx="9144000" cy="457200"/>
          </a:xfrm>
          <a:prstGeom prst="rect">
            <a:avLst/>
          </a:prstGeom>
          <a:solidFill>
            <a:srgbClr val="00003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2400">
                <a:solidFill>
                  <a:srgbClr val="FFFFFF"/>
                </a:solidFill>
              </a:rPr>
              <a:t>Áttekintés</a:t>
            </a:r>
          </a:p>
        </p:txBody>
      </p:sp>
      <p:sp>
        <p:nvSpPr>
          <p:cNvPr id="31759" name="AutoShape 33"/>
          <p:cNvSpPr>
            <a:spLocks noChangeArrowheads="1"/>
          </p:cNvSpPr>
          <p:nvPr/>
        </p:nvSpPr>
        <p:spPr bwMode="auto">
          <a:xfrm>
            <a:off x="1000125" y="1277751"/>
            <a:ext cx="7493000" cy="3683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hu-HU" altLang="en-US" sz="1800" dirty="0">
                <a:solidFill>
                  <a:srgbClr val="FFFFFF"/>
                </a:solidFill>
                <a:latin typeface="Verdana" pitchFamily="34" charset="0"/>
              </a:rPr>
              <a:t>4.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NVIDIA’s approach to support heterogeneous computing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1760" name="Text Box 34"/>
          <p:cNvSpPr txBox="1">
            <a:spLocks noChangeArrowheads="1"/>
          </p:cNvSpPr>
          <p:nvPr/>
        </p:nvSpPr>
        <p:spPr bwMode="auto">
          <a:xfrm>
            <a:off x="609600" y="1274576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3" name="AutoShape 19"/>
          <p:cNvSpPr>
            <a:spLocks noChangeArrowheads="1"/>
          </p:cNvSpPr>
          <p:nvPr/>
        </p:nvSpPr>
        <p:spPr bwMode="auto">
          <a:xfrm>
            <a:off x="1511619" y="1767631"/>
            <a:ext cx="6981825" cy="417513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.1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NVIDIA’s support of heterogeneous computing in CUDA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4" name="Text Box 20"/>
          <p:cNvSpPr txBox="1">
            <a:spLocks noChangeArrowheads="1"/>
          </p:cNvSpPr>
          <p:nvPr/>
        </p:nvSpPr>
        <p:spPr bwMode="auto">
          <a:xfrm>
            <a:off x="1138557" y="1727944"/>
            <a:ext cx="390525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5" name="AutoShape 37"/>
          <p:cNvSpPr>
            <a:spLocks noChangeArrowheads="1"/>
          </p:cNvSpPr>
          <p:nvPr/>
        </p:nvSpPr>
        <p:spPr bwMode="auto">
          <a:xfrm>
            <a:off x="1511619" y="2324844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.2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Overview of NVIDIA’s recent GPU implementations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6" name="Text Box 38"/>
          <p:cNvSpPr txBox="1">
            <a:spLocks noChangeArrowheads="1"/>
          </p:cNvSpPr>
          <p:nvPr/>
        </p:nvSpPr>
        <p:spPr bwMode="auto">
          <a:xfrm>
            <a:off x="1138557" y="2285156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37" name="AutoShape 37"/>
          <p:cNvSpPr>
            <a:spLocks noChangeArrowheads="1"/>
          </p:cNvSpPr>
          <p:nvPr/>
        </p:nvSpPr>
        <p:spPr bwMode="auto">
          <a:xfrm>
            <a:off x="1511938" y="2835141"/>
            <a:ext cx="6981825" cy="37465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FFFFFF"/>
                </a:solidFill>
                <a:latin typeface="Verdana" pitchFamily="34" charset="0"/>
              </a:rPr>
              <a:t>4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3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NVIDIA’s planned introduction of Unified Memory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8" name="Text Box 38"/>
          <p:cNvSpPr txBox="1">
            <a:spLocks noChangeArrowheads="1"/>
          </p:cNvSpPr>
          <p:nvPr/>
        </p:nvSpPr>
        <p:spPr bwMode="auto">
          <a:xfrm>
            <a:off x="1138876" y="2795453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  <p:sp>
        <p:nvSpPr>
          <p:cNvPr id="27" name="AutoShape 17"/>
          <p:cNvSpPr>
            <a:spLocks noChangeArrowheads="1"/>
          </p:cNvSpPr>
          <p:nvPr/>
        </p:nvSpPr>
        <p:spPr bwMode="auto">
          <a:xfrm>
            <a:off x="1001713" y="3353776"/>
            <a:ext cx="7491412" cy="406400"/>
          </a:xfrm>
          <a:prstGeom prst="roundRect">
            <a:avLst>
              <a:gd name="adj" fmla="val 0"/>
            </a:avLst>
          </a:prstGeom>
          <a:solidFill>
            <a:srgbClr val="0000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231775" indent="-231775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5</a:t>
            </a:r>
            <a:r>
              <a:rPr lang="hu-HU" altLang="en-US" sz="1800" dirty="0" smtClean="0">
                <a:solidFill>
                  <a:srgbClr val="FFFFFF"/>
                </a:solidFill>
                <a:latin typeface="Verdana" pitchFamily="34" charset="0"/>
              </a:rPr>
              <a:t>. </a:t>
            </a:r>
            <a:r>
              <a:rPr lang="en-US" altLang="en-US" sz="1800" dirty="0" smtClean="0">
                <a:solidFill>
                  <a:srgbClr val="FFFFFF"/>
                </a:solidFill>
                <a:latin typeface="Verdana" pitchFamily="34" charset="0"/>
              </a:rPr>
              <a:t>References</a:t>
            </a:r>
            <a:endParaRPr lang="hu-HU" altLang="en-US" sz="1800" dirty="0">
              <a:solidFill>
                <a:srgbClr val="FFFFFF"/>
              </a:solidFill>
              <a:latin typeface="Verdana" pitchFamily="34" charset="0"/>
            </a:endParaRPr>
          </a:p>
        </p:txBody>
      </p:sp>
      <p:sp>
        <p:nvSpPr>
          <p:cNvPr id="30" name="Text Box 18"/>
          <p:cNvSpPr txBox="1">
            <a:spLocks noChangeArrowheads="1"/>
          </p:cNvSpPr>
          <p:nvPr/>
        </p:nvSpPr>
        <p:spPr bwMode="auto">
          <a:xfrm>
            <a:off x="609600" y="3299801"/>
            <a:ext cx="3905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hu-HU" altLang="en-US" sz="1800">
                <a:solidFill>
                  <a:srgbClr val="FFFFFF"/>
                </a:solidFill>
                <a:latin typeface="Verdan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9903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http://techreport.com/r.x/2013_10_21_AMDs_heterogeneous_queuing_aims_to_make_CPU_GPU_equal_partners/hq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4" t="8842"/>
          <a:stretch>
            <a:fillRect/>
          </a:stretch>
        </p:blipFill>
        <p:spPr bwMode="auto">
          <a:xfrm>
            <a:off x="673100" y="1043735"/>
            <a:ext cx="7700963" cy="382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3" name="TextBox 5"/>
          <p:cNvSpPr txBox="1">
            <a:spLocks noChangeArrowheads="1"/>
          </p:cNvSpPr>
          <p:nvPr/>
        </p:nvSpPr>
        <p:spPr bwMode="auto">
          <a:xfrm>
            <a:off x="161272" y="551610"/>
            <a:ext cx="71913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Application task management with heterogeneous queuing (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hQ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) </a:t>
            </a:r>
            <a:r>
              <a:rPr lang="en-US" altLang="en-US" sz="1400" dirty="0" smtClean="0">
                <a:latin typeface="Verdana" pitchFamily="34" charset="0"/>
              </a:rPr>
              <a:t>[9]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(12)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69721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0825" y="863600"/>
            <a:ext cx="8893175" cy="1908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FF0000"/>
                </a:solidFill>
              </a:rPr>
              <a:t>Heterogeneous queuing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>
                <a:solidFill>
                  <a:srgbClr val="FF0000"/>
                </a:solidFill>
              </a:rPr>
              <a:t>(</a:t>
            </a:r>
            <a:r>
              <a:rPr lang="en-US" sz="1400" dirty="0" err="1">
                <a:solidFill>
                  <a:srgbClr val="FF0000"/>
                </a:solidFill>
              </a:rPr>
              <a:t>hQ</a:t>
            </a:r>
            <a:r>
              <a:rPr lang="en-US" sz="1400" dirty="0">
                <a:solidFill>
                  <a:srgbClr val="FF0000"/>
                </a:solidFill>
              </a:rPr>
              <a:t>)</a:t>
            </a:r>
            <a:r>
              <a:rPr lang="en-US" sz="1400" dirty="0">
                <a:solidFill>
                  <a:srgbClr val="000000"/>
                </a:solidFill>
              </a:rPr>
              <a:t> is </a:t>
            </a:r>
            <a:r>
              <a:rPr lang="en-US" sz="1400" dirty="0">
                <a:solidFill>
                  <a:srgbClr val="0070C0"/>
                </a:solidFill>
              </a:rPr>
              <a:t>symmetrical.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      It allows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both</a:t>
            </a:r>
            <a:r>
              <a:rPr lang="en-US" sz="1400" dirty="0">
                <a:solidFill>
                  <a:srgbClr val="000000"/>
                </a:solidFill>
              </a:rPr>
              <a:t> the CPU and the GPU to generate tasks for themselves and for each other.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0000"/>
                </a:solidFill>
              </a:rPr>
              <a:t>Work is specified in a </a:t>
            </a:r>
            <a:r>
              <a:rPr lang="en-US" sz="1400" dirty="0">
                <a:solidFill>
                  <a:srgbClr val="0070C0"/>
                </a:solidFill>
              </a:rPr>
              <a:t>standard packet format </a:t>
            </a:r>
            <a:r>
              <a:rPr lang="en-US" sz="1400" dirty="0">
                <a:solidFill>
                  <a:srgbClr val="000000"/>
                </a:solidFill>
              </a:rPr>
              <a:t>that will be </a:t>
            </a:r>
            <a:r>
              <a:rPr lang="en-US" sz="1400" dirty="0">
                <a:solidFill>
                  <a:srgbClr val="0070C0"/>
                </a:solidFill>
              </a:rPr>
              <a:t>supported by all HSA-compatible hardware</a:t>
            </a:r>
            <a:r>
              <a:rPr lang="en-US" sz="1400" dirty="0">
                <a:solidFill>
                  <a:srgbClr val="000000"/>
                </a:solidFill>
              </a:rPr>
              <a:t>, so</a:t>
            </a:r>
          </a:p>
          <a:p>
            <a:pPr>
              <a:spcAft>
                <a:spcPts val="600"/>
              </a:spcAft>
              <a:defRPr/>
            </a:pPr>
            <a:r>
              <a:rPr lang="en-US" sz="1400" dirty="0">
                <a:solidFill>
                  <a:srgbClr val="000000"/>
                </a:solidFill>
              </a:rPr>
              <a:t>         there's no need for the software to use vendor-specific code.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Applications can put packets directly into the task queues  that will be accessed by the hardware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rgbClr val="0070C0"/>
                </a:solidFill>
              </a:rPr>
              <a:t>Each application can have multiple task queues, </a:t>
            </a:r>
            <a:r>
              <a:rPr lang="en-US" sz="1400" dirty="0">
                <a:solidFill>
                  <a:srgbClr val="000000"/>
                </a:solidFill>
              </a:rPr>
              <a:t>and a virtualization layer allows HSA hardware to see all  </a:t>
            </a:r>
          </a:p>
          <a:p>
            <a:pPr>
              <a:defRPr/>
            </a:pPr>
            <a:r>
              <a:rPr lang="en-US" sz="1400" dirty="0">
                <a:solidFill>
                  <a:srgbClr val="000000"/>
                </a:solidFill>
              </a:rPr>
              <a:t>        the queues.</a:t>
            </a:r>
          </a:p>
        </p:txBody>
      </p:sp>
      <p:sp>
        <p:nvSpPr>
          <p:cNvPr id="108547" name="TextBox 4"/>
          <p:cNvSpPr txBox="1">
            <a:spLocks noChangeArrowheads="1"/>
          </p:cNvSpPr>
          <p:nvPr/>
        </p:nvSpPr>
        <p:spPr bwMode="auto">
          <a:xfrm>
            <a:off x="149972" y="551610"/>
            <a:ext cx="254909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Main features of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hQ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9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dirty="0" smtClean="0"/>
              <a:t>2.2 Key hardware enhancements needed to implement HSA (13)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6148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2.3 AMD’s first implementation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HSA - </a:t>
            </a:r>
            <a:r>
              <a:rPr lang="en-US" altLang="en-US" sz="2000" dirty="0" err="1" smtClean="0">
                <a:solidFill>
                  <a:srgbClr val="FFFFFF"/>
                </a:solidFill>
                <a:latin typeface="Verdana" pitchFamily="34" charset="0"/>
              </a:rPr>
              <a:t>Kaveri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12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(1)</a:t>
            </a:r>
            <a:endParaRPr lang="en-US" altLang="en-US" dirty="0" smtClean="0"/>
          </a:p>
        </p:txBody>
      </p:sp>
      <p:sp>
        <p:nvSpPr>
          <p:cNvPr id="109571" name="TextBox 3"/>
          <p:cNvSpPr txBox="1">
            <a:spLocks noChangeArrowheads="1"/>
          </p:cNvSpPr>
          <p:nvPr/>
        </p:nvSpPr>
        <p:spPr bwMode="auto">
          <a:xfrm>
            <a:off x="136525" y="552450"/>
            <a:ext cx="49071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2.3 AMD’s first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implementation of </a:t>
            </a: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HSA - </a:t>
            </a:r>
            <a:r>
              <a:rPr lang="en-US" altLang="en-US" sz="1400" b="1" dirty="0" err="1" smtClean="0">
                <a:solidFill>
                  <a:srgbClr val="2D2D8A"/>
                </a:solidFill>
                <a:latin typeface="Verdana" pitchFamily="34" charset="0"/>
              </a:rPr>
              <a:t>Kaveri</a:t>
            </a:r>
            <a:endParaRPr lang="en-US" altLang="en-US" sz="1400" b="1" dirty="0">
              <a:solidFill>
                <a:srgbClr val="2D2D8A"/>
              </a:solidFill>
              <a:latin typeface="Verdana" pitchFamily="34" charset="0"/>
            </a:endParaRPr>
          </a:p>
        </p:txBody>
      </p:sp>
      <p:sp>
        <p:nvSpPr>
          <p:cNvPr id="109572" name="TextBox 4"/>
          <p:cNvSpPr txBox="1">
            <a:spLocks noChangeArrowheads="1"/>
          </p:cNvSpPr>
          <p:nvPr/>
        </p:nvSpPr>
        <p:spPr bwMode="auto">
          <a:xfrm>
            <a:off x="161925" y="908050"/>
            <a:ext cx="15128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2D2D8A"/>
                </a:solidFill>
                <a:latin typeface="Verdana" pitchFamily="34" charset="0"/>
              </a:rPr>
              <a:t>AMD’s Kaveri</a:t>
            </a:r>
          </a:p>
        </p:txBody>
      </p:sp>
      <p:sp>
        <p:nvSpPr>
          <p:cNvPr id="109573" name="TextBox 5"/>
          <p:cNvSpPr txBox="1">
            <a:spLocks noChangeArrowheads="1"/>
          </p:cNvSpPr>
          <p:nvPr/>
        </p:nvSpPr>
        <p:spPr bwMode="auto">
          <a:xfrm>
            <a:off x="552450" y="1268413"/>
            <a:ext cx="6719888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Launched in </a:t>
            </a:r>
            <a:r>
              <a:rPr lang="en-US" altLang="en-US" sz="1400" dirty="0">
                <a:solidFill>
                  <a:srgbClr val="0070C0"/>
                </a:solidFill>
                <a:latin typeface="Verdana" pitchFamily="34" charset="0"/>
              </a:rPr>
              <a:t>6/2014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Is based on the </a:t>
            </a:r>
            <a:r>
              <a:rPr lang="en-US" altLang="en-US" sz="1400" dirty="0">
                <a:solidFill>
                  <a:srgbClr val="2D2D8A"/>
                </a:solidFill>
                <a:latin typeface="Verdana" pitchFamily="34" charset="0"/>
              </a:rPr>
              <a:t>3. version of the Bulldozer family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, called </a:t>
            </a:r>
            <a:r>
              <a:rPr lang="en-US" altLang="en-US" sz="1400" dirty="0">
                <a:solidFill>
                  <a:srgbClr val="FF0000"/>
                </a:solidFill>
                <a:latin typeface="Verdana" pitchFamily="34" charset="0"/>
              </a:rPr>
              <a:t>Steamroller.</a:t>
            </a:r>
          </a:p>
          <a:p>
            <a:pPr eaLnBrk="1" fontAlgn="base" hangingPunct="1">
              <a:spcBef>
                <a:spcPct val="0"/>
              </a:spcBef>
              <a:spcAft>
                <a:spcPts val="300"/>
              </a:spcAft>
            </a:pPr>
            <a:r>
              <a:rPr lang="en-US" altLang="en-US" sz="1400" dirty="0" smtClean="0">
                <a:solidFill>
                  <a:srgbClr val="000000"/>
                </a:solidFill>
                <a:latin typeface="Verdana" pitchFamily="34" charset="0"/>
              </a:rPr>
              <a:t>Aims </a:t>
            </a:r>
            <a:r>
              <a:rPr lang="en-US" altLang="en-US" sz="1400" dirty="0">
                <a:solidFill>
                  <a:srgbClr val="000000"/>
                </a:solidFill>
                <a:latin typeface="Verdana" pitchFamily="34" charset="0"/>
              </a:rPr>
              <a:t>at desktop PCs and laptops.</a:t>
            </a:r>
          </a:p>
        </p:txBody>
      </p:sp>
    </p:spTree>
    <p:extLst>
      <p:ext uri="{BB962C8B-B14F-4D97-AF65-F5344CB8AC3E}">
        <p14:creationId xmlns:p14="http://schemas.microsoft.com/office/powerpoint/2010/main" val="318040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4"/>
          <p:cNvSpPr txBox="1">
            <a:spLocks noChangeArrowheads="1"/>
          </p:cNvSpPr>
          <p:nvPr/>
        </p:nvSpPr>
        <p:spPr bwMode="auto">
          <a:xfrm>
            <a:off x="107297" y="543019"/>
            <a:ext cx="7242688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AMD’s Family 15h Steamroller-based </a:t>
            </a:r>
            <a:r>
              <a:rPr lang="en-US" altLang="en-US" sz="1400" b="1" dirty="0" err="1">
                <a:solidFill>
                  <a:srgbClr val="333399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333399"/>
                </a:solidFill>
                <a:latin typeface="Verdana" pitchFamily="34" charset="0"/>
              </a:rPr>
              <a:t> APU lines </a:t>
            </a:r>
            <a:r>
              <a:rPr lang="en-US" altLang="en-US" sz="1400" dirty="0">
                <a:latin typeface="Verdana" pitchFamily="34" charset="0"/>
              </a:rPr>
              <a:t>(based on </a:t>
            </a:r>
            <a:r>
              <a:rPr lang="en-US" altLang="en-US" sz="1400" dirty="0" smtClean="0">
                <a:latin typeface="Verdana" pitchFamily="34" charset="0"/>
              </a:rPr>
              <a:t>[10])</a:t>
            </a:r>
            <a:r>
              <a:rPr lang="en-US" altLang="en-US" sz="1400" b="1" dirty="0" smtClean="0">
                <a:latin typeface="Verdana" pitchFamily="34" charset="0"/>
              </a:rPr>
              <a:t> </a:t>
            </a:r>
            <a:endParaRPr lang="en-US" altLang="en-US" sz="1400" b="1" dirty="0">
              <a:latin typeface="Verdana" pitchFamily="34" charset="0"/>
            </a:endParaRPr>
          </a:p>
        </p:txBody>
      </p:sp>
      <p:pic>
        <p:nvPicPr>
          <p:cNvPr id="11059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1" t="38220" r="8327" b="7924"/>
          <a:stretch>
            <a:fillRect/>
          </a:stretch>
        </p:blipFill>
        <p:spPr bwMode="auto">
          <a:xfrm>
            <a:off x="2327275" y="1389063"/>
            <a:ext cx="5773738" cy="527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596" name="Line 6"/>
          <p:cNvSpPr>
            <a:spLocks noChangeShapeType="1"/>
          </p:cNvSpPr>
          <p:nvPr/>
        </p:nvSpPr>
        <p:spPr bwMode="auto">
          <a:xfrm flipH="1">
            <a:off x="2260600" y="2760663"/>
            <a:ext cx="868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597" name="Text Box 7"/>
          <p:cNvSpPr txBox="1">
            <a:spLocks noChangeArrowheads="1"/>
          </p:cNvSpPr>
          <p:nvPr/>
        </p:nvSpPr>
        <p:spPr bwMode="auto">
          <a:xfrm rot="-2380455">
            <a:off x="3654425" y="3624263"/>
            <a:ext cx="2951163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>
                <a:solidFill>
                  <a:srgbClr val="FF0000"/>
                </a:solidFill>
                <a:latin typeface="Verdana" pitchFamily="34" charset="0"/>
              </a:rPr>
              <a:t>F       u       s       i         o     n</a:t>
            </a:r>
          </a:p>
        </p:txBody>
      </p:sp>
      <p:sp>
        <p:nvSpPr>
          <p:cNvPr id="110598" name="Text Box 8"/>
          <p:cNvSpPr txBox="1">
            <a:spLocks noChangeArrowheads="1"/>
          </p:cNvSpPr>
          <p:nvPr/>
        </p:nvSpPr>
        <p:spPr bwMode="auto">
          <a:xfrm>
            <a:off x="3878263" y="1878013"/>
            <a:ext cx="985837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Verdana" pitchFamily="34" charset="0"/>
              </a:rPr>
              <a:t>Fam. 12h</a:t>
            </a:r>
          </a:p>
        </p:txBody>
      </p:sp>
      <p:sp>
        <p:nvSpPr>
          <p:cNvPr id="110599" name="Oval 9"/>
          <p:cNvSpPr>
            <a:spLocks noChangeArrowheads="1"/>
          </p:cNvSpPr>
          <p:nvPr/>
        </p:nvSpPr>
        <p:spPr bwMode="auto">
          <a:xfrm>
            <a:off x="3930650" y="1773238"/>
            <a:ext cx="935038" cy="50165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0" name="Text Box 10"/>
          <p:cNvSpPr txBox="1">
            <a:spLocks noChangeArrowheads="1"/>
          </p:cNvSpPr>
          <p:nvPr/>
        </p:nvSpPr>
        <p:spPr bwMode="auto">
          <a:xfrm>
            <a:off x="3648075" y="3103563"/>
            <a:ext cx="515938" cy="27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Verdana" pitchFamily="34" charset="0"/>
              </a:rPr>
              <a:t>K14</a:t>
            </a:r>
          </a:p>
        </p:txBody>
      </p:sp>
      <p:sp>
        <p:nvSpPr>
          <p:cNvPr id="110601" name="Oval 11"/>
          <p:cNvSpPr>
            <a:spLocks noChangeArrowheads="1"/>
          </p:cNvSpPr>
          <p:nvPr/>
        </p:nvSpPr>
        <p:spPr bwMode="auto">
          <a:xfrm>
            <a:off x="3463925" y="3055938"/>
            <a:ext cx="935038" cy="500062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2" name="Text Box 12"/>
          <p:cNvSpPr txBox="1">
            <a:spLocks noChangeArrowheads="1"/>
          </p:cNvSpPr>
          <p:nvPr/>
        </p:nvSpPr>
        <p:spPr bwMode="auto">
          <a:xfrm>
            <a:off x="3627438" y="5624513"/>
            <a:ext cx="987425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FF0000"/>
                </a:solidFill>
                <a:latin typeface="Verdana" pitchFamily="34" charset="0"/>
              </a:rPr>
              <a:t>Fam. 14h</a:t>
            </a:r>
          </a:p>
        </p:txBody>
      </p:sp>
      <p:grpSp>
        <p:nvGrpSpPr>
          <p:cNvPr id="110603" name="Group 13"/>
          <p:cNvGrpSpPr>
            <a:grpSpLocks/>
          </p:cNvGrpSpPr>
          <p:nvPr/>
        </p:nvGrpSpPr>
        <p:grpSpPr bwMode="auto">
          <a:xfrm>
            <a:off x="3876675" y="4279900"/>
            <a:ext cx="989013" cy="500063"/>
            <a:chOff x="674" y="856"/>
            <a:chExt cx="420" cy="198"/>
          </a:xfrm>
        </p:grpSpPr>
        <p:sp>
          <p:nvSpPr>
            <p:cNvPr id="110631" name="Text Box 14"/>
            <p:cNvSpPr txBox="1">
              <a:spLocks noChangeArrowheads="1"/>
            </p:cNvSpPr>
            <p:nvPr/>
          </p:nvSpPr>
          <p:spPr bwMode="auto">
            <a:xfrm>
              <a:off x="674" y="874"/>
              <a:ext cx="419" cy="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200" b="1">
                  <a:solidFill>
                    <a:srgbClr val="FF0000"/>
                  </a:solidFill>
                  <a:latin typeface="Verdana" pitchFamily="34" charset="0"/>
                </a:rPr>
                <a:t>Fam. 12h</a:t>
              </a:r>
            </a:p>
          </p:txBody>
        </p:sp>
        <p:sp>
          <p:nvSpPr>
            <p:cNvPr id="110632" name="Oval 15"/>
            <p:cNvSpPr>
              <a:spLocks noChangeArrowheads="1"/>
            </p:cNvSpPr>
            <p:nvPr/>
          </p:nvSpPr>
          <p:spPr bwMode="auto">
            <a:xfrm>
              <a:off x="697" y="856"/>
              <a:ext cx="397" cy="198"/>
            </a:xfrm>
            <a:prstGeom prst="ellips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10604" name="AutoShape 16"/>
          <p:cNvSpPr>
            <a:spLocks noChangeArrowheads="1"/>
          </p:cNvSpPr>
          <p:nvPr/>
        </p:nvSpPr>
        <p:spPr bwMode="auto">
          <a:xfrm>
            <a:off x="2546350" y="1973263"/>
            <a:ext cx="534988" cy="69850"/>
          </a:xfrm>
          <a:prstGeom prst="rightArrow">
            <a:avLst>
              <a:gd name="adj1" fmla="val 50000"/>
              <a:gd name="adj2" fmla="val 19147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5" name="AutoShape 17"/>
          <p:cNvSpPr>
            <a:spLocks noChangeArrowheads="1"/>
          </p:cNvSpPr>
          <p:nvPr/>
        </p:nvSpPr>
        <p:spPr bwMode="auto">
          <a:xfrm>
            <a:off x="2574925" y="4348163"/>
            <a:ext cx="534988" cy="69850"/>
          </a:xfrm>
          <a:prstGeom prst="rightArrow">
            <a:avLst>
              <a:gd name="adj1" fmla="val 50000"/>
              <a:gd name="adj2" fmla="val 191477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pic>
        <p:nvPicPr>
          <p:cNvPr id="110606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61" t="5730" r="8327" b="90971"/>
          <a:stretch>
            <a:fillRect/>
          </a:stretch>
        </p:blipFill>
        <p:spPr bwMode="auto">
          <a:xfrm>
            <a:off x="2327275" y="1084263"/>
            <a:ext cx="5773738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607" name="Picture 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" t="37059" r="91576" b="7924"/>
          <a:stretch>
            <a:fillRect/>
          </a:stretch>
        </p:blipFill>
        <p:spPr bwMode="auto">
          <a:xfrm>
            <a:off x="1044575" y="1295400"/>
            <a:ext cx="1068388" cy="538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0608" name="Rectangle 20"/>
          <p:cNvSpPr>
            <a:spLocks noChangeArrowheads="1"/>
          </p:cNvSpPr>
          <p:nvPr/>
        </p:nvSpPr>
        <p:spPr bwMode="auto">
          <a:xfrm>
            <a:off x="2068513" y="1281113"/>
            <a:ext cx="69850" cy="53292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09" name="Line 21"/>
          <p:cNvSpPr>
            <a:spLocks noChangeShapeType="1"/>
          </p:cNvSpPr>
          <p:nvPr/>
        </p:nvSpPr>
        <p:spPr bwMode="auto">
          <a:xfrm>
            <a:off x="2771775" y="3492500"/>
            <a:ext cx="215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0" name="Text Box 22"/>
          <p:cNvSpPr txBox="1">
            <a:spLocks noChangeArrowheads="1"/>
          </p:cNvSpPr>
          <p:nvPr/>
        </p:nvSpPr>
        <p:spPr bwMode="auto">
          <a:xfrm>
            <a:off x="3111500" y="3219450"/>
            <a:ext cx="377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??</a:t>
            </a:r>
          </a:p>
        </p:txBody>
      </p:sp>
      <p:sp>
        <p:nvSpPr>
          <p:cNvPr id="110611" name="Rectangle 23"/>
          <p:cNvSpPr>
            <a:spLocks noChangeArrowheads="1"/>
          </p:cNvSpPr>
          <p:nvPr/>
        </p:nvSpPr>
        <p:spPr bwMode="auto">
          <a:xfrm>
            <a:off x="2339975" y="2794000"/>
            <a:ext cx="2303463" cy="1079500"/>
          </a:xfrm>
          <a:prstGeom prst="rect">
            <a:avLst/>
          </a:prstGeom>
          <a:solidFill>
            <a:srgbClr val="FFFF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2" name="Rectangle 24"/>
          <p:cNvSpPr>
            <a:spLocks noChangeArrowheads="1"/>
          </p:cNvSpPr>
          <p:nvPr/>
        </p:nvSpPr>
        <p:spPr bwMode="auto">
          <a:xfrm>
            <a:off x="2339975" y="2730500"/>
            <a:ext cx="2303463" cy="1143000"/>
          </a:xfrm>
          <a:prstGeom prst="rect">
            <a:avLst/>
          </a:prstGeom>
          <a:solidFill>
            <a:srgbClr val="C0C0C0">
              <a:alpha val="2588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000000"/>
                </a:solidFill>
                <a:latin typeface="Verdana" pitchFamily="34" charset="0"/>
              </a:rPr>
              <a:t>40 nm</a:t>
            </a:r>
          </a:p>
        </p:txBody>
      </p:sp>
      <p:sp>
        <p:nvSpPr>
          <p:cNvPr id="110613" name="Text Box 25"/>
          <p:cNvSpPr txBox="1">
            <a:spLocks noChangeArrowheads="1"/>
          </p:cNvSpPr>
          <p:nvPr/>
        </p:nvSpPr>
        <p:spPr bwMode="auto">
          <a:xfrm>
            <a:off x="3409950" y="6116638"/>
            <a:ext cx="3778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  <a:latin typeface="Verdana" pitchFamily="34" charset="0"/>
              </a:rPr>
              <a:t>??</a:t>
            </a:r>
          </a:p>
        </p:txBody>
      </p:sp>
      <p:sp>
        <p:nvSpPr>
          <p:cNvPr id="110614" name="Rectangle 26"/>
          <p:cNvSpPr>
            <a:spLocks noChangeArrowheads="1"/>
          </p:cNvSpPr>
          <p:nvPr/>
        </p:nvSpPr>
        <p:spPr bwMode="auto">
          <a:xfrm>
            <a:off x="2339975" y="6008688"/>
            <a:ext cx="2303463" cy="576262"/>
          </a:xfrm>
          <a:prstGeom prst="rect">
            <a:avLst/>
          </a:prstGeom>
          <a:solidFill>
            <a:srgbClr val="FFFFB7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5" name="Line 27"/>
          <p:cNvSpPr>
            <a:spLocks noChangeShapeType="1"/>
          </p:cNvSpPr>
          <p:nvPr/>
        </p:nvSpPr>
        <p:spPr bwMode="auto">
          <a:xfrm flipH="1">
            <a:off x="2339975" y="6584950"/>
            <a:ext cx="2303463" cy="0"/>
          </a:xfrm>
          <a:prstGeom prst="line">
            <a:avLst/>
          </a:prstGeom>
          <a:noFill/>
          <a:ln w="38100">
            <a:solidFill>
              <a:srgbClr val="CC99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6" name="Rectangle 28"/>
          <p:cNvSpPr>
            <a:spLocks noChangeArrowheads="1"/>
          </p:cNvSpPr>
          <p:nvPr/>
        </p:nvSpPr>
        <p:spPr bwMode="auto">
          <a:xfrm>
            <a:off x="2339975" y="5962650"/>
            <a:ext cx="2303463" cy="647700"/>
          </a:xfrm>
          <a:prstGeom prst="rect">
            <a:avLst/>
          </a:prstGeom>
          <a:solidFill>
            <a:srgbClr val="C0C0C0">
              <a:alpha val="25882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000" b="1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7" name="Line 29"/>
          <p:cNvSpPr>
            <a:spLocks noChangeShapeType="1"/>
          </p:cNvSpPr>
          <p:nvPr/>
        </p:nvSpPr>
        <p:spPr bwMode="auto">
          <a:xfrm>
            <a:off x="4249738" y="2722563"/>
            <a:ext cx="0" cy="122555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18" name="AutoShape 30"/>
          <p:cNvSpPr>
            <a:spLocks noChangeArrowheads="1"/>
          </p:cNvSpPr>
          <p:nvPr/>
        </p:nvSpPr>
        <p:spPr bwMode="auto">
          <a:xfrm>
            <a:off x="2386013" y="6094413"/>
            <a:ext cx="647700" cy="431800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15875">
            <a:solidFill>
              <a:srgbClr val="2D9F4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6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" b="1">
                <a:solidFill>
                  <a:srgbClr val="000000"/>
                </a:solidFill>
                <a:latin typeface="Verdana" pitchFamily="34" charset="0"/>
              </a:rPr>
              <a:t>Brazos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" b="1">
                <a:solidFill>
                  <a:srgbClr val="000000"/>
                </a:solidFill>
                <a:latin typeface="Verdana" pitchFamily="34" charset="0"/>
              </a:rPr>
              <a:t>(Desna)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" b="1">
                <a:solidFill>
                  <a:srgbClr val="000000"/>
                </a:solidFill>
                <a:latin typeface="Verdana" pitchFamily="34" charset="0"/>
              </a:rPr>
              <a:t>2 Cores 1MB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" b="1">
                <a:solidFill>
                  <a:srgbClr val="000000"/>
                </a:solidFill>
                <a:latin typeface="Verdana" pitchFamily="34" charset="0"/>
              </a:rPr>
              <a:t>DX11 GPU Core</a:t>
            </a:r>
          </a:p>
          <a:p>
            <a:pPr algn="ctr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500" b="1">
                <a:solidFill>
                  <a:srgbClr val="000000"/>
                </a:solidFill>
                <a:latin typeface="Verdana" pitchFamily="34" charset="0"/>
              </a:rPr>
              <a:t>DDR3</a:t>
            </a:r>
          </a:p>
        </p:txBody>
      </p:sp>
      <p:sp>
        <p:nvSpPr>
          <p:cNvPr id="110619" name="Line 32"/>
          <p:cNvSpPr>
            <a:spLocks noChangeShapeType="1"/>
          </p:cNvSpPr>
          <p:nvPr/>
        </p:nvSpPr>
        <p:spPr bwMode="auto">
          <a:xfrm>
            <a:off x="3276600" y="6008688"/>
            <a:ext cx="0" cy="57626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0" name="Line 33"/>
          <p:cNvSpPr>
            <a:spLocks noChangeShapeType="1"/>
          </p:cNvSpPr>
          <p:nvPr/>
        </p:nvSpPr>
        <p:spPr bwMode="auto">
          <a:xfrm>
            <a:off x="3276600" y="6034088"/>
            <a:ext cx="0" cy="57626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1" name="Line 34"/>
          <p:cNvSpPr>
            <a:spLocks noChangeShapeType="1"/>
          </p:cNvSpPr>
          <p:nvPr/>
        </p:nvSpPr>
        <p:spPr bwMode="auto">
          <a:xfrm>
            <a:off x="4237038" y="6008688"/>
            <a:ext cx="0" cy="576262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2" name="Line 35"/>
          <p:cNvSpPr>
            <a:spLocks noChangeShapeType="1"/>
          </p:cNvSpPr>
          <p:nvPr/>
        </p:nvSpPr>
        <p:spPr bwMode="auto">
          <a:xfrm>
            <a:off x="3276600" y="2722563"/>
            <a:ext cx="0" cy="1150937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3" name="Line 36"/>
          <p:cNvSpPr>
            <a:spLocks noChangeShapeType="1"/>
          </p:cNvSpPr>
          <p:nvPr/>
        </p:nvSpPr>
        <p:spPr bwMode="auto">
          <a:xfrm>
            <a:off x="2051050" y="1281113"/>
            <a:ext cx="0" cy="2592387"/>
          </a:xfrm>
          <a:prstGeom prst="line">
            <a:avLst/>
          </a:prstGeom>
          <a:noFill/>
          <a:ln w="15875">
            <a:solidFill>
              <a:srgbClr val="C0C0C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4" name="Line 37"/>
          <p:cNvSpPr>
            <a:spLocks noChangeShapeType="1"/>
          </p:cNvSpPr>
          <p:nvPr/>
        </p:nvSpPr>
        <p:spPr bwMode="auto">
          <a:xfrm>
            <a:off x="3276600" y="1427163"/>
            <a:ext cx="503238" cy="0"/>
          </a:xfrm>
          <a:prstGeom prst="line">
            <a:avLst/>
          </a:prstGeom>
          <a:noFill/>
          <a:ln w="34925">
            <a:solidFill>
              <a:srgbClr val="596E9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5" name="Oval 39"/>
          <p:cNvSpPr>
            <a:spLocks noChangeArrowheads="1"/>
          </p:cNvSpPr>
          <p:nvPr/>
        </p:nvSpPr>
        <p:spPr bwMode="auto">
          <a:xfrm>
            <a:off x="3681413" y="5497513"/>
            <a:ext cx="911225" cy="5413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6" name="Text Box 40"/>
          <p:cNvSpPr txBox="1">
            <a:spLocks noChangeArrowheads="1"/>
          </p:cNvSpPr>
          <p:nvPr/>
        </p:nvSpPr>
        <p:spPr bwMode="auto">
          <a:xfrm>
            <a:off x="3111500" y="5727700"/>
            <a:ext cx="469900" cy="24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000" b="1">
                <a:solidFill>
                  <a:srgbClr val="FF0000"/>
                </a:solidFill>
                <a:latin typeface="Verdana" pitchFamily="34" charset="0"/>
              </a:rPr>
              <a:t>1.G.</a:t>
            </a:r>
          </a:p>
        </p:txBody>
      </p:sp>
      <p:sp>
        <p:nvSpPr>
          <p:cNvPr id="110627" name="Text Box 41"/>
          <p:cNvSpPr txBox="1">
            <a:spLocks noChangeArrowheads="1"/>
          </p:cNvSpPr>
          <p:nvPr/>
        </p:nvSpPr>
        <p:spPr bwMode="auto">
          <a:xfrm>
            <a:off x="5656263" y="5657850"/>
            <a:ext cx="6238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Verdana" pitchFamily="34" charset="0"/>
              </a:rPr>
              <a:t>Bobcat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900" b="1">
                <a:solidFill>
                  <a:srgbClr val="FF0000"/>
                </a:solidFill>
                <a:latin typeface="Verdana" pitchFamily="34" charset="0"/>
              </a:rPr>
              <a:t>2. G.</a:t>
            </a:r>
          </a:p>
        </p:txBody>
      </p:sp>
      <p:sp>
        <p:nvSpPr>
          <p:cNvPr id="110628" name="Oval 42"/>
          <p:cNvSpPr>
            <a:spLocks noChangeArrowheads="1"/>
          </p:cNvSpPr>
          <p:nvPr/>
        </p:nvSpPr>
        <p:spPr bwMode="auto">
          <a:xfrm>
            <a:off x="6804025" y="1379538"/>
            <a:ext cx="1008063" cy="118586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0629" name="Oval 43"/>
          <p:cNvSpPr>
            <a:spLocks noChangeArrowheads="1"/>
          </p:cNvSpPr>
          <p:nvPr/>
        </p:nvSpPr>
        <p:spPr bwMode="auto">
          <a:xfrm>
            <a:off x="6877050" y="3756025"/>
            <a:ext cx="1008063" cy="1185863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(2)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06372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http://prohardver.hu/dl/cnt/2014-01/105429/picz/slide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5" b="4305"/>
          <a:stretch>
            <a:fillRect/>
          </a:stretch>
        </p:blipFill>
        <p:spPr bwMode="auto">
          <a:xfrm>
            <a:off x="88900" y="1282700"/>
            <a:ext cx="9028113" cy="426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extBox 3"/>
          <p:cNvSpPr txBox="1">
            <a:spLocks noChangeArrowheads="1"/>
          </p:cNvSpPr>
          <p:nvPr/>
        </p:nvSpPr>
        <p:spPr bwMode="auto">
          <a:xfrm>
            <a:off x="147544" y="546941"/>
            <a:ext cx="236314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Die shot of </a:t>
            </a: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8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(3)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12662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pc.watch.impress.co.jp/img/pcw/docs/632/794/02_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5" t="9251" r="11755" b="18990"/>
          <a:stretch>
            <a:fillRect/>
          </a:stretch>
        </p:blipFill>
        <p:spPr bwMode="auto">
          <a:xfrm>
            <a:off x="2409825" y="1178750"/>
            <a:ext cx="4276725" cy="510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4"/>
          <p:cNvSpPr txBox="1">
            <a:spLocks noChangeArrowheads="1"/>
          </p:cNvSpPr>
          <p:nvPr/>
        </p:nvSpPr>
        <p:spPr bwMode="auto">
          <a:xfrm>
            <a:off x="157443" y="540591"/>
            <a:ext cx="240001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err="1">
                <a:solidFill>
                  <a:srgbClr val="2D2D8A"/>
                </a:solidFill>
                <a:latin typeface="Verdana" pitchFamily="34" charset="0"/>
              </a:rPr>
              <a:t>Kaveri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 die layout </a:t>
            </a:r>
            <a:r>
              <a:rPr lang="en-US" altLang="en-US" sz="1400" dirty="0" smtClean="0">
                <a:latin typeface="Verdana" pitchFamily="34" charset="0"/>
              </a:rPr>
              <a:t>[11]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altLang="en-US" dirty="0" smtClean="0"/>
              <a:t>2.3 AMD’s first implementation of HSA – </a:t>
            </a:r>
            <a:r>
              <a:rPr lang="en-US" altLang="en-US" dirty="0" err="1" smtClean="0"/>
              <a:t>Kaveri</a:t>
            </a:r>
            <a:r>
              <a:rPr lang="en-US" altLang="en-US" dirty="0" smtClean="0"/>
              <a:t> (4)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958617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3. Intel’s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approach to support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heterogeneous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computing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415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3.1 Intel’s implementations of integrated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graphics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959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3.1 Intel’s implementations of integrated graphics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2631" y="543112"/>
            <a:ext cx="5392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3.1 Intel’s implementations of integrated graphics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455" y="914400"/>
            <a:ext cx="83793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Intel has a long history of integrated graphics, implemented </a:t>
            </a:r>
            <a:r>
              <a:rPr lang="en-US" sz="1400" dirty="0">
                <a:solidFill>
                  <a:srgbClr val="2D2D8A"/>
                </a:solidFill>
                <a:latin typeface="Verdana"/>
              </a:rPr>
              <a:t>first in the north bridge in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2D2D8A"/>
                </a:solidFill>
                <a:latin typeface="Verdana"/>
              </a:rPr>
              <a:t> 8xx chipset (1999),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as indicated below.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2667000" y="1560513"/>
            <a:ext cx="3333750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Implementation of integrated graphics</a:t>
            </a:r>
            <a:endParaRPr lang="hu-HU" altLang="en-US" sz="12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900113" y="2243138"/>
            <a:ext cx="1643062" cy="18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In the north bridge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V="1">
            <a:off x="1914524" y="1909763"/>
            <a:ext cx="2543175" cy="234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 flipH="1" flipV="1">
            <a:off x="4489449" y="1909763"/>
            <a:ext cx="2536825" cy="23495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Oval 12"/>
          <p:cNvSpPr>
            <a:spLocks noChangeArrowheads="1"/>
          </p:cNvSpPr>
          <p:nvPr/>
        </p:nvSpPr>
        <p:spPr bwMode="auto">
          <a:xfrm>
            <a:off x="1862138" y="211613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Oval 12"/>
          <p:cNvSpPr>
            <a:spLocks noChangeArrowheads="1"/>
          </p:cNvSpPr>
          <p:nvPr/>
        </p:nvSpPr>
        <p:spPr bwMode="auto">
          <a:xfrm>
            <a:off x="7035800" y="2114550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Rectangle 9"/>
          <p:cNvSpPr>
            <a:spLocks noChangeArrowheads="1"/>
          </p:cNvSpPr>
          <p:nvPr/>
        </p:nvSpPr>
        <p:spPr bwMode="auto">
          <a:xfrm>
            <a:off x="6173788" y="2235200"/>
            <a:ext cx="177482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On the processor die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2843213" y="2244725"/>
            <a:ext cx="29749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In a multi-chip processor package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>
                <a:solidFill>
                  <a:srgbClr val="000000"/>
                </a:solidFill>
                <a:latin typeface="Verdana" pitchFamily="34" charset="0"/>
              </a:rPr>
              <a:t>on a separate die </a:t>
            </a:r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2493963" y="2709863"/>
            <a:ext cx="38417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Both the CPU and the GPU are on separate dies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and are mounted into a single package</a:t>
            </a:r>
          </a:p>
        </p:txBody>
      </p:sp>
      <p:sp>
        <p:nvSpPr>
          <p:cNvPr id="15" name="Line 42"/>
          <p:cNvSpPr>
            <a:spLocks noChangeShapeType="1"/>
          </p:cNvSpPr>
          <p:nvPr/>
        </p:nvSpPr>
        <p:spPr bwMode="auto">
          <a:xfrm>
            <a:off x="4456113" y="1792288"/>
            <a:ext cx="0" cy="3603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Oval 12"/>
          <p:cNvSpPr>
            <a:spLocks noChangeArrowheads="1"/>
          </p:cNvSpPr>
          <p:nvPr/>
        </p:nvSpPr>
        <p:spPr bwMode="auto">
          <a:xfrm>
            <a:off x="4429125" y="2109788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1603" y="5123937"/>
            <a:ext cx="275588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Implementations about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1999 </a:t>
            </a: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– 2009 such as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Intel’s 828xx chipset (1999)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and subsequent implementations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18" name="Group 12"/>
          <p:cNvGrpSpPr>
            <a:grpSpLocks/>
          </p:cNvGrpSpPr>
          <p:nvPr/>
        </p:nvGrpSpPr>
        <p:grpSpPr bwMode="auto">
          <a:xfrm>
            <a:off x="900113" y="3248586"/>
            <a:ext cx="2087562" cy="1728787"/>
            <a:chOff x="1546" y="2478"/>
            <a:chExt cx="1315" cy="1089"/>
          </a:xfrm>
        </p:grpSpPr>
        <p:sp>
          <p:nvSpPr>
            <p:cNvPr id="19" name="Oval 33"/>
            <p:cNvSpPr>
              <a:spLocks noChangeArrowheads="1"/>
            </p:cNvSpPr>
            <p:nvPr/>
          </p:nvSpPr>
          <p:spPr bwMode="auto">
            <a:xfrm>
              <a:off x="1784" y="2478"/>
              <a:ext cx="262" cy="264"/>
            </a:xfrm>
            <a:prstGeom prst="ellipse">
              <a:avLst/>
            </a:prstGeom>
            <a:solidFill>
              <a:srgbClr val="CCECFF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P</a:t>
              </a:r>
            </a:p>
          </p:txBody>
        </p:sp>
        <p:sp>
          <p:nvSpPr>
            <p:cNvPr id="20" name="Rectangle 34"/>
            <p:cNvSpPr>
              <a:spLocks noChangeArrowheads="1"/>
            </p:cNvSpPr>
            <p:nvPr/>
          </p:nvSpPr>
          <p:spPr bwMode="auto">
            <a:xfrm>
              <a:off x="1546" y="3340"/>
              <a:ext cx="729" cy="227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South</a:t>
              </a:r>
              <a:r>
                <a:rPr lang="hu-HU" sz="1000">
                  <a:solidFill>
                    <a:srgbClr val="000000"/>
                  </a:solidFill>
                  <a:latin typeface="Verdana" pitchFamily="34" charset="0"/>
                </a:rPr>
                <a:t> Bridge</a:t>
              </a:r>
            </a:p>
          </p:txBody>
        </p:sp>
        <p:sp>
          <p:nvSpPr>
            <p:cNvPr id="21" name="Line 36"/>
            <p:cNvSpPr>
              <a:spLocks noChangeShapeType="1"/>
            </p:cNvSpPr>
            <p:nvPr/>
          </p:nvSpPr>
          <p:spPr bwMode="auto">
            <a:xfrm>
              <a:off x="1920" y="2751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2" name="Line 37"/>
            <p:cNvSpPr>
              <a:spLocks noChangeShapeType="1"/>
            </p:cNvSpPr>
            <p:nvPr/>
          </p:nvSpPr>
          <p:spPr bwMode="auto">
            <a:xfrm>
              <a:off x="1920" y="3162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3" name="Line 41"/>
            <p:cNvSpPr>
              <a:spLocks noChangeShapeType="1"/>
            </p:cNvSpPr>
            <p:nvPr/>
          </p:nvSpPr>
          <p:spPr bwMode="auto">
            <a:xfrm>
              <a:off x="2262" y="3033"/>
              <a:ext cx="1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4" name="Rectangle 59"/>
            <p:cNvSpPr>
              <a:spLocks noChangeArrowheads="1"/>
            </p:cNvSpPr>
            <p:nvPr/>
          </p:nvSpPr>
          <p:spPr bwMode="auto">
            <a:xfrm>
              <a:off x="2442" y="2932"/>
              <a:ext cx="419" cy="218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Mem.</a:t>
              </a: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1779" y="2928"/>
              <a:ext cx="476" cy="230"/>
            </a:xfrm>
            <a:prstGeom prst="rect">
              <a:avLst/>
            </a:prstGeom>
            <a:solidFill>
              <a:srgbClr val="B7FFD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NB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6" name="Rectangle 54"/>
            <p:cNvSpPr>
              <a:spLocks noChangeArrowheads="1"/>
            </p:cNvSpPr>
            <p:nvPr/>
          </p:nvSpPr>
          <p:spPr bwMode="auto">
            <a:xfrm>
              <a:off x="1564" y="2928"/>
              <a:ext cx="215" cy="230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IG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27" name="Group 21"/>
          <p:cNvGrpSpPr>
            <a:grpSpLocks/>
          </p:cNvGrpSpPr>
          <p:nvPr/>
        </p:nvGrpSpPr>
        <p:grpSpPr bwMode="auto">
          <a:xfrm>
            <a:off x="3605213" y="3312086"/>
            <a:ext cx="2087562" cy="1663700"/>
            <a:chOff x="3017" y="2518"/>
            <a:chExt cx="1315" cy="1048"/>
          </a:xfrm>
        </p:grpSpPr>
        <p:sp>
          <p:nvSpPr>
            <p:cNvPr id="28" name="Rectangle 34"/>
            <p:cNvSpPr>
              <a:spLocks noChangeArrowheads="1"/>
            </p:cNvSpPr>
            <p:nvPr/>
          </p:nvSpPr>
          <p:spPr bwMode="auto">
            <a:xfrm>
              <a:off x="3017" y="3339"/>
              <a:ext cx="729" cy="227"/>
            </a:xfrm>
            <a:prstGeom prst="rect">
              <a:avLst/>
            </a:prstGeom>
            <a:solidFill>
              <a:schemeClr val="accent3">
                <a:lumMod val="85000"/>
              </a:scheme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South</a:t>
              </a:r>
              <a:r>
                <a:rPr lang="hu-HU" sz="1000">
                  <a:solidFill>
                    <a:srgbClr val="000000"/>
                  </a:solidFill>
                  <a:latin typeface="Verdana" pitchFamily="34" charset="0"/>
                </a:rPr>
                <a:t> Bridge</a:t>
              </a:r>
            </a:p>
          </p:txBody>
        </p:sp>
        <p:sp>
          <p:nvSpPr>
            <p:cNvPr id="29" name="Line 36"/>
            <p:cNvSpPr>
              <a:spLocks noChangeShapeType="1"/>
            </p:cNvSpPr>
            <p:nvPr/>
          </p:nvSpPr>
          <p:spPr bwMode="auto">
            <a:xfrm>
              <a:off x="3391" y="2750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0" name="Line 37"/>
            <p:cNvSpPr>
              <a:spLocks noChangeShapeType="1"/>
            </p:cNvSpPr>
            <p:nvPr/>
          </p:nvSpPr>
          <p:spPr bwMode="auto">
            <a:xfrm>
              <a:off x="3391" y="3165"/>
              <a:ext cx="0" cy="17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1" name="Line 41"/>
            <p:cNvSpPr>
              <a:spLocks noChangeShapeType="1"/>
            </p:cNvSpPr>
            <p:nvPr/>
          </p:nvSpPr>
          <p:spPr bwMode="auto">
            <a:xfrm>
              <a:off x="3733" y="3032"/>
              <a:ext cx="17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2" name="Rectangle 59"/>
            <p:cNvSpPr>
              <a:spLocks noChangeArrowheads="1"/>
            </p:cNvSpPr>
            <p:nvPr/>
          </p:nvSpPr>
          <p:spPr bwMode="auto">
            <a:xfrm>
              <a:off x="3913" y="2931"/>
              <a:ext cx="419" cy="218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Mem.</a:t>
              </a:r>
            </a:p>
          </p:txBody>
        </p:sp>
        <p:sp>
          <p:nvSpPr>
            <p:cNvPr id="33" name="Rectangle 15"/>
            <p:cNvSpPr>
              <a:spLocks noChangeArrowheads="1"/>
            </p:cNvSpPr>
            <p:nvPr/>
          </p:nvSpPr>
          <p:spPr bwMode="auto">
            <a:xfrm>
              <a:off x="3017" y="2927"/>
              <a:ext cx="709" cy="231"/>
            </a:xfrm>
            <a:prstGeom prst="rect">
              <a:avLst/>
            </a:prstGeom>
            <a:solidFill>
              <a:srgbClr val="B7FFDB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NB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4" name="Rectangle 28"/>
            <p:cNvSpPr>
              <a:spLocks noChangeArrowheads="1"/>
            </p:cNvSpPr>
            <p:nvPr/>
          </p:nvSpPr>
          <p:spPr bwMode="auto">
            <a:xfrm>
              <a:off x="3085" y="2518"/>
              <a:ext cx="590" cy="2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5" name="Text Box 29"/>
            <p:cNvSpPr txBox="1">
              <a:spLocks noChangeArrowheads="1"/>
            </p:cNvSpPr>
            <p:nvPr/>
          </p:nvSpPr>
          <p:spPr bwMode="auto">
            <a:xfrm>
              <a:off x="3651" y="2551"/>
              <a:ext cx="1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P</a:t>
              </a:r>
            </a:p>
          </p:txBody>
        </p:sp>
        <p:sp>
          <p:nvSpPr>
            <p:cNvPr id="36" name="Rectangle 54"/>
            <p:cNvSpPr>
              <a:spLocks noChangeArrowheads="1"/>
            </p:cNvSpPr>
            <p:nvPr/>
          </p:nvSpPr>
          <p:spPr bwMode="auto">
            <a:xfrm>
              <a:off x="3117" y="2566"/>
              <a:ext cx="273" cy="141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GPU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37" name="Rectangle 54"/>
            <p:cNvSpPr>
              <a:spLocks noChangeArrowheads="1"/>
            </p:cNvSpPr>
            <p:nvPr/>
          </p:nvSpPr>
          <p:spPr bwMode="auto">
            <a:xfrm>
              <a:off x="3424" y="2564"/>
              <a:ext cx="211" cy="143"/>
            </a:xfrm>
            <a:prstGeom prst="rect">
              <a:avLst/>
            </a:prstGeom>
            <a:solidFill>
              <a:srgbClr val="CCECFF">
                <a:alpha val="41176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000">
                  <a:solidFill>
                    <a:srgbClr val="000000"/>
                  </a:solidFill>
                  <a:latin typeface="Verdana" pitchFamily="34" charset="0"/>
                </a:rPr>
                <a:t>CPU</a:t>
              </a:r>
              <a:endParaRPr lang="hu-HU" altLang="en-US" sz="10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grpSp>
        <p:nvGrpSpPr>
          <p:cNvPr id="38" name="Group 32"/>
          <p:cNvGrpSpPr>
            <a:grpSpLocks/>
          </p:cNvGrpSpPr>
          <p:nvPr/>
        </p:nvGrpSpPr>
        <p:grpSpPr bwMode="auto">
          <a:xfrm>
            <a:off x="6491288" y="3391461"/>
            <a:ext cx="1897062" cy="931862"/>
            <a:chOff x="4452" y="2568"/>
            <a:chExt cx="1195" cy="587"/>
          </a:xfrm>
        </p:grpSpPr>
        <p:sp>
          <p:nvSpPr>
            <p:cNvPr id="39" name="Rectangle 48"/>
            <p:cNvSpPr>
              <a:spLocks noChangeArrowheads="1"/>
            </p:cNvSpPr>
            <p:nvPr/>
          </p:nvSpPr>
          <p:spPr bwMode="auto">
            <a:xfrm>
              <a:off x="4513" y="2934"/>
              <a:ext cx="680" cy="221"/>
            </a:xfrm>
            <a:prstGeom prst="rect">
              <a:avLst/>
            </a:prstGeom>
            <a:solidFill>
              <a:srgbClr val="993300">
                <a:alpha val="34117"/>
              </a:srgbClr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hu-HU" altLang="en-US" sz="1000">
                  <a:solidFill>
                    <a:srgbClr val="000000"/>
                  </a:solidFill>
                  <a:latin typeface="Verdana" pitchFamily="34" charset="0"/>
                </a:rPr>
                <a:t>Periph. Contr.</a:t>
              </a:r>
            </a:p>
          </p:txBody>
        </p:sp>
        <p:sp>
          <p:nvSpPr>
            <p:cNvPr id="40" name="Line 50"/>
            <p:cNvSpPr>
              <a:spLocks noChangeShapeType="1"/>
            </p:cNvSpPr>
            <p:nvPr/>
          </p:nvSpPr>
          <p:spPr bwMode="auto">
            <a:xfrm>
              <a:off x="4862" y="2742"/>
              <a:ext cx="0" cy="2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1" name="Rectangle 59"/>
            <p:cNvSpPr>
              <a:spLocks noChangeArrowheads="1"/>
            </p:cNvSpPr>
            <p:nvPr/>
          </p:nvSpPr>
          <p:spPr bwMode="auto">
            <a:xfrm>
              <a:off x="5256" y="2568"/>
              <a:ext cx="391" cy="182"/>
            </a:xfrm>
            <a:prstGeom prst="rect">
              <a:avLst/>
            </a:prstGeom>
            <a:solidFill>
              <a:srgbClr val="F6FABE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hu-HU" altLang="en-US" sz="1100">
                  <a:solidFill>
                    <a:srgbClr val="000000"/>
                  </a:solidFill>
                  <a:latin typeface="Verdana" pitchFamily="34" charset="0"/>
                </a:rPr>
                <a:t>Mem.</a:t>
              </a:r>
            </a:p>
          </p:txBody>
        </p:sp>
        <p:sp>
          <p:nvSpPr>
            <p:cNvPr id="42" name="Line 61"/>
            <p:cNvSpPr>
              <a:spLocks noChangeShapeType="1"/>
            </p:cNvSpPr>
            <p:nvPr/>
          </p:nvSpPr>
          <p:spPr bwMode="auto">
            <a:xfrm>
              <a:off x="5091" y="2646"/>
              <a:ext cx="15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4876" y="2568"/>
              <a:ext cx="227" cy="182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hu-HU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>
              <a:off x="4831" y="2578"/>
              <a:ext cx="294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CPU</a:t>
              </a:r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4634" y="2568"/>
              <a:ext cx="227" cy="182"/>
            </a:xfrm>
            <a:prstGeom prst="rect">
              <a:avLst/>
            </a:prstGeom>
            <a:solidFill>
              <a:srgbClr val="FF0000">
                <a:alpha val="41176"/>
              </a:srgbClr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GPU</a:t>
              </a:r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4452" y="2568"/>
              <a:ext cx="169" cy="1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1100">
                  <a:solidFill>
                    <a:srgbClr val="000000"/>
                  </a:solidFill>
                  <a:latin typeface="Verdana" pitchFamily="34" charset="0"/>
                </a:rPr>
                <a:t>P</a:t>
              </a:r>
            </a:p>
          </p:txBody>
        </p:sp>
      </p:grpSp>
      <p:sp>
        <p:nvSpPr>
          <p:cNvPr id="47" name="Text Box 41"/>
          <p:cNvSpPr txBox="1">
            <a:spLocks noChangeArrowheads="1"/>
          </p:cNvSpPr>
          <p:nvPr/>
        </p:nvSpPr>
        <p:spPr bwMode="auto">
          <a:xfrm>
            <a:off x="3213100" y="5123937"/>
            <a:ext cx="2333625" cy="1198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Intel’s Havendale (DT)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Auburndale (M)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(scheduled for 1H/2009</a:t>
            </a: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 but cancelled)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Arrandale (DT, 1/2010)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>
                <a:solidFill>
                  <a:srgbClr val="000000"/>
                </a:solidFill>
                <a:latin typeface="Verdana" pitchFamily="34" charset="0"/>
              </a:rPr>
              <a:t>Clarkdale (M, 1/2010) </a:t>
            </a:r>
          </a:p>
        </p:txBody>
      </p:sp>
      <p:sp>
        <p:nvSpPr>
          <p:cNvPr id="48" name="Text Box 46"/>
          <p:cNvSpPr txBox="1">
            <a:spLocks noChangeArrowheads="1"/>
          </p:cNvSpPr>
          <p:nvPr/>
        </p:nvSpPr>
        <p:spPr bwMode="auto">
          <a:xfrm>
            <a:off x="5662000" y="5130287"/>
            <a:ext cx="3212738" cy="144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Intel’s Sandy Bridge (1/2011) and</a:t>
            </a:r>
          </a:p>
          <a:p>
            <a:pPr algn="ctr" eaLnBrk="1" fontAlgn="base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200" dirty="0" smtClean="0">
                <a:solidFill>
                  <a:srgbClr val="000000"/>
                </a:solidFill>
                <a:latin typeface="Verdana" pitchFamily="34" charset="0"/>
              </a:rPr>
              <a:t>subsequent processors</a:t>
            </a:r>
            <a:endParaRPr lang="en-US" altLang="en-US" sz="1200" dirty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AMD’s Swift (scheduled for 2009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Verdana" pitchFamily="34" charset="0"/>
              </a:rPr>
              <a:t>but canceled)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AMD’s Bobcat-based APUs (M, 1/2011)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latin typeface="Verdana" pitchFamily="34" charset="0"/>
              </a:rPr>
              <a:t>Llano APUs (DT, 6/2011</a:t>
            </a: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1200" i="1" dirty="0" smtClean="0">
                <a:solidFill>
                  <a:srgbClr val="000000"/>
                </a:solidFill>
                <a:latin typeface="Verdana" pitchFamily="34" charset="0"/>
              </a:rPr>
              <a:t>and subsequent processors</a:t>
            </a:r>
            <a:endParaRPr lang="en-US" altLang="en-US" sz="1200" i="1" dirty="0">
              <a:solidFill>
                <a:srgbClr val="000000"/>
              </a:solidFill>
              <a:latin typeface="Verdana" pitchFamily="34" charset="0"/>
            </a:endParaRPr>
          </a:p>
        </p:txBody>
      </p:sp>
      <p:grpSp>
        <p:nvGrpSpPr>
          <p:cNvPr id="49" name="Csoportba foglalás 34"/>
          <p:cNvGrpSpPr>
            <a:grpSpLocks/>
          </p:cNvGrpSpPr>
          <p:nvPr/>
        </p:nvGrpSpPr>
        <p:grpSpPr bwMode="auto">
          <a:xfrm>
            <a:off x="755650" y="6659742"/>
            <a:ext cx="7561263" cy="71437"/>
            <a:chOff x="2132013" y="3222600"/>
            <a:chExt cx="5186362" cy="103238"/>
          </a:xfrm>
        </p:grpSpPr>
        <p:sp>
          <p:nvSpPr>
            <p:cNvPr id="50" name="Line 16"/>
            <p:cNvSpPr>
              <a:spLocks noChangeShapeType="1"/>
            </p:cNvSpPr>
            <p:nvPr/>
          </p:nvSpPr>
          <p:spPr bwMode="auto">
            <a:xfrm flipV="1">
              <a:off x="2132013" y="32478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1" name="Line 17"/>
            <p:cNvSpPr>
              <a:spLocks noChangeShapeType="1"/>
            </p:cNvSpPr>
            <p:nvPr/>
          </p:nvSpPr>
          <p:spPr bwMode="auto">
            <a:xfrm>
              <a:off x="6705600" y="3222600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2" name="Line 18"/>
            <p:cNvSpPr>
              <a:spLocks noChangeShapeType="1"/>
            </p:cNvSpPr>
            <p:nvPr/>
          </p:nvSpPr>
          <p:spPr bwMode="auto">
            <a:xfrm flipH="1" flipV="1">
              <a:off x="2132013" y="3276600"/>
              <a:ext cx="4680000" cy="288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3" name="Line 19"/>
            <p:cNvSpPr>
              <a:spLocks noChangeShapeType="1"/>
            </p:cNvSpPr>
            <p:nvPr/>
          </p:nvSpPr>
          <p:spPr bwMode="auto">
            <a:xfrm flipV="1">
              <a:off x="6705600" y="3271838"/>
              <a:ext cx="611188" cy="5400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4" name="Freeform 20"/>
            <p:cNvSpPr>
              <a:spLocks/>
            </p:cNvSpPr>
            <p:nvPr/>
          </p:nvSpPr>
          <p:spPr bwMode="auto">
            <a:xfrm>
              <a:off x="2133600" y="3237743"/>
              <a:ext cx="5184775" cy="72000"/>
            </a:xfrm>
            <a:custGeom>
              <a:avLst/>
              <a:gdLst>
                <a:gd name="T0" fmla="*/ 0 w 2994"/>
                <a:gd name="T1" fmla="*/ 2147483647 h 90"/>
                <a:gd name="T2" fmla="*/ 2147483647 w 2994"/>
                <a:gd name="T3" fmla="*/ 2147483647 h 90"/>
                <a:gd name="T4" fmla="*/ 2147483647 w 2994"/>
                <a:gd name="T5" fmla="*/ 2147483647 h 90"/>
                <a:gd name="T6" fmla="*/ 2147483647 w 2994"/>
                <a:gd name="T7" fmla="*/ 0 h 90"/>
                <a:gd name="T8" fmla="*/ 0 w 2994"/>
                <a:gd name="T9" fmla="*/ 2147483647 h 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94"/>
                <a:gd name="T16" fmla="*/ 0 h 90"/>
                <a:gd name="T17" fmla="*/ 2994 w 2994"/>
                <a:gd name="T18" fmla="*/ 90 h 9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94" h="90">
                  <a:moveTo>
                    <a:pt x="0" y="45"/>
                  </a:moveTo>
                  <a:lnTo>
                    <a:pt x="2722" y="90"/>
                  </a:lnTo>
                  <a:lnTo>
                    <a:pt x="2994" y="45"/>
                  </a:lnTo>
                  <a:lnTo>
                    <a:pt x="2722" y="0"/>
                  </a:lnTo>
                  <a:lnTo>
                    <a:pt x="0" y="4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4673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13" grpId="0"/>
      <p:bldP spid="14" grpId="0"/>
      <p:bldP spid="17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457200" indent="-45720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Introduction to architectural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integration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of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the CPU and GPU </a:t>
            </a:r>
          </a:p>
        </p:txBody>
      </p:sp>
    </p:spTree>
    <p:extLst>
      <p:ext uri="{BB962C8B-B14F-4D97-AF65-F5344CB8AC3E}">
        <p14:creationId xmlns:p14="http://schemas.microsoft.com/office/powerpoint/2010/main" val="164290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6518" y="542700"/>
            <a:ext cx="38523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Unified Memory Architecture (UMA)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0467" y="927277"/>
            <a:ext cx="947419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Some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early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graphics cards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of other vendors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and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essentially all (in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the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north bridge)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integrated </a:t>
            </a:r>
            <a:endParaRPr lang="en-US" sz="1400" dirty="0">
              <a:solidFill>
                <a:srgbClr val="2D2D8A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2D2D8A"/>
                </a:solidFill>
                <a:latin typeface="Verdana" pitchFamily="34" charset="0"/>
              </a:rPr>
              <a:t> graphics designs of Intel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already made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use of the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UMA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design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as early as in the second half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of the 1990s, as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next Figure shows for the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integrated graphics of the Intel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810 chipset (1999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).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44301" y="5370490"/>
            <a:ext cx="7552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Figure: The UMA design of an early (in the north bridge) integrated graphics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[12]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897" y="6040192"/>
            <a:ext cx="90157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UMA design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eliminates the need for an extra graphics memory controller and bus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but has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constraints of a reduced memory bandwidth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1294" y="5756855"/>
            <a:ext cx="3912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Key benefit/drawback of the UMA design </a:t>
            </a:r>
          </a:p>
        </p:txBody>
      </p:sp>
      <p:grpSp>
        <p:nvGrpSpPr>
          <p:cNvPr id="10" name="Csoportba foglalás 1"/>
          <p:cNvGrpSpPr>
            <a:grpSpLocks/>
          </p:cNvGrpSpPr>
          <p:nvPr/>
        </p:nvGrpSpPr>
        <p:grpSpPr bwMode="auto">
          <a:xfrm>
            <a:off x="1582606" y="2179638"/>
            <a:ext cx="5989335" cy="2779532"/>
            <a:chOff x="1691680" y="2180094"/>
            <a:chExt cx="5137970" cy="1824846"/>
          </a:xfrm>
        </p:grpSpPr>
        <p:sp>
          <p:nvSpPr>
            <p:cNvPr id="11" name="Téglalap 3"/>
            <p:cNvSpPr/>
            <p:nvPr/>
          </p:nvSpPr>
          <p:spPr>
            <a:xfrm>
              <a:off x="1691680" y="2195962"/>
              <a:ext cx="1368644" cy="863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4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CPU</a:t>
              </a:r>
            </a:p>
          </p:txBody>
        </p:sp>
        <p:sp>
          <p:nvSpPr>
            <p:cNvPr id="12" name="Téglalap 4"/>
            <p:cNvSpPr/>
            <p:nvPr/>
          </p:nvSpPr>
          <p:spPr>
            <a:xfrm>
              <a:off x="3852614" y="2195962"/>
              <a:ext cx="719252" cy="863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Graphics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Controller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</a:p>
          </p:txBody>
        </p:sp>
        <p:sp>
          <p:nvSpPr>
            <p:cNvPr id="13" name="Téglalap 5"/>
            <p:cNvSpPr/>
            <p:nvPr/>
          </p:nvSpPr>
          <p:spPr>
            <a:xfrm>
              <a:off x="4571866" y="2195962"/>
              <a:ext cx="765298" cy="86323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Gfx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/</a:t>
              </a: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Arbiter</a:t>
              </a:r>
              <a:endParaRPr lang="hu-H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Téglalap 6"/>
            <p:cNvSpPr/>
            <p:nvPr/>
          </p:nvSpPr>
          <p:spPr>
            <a:xfrm>
              <a:off x="6083408" y="2180094"/>
              <a:ext cx="720840" cy="601405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Optional</a:t>
              </a: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Display</a:t>
              </a:r>
              <a:b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Cache</a:t>
              </a:r>
            </a:p>
          </p:txBody>
        </p:sp>
        <p:sp>
          <p:nvSpPr>
            <p:cNvPr id="15" name="Téglalap 7"/>
            <p:cNvSpPr/>
            <p:nvPr/>
          </p:nvSpPr>
          <p:spPr>
            <a:xfrm>
              <a:off x="3852614" y="3644731"/>
              <a:ext cx="1165411" cy="3602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System </a:t>
              </a:r>
              <a:r>
                <a:rPr lang="hu-HU" sz="1000" dirty="0" err="1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memory</a:t>
              </a:r>
              <a:endParaRPr lang="hu-HU" sz="1000" dirty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Téglalap 8"/>
            <p:cNvSpPr/>
            <p:nvPr/>
          </p:nvSpPr>
          <p:spPr>
            <a:xfrm>
              <a:off x="5018025" y="3643144"/>
              <a:ext cx="288971" cy="36020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36000" rIns="36000" bIns="3600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1000" dirty="0">
                  <a:solidFill>
                    <a:schemeClr val="tx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FB</a:t>
              </a:r>
            </a:p>
          </p:txBody>
        </p:sp>
        <p:cxnSp>
          <p:nvCxnSpPr>
            <p:cNvPr id="17" name="Egyenes összekötő nyíllal 10"/>
            <p:cNvCxnSpPr>
              <a:stCxn id="12" idx="2"/>
            </p:cNvCxnSpPr>
            <p:nvPr/>
          </p:nvCxnSpPr>
          <p:spPr>
            <a:xfrm>
              <a:off x="4211446" y="3059194"/>
              <a:ext cx="0" cy="585537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Egyenes összekötő nyíllal 11"/>
            <p:cNvCxnSpPr>
              <a:stCxn id="12" idx="1"/>
              <a:endCxn id="11" idx="3"/>
            </p:cNvCxnSpPr>
            <p:nvPr/>
          </p:nvCxnSpPr>
          <p:spPr>
            <a:xfrm flipH="1">
              <a:off x="3060324" y="2627578"/>
              <a:ext cx="792290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Egyenes összekötő nyíllal 16"/>
            <p:cNvCxnSpPr/>
            <p:nvPr/>
          </p:nvCxnSpPr>
          <p:spPr>
            <a:xfrm rot="5400000">
              <a:off x="5692820" y="2079889"/>
              <a:ext cx="0" cy="80022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Szövegdoboz 17"/>
            <p:cNvSpPr txBox="1">
              <a:spLocks noChangeArrowheads="1"/>
            </p:cNvSpPr>
            <p:nvPr/>
          </p:nvSpPr>
          <p:spPr bwMode="auto">
            <a:xfrm>
              <a:off x="6186525" y="2823055"/>
              <a:ext cx="64312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r>
                <a:rPr lang="hu-HU" altLang="en-US" sz="1200" dirty="0" err="1">
                  <a:latin typeface="Verdana" pitchFamily="34" charset="0"/>
                  <a:ea typeface="Verdana" pitchFamily="34" charset="0"/>
                  <a:cs typeface="Verdana" pitchFamily="34" charset="0"/>
                </a:rPr>
                <a:t>Direct</a:t>
              </a:r>
              <a:r>
                <a:rPr lang="hu-HU" altLang="en-US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/>
              </a:r>
              <a:br>
                <a:rPr lang="hu-HU" altLang="en-US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</a:br>
              <a:r>
                <a:rPr lang="hu-HU" altLang="en-US" sz="1200" dirty="0">
                  <a:latin typeface="Verdana" pitchFamily="34" charset="0"/>
                  <a:ea typeface="Verdana" pitchFamily="34" charset="0"/>
                  <a:cs typeface="Verdana" pitchFamily="34" charset="0"/>
                </a:rPr>
                <a:t>AGP</a:t>
              </a:r>
            </a:p>
          </p:txBody>
        </p:sp>
        <p:cxnSp>
          <p:nvCxnSpPr>
            <p:cNvPr id="21" name="Egyenes összekötő nyíllal 19"/>
            <p:cNvCxnSpPr/>
            <p:nvPr/>
          </p:nvCxnSpPr>
          <p:spPr>
            <a:xfrm flipH="1">
              <a:off x="4571866" y="2908445"/>
              <a:ext cx="1530595" cy="0"/>
            </a:xfrm>
            <a:prstGeom prst="straightConnector1">
              <a:avLst/>
            </a:prstGeom>
            <a:ln>
              <a:solidFill>
                <a:srgbClr val="FFFF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96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0124" y="537502"/>
            <a:ext cx="52517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Intel’s UMA designs for heterogeneous processing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7649" y="863715"/>
            <a:ext cx="8886792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Subsequently, we discuss only those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on-die integrated CPU-GPU solutions that support also HPC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by use of the integrated GPU.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These designs have </a:t>
            </a:r>
            <a:r>
              <a:rPr lang="en-US" sz="1400" dirty="0" err="1">
                <a:solidFill>
                  <a:srgbClr val="FF0000"/>
                </a:solidFill>
                <a:latin typeface="Verdana"/>
              </a:rPr>
              <a:t>OpenCL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 support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follows.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35882" y="5860719"/>
            <a:ext cx="54298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Table: Intel’s processors with on-die integrated GPUs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[13]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3289" y="1881153"/>
            <a:ext cx="9058774" cy="3670480"/>
            <a:chOff x="73289" y="2009109"/>
            <a:chExt cx="9058774" cy="3670480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1" b="14442"/>
            <a:stretch/>
          </p:blipFill>
          <p:spPr bwMode="auto">
            <a:xfrm>
              <a:off x="578613" y="2009109"/>
              <a:ext cx="8553450" cy="36704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09853" y="2588652"/>
              <a:ext cx="8354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 err="1">
                  <a:solidFill>
                    <a:srgbClr val="FF0000"/>
                  </a:solidFill>
                  <a:latin typeface="Verdana"/>
                </a:rPr>
                <a:t>OpenCL</a:t>
              </a:r>
              <a:endParaRPr lang="en-US" sz="1300" dirty="0">
                <a:solidFill>
                  <a:srgbClr val="FF0000"/>
                </a:solidFill>
                <a:latin typeface="Verdana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0000"/>
                  </a:solidFill>
                  <a:latin typeface="Verdana"/>
                </a:rPr>
                <a:t>2.0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0584" y="3075906"/>
              <a:ext cx="8354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 err="1">
                  <a:solidFill>
                    <a:srgbClr val="FF0000"/>
                  </a:solidFill>
                  <a:latin typeface="Verdana"/>
                </a:rPr>
                <a:t>OpenCL</a:t>
              </a:r>
              <a:endParaRPr lang="en-US" sz="1300" dirty="0">
                <a:solidFill>
                  <a:srgbClr val="FF0000"/>
                </a:solidFill>
                <a:latin typeface="Verdana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0000"/>
                  </a:solidFill>
                  <a:latin typeface="Verdana"/>
                </a:rPr>
                <a:t>1.2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8436" y="3794982"/>
              <a:ext cx="8354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 err="1">
                  <a:solidFill>
                    <a:srgbClr val="FF0000"/>
                  </a:solidFill>
                  <a:latin typeface="Verdana"/>
                </a:rPr>
                <a:t>OpenCL</a:t>
              </a:r>
              <a:endParaRPr lang="en-US" sz="1300" dirty="0">
                <a:solidFill>
                  <a:srgbClr val="FF0000"/>
                </a:solidFill>
                <a:latin typeface="Verdana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0000"/>
                  </a:solidFill>
                  <a:latin typeface="Verdana"/>
                </a:rPr>
                <a:t>1.2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18436" y="4310142"/>
              <a:ext cx="8354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 err="1">
                  <a:solidFill>
                    <a:srgbClr val="FF0000"/>
                  </a:solidFill>
                  <a:latin typeface="Verdana"/>
                </a:rPr>
                <a:t>OpenCL</a:t>
              </a:r>
              <a:endParaRPr lang="en-US" sz="1300" dirty="0">
                <a:solidFill>
                  <a:srgbClr val="FF0000"/>
                </a:solidFill>
                <a:latin typeface="Verdana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0000"/>
                  </a:solidFill>
                  <a:latin typeface="Verdana"/>
                </a:rPr>
                <a:t>1.2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2678" y="4812423"/>
              <a:ext cx="8354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0000"/>
                  </a:solidFill>
                  <a:latin typeface="Verdana"/>
                </a:rPr>
                <a:t>No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 err="1">
                  <a:solidFill>
                    <a:srgbClr val="FF0000"/>
                  </a:solidFill>
                  <a:latin typeface="Verdana"/>
                </a:rPr>
                <a:t>OpenCL</a:t>
              </a:r>
              <a:endParaRPr lang="en-US" sz="1300" dirty="0">
                <a:solidFill>
                  <a:srgbClr val="FF0000"/>
                </a:solidFill>
                <a:latin typeface="Verdana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289" y="2073497"/>
              <a:ext cx="835485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 err="1">
                  <a:solidFill>
                    <a:srgbClr val="FF0000"/>
                  </a:solidFill>
                  <a:latin typeface="Verdana"/>
                </a:rPr>
                <a:t>OpenCL</a:t>
              </a:r>
              <a:endParaRPr lang="en-US" sz="1300" dirty="0">
                <a:solidFill>
                  <a:srgbClr val="FF0000"/>
                </a:solidFill>
                <a:latin typeface="Verdana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300" dirty="0">
                  <a:solidFill>
                    <a:srgbClr val="FF0000"/>
                  </a:solidFill>
                  <a:latin typeface="Verdana"/>
                </a:rPr>
                <a:t>support</a:t>
              </a: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flipH="1">
              <a:off x="126133" y="2565940"/>
              <a:ext cx="767689" cy="0"/>
            </a:xfrm>
            <a:prstGeom prst="lin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5252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2" t="14323" b="22489"/>
          <a:stretch/>
        </p:blipFill>
        <p:spPr bwMode="auto">
          <a:xfrm>
            <a:off x="5653825" y="1102187"/>
            <a:ext cx="3290150" cy="3039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145" y="538638"/>
            <a:ext cx="91069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Key benefit of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OpenCL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1.2 supported  Shared Physical Memory, illustrated on an example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375" r="38806" b="16063"/>
          <a:stretch/>
        </p:blipFill>
        <p:spPr bwMode="auto">
          <a:xfrm>
            <a:off x="200025" y="2093849"/>
            <a:ext cx="5350769" cy="1133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82438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8"/>
          <a:stretch/>
        </p:blipFill>
        <p:spPr bwMode="auto">
          <a:xfrm>
            <a:off x="185738" y="1183888"/>
            <a:ext cx="8772525" cy="4090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397" y="539206"/>
            <a:ext cx="82557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Shared Virtual Memory - based on the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Broadwell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architecture and supported by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OpenCL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2.0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1677077" y="1968200"/>
            <a:ext cx="3660008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>
            <a:off x="701570" y="2193225"/>
            <a:ext cx="2700300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701570" y="2688035"/>
            <a:ext cx="184520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>
            <a:off x="3626895" y="2688035"/>
            <a:ext cx="193521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Rectangle 14"/>
          <p:cNvSpPr/>
          <p:nvPr/>
        </p:nvSpPr>
        <p:spPr bwMode="auto">
          <a:xfrm>
            <a:off x="701570" y="4128440"/>
            <a:ext cx="4140460" cy="855095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8498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mages.anandtech.com/doci/7161/OCL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8" t="13740" b="34012"/>
          <a:stretch/>
        </p:blipFill>
        <p:spPr bwMode="auto">
          <a:xfrm>
            <a:off x="653142" y="908720"/>
            <a:ext cx="8293633" cy="2610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33953" y="551634"/>
            <a:ext cx="31806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Key </a:t>
            </a:r>
            <a:r>
              <a:rPr lang="en-US" sz="1400" b="1" dirty="0" err="1" smtClean="0">
                <a:solidFill>
                  <a:schemeClr val="accent6"/>
                </a:solidFill>
                <a:latin typeface="+mj-lt"/>
              </a:rPr>
              <a:t>OpenCL</a:t>
            </a:r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 2.0 features </a:t>
            </a:r>
            <a:r>
              <a:rPr lang="en-US" sz="1400" dirty="0" smtClean="0">
                <a:latin typeface="+mj-lt"/>
              </a:rPr>
              <a:t>[14]</a:t>
            </a:r>
            <a:endParaRPr lang="en-US" sz="1400" dirty="0" smtClean="0">
              <a:latin typeface="+mj-l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241630" y="1516286"/>
            <a:ext cx="7110790" cy="22503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Connector 8"/>
          <p:cNvCxnSpPr/>
          <p:nvPr/>
        </p:nvCxnSpPr>
        <p:spPr bwMode="auto">
          <a:xfrm>
            <a:off x="1241630" y="1808819"/>
            <a:ext cx="3596276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Connector 11"/>
          <p:cNvCxnSpPr/>
          <p:nvPr/>
        </p:nvCxnSpPr>
        <p:spPr bwMode="auto">
          <a:xfrm>
            <a:off x="1241630" y="2618664"/>
            <a:ext cx="7425825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3.1 Intel’s implementations of integrated graphics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5355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148263" y="1200150"/>
            <a:ext cx="8847474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3.2 Intel’s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first implementation of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Shared Virtual Memory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The Core M processor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774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3.2 Intel’s first implementation of Shared Virtual Memory – The Core M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32222" y="551517"/>
            <a:ext cx="87270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3.2 Intel’s first implementation of Shared Virtual Memory – The Core M processor</a:t>
            </a:r>
            <a:endParaRPr lang="en-US" sz="1400" b="1" dirty="0">
              <a:solidFill>
                <a:schemeClr val="accent6"/>
              </a:solidFill>
              <a:latin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320" y="914398"/>
            <a:ext cx="5612434" cy="15773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Core M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processor targets 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tablets and 2-in-1 devices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Based on the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14 nm </a:t>
            </a:r>
            <a:r>
              <a:rPr lang="en-US" sz="1400" dirty="0" err="1">
                <a:solidFill>
                  <a:srgbClr val="FF0000"/>
                </a:solidFill>
                <a:latin typeface="Verdana"/>
              </a:rPr>
              <a:t>Broadwell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 architecture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Includes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Gen8 graphics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SOC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design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Announced: 8/2014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Launch planned: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4Q/2014.</a:t>
            </a:r>
          </a:p>
        </p:txBody>
      </p:sp>
    </p:spTree>
    <p:extLst>
      <p:ext uri="{BB962C8B-B14F-4D97-AF65-F5344CB8AC3E}">
        <p14:creationId xmlns:p14="http://schemas.microsoft.com/office/powerpoint/2010/main" val="1107145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65100" y="1178750"/>
            <a:ext cx="8801100" cy="5159781"/>
            <a:chOff x="63500" y="2236781"/>
            <a:chExt cx="7098254" cy="4320000"/>
          </a:xfrm>
        </p:grpSpPr>
        <p:pic>
          <p:nvPicPr>
            <p:cNvPr id="21506" name="Picture 2" descr="http://media.bestofmicro.com/O/T/451901/original/Core-M-models-10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84" r="28239"/>
            <a:stretch/>
          </p:blipFill>
          <p:spPr bwMode="auto">
            <a:xfrm>
              <a:off x="63500" y="2236782"/>
              <a:ext cx="6999287" cy="4283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2" descr="http://media.bestofmicro.com/O/T/451901/original/Core-M-models-1024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" r="98828" b="-933"/>
            <a:stretch/>
          </p:blipFill>
          <p:spPr bwMode="auto">
            <a:xfrm>
              <a:off x="7062797" y="2236781"/>
              <a:ext cx="98957" cy="43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/>
          <p:cNvSpPr txBox="1"/>
          <p:nvPr/>
        </p:nvSpPr>
        <p:spPr>
          <a:xfrm>
            <a:off x="150105" y="544700"/>
            <a:ext cx="64652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Key features of the announced models of the Core M line </a:t>
            </a:r>
            <a:r>
              <a:rPr lang="en-US" sz="1400" dirty="0" smtClean="0">
                <a:latin typeface="Verdana"/>
              </a:rPr>
              <a:t>[15] </a:t>
            </a:r>
            <a:endParaRPr lang="en-US" sz="1400" dirty="0">
              <a:latin typeface="Verdan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7647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3" y="1189719"/>
            <a:ext cx="8984973" cy="4025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36584" y="542491"/>
            <a:ext cx="31213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Die layout of the Core M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1734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18287"/>
            <a:ext cx="9144000" cy="4179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36584" y="548680"/>
            <a:ext cx="35397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Block diagram of the Core M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2043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Introduction to architectural integration of the CPU and GPU (1)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1510" y="918921"/>
            <a:ext cx="898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Heterogeneous processing with GPUs</a:t>
            </a:r>
            <a:r>
              <a:rPr lang="en-US" sz="1400" dirty="0" smtClean="0"/>
              <a:t> targets </a:t>
            </a:r>
            <a:r>
              <a:rPr lang="en-US" sz="1400" dirty="0" smtClean="0">
                <a:solidFill>
                  <a:srgbClr val="0070C0"/>
                </a:solidFill>
              </a:rPr>
              <a:t>accelerating HPC by GPUs</a:t>
            </a:r>
            <a:r>
              <a:rPr lang="en-US" sz="1400" dirty="0" smtClean="0"/>
              <a:t>,  i.e. by the large number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of FP units in a GPU.</a:t>
            </a:r>
          </a:p>
        </p:txBody>
      </p:sp>
      <p:sp>
        <p:nvSpPr>
          <p:cNvPr id="8" name="Rectangle 7"/>
          <p:cNvSpPr/>
          <p:nvPr/>
        </p:nvSpPr>
        <p:spPr>
          <a:xfrm>
            <a:off x="122321" y="550941"/>
            <a:ext cx="72008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</a:rPr>
              <a:t>1. Introduction to architectural integration of the CPU and GPU </a:t>
            </a:r>
            <a:endParaRPr lang="en-US" sz="14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3455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67" y="1095286"/>
            <a:ext cx="7354961" cy="5629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085" y="548680"/>
            <a:ext cx="4289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Block diagram of the Gen8 graphics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96887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16" y="1088740"/>
            <a:ext cx="6761404" cy="4107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28842" y="5301110"/>
            <a:ext cx="3084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Each SIMD FPU: 16 x FP32 MAD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ARF: Architectural Register File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085" y="548680"/>
            <a:ext cx="30364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Block diagram of an EU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34967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819" y="659583"/>
            <a:ext cx="7998358" cy="6107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51972" y="7096539"/>
            <a:ext cx="9055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Figure 8: A view of the </a:t>
            </a:r>
            <a:r>
              <a:rPr lang="en-US" sz="1400" i="1" dirty="0" err="1">
                <a:solidFill>
                  <a:srgbClr val="000000"/>
                </a:solidFill>
                <a:latin typeface="Verdana" pitchFamily="34" charset="0"/>
              </a:rPr>
              <a:t>SoC</a:t>
            </a: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 chip level memory hierarchy </a:t>
            </a: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and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i="1" dirty="0">
                <a:solidFill>
                  <a:srgbClr val="000000"/>
                </a:solidFill>
                <a:latin typeface="Verdana" pitchFamily="34" charset="0"/>
              </a:rPr>
              <a:t>its theoretical peak bandwidths for the compute architecture of Intel® Processor Graphics Gen8.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643944" y="1068946"/>
            <a:ext cx="4881093" cy="218941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754" y="548680"/>
            <a:ext cx="38988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Compute architecture of Core M </a:t>
            </a:r>
            <a:r>
              <a:rPr lang="en-US" sz="1400" dirty="0" smtClean="0">
                <a:latin typeface="Verdana"/>
              </a:rPr>
              <a:t>[13]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3.2 Intel’s first implementation of Shared Virtual Memory – The Core M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1945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841375" y="1200150"/>
            <a:ext cx="7359650" cy="698680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4. NVIDIA’s </a:t>
            </a: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approach to support </a:t>
            </a:r>
          </a:p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>
                <a:solidFill>
                  <a:srgbClr val="FFFFFF"/>
                </a:solidFill>
                <a:latin typeface="Verdana" pitchFamily="34" charset="0"/>
              </a:rPr>
              <a:t>heterogeneous </a:t>
            </a: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computing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533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582935" y="1200150"/>
            <a:ext cx="7859495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4.1 NVIDIA’s support of heterogeneous computing in CUDA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8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63476" y="1621029"/>
            <a:ext cx="8756687" cy="3898901"/>
            <a:chOff x="163476" y="1866899"/>
            <a:chExt cx="8756687" cy="3898901"/>
          </a:xfrm>
        </p:grpSpPr>
        <p:sp>
          <p:nvSpPr>
            <p:cNvPr id="2" name="Rectangle 1"/>
            <p:cNvSpPr/>
            <p:nvPr/>
          </p:nvSpPr>
          <p:spPr bwMode="auto">
            <a:xfrm>
              <a:off x="223838" y="2006600"/>
              <a:ext cx="550862" cy="3429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FFFF"/>
                  </a:solidFill>
                </a:rPr>
                <a:t>No</a:t>
              </a:r>
            </a:p>
          </p:txBody>
        </p:sp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963" b="5068"/>
            <a:stretch/>
          </p:blipFill>
          <p:spPr bwMode="auto">
            <a:xfrm>
              <a:off x="223838" y="1866899"/>
              <a:ext cx="8696325" cy="3898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223838" y="2006600"/>
              <a:ext cx="307975" cy="3175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63476" y="2006600"/>
              <a:ext cx="52770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dirty="0">
                  <a:solidFill>
                    <a:srgbClr val="FFFFFF"/>
                  </a:solidFill>
                </a:rPr>
                <a:t>No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087" y="998730"/>
            <a:ext cx="63706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Unified Virtual Addressing (UVA) introduced in CUDA 4-1 </a:t>
            </a:r>
            <a:r>
              <a:rPr lang="en-US" sz="1400" dirty="0" smtClean="0">
                <a:latin typeface="Verdana"/>
              </a:rPr>
              <a:t>[2]</a:t>
            </a:r>
            <a:endParaRPr lang="en-US" sz="1400" dirty="0">
              <a:latin typeface="Verdan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4244" y="553327"/>
            <a:ext cx="719883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1400" b="1" dirty="0" smtClean="0">
                <a:solidFill>
                  <a:schemeClr val="accent6"/>
                </a:solidFill>
                <a:latin typeface="Verdana" pitchFamily="34" charset="0"/>
              </a:rPr>
              <a:t>4.1 NVIDIA’s support of heterogeneous computing in CUDA</a:t>
            </a:r>
            <a:endParaRPr lang="en-US" altLang="en-US" sz="1400" b="1" dirty="0">
              <a:solidFill>
                <a:schemeClr val="accent6"/>
              </a:solidFill>
              <a:latin typeface="Verdana" pitchFamily="34" charset="0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4.1 NVIDIA’s support of heterogeneous computing in CUDA (1)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9898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8385" y="1012498"/>
            <a:ext cx="8874125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UVA maintains a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single virtual memory </a:t>
            </a:r>
            <a:r>
              <a:rPr lang="en-US" sz="1400" i="1" dirty="0">
                <a:solidFill>
                  <a:srgbClr val="FF0000"/>
                </a:solidFill>
                <a:latin typeface="Verdana" pitchFamily="34" charset="0"/>
              </a:rPr>
              <a:t>address space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 for all memory in the system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,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and enables pointers to be accessed from GPU code no matter where in the system they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     reside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, whether its device memory (on the same or a different GPU), host memory, or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    on-chip shared memory.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It provides a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few simplifications for programing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(like “Zero-Copy” that allows CUDA kernels to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   directly read or write through the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PCIe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bus using the host address without previous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   copying) but </a:t>
            </a:r>
            <a:r>
              <a:rPr lang="en-US" sz="1400" dirty="0">
                <a:solidFill>
                  <a:srgbClr val="6600FF"/>
                </a:solidFill>
                <a:latin typeface="Verdana" pitchFamily="34" charset="0"/>
              </a:rPr>
              <a:t>has the drawback of low performance since UVA assumes that all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6600FF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6600FF"/>
                </a:solidFill>
                <a:latin typeface="Verdana" pitchFamily="34" charset="0"/>
              </a:rPr>
              <a:t>     communication goes  through the </a:t>
            </a:r>
            <a:r>
              <a:rPr lang="en-US" sz="1400" dirty="0" err="1">
                <a:solidFill>
                  <a:srgbClr val="6600FF"/>
                </a:solidFill>
                <a:latin typeface="Verdana" pitchFamily="34" charset="0"/>
              </a:rPr>
              <a:t>PCIe</a:t>
            </a:r>
            <a:r>
              <a:rPr lang="en-US" sz="1400" dirty="0">
                <a:solidFill>
                  <a:srgbClr val="6600FF"/>
                </a:solidFill>
                <a:latin typeface="Verdana" pitchFamily="34" charset="0"/>
              </a:rPr>
              <a:t> bus.</a:t>
            </a:r>
            <a:endParaRPr lang="en-US" sz="1400" dirty="0">
              <a:solidFill>
                <a:srgbClr val="6600FF"/>
              </a:solidFill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087" y="539897"/>
            <a:ext cx="64443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Unified Virtual Addressing (UVA) introduced in CUDA 4-2 </a:t>
            </a:r>
            <a:r>
              <a:rPr lang="en-US" sz="1400" dirty="0" smtClean="0">
                <a:latin typeface="Verdana"/>
              </a:rPr>
              <a:t>[16]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4.1 NVIDIA’s support of heterogeneous computing in CUDA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580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602" y="535233"/>
            <a:ext cx="47083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Introduction of unified memory in CUDA 6-1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83761" y="914400"/>
            <a:ext cx="8469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11/2013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NVIDIA announced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CUDA 6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that supports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unified memory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illustrated next. </a:t>
            </a:r>
          </a:p>
        </p:txBody>
      </p:sp>
      <p:pic>
        <p:nvPicPr>
          <p:cNvPr id="6" name="Picture 2" descr="http://images.anandtech.com/doci/7515/UniMem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18115" r="8114" b="11767"/>
          <a:stretch/>
        </p:blipFill>
        <p:spPr bwMode="auto">
          <a:xfrm>
            <a:off x="620712" y="1642134"/>
            <a:ext cx="7870315" cy="3605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77037" y="5595189"/>
            <a:ext cx="57530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Figure: Concept of Unified memory supported in CUDA 6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[17]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4.1 NVIDIA’s support of heterogeneous computing in CUDA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901969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1496" y="928688"/>
            <a:ext cx="8989577" cy="815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With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unified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CUDA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programmers will be relived from the burden of explicitly copying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     actual data from the system memory to the GPU memory and vice versa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This makes coding simpler, as indicated in the next Figure.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2602" y="548680"/>
            <a:ext cx="5221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Introduction of unified memory in CUDA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6-2 </a:t>
            </a:r>
            <a:r>
              <a:rPr lang="en-US" sz="1400" dirty="0" smtClean="0">
                <a:latin typeface="Verdana"/>
              </a:rPr>
              <a:t>[18] </a:t>
            </a:r>
            <a:endParaRPr lang="en-US" sz="1400" dirty="0">
              <a:latin typeface="Verdana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4.1 NVIDIA’s support of heterogeneous computing in CUDA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36554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1178524"/>
            <a:ext cx="9042400" cy="46049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6571" y="543112"/>
            <a:ext cx="45784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Simplifying programming in CUDA 6.0 </a:t>
            </a:r>
            <a:r>
              <a:rPr lang="en-US" sz="1400" dirty="0" smtClean="0">
                <a:latin typeface="Verdana"/>
              </a:rPr>
              <a:t>[19] </a:t>
            </a:r>
            <a:endParaRPr lang="en-US" sz="1400" dirty="0">
              <a:latin typeface="Verdana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4.1 NVIDIA’s support of heterogeneous computing in CUDA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182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90" name="Group 7"/>
          <p:cNvGrpSpPr>
            <a:grpSpLocks/>
          </p:cNvGrpSpPr>
          <p:nvPr/>
        </p:nvGrpSpPr>
        <p:grpSpPr bwMode="auto">
          <a:xfrm>
            <a:off x="0" y="2869825"/>
            <a:ext cx="9251950" cy="2432050"/>
            <a:chOff x="0" y="2364410"/>
            <a:chExt cx="9252520" cy="2431411"/>
          </a:xfrm>
        </p:grpSpPr>
        <p:pic>
          <p:nvPicPr>
            <p:cNvPr id="89101" name="Picture 2" descr="http://upload.wikimedia.org/wikipedia/commons/thumb/e/ec/Dekstop_computer_bus_bandwidths.svg/720px-Dekstop_computer_bus_bandwidths.sv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3885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2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912" y="2364410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9103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6" r="52940" b="57623"/>
            <a:stretch>
              <a:fillRect/>
            </a:stretch>
          </p:blipFill>
          <p:spPr bwMode="auto">
            <a:xfrm>
              <a:off x="4487807" y="2702014"/>
              <a:ext cx="223752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104" name="Rounded Rectangle 5"/>
            <p:cNvSpPr>
              <a:spLocks noChangeArrowheads="1"/>
            </p:cNvSpPr>
            <p:nvPr/>
          </p:nvSpPr>
          <p:spPr bwMode="auto">
            <a:xfrm>
              <a:off x="4754608" y="3113964"/>
              <a:ext cx="1970727" cy="27003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5184900" y="1784009"/>
            <a:ext cx="306045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Unified system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(Shared memory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Virtual Memory)</a:t>
            </a:r>
            <a:endParaRPr lang="en-US" altLang="en-US" sz="13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Memory Architecture)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>
            <a:off x="4879975" y="119663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 Box 13"/>
          <p:cNvSpPr txBox="1">
            <a:spLocks noChangeArrowheads="1"/>
          </p:cNvSpPr>
          <p:nvPr/>
        </p:nvSpPr>
        <p:spPr bwMode="auto">
          <a:xfrm>
            <a:off x="2592388" y="1043735"/>
            <a:ext cx="3984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Implementation of the graphics memory</a:t>
            </a: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100138" y="1784009"/>
            <a:ext cx="26431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Discrete graphics memory</a:t>
            </a:r>
          </a:p>
        </p:txBody>
      </p:sp>
      <p:cxnSp>
        <p:nvCxnSpPr>
          <p:cNvPr id="13" name="Straight Connector 12"/>
          <p:cNvCxnSpPr>
            <a:endCxn id="15" idx="7"/>
          </p:cNvCxnSpPr>
          <p:nvPr/>
        </p:nvCxnSpPr>
        <p:spPr>
          <a:xfrm flipH="1">
            <a:off x="2378075" y="1409359"/>
            <a:ext cx="2193925" cy="296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572000" y="1409359"/>
            <a:ext cx="2160588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322513" y="169828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6" name="Oval 15"/>
          <p:cNvSpPr>
            <a:spLocks noChangeArrowheads="1"/>
          </p:cNvSpPr>
          <p:nvPr/>
        </p:nvSpPr>
        <p:spPr bwMode="auto">
          <a:xfrm>
            <a:off x="6711950" y="1676059"/>
            <a:ext cx="65088" cy="6191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9099" name="TextBox 16"/>
          <p:cNvSpPr txBox="1">
            <a:spLocks noChangeArrowheads="1"/>
          </p:cNvSpPr>
          <p:nvPr/>
        </p:nvSpPr>
        <p:spPr bwMode="auto">
          <a:xfrm>
            <a:off x="149225" y="548680"/>
            <a:ext cx="553388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b="1" dirty="0" smtClean="0">
                <a:solidFill>
                  <a:srgbClr val="2D2D8A"/>
                </a:solidFill>
                <a:latin typeface="Verdana" pitchFamily="34" charset="0"/>
              </a:rPr>
              <a:t>Implementation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</a:rPr>
              <a:t>alternatives of graphics memory </a:t>
            </a:r>
            <a:r>
              <a:rPr lang="en-US" altLang="en-US" sz="1400" dirty="0" smtClean="0">
                <a:latin typeface="Verdana" pitchFamily="34" charset="0"/>
              </a:rPr>
              <a:t>[</a:t>
            </a:r>
            <a:r>
              <a:rPr lang="en-US" altLang="en-US" sz="1400" dirty="0">
                <a:latin typeface="Verdana" pitchFamily="34" charset="0"/>
              </a:rPr>
              <a:t>1</a:t>
            </a:r>
            <a:r>
              <a:rPr lang="en-US" altLang="en-US" sz="1400" dirty="0" smtClean="0">
                <a:latin typeface="Verdana" pitchFamily="34" charset="0"/>
              </a:rPr>
              <a:t>]</a:t>
            </a:r>
            <a:endParaRPr lang="en-US" altLang="en-US" sz="1400" dirty="0">
              <a:latin typeface="Verdana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0500" y="2412111"/>
            <a:ext cx="22878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000000"/>
                </a:solidFill>
                <a:latin typeface="Verdana"/>
              </a:rPr>
              <a:t>Implementation example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9225" y="5474824"/>
            <a:ext cx="901209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Typ. use</a:t>
            </a:r>
            <a:endParaRPr lang="en-US" sz="1300" i="1" dirty="0" smtClean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6685" y="5580880"/>
            <a:ext cx="1420582" cy="2196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i="1" dirty="0" smtClean="0">
                <a:latin typeface="+mj-lt"/>
              </a:rPr>
              <a:t>Graphics cards</a:t>
            </a:r>
            <a:endParaRPr lang="en-US" sz="1300" i="1" dirty="0" smtClean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97125" y="5611887"/>
            <a:ext cx="2424574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dirty="0" smtClean="0">
                <a:latin typeface="+mj-lt"/>
              </a:rPr>
              <a:t>On-die integrated graphics</a:t>
            </a:r>
            <a:endParaRPr lang="en-US" sz="1300" dirty="0" smtClean="0">
              <a:latin typeface="+mj-lt"/>
            </a:endParaRPr>
          </a:p>
        </p:txBody>
      </p:sp>
      <p:sp>
        <p:nvSpPr>
          <p:cNvPr id="2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5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  <p:bldP spid="11" grpId="0"/>
      <p:bldP spid="12" grpId="0"/>
      <p:bldP spid="15" grpId="0" animBg="1"/>
      <p:bldP spid="1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9" y="1188096"/>
            <a:ext cx="6919912" cy="2726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4704" y="543953"/>
            <a:ext cx="42611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CUDA 6.0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differencies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for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K1 </a:t>
            </a:r>
            <a:r>
              <a:rPr lang="en-US" sz="1400" dirty="0" smtClean="0">
                <a:latin typeface="Verdana"/>
              </a:rPr>
              <a:t>[19] </a:t>
            </a:r>
            <a:endParaRPr lang="en-US" sz="1400" dirty="0">
              <a:latin typeface="Verdana"/>
            </a:endParaRPr>
          </a:p>
        </p:txBody>
      </p:sp>
      <p:sp>
        <p:nvSpPr>
          <p:cNvPr id="6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4.1 NVIDIA’s support of heterogeneous computing in CUDA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040480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602" y="535233"/>
            <a:ext cx="48365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Introduction of unified memory in CUDA 6-3 </a:t>
            </a:r>
          </a:p>
        </p:txBody>
      </p:sp>
      <p:sp>
        <p:nvSpPr>
          <p:cNvPr id="5" name="Rectangle 4"/>
          <p:cNvSpPr/>
          <p:nvPr/>
        </p:nvSpPr>
        <p:spPr>
          <a:xfrm>
            <a:off x="180975" y="1193681"/>
            <a:ext cx="896302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When GPU memory is implemented separately from the CPU memory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(as for discrete GPU cards)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CUDA 6.0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does not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eliminate 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need for data copying over the </a:t>
            </a:r>
            <a:r>
              <a:rPr lang="en-US" sz="1400" dirty="0" err="1">
                <a:solidFill>
                  <a:srgbClr val="0070C0"/>
                </a:solidFill>
                <a:latin typeface="Verdana" pitchFamily="34" charset="0"/>
              </a:rPr>
              <a:t>PCIe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bus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but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relegates the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task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of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data copying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and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maintaining data integrity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to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CUDA language implementation.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713" y="901700"/>
            <a:ext cx="606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Note</a:t>
            </a:r>
          </a:p>
        </p:txBody>
      </p:sp>
      <p:sp>
        <p:nvSpPr>
          <p:cNvPr id="7" name="Title 7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4.1 NVIDIA’s support of heterogeneous computing in CUDA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444965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582935" y="1200150"/>
            <a:ext cx="7859495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4.2 Overview of NVIDIA’s recent GPU implementations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46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4.2 Overview of NVIDIA’s recent GPU implementations (1)</a:t>
            </a:r>
            <a:endParaRPr lang="en-US" dirty="0"/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2715975" y="1107609"/>
            <a:ext cx="36279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NVIDIA’s recent GPU implementations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283012" y="1887071"/>
            <a:ext cx="14061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Discrete GPUs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200" b="1" dirty="0">
              <a:solidFill>
                <a:srgbClr val="0000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5195814" y="1875959"/>
            <a:ext cx="1624163" cy="290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b="1" dirty="0" smtClean="0">
                <a:solidFill>
                  <a:srgbClr val="000000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Integrated GPUs</a:t>
            </a:r>
            <a:endParaRPr lang="hu-HU" altLang="en-US" sz="1200" b="1" dirty="0">
              <a:solidFill>
                <a:srgbClr val="0000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Oval 7"/>
          <p:cNvSpPr>
            <a:spLocks noChangeArrowheads="1"/>
          </p:cNvSpPr>
          <p:nvPr/>
        </p:nvSpPr>
        <p:spPr bwMode="auto">
          <a:xfrm>
            <a:off x="3089275" y="1779121"/>
            <a:ext cx="60325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 rot="16200000" flipH="1" flipV="1">
            <a:off x="3705226" y="932983"/>
            <a:ext cx="309562" cy="1408113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Oval 9"/>
          <p:cNvSpPr>
            <a:spLocks noChangeArrowheads="1"/>
          </p:cNvSpPr>
          <p:nvPr/>
        </p:nvSpPr>
        <p:spPr bwMode="auto">
          <a:xfrm>
            <a:off x="5948363" y="1779121"/>
            <a:ext cx="69850" cy="60325"/>
          </a:xfrm>
          <a:prstGeom prst="ellipse">
            <a:avLst/>
          </a:prstGeom>
          <a:solidFill>
            <a:srgbClr val="FFFFFF"/>
          </a:solidFill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" name="Line 10"/>
          <p:cNvSpPr>
            <a:spLocks noChangeShapeType="1"/>
          </p:cNvSpPr>
          <p:nvPr/>
        </p:nvSpPr>
        <p:spPr bwMode="auto">
          <a:xfrm>
            <a:off x="4564063" y="1482259"/>
            <a:ext cx="1400175" cy="3095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89904" y="2316186"/>
            <a:ext cx="21933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Attached via the </a:t>
            </a:r>
            <a:r>
              <a:rPr lang="en-US" sz="1200" dirty="0" err="1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bus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Verdana"/>
              </a:rPr>
              <a:t>PCIe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3.0 x16)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73835" y="2328886"/>
            <a:ext cx="32421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solidFill>
                  <a:srgbClr val="000000"/>
                </a:solidFill>
                <a:latin typeface="Verdana"/>
              </a:rPr>
              <a:t>On-die integrated in the </a:t>
            </a:r>
            <a:r>
              <a:rPr lang="en-US" sz="1200" dirty="0" err="1">
                <a:solidFill>
                  <a:srgbClr val="000000"/>
                </a:solidFill>
                <a:latin typeface="Verdana"/>
              </a:rPr>
              <a:t>Tegra</a:t>
            </a:r>
            <a:r>
              <a:rPr lang="en-US" sz="1200" dirty="0">
                <a:solidFill>
                  <a:srgbClr val="000000"/>
                </a:solidFill>
                <a:latin typeface="Verdana"/>
              </a:rPr>
              <a:t> SOC line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73325" y="2873733"/>
            <a:ext cx="18004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GeForce line of GPUs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10784" y="2873733"/>
            <a:ext cx="3597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200" i="1" dirty="0">
                <a:solidFill>
                  <a:srgbClr val="000000"/>
                </a:solidFill>
                <a:latin typeface="Verdana"/>
              </a:rPr>
              <a:t>Ultra Low Power (ULP) GeForce line of GPUs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8525" y="548680"/>
            <a:ext cx="57214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4.2 Overview of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NVIDIA’s recent GPU </a:t>
            </a:r>
            <a:r>
              <a:rPr lang="en-US" altLang="en-US" sz="1400" b="1" dirty="0">
                <a:solidFill>
                  <a:srgbClr val="2D2D8A"/>
                </a:solidFill>
                <a:latin typeface="Verdana" pitchFamily="34" charset="0"/>
                <a:ea typeface="Arial Unicode MS" pitchFamily="34" charset="-128"/>
                <a:cs typeface="Arial Unicode MS" pitchFamily="34" charset="-128"/>
              </a:rPr>
              <a:t>implementations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94319938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3419" y="548680"/>
            <a:ext cx="5572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The ULP (Ultra Low Power) graphics of the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line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1047929" y="1524000"/>
            <a:ext cx="6876871" cy="3111500"/>
            <a:chOff x="247829" y="2292438"/>
            <a:chExt cx="8658225" cy="3683495"/>
          </a:xfrm>
        </p:grpSpPr>
        <p:pic>
          <p:nvPicPr>
            <p:cNvPr id="36045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096"/>
            <a:stretch/>
          </p:blipFill>
          <p:spPr bwMode="auto">
            <a:xfrm>
              <a:off x="247829" y="2292438"/>
              <a:ext cx="8658225" cy="36834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3192882" y="3953825"/>
              <a:ext cx="2106745" cy="4823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FF0000"/>
                  </a:solidFill>
                  <a:latin typeface="Verdana"/>
                </a:rPr>
                <a:t>ULP Graphics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171183" y="5384800"/>
            <a:ext cx="65033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Subsequently NVIDIA followed a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split design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paradigm by making use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800" y="5689600"/>
            <a:ext cx="7493000" cy="561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of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GeForce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GPU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designs in their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discrete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GPUs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and 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of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ULP GeForce GPU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designs in their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integrated GPUs of the </a:t>
            </a:r>
            <a:r>
              <a:rPr lang="en-US" sz="1400" dirty="0" err="1">
                <a:solidFill>
                  <a:srgbClr val="0070C0"/>
                </a:solidFill>
                <a:latin typeface="Verdana" pitchFamily="34" charset="0"/>
              </a:rPr>
              <a:t>Tegra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line.</a:t>
            </a:r>
            <a:endParaRPr lang="en-US" sz="1400" dirty="0">
              <a:solidFill>
                <a:srgbClr val="0070C0"/>
              </a:solidFill>
              <a:latin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5574" y="952500"/>
            <a:ext cx="7654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It is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derived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from the GeForce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line of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discrete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GPUs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, as indicated below.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8072" y="4940300"/>
            <a:ext cx="9087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Figure: Derivation of the ULP GPUs of the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Tegra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line from the GeForce GPUs of graphics cards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[20]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559055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http://images.anandtech.com/doci/7622/Screen%20Shot%202014-01-06%20at%206.18.28%20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3"/>
          <a:stretch/>
        </p:blipFill>
        <p:spPr bwMode="auto">
          <a:xfrm>
            <a:off x="71716" y="1190065"/>
            <a:ext cx="8946776" cy="3764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5192" y="548680"/>
            <a:ext cx="64155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NVIDIA’s split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mobile and discrete GPU implementations </a:t>
            </a:r>
            <a:r>
              <a:rPr lang="en-US" sz="1400" dirty="0" smtClean="0">
                <a:latin typeface="Verdana"/>
              </a:rPr>
              <a:t>[21]</a:t>
            </a:r>
            <a:endParaRPr lang="en-US" sz="1400" dirty="0">
              <a:latin typeface="Verdan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38201" y="5386612"/>
            <a:ext cx="88741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With the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split GPU design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,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NVIDIA made use of enhanced features first in their discrete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  GeForce line and took over enhancements subsequently in their mobile ULP GeForce line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44654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62854" y="548680"/>
            <a:ext cx="8768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Merging the discrete and integrated GPU designs beginning with the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K1-1 </a:t>
            </a:r>
            <a:r>
              <a:rPr lang="en-US" sz="1400" dirty="0" smtClean="0">
                <a:latin typeface="Verdana"/>
              </a:rPr>
              <a:t>[22]</a:t>
            </a:r>
            <a:endParaRPr lang="en-US" sz="1400" dirty="0">
              <a:latin typeface="Verdan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5659" y="908720"/>
            <a:ext cx="870148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With the </a:t>
            </a:r>
            <a:r>
              <a:rPr lang="en-US" sz="1400" dirty="0" err="1">
                <a:solidFill>
                  <a:srgbClr val="0070C0"/>
                </a:solidFill>
                <a:latin typeface="Verdana"/>
              </a:rPr>
              <a:t>Tegra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K1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(Logan) design (launched 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1/2014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) NVIDIA abandoned the split design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concept of GPUs and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merged the discrete and integrated GPU lines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indicated in the next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Figure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,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while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supporting the whole feature set of the related discrete GPUs in the integrated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design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(e.g. support of OpenGL 4.4, DirectX 11 or CUDA 6.0 provided by the Kepler design.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950608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186" name="Picture 2" descr="http://images.anandtech.com/doci/7622/Screen%20Shot%202014-01-06%20at%206.18.28%20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7"/>
          <a:stretch/>
        </p:blipFill>
        <p:spPr bwMode="auto">
          <a:xfrm>
            <a:off x="71716" y="1178750"/>
            <a:ext cx="8946776" cy="380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 bwMode="auto">
          <a:xfrm>
            <a:off x="5177307" y="2212816"/>
            <a:ext cx="0" cy="1440000"/>
          </a:xfrm>
          <a:prstGeom prst="straightConnector1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" name="Rectangle 3"/>
          <p:cNvSpPr/>
          <p:nvPr/>
        </p:nvSpPr>
        <p:spPr>
          <a:xfrm>
            <a:off x="0" y="550555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Moreover, NVIDIA announced that in future,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(probably after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Maxwell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GPU)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they will follow the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mobile first paradigm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meaning that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future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NVIDIA GPUs will be introduced as mobile designs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 and will be adopted for higher product segments thereafter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9407" y="548680"/>
            <a:ext cx="87687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Merging the discrete and integrated GPU designs beginning with the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K1-2 </a:t>
            </a:r>
            <a:r>
              <a:rPr lang="en-US" sz="1400" dirty="0" smtClean="0">
                <a:latin typeface="Verdana"/>
              </a:rPr>
              <a:t>[21]</a:t>
            </a:r>
            <a:endParaRPr lang="en-US" sz="1400" dirty="0"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39359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314" y="542365"/>
            <a:ext cx="6194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Introduction of unified physical memory in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K1-1 </a:t>
            </a:r>
            <a:r>
              <a:rPr lang="en-US" sz="1400" dirty="0" smtClean="0">
                <a:latin typeface="Verdana"/>
              </a:rPr>
              <a:t>[19]</a:t>
            </a:r>
            <a:endParaRPr lang="en-US" sz="1400" dirty="0">
              <a:latin typeface="Verdana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8"/>
          <a:stretch/>
        </p:blipFill>
        <p:spPr bwMode="auto">
          <a:xfrm>
            <a:off x="111124" y="1185490"/>
            <a:ext cx="8905875" cy="384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6514" y="5416177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Launched: 1/2014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203405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67562" y="774700"/>
            <a:ext cx="24000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Verdana"/>
              </a:rPr>
              <a:t>Image Signal Processing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1510" y="548680"/>
            <a:ext cx="61943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Introduction of unified physical memory in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K1-2 </a:t>
            </a:r>
            <a:r>
              <a:rPr lang="en-US" sz="1400" dirty="0" smtClean="0">
                <a:latin typeface="Verdana"/>
              </a:rPr>
              <a:t>[21]</a:t>
            </a:r>
            <a:endParaRPr lang="en-US" sz="1400" dirty="0">
              <a:latin typeface="Verdana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711200" y="1189916"/>
            <a:ext cx="7628216" cy="5446751"/>
            <a:chOff x="762000" y="1230257"/>
            <a:chExt cx="7628216" cy="5446751"/>
          </a:xfrm>
        </p:grpSpPr>
        <p:pic>
          <p:nvPicPr>
            <p:cNvPr id="267266" name="Picture 2" descr="http://images.anandtech.com/doci/7622/ISPslide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0" t="9979" r="1" b="6760"/>
            <a:stretch/>
          </p:blipFill>
          <p:spPr bwMode="auto">
            <a:xfrm>
              <a:off x="762000" y="1230257"/>
              <a:ext cx="7628216" cy="54467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/>
            <p:cNvSpPr/>
            <p:nvPr/>
          </p:nvSpPr>
          <p:spPr bwMode="auto">
            <a:xfrm>
              <a:off x="762000" y="1230257"/>
              <a:ext cx="889000" cy="230243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9" name="Rounded Rectangle 8"/>
          <p:cNvSpPr/>
          <p:nvPr/>
        </p:nvSpPr>
        <p:spPr bwMode="auto">
          <a:xfrm>
            <a:off x="5003800" y="2155172"/>
            <a:ext cx="1765300" cy="3290887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1977" y="5954059"/>
            <a:ext cx="22797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Verdana"/>
              </a:rPr>
              <a:t>ISP: Image Signal Processing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FFFFFF"/>
                </a:solidFill>
                <a:latin typeface="Verdana"/>
              </a:rPr>
              <a:t>CSI: Camera Serial Interface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566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897" y="5607860"/>
            <a:ext cx="88699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eliminates the need for an extra graphics memory controller and bus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but has the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constraints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 of a reduced memory bandwidth.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188" y="552213"/>
            <a:ext cx="59763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chemeClr val="accent6"/>
                </a:solidFill>
                <a:latin typeface="Verdana"/>
              </a:rPr>
              <a:t>Key benefit/drawback of the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Unified </a:t>
            </a:r>
            <a:r>
              <a:rPr lang="en-US" sz="1400" b="1" dirty="0">
                <a:solidFill>
                  <a:schemeClr val="accent6"/>
                </a:solidFill>
                <a:latin typeface="Verdana"/>
              </a:rPr>
              <a:t>system </a:t>
            </a:r>
            <a:r>
              <a:rPr lang="en-US" sz="1400" b="1" dirty="0" smtClean="0">
                <a:solidFill>
                  <a:schemeClr val="accent6"/>
                </a:solidFill>
                <a:latin typeface="Verdana"/>
              </a:rPr>
              <a:t>memory </a:t>
            </a:r>
            <a:r>
              <a:rPr lang="en-US" sz="1400" dirty="0" smtClean="0">
                <a:solidFill>
                  <a:schemeClr val="accent6"/>
                </a:solidFill>
                <a:latin typeface="Verdana"/>
              </a:rPr>
              <a:t>[1] </a:t>
            </a:r>
            <a:endParaRPr lang="en-US" sz="1400" dirty="0">
              <a:solidFill>
                <a:schemeClr val="accent6"/>
              </a:solidFill>
              <a:latin typeface="Verdana"/>
            </a:endParaRPr>
          </a:p>
        </p:txBody>
      </p:sp>
      <p:grpSp>
        <p:nvGrpSpPr>
          <p:cNvPr id="6" name="Group 7"/>
          <p:cNvGrpSpPr>
            <a:grpSpLocks/>
          </p:cNvGrpSpPr>
          <p:nvPr/>
        </p:nvGrpSpPr>
        <p:grpSpPr bwMode="auto">
          <a:xfrm>
            <a:off x="0" y="2888940"/>
            <a:ext cx="9251950" cy="2432050"/>
            <a:chOff x="0" y="2364410"/>
            <a:chExt cx="9252520" cy="2431411"/>
          </a:xfrm>
        </p:grpSpPr>
        <p:pic>
          <p:nvPicPr>
            <p:cNvPr id="7" name="Picture 2" descr="http://upload.wikimedia.org/wikipedia/commons/thumb/e/ec/Dekstop_computer_bus_bandwidths.svg/720px-Dekstop_computer_bus_bandwidths.svg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93885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7912" y="2364410"/>
              <a:ext cx="4754608" cy="24019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2" descr="http://upload.wikimedia.org/wikipedia/commons/thumb/5/5a/Integrated_graphics_with_distinct_memory_allocation.svg/720px-Integrated_graphics_with_distinct_memory_allocation.svg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686" r="52940" b="57623"/>
            <a:stretch>
              <a:fillRect/>
            </a:stretch>
          </p:blipFill>
          <p:spPr bwMode="auto">
            <a:xfrm>
              <a:off x="4487807" y="2702014"/>
              <a:ext cx="2237528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ounded Rectangle 5"/>
            <p:cNvSpPr>
              <a:spLocks noChangeArrowheads="1"/>
            </p:cNvSpPr>
            <p:nvPr/>
          </p:nvSpPr>
          <p:spPr bwMode="auto">
            <a:xfrm>
              <a:off x="4754608" y="3113964"/>
              <a:ext cx="1970727" cy="27003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905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l"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l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l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l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l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5184900" y="1784009"/>
            <a:ext cx="3060453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Unified system 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memory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(Shared memory</a:t>
            </a: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)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Virtual Memory)</a:t>
            </a:r>
            <a:endParaRPr lang="en-US" altLang="en-US" sz="1300" b="1" dirty="0" smtClean="0">
              <a:solidFill>
                <a:srgbClr val="000000"/>
              </a:solidFill>
              <a:latin typeface="Verdana" pitchFamily="34" charset="0"/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 smtClean="0">
                <a:solidFill>
                  <a:srgbClr val="000000"/>
                </a:solidFill>
                <a:latin typeface="Verdana" pitchFamily="34" charset="0"/>
              </a:rPr>
              <a:t>(Unified Memory Architecture)</a:t>
            </a:r>
            <a:endParaRPr lang="en-US" altLang="en-US" sz="13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79975" y="1196634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592388" y="1043735"/>
            <a:ext cx="3984625" cy="29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 dirty="0">
                <a:solidFill>
                  <a:srgbClr val="000000"/>
                </a:solidFill>
                <a:latin typeface="Verdana" pitchFamily="34" charset="0"/>
              </a:rPr>
              <a:t>Implementation of the graphics memory</a:t>
            </a: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100138" y="1784009"/>
            <a:ext cx="2643187" cy="293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300" b="1">
                <a:solidFill>
                  <a:srgbClr val="000000"/>
                </a:solidFill>
                <a:latin typeface="Verdana" pitchFamily="34" charset="0"/>
              </a:rPr>
              <a:t>Discrete graphics memory</a:t>
            </a:r>
          </a:p>
        </p:txBody>
      </p:sp>
      <p:cxnSp>
        <p:nvCxnSpPr>
          <p:cNvPr id="15" name="Straight Connector 14"/>
          <p:cNvCxnSpPr>
            <a:endCxn id="17" idx="7"/>
          </p:cNvCxnSpPr>
          <p:nvPr/>
        </p:nvCxnSpPr>
        <p:spPr>
          <a:xfrm flipH="1">
            <a:off x="2378075" y="1409359"/>
            <a:ext cx="2193925" cy="29686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1409359"/>
            <a:ext cx="2160588" cy="28892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3"/>
          <p:cNvSpPr>
            <a:spLocks noChangeArrowheads="1"/>
          </p:cNvSpPr>
          <p:nvPr/>
        </p:nvSpPr>
        <p:spPr bwMode="auto">
          <a:xfrm>
            <a:off x="2322513" y="1698284"/>
            <a:ext cx="65087" cy="60325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8" name="Oval 17"/>
          <p:cNvSpPr>
            <a:spLocks noChangeArrowheads="1"/>
          </p:cNvSpPr>
          <p:nvPr/>
        </p:nvSpPr>
        <p:spPr bwMode="auto">
          <a:xfrm>
            <a:off x="6711950" y="1676059"/>
            <a:ext cx="65088" cy="61912"/>
          </a:xfrm>
          <a:prstGeom prst="ellipse">
            <a:avLst/>
          </a:prstGeom>
          <a:solidFill>
            <a:srgbClr val="FFFFFF"/>
          </a:solidFill>
          <a:ln w="0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3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30500" y="2412111"/>
            <a:ext cx="2287806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300" i="1" dirty="0">
                <a:solidFill>
                  <a:srgbClr val="000000"/>
                </a:solidFill>
                <a:latin typeface="Verdana"/>
              </a:rPr>
              <a:t>Implementation example</a:t>
            </a:r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35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4" grpId="0"/>
      <p:bldP spid="17" grpId="0" animBg="1"/>
      <p:bldP spid="18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smtClean="0"/>
          </a:p>
        </p:txBody>
      </p:sp>
      <p:pic>
        <p:nvPicPr>
          <p:cNvPr id="13107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48"/>
          <a:stretch/>
        </p:blipFill>
        <p:spPr bwMode="auto">
          <a:xfrm>
            <a:off x="80963" y="1181100"/>
            <a:ext cx="8982075" cy="444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5747" y="548680"/>
            <a:ext cx="47307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Zero copy with Unified Physical Memory </a:t>
            </a:r>
            <a:r>
              <a:rPr lang="en-US" sz="1400" dirty="0" smtClean="0">
                <a:latin typeface="Verdana"/>
              </a:rPr>
              <a:t>[19]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85166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3" name="Content Placeholder 2"/>
          <p:cNvSpPr>
            <a:spLocks noGrp="1"/>
          </p:cNvSpPr>
          <p:nvPr>
            <p:ph idx="1"/>
          </p:nvPr>
        </p:nvSpPr>
        <p:spPr>
          <a:xfrm>
            <a:off x="457200" y="1559859"/>
            <a:ext cx="8229600" cy="4525963"/>
          </a:xfrm>
        </p:spPr>
        <p:txBody>
          <a:bodyPr/>
          <a:lstStyle/>
          <a:p>
            <a:endParaRPr lang="en-US" altLang="en-US" smtClean="0"/>
          </a:p>
        </p:txBody>
      </p:sp>
      <p:pic>
        <p:nvPicPr>
          <p:cNvPr id="12800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8" y="1191559"/>
            <a:ext cx="8086725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3313" y="548680"/>
            <a:ext cx="329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Main features of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K1 </a:t>
            </a:r>
            <a:r>
              <a:rPr lang="en-US" sz="1400" dirty="0" smtClean="0">
                <a:latin typeface="Verdana"/>
              </a:rPr>
              <a:t>[19]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0335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32965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48162" name="Picture 2" descr="http://images.anandtech.com/doci/7622/Screen%20Shot%202014-01-06%20at%206.16.46%20AM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3" t="21664" r="2637"/>
          <a:stretch/>
        </p:blipFill>
        <p:spPr bwMode="auto">
          <a:xfrm>
            <a:off x="358775" y="1202764"/>
            <a:ext cx="8366126" cy="497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781" y="548680"/>
            <a:ext cx="48013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Two pin compatible versions of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K1 </a:t>
            </a:r>
            <a:r>
              <a:rPr lang="en-US" sz="1400" dirty="0" smtClean="0">
                <a:latin typeface="Verdana"/>
              </a:rPr>
              <a:t>[21]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4.2 Overview of NVIDIA’s recent GPU implementations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8622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582935" y="1200150"/>
            <a:ext cx="7859495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4.3 NVIDIA’s planned introduction of Unified Memory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985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4.3 NVIDIA’s planned introduction of Unified Memory (1)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3673" y="548680"/>
            <a:ext cx="55771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4.3 NVIDIA’s planned introduction of Unified Memory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8567" y="977900"/>
            <a:ext cx="800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NVIDIA </a:t>
            </a:r>
            <a:r>
              <a:rPr lang="en-US" sz="1400" dirty="0">
                <a:solidFill>
                  <a:srgbClr val="2D2D8A"/>
                </a:solidFill>
                <a:latin typeface="Verdana"/>
              </a:rPr>
              <a:t>planned to introduce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Unified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their subsequent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Maxwell GPU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design,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(designated yet as Unified Virtual Memory in the Figure), as seen next. </a:t>
            </a:r>
          </a:p>
        </p:txBody>
      </p:sp>
    </p:spTree>
    <p:extLst>
      <p:ext uri="{BB962C8B-B14F-4D97-AF65-F5344CB8AC3E}">
        <p14:creationId xmlns:p14="http://schemas.microsoft.com/office/powerpoint/2010/main" val="2098354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Kép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47"/>
          <a:stretch/>
        </p:blipFill>
        <p:spPr bwMode="auto">
          <a:xfrm>
            <a:off x="180306" y="1180756"/>
            <a:ext cx="8718997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6590" y="548680"/>
            <a:ext cx="4285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NVIDIA’s </a:t>
            </a:r>
            <a:r>
              <a:rPr lang="en-US" sz="1400" b="1" dirty="0" err="1">
                <a:solidFill>
                  <a:srgbClr val="2D2D8A"/>
                </a:solidFill>
                <a:latin typeface="Verdana"/>
              </a:rPr>
              <a:t>Tegra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 roadmap </a:t>
            </a:r>
            <a:r>
              <a:rPr lang="en-US" sz="1400" dirty="0">
                <a:latin typeface="Verdana"/>
              </a:rPr>
              <a:t>(Based on </a:t>
            </a:r>
            <a:r>
              <a:rPr lang="en-US" sz="1400" dirty="0" smtClean="0">
                <a:latin typeface="Verdana"/>
              </a:rPr>
              <a:t>[18]) 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36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1" name="Picture 2" descr="http://images.anandtech.com/doci/7515/GPURoad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97" b="11182"/>
          <a:stretch/>
        </p:blipFill>
        <p:spPr bwMode="auto">
          <a:xfrm>
            <a:off x="87313" y="1194321"/>
            <a:ext cx="8969375" cy="444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0827" y="548680"/>
            <a:ext cx="46313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NVIDIA’s GPU roadmap from 11/2013 </a:t>
            </a:r>
            <a:r>
              <a:rPr lang="en-US" sz="1400" dirty="0" smtClean="0">
                <a:latin typeface="Verdana"/>
              </a:rPr>
              <a:t>[17] </a:t>
            </a:r>
            <a:endParaRPr lang="en-US" sz="1400" dirty="0">
              <a:latin typeface="Verdana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5880100" y="1748118"/>
            <a:ext cx="2298700" cy="863600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358" y="5901018"/>
            <a:ext cx="86663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Nevertheless,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NVIDIA modified their GPU roadmap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in 3/2014 and delayed the introduction of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Unified Virtual Memory as shown in the next Figure.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(3)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474" name="Picture 2" descr="http://images.anandtech.com/doci/7900/PascalRoadma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67"/>
          <a:stretch/>
        </p:blipFill>
        <p:spPr bwMode="auto">
          <a:xfrm>
            <a:off x="250866" y="1213987"/>
            <a:ext cx="8626434" cy="4066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9266" y="5460640"/>
            <a:ext cx="6992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0000"/>
                </a:solidFill>
                <a:latin typeface="Verdana"/>
              </a:rPr>
              <a:t>Notes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328" y="5743973"/>
            <a:ext cx="8700459" cy="1069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In their GPU roadmap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NVIDIA  substituted Volta by Pascal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Unified Virtual Memory (UVM) support became delayed, instead of Maxwell first Pascal will 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1400" dirty="0">
                <a:solidFill>
                  <a:srgbClr val="0070C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70C0"/>
                </a:solidFill>
                <a:latin typeface="Verdana"/>
              </a:rPr>
              <a:t>    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support this feature. </a:t>
            </a:r>
          </a:p>
          <a:p>
            <a:pPr marL="285750" indent="-285750" fontAlgn="base">
              <a:spcBef>
                <a:spcPct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Beyond UVM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Pascal will provide stacked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(planned already for Volta) and </a:t>
            </a:r>
            <a:r>
              <a:rPr lang="en-US" sz="1400" dirty="0" err="1">
                <a:solidFill>
                  <a:srgbClr val="0070C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66842" y="551249"/>
            <a:ext cx="89771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NVIDIA’s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updated GPU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roadmap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from 3/2014 (showing Pascal 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instead of Volta</a:t>
            </a:r>
            <a:r>
              <a:rPr lang="en-US" sz="1400" b="1" dirty="0">
                <a:solidFill>
                  <a:srgbClr val="2D2D8A"/>
                </a:solidFill>
                <a:latin typeface="Verdana" pitchFamily="34" charset="0"/>
              </a:rPr>
              <a:t>) </a:t>
            </a:r>
            <a:r>
              <a:rPr lang="en-US" sz="1400" dirty="0" smtClean="0">
                <a:latin typeface="Verdana" pitchFamily="34" charset="0"/>
              </a:rPr>
              <a:t>[23]</a:t>
            </a:r>
            <a:endParaRPr lang="en-US" sz="1400" dirty="0">
              <a:latin typeface="Verdana" pitchFamily="34" charset="0"/>
            </a:endParaRPr>
          </a:p>
        </p:txBody>
      </p:sp>
      <p:sp>
        <p:nvSpPr>
          <p:cNvPr id="4" name="Rounded Rectangle 3"/>
          <p:cNvSpPr/>
          <p:nvPr/>
        </p:nvSpPr>
        <p:spPr bwMode="auto">
          <a:xfrm>
            <a:off x="7061200" y="1213987"/>
            <a:ext cx="1689100" cy="981526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8924" y="1438050"/>
            <a:ext cx="467313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SGEMM: </a:t>
            </a:r>
            <a:r>
              <a:rPr lang="en-US" sz="1400" dirty="0" err="1">
                <a:solidFill>
                  <a:srgbClr val="FFFFFF"/>
                </a:solidFill>
                <a:latin typeface="Verdana" pitchFamily="34" charset="0"/>
              </a:rPr>
              <a:t>SinGle</a:t>
            </a:r>
            <a:r>
              <a:rPr lang="en-US" sz="1400" dirty="0">
                <a:solidFill>
                  <a:srgbClr val="FFFFFF"/>
                </a:solidFill>
                <a:latin typeface="Verdana" pitchFamily="34" charset="0"/>
              </a:rPr>
              <a:t> precision, General Matrix Multiply</a:t>
            </a:r>
            <a:endParaRPr lang="en-US" sz="1400" dirty="0">
              <a:solidFill>
                <a:srgbClr val="FFFFFF"/>
              </a:solidFill>
              <a:latin typeface="Verdana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561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170" name="Picture 2" descr="http://www.extremetech.com/wp-content/uploads/2014/09/Maxwell-Ch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88" y="1173349"/>
            <a:ext cx="7439587" cy="3395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7504" y="548680"/>
            <a:ext cx="59987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Main features of NVIDIA’s recent discrete GPU cards </a:t>
            </a:r>
            <a:r>
              <a:rPr lang="en-US" sz="1400" dirty="0" smtClean="0">
                <a:latin typeface="Verdana"/>
              </a:rPr>
              <a:t>[24]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52424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0176" y="556217"/>
            <a:ext cx="9320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Planned enhancements for increasing the memory bandwidth for Unified Virtual Memory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22426" y="952500"/>
            <a:ext cx="1965474" cy="5616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a) Stacked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memory</a:t>
            </a:r>
          </a:p>
          <a:p>
            <a:pPr fontAlgn="base">
              <a:spcBef>
                <a:spcPct val="0"/>
              </a:spcBef>
              <a:spcAft>
                <a:spcPts val="300"/>
              </a:spcAft>
            </a:pPr>
            <a:r>
              <a:rPr lang="en-US" sz="1400" dirty="0" smtClean="0">
                <a:solidFill>
                  <a:srgbClr val="FF0000"/>
                </a:solidFill>
                <a:latin typeface="Verdana"/>
              </a:rPr>
              <a:t>b) </a:t>
            </a:r>
            <a:r>
              <a:rPr lang="en-US" sz="1400" dirty="0" err="1" smtClean="0">
                <a:solidFill>
                  <a:srgbClr val="FF0000"/>
                </a:solidFill>
                <a:latin typeface="Verdana"/>
              </a:rPr>
              <a:t>NVlink</a:t>
            </a:r>
            <a:endParaRPr lang="en-US" sz="1400" dirty="0">
              <a:solidFill>
                <a:srgbClr val="FF0000"/>
              </a:solidFill>
              <a:latin typeface="Verdana"/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(6)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513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864" y="548680"/>
            <a:ext cx="7024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Address spaces for Discrete and Unified System Memory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(USM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) </a:t>
            </a:r>
            <a:r>
              <a:rPr lang="en-US" sz="1400" dirty="0" smtClean="0">
                <a:latin typeface="Verdana"/>
              </a:rPr>
              <a:t>[2]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4496" y="1295400"/>
            <a:ext cx="8845667" cy="3835400"/>
            <a:chOff x="74496" y="1866900"/>
            <a:chExt cx="8845667" cy="3835400"/>
          </a:xfrm>
        </p:grpSpPr>
        <p:pic>
          <p:nvPicPr>
            <p:cNvPr id="12390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405" t="19963" b="6288"/>
            <a:stretch/>
          </p:blipFill>
          <p:spPr bwMode="auto">
            <a:xfrm>
              <a:off x="101600" y="1866900"/>
              <a:ext cx="8818563" cy="3835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FF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 2"/>
            <p:cNvSpPr/>
            <p:nvPr/>
          </p:nvSpPr>
          <p:spPr bwMode="auto">
            <a:xfrm>
              <a:off x="265244" y="1968500"/>
              <a:ext cx="266569" cy="4445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5" name="Rectangle 4"/>
            <p:cNvSpPr/>
            <p:nvPr/>
          </p:nvSpPr>
          <p:spPr bwMode="auto">
            <a:xfrm>
              <a:off x="643636" y="2082800"/>
              <a:ext cx="501971" cy="3302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53399" y="1993900"/>
              <a:ext cx="7938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 dirty="0">
                  <a:solidFill>
                    <a:srgbClr val="FFFFFF"/>
                  </a:solidFill>
                </a:rPr>
                <a:t>USM</a:t>
              </a:r>
            </a:p>
          </p:txBody>
        </p:sp>
        <p:sp>
          <p:nvSpPr>
            <p:cNvPr id="6" name="Rectangle 5"/>
            <p:cNvSpPr/>
            <p:nvPr/>
          </p:nvSpPr>
          <p:spPr bwMode="auto">
            <a:xfrm>
              <a:off x="153864" y="1866900"/>
              <a:ext cx="111380" cy="38354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4496" y="1981200"/>
              <a:ext cx="543740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 dirty="0">
                  <a:solidFill>
                    <a:srgbClr val="FFFFFF"/>
                  </a:solidFill>
                </a:rPr>
                <a:t>No</a:t>
              </a: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041900" y="1968500"/>
              <a:ext cx="558800" cy="444500"/>
            </a:xfrm>
            <a:prstGeom prst="rect">
              <a:avLst/>
            </a:prstGeom>
            <a:solidFill>
              <a:schemeClr val="tx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822199" y="2019300"/>
              <a:ext cx="793808" cy="41549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100" b="1" dirty="0">
                  <a:solidFill>
                    <a:srgbClr val="FFFFFF"/>
                  </a:solidFill>
                </a:rPr>
                <a:t>USM</a:t>
              </a:r>
            </a:p>
          </p:txBody>
        </p:sp>
      </p:grpSp>
      <p:sp>
        <p:nvSpPr>
          <p:cNvPr id="14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(4)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34565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7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8" t="19477" r="1744"/>
          <a:stretch/>
        </p:blipFill>
        <p:spPr bwMode="auto">
          <a:xfrm>
            <a:off x="173947" y="983735"/>
            <a:ext cx="8817653" cy="4316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5874" y="548680"/>
            <a:ext cx="74414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a) Stacked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Memory (Hybrid Memory Cube, 3D Memory) at a glance </a:t>
            </a:r>
            <a:r>
              <a:rPr lang="en-US" sz="1400" dirty="0" smtClean="0">
                <a:latin typeface="Verdana"/>
              </a:rPr>
              <a:t>[25]</a:t>
            </a:r>
            <a:endParaRPr lang="en-US" sz="1400" dirty="0">
              <a:latin typeface="Verdana"/>
            </a:endParaRPr>
          </a:p>
        </p:txBody>
      </p:sp>
      <p:sp>
        <p:nvSpPr>
          <p:cNvPr id="6" name="Rounded Rectangle 5"/>
          <p:cNvSpPr/>
          <p:nvPr/>
        </p:nvSpPr>
        <p:spPr bwMode="auto">
          <a:xfrm>
            <a:off x="5905500" y="3129202"/>
            <a:ext cx="2997200" cy="1591463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(7)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629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7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6"/>
          <a:stretch/>
        </p:blipFill>
        <p:spPr bwMode="auto">
          <a:xfrm>
            <a:off x="485775" y="998730"/>
            <a:ext cx="8172450" cy="4495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FF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0131" y="546313"/>
            <a:ext cx="4071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Speed benefit of stacked memory </a:t>
            </a:r>
            <a:r>
              <a:rPr lang="en-US" sz="1400" dirty="0" smtClean="0">
                <a:latin typeface="Verdana"/>
              </a:rPr>
              <a:t>[25]</a:t>
            </a:r>
            <a:endParaRPr lang="en-US" sz="1400" dirty="0">
              <a:latin typeface="Verdana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(8)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567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47249" y="983585"/>
            <a:ext cx="6018825" cy="2088188"/>
            <a:chOff x="1359359" y="1050820"/>
            <a:chExt cx="6018825" cy="2088188"/>
          </a:xfrm>
        </p:grpSpPr>
        <p:pic>
          <p:nvPicPr>
            <p:cNvPr id="375810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253"/>
            <a:stretch/>
          </p:blipFill>
          <p:spPr bwMode="auto">
            <a:xfrm>
              <a:off x="1359359" y="1050820"/>
              <a:ext cx="2307088" cy="19801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pic>
          <p:nvPicPr>
            <p:cNvPr id="375811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839"/>
            <a:stretch/>
          </p:blipFill>
          <p:spPr bwMode="auto">
            <a:xfrm>
              <a:off x="5093173" y="1202897"/>
              <a:ext cx="2285011" cy="187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rgbClr val="FF0000"/>
                  </a:solidFill>
                  <a:prstDash val="solid"/>
                  <a:miter lim="800000"/>
                  <a:headEnd type="none" w="med" len="med"/>
                  <a:tailEnd type="none" w="med" len="med"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 bwMode="auto">
            <a:xfrm>
              <a:off x="5118008" y="3060454"/>
              <a:ext cx="120506" cy="6810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6724123" y="3070900"/>
              <a:ext cx="120506" cy="68108"/>
            </a:xfrm>
            <a:prstGeom prst="rect">
              <a:avLst/>
            </a:prstGeom>
            <a:solidFill>
              <a:schemeClr val="bg1"/>
            </a:solidFill>
            <a:ln w="190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sz="1400">
                <a:solidFill>
                  <a:srgbClr val="000000"/>
                </a:solidFill>
                <a:latin typeface="Verdana" pitchFamily="34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3948" y="549064"/>
            <a:ext cx="34435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Use cases of stacked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DRAM </a:t>
            </a:r>
            <a:r>
              <a:rPr lang="en-US" sz="1400" dirty="0" smtClean="0">
                <a:latin typeface="Verdana"/>
              </a:rPr>
              <a:t>[25]</a:t>
            </a:r>
            <a:endParaRPr lang="en-US" sz="1400" dirty="0">
              <a:latin typeface="Verdan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54598" y="3352371"/>
            <a:ext cx="2835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>
                <a:solidFill>
                  <a:srgbClr val="000000"/>
                </a:solidFill>
                <a:latin typeface="Verdana"/>
              </a:rPr>
              <a:t>Nvidia</a:t>
            </a:r>
            <a:r>
              <a:rPr lang="en-US" sz="1400" i="1" dirty="0">
                <a:solidFill>
                  <a:srgbClr val="000000"/>
                </a:solidFill>
                <a:latin typeface="Verdana"/>
              </a:rPr>
              <a:t> Volta (2015) cancelled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/>
              </a:rPr>
              <a:t>NVIDIA Pascal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60282" y="3364897"/>
            <a:ext cx="3640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>
                <a:solidFill>
                  <a:srgbClr val="000000"/>
                </a:solidFill>
                <a:latin typeface="Verdana"/>
              </a:rPr>
              <a:t>Intel Xeon Phi Knights Landing (2015)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(9)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6327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5595" y="539897"/>
            <a:ext cx="27109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Stacked </a:t>
            </a:r>
            <a:r>
              <a:rPr lang="en-US" sz="1400" b="1" dirty="0">
                <a:solidFill>
                  <a:srgbClr val="2D2D8A"/>
                </a:solidFill>
                <a:latin typeface="Verdana"/>
              </a:rPr>
              <a:t>memory 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in Volta</a:t>
            </a:r>
            <a:endParaRPr lang="en-US" sz="1400" b="1" dirty="0">
              <a:solidFill>
                <a:srgbClr val="2D2D8A"/>
              </a:solidFill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7985" y="877162"/>
            <a:ext cx="88792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 err="1">
                <a:solidFill>
                  <a:srgbClr val="000000"/>
                </a:solidFill>
                <a:latin typeface="Verdana"/>
              </a:rPr>
              <a:t>Nvidia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disclosed earlier that they plan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to introduced stacked GPU memory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(3D memory) for their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Volta GPU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as the next Figure shows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[26].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pic>
        <p:nvPicPr>
          <p:cNvPr id="6" name="Picture 2" descr="Nvidia volta mockup slide">
            <a:hlinkClick r:id="rId2" tooltip="Nvidia_Volta_mocku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1594259"/>
            <a:ext cx="6616700" cy="4929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(10)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516336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20" name="Picture 2" descr="pascal_modu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665" y="1186556"/>
            <a:ext cx="6024562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2065" y="5635971"/>
            <a:ext cx="8956675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Stacked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Memory will allow also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smaller sized (1/3) GPU boards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4434" y="548383"/>
            <a:ext cx="40719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2D2D8A"/>
                </a:solidFill>
                <a:latin typeface="Verdana"/>
              </a:rPr>
              <a:t>Stacked memory on a Pascal GPU </a:t>
            </a:r>
            <a:r>
              <a:rPr lang="en-US" sz="1400" dirty="0" smtClean="0">
                <a:latin typeface="Verdana"/>
              </a:rPr>
              <a:t>[27]</a:t>
            </a:r>
            <a:endParaRPr lang="en-US" sz="1400" dirty="0"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(11)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9775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183" y="557711"/>
            <a:ext cx="16209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b) </a:t>
            </a:r>
            <a:r>
              <a:rPr lang="en-US" sz="1400" b="1" dirty="0" err="1" smtClean="0">
                <a:solidFill>
                  <a:srgbClr val="2D2D8A"/>
                </a:solidFill>
                <a:latin typeface="Verdana"/>
              </a:rPr>
              <a:t>Nvlink</a:t>
            </a:r>
            <a:r>
              <a:rPr lang="en-US" sz="1400" b="1" dirty="0" smtClean="0">
                <a:solidFill>
                  <a:srgbClr val="2D2D8A"/>
                </a:solidFill>
                <a:latin typeface="Verdana"/>
              </a:rPr>
              <a:t> </a:t>
            </a:r>
            <a:r>
              <a:rPr lang="en-US" sz="1400" dirty="0" smtClean="0">
                <a:latin typeface="Verdana"/>
              </a:rPr>
              <a:t>[27]</a:t>
            </a:r>
            <a:endParaRPr lang="en-US" sz="1400" dirty="0">
              <a:latin typeface="Verdan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0975" y="914400"/>
            <a:ext cx="8600688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Announced in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3/2014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by NVIDIA and IBM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It is a </a:t>
            </a:r>
            <a:r>
              <a:rPr lang="en-US" sz="1400" dirty="0">
                <a:solidFill>
                  <a:srgbClr val="FF0000"/>
                </a:solidFill>
                <a:latin typeface="Verdana"/>
              </a:rPr>
              <a:t>high speed interconnect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with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differential lanes and embedded clock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  <a:p>
            <a:pPr marL="285750" indent="-285750" fontAlgn="base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The basic building block for </a:t>
            </a: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is an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8-lane, differential, bidirectional link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providing a </a:t>
            </a:r>
          </a:p>
          <a:p>
            <a:pPr fontAlgn="base">
              <a:spcBef>
                <a:spcPct val="0"/>
              </a:spcBef>
              <a:spcAft>
                <a:spcPts val="600"/>
              </a:spcAft>
            </a:pP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    bandwidth of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80 to 200 MB/s compared to ~8 GB/s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 allowed by 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an 8-lane </a:t>
            </a:r>
            <a:r>
              <a:rPr lang="en-US" sz="1400" dirty="0" err="1">
                <a:solidFill>
                  <a:srgbClr val="0070C0"/>
                </a:solidFill>
                <a:latin typeface="Verdana" pitchFamily="34" charset="0"/>
              </a:rPr>
              <a:t>PCIe</a:t>
            </a:r>
            <a:r>
              <a:rPr lang="en-US" sz="1400" dirty="0">
                <a:solidFill>
                  <a:srgbClr val="0070C0"/>
                </a:solidFill>
                <a:latin typeface="Verdana" pitchFamily="34" charset="0"/>
              </a:rPr>
              <a:t> 3.0 link</a:t>
            </a:r>
            <a:r>
              <a:rPr lang="en-US" sz="1400" dirty="0">
                <a:solidFill>
                  <a:srgbClr val="000000"/>
                </a:solidFill>
                <a:latin typeface="Verdana" pitchFamily="34" charset="0"/>
              </a:rPr>
              <a:t>.</a:t>
            </a:r>
          </a:p>
          <a:p>
            <a:pPr marL="285750" indent="-285750" fontAlgn="base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  <a:latin typeface="Verdana" pitchFamily="34" charset="0"/>
              </a:rPr>
              <a:t>i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intends to introduce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first in their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Pascal GPU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that is scheduled for </a:t>
            </a:r>
            <a:r>
              <a:rPr lang="en-US" sz="1400" dirty="0">
                <a:solidFill>
                  <a:srgbClr val="0070C0"/>
                </a:solidFill>
                <a:latin typeface="Verdana"/>
              </a:rPr>
              <a:t>2016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</a:t>
            </a:r>
          </a:p>
        </p:txBody>
      </p:sp>
      <p:pic>
        <p:nvPicPr>
          <p:cNvPr id="6" name="Picture 2" descr="http://devblogs.nvidia.com/parallelforall/wp-content/uploads/sites/3/2014/03/nvlink_single_du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4925"/>
            <a:ext cx="92106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517703" y="6096000"/>
            <a:ext cx="52581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Figure: Use of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Nvlink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for connecting GPUs to a CPU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[27]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4.3 NVIDIA’s planned introduction of Unified Memory (12)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58823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182F76"/>
            </a:gs>
            <a:gs pos="100000">
              <a:srgbClr val="3366FF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0" y="21526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2225" algn="ctr">
                <a:solidFill>
                  <a:srgbClr val="FF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45720" rIns="45720" anchor="ctr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hu-HU" altLang="en-US" sz="140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86019" name="AutoShape 3"/>
          <p:cNvSpPr>
            <a:spLocks noChangeArrowheads="1"/>
          </p:cNvSpPr>
          <p:nvPr/>
        </p:nvSpPr>
        <p:spPr bwMode="auto">
          <a:xfrm>
            <a:off x="161510" y="1200150"/>
            <a:ext cx="8847474" cy="608013"/>
          </a:xfrm>
          <a:prstGeom prst="roundRect">
            <a:avLst>
              <a:gd name="adj" fmla="val 0"/>
            </a:avLst>
          </a:prstGeom>
          <a:solidFill>
            <a:srgbClr val="000080"/>
          </a:solidFill>
          <a:ln w="952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342900" indent="-342900"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dirty="0" smtClean="0">
                <a:solidFill>
                  <a:srgbClr val="FFFFFF"/>
                </a:solidFill>
                <a:latin typeface="Verdana" pitchFamily="34" charset="0"/>
              </a:rPr>
              <a:t>5. References</a:t>
            </a:r>
            <a:endParaRPr lang="en-US" altLang="en-US" sz="2000" dirty="0">
              <a:solidFill>
                <a:srgbClr val="FFFFFF"/>
              </a:solidFill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1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67896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[1]: </a:t>
            </a:r>
            <a:r>
              <a:rPr lang="en-US" altLang="en-US" sz="1400" dirty="0">
                <a:solidFill>
                  <a:srgbClr val="000000"/>
                </a:solidFill>
              </a:rPr>
              <a:t>Wikipedia, </a:t>
            </a:r>
            <a:r>
              <a:rPr lang="en-US" altLang="en-US" sz="1400" dirty="0"/>
              <a:t>Heterogeneous System Architecture</a:t>
            </a:r>
            <a:r>
              <a:rPr lang="en-US" altLang="en-US" sz="1400" dirty="0">
                <a:solidFill>
                  <a:srgbClr val="000000"/>
                </a:solidFill>
              </a:rPr>
              <a:t>,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http://en.wikipedia.org/wiki/Heterogeneous_System_Architecture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</a:t>
            </a:r>
            <a:r>
              <a:rPr lang="en-US" altLang="en-US" sz="1800" dirty="0">
                <a:solidFill>
                  <a:srgbClr val="FFFFFF"/>
                </a:solidFill>
              </a:rPr>
              <a:t>(</a:t>
            </a:r>
            <a:r>
              <a:rPr lang="hu-HU" altLang="en-US" sz="1800" dirty="0">
                <a:solidFill>
                  <a:srgbClr val="FFFFFF"/>
                </a:solidFill>
              </a:rPr>
              <a:t>1</a:t>
            </a:r>
            <a:r>
              <a:rPr lang="en-US" altLang="en-US" sz="1800" dirty="0">
                <a:solidFill>
                  <a:srgbClr val="FFFFFF"/>
                </a:solidFill>
              </a:rPr>
              <a:t>)</a:t>
            </a: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154238"/>
            <a:ext cx="70310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[3]: </a:t>
            </a:r>
            <a:r>
              <a:rPr lang="en-US" altLang="en-US" sz="1400" dirty="0">
                <a:solidFill>
                  <a:srgbClr val="000000"/>
                </a:solidFill>
              </a:rPr>
              <a:t>Chu H., AMD heterogeneous Uniform Memory Access, April 30 2013,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http://events.csdn.net/AMD/GPUSat%20-%20hUMA_june-public.pdf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2798930"/>
            <a:ext cx="7243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[4]: </a:t>
            </a:r>
            <a:r>
              <a:rPr lang="en-US" altLang="en-US" sz="1400" dirty="0">
                <a:solidFill>
                  <a:srgbClr val="000000"/>
                </a:solidFill>
              </a:rPr>
              <a:t>Heterogeneous System Architecture and the HSA Foundation, June 2012,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http://www.slideshare.net/hsafoundation/hsa-overview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82" name="Text Box 11"/>
          <p:cNvSpPr txBox="1">
            <a:spLocks noChangeArrowheads="1"/>
          </p:cNvSpPr>
          <p:nvPr/>
        </p:nvSpPr>
        <p:spPr bwMode="auto">
          <a:xfrm>
            <a:off x="214313" y="3429000"/>
            <a:ext cx="7978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[5]: </a:t>
            </a:r>
            <a:r>
              <a:rPr lang="en-US" altLang="en-US" sz="1400" dirty="0">
                <a:solidFill>
                  <a:srgbClr val="000000"/>
                </a:solidFill>
              </a:rPr>
              <a:t>AMD’s 2014 A-Series APU, Welcome to the revolution, Jan. 2014,</a:t>
            </a: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http://new.sliven.net/res/news/129364/Kaveri%20Press%20Deck-v1.01.pdf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322548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[2]: </a:t>
            </a:r>
            <a:r>
              <a:rPr lang="en-US" altLang="en-US" sz="1400" dirty="0" smtClean="0">
                <a:solidFill>
                  <a:srgbClr val="000000"/>
                </a:solidFill>
              </a:rPr>
              <a:t>Schroeder T.C., Peer-to-Peer &amp; Unified Virtual Addressing, 2011,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</a:t>
            </a:r>
            <a:r>
              <a:rPr lang="en-US" altLang="en-US" sz="1400" dirty="0">
                <a:solidFill>
                  <a:srgbClr val="000000"/>
                </a:solidFill>
              </a:rPr>
              <a:t>http://on-demand.gputechconf.com/gtc-express/2011/presentations/cuda_webinars</a:t>
            </a:r>
            <a:r>
              <a:rPr lang="en-US" altLang="en-US" sz="1400" dirty="0" smtClean="0">
                <a:solidFill>
                  <a:srgbClr val="000000"/>
                </a:solidFill>
              </a:rPr>
              <a:t>_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GPUDirect_uva.pdf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212725" y="4044297"/>
            <a:ext cx="877669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[6]: </a:t>
            </a:r>
            <a:r>
              <a:rPr lang="en-US" altLang="en-US" dirty="0"/>
              <a:t>What is Heterogeneous System Architecture (HSA)?</a:t>
            </a:r>
            <a:r>
              <a:rPr lang="en-US" altLang="en-US" dirty="0">
                <a:solidFill>
                  <a:srgbClr val="000000"/>
                </a:solidFill>
              </a:rPr>
              <a:t>, 2014,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http</a:t>
            </a:r>
            <a:r>
              <a:rPr lang="en-US" altLang="en-US" dirty="0">
                <a:solidFill>
                  <a:srgbClr val="000000"/>
                </a:solidFill>
              </a:rPr>
              <a:t>://developer.amd.com/resources/heterogeneous-computing/what-is-heterogeneous-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system-architecture-</a:t>
            </a:r>
            <a:r>
              <a:rPr lang="en-US" altLang="en-US" dirty="0" err="1" smtClean="0">
                <a:solidFill>
                  <a:srgbClr val="000000"/>
                </a:solidFill>
              </a:rPr>
              <a:t>hsa</a:t>
            </a:r>
            <a:r>
              <a:rPr lang="en-US" altLang="en-US" dirty="0">
                <a:solidFill>
                  <a:srgbClr val="000000"/>
                </a:solidFill>
              </a:rPr>
              <a:t>/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218199" y="4895581"/>
            <a:ext cx="90793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[7]: </a:t>
            </a:r>
            <a:r>
              <a:rPr lang="en-US" altLang="en-US" sz="1400" dirty="0" err="1">
                <a:solidFill>
                  <a:srgbClr val="000000"/>
                </a:solidFill>
              </a:rPr>
              <a:t>Pollice</a:t>
            </a:r>
            <a:r>
              <a:rPr lang="en-US" altLang="en-US" sz="1400" dirty="0">
                <a:solidFill>
                  <a:srgbClr val="000000"/>
                </a:solidFill>
              </a:rPr>
              <a:t> M., Analysis: AMD </a:t>
            </a:r>
            <a:r>
              <a:rPr lang="en-US" altLang="en-US" sz="1400" dirty="0" err="1">
                <a:solidFill>
                  <a:srgbClr val="000000"/>
                </a:solidFill>
              </a:rPr>
              <a:t>Kaveri</a:t>
            </a:r>
            <a:r>
              <a:rPr lang="en-US" altLang="en-US" sz="1400" dirty="0">
                <a:solidFill>
                  <a:srgbClr val="000000"/>
                </a:solidFill>
              </a:rPr>
              <a:t> APU and Steamroller Core Architectural Enhancements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Unveiled</a:t>
            </a:r>
            <a:r>
              <a:rPr lang="en-US" altLang="en-US" sz="1400" dirty="0">
                <a:solidFill>
                  <a:srgbClr val="000000"/>
                </a:solidFill>
              </a:rPr>
              <a:t>, BSN, March 6 2013,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www.brightsideofnews.com/news/2013/3/6/analysis-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          amd-kaveri-apu-and-steamroller-core-architectural-enhancements-unveiled.aspx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22997" y="5748244"/>
            <a:ext cx="929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dirty="0" smtClean="0">
                <a:solidFill>
                  <a:srgbClr val="000000"/>
                </a:solidFill>
              </a:rPr>
              <a:t>[8]: </a:t>
            </a:r>
            <a:r>
              <a:rPr lang="en-US" altLang="en-US" dirty="0" err="1">
                <a:solidFill>
                  <a:srgbClr val="000000"/>
                </a:solidFill>
              </a:rPr>
              <a:t>Macri</a:t>
            </a:r>
            <a:r>
              <a:rPr lang="en-US" altLang="en-US" dirty="0">
                <a:solidFill>
                  <a:srgbClr val="000000"/>
                </a:solidFill>
              </a:rPr>
              <a:t> J., </a:t>
            </a:r>
            <a:r>
              <a:rPr lang="en-US" altLang="en-US" dirty="0" err="1">
                <a:solidFill>
                  <a:srgbClr val="000000"/>
                </a:solidFill>
              </a:rPr>
              <a:t>Kaveri</a:t>
            </a:r>
            <a:r>
              <a:rPr lang="en-US" altLang="en-US" dirty="0">
                <a:solidFill>
                  <a:srgbClr val="000000"/>
                </a:solidFill>
              </a:rPr>
              <a:t> Design and Architectural Overview, AMD Tech Day, Jan. 2014,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Wingdings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http</a:t>
            </a:r>
            <a:r>
              <a:rPr lang="en-US" altLang="en-US" dirty="0">
                <a:solidFill>
                  <a:srgbClr val="000000"/>
                </a:solidFill>
              </a:rPr>
              <a:t>://www.pcmhz.com/media/2014/01-ianuarie/14/amd/AMD-Tech-Day-Kaveri.pdf</a:t>
            </a:r>
            <a:endParaRPr lang="en-US" alt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82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881722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[9]: </a:t>
            </a:r>
            <a:r>
              <a:rPr lang="en-US" sz="1400" dirty="0" err="1">
                <a:solidFill>
                  <a:srgbClr val="000000"/>
                </a:solidFill>
              </a:rPr>
              <a:t>Gasior</a:t>
            </a:r>
            <a:r>
              <a:rPr lang="en-US" sz="1400" dirty="0">
                <a:solidFill>
                  <a:srgbClr val="000000"/>
                </a:solidFill>
              </a:rPr>
              <a:t> G., AMD's heterogeneous queuing aims to make CPU, GPU more equal partners, 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       </a:t>
            </a:r>
            <a:r>
              <a:rPr lang="en-US" sz="1400" dirty="0" smtClean="0">
                <a:solidFill>
                  <a:srgbClr val="000000"/>
                </a:solidFill>
              </a:rPr>
              <a:t>   Tech Report, </a:t>
            </a:r>
            <a:r>
              <a:rPr lang="en-US" sz="1400" dirty="0">
                <a:solidFill>
                  <a:srgbClr val="000000"/>
                </a:solidFill>
              </a:rPr>
              <a:t>October </a:t>
            </a:r>
            <a:r>
              <a:rPr lang="en-US" sz="1400" dirty="0" smtClean="0">
                <a:solidFill>
                  <a:srgbClr val="000000"/>
                </a:solidFill>
              </a:rPr>
              <a:t>22 2013,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techreport.com/news/25545/amd-heterogeneous-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queuing-aims-to- make-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cpu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-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gpu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-more-equal-partners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(2)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154238"/>
            <a:ext cx="9023368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[11]: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Goto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 H., APU evolution and future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memory architecture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of AMD </a:t>
            </a:r>
            <a:r>
              <a:rPr lang="en-US" sz="1400" dirty="0" err="1">
                <a:solidFill>
                  <a:srgbClr val="000000"/>
                </a:solidFill>
                <a:latin typeface="Verdana"/>
              </a:rPr>
              <a:t>Kaveri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PC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Watch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Jan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.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29 2014, http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://translate.google.hu/translate?hl=hu&amp;sl=ja&amp;tl=en&amp;u=http%3A%2F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%</a:t>
            </a:r>
          </a:p>
          <a:p>
            <a:pPr lvl="0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2Fpc.watch.impress.co.jp%2Fdocs%2Fcolumn%2Fkaigai%2F20140129_632794.html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2999655"/>
            <a:ext cx="784157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[12]: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Kerby</a:t>
            </a:r>
            <a:r>
              <a:rPr lang="en-US" altLang="en-US" sz="1400" dirty="0" smtClean="0">
                <a:solidFill>
                  <a:srgbClr val="000000"/>
                </a:solidFill>
              </a:rPr>
              <a:t> B., </a:t>
            </a:r>
            <a:r>
              <a:rPr lang="en-US" sz="1400" dirty="0"/>
              <a:t>Whitney, Intel's 810 Chipset - Part </a:t>
            </a:r>
            <a:r>
              <a:rPr lang="en-US" sz="1400" dirty="0" smtClean="0"/>
              <a:t>I, Tom’s Hardware, April 30 1999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http://www.tomshardware.com/reviews/whitney,105-4.html</a:t>
            </a:r>
          </a:p>
        </p:txBody>
      </p:sp>
      <p:sp>
        <p:nvSpPr>
          <p:cNvPr id="152582" name="Text Box 11"/>
          <p:cNvSpPr txBox="1">
            <a:spLocks noChangeArrowheads="1"/>
          </p:cNvSpPr>
          <p:nvPr/>
        </p:nvSpPr>
        <p:spPr bwMode="auto">
          <a:xfrm>
            <a:off x="214313" y="3629725"/>
            <a:ext cx="8967391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[13]: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Junkins</a:t>
            </a:r>
            <a:r>
              <a:rPr lang="en-US" altLang="en-US" sz="1400" dirty="0" smtClean="0">
                <a:solidFill>
                  <a:srgbClr val="000000"/>
                </a:solidFill>
              </a:rPr>
              <a:t> S., The Compute Architecture of Intel Processor Graphics Gen8, IDF 2014,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          https</a:t>
            </a:r>
            <a:r>
              <a:rPr lang="en-US" altLang="en-US" sz="1400" dirty="0">
                <a:solidFill>
                  <a:srgbClr val="000000"/>
                </a:solidFill>
              </a:rPr>
              <a:t>://software.intel.com/sites/default/files/managed/71/a2/Compute%20Architecture</a:t>
            </a:r>
            <a:r>
              <a:rPr lang="en-US" altLang="en-US" sz="1400" dirty="0" smtClean="0">
                <a:solidFill>
                  <a:srgbClr val="000000"/>
                </a:solidFill>
              </a:rPr>
              <a:t>%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20of%20Intel%20Processor%20Graphics%20Gen8.pdf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532855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[10]: </a:t>
            </a:r>
            <a:r>
              <a:rPr lang="en-US" altLang="en-US" sz="1400" dirty="0" err="1">
                <a:solidFill>
                  <a:srgbClr val="000000"/>
                </a:solidFill>
              </a:rPr>
              <a:t>Goto</a:t>
            </a:r>
            <a:r>
              <a:rPr lang="en-US" altLang="en-US" sz="1400" dirty="0">
                <a:solidFill>
                  <a:srgbClr val="000000"/>
                </a:solidFill>
              </a:rPr>
              <a:t> H</a:t>
            </a:r>
            <a:r>
              <a:rPr lang="hu-HU" altLang="en-US" sz="1400" dirty="0">
                <a:solidFill>
                  <a:srgbClr val="000000"/>
                </a:solidFill>
              </a:rPr>
              <a:t>., </a:t>
            </a:r>
            <a:r>
              <a:rPr lang="en-US" altLang="en-US" sz="1400" dirty="0">
                <a:solidFill>
                  <a:srgbClr val="000000"/>
                </a:solidFill>
              </a:rPr>
              <a:t>AMD CPU Transition, 2011</a:t>
            </a:r>
            <a:r>
              <a:rPr lang="hu-HU" altLang="en-US" sz="1400" dirty="0">
                <a:solidFill>
                  <a:srgbClr val="000000"/>
                </a:solidFill>
              </a:rPr>
              <a:t>,</a:t>
            </a:r>
            <a:endParaRPr lang="hu-HU" altLang="hu-HU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hu-HU" altLang="hu-HU" sz="1400" dirty="0">
                <a:solidFill>
                  <a:srgbClr val="000000"/>
                </a:solidFill>
              </a:rPr>
              <a:t>         </a:t>
            </a:r>
            <a:r>
              <a:rPr lang="en-US" altLang="hu-HU" sz="1400" dirty="0" smtClean="0">
                <a:solidFill>
                  <a:srgbClr val="000000"/>
                </a:solidFill>
              </a:rPr>
              <a:t> http</a:t>
            </a:r>
            <a:r>
              <a:rPr lang="en-US" altLang="hu-HU" sz="1400" dirty="0">
                <a:solidFill>
                  <a:srgbClr val="000000"/>
                </a:solidFill>
              </a:rPr>
              <a:t>://pc.watch.impress.co.jp/video/pcw/docs/473/823/p7.pdf</a:t>
            </a:r>
            <a:endParaRPr lang="en-US" altLang="hu-HU" sz="1400" dirty="0">
              <a:solidFill>
                <a:srgbClr val="000000"/>
              </a:solidFill>
            </a:endParaRP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212725" y="4469087"/>
            <a:ext cx="879298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[14]: </a:t>
            </a:r>
            <a:r>
              <a:rPr lang="en-US" altLang="en-US" dirty="0" smtClean="0">
                <a:solidFill>
                  <a:srgbClr val="000000"/>
                </a:solidFill>
              </a:rPr>
              <a:t>Smith R., </a:t>
            </a:r>
            <a:r>
              <a:rPr lang="en-US" dirty="0" err="1"/>
              <a:t>Khronos</a:t>
            </a:r>
            <a:r>
              <a:rPr lang="en-US" dirty="0"/>
              <a:t> @ </a:t>
            </a:r>
            <a:r>
              <a:rPr lang="en-US" dirty="0" smtClean="0"/>
              <a:t>SIGGRAPH 2013</a:t>
            </a:r>
            <a:r>
              <a:rPr lang="en-US" dirty="0"/>
              <a:t>: OpenGL 4.4, </a:t>
            </a:r>
            <a:r>
              <a:rPr lang="en-US" dirty="0" err="1"/>
              <a:t>OpenCL</a:t>
            </a:r>
            <a:r>
              <a:rPr lang="en-US" dirty="0"/>
              <a:t> 2.0, &amp; </a:t>
            </a:r>
            <a:r>
              <a:rPr lang="en-US" dirty="0" err="1"/>
              <a:t>OpenCL</a:t>
            </a:r>
            <a:r>
              <a:rPr lang="en-US" dirty="0"/>
              <a:t> 1.2 </a:t>
            </a:r>
            <a:r>
              <a:rPr lang="en-US" dirty="0" smtClean="0"/>
              <a:t>SPIR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Announced, </a:t>
            </a:r>
            <a:r>
              <a:rPr lang="en-US" altLang="en-US" dirty="0" err="1" smtClean="0">
                <a:solidFill>
                  <a:srgbClr val="000000"/>
                </a:solidFill>
              </a:rPr>
              <a:t>AnandTech</a:t>
            </a:r>
            <a:r>
              <a:rPr lang="en-US" altLang="en-US" dirty="0" smtClean="0">
                <a:solidFill>
                  <a:srgbClr val="000000"/>
                </a:solidFill>
              </a:rPr>
              <a:t>, July 22 2013, </a:t>
            </a:r>
            <a:r>
              <a:rPr lang="en-US" dirty="0"/>
              <a:t>http://</a:t>
            </a:r>
            <a:r>
              <a:rPr lang="en-US" dirty="0" smtClean="0"/>
              <a:t>www.anandtech.com/show/7161/khronos-</a:t>
            </a:r>
          </a:p>
          <a:p>
            <a:r>
              <a:rPr lang="en-US" dirty="0"/>
              <a:t> </a:t>
            </a:r>
            <a:r>
              <a:rPr lang="en-US" dirty="0" smtClean="0"/>
              <a:t>         siggraph-2013-opengl-44-opencl-20-opencl-12-spir-announced/3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218199" y="5320371"/>
            <a:ext cx="90793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[15]: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Woligroski</a:t>
            </a:r>
            <a:r>
              <a:rPr lang="en-US" altLang="en-US" sz="1400" dirty="0" smtClean="0">
                <a:solidFill>
                  <a:srgbClr val="000000"/>
                </a:solidFill>
              </a:rPr>
              <a:t> D., </a:t>
            </a:r>
            <a:r>
              <a:rPr lang="en-US" sz="1400" dirty="0"/>
              <a:t>Intel's </a:t>
            </a:r>
            <a:r>
              <a:rPr lang="en-US" sz="1400" dirty="0" err="1"/>
              <a:t>Broadwell</a:t>
            </a:r>
            <a:r>
              <a:rPr lang="en-US" sz="1400" dirty="0"/>
              <a:t> Core M Processor: New Details, SKUs and </a:t>
            </a:r>
            <a:r>
              <a:rPr lang="en-US" sz="1400" dirty="0" smtClean="0"/>
              <a:t>Specifics,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Tom’s Hardware, Sept. </a:t>
            </a:r>
            <a:r>
              <a:rPr lang="en-US" altLang="en-US" sz="1400" dirty="0">
                <a:solidFill>
                  <a:srgbClr val="000000"/>
                </a:solidFill>
              </a:rPr>
              <a:t>5 2014, </a:t>
            </a:r>
            <a:endParaRPr lang="en-US" altLang="en-US" sz="14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http</a:t>
            </a:r>
            <a:r>
              <a:rPr lang="en-US" altLang="en-US" sz="1400" dirty="0">
                <a:solidFill>
                  <a:srgbClr val="000000"/>
                </a:solidFill>
              </a:rPr>
              <a:t>://www.tomshardware.com/news/intel-broadwell-core-m,27596.html</a:t>
            </a:r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222997" y="6173034"/>
            <a:ext cx="929481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dirty="0" smtClean="0">
                <a:solidFill>
                  <a:srgbClr val="000000"/>
                </a:solidFill>
              </a:rPr>
              <a:t>[16]: Harris M</a:t>
            </a:r>
            <a:r>
              <a:rPr lang="en-US" altLang="en-US" dirty="0" smtClean="0">
                <a:solidFill>
                  <a:srgbClr val="000000"/>
                </a:solidFill>
              </a:rPr>
              <a:t>., </a:t>
            </a:r>
            <a:r>
              <a:rPr lang="en-US" dirty="0"/>
              <a:t>Unified Memory in CUDA </a:t>
            </a:r>
            <a:r>
              <a:rPr lang="en-US" dirty="0" smtClean="0"/>
              <a:t>6</a:t>
            </a:r>
            <a:r>
              <a:rPr lang="en-US" altLang="en-US" dirty="0" smtClean="0">
                <a:solidFill>
                  <a:srgbClr val="000000"/>
                </a:solidFill>
              </a:rPr>
              <a:t>, NVIDIA Developer Zone, Nov. 18 2013,</a:t>
            </a:r>
            <a:endParaRPr lang="en-US" altLang="en-US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 typeface="Wingdings" pitchFamily="2" charset="2"/>
              <a:buNone/>
            </a:pPr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http://devblogs.nvidia.com/parallelforall/unified-memory-in-cuda-6/</a:t>
            </a:r>
          </a:p>
        </p:txBody>
      </p:sp>
    </p:spTree>
    <p:extLst>
      <p:ext uri="{BB962C8B-B14F-4D97-AF65-F5344CB8AC3E}">
        <p14:creationId xmlns:p14="http://schemas.microsoft.com/office/powerpoint/2010/main" val="321831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817133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[17]: Smith R., </a:t>
            </a:r>
            <a:r>
              <a:rPr lang="en-US" sz="1400" dirty="0"/>
              <a:t>NVIDIA Announces CUDA 6: Unified Memory for </a:t>
            </a:r>
            <a:r>
              <a:rPr lang="en-US" sz="1400" dirty="0" smtClean="0"/>
              <a:t>CUDA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endParaRPr lang="en-US" sz="1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       </a:t>
            </a:r>
            <a:r>
              <a:rPr lang="en-US" sz="1400" dirty="0" smtClean="0">
                <a:solidFill>
                  <a:srgbClr val="000000"/>
                </a:solidFill>
              </a:rPr>
              <a:t>   </a:t>
            </a:r>
            <a:r>
              <a:rPr lang="en-US" sz="1400" dirty="0" smtClean="0">
                <a:solidFill>
                  <a:srgbClr val="000000"/>
                </a:solidFill>
              </a:rPr>
              <a:t>Nov. </a:t>
            </a:r>
            <a:r>
              <a:rPr lang="en-US" sz="1400" dirty="0">
                <a:solidFill>
                  <a:srgbClr val="000000"/>
                </a:solidFill>
              </a:rPr>
              <a:t>14 </a:t>
            </a:r>
            <a:r>
              <a:rPr lang="en-US" sz="1400" dirty="0" smtClean="0">
                <a:solidFill>
                  <a:srgbClr val="000000"/>
                </a:solidFill>
              </a:rPr>
              <a:t>2013, http</a:t>
            </a:r>
            <a:r>
              <a:rPr lang="en-US" sz="1400" dirty="0">
                <a:solidFill>
                  <a:srgbClr val="000000"/>
                </a:solidFill>
              </a:rPr>
              <a:t>://</a:t>
            </a:r>
            <a:r>
              <a:rPr lang="en-US" sz="1400" dirty="0" smtClean="0">
                <a:solidFill>
                  <a:srgbClr val="000000"/>
                </a:solidFill>
              </a:rPr>
              <a:t>www.anandtech.com/show/7515/nvidia-announces-cuda-6-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unified-memory-for-</a:t>
            </a:r>
            <a:r>
              <a:rPr lang="en-US" sz="1400" dirty="0" err="1" smtClean="0">
                <a:solidFill>
                  <a:srgbClr val="000000"/>
                </a:solidFill>
              </a:rPr>
              <a:t>cuda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(3)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370734"/>
            <a:ext cx="85434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</a:rPr>
              <a:t>19]: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Rao A., Compute with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Tegra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K1, GPU Technology Conference, 2014,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on-demand.gputechconf.com/gtc/2014/presentations/S4906-mobile-compute-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tegra-K1.pdf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3216151"/>
            <a:ext cx="889243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[20]: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Toksvig</a:t>
            </a:r>
            <a:r>
              <a:rPr lang="en-US" altLang="en-US" sz="1400" dirty="0" smtClean="0">
                <a:solidFill>
                  <a:srgbClr val="000000"/>
                </a:solidFill>
              </a:rPr>
              <a:t> M., </a:t>
            </a:r>
            <a:r>
              <a:rPr lang="en-US" sz="1400" dirty="0" smtClean="0">
                <a:solidFill>
                  <a:srgbClr val="000000"/>
                </a:solidFill>
              </a:rPr>
              <a:t>NVIDIA </a:t>
            </a:r>
            <a:r>
              <a:rPr lang="en-US" sz="1400" dirty="0" err="1" smtClean="0">
                <a:solidFill>
                  <a:srgbClr val="000000"/>
                </a:solidFill>
              </a:rPr>
              <a:t>Tegra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http://www.hotchips.org/wp-content/uploads/hc_archives/hc20/2_Mon/HC20.25.331.pdf</a:t>
            </a:r>
          </a:p>
        </p:txBody>
      </p:sp>
      <p:sp>
        <p:nvSpPr>
          <p:cNvPr id="152582" name="Text Box 11"/>
          <p:cNvSpPr txBox="1">
            <a:spLocks noChangeArrowheads="1"/>
          </p:cNvSpPr>
          <p:nvPr/>
        </p:nvSpPr>
        <p:spPr bwMode="auto">
          <a:xfrm>
            <a:off x="214313" y="3846221"/>
            <a:ext cx="82568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[21]: Klug B.,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Shimpi</a:t>
            </a:r>
            <a:r>
              <a:rPr lang="en-US" altLang="en-US" sz="1400" dirty="0" smtClean="0">
                <a:solidFill>
                  <a:srgbClr val="000000"/>
                </a:solidFill>
              </a:rPr>
              <a:t> A.L., </a:t>
            </a:r>
            <a:r>
              <a:rPr lang="en-US" sz="1400" dirty="0"/>
              <a:t>NVIDIA </a:t>
            </a:r>
            <a:r>
              <a:rPr lang="en-US" sz="1400" dirty="0" err="1"/>
              <a:t>Tegra</a:t>
            </a:r>
            <a:r>
              <a:rPr lang="en-US" sz="1400" dirty="0"/>
              <a:t> K1 Preview &amp; Architecture </a:t>
            </a:r>
            <a:r>
              <a:rPr lang="en-US" sz="1400" dirty="0" smtClean="0"/>
              <a:t>Analysis</a:t>
            </a:r>
            <a:r>
              <a:rPr lang="en-US" altLang="en-US" sz="1400" dirty="0" smtClean="0">
                <a:solidFill>
                  <a:srgbClr val="000000"/>
                </a:solidFill>
              </a:rPr>
              <a:t>,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 smtClean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Jan. </a:t>
            </a:r>
            <a:r>
              <a:rPr lang="en-US" altLang="en-US" sz="1400" dirty="0">
                <a:solidFill>
                  <a:srgbClr val="000000"/>
                </a:solidFill>
              </a:rPr>
              <a:t>6 2014, http://www.anandtech.com/show/7622/nvidia-tegra-k1/3</a:t>
            </a: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532855"/>
            <a:ext cx="888682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</a:rPr>
              <a:t>18]: Burke S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sz="1400" dirty="0"/>
              <a:t>Analysis of NVidia's Unified Virtual Memory Roadmap Disappearance &amp; an ARM </a:t>
            </a:r>
            <a:endParaRPr lang="en-US" sz="1400" dirty="0" smtClean="0"/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Future</a:t>
            </a:r>
            <a:r>
              <a:rPr lang="hu-HU" altLang="en-US" sz="1400" dirty="0" smtClean="0">
                <a:solidFill>
                  <a:srgbClr val="000000"/>
                </a:solidFill>
              </a:rPr>
              <a:t>,</a:t>
            </a:r>
            <a:r>
              <a:rPr lang="en-US" altLang="en-US" sz="1400" dirty="0" smtClean="0">
                <a:solidFill>
                  <a:srgbClr val="000000"/>
                </a:solidFill>
              </a:rPr>
              <a:t> Gamers Nexus, April 3 2014</a:t>
            </a:r>
            <a:r>
              <a:rPr lang="en-US" altLang="en-US" sz="1400" dirty="0">
                <a:solidFill>
                  <a:srgbClr val="000000"/>
                </a:solidFill>
              </a:rPr>
              <a:t>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www.gamersnexus.net/guides/1383-nvidia-</a:t>
            </a: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unified-virtual-memory-roadmap-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tegra</a:t>
            </a:r>
            <a:r>
              <a:rPr lang="en-US" altLang="en-US" sz="1400" dirty="0" smtClean="0">
                <a:solidFill>
                  <a:srgbClr val="000000"/>
                </a:solidFill>
              </a:rPr>
              <a:t>-future</a:t>
            </a:r>
            <a:endParaRPr lang="hu-HU" altLang="hu-HU" sz="1400" dirty="0">
              <a:solidFill>
                <a:srgbClr val="000000"/>
              </a:solidFill>
            </a:endParaRPr>
          </a:p>
        </p:txBody>
      </p:sp>
      <p:sp>
        <p:nvSpPr>
          <p:cNvPr id="110601" name="Text Box 11"/>
          <p:cNvSpPr txBox="1">
            <a:spLocks noChangeArrowheads="1"/>
          </p:cNvSpPr>
          <p:nvPr/>
        </p:nvSpPr>
        <p:spPr bwMode="auto">
          <a:xfrm>
            <a:off x="212725" y="4469087"/>
            <a:ext cx="850296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[22]: </a:t>
            </a:r>
            <a:r>
              <a:rPr lang="en-US" altLang="en-US" dirty="0" smtClean="0">
                <a:solidFill>
                  <a:srgbClr val="000000"/>
                </a:solidFill>
              </a:rPr>
              <a:t>Chester B., </a:t>
            </a:r>
            <a:r>
              <a:rPr lang="en-US" dirty="0" err="1"/>
              <a:t>Xiaomi</a:t>
            </a:r>
            <a:r>
              <a:rPr lang="en-US" dirty="0"/>
              <a:t> Announces the MiPad: The First </a:t>
            </a:r>
            <a:r>
              <a:rPr lang="en-US" dirty="0" err="1"/>
              <a:t>Tegra</a:t>
            </a:r>
            <a:r>
              <a:rPr lang="en-US" dirty="0"/>
              <a:t> K1 </a:t>
            </a:r>
            <a:r>
              <a:rPr lang="en-US" dirty="0" smtClean="0"/>
              <a:t>Device, </a:t>
            </a:r>
            <a:r>
              <a:rPr lang="en-US" dirty="0" err="1" smtClean="0"/>
              <a:t>AnandTech</a:t>
            </a:r>
            <a:r>
              <a:rPr lang="en-US" dirty="0" smtClean="0"/>
              <a:t>,</a:t>
            </a:r>
            <a:endParaRPr lang="en-US" altLang="en-US" dirty="0">
              <a:solidFill>
                <a:srgbClr val="000000"/>
              </a:solidFill>
            </a:endParaRPr>
          </a:p>
          <a:p>
            <a:r>
              <a:rPr lang="en-US" altLang="en-US" dirty="0">
                <a:solidFill>
                  <a:srgbClr val="000000"/>
                </a:solidFill>
              </a:rPr>
              <a:t>         </a:t>
            </a:r>
            <a:r>
              <a:rPr lang="en-US" altLang="en-US" dirty="0" smtClean="0">
                <a:solidFill>
                  <a:srgbClr val="000000"/>
                </a:solidFill>
              </a:rPr>
              <a:t> </a:t>
            </a:r>
            <a:r>
              <a:rPr lang="en-US" altLang="en-US" dirty="0">
                <a:solidFill>
                  <a:srgbClr val="000000"/>
                </a:solidFill>
              </a:rPr>
              <a:t>May 15 2014, http://</a:t>
            </a:r>
            <a:r>
              <a:rPr lang="en-US" altLang="en-US" dirty="0" smtClean="0">
                <a:solidFill>
                  <a:srgbClr val="000000"/>
                </a:solidFill>
              </a:rPr>
              <a:t>www.anandtech.com/show/8022/xiaomi-announces-the-mipad-</a:t>
            </a:r>
          </a:p>
          <a:p>
            <a:r>
              <a:rPr lang="en-US" altLang="en-US" dirty="0">
                <a:solidFill>
                  <a:srgbClr val="000000"/>
                </a:solidFill>
              </a:rPr>
              <a:t> </a:t>
            </a:r>
            <a:r>
              <a:rPr lang="en-US" altLang="en-US" dirty="0" smtClean="0">
                <a:solidFill>
                  <a:srgbClr val="000000"/>
                </a:solidFill>
              </a:rPr>
              <a:t>         the-first-tegra-k1-device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52585" name="Text Box 11"/>
          <p:cNvSpPr txBox="1">
            <a:spLocks noChangeArrowheads="1"/>
          </p:cNvSpPr>
          <p:nvPr/>
        </p:nvSpPr>
        <p:spPr bwMode="auto">
          <a:xfrm>
            <a:off x="218199" y="5320371"/>
            <a:ext cx="907932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[23]: Smith R., </a:t>
            </a:r>
            <a:r>
              <a:rPr lang="en-US" sz="1400" dirty="0"/>
              <a:t>NVIDIA Updates GPU Roadmap; Unveils Pascal Architecture For </a:t>
            </a:r>
            <a:r>
              <a:rPr lang="en-US" sz="1400" dirty="0" smtClean="0"/>
              <a:t>2016</a:t>
            </a:r>
            <a:r>
              <a:rPr lang="en-US" sz="1400" dirty="0" smtClean="0">
                <a:solidFill>
                  <a:srgbClr val="000000"/>
                </a:solidFill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</a:rPr>
              <a:t>AnandTech</a:t>
            </a:r>
            <a:r>
              <a:rPr 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March 26 2014</a:t>
            </a:r>
            <a:r>
              <a:rPr lang="en-US" altLang="en-US" sz="1400" dirty="0">
                <a:solidFill>
                  <a:srgbClr val="000000"/>
                </a:solidFill>
              </a:rPr>
              <a:t>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www.anandtech.com/show/7900/nvidia-updates-gpu-roadmap-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unveils-pascal-architecture-for-2016</a:t>
            </a:r>
            <a:endParaRPr lang="en-US" altLang="en-US" sz="1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4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648" y="555938"/>
            <a:ext cx="5141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accent6"/>
                </a:solidFill>
                <a:latin typeface="+mj-lt"/>
              </a:rPr>
              <a:t>Main difficulties with heterogeneous computing</a:t>
            </a:r>
            <a:endParaRPr lang="en-US" sz="1400" b="1" dirty="0" smtClean="0">
              <a:solidFill>
                <a:schemeClr val="accent6"/>
              </a:solidFill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510" y="953725"/>
            <a:ext cx="9156481" cy="18312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+mj-lt"/>
              </a:rPr>
              <a:t>Their application programming needs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HLL support </a:t>
            </a:r>
            <a:r>
              <a:rPr lang="en-US" sz="1400" dirty="0" smtClean="0">
                <a:latin typeface="+mj-lt"/>
              </a:rPr>
              <a:t>(NVIDIA’s CUDA or </a:t>
            </a:r>
            <a:r>
              <a:rPr lang="en-US" sz="1400" dirty="0" err="1" smtClean="0">
                <a:latin typeface="+mj-lt"/>
              </a:rPr>
              <a:t>OpenCL</a:t>
            </a:r>
            <a:r>
              <a:rPr lang="en-US" sz="1400" dirty="0" smtClean="0">
                <a:latin typeface="+mj-lt"/>
              </a:rPr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GPUs operate  from their own address spaces</a:t>
            </a:r>
            <a:r>
              <a:rPr lang="en-US" sz="1400" dirty="0" smtClean="0">
                <a:latin typeface="+mj-lt"/>
              </a:rPr>
              <a:t>, thus without appropriate hardware and software </a:t>
            </a:r>
          </a:p>
          <a:p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support data to be processed by GPUs need to be loaded into their address space and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 the results need to be sent back to the host.</a:t>
            </a:r>
            <a:r>
              <a:rPr lang="en-US" sz="1400" dirty="0" smtClean="0"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Transferring data may be avoided with unified system memory and suitable software support</a:t>
            </a:r>
          </a:p>
          <a:p>
            <a:pPr>
              <a:spcAft>
                <a:spcPts val="600"/>
              </a:spcAft>
            </a:pPr>
            <a:r>
              <a:rPr lang="en-US" sz="1400" dirty="0">
                <a:latin typeface="+mj-lt"/>
              </a:rPr>
              <a:t> </a:t>
            </a:r>
            <a:r>
              <a:rPr lang="en-US" sz="1400" dirty="0" smtClean="0">
                <a:latin typeface="+mj-lt"/>
              </a:rPr>
              <a:t>     (CUDA 4.0 or </a:t>
            </a:r>
            <a:r>
              <a:rPr lang="en-US" sz="1400" dirty="0" err="1" smtClean="0">
                <a:latin typeface="+mj-lt"/>
              </a:rPr>
              <a:t>OpenCL</a:t>
            </a:r>
            <a:r>
              <a:rPr lang="en-US" sz="1400" dirty="0" smtClean="0">
                <a:latin typeface="+mj-lt"/>
              </a:rPr>
              <a:t> 1.2 or higher)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assuming appropriate hardware</a:t>
            </a:r>
            <a:r>
              <a:rPr lang="en-US" sz="1400" dirty="0" smtClean="0">
                <a:latin typeface="+mj-lt"/>
              </a:rPr>
              <a:t>.</a:t>
            </a:r>
          </a:p>
          <a:p>
            <a:r>
              <a:rPr lang="en-US" sz="1400" dirty="0" smtClean="0">
                <a:latin typeface="+mj-lt"/>
              </a:rPr>
              <a:t>     Then </a:t>
            </a:r>
            <a:r>
              <a:rPr lang="en-US" sz="1400" dirty="0" smtClean="0">
                <a:solidFill>
                  <a:srgbClr val="0070C0"/>
                </a:solidFill>
                <a:latin typeface="+mj-lt"/>
              </a:rPr>
              <a:t>data transfer will be substituted by address mapping </a:t>
            </a:r>
            <a:r>
              <a:rPr lang="en-US" sz="1400" dirty="0" smtClean="0">
                <a:latin typeface="+mj-lt"/>
              </a:rPr>
              <a:t>(called </a:t>
            </a:r>
            <a:r>
              <a:rPr lang="en-US" sz="1400" dirty="0" smtClean="0">
                <a:solidFill>
                  <a:srgbClr val="FF0000"/>
                </a:solidFill>
                <a:latin typeface="+mj-lt"/>
              </a:rPr>
              <a:t>zero copy</a:t>
            </a:r>
            <a:r>
              <a:rPr lang="en-US" sz="1400" dirty="0" smtClean="0">
                <a:latin typeface="+mj-lt"/>
              </a:rPr>
              <a:t>).</a:t>
            </a:r>
            <a:endParaRPr lang="en-US" sz="1400" dirty="0" smtClean="0">
              <a:latin typeface="+mj-lt"/>
            </a:endParaRPr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93700"/>
          </a:xfrm>
        </p:spPr>
        <p:txBody>
          <a:bodyPr/>
          <a:lstStyle/>
          <a:p>
            <a:r>
              <a:rPr lang="en-US" dirty="0" smtClean="0"/>
              <a:t>1. Introduction to architectural integration of the CPU and GPU (5)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9712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4"/>
          <p:cNvSpPr>
            <a:spLocks noChangeArrowheads="1"/>
          </p:cNvSpPr>
          <p:nvPr/>
        </p:nvSpPr>
        <p:spPr bwMode="auto">
          <a:xfrm>
            <a:off x="219075" y="685800"/>
            <a:ext cx="876560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[24]: </a:t>
            </a:r>
            <a:r>
              <a:rPr lang="en-US" sz="1400" dirty="0" err="1">
                <a:solidFill>
                  <a:srgbClr val="000000"/>
                </a:solidFill>
              </a:rPr>
              <a:t>Hruska</a:t>
            </a:r>
            <a:r>
              <a:rPr lang="en-US" sz="1400" dirty="0">
                <a:solidFill>
                  <a:srgbClr val="000000"/>
                </a:solidFill>
              </a:rPr>
              <a:t> J., </a:t>
            </a:r>
            <a:r>
              <a:rPr lang="en-US" sz="1400" dirty="0" err="1">
                <a:solidFill>
                  <a:srgbClr val="000000"/>
                </a:solidFill>
              </a:rPr>
              <a:t>Nvidia</a:t>
            </a:r>
            <a:r>
              <a:rPr lang="en-US" sz="1400" dirty="0">
                <a:solidFill>
                  <a:srgbClr val="000000"/>
                </a:solidFill>
              </a:rPr>
              <a:t> Maxwell GTX 980 and GTX 970 reviewed: Crushing all challengers</a:t>
            </a:r>
            <a:r>
              <a:rPr lang="en-US" altLang="en-US" sz="1400" dirty="0">
                <a:solidFill>
                  <a:srgbClr val="000000"/>
                </a:solidFill>
              </a:rPr>
              <a:t>,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Extreme Tech, Sept. </a:t>
            </a:r>
            <a:r>
              <a:rPr lang="en-US" altLang="en-US" sz="1400" dirty="0">
                <a:solidFill>
                  <a:srgbClr val="000000"/>
                </a:solidFill>
              </a:rPr>
              <a:t>19 2014, http://</a:t>
            </a:r>
            <a:r>
              <a:rPr lang="en-US" altLang="en-US" sz="1400" dirty="0" smtClean="0">
                <a:solidFill>
                  <a:srgbClr val="000000"/>
                </a:solidFill>
              </a:rPr>
              <a:t>www.extremetech.com/computing/190463-nvidia-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maxwell-gtx-980-and-gtx-970-review</a:t>
            </a:r>
            <a:endParaRPr lang="en-US" altLang="en-US" sz="1400" dirty="0">
              <a:solidFill>
                <a:srgbClr val="000000"/>
              </a:solidFill>
            </a:endParaRPr>
          </a:p>
        </p:txBody>
      </p:sp>
      <p:sp>
        <p:nvSpPr>
          <p:cNvPr id="152579" name="Rectangle 13"/>
          <p:cNvSpPr>
            <a:spLocks noChangeArrowheads="1"/>
          </p:cNvSpPr>
          <p:nvPr/>
        </p:nvSpPr>
        <p:spPr bwMode="auto">
          <a:xfrm>
            <a:off x="0" y="-26988"/>
            <a:ext cx="9144000" cy="393701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 smtClean="0">
                <a:solidFill>
                  <a:srgbClr val="FFFFFF"/>
                </a:solidFill>
              </a:rPr>
              <a:t>5. References (4)</a:t>
            </a:r>
            <a:endParaRPr lang="en-US" altLang="en-US" sz="1800" dirty="0">
              <a:solidFill>
                <a:srgbClr val="FFFFFF"/>
              </a:solidFill>
            </a:endParaRPr>
          </a:p>
        </p:txBody>
      </p:sp>
      <p:sp>
        <p:nvSpPr>
          <p:cNvPr id="152580" name="Text Box 11"/>
          <p:cNvSpPr txBox="1">
            <a:spLocks noChangeArrowheads="1"/>
          </p:cNvSpPr>
          <p:nvPr/>
        </p:nvSpPr>
        <p:spPr bwMode="auto">
          <a:xfrm>
            <a:off x="214313" y="2155413"/>
            <a:ext cx="848777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altLang="en-US" sz="1400" dirty="0" smtClean="0">
                <a:solidFill>
                  <a:srgbClr val="000000"/>
                </a:solidFill>
              </a:rPr>
              <a:t>[26]: </a:t>
            </a:r>
            <a:r>
              <a:rPr lang="en-US" altLang="en-US" sz="1400" dirty="0" err="1" smtClean="0">
                <a:solidFill>
                  <a:srgbClr val="000000"/>
                </a:solidFill>
                <a:latin typeface="Verdana"/>
              </a:rPr>
              <a:t>Demerjian</a:t>
            </a:r>
            <a:r>
              <a:rPr lang="en-US" altLang="en-US" sz="1400" dirty="0" smtClean="0">
                <a:solidFill>
                  <a:srgbClr val="000000"/>
                </a:solidFill>
                <a:latin typeface="Verdana"/>
              </a:rPr>
              <a:t> C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., </a:t>
            </a:r>
            <a:r>
              <a:rPr lang="en-US" sz="1400" dirty="0" err="1" smtClean="0"/>
              <a:t>Nvidia_Volta_mockup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 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SemiAccurate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, May 19 2013, </a:t>
            </a:r>
            <a:endParaRPr lang="en-US" sz="1400" dirty="0">
              <a:solidFill>
                <a:srgbClr val="000000"/>
              </a:solidFill>
              <a:latin typeface="Verdana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      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http://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semiaccurate.com/2013/05/20/nvidias-volta-gpu-raises-serious-red-flags-for-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None/>
              <a:defRPr/>
            </a:pPr>
            <a:r>
              <a:rPr lang="en-US" sz="1400" dirty="0">
                <a:solidFill>
                  <a:srgbClr val="000000"/>
                </a:solidFill>
                <a:latin typeface="Verdana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Verdana"/>
              </a:rPr>
              <a:t>         the-company/</a:t>
            </a:r>
            <a:r>
              <a:rPr lang="en-US" sz="1400" dirty="0" err="1" smtClean="0">
                <a:solidFill>
                  <a:srgbClr val="000000"/>
                </a:solidFill>
                <a:latin typeface="Verdana"/>
              </a:rPr>
              <a:t>nvidia_volta_mockup</a:t>
            </a:r>
            <a:r>
              <a:rPr lang="en-US" sz="1400" dirty="0">
                <a:solidFill>
                  <a:srgbClr val="000000"/>
                </a:solidFill>
                <a:latin typeface="Verdana"/>
              </a:rPr>
              <a:t>/</a:t>
            </a:r>
          </a:p>
        </p:txBody>
      </p:sp>
      <p:sp>
        <p:nvSpPr>
          <p:cNvPr id="152581" name="Text Box 11"/>
          <p:cNvSpPr txBox="1">
            <a:spLocks noChangeArrowheads="1"/>
          </p:cNvSpPr>
          <p:nvPr/>
        </p:nvSpPr>
        <p:spPr bwMode="auto">
          <a:xfrm>
            <a:off x="209550" y="3000830"/>
            <a:ext cx="8303427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</a:t>
            </a:r>
            <a:r>
              <a:rPr lang="en-US" altLang="en-US" sz="1400" dirty="0" smtClean="0">
                <a:solidFill>
                  <a:srgbClr val="000000"/>
                </a:solidFill>
              </a:rPr>
              <a:t>27]: Foley D., </a:t>
            </a:r>
            <a:r>
              <a:rPr lang="en-US" sz="1400" dirty="0" err="1"/>
              <a:t>NVLink</a:t>
            </a:r>
            <a:r>
              <a:rPr lang="en-US" sz="1400" dirty="0"/>
              <a:t>, Pascal and Stacked Memory: Feeding the Appetite for Big </a:t>
            </a:r>
            <a:r>
              <a:rPr lang="en-US" sz="1400" dirty="0" smtClean="0"/>
              <a:t>Data</a:t>
            </a:r>
            <a:r>
              <a:rPr lang="en-US" altLang="en-US" sz="1400" dirty="0" smtClean="0">
                <a:solidFill>
                  <a:srgbClr val="000000"/>
                </a:solidFill>
              </a:rPr>
              <a:t>,</a:t>
            </a:r>
            <a:endParaRPr lang="en-US" altLang="en-US" sz="1400" dirty="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         </a:t>
            </a:r>
            <a:r>
              <a:rPr lang="en-US" altLang="en-US" sz="1400" dirty="0" smtClean="0">
                <a:solidFill>
                  <a:srgbClr val="000000"/>
                </a:solidFill>
              </a:rPr>
              <a:t>NVIDIA </a:t>
            </a:r>
            <a:r>
              <a:rPr lang="en-US" altLang="en-US" sz="1400" dirty="0">
                <a:solidFill>
                  <a:srgbClr val="000000"/>
                </a:solidFill>
              </a:rPr>
              <a:t>Developer Zone, March 25 2014, http://devblogs.nvidia.com/parallelforall</a:t>
            </a:r>
            <a:r>
              <a:rPr lang="en-US" altLang="en-US" sz="1400" dirty="0" smtClean="0">
                <a:solidFill>
                  <a:srgbClr val="000000"/>
                </a:solidFill>
              </a:rPr>
              <a:t>/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</a:rPr>
              <a:t> </a:t>
            </a:r>
            <a:r>
              <a:rPr lang="en-US" alt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nvlink</a:t>
            </a:r>
            <a:r>
              <a:rPr lang="en-US" altLang="en-US" sz="1400" dirty="0" smtClean="0">
                <a:solidFill>
                  <a:srgbClr val="000000"/>
                </a:solidFill>
              </a:rPr>
              <a:t>-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pascal</a:t>
            </a:r>
            <a:r>
              <a:rPr lang="en-US" altLang="en-US" sz="1400" dirty="0" smtClean="0">
                <a:solidFill>
                  <a:srgbClr val="000000"/>
                </a:solidFill>
              </a:rPr>
              <a:t>-stacked-memory-feeding-appetite-big-data</a:t>
            </a:r>
            <a:r>
              <a:rPr lang="en-US" altLang="en-US" sz="1400" dirty="0">
                <a:solidFill>
                  <a:srgbClr val="000000"/>
                </a:solidFill>
              </a:rPr>
              <a:t>/</a:t>
            </a:r>
          </a:p>
        </p:txBody>
      </p:sp>
      <p:sp>
        <p:nvSpPr>
          <p:cNvPr id="152583" name="Rectangle 11"/>
          <p:cNvSpPr>
            <a:spLocks noChangeArrowheads="1"/>
          </p:cNvSpPr>
          <p:nvPr/>
        </p:nvSpPr>
        <p:spPr bwMode="auto">
          <a:xfrm>
            <a:off x="222250" y="1532855"/>
            <a:ext cx="88868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 eaLnBrk="0" hangingPunct="0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Char char="p"/>
              <a:defRPr sz="28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p"/>
              <a:defRPr sz="20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lr>
                <a:schemeClr val="bg2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>
              <a:buClrTx/>
              <a:buSzTx/>
              <a:buFont typeface="Wingdings" pitchFamily="2" charset="2"/>
              <a:buNone/>
            </a:pPr>
            <a:r>
              <a:rPr lang="en-US" altLang="en-US" sz="1400" dirty="0" smtClean="0">
                <a:solidFill>
                  <a:srgbClr val="000000"/>
                </a:solidFill>
              </a:rPr>
              <a:t>[25]: </a:t>
            </a:r>
            <a:r>
              <a:rPr lang="en-US" altLang="en-US" sz="1400" dirty="0" err="1" smtClean="0">
                <a:solidFill>
                  <a:srgbClr val="000000"/>
                </a:solidFill>
              </a:rPr>
              <a:t>Ujaldón</a:t>
            </a:r>
            <a:r>
              <a:rPr lang="en-US" altLang="en-US" sz="1400" dirty="0" smtClean="0">
                <a:solidFill>
                  <a:srgbClr val="000000"/>
                </a:solidFill>
              </a:rPr>
              <a:t> M</a:t>
            </a:r>
            <a:r>
              <a:rPr lang="hu-HU" altLang="en-US" sz="1400" dirty="0" smtClean="0">
                <a:solidFill>
                  <a:srgbClr val="000000"/>
                </a:solidFill>
              </a:rPr>
              <a:t>., </a:t>
            </a:r>
            <a:r>
              <a:rPr lang="en-US" sz="1400" dirty="0" smtClean="0">
                <a:solidFill>
                  <a:srgbClr val="000000"/>
                </a:solidFill>
              </a:rPr>
              <a:t>Many-core GPUs: Achievements and perspectives, 2013, </a:t>
            </a:r>
            <a:endParaRPr lang="en-US" sz="1400" dirty="0" smtClean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buClrTx/>
              <a:buSzTx/>
              <a:buNone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smtClean="0">
                <a:solidFill>
                  <a:srgbClr val="000000"/>
                </a:solidFill>
              </a:rPr>
              <a:t>         </a:t>
            </a:r>
            <a:r>
              <a:rPr lang="en-US" sz="1400" dirty="0">
                <a:solidFill>
                  <a:srgbClr val="000000"/>
                </a:solidFill>
              </a:rPr>
              <a:t>http://icpp2013.ens-lyon.fr/GPUs-ICPP.pdf</a:t>
            </a:r>
            <a:endParaRPr lang="hu-HU" altLang="hu-HU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17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8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4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  <a:txDef>
      <a:spPr>
        <a:noFill/>
      </a:spPr>
      <a:bodyPr wrap="none" rtlCol="0">
        <a:spAutoFit/>
      </a:bodyPr>
      <a:lstStyle>
        <a:defPPr>
          <a:defRPr sz="1400" dirty="0" smtClean="0">
            <a:latin typeface="+mj-lt"/>
          </a:defRPr>
        </a:defPPr>
      </a:lstStyle>
    </a:tx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rgbClr val="CCFFFF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752</TotalTime>
  <Words>3801</Words>
  <Application>Microsoft Office PowerPoint</Application>
  <PresentationFormat>On-screen Show (4:3)</PresentationFormat>
  <Paragraphs>511</Paragraphs>
  <Slides>90</Slides>
  <Notes>19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90</vt:i4>
      </vt:variant>
    </vt:vector>
  </HeadingPairs>
  <TitlesOfParts>
    <vt:vector size="93" baseType="lpstr">
      <vt:lpstr>1_Default Design</vt:lpstr>
      <vt:lpstr>8_Default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1. Introduction to architectural integration of the CPU and GPU (1)</vt:lpstr>
      <vt:lpstr>1. Introduction to architectural integration of the CPU and GPU (2)</vt:lpstr>
      <vt:lpstr>1. Introduction to architectural integration of the CPU and GPU (3)</vt:lpstr>
      <vt:lpstr>1. Introduction to architectural integration of the CPU and GPU (4)</vt:lpstr>
      <vt:lpstr>1. Introduction to architectural integration of the CPU and GPU (5)</vt:lpstr>
      <vt:lpstr>1. Introduction to architectural integration of the CPU and GPU (6)</vt:lpstr>
      <vt:lpstr>PowerPoint Presentation</vt:lpstr>
      <vt:lpstr>PowerPoint Presentation</vt:lpstr>
      <vt:lpstr>2.1 Introduction to HSA (1)</vt:lpstr>
      <vt:lpstr>2.1 Introduction to HSA (2)</vt:lpstr>
      <vt:lpstr>2.1 Introduction to HSA (3)</vt:lpstr>
      <vt:lpstr>2.1 Introduction to HSA (4)</vt:lpstr>
      <vt:lpstr>2.1 Introduction to HSA (5)</vt:lpstr>
      <vt:lpstr>PowerPoint Presentation</vt:lpstr>
      <vt:lpstr> 2.2 Key hardware enhancements needed to implement HSA (1) </vt:lpstr>
      <vt:lpstr> 2.2 Key hardware enhancements needed to implement HSA (2) </vt:lpstr>
      <vt:lpstr> 2.2 Key hardware enhancements needed to implement HSA (3) </vt:lpstr>
      <vt:lpstr> 2.2 Key hardware enhancements needed to implement HSA (4) </vt:lpstr>
      <vt:lpstr> 2.2 Key hardware enhancements needed to implement HSA (5) </vt:lpstr>
      <vt:lpstr> 2.2 Key hardware enhancements needed to implement HSA (6) </vt:lpstr>
      <vt:lpstr> 2.2 Key hardware enhancements needed to implement HSA (7) </vt:lpstr>
      <vt:lpstr> 2.2 Key hardware enhancements needed to implement HSA (8) </vt:lpstr>
      <vt:lpstr> 2.2 Key hardware enhancements needed to implement HSA (9) </vt:lpstr>
      <vt:lpstr> 2.2 Key hardware enhancements needed to implement HSA (10) </vt:lpstr>
      <vt:lpstr> 2.2 Key hardware enhancements needed to implement HSA (11) </vt:lpstr>
      <vt:lpstr> 2.2 Key hardware enhancements needed to implement HSA (12) </vt:lpstr>
      <vt:lpstr> 2.2 Key hardware enhancements needed to implement HSA (13) </vt:lpstr>
      <vt:lpstr>PowerPoint Presentation</vt:lpstr>
      <vt:lpstr>2.3 AMD’s first implementation of HSA – Kaveri (1)</vt:lpstr>
      <vt:lpstr>2.3 AMD’s first implementation of HSA – Kaveri (2)</vt:lpstr>
      <vt:lpstr>2.3 AMD’s first implementation of HSA – Kaveri (3)</vt:lpstr>
      <vt:lpstr>2.3 AMD’s first implementation of HSA – Kaveri (4)</vt:lpstr>
      <vt:lpstr>PowerPoint Presentation</vt:lpstr>
      <vt:lpstr>PowerPoint Presentation</vt:lpstr>
      <vt:lpstr>3.1 Intel’s implementations of integrated graphics (1)</vt:lpstr>
      <vt:lpstr>3.1 Intel’s implementations of integrated graphics (2)</vt:lpstr>
      <vt:lpstr>3.1 Intel’s implementations of integrated graphics (3)</vt:lpstr>
      <vt:lpstr>3.1 Intel’s implementations of integrated graphics (4)</vt:lpstr>
      <vt:lpstr>3.1 Intel’s implementations of integrated graphics (5)</vt:lpstr>
      <vt:lpstr>3.1 Intel’s implementations of integrated graphics (6)</vt:lpstr>
      <vt:lpstr>PowerPoint Presentation</vt:lpstr>
      <vt:lpstr>3.2 Intel’s first implementation of Shared Virtual Memory – The Core M (1)</vt:lpstr>
      <vt:lpstr>3.2 Intel’s first implementation of Shared Virtual Memory – The Core M (2)</vt:lpstr>
      <vt:lpstr>3.2 Intel’s first implementation of Shared Virtual Memory – The Core M (3)</vt:lpstr>
      <vt:lpstr>3.2 Intel’s first implementation of Shared Virtual Memory – The Core M (4)</vt:lpstr>
      <vt:lpstr>3.2 Intel’s first implementation of Shared Virtual Memory – The Core M (5)</vt:lpstr>
      <vt:lpstr>3.2 Intel’s first implementation of Shared Virtual Memory – The Core M (6)</vt:lpstr>
      <vt:lpstr>3.2 Intel’s first implementation of Shared Virtual Memory – The Core M (7)</vt:lpstr>
      <vt:lpstr>PowerPoint Presentation</vt:lpstr>
      <vt:lpstr>PowerPoint Presentation</vt:lpstr>
      <vt:lpstr>4.1 NVIDIA’s support of heterogeneous computing in CUDA (1)</vt:lpstr>
      <vt:lpstr>4.1 NVIDIA’s support of heterogeneous computing in CUDA (2)</vt:lpstr>
      <vt:lpstr>4.1 NVIDIA’s support of heterogeneous computing in CUDA (3)</vt:lpstr>
      <vt:lpstr>4.1 NVIDIA’s support of heterogeneous computing in CUDA (4)</vt:lpstr>
      <vt:lpstr>4.1 NVIDIA’s support of heterogeneous computing in CUDA (5)</vt:lpstr>
      <vt:lpstr>4.1 NVIDIA’s support of heterogeneous computing in CUDA (6)</vt:lpstr>
      <vt:lpstr>4.1 NVIDIA’s support of heterogeneous computing in CUDA (7)</vt:lpstr>
      <vt:lpstr>PowerPoint Presentation</vt:lpstr>
      <vt:lpstr>4.2 Overview of NVIDIA’s recent GPU implementations (1)</vt:lpstr>
      <vt:lpstr>4.2 Overview of NVIDIA’s recent GPU implementations (2)</vt:lpstr>
      <vt:lpstr>4.2 Overview of NVIDIA’s recent GPU implementations (3)</vt:lpstr>
      <vt:lpstr>4.2 Overview of NVIDIA’s recent GPU implementations (4)</vt:lpstr>
      <vt:lpstr>4.2 Overview of NVIDIA’s recent GPU implementations (5)</vt:lpstr>
      <vt:lpstr>4.2 Overview of NVIDIA’s recent GPU implementations (6)</vt:lpstr>
      <vt:lpstr>4.2 Overview of NVIDIA’s recent GPU implementations (7)</vt:lpstr>
      <vt:lpstr>4.2 Overview of NVIDIA’s recent GPU implementations (8)</vt:lpstr>
      <vt:lpstr>4.2 Overview of NVIDIA’s recent GPU implementations (9)</vt:lpstr>
      <vt:lpstr>4.2 Overview of NVIDIA’s recent GPU implementations (10)</vt:lpstr>
      <vt:lpstr>PowerPoint Presentation</vt:lpstr>
      <vt:lpstr>4.3 NVIDIA’s planned introduction of Unified Memory (1)</vt:lpstr>
      <vt:lpstr>4.3 NVIDIA’s planned introduction of Unified Memory (2)</vt:lpstr>
      <vt:lpstr>4.3 NVIDIA’s planned introduction of Unified Memory (3)</vt:lpstr>
      <vt:lpstr>4.3 NVIDIA’s planned introduction of Unified Memory (4)</vt:lpstr>
      <vt:lpstr>4.3 NVIDIA’s planned introduction of Unified Memory (5)</vt:lpstr>
      <vt:lpstr>4.3 NVIDIA’s planned introduction of Unified Memory (6)</vt:lpstr>
      <vt:lpstr>4.3 NVIDIA’s planned introduction of Unified Memory (7)</vt:lpstr>
      <vt:lpstr>4.3 NVIDIA’s planned introduction of Unified Memory (8)</vt:lpstr>
      <vt:lpstr>4.3 NVIDIA’s planned introduction of Unified Memory (9)</vt:lpstr>
      <vt:lpstr>4.3 NVIDIA’s planned introduction of Unified Memory (10)</vt:lpstr>
      <vt:lpstr>4.3 NVIDIA’s planned introduction of Unified Memory (11)</vt:lpstr>
      <vt:lpstr>4.3 NVIDIA’s planned introduction of Unified Memory (12)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Sima Dezső</dc:creator>
  <cp:lastModifiedBy>Sima Dezső</cp:lastModifiedBy>
  <cp:revision>46</cp:revision>
  <dcterms:created xsi:type="dcterms:W3CDTF">2014-10-21T00:16:18Z</dcterms:created>
  <dcterms:modified xsi:type="dcterms:W3CDTF">2014-10-21T12:48:23Z</dcterms:modified>
</cp:coreProperties>
</file>