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74"/>
  </p:notesMasterIdLst>
  <p:sldIdLst>
    <p:sldId id="332" r:id="rId4"/>
    <p:sldId id="333" r:id="rId5"/>
    <p:sldId id="257" r:id="rId6"/>
    <p:sldId id="353" r:id="rId7"/>
    <p:sldId id="258" r:id="rId8"/>
    <p:sldId id="351" r:id="rId9"/>
    <p:sldId id="259" r:id="rId10"/>
    <p:sldId id="352" r:id="rId11"/>
    <p:sldId id="260" r:id="rId12"/>
    <p:sldId id="335" r:id="rId13"/>
    <p:sldId id="336" r:id="rId14"/>
    <p:sldId id="261" r:id="rId15"/>
    <p:sldId id="262" r:id="rId16"/>
    <p:sldId id="263" r:id="rId17"/>
    <p:sldId id="264" r:id="rId18"/>
    <p:sldId id="265" r:id="rId19"/>
    <p:sldId id="337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338" r:id="rId34"/>
    <p:sldId id="279" r:id="rId35"/>
    <p:sldId id="280" r:id="rId36"/>
    <p:sldId id="281" r:id="rId37"/>
    <p:sldId id="339" r:id="rId38"/>
    <p:sldId id="340" r:id="rId39"/>
    <p:sldId id="341" r:id="rId40"/>
    <p:sldId id="283" r:id="rId41"/>
    <p:sldId id="284" r:id="rId42"/>
    <p:sldId id="285" r:id="rId43"/>
    <p:sldId id="287" r:id="rId44"/>
    <p:sldId id="288" r:id="rId45"/>
    <p:sldId id="349" r:id="rId46"/>
    <p:sldId id="343" r:id="rId47"/>
    <p:sldId id="289" r:id="rId48"/>
    <p:sldId id="342" r:id="rId49"/>
    <p:sldId id="291" r:id="rId50"/>
    <p:sldId id="292" r:id="rId51"/>
    <p:sldId id="293" r:id="rId52"/>
    <p:sldId id="294" r:id="rId53"/>
    <p:sldId id="295" r:id="rId54"/>
    <p:sldId id="347" r:id="rId55"/>
    <p:sldId id="321" r:id="rId56"/>
    <p:sldId id="322" r:id="rId57"/>
    <p:sldId id="323" r:id="rId58"/>
    <p:sldId id="324" r:id="rId59"/>
    <p:sldId id="320" r:id="rId60"/>
    <p:sldId id="325" r:id="rId61"/>
    <p:sldId id="359" r:id="rId62"/>
    <p:sldId id="327" r:id="rId63"/>
    <p:sldId id="328" r:id="rId64"/>
    <p:sldId id="348" r:id="rId65"/>
    <p:sldId id="326" r:id="rId66"/>
    <p:sldId id="330" r:id="rId67"/>
    <p:sldId id="331" r:id="rId68"/>
    <p:sldId id="350" r:id="rId69"/>
    <p:sldId id="355" r:id="rId70"/>
    <p:sldId id="356" r:id="rId71"/>
    <p:sldId id="357" r:id="rId72"/>
    <p:sldId id="358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99832" autoAdjust="0"/>
  </p:normalViewPr>
  <p:slideViewPr>
    <p:cSldViewPr snapToObjects="1" showGuides="1">
      <p:cViewPr>
        <p:scale>
          <a:sx n="75" d="100"/>
          <a:sy n="75" d="100"/>
        </p:scale>
        <p:origin x="-1056" y="-162"/>
      </p:cViewPr>
      <p:guideLst>
        <p:guide orient="horz" pos="402"/>
        <p:guide orient="horz" pos="743"/>
        <p:guide pos="2880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50233-8DCD-4544-924D-FCBF024649A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7FA0-B7FC-4636-BC3D-8865D750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AA01E9-4E00-4604-8168-F66CE490EDFD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4213"/>
            <a:ext cx="4575175" cy="343058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6"/>
            <a:ext cx="5485420" cy="4117079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70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D750-546D-4D06-B5EA-80800B689E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FB1B4-B70E-4D68-8B9F-9DD6C4C126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2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85076-830D-48B9-9B32-3F59F1668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4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F99-518A-4B6F-A462-40C853E33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7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BDF84-6F4E-41B5-BE68-C0A899FDB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FEFF-2BFE-4F68-9B39-CE184784A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16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52383-7C5A-4D61-BF90-E3295976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797EB-AAC2-43B8-B0DE-0FD30FBF7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5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9025A-3019-4122-B64A-D924F702D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0A8F8-D9CA-4BFF-82A8-82F406C5C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03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99E30-69B8-41F4-84D8-216AF5D6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6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1659-B365-483F-9BE1-09E1290C8A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72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0BB64-7427-48F2-A8BD-F420C4DB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4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10D32-53D3-44C1-B0B5-ED8FC82AC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2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8310-0C29-4DF7-A77F-7C9577CD2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928BB-6FE9-4BDC-A20B-B6B304715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28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D750-546D-4D06-B5EA-80800B689E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19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1659-B365-483F-9BE1-09E1290C8A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98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5956-B1EA-45B5-8088-A94DE5C55F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33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5835-6440-4769-81FF-736491D46F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60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EC024-938C-4125-93EE-94E9C85E27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4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09A1-1501-401B-BE51-B5BEFE8CD9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4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5956-B1EA-45B5-8088-A94DE5C55F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61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0510-DBD1-493B-BE8A-301162F74D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2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697EC-CCCC-4402-9063-9C46419A6B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0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7773A-53F3-48E0-9CE6-2A953458D2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64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FB1B4-B70E-4D68-8B9F-9DD6C4C126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32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85076-830D-48B9-9B32-3F59F1668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5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5835-6440-4769-81FF-736491D46F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0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EC024-938C-4125-93EE-94E9C85E27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6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09A1-1501-401B-BE51-B5BEFE8CD9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4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0510-DBD1-493B-BE8A-301162F74D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8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697EC-CCCC-4402-9063-9C46419A6B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7773A-53F3-48E0-9CE6-2A953458D2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6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8CD28-AAA9-4B1A-8733-51E92422CC8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43E85-B552-4F7B-B095-4B623CA6468E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5680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8CD28-AAA9-4B1A-8733-51E92422CC8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2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c.watch.impress.co.jp/img/pcw/docs/632/794/html/02.jpg.html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semiaccurate.com/2013/05/20/nvidias-volta-gpu-raises-serious-red-flags-for-the-company/nvidia_gpu_roadmap_with_volta/" TargetMode="Externa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8350" y="3498850"/>
            <a:ext cx="7632700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z="4000" dirty="0" err="1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r>
              <a:rPr lang="en-US" altLang="en-US" sz="4000" smtClean="0">
                <a:solidFill>
                  <a:schemeClr val="bg1"/>
                </a:solidFill>
                <a:latin typeface="Verdana" pitchFamily="34" charset="0"/>
              </a:rPr>
              <a:t> Dezső</a:t>
            </a:r>
          </a:p>
          <a:p>
            <a:pPr eaLnBrk="1" hangingPunct="1">
              <a:spcAft>
                <a:spcPct val="50000"/>
              </a:spcAft>
            </a:pPr>
            <a:endParaRPr lang="hu-HU" altLang="en-US" sz="400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79425" y="1092200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Verdana" pitchFamily="34" charset="0"/>
              </a:rPr>
              <a:t>Architectural integration of CPUs and GPUs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397250" y="4887913"/>
            <a:ext cx="23177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en-US" altLang="en-US" sz="240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hu-HU" altLang="en-US" sz="24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400">
                <a:solidFill>
                  <a:srgbClr val="FFFFFF"/>
                </a:solidFill>
                <a:latin typeface="Verdana" pitchFamily="34" charset="0"/>
              </a:rPr>
              <a:t>Október</a:t>
            </a:r>
            <a:endParaRPr lang="en-US" altLang="en-US" sz="16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3786737" y="6254750"/>
            <a:ext cx="1330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</a:rPr>
              <a:t>Version </a:t>
            </a:r>
            <a:r>
              <a:rPr lang="en-US" altLang="en-US" sz="1400" b="1" smtClean="0">
                <a:solidFill>
                  <a:srgbClr val="FFFFFF"/>
                </a:solidFill>
                <a:latin typeface="Verdana" pitchFamily="34" charset="0"/>
              </a:rPr>
              <a:t>1.1</a:t>
            </a:r>
            <a:endParaRPr lang="en-US" altLang="en-US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 AMD’s approach to support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heterogeneous computing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2.1 Introduction to HSA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2.1 Introduction to HSA (1)</a:t>
            </a: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319213"/>
            <a:ext cx="8983662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3"/>
          <p:cNvSpPr txBox="1">
            <a:spLocks noChangeArrowheads="1"/>
          </p:cNvSpPr>
          <p:nvPr/>
        </p:nvSpPr>
        <p:spPr bwMode="auto">
          <a:xfrm>
            <a:off x="157163" y="563563"/>
            <a:ext cx="6486071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2.1 Introduction to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HSA (Heterogeneous System 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  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The notion of HSA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en-US" altLang="en-US" sz="1400" dirty="0" smtClean="0">
                <a:latin typeface="Verdana" pitchFamily="34" charset="0"/>
              </a:rPr>
              <a:t>3]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016430" y="6039290"/>
            <a:ext cx="4140460" cy="6758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image.slidesharecdn.com/hsaoverviewfinal-3-120610214217-phpapp01/95/hsa-overview-3-1024.jpg?cb=1339513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57300"/>
            <a:ext cx="8983662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165194" y="550863"/>
            <a:ext cx="18678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Aim of HSA-1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4]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(2)</a:t>
            </a:r>
          </a:p>
        </p:txBody>
      </p:sp>
    </p:spTree>
    <p:extLst>
      <p:ext uri="{BB962C8B-B14F-4D97-AF65-F5344CB8AC3E}">
        <p14:creationId xmlns:p14="http://schemas.microsoft.com/office/powerpoint/2010/main" val="3283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prohardver.hu/dl/cnt/2014-01/105429/picz/slid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1" t="13663" b="30409"/>
          <a:stretch>
            <a:fillRect/>
          </a:stretch>
        </p:blipFill>
        <p:spPr bwMode="auto">
          <a:xfrm>
            <a:off x="2746375" y="1268413"/>
            <a:ext cx="362585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167341" y="539750"/>
            <a:ext cx="18678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Aim of HSA-2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(3)</a:t>
            </a:r>
          </a:p>
        </p:txBody>
      </p:sp>
    </p:spTree>
    <p:extLst>
      <p:ext uri="{BB962C8B-B14F-4D97-AF65-F5344CB8AC3E}">
        <p14:creationId xmlns:p14="http://schemas.microsoft.com/office/powerpoint/2010/main" val="42012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What is Heterogeneous System Architecture - HSA Solution 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>
            <a:fillRect/>
          </a:stretch>
        </p:blipFill>
        <p:spPr bwMode="auto">
          <a:xfrm>
            <a:off x="1557338" y="1223963"/>
            <a:ext cx="6032500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3"/>
          <p:cNvSpPr txBox="1">
            <a:spLocks noChangeArrowheads="1"/>
          </p:cNvSpPr>
          <p:nvPr/>
        </p:nvSpPr>
        <p:spPr bwMode="auto">
          <a:xfrm>
            <a:off x="161925" y="549275"/>
            <a:ext cx="34980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The entire HSA solution stack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6337" y="5679250"/>
            <a:ext cx="3435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HSAIL: </a:t>
            </a:r>
            <a:r>
              <a:rPr lang="en-US" sz="1400" dirty="0" smtClean="0">
                <a:latin typeface="+mj-lt"/>
              </a:rPr>
              <a:t>HSA </a:t>
            </a:r>
            <a:r>
              <a:rPr lang="en-US" sz="1400" dirty="0" smtClean="0">
                <a:latin typeface="+mj-lt"/>
              </a:rPr>
              <a:t>Intermediate Language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(4)</a:t>
            </a:r>
          </a:p>
        </p:txBody>
      </p:sp>
    </p:spTree>
    <p:extLst>
      <p:ext uri="{BB962C8B-B14F-4D97-AF65-F5344CB8AC3E}">
        <p14:creationId xmlns:p14="http://schemas.microsoft.com/office/powerpoint/2010/main" val="26902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HSA Foundati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630238"/>
            <a:ext cx="26193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7"/>
          <p:cNvSpPr txBox="1">
            <a:spLocks noChangeArrowheads="1"/>
          </p:cNvSpPr>
          <p:nvPr/>
        </p:nvSpPr>
        <p:spPr bwMode="auto">
          <a:xfrm>
            <a:off x="149225" y="549275"/>
            <a:ext cx="400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2D2D8A"/>
                </a:solidFill>
                <a:latin typeface="Verdana" pitchFamily="34" charset="0"/>
              </a:rPr>
              <a:t>Establishment of the HAS Foundation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25" y="966788"/>
            <a:ext cx="6481763" cy="1247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6/2012 AMD, ARM, TI Qualcomm, Samsung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and several other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leading semiconductor firms established the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Heterogeneous 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     System Architecture (</a:t>
            </a: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HSA)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Foundation.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a non-profit consortium that aims at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defining and promoting </a:t>
            </a:r>
          </a:p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      open standards for heterogeneous computing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(5)</a:t>
            </a:r>
          </a:p>
        </p:txBody>
      </p:sp>
    </p:spTree>
    <p:extLst>
      <p:ext uri="{BB962C8B-B14F-4D97-AF65-F5344CB8AC3E}">
        <p14:creationId xmlns:p14="http://schemas.microsoft.com/office/powerpoint/2010/main" val="37508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2.2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Key hardware enhancements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needed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to implement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HSA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6259" name="Picture 2" descr="http://prohardver.hu/dl/cnt/2014-01/105429/picz/slid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r="32890" b="19424"/>
          <a:stretch>
            <a:fillRect/>
          </a:stretch>
        </p:blipFill>
        <p:spPr bwMode="auto">
          <a:xfrm>
            <a:off x="188913" y="1249363"/>
            <a:ext cx="88392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5"/>
          <p:cNvSpPr txBox="1">
            <a:spLocks noChangeArrowheads="1"/>
          </p:cNvSpPr>
          <p:nvPr/>
        </p:nvSpPr>
        <p:spPr bwMode="auto">
          <a:xfrm>
            <a:off x="146050" y="549275"/>
            <a:ext cx="6571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2.2 Key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hardware enhancements needed to implement HSA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6261" name="Oval 6"/>
          <p:cNvSpPr>
            <a:spLocks noChangeArrowheads="1"/>
          </p:cNvSpPr>
          <p:nvPr/>
        </p:nvSpPr>
        <p:spPr bwMode="auto">
          <a:xfrm>
            <a:off x="1601788" y="2438400"/>
            <a:ext cx="1530350" cy="811213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6262" name="Oval 7"/>
          <p:cNvSpPr>
            <a:spLocks noChangeArrowheads="1"/>
          </p:cNvSpPr>
          <p:nvPr/>
        </p:nvSpPr>
        <p:spPr bwMode="auto">
          <a:xfrm>
            <a:off x="6237288" y="2400300"/>
            <a:ext cx="1035050" cy="541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62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41530" y="5572979"/>
            <a:ext cx="3844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hUMA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heterogeneous UMA 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UMA:   Uniform Memory Access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95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3"/>
          <p:cNvSpPr txBox="1">
            <a:spLocks noChangeArrowheads="1"/>
          </p:cNvSpPr>
          <p:nvPr/>
        </p:nvSpPr>
        <p:spPr bwMode="auto">
          <a:xfrm>
            <a:off x="161925" y="549275"/>
            <a:ext cx="5809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2.2.1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(Heterogeneous Uniform Memory Access)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(2)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79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</a:rPr>
              <a:t>Áttekintés</a:t>
            </a:r>
          </a:p>
        </p:txBody>
      </p:sp>
      <p:sp>
        <p:nvSpPr>
          <p:cNvPr id="31747" name="AutoShape 13"/>
          <p:cNvSpPr>
            <a:spLocks noChangeArrowheads="1"/>
          </p:cNvSpPr>
          <p:nvPr/>
        </p:nvSpPr>
        <p:spPr bwMode="auto">
          <a:xfrm>
            <a:off x="1001713" y="1324633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 to architectural integration of the CPU and GPU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609600" y="128494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49" name="AutoShape 15"/>
          <p:cNvSpPr>
            <a:spLocks noChangeArrowheads="1"/>
          </p:cNvSpPr>
          <p:nvPr/>
        </p:nvSpPr>
        <p:spPr bwMode="auto">
          <a:xfrm>
            <a:off x="1001713" y="1857788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AMD’s approach to support heterogeneous computing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0" name="Text Box 16"/>
          <p:cNvSpPr txBox="1">
            <a:spLocks noChangeArrowheads="1"/>
          </p:cNvSpPr>
          <p:nvPr/>
        </p:nvSpPr>
        <p:spPr bwMode="auto">
          <a:xfrm>
            <a:off x="609600" y="181810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1" name="AutoShape 17"/>
          <p:cNvSpPr>
            <a:spLocks noChangeArrowheads="1"/>
          </p:cNvSpPr>
          <p:nvPr/>
        </p:nvSpPr>
        <p:spPr bwMode="auto">
          <a:xfrm>
            <a:off x="1001713" y="3774985"/>
            <a:ext cx="7491412" cy="4064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3.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Intel’s approach to support heterogeneous computing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2" name="Text Box 18"/>
          <p:cNvSpPr txBox="1">
            <a:spLocks noChangeArrowheads="1"/>
          </p:cNvSpPr>
          <p:nvPr/>
        </p:nvSpPr>
        <p:spPr bwMode="auto">
          <a:xfrm>
            <a:off x="609600" y="372101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3" name="AutoShape 19"/>
          <p:cNvSpPr>
            <a:spLocks noChangeArrowheads="1"/>
          </p:cNvSpPr>
          <p:nvPr/>
        </p:nvSpPr>
        <p:spPr bwMode="auto">
          <a:xfrm>
            <a:off x="1511300" y="2295137"/>
            <a:ext cx="6981825" cy="41751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2.1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 to HSA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4" name="Text Box 20"/>
          <p:cNvSpPr txBox="1">
            <a:spLocks noChangeArrowheads="1"/>
          </p:cNvSpPr>
          <p:nvPr/>
        </p:nvSpPr>
        <p:spPr bwMode="auto">
          <a:xfrm>
            <a:off x="1138238" y="2255450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5" name="AutoShape 25"/>
          <p:cNvSpPr>
            <a:spLocks noChangeArrowheads="1"/>
          </p:cNvSpPr>
          <p:nvPr/>
        </p:nvSpPr>
        <p:spPr bwMode="auto">
          <a:xfrm>
            <a:off x="1465263" y="4237257"/>
            <a:ext cx="7027862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3.1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Intel’s implementations of integrated graphics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6" name="Text Box 26"/>
          <p:cNvSpPr txBox="1">
            <a:spLocks noChangeArrowheads="1"/>
          </p:cNvSpPr>
          <p:nvPr/>
        </p:nvSpPr>
        <p:spPr bwMode="auto">
          <a:xfrm>
            <a:off x="1138238" y="4222970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7" name="AutoShape 27"/>
          <p:cNvSpPr>
            <a:spLocks noChangeArrowheads="1"/>
          </p:cNvSpPr>
          <p:nvPr/>
        </p:nvSpPr>
        <p:spPr bwMode="auto">
          <a:xfrm>
            <a:off x="1460500" y="4704215"/>
            <a:ext cx="7032625" cy="51924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3.2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Intel’s first implementation of Shared Virtual Memory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       - The Core M processor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8" name="Text Box 28"/>
          <p:cNvSpPr txBox="1">
            <a:spLocks noChangeArrowheads="1"/>
          </p:cNvSpPr>
          <p:nvPr/>
        </p:nvSpPr>
        <p:spPr bwMode="auto">
          <a:xfrm>
            <a:off x="1138238" y="462996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61" name="AutoShape 37"/>
          <p:cNvSpPr>
            <a:spLocks noChangeArrowheads="1"/>
          </p:cNvSpPr>
          <p:nvPr/>
        </p:nvSpPr>
        <p:spPr bwMode="auto">
          <a:xfrm>
            <a:off x="1511300" y="2780900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2.2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Key hardware enhancements needed to implement HSA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62" name="Text Box 38"/>
          <p:cNvSpPr txBox="1">
            <a:spLocks noChangeArrowheads="1"/>
          </p:cNvSpPr>
          <p:nvPr/>
        </p:nvSpPr>
        <p:spPr bwMode="auto">
          <a:xfrm>
            <a:off x="1138238" y="2741212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auto">
          <a:xfrm>
            <a:off x="1511619" y="3228485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AMD’s first implementation of HSA - </a:t>
            </a:r>
            <a:r>
              <a:rPr lang="en-US" altLang="en-US" sz="1800" dirty="0" err="1" smtClean="0">
                <a:solidFill>
                  <a:srgbClr val="FFFFFF"/>
                </a:solidFill>
                <a:latin typeface="Verdana" pitchFamily="34" charset="0"/>
              </a:rPr>
              <a:t>Kaveri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1138557" y="3188797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9" name="AutoShape 37"/>
          <p:cNvSpPr>
            <a:spLocks noChangeArrowheads="1"/>
          </p:cNvSpPr>
          <p:nvPr/>
        </p:nvSpPr>
        <p:spPr bwMode="auto">
          <a:xfrm>
            <a:off x="965550" y="5380878"/>
            <a:ext cx="752757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4.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NVIDIA’s planned introduction of Unified Memory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592488" y="534119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001713" y="5947925"/>
            <a:ext cx="7491412" cy="4064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References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609600" y="589395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5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/>
          <a:stretch>
            <a:fillRect/>
          </a:stretch>
        </p:blipFill>
        <p:spPr bwMode="auto">
          <a:xfrm>
            <a:off x="39688" y="1273175"/>
            <a:ext cx="9097962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8"/>
          <p:cNvSpPr txBox="1">
            <a:spLocks noChangeArrowheads="1"/>
          </p:cNvSpPr>
          <p:nvPr/>
        </p:nvSpPr>
        <p:spPr bwMode="auto">
          <a:xfrm>
            <a:off x="3813175" y="2914650"/>
            <a:ext cx="35575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>
                <a:solidFill>
                  <a:srgbClr val="FFFFFF"/>
                </a:solidFill>
                <a:latin typeface="Verdana" pitchFamily="34" charset="0"/>
              </a:rPr>
              <a:t>(Non-Uniform Memory Access)</a:t>
            </a:r>
          </a:p>
        </p:txBody>
      </p:sp>
      <p:sp>
        <p:nvSpPr>
          <p:cNvPr id="98308" name="TextBox 9"/>
          <p:cNvSpPr txBox="1">
            <a:spLocks noChangeArrowheads="1"/>
          </p:cNvSpPr>
          <p:nvPr/>
        </p:nvSpPr>
        <p:spPr bwMode="auto">
          <a:xfrm>
            <a:off x="3743325" y="1319213"/>
            <a:ext cx="3022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>
                <a:solidFill>
                  <a:srgbClr val="FFFFFF"/>
                </a:solidFill>
                <a:latin typeface="Verdana" pitchFamily="34" charset="0"/>
              </a:rPr>
              <a:t>(Uniform Memory Access)</a:t>
            </a:r>
          </a:p>
        </p:txBody>
      </p:sp>
      <p:sp>
        <p:nvSpPr>
          <p:cNvPr id="98309" name="TextBox 10"/>
          <p:cNvSpPr txBox="1">
            <a:spLocks noChangeArrowheads="1"/>
          </p:cNvSpPr>
          <p:nvPr/>
        </p:nvSpPr>
        <p:spPr bwMode="auto">
          <a:xfrm>
            <a:off x="3856038" y="4592638"/>
            <a:ext cx="26606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>
                <a:solidFill>
                  <a:srgbClr val="FFFFFF"/>
                </a:solidFill>
                <a:latin typeface="Verdana" pitchFamily="34" charset="0"/>
              </a:rPr>
              <a:t>(heterogeneous UMA) </a:t>
            </a:r>
          </a:p>
        </p:txBody>
      </p:sp>
      <p:sp>
        <p:nvSpPr>
          <p:cNvPr id="98310" name="TextBox 11"/>
          <p:cNvSpPr txBox="1">
            <a:spLocks noChangeArrowheads="1"/>
          </p:cNvSpPr>
          <p:nvPr/>
        </p:nvSpPr>
        <p:spPr bwMode="auto">
          <a:xfrm>
            <a:off x="154735" y="543766"/>
            <a:ext cx="6141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The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(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heterogenous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UMA) memory access scheme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(3)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88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/>
          <a:stretch>
            <a:fillRect/>
          </a:stretch>
        </p:blipFill>
        <p:spPr bwMode="auto">
          <a:xfrm>
            <a:off x="101600" y="1223963"/>
            <a:ext cx="8955088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7"/>
          <p:cNvSpPr txBox="1">
            <a:spLocks noChangeArrowheads="1"/>
          </p:cNvSpPr>
          <p:nvPr/>
        </p:nvSpPr>
        <p:spPr bwMode="auto">
          <a:xfrm>
            <a:off x="160431" y="548680"/>
            <a:ext cx="57615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GPU co-processing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data structures without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(4)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47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3651"/>
          <a:stretch>
            <a:fillRect/>
          </a:stretch>
        </p:blipFill>
        <p:spPr bwMode="auto">
          <a:xfrm>
            <a:off x="77788" y="1223963"/>
            <a:ext cx="898207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5"/>
          <p:cNvSpPr txBox="1">
            <a:spLocks noChangeArrowheads="1"/>
          </p:cNvSpPr>
          <p:nvPr/>
        </p:nvSpPr>
        <p:spPr bwMode="auto">
          <a:xfrm>
            <a:off x="146984" y="549275"/>
            <a:ext cx="5428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GPU co-processing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data structures with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(5)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97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5"/>
          <p:cNvSpPr txBox="1">
            <a:spLocks noChangeArrowheads="1"/>
          </p:cNvSpPr>
          <p:nvPr/>
        </p:nvSpPr>
        <p:spPr bwMode="auto">
          <a:xfrm>
            <a:off x="130175" y="549275"/>
            <a:ext cx="82076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The evolution path to HSA in AMD’s subsequent Family 15h based APU lines</a:t>
            </a: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7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pic>
        <p:nvPicPr>
          <p:cNvPr id="101379" name="Picture 2" descr="The Evolution of HSA - Heterogeneous System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68760"/>
            <a:ext cx="719296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Oval 6"/>
          <p:cNvSpPr>
            <a:spLocks noChangeArrowheads="1"/>
          </p:cNvSpPr>
          <p:nvPr/>
        </p:nvSpPr>
        <p:spPr bwMode="auto">
          <a:xfrm>
            <a:off x="4465638" y="1579910"/>
            <a:ext cx="1800225" cy="33115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(6)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57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0"/>
          <a:stretch>
            <a:fillRect/>
          </a:stretch>
        </p:blipFill>
        <p:spPr bwMode="auto">
          <a:xfrm>
            <a:off x="404813" y="1231900"/>
            <a:ext cx="83073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149225" y="544513"/>
            <a:ext cx="3432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requirements of hUMA-1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(7)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12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5"/>
          <a:stretch>
            <a:fillRect/>
          </a:stretch>
        </p:blipFill>
        <p:spPr bwMode="auto">
          <a:xfrm>
            <a:off x="0" y="1249363"/>
            <a:ext cx="902811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Box 7"/>
          <p:cNvSpPr txBox="1">
            <a:spLocks noChangeArrowheads="1"/>
          </p:cNvSpPr>
          <p:nvPr/>
        </p:nvSpPr>
        <p:spPr bwMode="auto">
          <a:xfrm>
            <a:off x="149225" y="544513"/>
            <a:ext cx="3432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requirements of hUMA-2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49225" y="1211263"/>
            <a:ext cx="2578100" cy="12350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361113" y="2451100"/>
            <a:ext cx="2576512" cy="13573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411413" y="4508500"/>
            <a:ext cx="4591050" cy="9906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(8)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06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prohardver.hu/dl/cnt/2014-01/105429/picz/slide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"/>
          <a:stretch>
            <a:fillRect/>
          </a:stretch>
        </p:blipFill>
        <p:spPr bwMode="auto">
          <a:xfrm>
            <a:off x="25400" y="1114425"/>
            <a:ext cx="90805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6"/>
          <p:cNvSpPr txBox="1">
            <a:spLocks noChangeArrowheads="1"/>
          </p:cNvSpPr>
          <p:nvPr/>
        </p:nvSpPr>
        <p:spPr bwMode="auto">
          <a:xfrm>
            <a:off x="6424613" y="6527800"/>
            <a:ext cx="19161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AMD Tech Day 2014 Jan</a:t>
            </a:r>
          </a:p>
        </p:txBody>
      </p:sp>
      <p:sp>
        <p:nvSpPr>
          <p:cNvPr id="104452" name="TextBox 2"/>
          <p:cNvSpPr txBox="1">
            <a:spLocks noChangeArrowheads="1"/>
          </p:cNvSpPr>
          <p:nvPr/>
        </p:nvSpPr>
        <p:spPr bwMode="auto">
          <a:xfrm>
            <a:off x="154735" y="548528"/>
            <a:ext cx="5889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Hardware support of memory management in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048500" y="3544887"/>
            <a:ext cx="520700" cy="74771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(9)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35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3"/>
          <p:cNvSpPr txBox="1">
            <a:spLocks noChangeArrowheads="1"/>
          </p:cNvSpPr>
          <p:nvPr/>
        </p:nvSpPr>
        <p:spPr bwMode="auto">
          <a:xfrm>
            <a:off x="143716" y="525743"/>
            <a:ext cx="3834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2.2.2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hQ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(heterogeneous Queuing)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(10)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05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techreport.com/r.x/2013_10_21_AMDs_heterogeneous_queuing_aims_to_make_CPU_GPU_equal_partners/hq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/>
          <a:stretch>
            <a:fillRect/>
          </a:stretch>
        </p:blipFill>
        <p:spPr bwMode="auto">
          <a:xfrm>
            <a:off x="457200" y="1088740"/>
            <a:ext cx="7985125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2"/>
          <p:cNvSpPr txBox="1">
            <a:spLocks noChangeArrowheads="1"/>
          </p:cNvSpPr>
          <p:nvPr/>
        </p:nvSpPr>
        <p:spPr bwMode="auto">
          <a:xfrm>
            <a:off x="149225" y="551610"/>
            <a:ext cx="5859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Traditional management of application tasks queues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9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(11)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15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techreport.com/r.x/2013_10_21_AMDs_heterogeneous_queuing_aims_to_make_CPU_GPU_equal_partners/hq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8842"/>
          <a:stretch>
            <a:fillRect/>
          </a:stretch>
        </p:blipFill>
        <p:spPr bwMode="auto">
          <a:xfrm>
            <a:off x="673100" y="1043735"/>
            <a:ext cx="7700963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/>
          <p:cNvSpPr txBox="1">
            <a:spLocks noChangeArrowheads="1"/>
          </p:cNvSpPr>
          <p:nvPr/>
        </p:nvSpPr>
        <p:spPr bwMode="auto">
          <a:xfrm>
            <a:off x="161272" y="551610"/>
            <a:ext cx="719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Application task management with heterogeneous queuing (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hQ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) </a:t>
            </a:r>
            <a:r>
              <a:rPr lang="en-US" altLang="en-US" sz="1400" dirty="0" smtClean="0">
                <a:latin typeface="Verdana" pitchFamily="34" charset="0"/>
              </a:rPr>
              <a:t>[9]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(12)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72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Introduction to architectural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integration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of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the CPU and GPU </a:t>
            </a:r>
          </a:p>
        </p:txBody>
      </p:sp>
    </p:spTree>
    <p:extLst>
      <p:ext uri="{BB962C8B-B14F-4D97-AF65-F5344CB8AC3E}">
        <p14:creationId xmlns:p14="http://schemas.microsoft.com/office/powerpoint/2010/main" val="1642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863600"/>
            <a:ext cx="8893175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0000"/>
                </a:solidFill>
              </a:rPr>
              <a:t>Heterogeneous queuing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hQ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dirty="0">
                <a:solidFill>
                  <a:srgbClr val="000000"/>
                </a:solidFill>
              </a:rPr>
              <a:t> is </a:t>
            </a:r>
            <a:r>
              <a:rPr lang="en-US" sz="1400" dirty="0">
                <a:solidFill>
                  <a:srgbClr val="0070C0"/>
                </a:solidFill>
              </a:rPr>
              <a:t>symmetrical.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      It allows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both</a:t>
            </a:r>
            <a:r>
              <a:rPr lang="en-US" sz="1400" dirty="0">
                <a:solidFill>
                  <a:srgbClr val="000000"/>
                </a:solidFill>
              </a:rPr>
              <a:t> the CPU and the GPU to generate tasks for themselves and for each other.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Work is specified in a </a:t>
            </a:r>
            <a:r>
              <a:rPr lang="en-US" sz="1400" dirty="0">
                <a:solidFill>
                  <a:srgbClr val="0070C0"/>
                </a:solidFill>
              </a:rPr>
              <a:t>standard packet format </a:t>
            </a:r>
            <a:r>
              <a:rPr lang="en-US" sz="1400" dirty="0">
                <a:solidFill>
                  <a:srgbClr val="000000"/>
                </a:solidFill>
              </a:rPr>
              <a:t>that will be </a:t>
            </a:r>
            <a:r>
              <a:rPr lang="en-US" sz="1400" dirty="0">
                <a:solidFill>
                  <a:srgbClr val="0070C0"/>
                </a:solidFill>
              </a:rPr>
              <a:t>supported by all HSA-compatible hardware</a:t>
            </a:r>
            <a:r>
              <a:rPr lang="en-US" sz="1400" dirty="0">
                <a:solidFill>
                  <a:srgbClr val="000000"/>
                </a:solidFill>
              </a:rPr>
              <a:t>, so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         there's no need for the software to use vendor-specific code.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Applications can put packets directly into the task queues  that will be accessed by the hardware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Each application can have multiple task queues, </a:t>
            </a:r>
            <a:r>
              <a:rPr lang="en-US" sz="1400" dirty="0">
                <a:solidFill>
                  <a:srgbClr val="000000"/>
                </a:solidFill>
              </a:rPr>
              <a:t>and a virtualization layer allows HSA hardware to see all  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        the queues.</a:t>
            </a:r>
          </a:p>
        </p:txBody>
      </p:sp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149972" y="551610"/>
            <a:ext cx="25490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Main features of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hQ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9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(13)</a:t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48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2.3 AMD’s first implementation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HSA -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</a:rPr>
              <a:t>Kaveri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(1)</a:t>
            </a:r>
          </a:p>
        </p:txBody>
      </p:sp>
      <p:sp>
        <p:nvSpPr>
          <p:cNvPr id="109571" name="TextBox 3"/>
          <p:cNvSpPr txBox="1">
            <a:spLocks noChangeArrowheads="1"/>
          </p:cNvSpPr>
          <p:nvPr/>
        </p:nvSpPr>
        <p:spPr bwMode="auto">
          <a:xfrm>
            <a:off x="136525" y="552450"/>
            <a:ext cx="4907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2.3 AMD’s first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implementation of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HSA -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</a:rPr>
              <a:t>Kaveri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09572" name="TextBox 4"/>
          <p:cNvSpPr txBox="1">
            <a:spLocks noChangeArrowheads="1"/>
          </p:cNvSpPr>
          <p:nvPr/>
        </p:nvSpPr>
        <p:spPr bwMode="auto">
          <a:xfrm>
            <a:off x="161925" y="908050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2D2D8A"/>
                </a:solidFill>
                <a:latin typeface="Verdana" pitchFamily="34" charset="0"/>
              </a:rPr>
              <a:t>AMD’s Kaveri</a:t>
            </a:r>
          </a:p>
        </p:txBody>
      </p:sp>
      <p:sp>
        <p:nvSpPr>
          <p:cNvPr id="109573" name="TextBox 5"/>
          <p:cNvSpPr txBox="1">
            <a:spLocks noChangeArrowheads="1"/>
          </p:cNvSpPr>
          <p:nvPr/>
        </p:nvSpPr>
        <p:spPr bwMode="auto">
          <a:xfrm>
            <a:off x="552450" y="1268413"/>
            <a:ext cx="67198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Launched in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6/2014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Is based on the </a:t>
            </a:r>
            <a:r>
              <a:rPr lang="en-US" altLang="en-US" sz="1400" dirty="0">
                <a:solidFill>
                  <a:srgbClr val="2D2D8A"/>
                </a:solidFill>
                <a:latin typeface="Verdana" pitchFamily="34" charset="0"/>
              </a:rPr>
              <a:t>3. version of the Bulldozer family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called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Steamroller.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Aims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at desktop PCs and laptops.</a:t>
            </a:r>
          </a:p>
        </p:txBody>
      </p:sp>
    </p:spTree>
    <p:extLst>
      <p:ext uri="{BB962C8B-B14F-4D97-AF65-F5344CB8AC3E}">
        <p14:creationId xmlns:p14="http://schemas.microsoft.com/office/powerpoint/2010/main" val="31804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107297" y="543019"/>
            <a:ext cx="72426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AMD’s Family 15h Steamroller-based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APU lines </a:t>
            </a:r>
            <a:r>
              <a:rPr lang="en-US" altLang="en-US" sz="1400" dirty="0">
                <a:latin typeface="Verdana" pitchFamily="34" charset="0"/>
              </a:rPr>
              <a:t>(based on </a:t>
            </a:r>
            <a:r>
              <a:rPr lang="en-US" altLang="en-US" sz="1400" dirty="0" smtClean="0">
                <a:latin typeface="Verdana" pitchFamily="34" charset="0"/>
              </a:rPr>
              <a:t>[10])</a:t>
            </a:r>
            <a:r>
              <a:rPr lang="en-US" altLang="en-US" sz="1400" b="1" dirty="0" smtClean="0">
                <a:latin typeface="Verdana" pitchFamily="34" charset="0"/>
              </a:rPr>
              <a:t> </a:t>
            </a:r>
            <a:endParaRPr lang="en-US" altLang="en-US" sz="1400" b="1" dirty="0">
              <a:latin typeface="Verdana" pitchFamily="34" charset="0"/>
            </a:endParaRPr>
          </a:p>
        </p:txBody>
      </p:sp>
      <p:pic>
        <p:nvPicPr>
          <p:cNvPr id="1105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1" t="38220" r="8327" b="7924"/>
          <a:stretch>
            <a:fillRect/>
          </a:stretch>
        </p:blipFill>
        <p:spPr bwMode="auto">
          <a:xfrm>
            <a:off x="2327275" y="1389063"/>
            <a:ext cx="5773738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6" name="Line 6"/>
          <p:cNvSpPr>
            <a:spLocks noChangeShapeType="1"/>
          </p:cNvSpPr>
          <p:nvPr/>
        </p:nvSpPr>
        <p:spPr bwMode="auto">
          <a:xfrm flipH="1">
            <a:off x="2260600" y="2760663"/>
            <a:ext cx="868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597" name="Text Box 7"/>
          <p:cNvSpPr txBox="1">
            <a:spLocks noChangeArrowheads="1"/>
          </p:cNvSpPr>
          <p:nvPr/>
        </p:nvSpPr>
        <p:spPr bwMode="auto">
          <a:xfrm rot="-2380455">
            <a:off x="3654425" y="3624263"/>
            <a:ext cx="2951163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</a:rPr>
              <a:t>F       u       s       i         o     n</a:t>
            </a:r>
          </a:p>
        </p:txBody>
      </p:sp>
      <p:sp>
        <p:nvSpPr>
          <p:cNvPr id="110598" name="Text Box 8"/>
          <p:cNvSpPr txBox="1">
            <a:spLocks noChangeArrowheads="1"/>
          </p:cNvSpPr>
          <p:nvPr/>
        </p:nvSpPr>
        <p:spPr bwMode="auto">
          <a:xfrm>
            <a:off x="3878263" y="1878013"/>
            <a:ext cx="9858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Verdana" pitchFamily="34" charset="0"/>
              </a:rPr>
              <a:t>Fam. 12h</a:t>
            </a:r>
          </a:p>
        </p:txBody>
      </p:sp>
      <p:sp>
        <p:nvSpPr>
          <p:cNvPr id="110599" name="Oval 9"/>
          <p:cNvSpPr>
            <a:spLocks noChangeArrowheads="1"/>
          </p:cNvSpPr>
          <p:nvPr/>
        </p:nvSpPr>
        <p:spPr bwMode="auto">
          <a:xfrm>
            <a:off x="3930650" y="1773238"/>
            <a:ext cx="935038" cy="501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0" name="Text Box 10"/>
          <p:cNvSpPr txBox="1">
            <a:spLocks noChangeArrowheads="1"/>
          </p:cNvSpPr>
          <p:nvPr/>
        </p:nvSpPr>
        <p:spPr bwMode="auto">
          <a:xfrm>
            <a:off x="3648075" y="3103563"/>
            <a:ext cx="5159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Verdana" pitchFamily="34" charset="0"/>
              </a:rPr>
              <a:t>K14</a:t>
            </a:r>
          </a:p>
        </p:txBody>
      </p:sp>
      <p:sp>
        <p:nvSpPr>
          <p:cNvPr id="110601" name="Oval 11"/>
          <p:cNvSpPr>
            <a:spLocks noChangeArrowheads="1"/>
          </p:cNvSpPr>
          <p:nvPr/>
        </p:nvSpPr>
        <p:spPr bwMode="auto">
          <a:xfrm>
            <a:off x="3463925" y="3055938"/>
            <a:ext cx="935038" cy="500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2" name="Text Box 12"/>
          <p:cNvSpPr txBox="1">
            <a:spLocks noChangeArrowheads="1"/>
          </p:cNvSpPr>
          <p:nvPr/>
        </p:nvSpPr>
        <p:spPr bwMode="auto">
          <a:xfrm>
            <a:off x="3627438" y="5624513"/>
            <a:ext cx="987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Verdana" pitchFamily="34" charset="0"/>
              </a:rPr>
              <a:t>Fam. 14h</a:t>
            </a:r>
          </a:p>
        </p:txBody>
      </p:sp>
      <p:grpSp>
        <p:nvGrpSpPr>
          <p:cNvPr id="110603" name="Group 13"/>
          <p:cNvGrpSpPr>
            <a:grpSpLocks/>
          </p:cNvGrpSpPr>
          <p:nvPr/>
        </p:nvGrpSpPr>
        <p:grpSpPr bwMode="auto">
          <a:xfrm>
            <a:off x="3876675" y="4279900"/>
            <a:ext cx="989013" cy="500063"/>
            <a:chOff x="674" y="856"/>
            <a:chExt cx="420" cy="198"/>
          </a:xfrm>
        </p:grpSpPr>
        <p:sp>
          <p:nvSpPr>
            <p:cNvPr id="110631" name="Text Box 14"/>
            <p:cNvSpPr txBox="1">
              <a:spLocks noChangeArrowheads="1"/>
            </p:cNvSpPr>
            <p:nvPr/>
          </p:nvSpPr>
          <p:spPr bwMode="auto">
            <a:xfrm>
              <a:off x="674" y="874"/>
              <a:ext cx="419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  <a:latin typeface="Verdana" pitchFamily="34" charset="0"/>
                </a:rPr>
                <a:t>Fam. 12h</a:t>
              </a:r>
            </a:p>
          </p:txBody>
        </p:sp>
        <p:sp>
          <p:nvSpPr>
            <p:cNvPr id="110632" name="Oval 15"/>
            <p:cNvSpPr>
              <a:spLocks noChangeArrowheads="1"/>
            </p:cNvSpPr>
            <p:nvPr/>
          </p:nvSpPr>
          <p:spPr bwMode="auto">
            <a:xfrm>
              <a:off x="697" y="856"/>
              <a:ext cx="397" cy="19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10604" name="AutoShape 16"/>
          <p:cNvSpPr>
            <a:spLocks noChangeArrowheads="1"/>
          </p:cNvSpPr>
          <p:nvPr/>
        </p:nvSpPr>
        <p:spPr bwMode="auto">
          <a:xfrm>
            <a:off x="2546350" y="1973263"/>
            <a:ext cx="534988" cy="69850"/>
          </a:xfrm>
          <a:prstGeom prst="rightArrow">
            <a:avLst>
              <a:gd name="adj1" fmla="val 50000"/>
              <a:gd name="adj2" fmla="val 19147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5" name="AutoShape 17"/>
          <p:cNvSpPr>
            <a:spLocks noChangeArrowheads="1"/>
          </p:cNvSpPr>
          <p:nvPr/>
        </p:nvSpPr>
        <p:spPr bwMode="auto">
          <a:xfrm>
            <a:off x="2574925" y="4348163"/>
            <a:ext cx="534988" cy="69850"/>
          </a:xfrm>
          <a:prstGeom prst="rightArrow">
            <a:avLst>
              <a:gd name="adj1" fmla="val 50000"/>
              <a:gd name="adj2" fmla="val 19147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060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1" t="5730" r="8327" b="90971"/>
          <a:stretch>
            <a:fillRect/>
          </a:stretch>
        </p:blipFill>
        <p:spPr bwMode="auto">
          <a:xfrm>
            <a:off x="2327275" y="1084263"/>
            <a:ext cx="577373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37059" r="91576" b="7924"/>
          <a:stretch>
            <a:fillRect/>
          </a:stretch>
        </p:blipFill>
        <p:spPr bwMode="auto">
          <a:xfrm>
            <a:off x="1044575" y="1295400"/>
            <a:ext cx="1068388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8" name="Rectangle 20"/>
          <p:cNvSpPr>
            <a:spLocks noChangeArrowheads="1"/>
          </p:cNvSpPr>
          <p:nvPr/>
        </p:nvSpPr>
        <p:spPr bwMode="auto">
          <a:xfrm>
            <a:off x="2068513" y="1281113"/>
            <a:ext cx="69850" cy="5329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9" name="Line 21"/>
          <p:cNvSpPr>
            <a:spLocks noChangeShapeType="1"/>
          </p:cNvSpPr>
          <p:nvPr/>
        </p:nvSpPr>
        <p:spPr bwMode="auto">
          <a:xfrm>
            <a:off x="2771775" y="3492500"/>
            <a:ext cx="215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0" name="Text Box 22"/>
          <p:cNvSpPr txBox="1">
            <a:spLocks noChangeArrowheads="1"/>
          </p:cNvSpPr>
          <p:nvPr/>
        </p:nvSpPr>
        <p:spPr bwMode="auto">
          <a:xfrm>
            <a:off x="3111500" y="3219450"/>
            <a:ext cx="377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??</a:t>
            </a:r>
          </a:p>
        </p:txBody>
      </p:sp>
      <p:sp>
        <p:nvSpPr>
          <p:cNvPr id="110611" name="Rectangle 23"/>
          <p:cNvSpPr>
            <a:spLocks noChangeArrowheads="1"/>
          </p:cNvSpPr>
          <p:nvPr/>
        </p:nvSpPr>
        <p:spPr bwMode="auto">
          <a:xfrm>
            <a:off x="2339975" y="2794000"/>
            <a:ext cx="2303463" cy="1079500"/>
          </a:xfrm>
          <a:prstGeom prst="rect">
            <a:avLst/>
          </a:prstGeom>
          <a:solidFill>
            <a:srgbClr val="FFFF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2" name="Rectangle 24"/>
          <p:cNvSpPr>
            <a:spLocks noChangeArrowheads="1"/>
          </p:cNvSpPr>
          <p:nvPr/>
        </p:nvSpPr>
        <p:spPr bwMode="auto">
          <a:xfrm>
            <a:off x="2339975" y="2730500"/>
            <a:ext cx="2303463" cy="1143000"/>
          </a:xfrm>
          <a:prstGeom prst="rect">
            <a:avLst/>
          </a:prstGeom>
          <a:solidFill>
            <a:srgbClr val="C0C0C0">
              <a:alpha val="2588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</a:rPr>
              <a:t>40 nm</a:t>
            </a:r>
          </a:p>
        </p:txBody>
      </p:sp>
      <p:sp>
        <p:nvSpPr>
          <p:cNvPr id="110613" name="Text Box 25"/>
          <p:cNvSpPr txBox="1">
            <a:spLocks noChangeArrowheads="1"/>
          </p:cNvSpPr>
          <p:nvPr/>
        </p:nvSpPr>
        <p:spPr bwMode="auto">
          <a:xfrm>
            <a:off x="3409950" y="6116638"/>
            <a:ext cx="377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??</a:t>
            </a:r>
          </a:p>
        </p:txBody>
      </p:sp>
      <p:sp>
        <p:nvSpPr>
          <p:cNvPr id="110614" name="Rectangle 26"/>
          <p:cNvSpPr>
            <a:spLocks noChangeArrowheads="1"/>
          </p:cNvSpPr>
          <p:nvPr/>
        </p:nvSpPr>
        <p:spPr bwMode="auto">
          <a:xfrm>
            <a:off x="2339975" y="6008688"/>
            <a:ext cx="2303463" cy="576262"/>
          </a:xfrm>
          <a:prstGeom prst="rect">
            <a:avLst/>
          </a:prstGeom>
          <a:solidFill>
            <a:srgbClr val="FFFF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5" name="Line 27"/>
          <p:cNvSpPr>
            <a:spLocks noChangeShapeType="1"/>
          </p:cNvSpPr>
          <p:nvPr/>
        </p:nvSpPr>
        <p:spPr bwMode="auto">
          <a:xfrm flipH="1">
            <a:off x="2339975" y="6584950"/>
            <a:ext cx="2303463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6" name="Rectangle 28"/>
          <p:cNvSpPr>
            <a:spLocks noChangeArrowheads="1"/>
          </p:cNvSpPr>
          <p:nvPr/>
        </p:nvSpPr>
        <p:spPr bwMode="auto">
          <a:xfrm>
            <a:off x="2339975" y="5962650"/>
            <a:ext cx="2303463" cy="647700"/>
          </a:xfrm>
          <a:prstGeom prst="rect">
            <a:avLst/>
          </a:prstGeom>
          <a:solidFill>
            <a:srgbClr val="C0C0C0">
              <a:alpha val="2588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7" name="Line 29"/>
          <p:cNvSpPr>
            <a:spLocks noChangeShapeType="1"/>
          </p:cNvSpPr>
          <p:nvPr/>
        </p:nvSpPr>
        <p:spPr bwMode="auto">
          <a:xfrm>
            <a:off x="4249738" y="2722563"/>
            <a:ext cx="0" cy="122555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8" name="AutoShape 30"/>
          <p:cNvSpPr>
            <a:spLocks noChangeArrowheads="1"/>
          </p:cNvSpPr>
          <p:nvPr/>
        </p:nvSpPr>
        <p:spPr bwMode="auto">
          <a:xfrm>
            <a:off x="2386013" y="6094413"/>
            <a:ext cx="647700" cy="4318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5875">
            <a:solidFill>
              <a:srgbClr val="2D9F4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" b="1">
                <a:solidFill>
                  <a:srgbClr val="000000"/>
                </a:solidFill>
                <a:latin typeface="Verdana" pitchFamily="34" charset="0"/>
              </a:rPr>
              <a:t>Brazos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" b="1">
                <a:solidFill>
                  <a:srgbClr val="000000"/>
                </a:solidFill>
                <a:latin typeface="Verdana" pitchFamily="34" charset="0"/>
              </a:rPr>
              <a:t>(Desna)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" b="1">
                <a:solidFill>
                  <a:srgbClr val="000000"/>
                </a:solidFill>
                <a:latin typeface="Verdana" pitchFamily="34" charset="0"/>
              </a:rPr>
              <a:t>2 Cores 1MB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" b="1">
                <a:solidFill>
                  <a:srgbClr val="000000"/>
                </a:solidFill>
                <a:latin typeface="Verdana" pitchFamily="34" charset="0"/>
              </a:rPr>
              <a:t>DX11 GPU Core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" b="1">
                <a:solidFill>
                  <a:srgbClr val="000000"/>
                </a:solidFill>
                <a:latin typeface="Verdana" pitchFamily="34" charset="0"/>
              </a:rPr>
              <a:t>DDR3</a:t>
            </a:r>
          </a:p>
        </p:txBody>
      </p:sp>
      <p:sp>
        <p:nvSpPr>
          <p:cNvPr id="110619" name="Line 32"/>
          <p:cNvSpPr>
            <a:spLocks noChangeShapeType="1"/>
          </p:cNvSpPr>
          <p:nvPr/>
        </p:nvSpPr>
        <p:spPr bwMode="auto">
          <a:xfrm>
            <a:off x="3276600" y="6008688"/>
            <a:ext cx="0" cy="57626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0" name="Line 33"/>
          <p:cNvSpPr>
            <a:spLocks noChangeShapeType="1"/>
          </p:cNvSpPr>
          <p:nvPr/>
        </p:nvSpPr>
        <p:spPr bwMode="auto">
          <a:xfrm>
            <a:off x="3276600" y="6034088"/>
            <a:ext cx="0" cy="57626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1" name="Line 34"/>
          <p:cNvSpPr>
            <a:spLocks noChangeShapeType="1"/>
          </p:cNvSpPr>
          <p:nvPr/>
        </p:nvSpPr>
        <p:spPr bwMode="auto">
          <a:xfrm>
            <a:off x="4237038" y="6008688"/>
            <a:ext cx="0" cy="57626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2" name="Line 35"/>
          <p:cNvSpPr>
            <a:spLocks noChangeShapeType="1"/>
          </p:cNvSpPr>
          <p:nvPr/>
        </p:nvSpPr>
        <p:spPr bwMode="auto">
          <a:xfrm>
            <a:off x="3276600" y="2722563"/>
            <a:ext cx="0" cy="11509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3" name="Line 36"/>
          <p:cNvSpPr>
            <a:spLocks noChangeShapeType="1"/>
          </p:cNvSpPr>
          <p:nvPr/>
        </p:nvSpPr>
        <p:spPr bwMode="auto">
          <a:xfrm>
            <a:off x="2051050" y="1281113"/>
            <a:ext cx="0" cy="2592387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4" name="Line 37"/>
          <p:cNvSpPr>
            <a:spLocks noChangeShapeType="1"/>
          </p:cNvSpPr>
          <p:nvPr/>
        </p:nvSpPr>
        <p:spPr bwMode="auto">
          <a:xfrm>
            <a:off x="3276600" y="1427163"/>
            <a:ext cx="503238" cy="0"/>
          </a:xfrm>
          <a:prstGeom prst="line">
            <a:avLst/>
          </a:prstGeom>
          <a:noFill/>
          <a:ln w="34925">
            <a:solidFill>
              <a:srgbClr val="596E9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5" name="Oval 39"/>
          <p:cNvSpPr>
            <a:spLocks noChangeArrowheads="1"/>
          </p:cNvSpPr>
          <p:nvPr/>
        </p:nvSpPr>
        <p:spPr bwMode="auto">
          <a:xfrm>
            <a:off x="3681413" y="5497513"/>
            <a:ext cx="911225" cy="5413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6" name="Text Box 40"/>
          <p:cNvSpPr txBox="1">
            <a:spLocks noChangeArrowheads="1"/>
          </p:cNvSpPr>
          <p:nvPr/>
        </p:nvSpPr>
        <p:spPr bwMode="auto">
          <a:xfrm>
            <a:off x="3111500" y="5727700"/>
            <a:ext cx="4699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Verdana" pitchFamily="34" charset="0"/>
              </a:rPr>
              <a:t>1.G.</a:t>
            </a:r>
          </a:p>
        </p:txBody>
      </p:sp>
      <p:sp>
        <p:nvSpPr>
          <p:cNvPr id="110627" name="Text Box 41"/>
          <p:cNvSpPr txBox="1">
            <a:spLocks noChangeArrowheads="1"/>
          </p:cNvSpPr>
          <p:nvPr/>
        </p:nvSpPr>
        <p:spPr bwMode="auto">
          <a:xfrm>
            <a:off x="5656263" y="5657850"/>
            <a:ext cx="623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Verdana" pitchFamily="34" charset="0"/>
              </a:rPr>
              <a:t>Bobcat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Verdana" pitchFamily="34" charset="0"/>
              </a:rPr>
              <a:t>2. G.</a:t>
            </a:r>
          </a:p>
        </p:txBody>
      </p:sp>
      <p:sp>
        <p:nvSpPr>
          <p:cNvPr id="110628" name="Oval 42"/>
          <p:cNvSpPr>
            <a:spLocks noChangeArrowheads="1"/>
          </p:cNvSpPr>
          <p:nvPr/>
        </p:nvSpPr>
        <p:spPr bwMode="auto">
          <a:xfrm>
            <a:off x="6804025" y="1379538"/>
            <a:ext cx="1008063" cy="11858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9" name="Oval 43"/>
          <p:cNvSpPr>
            <a:spLocks noChangeArrowheads="1"/>
          </p:cNvSpPr>
          <p:nvPr/>
        </p:nvSpPr>
        <p:spPr bwMode="auto">
          <a:xfrm>
            <a:off x="6877050" y="3756025"/>
            <a:ext cx="1008063" cy="11858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(2)</a:t>
            </a:r>
          </a:p>
        </p:txBody>
      </p:sp>
    </p:spTree>
    <p:extLst>
      <p:ext uri="{BB962C8B-B14F-4D97-AF65-F5344CB8AC3E}">
        <p14:creationId xmlns:p14="http://schemas.microsoft.com/office/powerpoint/2010/main" val="3063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prohardver.hu/dl/cnt/2014-01/105429/picz/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4305"/>
          <a:stretch>
            <a:fillRect/>
          </a:stretch>
        </p:blipFill>
        <p:spPr bwMode="auto">
          <a:xfrm>
            <a:off x="88900" y="1282700"/>
            <a:ext cx="9028113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147544" y="546941"/>
            <a:ext cx="2363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Die shot of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(3)</a:t>
            </a:r>
          </a:p>
        </p:txBody>
      </p:sp>
    </p:spTree>
    <p:extLst>
      <p:ext uri="{BB962C8B-B14F-4D97-AF65-F5344CB8AC3E}">
        <p14:creationId xmlns:p14="http://schemas.microsoft.com/office/powerpoint/2010/main" val="31266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pc.watch.impress.co.jp/img/pcw/docs/632/794/02_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9251" r="11755" b="18990"/>
          <a:stretch>
            <a:fillRect/>
          </a:stretch>
        </p:blipFill>
        <p:spPr bwMode="auto">
          <a:xfrm>
            <a:off x="2409825" y="1178750"/>
            <a:ext cx="427672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157443" y="540591"/>
            <a:ext cx="2400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die layout </a:t>
            </a:r>
            <a:r>
              <a:rPr lang="en-US" altLang="en-US" sz="1400" dirty="0" smtClean="0">
                <a:latin typeface="Verdana" pitchFamily="34" charset="0"/>
              </a:rPr>
              <a:t>[11]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(4)</a:t>
            </a:r>
          </a:p>
        </p:txBody>
      </p:sp>
    </p:spTree>
    <p:extLst>
      <p:ext uri="{BB962C8B-B14F-4D97-AF65-F5344CB8AC3E}">
        <p14:creationId xmlns:p14="http://schemas.microsoft.com/office/powerpoint/2010/main" val="395861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3. Intel’s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approach to support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heterogeneous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computing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3.1 Intel’s implementations of integrated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graphics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Intel’s implementations of integrated graphics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2631" y="543112"/>
            <a:ext cx="539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3.1 Intel’s implementations of integrated graphics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455" y="914400"/>
            <a:ext cx="8379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Intel has a long history of integrated graphics, implemented </a:t>
            </a:r>
            <a:r>
              <a:rPr lang="en-US" sz="1400" dirty="0">
                <a:solidFill>
                  <a:srgbClr val="2D2D8A"/>
                </a:solidFill>
                <a:latin typeface="Verdana"/>
              </a:rPr>
              <a:t>first in the north bridge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2D2D8A"/>
                </a:solidFill>
                <a:latin typeface="Verdana"/>
              </a:rPr>
              <a:t>  8xx chipset (1999),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as indicated below.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67000" y="1560513"/>
            <a:ext cx="33337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Implementation of integrated graphics</a:t>
            </a: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00113" y="2243138"/>
            <a:ext cx="16430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In the north bridge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1914524" y="1909763"/>
            <a:ext cx="2543175" cy="234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 flipV="1">
            <a:off x="4489449" y="1909763"/>
            <a:ext cx="2536825" cy="234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1862138" y="21161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035800" y="21145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73788" y="2235200"/>
            <a:ext cx="17748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On the processor die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843213" y="2244725"/>
            <a:ext cx="2974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In a multi-chip processor package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on a separate die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493963" y="2709863"/>
            <a:ext cx="384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Both the CPU and the GPU are on separate dies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and are mounted into a single package</a:t>
            </a:r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4456113" y="1792288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4429125" y="21097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603" y="5123937"/>
            <a:ext cx="2755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Implementations about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1999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– 2009 such as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Intel’s 828xx chipset (1999)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and subsequent implementations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900113" y="3248586"/>
            <a:ext cx="2087562" cy="1728787"/>
            <a:chOff x="1546" y="2478"/>
            <a:chExt cx="1315" cy="1089"/>
          </a:xfrm>
        </p:grpSpPr>
        <p:sp>
          <p:nvSpPr>
            <p:cNvPr id="19" name="Oval 33"/>
            <p:cNvSpPr>
              <a:spLocks noChangeArrowheads="1"/>
            </p:cNvSpPr>
            <p:nvPr/>
          </p:nvSpPr>
          <p:spPr bwMode="auto">
            <a:xfrm>
              <a:off x="1784" y="2478"/>
              <a:ext cx="262" cy="264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P</a:t>
              </a: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546" y="3340"/>
              <a:ext cx="729" cy="227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South</a:t>
              </a:r>
              <a:r>
                <a:rPr lang="hu-HU" sz="1000">
                  <a:solidFill>
                    <a:srgbClr val="000000"/>
                  </a:solidFill>
                  <a:latin typeface="Verdana" pitchFamily="34" charset="0"/>
                </a:rPr>
                <a:t> Bridge</a:t>
              </a:r>
            </a:p>
          </p:txBody>
        </p: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>
              <a:off x="1920" y="2751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>
              <a:off x="1920" y="3162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2262" y="3033"/>
              <a:ext cx="1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4" name="Rectangle 59"/>
            <p:cNvSpPr>
              <a:spLocks noChangeArrowheads="1"/>
            </p:cNvSpPr>
            <p:nvPr/>
          </p:nvSpPr>
          <p:spPr bwMode="auto">
            <a:xfrm>
              <a:off x="2442" y="2932"/>
              <a:ext cx="419" cy="218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Mem.</a:t>
              </a: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1779" y="2928"/>
              <a:ext cx="476" cy="230"/>
            </a:xfrm>
            <a:prstGeom prst="rect">
              <a:avLst/>
            </a:prstGeom>
            <a:solidFill>
              <a:srgbClr val="B7FFD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NB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6" name="Rectangle 54"/>
            <p:cNvSpPr>
              <a:spLocks noChangeArrowheads="1"/>
            </p:cNvSpPr>
            <p:nvPr/>
          </p:nvSpPr>
          <p:spPr bwMode="auto">
            <a:xfrm>
              <a:off x="1564" y="2928"/>
              <a:ext cx="215" cy="230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IG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27" name="Group 21"/>
          <p:cNvGrpSpPr>
            <a:grpSpLocks/>
          </p:cNvGrpSpPr>
          <p:nvPr/>
        </p:nvGrpSpPr>
        <p:grpSpPr bwMode="auto">
          <a:xfrm>
            <a:off x="3605213" y="3312086"/>
            <a:ext cx="2087562" cy="1663700"/>
            <a:chOff x="3017" y="2518"/>
            <a:chExt cx="1315" cy="1048"/>
          </a:xfrm>
        </p:grpSpPr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3017" y="3339"/>
              <a:ext cx="729" cy="227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South</a:t>
              </a:r>
              <a:r>
                <a:rPr lang="hu-HU" sz="1000">
                  <a:solidFill>
                    <a:srgbClr val="000000"/>
                  </a:solidFill>
                  <a:latin typeface="Verdana" pitchFamily="34" charset="0"/>
                </a:rPr>
                <a:t> Bridge</a:t>
              </a:r>
            </a:p>
          </p:txBody>
        </p:sp>
        <p:sp>
          <p:nvSpPr>
            <p:cNvPr id="29" name="Line 36"/>
            <p:cNvSpPr>
              <a:spLocks noChangeShapeType="1"/>
            </p:cNvSpPr>
            <p:nvPr/>
          </p:nvSpPr>
          <p:spPr bwMode="auto">
            <a:xfrm>
              <a:off x="3391" y="2750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3391" y="3165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3733" y="3032"/>
              <a:ext cx="1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2" name="Rectangle 59"/>
            <p:cNvSpPr>
              <a:spLocks noChangeArrowheads="1"/>
            </p:cNvSpPr>
            <p:nvPr/>
          </p:nvSpPr>
          <p:spPr bwMode="auto">
            <a:xfrm>
              <a:off x="3913" y="2931"/>
              <a:ext cx="419" cy="218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Mem.</a:t>
              </a:r>
            </a:p>
          </p:txBody>
        </p:sp>
        <p:sp>
          <p:nvSpPr>
            <p:cNvPr id="33" name="Rectangle 15"/>
            <p:cNvSpPr>
              <a:spLocks noChangeArrowheads="1"/>
            </p:cNvSpPr>
            <p:nvPr/>
          </p:nvSpPr>
          <p:spPr bwMode="auto">
            <a:xfrm>
              <a:off x="3017" y="2927"/>
              <a:ext cx="709" cy="231"/>
            </a:xfrm>
            <a:prstGeom prst="rect">
              <a:avLst/>
            </a:prstGeom>
            <a:solidFill>
              <a:srgbClr val="B7FFD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NB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3085" y="2518"/>
              <a:ext cx="590" cy="2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3651" y="2551"/>
              <a:ext cx="1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P</a:t>
              </a:r>
            </a:p>
          </p:txBody>
        </p:sp>
        <p:sp>
          <p:nvSpPr>
            <p:cNvPr id="36" name="Rectangle 54"/>
            <p:cNvSpPr>
              <a:spLocks noChangeArrowheads="1"/>
            </p:cNvSpPr>
            <p:nvPr/>
          </p:nvSpPr>
          <p:spPr bwMode="auto">
            <a:xfrm>
              <a:off x="3117" y="2566"/>
              <a:ext cx="273" cy="141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GPU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Rectangle 54"/>
            <p:cNvSpPr>
              <a:spLocks noChangeArrowheads="1"/>
            </p:cNvSpPr>
            <p:nvPr/>
          </p:nvSpPr>
          <p:spPr bwMode="auto">
            <a:xfrm>
              <a:off x="3424" y="2564"/>
              <a:ext cx="211" cy="143"/>
            </a:xfrm>
            <a:prstGeom prst="rect">
              <a:avLst/>
            </a:prstGeom>
            <a:solidFill>
              <a:srgbClr val="CCECFF">
                <a:alpha val="4117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CPU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8" name="Group 32"/>
          <p:cNvGrpSpPr>
            <a:grpSpLocks/>
          </p:cNvGrpSpPr>
          <p:nvPr/>
        </p:nvGrpSpPr>
        <p:grpSpPr bwMode="auto">
          <a:xfrm>
            <a:off x="6491288" y="3391461"/>
            <a:ext cx="1897062" cy="931862"/>
            <a:chOff x="4452" y="2568"/>
            <a:chExt cx="1195" cy="587"/>
          </a:xfrm>
        </p:grpSpPr>
        <p:sp>
          <p:nvSpPr>
            <p:cNvPr id="39" name="Rectangle 48"/>
            <p:cNvSpPr>
              <a:spLocks noChangeArrowheads="1"/>
            </p:cNvSpPr>
            <p:nvPr/>
          </p:nvSpPr>
          <p:spPr bwMode="auto">
            <a:xfrm>
              <a:off x="4513" y="2934"/>
              <a:ext cx="680" cy="221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Periph. Contr.</a:t>
              </a:r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>
              <a:off x="4862" y="2742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Rectangle 59"/>
            <p:cNvSpPr>
              <a:spLocks noChangeArrowheads="1"/>
            </p:cNvSpPr>
            <p:nvPr/>
          </p:nvSpPr>
          <p:spPr bwMode="auto">
            <a:xfrm>
              <a:off x="5256" y="2568"/>
              <a:ext cx="391" cy="18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Mem.</a:t>
              </a: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>
              <a:off x="5091" y="2646"/>
              <a:ext cx="1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4876" y="2568"/>
              <a:ext cx="227" cy="18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>
              <a:off x="4831" y="2578"/>
              <a:ext cx="29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CPU</a:t>
              </a:r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4634" y="2568"/>
              <a:ext cx="227" cy="182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GPU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4452" y="2568"/>
              <a:ext cx="1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P</a:t>
              </a:r>
            </a:p>
          </p:txBody>
        </p:sp>
      </p:grpSp>
      <p:sp>
        <p:nvSpPr>
          <p:cNvPr id="47" name="Text Box 41"/>
          <p:cNvSpPr txBox="1">
            <a:spLocks noChangeArrowheads="1"/>
          </p:cNvSpPr>
          <p:nvPr/>
        </p:nvSpPr>
        <p:spPr bwMode="auto">
          <a:xfrm>
            <a:off x="3213100" y="5123937"/>
            <a:ext cx="2333625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Intel’s Havendale (DT)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Auburndale (M)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(scheduled for 1H/2009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but cancelled)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Arrandale (DT, 1/2010)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Clarkdale (M, 1/2010) </a:t>
            </a: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5662000" y="5130287"/>
            <a:ext cx="3212738" cy="14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Intel’s Sandy Bridge (1/2011)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subsequent processors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AMD’s Swift (scheduled for 2009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but canceled)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AMD’s Bobcat-based APUs (M, 1/2011)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Llano APUs (DT, 6/2011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and subsequent processors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9" name="Csoportba foglalás 34"/>
          <p:cNvGrpSpPr>
            <a:grpSpLocks/>
          </p:cNvGrpSpPr>
          <p:nvPr/>
        </p:nvGrpSpPr>
        <p:grpSpPr bwMode="auto">
          <a:xfrm>
            <a:off x="755650" y="6659742"/>
            <a:ext cx="7561263" cy="71437"/>
            <a:chOff x="2132013" y="3222600"/>
            <a:chExt cx="5186362" cy="103238"/>
          </a:xfrm>
        </p:grpSpPr>
        <p:sp>
          <p:nvSpPr>
            <p:cNvPr id="50" name="Line 16"/>
            <p:cNvSpPr>
              <a:spLocks noChangeShapeType="1"/>
            </p:cNvSpPr>
            <p:nvPr/>
          </p:nvSpPr>
          <p:spPr bwMode="auto">
            <a:xfrm flipV="1">
              <a:off x="2132013" y="32478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1" name="Line 17"/>
            <p:cNvSpPr>
              <a:spLocks noChangeShapeType="1"/>
            </p:cNvSpPr>
            <p:nvPr/>
          </p:nvSpPr>
          <p:spPr bwMode="auto">
            <a:xfrm>
              <a:off x="6705600" y="3222600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 flipH="1" flipV="1">
              <a:off x="2132013" y="32766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Line 19"/>
            <p:cNvSpPr>
              <a:spLocks noChangeShapeType="1"/>
            </p:cNvSpPr>
            <p:nvPr/>
          </p:nvSpPr>
          <p:spPr bwMode="auto">
            <a:xfrm flipV="1">
              <a:off x="6705600" y="3271838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Freeform 20"/>
            <p:cNvSpPr>
              <a:spLocks/>
            </p:cNvSpPr>
            <p:nvPr/>
          </p:nvSpPr>
          <p:spPr bwMode="auto">
            <a:xfrm>
              <a:off x="2133600" y="3237743"/>
              <a:ext cx="5184775" cy="72000"/>
            </a:xfrm>
            <a:custGeom>
              <a:avLst/>
              <a:gdLst>
                <a:gd name="T0" fmla="*/ 0 w 2994"/>
                <a:gd name="T1" fmla="*/ 2147483647 h 90"/>
                <a:gd name="T2" fmla="*/ 2147483647 w 2994"/>
                <a:gd name="T3" fmla="*/ 2147483647 h 90"/>
                <a:gd name="T4" fmla="*/ 2147483647 w 2994"/>
                <a:gd name="T5" fmla="*/ 2147483647 h 90"/>
                <a:gd name="T6" fmla="*/ 2147483647 w 2994"/>
                <a:gd name="T7" fmla="*/ 0 h 90"/>
                <a:gd name="T8" fmla="*/ 0 w 2994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4"/>
                <a:gd name="T16" fmla="*/ 0 h 90"/>
                <a:gd name="T17" fmla="*/ 2994 w 2994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7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7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518" y="542700"/>
            <a:ext cx="3852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Unified Memory Architecture (UMA)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467" y="927277"/>
            <a:ext cx="9474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Some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early graphics cards of other vendors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and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essentially all (in the north bridge) integrated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  graphics designs of Intel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already made use of the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UMA design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as early as in the second half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of the 1990s, as the next Figure shows for the integrated graphics of the Intel 810 chipset (1999).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301" y="5370490"/>
            <a:ext cx="7552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Figure: The UMA design of an early (in the north bridge) integrated graphics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897" y="6040192"/>
            <a:ext cx="9015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UMA design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eliminates the need for an extra graphics memory controller and bus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but has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constraints of a reduced memory bandwidth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294" y="5756855"/>
            <a:ext cx="391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Key benefit/drawback of the UMA design </a:t>
            </a:r>
          </a:p>
        </p:txBody>
      </p:sp>
      <p:grpSp>
        <p:nvGrpSpPr>
          <p:cNvPr id="10" name="Csoportba foglalás 1"/>
          <p:cNvGrpSpPr>
            <a:grpSpLocks/>
          </p:cNvGrpSpPr>
          <p:nvPr/>
        </p:nvGrpSpPr>
        <p:grpSpPr bwMode="auto">
          <a:xfrm>
            <a:off x="1582606" y="2179638"/>
            <a:ext cx="5989335" cy="2779532"/>
            <a:chOff x="1691680" y="2180094"/>
            <a:chExt cx="5137970" cy="1824846"/>
          </a:xfrm>
        </p:grpSpPr>
        <p:sp>
          <p:nvSpPr>
            <p:cNvPr id="11" name="Téglalap 3"/>
            <p:cNvSpPr/>
            <p:nvPr/>
          </p:nvSpPr>
          <p:spPr>
            <a:xfrm>
              <a:off x="1691680" y="2195962"/>
              <a:ext cx="1368644" cy="863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CPU</a:t>
              </a:r>
            </a:p>
          </p:txBody>
        </p:sp>
        <p:sp>
          <p:nvSpPr>
            <p:cNvPr id="12" name="Téglalap 4"/>
            <p:cNvSpPr/>
            <p:nvPr/>
          </p:nvSpPr>
          <p:spPr>
            <a:xfrm>
              <a:off x="3852614" y="2195962"/>
              <a:ext cx="719252" cy="863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Graphics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Controller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3" name="Téglalap 5"/>
            <p:cNvSpPr/>
            <p:nvPr/>
          </p:nvSpPr>
          <p:spPr>
            <a:xfrm>
              <a:off x="4571866" y="2195962"/>
              <a:ext cx="765298" cy="863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Gfx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Arbiter</a:t>
              </a:r>
              <a:endParaRPr lang="hu-H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Téglalap 6"/>
            <p:cNvSpPr/>
            <p:nvPr/>
          </p:nvSpPr>
          <p:spPr>
            <a:xfrm>
              <a:off x="6083408" y="2180094"/>
              <a:ext cx="720840" cy="6014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Optional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Display</a:t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Cache</a:t>
              </a:r>
            </a:p>
          </p:txBody>
        </p:sp>
        <p:sp>
          <p:nvSpPr>
            <p:cNvPr id="15" name="Téglalap 7"/>
            <p:cNvSpPr/>
            <p:nvPr/>
          </p:nvSpPr>
          <p:spPr>
            <a:xfrm>
              <a:off x="3852614" y="3644731"/>
              <a:ext cx="1165411" cy="360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System </a:t>
              </a: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hu-H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églalap 8"/>
            <p:cNvSpPr/>
            <p:nvPr/>
          </p:nvSpPr>
          <p:spPr>
            <a:xfrm>
              <a:off x="5018025" y="3643144"/>
              <a:ext cx="288971" cy="360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FB</a:t>
              </a:r>
            </a:p>
          </p:txBody>
        </p:sp>
        <p:cxnSp>
          <p:nvCxnSpPr>
            <p:cNvPr id="17" name="Egyenes összekötő nyíllal 10"/>
            <p:cNvCxnSpPr>
              <a:stCxn id="12" idx="2"/>
            </p:cNvCxnSpPr>
            <p:nvPr/>
          </p:nvCxnSpPr>
          <p:spPr>
            <a:xfrm>
              <a:off x="4211446" y="3059194"/>
              <a:ext cx="0" cy="5855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1"/>
            <p:cNvCxnSpPr>
              <a:stCxn id="12" idx="1"/>
              <a:endCxn id="11" idx="3"/>
            </p:cNvCxnSpPr>
            <p:nvPr/>
          </p:nvCxnSpPr>
          <p:spPr>
            <a:xfrm flipH="1">
              <a:off x="3060324" y="2627578"/>
              <a:ext cx="79229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6"/>
            <p:cNvCxnSpPr/>
            <p:nvPr/>
          </p:nvCxnSpPr>
          <p:spPr>
            <a:xfrm rot="5400000">
              <a:off x="5692820" y="2079889"/>
              <a:ext cx="0" cy="8002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7"/>
            <p:cNvSpPr txBox="1">
              <a:spLocks noChangeArrowheads="1"/>
            </p:cNvSpPr>
            <p:nvPr/>
          </p:nvSpPr>
          <p:spPr bwMode="auto">
            <a:xfrm>
              <a:off x="6186525" y="2823055"/>
              <a:ext cx="643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hu-HU" altLang="en-US" sz="12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Direct</a:t>
              </a:r>
              <a:r>
                <a:rPr lang="hu-HU" altLang="en-US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lang="hu-HU" altLang="en-US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hu-HU" altLang="en-US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AGP</a:t>
              </a:r>
            </a:p>
          </p:txBody>
        </p:sp>
        <p:cxnSp>
          <p:nvCxnSpPr>
            <p:cNvPr id="21" name="Egyenes összekötő nyíllal 19"/>
            <p:cNvCxnSpPr/>
            <p:nvPr/>
          </p:nvCxnSpPr>
          <p:spPr>
            <a:xfrm flipH="1">
              <a:off x="4571866" y="2908445"/>
              <a:ext cx="1530595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(2)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3851920" y="4194085"/>
            <a:ext cx="2250250" cy="10351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 to architectural integration of the CPU and GPU (1)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2321" y="550941"/>
            <a:ext cx="7200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 Introduction to architectural integration of the CPU and GPU 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75660" y="1784009"/>
            <a:ext cx="267893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Heterogeneous processing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879975" y="119663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051720" y="1043735"/>
            <a:ext cx="503375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Aim of architectural integration of the CPU and GPU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12964" y="1784009"/>
            <a:ext cx="3217547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Accelerated graphics processing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11" name="Straight Connector 10"/>
          <p:cNvCxnSpPr>
            <a:endCxn id="13" idx="7"/>
          </p:cNvCxnSpPr>
          <p:nvPr/>
        </p:nvCxnSpPr>
        <p:spPr>
          <a:xfrm flipH="1">
            <a:off x="2378075" y="1409359"/>
            <a:ext cx="2193925" cy="296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1409359"/>
            <a:ext cx="2160588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322513" y="169828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711950" y="1676059"/>
            <a:ext cx="65088" cy="6191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82798" y="2213865"/>
            <a:ext cx="365157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Accelerating </a:t>
            </a:r>
            <a:r>
              <a:rPr lang="en-US" sz="1300" dirty="0"/>
              <a:t>HPC by </a:t>
            </a:r>
            <a:r>
              <a:rPr lang="en-US" sz="1300" dirty="0" smtClean="0"/>
              <a:t>the GPU,</a:t>
            </a:r>
          </a:p>
          <a:p>
            <a:r>
              <a:rPr lang="en-US" sz="1300" dirty="0" smtClean="0"/>
              <a:t>       </a:t>
            </a:r>
            <a:r>
              <a:rPr lang="en-US" sz="1300" dirty="0"/>
              <a:t>i.e. by the large </a:t>
            </a:r>
            <a:r>
              <a:rPr lang="en-US" sz="1300" dirty="0" smtClean="0"/>
              <a:t>number of </a:t>
            </a:r>
            <a:r>
              <a:rPr lang="en-US" sz="1300" dirty="0"/>
              <a:t>FP units </a:t>
            </a:r>
            <a:endParaRPr lang="en-US" sz="1300" dirty="0" smtClean="0"/>
          </a:p>
          <a:p>
            <a:r>
              <a:rPr lang="en-US" sz="1300" dirty="0" smtClean="0"/>
              <a:t>       available in </a:t>
            </a:r>
            <a:r>
              <a:rPr lang="en-US" sz="1300" dirty="0"/>
              <a:t>a GPU</a:t>
            </a:r>
            <a:r>
              <a:rPr lang="en-US" sz="1300" dirty="0" smtClean="0"/>
              <a:t>.</a:t>
            </a:r>
            <a:endParaRPr lang="en-US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728516" y="2213865"/>
            <a:ext cx="3626314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Accelerating graphics processing</a:t>
            </a:r>
          </a:p>
          <a:p>
            <a:r>
              <a:rPr lang="en-US" sz="1300" dirty="0" smtClean="0"/>
              <a:t>       by </a:t>
            </a:r>
            <a:r>
              <a:rPr lang="en-US" sz="1300" dirty="0"/>
              <a:t>the </a:t>
            </a:r>
            <a:r>
              <a:rPr lang="en-US" sz="1300" dirty="0" smtClean="0"/>
              <a:t>higher bandwidth </a:t>
            </a:r>
          </a:p>
          <a:p>
            <a:pPr>
              <a:spcAft>
                <a:spcPts val="400"/>
              </a:spcAft>
            </a:pPr>
            <a:r>
              <a:rPr lang="en-US" sz="1300" dirty="0" smtClean="0"/>
              <a:t>       of connecting the CPU and the </a:t>
            </a:r>
            <a:r>
              <a:rPr lang="en-US" sz="1300" dirty="0"/>
              <a:t>GPU</a:t>
            </a:r>
            <a:r>
              <a:rPr lang="en-US" sz="13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Cost reduction</a:t>
            </a:r>
            <a:endParaRPr lang="en-US" sz="1300" dirty="0"/>
          </a:p>
        </p:txBody>
      </p:sp>
      <p:sp>
        <p:nvSpPr>
          <p:cNvPr id="4" name="TextBox 3"/>
          <p:cNvSpPr txBox="1"/>
          <p:nvPr/>
        </p:nvSpPr>
        <p:spPr>
          <a:xfrm>
            <a:off x="5157065" y="2978950"/>
            <a:ext cx="32054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Needs HLL support (CUDA, </a:t>
            </a:r>
            <a:r>
              <a:rPr lang="en-US" sz="1300" dirty="0" err="1" smtClean="0"/>
              <a:t>OPenCL</a:t>
            </a:r>
            <a:r>
              <a:rPr lang="en-US" sz="1300" dirty="0" smtClean="0"/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783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124" y="537502"/>
            <a:ext cx="440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on-die integrated graphics designs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649" y="863715"/>
            <a:ext cx="8886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Subsequently, we discuss only those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on-die integrated CPU-GPU solutions that support also HPC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i.e. have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Verdana"/>
              </a:rPr>
              <a:t>OpenCL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 support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follows.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1700" y="5381892"/>
            <a:ext cx="5429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Table: Intel’s processors with on-die integrated GPUs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[13]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(3)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3289" y="1718810"/>
            <a:ext cx="9058774" cy="3670480"/>
            <a:chOff x="73289" y="1881153"/>
            <a:chExt cx="9058774" cy="3670480"/>
          </a:xfrm>
        </p:grpSpPr>
        <p:grpSp>
          <p:nvGrpSpPr>
            <p:cNvPr id="16" name="Group 15"/>
            <p:cNvGrpSpPr/>
            <p:nvPr/>
          </p:nvGrpSpPr>
          <p:grpSpPr>
            <a:xfrm>
              <a:off x="73289" y="1881153"/>
              <a:ext cx="9058774" cy="3670480"/>
              <a:chOff x="73289" y="2009109"/>
              <a:chExt cx="9058774" cy="367048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1" b="14442"/>
              <a:stretch/>
            </p:blipFill>
            <p:spPr bwMode="auto">
              <a:xfrm>
                <a:off x="578613" y="2009109"/>
                <a:ext cx="8553450" cy="3670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09853" y="2588652"/>
                <a:ext cx="835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 err="1">
                    <a:solidFill>
                      <a:srgbClr val="FF0000"/>
                    </a:solidFill>
                    <a:latin typeface="Verdana"/>
                  </a:rPr>
                  <a:t>OpenCL</a:t>
                </a:r>
                <a:endParaRPr lang="en-US" sz="1300" dirty="0">
                  <a:solidFill>
                    <a:srgbClr val="FF0000"/>
                  </a:solidFill>
                  <a:latin typeface="Verdana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FF0000"/>
                    </a:solidFill>
                    <a:latin typeface="Verdana"/>
                  </a:rPr>
                  <a:t>2.0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20584" y="3075906"/>
                <a:ext cx="835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 err="1">
                    <a:solidFill>
                      <a:srgbClr val="FF0000"/>
                    </a:solidFill>
                    <a:latin typeface="Verdana"/>
                  </a:rPr>
                  <a:t>OpenCL</a:t>
                </a:r>
                <a:endParaRPr lang="en-US" sz="1300" dirty="0">
                  <a:solidFill>
                    <a:srgbClr val="FF0000"/>
                  </a:solidFill>
                  <a:latin typeface="Verdana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FF0000"/>
                    </a:solidFill>
                    <a:latin typeface="Verdana"/>
                  </a:rPr>
                  <a:t>1.2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8436" y="3794982"/>
                <a:ext cx="835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 err="1">
                    <a:solidFill>
                      <a:srgbClr val="FF0000"/>
                    </a:solidFill>
                    <a:latin typeface="Verdana"/>
                  </a:rPr>
                  <a:t>OpenCL</a:t>
                </a:r>
                <a:endParaRPr lang="en-US" sz="1300" dirty="0">
                  <a:solidFill>
                    <a:srgbClr val="FF0000"/>
                  </a:solidFill>
                  <a:latin typeface="Verdana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FF0000"/>
                    </a:solidFill>
                    <a:latin typeface="Verdana"/>
                  </a:rPr>
                  <a:t>1.2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8436" y="4310142"/>
                <a:ext cx="835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 err="1">
                    <a:solidFill>
                      <a:srgbClr val="FF0000"/>
                    </a:solidFill>
                    <a:latin typeface="Verdana"/>
                  </a:rPr>
                  <a:t>OpenCL</a:t>
                </a:r>
                <a:endParaRPr lang="en-US" sz="1300" dirty="0">
                  <a:solidFill>
                    <a:srgbClr val="FF0000"/>
                  </a:solidFill>
                  <a:latin typeface="Verdana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FF0000"/>
                    </a:solidFill>
                    <a:latin typeface="Verdana"/>
                  </a:rPr>
                  <a:t>1.2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2678" y="4812423"/>
                <a:ext cx="835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FF0000"/>
                    </a:solidFill>
                    <a:latin typeface="Verdana"/>
                  </a:rPr>
                  <a:t>No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 err="1">
                    <a:solidFill>
                      <a:srgbClr val="FF0000"/>
                    </a:solidFill>
                    <a:latin typeface="Verdana"/>
                  </a:rPr>
                  <a:t>OpenCL</a:t>
                </a:r>
                <a:endParaRPr lang="en-US" sz="1300" dirty="0">
                  <a:solidFill>
                    <a:srgbClr val="FF0000"/>
                  </a:solidFill>
                  <a:latin typeface="Verdana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289" y="2073497"/>
                <a:ext cx="835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 err="1">
                    <a:solidFill>
                      <a:srgbClr val="FF0000"/>
                    </a:solidFill>
                    <a:latin typeface="Verdana"/>
                  </a:rPr>
                  <a:t>OpenCL</a:t>
                </a:r>
                <a:endParaRPr lang="en-US" sz="1300" dirty="0">
                  <a:solidFill>
                    <a:srgbClr val="FF0000"/>
                  </a:solidFill>
                  <a:latin typeface="Verdana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300" dirty="0">
                    <a:solidFill>
                      <a:srgbClr val="FF0000"/>
                    </a:solidFill>
                    <a:latin typeface="Verdana"/>
                  </a:rPr>
                  <a:t>support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flipH="1">
                <a:off x="126133" y="2565940"/>
                <a:ext cx="76768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" name="Rectangle 1"/>
            <p:cNvSpPr/>
            <p:nvPr/>
          </p:nvSpPr>
          <p:spPr bwMode="auto">
            <a:xfrm>
              <a:off x="956069" y="5198005"/>
              <a:ext cx="7981416" cy="35362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5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2" t="14323" b="22489"/>
          <a:stretch/>
        </p:blipFill>
        <p:spPr bwMode="auto">
          <a:xfrm>
            <a:off x="5653825" y="1102187"/>
            <a:ext cx="3290150" cy="30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145" y="538638"/>
            <a:ext cx="910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Key benefit of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OpenCL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1.2 supported  Shared Physical Memory, illustrated on an example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5" r="38806" b="16063"/>
          <a:stretch/>
        </p:blipFill>
        <p:spPr bwMode="auto">
          <a:xfrm>
            <a:off x="200025" y="2093849"/>
            <a:ext cx="5350769" cy="113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(4)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746575" y="2438890"/>
            <a:ext cx="117013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18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/>
          <a:stretch/>
        </p:blipFill>
        <p:spPr bwMode="auto">
          <a:xfrm>
            <a:off x="185738" y="1183888"/>
            <a:ext cx="8772525" cy="40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397" y="539206"/>
            <a:ext cx="8255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Shared Virtual Memory - based on the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Broadwell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architecture and supported by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OpenCL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2.0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77077" y="1968200"/>
            <a:ext cx="3660008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01570" y="2193225"/>
            <a:ext cx="27003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701570" y="2688035"/>
            <a:ext cx="184520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626895" y="2688035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701570" y="4128440"/>
            <a:ext cx="4140460" cy="85509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anandtech.com/doci/7161/OCL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13740" b="34012"/>
          <a:stretch/>
        </p:blipFill>
        <p:spPr bwMode="auto">
          <a:xfrm>
            <a:off x="653142" y="908720"/>
            <a:ext cx="8293633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953" y="551634"/>
            <a:ext cx="31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OpenCL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2.0 features </a:t>
            </a:r>
            <a:r>
              <a:rPr lang="en-US" sz="1400" dirty="0" smtClean="0">
                <a:latin typeface="+mj-lt"/>
              </a:rPr>
              <a:t>[14]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241630" y="1516286"/>
            <a:ext cx="7110790" cy="2250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241630" y="1808819"/>
            <a:ext cx="3596276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1241630" y="2618664"/>
            <a:ext cx="742582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148263" y="1200150"/>
            <a:ext cx="8847474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3.2 Intel’s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first implementation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Shared Virtual Memory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The Core M processor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Intel’s first implementation of Shared Virtual Memory – The Core M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22" y="551517"/>
            <a:ext cx="872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3.2 Intel’s first implementation of Shared Virtual Memory – The Core M processor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320" y="914398"/>
            <a:ext cx="5612434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Core M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processor targets 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2-in-1 devices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Based on the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14 nm </a:t>
            </a:r>
            <a:r>
              <a:rPr lang="en-US" sz="1400" dirty="0" err="1">
                <a:solidFill>
                  <a:srgbClr val="FF0000"/>
                </a:solidFill>
                <a:latin typeface="Verdana"/>
              </a:rPr>
              <a:t>Broadwell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 architecture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Includes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Gen8 graphics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(System on Chip)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design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Announced: 8/2014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Launch planned: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4Q/2014.</a:t>
            </a:r>
          </a:p>
        </p:txBody>
      </p:sp>
    </p:spTree>
    <p:extLst>
      <p:ext uri="{BB962C8B-B14F-4D97-AF65-F5344CB8AC3E}">
        <p14:creationId xmlns:p14="http://schemas.microsoft.com/office/powerpoint/2010/main" val="1107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5100" y="1178750"/>
            <a:ext cx="8801100" cy="5159781"/>
            <a:chOff x="63500" y="2236781"/>
            <a:chExt cx="7098254" cy="4320000"/>
          </a:xfrm>
        </p:grpSpPr>
        <p:pic>
          <p:nvPicPr>
            <p:cNvPr id="21506" name="Picture 2" descr="http://media.bestofmicro.com/O/T/451901/original/Core-M-models-10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84" r="28239"/>
            <a:stretch/>
          </p:blipFill>
          <p:spPr bwMode="auto">
            <a:xfrm>
              <a:off x="63500" y="2236782"/>
              <a:ext cx="6999287" cy="428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media.bestofmicro.com/O/T/451901/original/Core-M-models-10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98828" b="-933"/>
            <a:stretch/>
          </p:blipFill>
          <p:spPr bwMode="auto">
            <a:xfrm>
              <a:off x="7062797" y="2236781"/>
              <a:ext cx="98957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50105" y="544700"/>
            <a:ext cx="6465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Key features of the announced models of the Core M line </a:t>
            </a:r>
            <a:r>
              <a:rPr lang="en-US" sz="1400" dirty="0" smtClean="0">
                <a:latin typeface="Verdana"/>
              </a:rPr>
              <a:t>[15] </a:t>
            </a:r>
            <a:endParaRPr lang="en-US" sz="1400" dirty="0">
              <a:latin typeface="Verdan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7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1189719"/>
            <a:ext cx="8984973" cy="40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584" y="542491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Die layout of the Core M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8287"/>
            <a:ext cx="9144000" cy="417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584" y="548680"/>
            <a:ext cx="3539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Block diagram of the Core M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7" y="1095286"/>
            <a:ext cx="7354961" cy="562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085" y="548680"/>
            <a:ext cx="4289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Block diagram of the Gen8 graphics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7"/>
          <p:cNvGrpSpPr>
            <a:grpSpLocks/>
          </p:cNvGrpSpPr>
          <p:nvPr/>
        </p:nvGrpSpPr>
        <p:grpSpPr bwMode="auto">
          <a:xfrm>
            <a:off x="0" y="3166634"/>
            <a:ext cx="9251950" cy="2432050"/>
            <a:chOff x="0" y="2364410"/>
            <a:chExt cx="9252520" cy="2431411"/>
          </a:xfrm>
        </p:grpSpPr>
        <p:pic>
          <p:nvPicPr>
            <p:cNvPr id="89101" name="Picture 2" descr="http://upload.wikimedia.org/wikipedia/commons/thumb/e/ec/Dekstop_computer_bus_bandwidths.svg/720px-Dekstop_computer_bus_bandwidths.sv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3885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2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912" y="2364410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3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6" r="52940" b="57623"/>
            <a:stretch>
              <a:fillRect/>
            </a:stretch>
          </p:blipFill>
          <p:spPr bwMode="auto">
            <a:xfrm>
              <a:off x="4487807" y="2702014"/>
              <a:ext cx="223752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04" name="Rounded Rectangle 5"/>
            <p:cNvSpPr>
              <a:spLocks noChangeArrowheads="1"/>
            </p:cNvSpPr>
            <p:nvPr/>
          </p:nvSpPr>
          <p:spPr bwMode="auto">
            <a:xfrm>
              <a:off x="4754608" y="3113964"/>
              <a:ext cx="1970727" cy="27003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84900" y="1784009"/>
            <a:ext cx="306045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Unified system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(Shared memory)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Virtual Memory)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Memory Architecture)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879975" y="119663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592388" y="1043735"/>
            <a:ext cx="3984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Implementation of the graphics memory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00138" y="1784009"/>
            <a:ext cx="26431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Discrete graphics memory</a:t>
            </a:r>
          </a:p>
        </p:txBody>
      </p:sp>
      <p:cxnSp>
        <p:nvCxnSpPr>
          <p:cNvPr id="13" name="Straight Connector 12"/>
          <p:cNvCxnSpPr>
            <a:endCxn id="15" idx="7"/>
          </p:cNvCxnSpPr>
          <p:nvPr/>
        </p:nvCxnSpPr>
        <p:spPr>
          <a:xfrm flipH="1">
            <a:off x="2378075" y="1409359"/>
            <a:ext cx="2193925" cy="296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1409359"/>
            <a:ext cx="2160588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322513" y="169828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711950" y="1676059"/>
            <a:ext cx="65088" cy="6191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099" name="TextBox 16"/>
          <p:cNvSpPr txBox="1">
            <a:spLocks noChangeArrowheads="1"/>
          </p:cNvSpPr>
          <p:nvPr/>
        </p:nvSpPr>
        <p:spPr bwMode="auto">
          <a:xfrm>
            <a:off x="149225" y="548680"/>
            <a:ext cx="5533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Implementation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alternatives of graphics memory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1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0500" y="2708920"/>
            <a:ext cx="22878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000000"/>
                </a:solidFill>
                <a:latin typeface="Verdana"/>
              </a:rPr>
              <a:t>Implementation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225" y="5771633"/>
            <a:ext cx="9012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Typ. 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6685" y="5877689"/>
            <a:ext cx="1420582" cy="219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Graphics cards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7125" y="5908696"/>
            <a:ext cx="24245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On-die integrated graphics</a:t>
            </a: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6" y="1088740"/>
            <a:ext cx="6761404" cy="41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8842" y="5301110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Each SIMD FPU: 16 x FP32 MAD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ARF: Architectural Register File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085" y="548680"/>
            <a:ext cx="3036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Block diagram of an EU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9" y="659583"/>
            <a:ext cx="7998358" cy="610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972" y="7096539"/>
            <a:ext cx="905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Figure 8: A view of the </a:t>
            </a:r>
            <a:r>
              <a:rPr lang="en-US" sz="1400" i="1" dirty="0" err="1">
                <a:solidFill>
                  <a:srgbClr val="000000"/>
                </a:solidFill>
                <a:latin typeface="Verdana" pitchFamily="34" charset="0"/>
              </a:rPr>
              <a:t>SoC</a:t>
            </a: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 chip level memory hierarchy 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 its theoretical peak bandwidths for the compute architecture of Intel® Processor Graphics Gen8.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43944" y="1068946"/>
            <a:ext cx="4881093" cy="21894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54" y="548680"/>
            <a:ext cx="389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Compute architecture of Core M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582935" y="1200150"/>
            <a:ext cx="7859495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NVIDIA’s planned introduction of Unified Memory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673" y="548680"/>
            <a:ext cx="557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4.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NVIDIA’s planned introduction of Unified Memory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67" y="977900"/>
            <a:ext cx="800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NVIDIA </a:t>
            </a:r>
            <a:r>
              <a:rPr lang="en-US" sz="1400" dirty="0">
                <a:solidFill>
                  <a:srgbClr val="2D2D8A"/>
                </a:solidFill>
                <a:latin typeface="Verdana"/>
              </a:rPr>
              <a:t>planned to introduce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Unified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their subsequent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Maxwell GPU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design,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(designated yet as Unified Virtual Memory in the Figure), as seen next. </a:t>
            </a:r>
          </a:p>
        </p:txBody>
      </p:sp>
    </p:spTree>
    <p:extLst>
      <p:ext uri="{BB962C8B-B14F-4D97-AF65-F5344CB8AC3E}">
        <p14:creationId xmlns:p14="http://schemas.microsoft.com/office/powerpoint/2010/main" val="20983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2" descr="http://images.anandtech.com/doci/7515/GPURoad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 b="11182"/>
          <a:stretch/>
        </p:blipFill>
        <p:spPr bwMode="auto">
          <a:xfrm>
            <a:off x="87313" y="1194321"/>
            <a:ext cx="8969375" cy="444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827" y="548680"/>
            <a:ext cx="463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NVIDIA’s GPU roadmap from 11/2013 </a:t>
            </a:r>
            <a:r>
              <a:rPr lang="en-US" sz="1400" dirty="0" smtClean="0">
                <a:latin typeface="Verdana"/>
              </a:rPr>
              <a:t>[17] </a:t>
            </a:r>
            <a:endParaRPr lang="en-US" sz="1400" dirty="0">
              <a:latin typeface="Verdana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880100" y="1748118"/>
            <a:ext cx="2298700" cy="863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358" y="5901018"/>
            <a:ext cx="8666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Nevertheless,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NVIDIA modified their GPU roadmap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3/2014 and delayed the introduction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Unified Virtual Memory as shown in the next Figure.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</a:t>
            </a:r>
            <a:r>
              <a:rPr lang="en-US" dirty="0" smtClean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http://images.anandtech.com/doci/7900/PascalRoad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/>
        </p:blipFill>
        <p:spPr bwMode="auto">
          <a:xfrm>
            <a:off x="250866" y="1213987"/>
            <a:ext cx="8626434" cy="40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66" y="5460640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Notes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328" y="5743973"/>
            <a:ext cx="8700459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their GPU roadmap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NVIDIA  substituted Volta by Pascal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Unified Virtual Memory (UVM) support became delayed, instead of Maxwell first Pascal will 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support this feature. 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Beyond UVM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Pascal will provide stacked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(planned already for Volta) and </a:t>
            </a:r>
            <a:r>
              <a:rPr lang="en-US" sz="1400" dirty="0" err="1">
                <a:solidFill>
                  <a:srgbClr val="0070C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842" y="551249"/>
            <a:ext cx="8977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NVIDIA’s updated GPU roadmap from 3/2014 (showing Pascal instead of Volta) </a:t>
            </a:r>
            <a:r>
              <a:rPr lang="en-US" sz="1400" dirty="0" smtClean="0">
                <a:latin typeface="Verdana" pitchFamily="34" charset="0"/>
              </a:rPr>
              <a:t>[23]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061200" y="1213987"/>
            <a:ext cx="1689100" cy="98152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924" y="1438050"/>
            <a:ext cx="4673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SGEMM: </a:t>
            </a:r>
            <a:r>
              <a:rPr lang="en-US" sz="1400" dirty="0" err="1">
                <a:solidFill>
                  <a:srgbClr val="FFFFFF"/>
                </a:solidFill>
                <a:latin typeface="Verdana" pitchFamily="34" charset="0"/>
              </a:rPr>
              <a:t>SinGle</a:t>
            </a: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 precision, General Matrix Multiply</a:t>
            </a:r>
            <a:endParaRPr lang="en-US" sz="14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</a:t>
            </a:r>
            <a:r>
              <a:rPr lang="en-US" dirty="0" smtClean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http://www.extremetech.com/wp-content/uploads/2014/09/Maxwell-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8" y="1173349"/>
            <a:ext cx="7439587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04" y="548680"/>
            <a:ext cx="599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Main features of NVIDIA’s recent discrete GPU cards </a:t>
            </a:r>
            <a:r>
              <a:rPr lang="en-US" sz="1400" dirty="0" smtClean="0">
                <a:latin typeface="Verdana"/>
              </a:rPr>
              <a:t>[24]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</a:t>
            </a:r>
            <a:r>
              <a:rPr lang="en-US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"/>
          <a:stretch/>
        </p:blipFill>
        <p:spPr bwMode="auto">
          <a:xfrm>
            <a:off x="180306" y="1180756"/>
            <a:ext cx="871899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590" y="548680"/>
            <a:ext cx="428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NVIDIA’s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roadmap </a:t>
            </a:r>
            <a:r>
              <a:rPr lang="en-US" sz="1400" dirty="0">
                <a:latin typeface="Verdana"/>
              </a:rPr>
              <a:t>(Based on </a:t>
            </a:r>
            <a:r>
              <a:rPr lang="en-US" sz="1400" dirty="0" smtClean="0">
                <a:latin typeface="Verdana"/>
              </a:rPr>
              <a:t>[18]) 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</a:t>
            </a:r>
            <a:r>
              <a:rPr lang="en-US" dirty="0" smtClean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176" y="556217"/>
            <a:ext cx="8515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Planned enhancements for increasing the memory bandwidth for Unified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Memory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426" y="952500"/>
            <a:ext cx="196547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a) Stacked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memory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b) 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</a:rPr>
              <a:t>NVlink</a:t>
            </a:r>
            <a:endParaRPr lang="en-US" sz="1400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ybrid Memory C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2801938"/>
            <a:ext cx="40005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TextBox 4"/>
          <p:cNvSpPr txBox="1">
            <a:spLocks noChangeArrowheads="1"/>
          </p:cNvSpPr>
          <p:nvPr/>
        </p:nvSpPr>
        <p:spPr bwMode="auto">
          <a:xfrm>
            <a:off x="447675" y="1003300"/>
            <a:ext cx="28686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HMC</a:t>
            </a:r>
            <a:r>
              <a:rPr lang="en-US" altLang="en-US" sz="1400">
                <a:latin typeface="Verdana" pitchFamily="34" charset="0"/>
              </a:rPr>
              <a:t> is a </a:t>
            </a:r>
            <a:r>
              <a:rPr lang="en-US" altLang="en-US" sz="1400">
                <a:solidFill>
                  <a:srgbClr val="0000CC"/>
                </a:solidFill>
                <a:latin typeface="Verdana" pitchFamily="34" charset="0"/>
              </a:rPr>
              <a:t>stacked memory</a:t>
            </a:r>
            <a:r>
              <a:rPr lang="en-US" altLang="en-US" sz="1400">
                <a:latin typeface="Verdana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>
                <a:latin typeface="Verdana" pitchFamily="34" charset="0"/>
              </a:rPr>
              <a:t>It consists of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8700" y="1587500"/>
            <a:ext cx="7092006" cy="10310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a </a:t>
            </a:r>
            <a:r>
              <a:rPr lang="en-US" sz="1400" dirty="0">
                <a:solidFill>
                  <a:srgbClr val="FF0000"/>
                </a:solidFill>
              </a:rPr>
              <a:t>vertical stack of DRAM dies </a:t>
            </a:r>
            <a:r>
              <a:rPr lang="en-US" sz="1400" dirty="0"/>
              <a:t>that are </a:t>
            </a:r>
            <a:r>
              <a:rPr lang="en-US" sz="1400" dirty="0">
                <a:solidFill>
                  <a:srgbClr val="0000CC"/>
                </a:solidFill>
              </a:rPr>
              <a:t>connected using </a:t>
            </a:r>
            <a:r>
              <a:rPr lang="en-US" sz="1400" dirty="0">
                <a:solidFill>
                  <a:srgbClr val="FF0000"/>
                </a:solidFill>
              </a:rPr>
              <a:t>TSV </a:t>
            </a:r>
            <a:r>
              <a:rPr lang="en-US" sz="1400" dirty="0">
                <a:solidFill>
                  <a:srgbClr val="0000CC"/>
                </a:solidFill>
              </a:rPr>
              <a:t>(</a:t>
            </a:r>
            <a:r>
              <a:rPr lang="en-US" sz="1400" dirty="0">
                <a:solidFill>
                  <a:srgbClr val="FF0000"/>
                </a:solidFill>
              </a:rPr>
              <a:t>Through-Silicon-Via</a:t>
            </a:r>
            <a:r>
              <a:rPr lang="en-US" sz="1400" dirty="0">
                <a:solidFill>
                  <a:srgbClr val="0000CC"/>
                </a:solidFill>
              </a:rPr>
              <a:t>)</a:t>
            </a:r>
          </a:p>
          <a:p>
            <a:pPr algn="l">
              <a:spcAft>
                <a:spcPts val="600"/>
              </a:spcAft>
              <a:defRPr/>
            </a:pPr>
            <a:r>
              <a:rPr lang="en-US" sz="1400" dirty="0">
                <a:solidFill>
                  <a:srgbClr val="0000CC"/>
                </a:solidFill>
              </a:rPr>
              <a:t>       </a:t>
            </a:r>
            <a:r>
              <a:rPr lang="en-US" sz="1400" dirty="0">
                <a:solidFill>
                  <a:srgbClr val="FF0000"/>
                </a:solidFill>
              </a:rPr>
              <a:t>interconnects</a:t>
            </a:r>
            <a:r>
              <a:rPr lang="en-US" sz="1400" dirty="0">
                <a:solidFill>
                  <a:srgbClr val="0000CC"/>
                </a:solidFill>
              </a:rPr>
              <a:t> </a:t>
            </a:r>
            <a:r>
              <a:rPr lang="en-US" sz="1400" dirty="0"/>
              <a:t>and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a high speed </a:t>
            </a:r>
            <a:r>
              <a:rPr lang="en-US" sz="1400" dirty="0">
                <a:solidFill>
                  <a:srgbClr val="FF0000"/>
                </a:solidFill>
              </a:rPr>
              <a:t>logic layer </a:t>
            </a:r>
            <a:r>
              <a:rPr lang="en-US" sz="1400" dirty="0"/>
              <a:t>that </a:t>
            </a:r>
            <a:r>
              <a:rPr lang="en-US" sz="1400" dirty="0">
                <a:solidFill>
                  <a:srgbClr val="0000CC"/>
                </a:solidFill>
              </a:rPr>
              <a:t>handles</a:t>
            </a:r>
            <a:r>
              <a:rPr lang="en-US" sz="1400" dirty="0"/>
              <a:t> all </a:t>
            </a:r>
            <a:r>
              <a:rPr lang="en-US" sz="1400" dirty="0">
                <a:solidFill>
                  <a:srgbClr val="0000CC"/>
                </a:solidFill>
              </a:rPr>
              <a:t>DRAM control </a:t>
            </a:r>
            <a:r>
              <a:rPr lang="en-US" sz="1400" dirty="0"/>
              <a:t>within the HMC, as indicated</a:t>
            </a:r>
          </a:p>
          <a:p>
            <a:pPr algn="l">
              <a:defRPr/>
            </a:pPr>
            <a:r>
              <a:rPr lang="en-US" sz="1400" dirty="0"/>
              <a:t>       in the Figure below. </a:t>
            </a:r>
          </a:p>
        </p:txBody>
      </p:sp>
      <p:sp>
        <p:nvSpPr>
          <p:cNvPr id="145414" name="TextBox 10"/>
          <p:cNvSpPr txBox="1">
            <a:spLocks noChangeArrowheads="1"/>
          </p:cNvSpPr>
          <p:nvPr/>
        </p:nvSpPr>
        <p:spPr bwMode="auto">
          <a:xfrm>
            <a:off x="2611891" y="6108700"/>
            <a:ext cx="39773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Figure: Main parts of a HMC memory </a:t>
            </a:r>
            <a:r>
              <a:rPr lang="en-US" altLang="en-US" sz="1400" dirty="0" smtClean="0">
                <a:latin typeface="Verdana" pitchFamily="34" charset="0"/>
              </a:rPr>
              <a:t>[28]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5850" y="5016500"/>
            <a:ext cx="2203450" cy="330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50" b="1" dirty="0">
                <a:solidFill>
                  <a:srgbClr val="2775A5"/>
                </a:solidFill>
              </a:rPr>
              <a:t>TSV interconnects</a:t>
            </a:r>
          </a:p>
        </p:txBody>
      </p:sp>
      <p:cxnSp>
        <p:nvCxnSpPr>
          <p:cNvPr id="145416" name="Straight Connector 13"/>
          <p:cNvCxnSpPr>
            <a:cxnSpLocks noChangeShapeType="1"/>
          </p:cNvCxnSpPr>
          <p:nvPr/>
        </p:nvCxnSpPr>
        <p:spPr bwMode="auto">
          <a:xfrm flipV="1">
            <a:off x="2187575" y="4343400"/>
            <a:ext cx="1838325" cy="673100"/>
          </a:xfrm>
          <a:prstGeom prst="line">
            <a:avLst/>
          </a:prstGeom>
          <a:noFill/>
          <a:ln w="9525" algn="ctr">
            <a:solidFill>
              <a:srgbClr val="2775A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45874" y="548680"/>
            <a:ext cx="744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a) Stacked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Memory (Hybrid Memory Cube, 3D Memory) at a glance </a:t>
            </a:r>
            <a:r>
              <a:rPr lang="en-US" sz="1400" dirty="0" smtClean="0">
                <a:latin typeface="Verdana"/>
              </a:rPr>
              <a:t>[</a:t>
            </a:r>
            <a:r>
              <a:rPr lang="en-US" sz="1400" dirty="0" smtClean="0">
                <a:latin typeface="Verdana"/>
              </a:rPr>
              <a:t>28]</a:t>
            </a:r>
            <a:endParaRPr lang="en-US" sz="1400" dirty="0">
              <a:latin typeface="Verdana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897" y="5902889"/>
            <a:ext cx="886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eliminates the need for an extra graphics memory controller and bus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but has the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constraints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 of a reduced memory bandwidth.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188" y="552213"/>
            <a:ext cx="5976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accent6"/>
                </a:solidFill>
                <a:latin typeface="Verdana"/>
              </a:rPr>
              <a:t>Key benefit/drawback of the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Unified </a:t>
            </a:r>
            <a:r>
              <a:rPr lang="en-US" sz="1400" b="1" dirty="0">
                <a:solidFill>
                  <a:schemeClr val="accent6"/>
                </a:solidFill>
                <a:latin typeface="Verdana"/>
              </a:rPr>
              <a:t>system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memory </a:t>
            </a:r>
            <a:r>
              <a:rPr lang="en-US" sz="1400" dirty="0" smtClean="0">
                <a:solidFill>
                  <a:schemeClr val="accent6"/>
                </a:solidFill>
                <a:latin typeface="Verdana"/>
              </a:rPr>
              <a:t>[1] </a:t>
            </a:r>
            <a:endParaRPr lang="en-US" sz="1400" dirty="0">
              <a:solidFill>
                <a:schemeClr val="accent6"/>
              </a:solidFill>
              <a:latin typeface="Verdana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3095739"/>
            <a:ext cx="9251950" cy="2432050"/>
            <a:chOff x="0" y="2364410"/>
            <a:chExt cx="9252520" cy="2431411"/>
          </a:xfrm>
        </p:grpSpPr>
        <p:pic>
          <p:nvPicPr>
            <p:cNvPr id="7" name="Picture 2" descr="http://upload.wikimedia.org/wikipedia/commons/thumb/e/ec/Dekstop_computer_bus_bandwidths.svg/720px-Dekstop_computer_bus_bandwidths.sv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3885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912" y="2364410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6" r="52940" b="57623"/>
            <a:stretch>
              <a:fillRect/>
            </a:stretch>
          </p:blipFill>
          <p:spPr bwMode="auto">
            <a:xfrm>
              <a:off x="4487807" y="2702014"/>
              <a:ext cx="223752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5"/>
            <p:cNvSpPr>
              <a:spLocks noChangeArrowheads="1"/>
            </p:cNvSpPr>
            <p:nvPr/>
          </p:nvSpPr>
          <p:spPr bwMode="auto">
            <a:xfrm>
              <a:off x="4754608" y="3113964"/>
              <a:ext cx="1970727" cy="27003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84900" y="1784009"/>
            <a:ext cx="306045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Unified system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(Shared memory)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Virtual Memory)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Memory Architecture)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79975" y="119663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592388" y="1043735"/>
            <a:ext cx="3984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Implementation of the graphics memory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00138" y="1784009"/>
            <a:ext cx="26431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Discrete graphics memory</a:t>
            </a:r>
          </a:p>
        </p:txBody>
      </p:sp>
      <p:cxnSp>
        <p:nvCxnSpPr>
          <p:cNvPr id="15" name="Straight Connector 14"/>
          <p:cNvCxnSpPr>
            <a:endCxn id="17" idx="7"/>
          </p:cNvCxnSpPr>
          <p:nvPr/>
        </p:nvCxnSpPr>
        <p:spPr>
          <a:xfrm flipH="1">
            <a:off x="2378075" y="1409359"/>
            <a:ext cx="2193925" cy="296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1409359"/>
            <a:ext cx="2160588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2322513" y="169828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711950" y="1676059"/>
            <a:ext cx="65088" cy="6191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0500" y="2618910"/>
            <a:ext cx="22878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000000"/>
                </a:solidFill>
                <a:latin typeface="Verdana"/>
              </a:rPr>
              <a:t>Implementation example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19477" r="1744"/>
          <a:stretch/>
        </p:blipFill>
        <p:spPr bwMode="auto">
          <a:xfrm>
            <a:off x="173947" y="983735"/>
            <a:ext cx="8817653" cy="43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874" y="548680"/>
            <a:ext cx="418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Key features of stacked memories </a:t>
            </a:r>
            <a:r>
              <a:rPr lang="en-US" sz="1400" dirty="0" smtClean="0">
                <a:latin typeface="Verdana"/>
              </a:rPr>
              <a:t>[25]</a:t>
            </a:r>
            <a:endParaRPr lang="en-US" sz="1400" dirty="0">
              <a:latin typeface="Verdana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905500" y="3129202"/>
            <a:ext cx="2997200" cy="159146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</a:t>
            </a:r>
            <a:r>
              <a:rPr lang="en-US" dirty="0" smtClean="0"/>
              <a:t>7a)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/>
          <a:stretch/>
        </p:blipFill>
        <p:spPr bwMode="auto">
          <a:xfrm>
            <a:off x="485775" y="998730"/>
            <a:ext cx="8172450" cy="44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131" y="546313"/>
            <a:ext cx="4071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Speed benefit of stacked memory </a:t>
            </a:r>
            <a:r>
              <a:rPr lang="en-US" sz="1400" dirty="0" smtClean="0">
                <a:latin typeface="Verdana"/>
              </a:rPr>
              <a:t>[25]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47249" y="983585"/>
            <a:ext cx="6018825" cy="2088188"/>
            <a:chOff x="1359359" y="1050820"/>
            <a:chExt cx="6018825" cy="2088188"/>
          </a:xfrm>
        </p:grpSpPr>
        <p:pic>
          <p:nvPicPr>
            <p:cNvPr id="3758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53"/>
            <a:stretch/>
          </p:blipFill>
          <p:spPr bwMode="auto">
            <a:xfrm>
              <a:off x="1359359" y="1050820"/>
              <a:ext cx="2307088" cy="198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758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9"/>
            <a:stretch/>
          </p:blipFill>
          <p:spPr bwMode="auto">
            <a:xfrm>
              <a:off x="5093173" y="1202897"/>
              <a:ext cx="2285011" cy="187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5118008" y="3060454"/>
              <a:ext cx="120506" cy="6810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724123" y="3070900"/>
              <a:ext cx="120506" cy="6810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3948" y="549064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Use cases of stacked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DRAM </a:t>
            </a:r>
            <a:r>
              <a:rPr lang="en-US" sz="1400" dirty="0" smtClean="0">
                <a:latin typeface="Verdana"/>
              </a:rPr>
              <a:t>[25]</a:t>
            </a:r>
            <a:endParaRPr lang="en-US" sz="1400" dirty="0"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598" y="3352371"/>
            <a:ext cx="2835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>
                <a:solidFill>
                  <a:srgbClr val="000000"/>
                </a:solidFill>
                <a:latin typeface="Verdana"/>
              </a:rPr>
              <a:t>Nvidia</a:t>
            </a:r>
            <a:r>
              <a:rPr lang="en-US" sz="1400" i="1" dirty="0">
                <a:solidFill>
                  <a:srgbClr val="000000"/>
                </a:solidFill>
                <a:latin typeface="Verdana"/>
              </a:rPr>
              <a:t> Volta (2015) cancelled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/>
              </a:rPr>
              <a:t>NVIDIA Pascal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0282" y="3364897"/>
            <a:ext cx="3640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/>
              </a:rPr>
              <a:t>Intel Xeon Phi Knights Landing (2015)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6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95" y="539897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Stacked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 Volta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985" y="877162"/>
            <a:ext cx="887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Nvidia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disclosed earlier that they plan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to introduced stacked GPU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(3D memory) for their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Volta GPU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the next Figure shows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[26].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" name="Picture 2" descr="Nvidia volta mockup slide">
            <a:hlinkClick r:id="rId2" tooltip="Nvidia_Volta_mocku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594259"/>
            <a:ext cx="6616700" cy="49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2" descr="pascal_mod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186556"/>
            <a:ext cx="6024562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65" y="5635971"/>
            <a:ext cx="895667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 Stacked Memory will allow also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smaller sized (1/3) GPU boards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434" y="548383"/>
            <a:ext cx="4071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Stacked memory on a Pascal GPU </a:t>
            </a:r>
            <a:r>
              <a:rPr lang="en-US" sz="1400" dirty="0" smtClean="0">
                <a:latin typeface="Verdana"/>
              </a:rPr>
              <a:t>[27]</a:t>
            </a:r>
            <a:endParaRPr lang="en-US" sz="1400" dirty="0"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183" y="557711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b)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NVlink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latin typeface="Verdana"/>
              </a:rPr>
              <a:t>[27]</a:t>
            </a:r>
            <a:endParaRPr lang="en-US" sz="1400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75" y="914400"/>
            <a:ext cx="860068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Announced 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3/2014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by NVIDIA and IBM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a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high speed interconnect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with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differential lanes and embedded clock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basic building block for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is an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8-lane, differential, bidirectional link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providing a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    bandwidth of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80 to 200 MB/s compared to ~8 GB/s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allowed by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an 8-lane </a:t>
            </a:r>
            <a:r>
              <a:rPr lang="en-US" sz="1400" dirty="0" err="1">
                <a:solidFill>
                  <a:srgbClr val="0070C0"/>
                </a:solidFill>
                <a:latin typeface="Verdana" pitchFamily="34" charset="0"/>
              </a:rPr>
              <a:t>PCIe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3.0 link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NVIDIA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intends to introduce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first in their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Pascal GPU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that is scheduled for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pic>
        <p:nvPicPr>
          <p:cNvPr id="6" name="Picture 2" descr="http://devblogs.nvidia.com/parallelforall/wp-content/uploads/sites/3/2014/03/nvlink_single_du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4925"/>
            <a:ext cx="9210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7703" y="6096000"/>
            <a:ext cx="5258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Figure: Use of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for connecting GPUs to a CPU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[27]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 smtClean="0"/>
              <a:t>NVIDIA’s planned introduction of Unified Memory 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161510" y="1200150"/>
            <a:ext cx="8847474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5. References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6789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[1]: Wikipedia, </a:t>
            </a:r>
            <a:r>
              <a:rPr lang="en-US" altLang="en-US" sz="1400" dirty="0"/>
              <a:t>Heterogeneous System Architecture</a:t>
            </a:r>
            <a:r>
              <a:rPr lang="en-US" altLang="en-US" sz="14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http://en.wikipedia.org/wiki/Heterogeneous_System_Architecture</a:t>
            </a: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</a:t>
            </a:r>
            <a:r>
              <a:rPr lang="en-US" altLang="en-US" sz="1800" dirty="0">
                <a:solidFill>
                  <a:srgbClr val="FFFFFF"/>
                </a:solidFill>
              </a:rPr>
              <a:t>(</a:t>
            </a:r>
            <a:r>
              <a:rPr lang="hu-HU" altLang="en-US" sz="1800" dirty="0">
                <a:solidFill>
                  <a:srgbClr val="FFFFFF"/>
                </a:solidFill>
              </a:rPr>
              <a:t>1</a:t>
            </a:r>
            <a:r>
              <a:rPr lang="en-US" altLang="en-US" sz="1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154238"/>
            <a:ext cx="7031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[3]: Chu H., AMD heterogeneous Uniform Memory Access, April 30 2013,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http://events.csdn.net/AMD/GPUSat%20-%20hUMA_june-public.pdf</a:t>
            </a: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2798930"/>
            <a:ext cx="7243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[4]: Heterogeneous System Architecture and the HSA Foundation, June 2012,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http://www.slideshare.net/hsafoundation/hsa-overview</a:t>
            </a:r>
          </a:p>
        </p:txBody>
      </p:sp>
      <p:sp>
        <p:nvSpPr>
          <p:cNvPr id="152582" name="Text Box 11"/>
          <p:cNvSpPr txBox="1">
            <a:spLocks noChangeArrowheads="1"/>
          </p:cNvSpPr>
          <p:nvPr/>
        </p:nvSpPr>
        <p:spPr bwMode="auto">
          <a:xfrm>
            <a:off x="214313" y="3429000"/>
            <a:ext cx="797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[5]: AMD’s 2014 A-Series APU, Welcome to the revolution, Jan. 2014,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http://new.sliven.net/res/news/129364/Kaveri%20Press%20Deck-v1.01.pdf</a:t>
            </a: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322548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[2]: </a:t>
            </a:r>
            <a:r>
              <a:rPr lang="en-US" altLang="en-US" sz="1400" dirty="0" smtClean="0">
                <a:solidFill>
                  <a:srgbClr val="000000"/>
                </a:solidFill>
              </a:rPr>
              <a:t>Schroeder T.C., Peer-to-Peer &amp; Unified Virtual Addressing, 2011,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http://on-demand.gputechconf.com/gtc-express/2011/presentations/cuda_webinars</a:t>
            </a:r>
            <a:r>
              <a:rPr lang="en-US" altLang="en-US" sz="1400" dirty="0" smtClean="0">
                <a:solidFill>
                  <a:srgbClr val="000000"/>
                </a:solidFill>
              </a:rPr>
              <a:t>_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GPUDirect_uva.pdf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212725" y="4044297"/>
            <a:ext cx="87766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[6]: </a:t>
            </a:r>
            <a:r>
              <a:rPr lang="en-US" altLang="en-US" dirty="0"/>
              <a:t>What is Heterogeneous System Architecture (HSA)?</a:t>
            </a:r>
            <a:r>
              <a:rPr lang="en-US" altLang="en-US" dirty="0">
                <a:solidFill>
                  <a:srgbClr val="000000"/>
                </a:solidFill>
              </a:rPr>
              <a:t>, 2014,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http</a:t>
            </a:r>
            <a:r>
              <a:rPr lang="en-US" altLang="en-US" dirty="0">
                <a:solidFill>
                  <a:srgbClr val="000000"/>
                </a:solidFill>
              </a:rPr>
              <a:t>://developer.amd.com/resources/heterogeneous-computing/what-is-heterogeneous-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system-architecture-</a:t>
            </a:r>
            <a:r>
              <a:rPr lang="en-US" altLang="en-US" dirty="0" err="1" smtClean="0">
                <a:solidFill>
                  <a:srgbClr val="000000"/>
                </a:solidFill>
              </a:rPr>
              <a:t>hsa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218199" y="4895581"/>
            <a:ext cx="90793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[7]: </a:t>
            </a:r>
            <a:r>
              <a:rPr lang="en-US" altLang="en-US" sz="1400" dirty="0" err="1">
                <a:solidFill>
                  <a:srgbClr val="000000"/>
                </a:solidFill>
              </a:rPr>
              <a:t>Pollice</a:t>
            </a:r>
            <a:r>
              <a:rPr lang="en-US" altLang="en-US" sz="1400" dirty="0">
                <a:solidFill>
                  <a:srgbClr val="000000"/>
                </a:solidFill>
              </a:rPr>
              <a:t> M., Analysis: AMD </a:t>
            </a:r>
            <a:r>
              <a:rPr lang="en-US" altLang="en-US" sz="1400" dirty="0" err="1">
                <a:solidFill>
                  <a:srgbClr val="000000"/>
                </a:solidFill>
              </a:rPr>
              <a:t>Kaveri</a:t>
            </a:r>
            <a:r>
              <a:rPr lang="en-US" altLang="en-US" sz="1400" dirty="0">
                <a:solidFill>
                  <a:srgbClr val="000000"/>
                </a:solidFill>
              </a:rPr>
              <a:t> APU and Steamroller Core Architectural Enhancements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Unveiled</a:t>
            </a:r>
            <a:r>
              <a:rPr lang="en-US" altLang="en-US" sz="1400" dirty="0">
                <a:solidFill>
                  <a:srgbClr val="000000"/>
                </a:solidFill>
              </a:rPr>
              <a:t>, BSN, March 6 2013,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www.brightsideofnews.com/news/2013/3/6/analysis-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          amd-kaveri-apu-and-steamroller-core-architectural-enhancements-unveiled.aspx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22997" y="5748244"/>
            <a:ext cx="929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[8]: </a:t>
            </a:r>
            <a:r>
              <a:rPr lang="en-US" altLang="en-US" dirty="0" err="1">
                <a:solidFill>
                  <a:srgbClr val="000000"/>
                </a:solidFill>
              </a:rPr>
              <a:t>Macri</a:t>
            </a:r>
            <a:r>
              <a:rPr lang="en-US" altLang="en-US" dirty="0">
                <a:solidFill>
                  <a:srgbClr val="000000"/>
                </a:solidFill>
              </a:rPr>
              <a:t> J., </a:t>
            </a:r>
            <a:r>
              <a:rPr lang="en-US" altLang="en-US" dirty="0" err="1">
                <a:solidFill>
                  <a:srgbClr val="000000"/>
                </a:solidFill>
              </a:rPr>
              <a:t>Kaveri</a:t>
            </a:r>
            <a:r>
              <a:rPr lang="en-US" altLang="en-US" dirty="0">
                <a:solidFill>
                  <a:srgbClr val="000000"/>
                </a:solidFill>
              </a:rPr>
              <a:t> Design and Architectural Overview, AMD Tech Day, Jan. 2014,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http</a:t>
            </a:r>
            <a:r>
              <a:rPr lang="en-US" altLang="en-US" dirty="0">
                <a:solidFill>
                  <a:srgbClr val="000000"/>
                </a:solidFill>
              </a:rPr>
              <a:t>://www.pcmhz.com/media/2014/01-ianuarie/14/amd/AMD-Tech-Day-Kaveri.pdf</a:t>
            </a:r>
          </a:p>
        </p:txBody>
      </p:sp>
    </p:spTree>
    <p:extLst>
      <p:ext uri="{BB962C8B-B14F-4D97-AF65-F5344CB8AC3E}">
        <p14:creationId xmlns:p14="http://schemas.microsoft.com/office/powerpoint/2010/main" val="36798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88172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[9]: </a:t>
            </a:r>
            <a:r>
              <a:rPr lang="en-US" sz="1400" dirty="0" err="1">
                <a:solidFill>
                  <a:srgbClr val="000000"/>
                </a:solidFill>
              </a:rPr>
              <a:t>Gasior</a:t>
            </a:r>
            <a:r>
              <a:rPr lang="en-US" sz="1400" dirty="0">
                <a:solidFill>
                  <a:srgbClr val="000000"/>
                </a:solidFill>
              </a:rPr>
              <a:t> G., AMD's heterogeneous queuing aims to make CPU, GPU more equal partners,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       </a:t>
            </a:r>
            <a:r>
              <a:rPr lang="en-US" sz="1400" dirty="0" smtClean="0">
                <a:solidFill>
                  <a:srgbClr val="000000"/>
                </a:solidFill>
              </a:rPr>
              <a:t>   Tech Report, </a:t>
            </a:r>
            <a:r>
              <a:rPr lang="en-US" sz="1400" dirty="0">
                <a:solidFill>
                  <a:srgbClr val="000000"/>
                </a:solidFill>
              </a:rPr>
              <a:t>October </a:t>
            </a:r>
            <a:r>
              <a:rPr lang="en-US" sz="1400" dirty="0" smtClean="0">
                <a:solidFill>
                  <a:srgbClr val="000000"/>
                </a:solidFill>
              </a:rPr>
              <a:t>22 2013,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techreport.com/news/25545/amd-heterogeneous-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queuing-aims-to- make-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cpu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gpu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-more-equal-partners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(2)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154238"/>
            <a:ext cx="90233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[11]: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Goto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H., APU evolution and future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memory architecture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of AMD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Kaveri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PC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Watch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Jan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29 2014, 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://translate.google.hu/translate?hl=hu&amp;sl=ja&amp;tl=en&amp;u=http%3A%2F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%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2Fpc.watch.impress.co.jp%2Fdocs%2Fcolumn%2Fkaigai%2F20140129_632794.html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2999655"/>
            <a:ext cx="7841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[12]: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Kerby</a:t>
            </a:r>
            <a:r>
              <a:rPr lang="en-US" altLang="en-US" sz="1400" dirty="0" smtClean="0">
                <a:solidFill>
                  <a:srgbClr val="000000"/>
                </a:solidFill>
              </a:rPr>
              <a:t> B., </a:t>
            </a:r>
            <a:r>
              <a:rPr lang="en-US" sz="1400" dirty="0"/>
              <a:t>Whitney, Intel's 810 Chipset - Part </a:t>
            </a:r>
            <a:r>
              <a:rPr lang="en-US" sz="1400" dirty="0" smtClean="0"/>
              <a:t>I, Tom’s Hardware, April 30 1999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http://www.tomshardware.com/reviews/whitney,105-4.html</a:t>
            </a:r>
          </a:p>
        </p:txBody>
      </p:sp>
      <p:sp>
        <p:nvSpPr>
          <p:cNvPr id="152582" name="Text Box 11"/>
          <p:cNvSpPr txBox="1">
            <a:spLocks noChangeArrowheads="1"/>
          </p:cNvSpPr>
          <p:nvPr/>
        </p:nvSpPr>
        <p:spPr bwMode="auto">
          <a:xfrm>
            <a:off x="214313" y="3629725"/>
            <a:ext cx="8967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[13]: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Junkins</a:t>
            </a:r>
            <a:r>
              <a:rPr lang="en-US" altLang="en-US" sz="1400" dirty="0" smtClean="0">
                <a:solidFill>
                  <a:srgbClr val="000000"/>
                </a:solidFill>
              </a:rPr>
              <a:t> S., The Compute Architecture of Intel Processor Graphics Gen8, IDF 2014,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          https</a:t>
            </a:r>
            <a:r>
              <a:rPr lang="en-US" altLang="en-US" sz="1400" dirty="0">
                <a:solidFill>
                  <a:srgbClr val="000000"/>
                </a:solidFill>
              </a:rPr>
              <a:t>://software.intel.com/sites/default/files/managed/71/a2/Compute%20Architecture</a:t>
            </a:r>
            <a:r>
              <a:rPr lang="en-US" altLang="en-US" sz="1400" dirty="0" smtClean="0">
                <a:solidFill>
                  <a:srgbClr val="000000"/>
                </a:solidFill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20of%20Intel%20Processor%20Graphics%20Gen8.pdf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532855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[10]: </a:t>
            </a:r>
            <a:r>
              <a:rPr lang="en-US" altLang="en-US" sz="1400" dirty="0" err="1">
                <a:solidFill>
                  <a:srgbClr val="000000"/>
                </a:solidFill>
              </a:rPr>
              <a:t>Goto</a:t>
            </a:r>
            <a:r>
              <a:rPr lang="en-US" altLang="en-US" sz="1400" dirty="0">
                <a:solidFill>
                  <a:srgbClr val="000000"/>
                </a:solidFill>
              </a:rPr>
              <a:t> H</a:t>
            </a:r>
            <a:r>
              <a:rPr lang="hu-HU" altLang="en-US" sz="1400" dirty="0">
                <a:solidFill>
                  <a:srgbClr val="000000"/>
                </a:solidFill>
              </a:rPr>
              <a:t>., </a:t>
            </a:r>
            <a:r>
              <a:rPr lang="en-US" altLang="en-US" sz="1400" dirty="0">
                <a:solidFill>
                  <a:srgbClr val="000000"/>
                </a:solidFill>
              </a:rPr>
              <a:t>AMD CPU Transition, 2011</a:t>
            </a:r>
            <a:r>
              <a:rPr lang="hu-HU" altLang="en-US" sz="1400" dirty="0">
                <a:solidFill>
                  <a:srgbClr val="000000"/>
                </a:solidFill>
              </a:rPr>
              <a:t>,</a:t>
            </a:r>
            <a:endParaRPr lang="hu-HU" altLang="hu-HU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         </a:t>
            </a:r>
            <a:r>
              <a:rPr lang="en-US" altLang="hu-HU" sz="1400" dirty="0" smtClean="0">
                <a:solidFill>
                  <a:srgbClr val="000000"/>
                </a:solidFill>
              </a:rPr>
              <a:t> http</a:t>
            </a:r>
            <a:r>
              <a:rPr lang="en-US" altLang="hu-HU" sz="1400" dirty="0">
                <a:solidFill>
                  <a:srgbClr val="000000"/>
                </a:solidFill>
              </a:rPr>
              <a:t>://pc.watch.impress.co.jp/video/pcw/docs/473/823/p7.pdf</a:t>
            </a: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212725" y="4469087"/>
            <a:ext cx="87929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[14]: </a:t>
            </a:r>
            <a:r>
              <a:rPr lang="en-US" altLang="en-US" dirty="0" smtClean="0">
                <a:solidFill>
                  <a:srgbClr val="000000"/>
                </a:solidFill>
              </a:rPr>
              <a:t>Smith R., </a:t>
            </a:r>
            <a:r>
              <a:rPr lang="en-US" dirty="0" err="1"/>
              <a:t>Khronos</a:t>
            </a:r>
            <a:r>
              <a:rPr lang="en-US" dirty="0"/>
              <a:t> @ </a:t>
            </a:r>
            <a:r>
              <a:rPr lang="en-US" dirty="0" smtClean="0"/>
              <a:t>SIGGRAPH 2013</a:t>
            </a:r>
            <a:r>
              <a:rPr lang="en-US" dirty="0"/>
              <a:t>: OpenGL 4.4, </a:t>
            </a:r>
            <a:r>
              <a:rPr lang="en-US" dirty="0" err="1"/>
              <a:t>OpenCL</a:t>
            </a:r>
            <a:r>
              <a:rPr lang="en-US" dirty="0"/>
              <a:t> 2.0, &amp; </a:t>
            </a:r>
            <a:r>
              <a:rPr lang="en-US" dirty="0" err="1"/>
              <a:t>OpenCL</a:t>
            </a:r>
            <a:r>
              <a:rPr lang="en-US" dirty="0"/>
              <a:t> 1.2 </a:t>
            </a:r>
            <a:r>
              <a:rPr lang="en-US" dirty="0" smtClean="0"/>
              <a:t>SPIR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Announced, </a:t>
            </a:r>
            <a:r>
              <a:rPr lang="en-US" altLang="en-US" dirty="0" err="1" smtClean="0">
                <a:solidFill>
                  <a:srgbClr val="000000"/>
                </a:solidFill>
              </a:rPr>
              <a:t>AnandTech</a:t>
            </a:r>
            <a:r>
              <a:rPr lang="en-US" altLang="en-US" dirty="0" smtClean="0">
                <a:solidFill>
                  <a:srgbClr val="000000"/>
                </a:solidFill>
              </a:rPr>
              <a:t>, July 22 2013, </a:t>
            </a:r>
            <a:r>
              <a:rPr lang="en-US" dirty="0"/>
              <a:t>http://</a:t>
            </a:r>
            <a:r>
              <a:rPr lang="en-US" dirty="0" smtClean="0"/>
              <a:t>www.anandtech.com/show/7161/khronos-</a:t>
            </a:r>
          </a:p>
          <a:p>
            <a:r>
              <a:rPr lang="en-US" dirty="0"/>
              <a:t> </a:t>
            </a:r>
            <a:r>
              <a:rPr lang="en-US" dirty="0" smtClean="0"/>
              <a:t>         siggraph-2013-opengl-44-opencl-20-opencl-12-spir-announced/3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218199" y="5320371"/>
            <a:ext cx="90793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[15]: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Woligroski</a:t>
            </a:r>
            <a:r>
              <a:rPr lang="en-US" altLang="en-US" sz="1400" dirty="0" smtClean="0">
                <a:solidFill>
                  <a:srgbClr val="000000"/>
                </a:solidFill>
              </a:rPr>
              <a:t> D., </a:t>
            </a:r>
            <a:r>
              <a:rPr lang="en-US" sz="1400" dirty="0"/>
              <a:t>Intel's </a:t>
            </a:r>
            <a:r>
              <a:rPr lang="en-US" sz="1400" dirty="0" err="1"/>
              <a:t>Broadwell</a:t>
            </a:r>
            <a:r>
              <a:rPr lang="en-US" sz="1400" dirty="0"/>
              <a:t> Core M Processor: New Details, SKUs and </a:t>
            </a:r>
            <a:r>
              <a:rPr lang="en-US" sz="1400" dirty="0" smtClean="0"/>
              <a:t>Specifics,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Tom’s Hardware, Sept. </a:t>
            </a:r>
            <a:r>
              <a:rPr lang="en-US" altLang="en-US" sz="1400" dirty="0">
                <a:solidFill>
                  <a:srgbClr val="000000"/>
                </a:solidFill>
              </a:rPr>
              <a:t>5 2014, </a:t>
            </a:r>
            <a:endParaRPr lang="en-US" altLang="en-US" sz="14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http</a:t>
            </a:r>
            <a:r>
              <a:rPr lang="en-US" altLang="en-US" sz="1400" dirty="0">
                <a:solidFill>
                  <a:srgbClr val="000000"/>
                </a:solidFill>
              </a:rPr>
              <a:t>://www.tomshardware.com/news/intel-broadwell-core-m,27596.html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22997" y="6173034"/>
            <a:ext cx="929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[16]: Harris M</a:t>
            </a:r>
            <a:r>
              <a:rPr lang="en-US" altLang="en-US" dirty="0" smtClean="0">
                <a:solidFill>
                  <a:srgbClr val="000000"/>
                </a:solidFill>
              </a:rPr>
              <a:t>., </a:t>
            </a:r>
            <a:r>
              <a:rPr lang="en-US" dirty="0"/>
              <a:t>Unified Memory in CUDA </a:t>
            </a:r>
            <a:r>
              <a:rPr lang="en-US" dirty="0" smtClean="0"/>
              <a:t>6</a:t>
            </a:r>
            <a:r>
              <a:rPr lang="en-US" altLang="en-US" dirty="0" smtClean="0">
                <a:solidFill>
                  <a:srgbClr val="000000"/>
                </a:solidFill>
              </a:rPr>
              <a:t>, NVIDIA Developer Zone, Nov. 18 2013,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http://devblogs.nvidia.com/parallelforall/unified-memory-in-cuda-6/</a:t>
            </a:r>
          </a:p>
        </p:txBody>
      </p:sp>
    </p:spTree>
    <p:extLst>
      <p:ext uri="{BB962C8B-B14F-4D97-AF65-F5344CB8AC3E}">
        <p14:creationId xmlns:p14="http://schemas.microsoft.com/office/powerpoint/2010/main" val="32183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81713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[17]: Smith R., </a:t>
            </a:r>
            <a:r>
              <a:rPr lang="en-US" sz="1400" dirty="0"/>
              <a:t>NVIDIA Announces CUDA 6: Unified Memory for </a:t>
            </a:r>
            <a:r>
              <a:rPr lang="en-US" sz="1400" dirty="0" smtClean="0"/>
              <a:t>CUDA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endParaRPr lang="en-US" sz="1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       </a:t>
            </a:r>
            <a:r>
              <a:rPr lang="en-US" sz="1400" dirty="0" smtClean="0">
                <a:solidFill>
                  <a:srgbClr val="000000"/>
                </a:solidFill>
              </a:rPr>
              <a:t>   Nov. </a:t>
            </a:r>
            <a:r>
              <a:rPr lang="en-US" sz="1400" dirty="0">
                <a:solidFill>
                  <a:srgbClr val="000000"/>
                </a:solidFill>
              </a:rPr>
              <a:t>14 </a:t>
            </a:r>
            <a:r>
              <a:rPr lang="en-US" sz="1400" dirty="0" smtClean="0">
                <a:solidFill>
                  <a:srgbClr val="000000"/>
                </a:solidFill>
              </a:rPr>
              <a:t>2013,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www.anandtech.com/show/7515/nvidia-announces-cuda-6-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unified-memory-for-</a:t>
            </a:r>
            <a:r>
              <a:rPr lang="en-US" sz="1400" dirty="0" err="1" smtClean="0">
                <a:solidFill>
                  <a:srgbClr val="000000"/>
                </a:solidFill>
              </a:rPr>
              <a:t>cuda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(3)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370734"/>
            <a:ext cx="85434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[19]: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Rao A., Compute with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Tegra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K1, GPU Technology Conference, 2014,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on-demand.gputechconf.com/gtc/2014/presentations/S4906-mobile-compute-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tegra-K1.pdf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3216151"/>
            <a:ext cx="8892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[20]: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Toksvig</a:t>
            </a:r>
            <a:r>
              <a:rPr lang="en-US" altLang="en-US" sz="1400" dirty="0" smtClean="0">
                <a:solidFill>
                  <a:srgbClr val="000000"/>
                </a:solidFill>
              </a:rPr>
              <a:t> M., </a:t>
            </a:r>
            <a:r>
              <a:rPr lang="en-US" sz="1400" dirty="0" smtClean="0">
                <a:solidFill>
                  <a:srgbClr val="000000"/>
                </a:solidFill>
              </a:rPr>
              <a:t>NVIDIA </a:t>
            </a:r>
            <a:r>
              <a:rPr lang="en-US" sz="1400" dirty="0" err="1" smtClean="0">
                <a:solidFill>
                  <a:srgbClr val="000000"/>
                </a:solidFill>
              </a:rPr>
              <a:t>Tegra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http://www.hotchips.org/wp-content/uploads/hc_archives/hc20/2_Mon/HC20.25.331.pdf</a:t>
            </a:r>
          </a:p>
        </p:txBody>
      </p:sp>
      <p:sp>
        <p:nvSpPr>
          <p:cNvPr id="152582" name="Text Box 11"/>
          <p:cNvSpPr txBox="1">
            <a:spLocks noChangeArrowheads="1"/>
          </p:cNvSpPr>
          <p:nvPr/>
        </p:nvSpPr>
        <p:spPr bwMode="auto">
          <a:xfrm>
            <a:off x="214313" y="3846221"/>
            <a:ext cx="825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[21]: Klug B.,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altLang="en-US" sz="1400" dirty="0" smtClean="0">
                <a:solidFill>
                  <a:srgbClr val="000000"/>
                </a:solidFill>
              </a:rPr>
              <a:t> A.L., </a:t>
            </a:r>
            <a:r>
              <a:rPr lang="en-US" sz="1400" dirty="0"/>
              <a:t>NVIDIA </a:t>
            </a:r>
            <a:r>
              <a:rPr lang="en-US" sz="1400" dirty="0" err="1"/>
              <a:t>Tegra</a:t>
            </a:r>
            <a:r>
              <a:rPr lang="en-US" sz="1400" dirty="0"/>
              <a:t> K1 Preview &amp; Architecture </a:t>
            </a:r>
            <a:r>
              <a:rPr lang="en-US" sz="1400" dirty="0" smtClean="0"/>
              <a:t>Analysis</a:t>
            </a:r>
            <a:r>
              <a:rPr lang="en-US" altLang="en-US" sz="1400" dirty="0" smtClean="0">
                <a:solidFill>
                  <a:srgbClr val="000000"/>
                </a:solidFill>
              </a:rPr>
              <a:t>,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          Jan. </a:t>
            </a:r>
            <a:r>
              <a:rPr lang="en-US" altLang="en-US" sz="1400" dirty="0">
                <a:solidFill>
                  <a:srgbClr val="000000"/>
                </a:solidFill>
              </a:rPr>
              <a:t>6 2014, http://www.anandtech.com/show/7622/nvidia-tegra-k1/3</a:t>
            </a: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532855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[18]: Burke S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sz="1400" dirty="0"/>
              <a:t>Analysis of NVidia's Unified Virtual Memory Roadmap Disappearance &amp; an ARM </a:t>
            </a:r>
            <a:endParaRPr lang="en-US" sz="1400" dirty="0" smtClean="0"/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Future</a:t>
            </a:r>
            <a:r>
              <a:rPr lang="hu-HU" altLang="en-US" sz="1400" dirty="0" smtClean="0">
                <a:solidFill>
                  <a:srgbClr val="000000"/>
                </a:solidFill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</a:rPr>
              <a:t> Gamers Nexus, April 3 2014</a:t>
            </a:r>
            <a:r>
              <a:rPr lang="en-US" altLang="en-US" sz="1400" dirty="0">
                <a:solidFill>
                  <a:srgbClr val="000000"/>
                </a:solidFill>
              </a:rPr>
              <a:t>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www.gamersnexus.net/guides/1383-nvidia-</a:t>
            </a: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unified-virtual-memory-roadmap-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tegra</a:t>
            </a:r>
            <a:r>
              <a:rPr lang="en-US" altLang="en-US" sz="1400" dirty="0" smtClean="0">
                <a:solidFill>
                  <a:srgbClr val="000000"/>
                </a:solidFill>
              </a:rPr>
              <a:t>-future</a:t>
            </a:r>
            <a:endParaRPr lang="hu-HU" altLang="hu-HU" sz="1400" dirty="0">
              <a:solidFill>
                <a:srgbClr val="000000"/>
              </a:solidFill>
            </a:endParaRP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212725" y="4469087"/>
            <a:ext cx="85029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[22]: </a:t>
            </a:r>
            <a:r>
              <a:rPr lang="en-US" altLang="en-US" dirty="0" smtClean="0">
                <a:solidFill>
                  <a:srgbClr val="000000"/>
                </a:solidFill>
              </a:rPr>
              <a:t>Chester B., </a:t>
            </a:r>
            <a:r>
              <a:rPr lang="en-US" dirty="0" err="1"/>
              <a:t>Xiaomi</a:t>
            </a:r>
            <a:r>
              <a:rPr lang="en-US" dirty="0"/>
              <a:t> Announces the MiPad: The First </a:t>
            </a:r>
            <a:r>
              <a:rPr lang="en-US" dirty="0" err="1"/>
              <a:t>Tegra</a:t>
            </a:r>
            <a:r>
              <a:rPr lang="en-US" dirty="0"/>
              <a:t> K1 </a:t>
            </a:r>
            <a:r>
              <a:rPr lang="en-US" dirty="0" smtClean="0"/>
              <a:t>Device, </a:t>
            </a:r>
            <a:r>
              <a:rPr lang="en-US" dirty="0" err="1" smtClean="0"/>
              <a:t>AnandTech</a:t>
            </a:r>
            <a:r>
              <a:rPr lang="en-US" dirty="0" smtClean="0"/>
              <a:t>,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May 15 2014, http://</a:t>
            </a:r>
            <a:r>
              <a:rPr lang="en-US" altLang="en-US" dirty="0" smtClean="0">
                <a:solidFill>
                  <a:srgbClr val="000000"/>
                </a:solidFill>
              </a:rPr>
              <a:t>www.anandtech.com/show/8022/xiaomi-announces-the-mipad-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         the-first-tegra-k1-device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218199" y="5320371"/>
            <a:ext cx="90793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[23]: Smith R., </a:t>
            </a:r>
            <a:r>
              <a:rPr lang="en-US" sz="1400" dirty="0"/>
              <a:t>NVIDIA Updates GPU Roadmap; Unveils Pascal Architecture For </a:t>
            </a:r>
            <a:r>
              <a:rPr lang="en-US" sz="1400" dirty="0" smtClean="0"/>
              <a:t>2016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March 26 2014</a:t>
            </a:r>
            <a:r>
              <a:rPr lang="en-US" altLang="en-US" sz="1400" dirty="0">
                <a:solidFill>
                  <a:srgbClr val="000000"/>
                </a:solidFill>
              </a:rPr>
              <a:t>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www.anandtech.com/show/7900/nvidia-updates-gpu-roadmap-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unveils-pascal-architecture-for-2016</a:t>
            </a:r>
          </a:p>
        </p:txBody>
      </p:sp>
    </p:spTree>
    <p:extLst>
      <p:ext uri="{BB962C8B-B14F-4D97-AF65-F5344CB8AC3E}">
        <p14:creationId xmlns:p14="http://schemas.microsoft.com/office/powerpoint/2010/main" val="21584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864" y="548680"/>
            <a:ext cx="7024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Address spaces for Discrete and Unified System Memory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(USM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) </a:t>
            </a:r>
            <a:r>
              <a:rPr lang="en-US" sz="1400" dirty="0" smtClean="0">
                <a:latin typeface="Verdana"/>
              </a:rPr>
              <a:t>[2]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496" y="1295400"/>
            <a:ext cx="8845667" cy="3835400"/>
            <a:chOff x="74496" y="1866900"/>
            <a:chExt cx="8845667" cy="3835400"/>
          </a:xfrm>
        </p:grpSpPr>
        <p:pic>
          <p:nvPicPr>
            <p:cNvPr id="12390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5" t="19963" b="6288"/>
            <a:stretch/>
          </p:blipFill>
          <p:spPr bwMode="auto">
            <a:xfrm>
              <a:off x="101600" y="1866900"/>
              <a:ext cx="8818563" cy="383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265244" y="1968500"/>
              <a:ext cx="266569" cy="4445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3636" y="2082800"/>
              <a:ext cx="501971" cy="3302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3399" y="1993900"/>
              <a:ext cx="7938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 dirty="0">
                  <a:solidFill>
                    <a:srgbClr val="FFFFFF"/>
                  </a:solidFill>
                </a:rPr>
                <a:t>USM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53864" y="1866900"/>
              <a:ext cx="111380" cy="38354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496" y="1981200"/>
              <a:ext cx="54374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041900" y="1968500"/>
              <a:ext cx="558800" cy="4445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22199" y="2019300"/>
              <a:ext cx="7938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 dirty="0">
                  <a:solidFill>
                    <a:srgbClr val="FFFFFF"/>
                  </a:solidFill>
                </a:rPr>
                <a:t>USM</a:t>
              </a:r>
            </a:p>
          </p:txBody>
        </p:sp>
      </p:grp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4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8765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[24]: </a:t>
            </a:r>
            <a:r>
              <a:rPr lang="en-US" sz="1400" dirty="0" err="1">
                <a:solidFill>
                  <a:srgbClr val="000000"/>
                </a:solidFill>
              </a:rPr>
              <a:t>Hruska</a:t>
            </a:r>
            <a:r>
              <a:rPr lang="en-US" sz="1400" dirty="0">
                <a:solidFill>
                  <a:srgbClr val="000000"/>
                </a:solidFill>
              </a:rPr>
              <a:t> J., </a:t>
            </a:r>
            <a:r>
              <a:rPr lang="en-US" sz="1400" dirty="0" err="1">
                <a:solidFill>
                  <a:srgbClr val="000000"/>
                </a:solidFill>
              </a:rPr>
              <a:t>Nvidia</a:t>
            </a:r>
            <a:r>
              <a:rPr lang="en-US" sz="1400" dirty="0">
                <a:solidFill>
                  <a:srgbClr val="000000"/>
                </a:solidFill>
              </a:rPr>
              <a:t> Maxwell GTX 980 and GTX 970 reviewed: Crushing all challengers</a:t>
            </a:r>
            <a:r>
              <a:rPr lang="en-US" altLang="en-US" sz="14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Extreme Tech, Sept. </a:t>
            </a:r>
            <a:r>
              <a:rPr lang="en-US" altLang="en-US" sz="1400" dirty="0">
                <a:solidFill>
                  <a:srgbClr val="000000"/>
                </a:solidFill>
              </a:rPr>
              <a:t>19 2014,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www.extremetech.com/computing/190463-nvidia-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maxwell-gtx-980-and-gtx-970-review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(4)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155413"/>
            <a:ext cx="84877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[26]: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/>
              </a:rPr>
              <a:t>Demerjian</a:t>
            </a:r>
            <a:r>
              <a:rPr lang="en-US" altLang="en-US" sz="1400" dirty="0" smtClean="0">
                <a:solidFill>
                  <a:srgbClr val="000000"/>
                </a:solidFill>
                <a:latin typeface="Verdana"/>
              </a:rPr>
              <a:t> C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., </a:t>
            </a:r>
            <a:r>
              <a:rPr lang="en-US" sz="1400" dirty="0" err="1" smtClean="0"/>
              <a:t>Nvidia_Volta_mockup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SemiAccurate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 May 19 2013,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semiaccurate.com/2013/05/20/nvidias-volta-gpu-raises-serious-red-flags-for-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the-company/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nvidia_volta_mockup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/</a:t>
            </a: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3000830"/>
            <a:ext cx="83034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[27]: Foley D., </a:t>
            </a:r>
            <a:r>
              <a:rPr lang="en-US" sz="1400" dirty="0" err="1"/>
              <a:t>NVLink</a:t>
            </a:r>
            <a:r>
              <a:rPr lang="en-US" sz="1400" dirty="0"/>
              <a:t>, Pascal and Stacked Memory: Feeding the Appetite for Big </a:t>
            </a:r>
            <a:r>
              <a:rPr lang="en-US" sz="1400" dirty="0" smtClean="0"/>
              <a:t>Data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NVIDIA </a:t>
            </a:r>
            <a:r>
              <a:rPr lang="en-US" altLang="en-US" sz="1400" dirty="0">
                <a:solidFill>
                  <a:srgbClr val="000000"/>
                </a:solidFill>
              </a:rPr>
              <a:t>Developer Zone, March 25 2014, http://devblogs.nvidia.com/parallelforall</a:t>
            </a:r>
            <a:r>
              <a:rPr lang="en-US" altLang="en-US" sz="1400" dirty="0" smtClean="0">
                <a:solidFill>
                  <a:srgbClr val="000000"/>
                </a:solidFill>
              </a:rPr>
              <a:t>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nvlink</a:t>
            </a:r>
            <a:r>
              <a:rPr lang="en-US" altLang="en-US" sz="1400" dirty="0" smtClean="0">
                <a:solidFill>
                  <a:srgbClr val="000000"/>
                </a:solidFill>
              </a:rPr>
              <a:t>-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pascal</a:t>
            </a:r>
            <a:r>
              <a:rPr lang="en-US" altLang="en-US" sz="1400" dirty="0" smtClean="0">
                <a:solidFill>
                  <a:srgbClr val="000000"/>
                </a:solidFill>
              </a:rPr>
              <a:t>-stacked-memory-feeding-appetite-big-data</a:t>
            </a:r>
            <a:r>
              <a:rPr lang="en-US" altLang="en-US" sz="1400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532855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[25]: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Ujaldón</a:t>
            </a:r>
            <a:r>
              <a:rPr lang="en-US" altLang="en-US" sz="1400" dirty="0" smtClean="0">
                <a:solidFill>
                  <a:srgbClr val="000000"/>
                </a:solidFill>
              </a:rPr>
              <a:t> M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sz="1400" dirty="0" smtClean="0">
                <a:solidFill>
                  <a:srgbClr val="000000"/>
                </a:solidFill>
              </a:rPr>
              <a:t>Many-core GPUs: Achievements and perspectives, 2013, </a:t>
            </a: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sz="1400" dirty="0">
                <a:solidFill>
                  <a:srgbClr val="000000"/>
                </a:solidFill>
              </a:rPr>
              <a:t>http://icpp2013.ens-lyon.fr/GPUs-ICPP.pdf</a:t>
            </a:r>
            <a:endParaRPr lang="hu-HU" altLang="hu-HU" sz="14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5010" y="3805880"/>
            <a:ext cx="8858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/>
              <a:t>[</a:t>
            </a:r>
            <a:r>
              <a:rPr lang="en-US" altLang="en-US" sz="1400" dirty="0" smtClean="0"/>
              <a:t>28] </a:t>
            </a:r>
            <a:r>
              <a:rPr lang="en-US" altLang="en-US" sz="1400" dirty="0"/>
              <a:t>- A Revolution in Memory, Micron Technology Inc.,</a:t>
            </a:r>
          </a:p>
          <a:p>
            <a:pPr>
              <a:spcBef>
                <a:spcPct val="0"/>
              </a:spcBef>
            </a:pPr>
            <a:r>
              <a:rPr lang="en-US" altLang="en-US" sz="1400" dirty="0"/>
              <a:t>          http://www.micron.com/products/hybrid-memory-cube/all-about-hmc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40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648" y="555938"/>
            <a:ext cx="4575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Main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difficulty of 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heterogeneous computing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915648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GPUs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operate  from their own address spaces</a:t>
            </a:r>
            <a:r>
              <a:rPr lang="en-US" sz="1400" dirty="0" smtClean="0">
                <a:latin typeface="+mj-lt"/>
              </a:rPr>
              <a:t>, thus without appropriate hardware and software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support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data to be processed by GPUs need to be loaded into their address space and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      the results need to be sent back to the host</a:t>
            </a:r>
            <a:r>
              <a:rPr lang="en-US" sz="1400" dirty="0" smtClean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Transferring data may be avoided with unified system memory and suitable software support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(CUDA 4.0 or </a:t>
            </a:r>
            <a:r>
              <a:rPr lang="en-US" sz="1400" dirty="0" err="1" smtClean="0">
                <a:latin typeface="+mj-lt"/>
              </a:rPr>
              <a:t>OpenCL</a:t>
            </a:r>
            <a:r>
              <a:rPr lang="en-US" sz="1400" dirty="0" smtClean="0">
                <a:latin typeface="+mj-lt"/>
              </a:rPr>
              <a:t> 1.2 or higher)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assuming appropriate hardware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   Then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data transfer will be substituted by address mapping </a:t>
            </a:r>
            <a:r>
              <a:rPr lang="en-US" sz="1400" dirty="0" smtClean="0">
                <a:latin typeface="+mj-lt"/>
              </a:rPr>
              <a:t>(called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zero copy</a:t>
            </a:r>
            <a:r>
              <a:rPr lang="en-US" sz="1400" dirty="0" smtClean="0">
                <a:latin typeface="+mj-lt"/>
              </a:rPr>
              <a:t>).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7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3" descr="http://upload.wikimedia.org/wikipedia/commons/thumb/2/2b/HSA_%E2%80%93_using_the_GPU_without_HSA.svg/720px-HSA_%E2%80%93_using_the_GPU_without_HS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268413"/>
            <a:ext cx="5624512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6"/>
          <p:cNvSpPr txBox="1">
            <a:spLocks noChangeArrowheads="1"/>
          </p:cNvSpPr>
          <p:nvPr/>
        </p:nvSpPr>
        <p:spPr bwMode="auto">
          <a:xfrm>
            <a:off x="161925" y="546287"/>
            <a:ext cx="82557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Tasks to be performed for copying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data/mapping address spaces for GPUs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1</a:t>
            </a:r>
            <a:r>
              <a:rPr lang="en-US" altLang="en-US" sz="1400" dirty="0" smtClean="0">
                <a:latin typeface="Verdana" pitchFamily="34" charset="0"/>
              </a:rPr>
              <a:t>]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3123</Words>
  <Application>Microsoft Office PowerPoint</Application>
  <PresentationFormat>On-screen Show (4:3)</PresentationFormat>
  <Paragraphs>435</Paragraphs>
  <Slides>70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1_Default Design</vt:lpstr>
      <vt:lpstr>8_Default Design</vt:lpstr>
      <vt:lpstr>2_Default Design</vt:lpstr>
      <vt:lpstr>PowerPoint Presentation</vt:lpstr>
      <vt:lpstr>PowerPoint Presentation</vt:lpstr>
      <vt:lpstr>PowerPoint Presentation</vt:lpstr>
      <vt:lpstr>1. Introduction to architectural integration of the CPU and GPU (1)</vt:lpstr>
      <vt:lpstr>1. Introduction to architectural integration of the CPU and GPU (2)</vt:lpstr>
      <vt:lpstr>1. Introduction to architectural integration of the CPU and GPU (3)</vt:lpstr>
      <vt:lpstr>1. Introduction to architectural integration of the CPU and GPU (4)</vt:lpstr>
      <vt:lpstr>1. Introduction to architectural integration of the CPU and GPU (5)</vt:lpstr>
      <vt:lpstr>1. Introduction to architectural integration of the CPU and GPU (6)</vt:lpstr>
      <vt:lpstr>PowerPoint Presentation</vt:lpstr>
      <vt:lpstr>PowerPoint Presentation</vt:lpstr>
      <vt:lpstr>2.1 Introduction to HSA (1)</vt:lpstr>
      <vt:lpstr>2.1 Introduction to HSA (2)</vt:lpstr>
      <vt:lpstr>2.1 Introduction to HSA (3)</vt:lpstr>
      <vt:lpstr>2.1 Introduction to HSA (4)</vt:lpstr>
      <vt:lpstr>2.1 Introduction to HSA (5)</vt:lpstr>
      <vt:lpstr>PowerPoint Presentation</vt:lpstr>
      <vt:lpstr> 2.2 Key hardware enhancements needed to implement HSA (1) </vt:lpstr>
      <vt:lpstr> 2.2 Key hardware enhancements needed to implement HSA (2) </vt:lpstr>
      <vt:lpstr> 2.2 Key hardware enhancements needed to implement HSA (3) </vt:lpstr>
      <vt:lpstr> 2.2 Key hardware enhancements needed to implement HSA (4) </vt:lpstr>
      <vt:lpstr> 2.2 Key hardware enhancements needed to implement HSA (5) </vt:lpstr>
      <vt:lpstr> 2.2 Key hardware enhancements needed to implement HSA (6) </vt:lpstr>
      <vt:lpstr> 2.2 Key hardware enhancements needed to implement HSA (7) </vt:lpstr>
      <vt:lpstr> 2.2 Key hardware enhancements needed to implement HSA (8) </vt:lpstr>
      <vt:lpstr> 2.2 Key hardware enhancements needed to implement HSA (9) </vt:lpstr>
      <vt:lpstr> 2.2 Key hardware enhancements needed to implement HSA (10) </vt:lpstr>
      <vt:lpstr> 2.2 Key hardware enhancements needed to implement HSA (11) </vt:lpstr>
      <vt:lpstr> 2.2 Key hardware enhancements needed to implement HSA (12) </vt:lpstr>
      <vt:lpstr> 2.2 Key hardware enhancements needed to implement HSA (13) </vt:lpstr>
      <vt:lpstr>PowerPoint Presentation</vt:lpstr>
      <vt:lpstr>2.3 AMD’s first implementation of HSA – Kaveri (1)</vt:lpstr>
      <vt:lpstr>2.3 AMD’s first implementation of HSA – Kaveri (2)</vt:lpstr>
      <vt:lpstr>2.3 AMD’s first implementation of HSA – Kaveri (3)</vt:lpstr>
      <vt:lpstr>2.3 AMD’s first implementation of HSA – Kaveri (4)</vt:lpstr>
      <vt:lpstr>PowerPoint Presentation</vt:lpstr>
      <vt:lpstr>PowerPoint Presentation</vt:lpstr>
      <vt:lpstr>3.1 Intel’s implementations of integrated graphics (1)</vt:lpstr>
      <vt:lpstr>3.1 Intel’s implementations of integrated graphics (2)</vt:lpstr>
      <vt:lpstr>3.1 Intel’s implementations of integrated graphics (3)</vt:lpstr>
      <vt:lpstr>3.1 Intel’s implementations of integrated graphics (4)</vt:lpstr>
      <vt:lpstr>3.1 Intel’s implementations of integrated graphics (5)</vt:lpstr>
      <vt:lpstr>3.1 Intel’s implementations of integrated graphics (6)</vt:lpstr>
      <vt:lpstr>PowerPoint Presentation</vt:lpstr>
      <vt:lpstr>3.2 Intel’s first implementation of Shared Virtual Memory – The Core M (1)</vt:lpstr>
      <vt:lpstr>3.2 Intel’s first implementation of Shared Virtual Memory – The Core M (2)</vt:lpstr>
      <vt:lpstr>3.2 Intel’s first implementation of Shared Virtual Memory – The Core M (3)</vt:lpstr>
      <vt:lpstr>3.2 Intel’s first implementation of Shared Virtual Memory – The Core M (4)</vt:lpstr>
      <vt:lpstr>3.2 Intel’s first implementation of Shared Virtual Memory – The Core M (5)</vt:lpstr>
      <vt:lpstr>3.2 Intel’s first implementation of Shared Virtual Memory – The Core M (6)</vt:lpstr>
      <vt:lpstr>3.2 Intel’s first implementation of Shared Virtual Memory – The Core M (7)</vt:lpstr>
      <vt:lpstr>PowerPoint Presentation</vt:lpstr>
      <vt:lpstr>4. NVIDIA’s planned introduction of Unified Memory (1)</vt:lpstr>
      <vt:lpstr>4. NVIDIA’s planned introduction of Unified Memory (2)</vt:lpstr>
      <vt:lpstr>4. NVIDIA’s planned introduction of Unified Memory (3)</vt:lpstr>
      <vt:lpstr>4. NVIDIA’s planned introduction of Unified Memory (4)</vt:lpstr>
      <vt:lpstr>4. NVIDIA’s planned introduction of Unified Memory (5)</vt:lpstr>
      <vt:lpstr>4. NVIDIA’s planned introduction of Unified Memory (6)</vt:lpstr>
      <vt:lpstr>4. NVIDIA’s planned introduction of Unified Memory (7)</vt:lpstr>
      <vt:lpstr>4. NVIDIA’s planned introduction of Unified Memory (7a)</vt:lpstr>
      <vt:lpstr>4. NVIDIA’s planned introduction of Unified Memory (8)</vt:lpstr>
      <vt:lpstr>4. NVIDIA’s planned introduction of Unified Memory (9)</vt:lpstr>
      <vt:lpstr>4. NVIDIA’s planned introduction of Unified Memory (10)</vt:lpstr>
      <vt:lpstr>4. NVIDIA’s planned introduction of Unified Memory (11)</vt:lpstr>
      <vt:lpstr>4. NVIDIA’s planned introduction of Unified Memory (12)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68</cp:revision>
  <dcterms:created xsi:type="dcterms:W3CDTF">2014-10-21T00:16:18Z</dcterms:created>
  <dcterms:modified xsi:type="dcterms:W3CDTF">2014-10-22T05:38:04Z</dcterms:modified>
</cp:coreProperties>
</file>