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slides/slide112.xml" ContentType="application/vnd.openxmlformats-officedocument.presentationml.slide+xml"/>
  <Override PartName="/ppt/slides/slide113.xml" ContentType="application/vnd.openxmlformats-officedocument.presentationml.slide+xml"/>
  <Override PartName="/ppt/slides/slide114.xml" ContentType="application/vnd.openxmlformats-officedocument.presentationml.slide+xml"/>
  <Override PartName="/ppt/slides/slide115.xml" ContentType="application/vnd.openxmlformats-officedocument.presentationml.slide+xml"/>
  <Override PartName="/ppt/slides/slide116.xml" ContentType="application/vnd.openxmlformats-officedocument.presentationml.slide+xml"/>
  <Override PartName="/ppt/slides/slide1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3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theme/theme4.xml" ContentType="application/vnd.openxmlformats-officedocument.theme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3">
  <p:sldMasterIdLst>
    <p:sldMasterId id="2147483660" r:id="rId1"/>
    <p:sldMasterId id="2147483673" r:id="rId2"/>
    <p:sldMasterId id="2147483698" r:id="rId3"/>
    <p:sldMasterId id="2147483722" r:id="rId4"/>
    <p:sldMasterId id="2147483734" r:id="rId5"/>
  </p:sldMasterIdLst>
  <p:notesMasterIdLst>
    <p:notesMasterId r:id="rId123"/>
  </p:notesMasterIdLst>
  <p:sldIdLst>
    <p:sldId id="924" r:id="rId6"/>
    <p:sldId id="1138" r:id="rId7"/>
    <p:sldId id="926" r:id="rId8"/>
    <p:sldId id="998" r:id="rId9"/>
    <p:sldId id="957" r:id="rId10"/>
    <p:sldId id="1372" r:id="rId11"/>
    <p:sldId id="999" r:id="rId12"/>
    <p:sldId id="1170" r:id="rId13"/>
    <p:sldId id="1001" r:id="rId14"/>
    <p:sldId id="1146" r:id="rId15"/>
    <p:sldId id="1002" r:id="rId16"/>
    <p:sldId id="1171" r:id="rId17"/>
    <p:sldId id="1147" r:id="rId18"/>
    <p:sldId id="1141" r:id="rId19"/>
    <p:sldId id="1004" r:id="rId20"/>
    <p:sldId id="1005" r:id="rId21"/>
    <p:sldId id="1006" r:id="rId22"/>
    <p:sldId id="1008" r:id="rId23"/>
    <p:sldId id="1309" r:id="rId24"/>
    <p:sldId id="1009" r:id="rId25"/>
    <p:sldId id="1154" r:id="rId26"/>
    <p:sldId id="1011" r:id="rId27"/>
    <p:sldId id="1012" r:id="rId28"/>
    <p:sldId id="1013" r:id="rId29"/>
    <p:sldId id="1369" r:id="rId30"/>
    <p:sldId id="1014" r:id="rId31"/>
    <p:sldId id="1173" r:id="rId32"/>
    <p:sldId id="1150" r:id="rId33"/>
    <p:sldId id="1151" r:id="rId34"/>
    <p:sldId id="1165" r:id="rId35"/>
    <p:sldId id="1017" r:id="rId36"/>
    <p:sldId id="1312" r:id="rId37"/>
    <p:sldId id="1314" r:id="rId38"/>
    <p:sldId id="1174" r:id="rId39"/>
    <p:sldId id="1152" r:id="rId40"/>
    <p:sldId id="1153" r:id="rId41"/>
    <p:sldId id="1021" r:id="rId42"/>
    <p:sldId id="1022" r:id="rId43"/>
    <p:sldId id="1025" r:id="rId44"/>
    <p:sldId id="1026" r:id="rId45"/>
    <p:sldId id="1029" r:id="rId46"/>
    <p:sldId id="1031" r:id="rId47"/>
    <p:sldId id="930" r:id="rId48"/>
    <p:sldId id="1176" r:id="rId49"/>
    <p:sldId id="931" r:id="rId50"/>
    <p:sldId id="1291" r:id="rId51"/>
    <p:sldId id="932" r:id="rId52"/>
    <p:sldId id="1292" r:id="rId53"/>
    <p:sldId id="935" r:id="rId54"/>
    <p:sldId id="1288" r:id="rId55"/>
    <p:sldId id="1156" r:id="rId56"/>
    <p:sldId id="1289" r:id="rId57"/>
    <p:sldId id="1290" r:id="rId58"/>
    <p:sldId id="1283" r:id="rId59"/>
    <p:sldId id="1287" r:id="rId60"/>
    <p:sldId id="1316" r:id="rId61"/>
    <p:sldId id="1293" r:id="rId62"/>
    <p:sldId id="1073" r:id="rId63"/>
    <p:sldId id="1371" r:id="rId64"/>
    <p:sldId id="1177" r:id="rId65"/>
    <p:sldId id="1157" r:id="rId66"/>
    <p:sldId id="1043" r:id="rId67"/>
    <p:sldId id="1045" r:id="rId68"/>
    <p:sldId id="1127" r:id="rId69"/>
    <p:sldId id="1044" r:id="rId70"/>
    <p:sldId id="1047" r:id="rId71"/>
    <p:sldId id="1048" r:id="rId72"/>
    <p:sldId id="1318" r:id="rId73"/>
    <p:sldId id="1370" r:id="rId74"/>
    <p:sldId id="1051" r:id="rId75"/>
    <p:sldId id="1052" r:id="rId76"/>
    <p:sldId id="1053" r:id="rId77"/>
    <p:sldId id="1054" r:id="rId78"/>
    <p:sldId id="1055" r:id="rId79"/>
    <p:sldId id="1178" r:id="rId80"/>
    <p:sldId id="1059" r:id="rId81"/>
    <p:sldId id="1060" r:id="rId82"/>
    <p:sldId id="1061" r:id="rId83"/>
    <p:sldId id="1062" r:id="rId84"/>
    <p:sldId id="1137" r:id="rId85"/>
    <p:sldId id="1158" r:id="rId86"/>
    <p:sldId id="1081" r:id="rId87"/>
    <p:sldId id="1128" r:id="rId88"/>
    <p:sldId id="1129" r:id="rId89"/>
    <p:sldId id="1362" r:id="rId90"/>
    <p:sldId id="1088" r:id="rId91"/>
    <p:sldId id="1089" r:id="rId92"/>
    <p:sldId id="1091" r:id="rId93"/>
    <p:sldId id="1093" r:id="rId94"/>
    <p:sldId id="1363" r:id="rId95"/>
    <p:sldId id="1322" r:id="rId96"/>
    <p:sldId id="1323" r:id="rId97"/>
    <p:sldId id="1328" r:id="rId98"/>
    <p:sldId id="1329" r:id="rId99"/>
    <p:sldId id="1330" r:id="rId100"/>
    <p:sldId id="1331" r:id="rId101"/>
    <p:sldId id="1332" r:id="rId102"/>
    <p:sldId id="1364" r:id="rId103"/>
    <p:sldId id="1335" r:id="rId104"/>
    <p:sldId id="1337" r:id="rId105"/>
    <p:sldId id="1338" r:id="rId106"/>
    <p:sldId id="1340" r:id="rId107"/>
    <p:sldId id="1345" r:id="rId108"/>
    <p:sldId id="1365" r:id="rId109"/>
    <p:sldId id="1358" r:id="rId110"/>
    <p:sldId id="1357" r:id="rId111"/>
    <p:sldId id="1360" r:id="rId112"/>
    <p:sldId id="1351" r:id="rId113"/>
    <p:sldId id="1132" r:id="rId114"/>
    <p:sldId id="1366" r:id="rId115"/>
    <p:sldId id="1124" r:id="rId116"/>
    <p:sldId id="1169" r:id="rId117"/>
    <p:sldId id="1120" r:id="rId118"/>
    <p:sldId id="1375" r:id="rId119"/>
    <p:sldId id="1376" r:id="rId120"/>
    <p:sldId id="1377" r:id="rId121"/>
    <p:sldId id="1378" r:id="rId122"/>
  </p:sldIdLst>
  <p:sldSz cx="9144000" cy="6858000" type="screen4x3"/>
  <p:notesSz cx="6794500" cy="9931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31" userDrawn="1">
          <p15:clr>
            <a:srgbClr val="A4A3A4"/>
          </p15:clr>
        </p15:guide>
        <p15:guide id="2" orient="horz" pos="3577" userDrawn="1">
          <p15:clr>
            <a:srgbClr val="A4A3A4"/>
          </p15:clr>
        </p15:guide>
        <p15:guide id="3" orient="horz" pos="1650" userDrawn="1">
          <p15:clr>
            <a:srgbClr val="A4A3A4"/>
          </p15:clr>
        </p15:guide>
        <p15:guide id="4" pos="555" userDrawn="1">
          <p15:clr>
            <a:srgbClr val="A4A3A4"/>
          </p15:clr>
        </p15:guide>
        <p15:guide id="5" pos="187">
          <p15:clr>
            <a:srgbClr val="A4A3A4"/>
          </p15:clr>
        </p15:guide>
        <p15:guide id="6" pos="1207" userDrawn="1">
          <p15:clr>
            <a:srgbClr val="A4A3A4"/>
          </p15:clr>
        </p15:guide>
        <p15:guide id="7" pos="5545" userDrawn="1">
          <p15:clr>
            <a:srgbClr val="A4A3A4"/>
          </p15:clr>
        </p15:guide>
        <p15:guide id="8" pos="442" userDrawn="1">
          <p15:clr>
            <a:srgbClr val="A4A3A4"/>
          </p15:clr>
        </p15:guide>
        <p15:guide id="9" orient="horz" pos="459">
          <p15:clr>
            <a:srgbClr val="A4A3A4"/>
          </p15:clr>
        </p15:guide>
        <p15:guide id="10" orient="horz" pos="1111" userDrawn="1">
          <p15:clr>
            <a:srgbClr val="A4A3A4"/>
          </p15:clr>
        </p15:guide>
        <p15:guide id="11" pos="4836" userDrawn="1">
          <p15:clr>
            <a:srgbClr val="A4A3A4"/>
          </p15:clr>
        </p15:guide>
        <p15:guide id="12" pos="782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699"/>
    <a:srgbClr val="3BDAFF"/>
    <a:srgbClr val="FFCDDE"/>
    <a:srgbClr val="C9F5FF"/>
    <a:srgbClr val="00CCFF"/>
    <a:srgbClr val="CCE9AD"/>
    <a:srgbClr val="FFE389"/>
    <a:srgbClr val="FFFFAF"/>
    <a:srgbClr val="DAEFC3"/>
    <a:srgbClr val="FF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985" autoAdjust="0"/>
    <p:restoredTop sz="99698" autoAdjust="0"/>
  </p:normalViewPr>
  <p:slideViewPr>
    <p:cSldViewPr snapToObjects="1" showGuides="1">
      <p:cViewPr varScale="1">
        <p:scale>
          <a:sx n="129" d="100"/>
          <a:sy n="129" d="100"/>
        </p:scale>
        <p:origin x="150" y="150"/>
      </p:cViewPr>
      <p:guideLst>
        <p:guide orient="horz" pos="431"/>
        <p:guide orient="horz" pos="3577"/>
        <p:guide orient="horz" pos="1650"/>
        <p:guide pos="555"/>
        <p:guide pos="187"/>
        <p:guide pos="1207"/>
        <p:guide pos="5545"/>
        <p:guide pos="442"/>
        <p:guide orient="horz" pos="459"/>
        <p:guide orient="horz" pos="1111"/>
        <p:guide pos="4836"/>
        <p:guide pos="782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45005" cy="45005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1.xml"/><Relationship Id="rId117" Type="http://schemas.openxmlformats.org/officeDocument/2006/relationships/slide" Target="slides/slide112.xml"/><Relationship Id="rId21" Type="http://schemas.openxmlformats.org/officeDocument/2006/relationships/slide" Target="slides/slide16.xml"/><Relationship Id="rId42" Type="http://schemas.openxmlformats.org/officeDocument/2006/relationships/slide" Target="slides/slide37.xml"/><Relationship Id="rId47" Type="http://schemas.openxmlformats.org/officeDocument/2006/relationships/slide" Target="slides/slide42.xml"/><Relationship Id="rId63" Type="http://schemas.openxmlformats.org/officeDocument/2006/relationships/slide" Target="slides/slide58.xml"/><Relationship Id="rId68" Type="http://schemas.openxmlformats.org/officeDocument/2006/relationships/slide" Target="slides/slide63.xml"/><Relationship Id="rId84" Type="http://schemas.openxmlformats.org/officeDocument/2006/relationships/slide" Target="slides/slide79.xml"/><Relationship Id="rId89" Type="http://schemas.openxmlformats.org/officeDocument/2006/relationships/slide" Target="slides/slide84.xml"/><Relationship Id="rId112" Type="http://schemas.openxmlformats.org/officeDocument/2006/relationships/slide" Target="slides/slide107.xml"/><Relationship Id="rId16" Type="http://schemas.openxmlformats.org/officeDocument/2006/relationships/slide" Target="slides/slide11.xml"/><Relationship Id="rId107" Type="http://schemas.openxmlformats.org/officeDocument/2006/relationships/slide" Target="slides/slide102.xml"/><Relationship Id="rId11" Type="http://schemas.openxmlformats.org/officeDocument/2006/relationships/slide" Target="slides/slide6.xml"/><Relationship Id="rId32" Type="http://schemas.openxmlformats.org/officeDocument/2006/relationships/slide" Target="slides/slide27.xml"/><Relationship Id="rId37" Type="http://schemas.openxmlformats.org/officeDocument/2006/relationships/slide" Target="slides/slide32.xml"/><Relationship Id="rId53" Type="http://schemas.openxmlformats.org/officeDocument/2006/relationships/slide" Target="slides/slide48.xml"/><Relationship Id="rId58" Type="http://schemas.openxmlformats.org/officeDocument/2006/relationships/slide" Target="slides/slide53.xml"/><Relationship Id="rId74" Type="http://schemas.openxmlformats.org/officeDocument/2006/relationships/slide" Target="slides/slide69.xml"/><Relationship Id="rId79" Type="http://schemas.openxmlformats.org/officeDocument/2006/relationships/slide" Target="slides/slide74.xml"/><Relationship Id="rId102" Type="http://schemas.openxmlformats.org/officeDocument/2006/relationships/slide" Target="slides/slide97.xml"/><Relationship Id="rId123" Type="http://schemas.openxmlformats.org/officeDocument/2006/relationships/notesMaster" Target="notesMasters/notesMaster1.xml"/><Relationship Id="rId5" Type="http://schemas.openxmlformats.org/officeDocument/2006/relationships/slideMaster" Target="slideMasters/slideMaster5.xml"/><Relationship Id="rId90" Type="http://schemas.openxmlformats.org/officeDocument/2006/relationships/slide" Target="slides/slide85.xml"/><Relationship Id="rId95" Type="http://schemas.openxmlformats.org/officeDocument/2006/relationships/slide" Target="slides/slide90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43" Type="http://schemas.openxmlformats.org/officeDocument/2006/relationships/slide" Target="slides/slide38.xml"/><Relationship Id="rId48" Type="http://schemas.openxmlformats.org/officeDocument/2006/relationships/slide" Target="slides/slide43.xml"/><Relationship Id="rId64" Type="http://schemas.openxmlformats.org/officeDocument/2006/relationships/slide" Target="slides/slide59.xml"/><Relationship Id="rId69" Type="http://schemas.openxmlformats.org/officeDocument/2006/relationships/slide" Target="slides/slide64.xml"/><Relationship Id="rId113" Type="http://schemas.openxmlformats.org/officeDocument/2006/relationships/slide" Target="slides/slide108.xml"/><Relationship Id="rId118" Type="http://schemas.openxmlformats.org/officeDocument/2006/relationships/slide" Target="slides/slide113.xml"/><Relationship Id="rId80" Type="http://schemas.openxmlformats.org/officeDocument/2006/relationships/slide" Target="slides/slide75.xml"/><Relationship Id="rId85" Type="http://schemas.openxmlformats.org/officeDocument/2006/relationships/slide" Target="slides/slide80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33" Type="http://schemas.openxmlformats.org/officeDocument/2006/relationships/slide" Target="slides/slide28.xml"/><Relationship Id="rId38" Type="http://schemas.openxmlformats.org/officeDocument/2006/relationships/slide" Target="slides/slide33.xml"/><Relationship Id="rId59" Type="http://schemas.openxmlformats.org/officeDocument/2006/relationships/slide" Target="slides/slide54.xml"/><Relationship Id="rId103" Type="http://schemas.openxmlformats.org/officeDocument/2006/relationships/slide" Target="slides/slide98.xml"/><Relationship Id="rId108" Type="http://schemas.openxmlformats.org/officeDocument/2006/relationships/slide" Target="slides/slide103.xml"/><Relationship Id="rId124" Type="http://schemas.openxmlformats.org/officeDocument/2006/relationships/presProps" Target="presProps.xml"/><Relationship Id="rId54" Type="http://schemas.openxmlformats.org/officeDocument/2006/relationships/slide" Target="slides/slide49.xml"/><Relationship Id="rId70" Type="http://schemas.openxmlformats.org/officeDocument/2006/relationships/slide" Target="slides/slide65.xml"/><Relationship Id="rId75" Type="http://schemas.openxmlformats.org/officeDocument/2006/relationships/slide" Target="slides/slide70.xml"/><Relationship Id="rId91" Type="http://schemas.openxmlformats.org/officeDocument/2006/relationships/slide" Target="slides/slide86.xml"/><Relationship Id="rId96" Type="http://schemas.openxmlformats.org/officeDocument/2006/relationships/slide" Target="slides/slide9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49" Type="http://schemas.openxmlformats.org/officeDocument/2006/relationships/slide" Target="slides/slide44.xml"/><Relationship Id="rId114" Type="http://schemas.openxmlformats.org/officeDocument/2006/relationships/slide" Target="slides/slide109.xml"/><Relationship Id="rId119" Type="http://schemas.openxmlformats.org/officeDocument/2006/relationships/slide" Target="slides/slide114.xml"/><Relationship Id="rId44" Type="http://schemas.openxmlformats.org/officeDocument/2006/relationships/slide" Target="slides/slide39.xml"/><Relationship Id="rId60" Type="http://schemas.openxmlformats.org/officeDocument/2006/relationships/slide" Target="slides/slide55.xml"/><Relationship Id="rId65" Type="http://schemas.openxmlformats.org/officeDocument/2006/relationships/slide" Target="slides/slide60.xml"/><Relationship Id="rId81" Type="http://schemas.openxmlformats.org/officeDocument/2006/relationships/slide" Target="slides/slide76.xml"/><Relationship Id="rId86" Type="http://schemas.openxmlformats.org/officeDocument/2006/relationships/slide" Target="slides/slide81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39" Type="http://schemas.openxmlformats.org/officeDocument/2006/relationships/slide" Target="slides/slide34.xml"/><Relationship Id="rId109" Type="http://schemas.openxmlformats.org/officeDocument/2006/relationships/slide" Target="slides/slide104.xml"/><Relationship Id="rId34" Type="http://schemas.openxmlformats.org/officeDocument/2006/relationships/slide" Target="slides/slide29.xml"/><Relationship Id="rId50" Type="http://schemas.openxmlformats.org/officeDocument/2006/relationships/slide" Target="slides/slide45.xml"/><Relationship Id="rId55" Type="http://schemas.openxmlformats.org/officeDocument/2006/relationships/slide" Target="slides/slide50.xml"/><Relationship Id="rId76" Type="http://schemas.openxmlformats.org/officeDocument/2006/relationships/slide" Target="slides/slide71.xml"/><Relationship Id="rId97" Type="http://schemas.openxmlformats.org/officeDocument/2006/relationships/slide" Target="slides/slide92.xml"/><Relationship Id="rId104" Type="http://schemas.openxmlformats.org/officeDocument/2006/relationships/slide" Target="slides/slide99.xml"/><Relationship Id="rId120" Type="http://schemas.openxmlformats.org/officeDocument/2006/relationships/slide" Target="slides/slide115.xml"/><Relationship Id="rId125" Type="http://schemas.openxmlformats.org/officeDocument/2006/relationships/viewProps" Target="viewProps.xml"/><Relationship Id="rId7" Type="http://schemas.openxmlformats.org/officeDocument/2006/relationships/slide" Target="slides/slide2.xml"/><Relationship Id="rId71" Type="http://schemas.openxmlformats.org/officeDocument/2006/relationships/slide" Target="slides/slide66.xml"/><Relationship Id="rId92" Type="http://schemas.openxmlformats.org/officeDocument/2006/relationships/slide" Target="slides/slide87.xml"/><Relationship Id="rId2" Type="http://schemas.openxmlformats.org/officeDocument/2006/relationships/slideMaster" Target="slideMasters/slideMaster2.xml"/><Relationship Id="rId29" Type="http://schemas.openxmlformats.org/officeDocument/2006/relationships/slide" Target="slides/slide24.xml"/><Relationship Id="rId24" Type="http://schemas.openxmlformats.org/officeDocument/2006/relationships/slide" Target="slides/slide19.xml"/><Relationship Id="rId40" Type="http://schemas.openxmlformats.org/officeDocument/2006/relationships/slide" Target="slides/slide35.xml"/><Relationship Id="rId45" Type="http://schemas.openxmlformats.org/officeDocument/2006/relationships/slide" Target="slides/slide40.xml"/><Relationship Id="rId66" Type="http://schemas.openxmlformats.org/officeDocument/2006/relationships/slide" Target="slides/slide61.xml"/><Relationship Id="rId87" Type="http://schemas.openxmlformats.org/officeDocument/2006/relationships/slide" Target="slides/slide82.xml"/><Relationship Id="rId110" Type="http://schemas.openxmlformats.org/officeDocument/2006/relationships/slide" Target="slides/slide105.xml"/><Relationship Id="rId115" Type="http://schemas.openxmlformats.org/officeDocument/2006/relationships/slide" Target="slides/slide110.xml"/><Relationship Id="rId61" Type="http://schemas.openxmlformats.org/officeDocument/2006/relationships/slide" Target="slides/slide56.xml"/><Relationship Id="rId82" Type="http://schemas.openxmlformats.org/officeDocument/2006/relationships/slide" Target="slides/slide77.xml"/><Relationship Id="rId19" Type="http://schemas.openxmlformats.org/officeDocument/2006/relationships/slide" Target="slides/slide14.xml"/><Relationship Id="rId14" Type="http://schemas.openxmlformats.org/officeDocument/2006/relationships/slide" Target="slides/slide9.xml"/><Relationship Id="rId30" Type="http://schemas.openxmlformats.org/officeDocument/2006/relationships/slide" Target="slides/slide25.xml"/><Relationship Id="rId35" Type="http://schemas.openxmlformats.org/officeDocument/2006/relationships/slide" Target="slides/slide30.xml"/><Relationship Id="rId56" Type="http://schemas.openxmlformats.org/officeDocument/2006/relationships/slide" Target="slides/slide51.xml"/><Relationship Id="rId77" Type="http://schemas.openxmlformats.org/officeDocument/2006/relationships/slide" Target="slides/slide72.xml"/><Relationship Id="rId100" Type="http://schemas.openxmlformats.org/officeDocument/2006/relationships/slide" Target="slides/slide95.xml"/><Relationship Id="rId105" Type="http://schemas.openxmlformats.org/officeDocument/2006/relationships/slide" Target="slides/slide100.xml"/><Relationship Id="rId126" Type="http://schemas.openxmlformats.org/officeDocument/2006/relationships/theme" Target="theme/theme1.xml"/><Relationship Id="rId8" Type="http://schemas.openxmlformats.org/officeDocument/2006/relationships/slide" Target="slides/slide3.xml"/><Relationship Id="rId51" Type="http://schemas.openxmlformats.org/officeDocument/2006/relationships/slide" Target="slides/slide46.xml"/><Relationship Id="rId72" Type="http://schemas.openxmlformats.org/officeDocument/2006/relationships/slide" Target="slides/slide67.xml"/><Relationship Id="rId93" Type="http://schemas.openxmlformats.org/officeDocument/2006/relationships/slide" Target="slides/slide88.xml"/><Relationship Id="rId98" Type="http://schemas.openxmlformats.org/officeDocument/2006/relationships/slide" Target="slides/slide93.xml"/><Relationship Id="rId121" Type="http://schemas.openxmlformats.org/officeDocument/2006/relationships/slide" Target="slides/slide116.xml"/><Relationship Id="rId3" Type="http://schemas.openxmlformats.org/officeDocument/2006/relationships/slideMaster" Target="slideMasters/slideMaster3.xml"/><Relationship Id="rId25" Type="http://schemas.openxmlformats.org/officeDocument/2006/relationships/slide" Target="slides/slide20.xml"/><Relationship Id="rId46" Type="http://schemas.openxmlformats.org/officeDocument/2006/relationships/slide" Target="slides/slide41.xml"/><Relationship Id="rId67" Type="http://schemas.openxmlformats.org/officeDocument/2006/relationships/slide" Target="slides/slide62.xml"/><Relationship Id="rId116" Type="http://schemas.openxmlformats.org/officeDocument/2006/relationships/slide" Target="slides/slide111.xml"/><Relationship Id="rId20" Type="http://schemas.openxmlformats.org/officeDocument/2006/relationships/slide" Target="slides/slide15.xml"/><Relationship Id="rId41" Type="http://schemas.openxmlformats.org/officeDocument/2006/relationships/slide" Target="slides/slide36.xml"/><Relationship Id="rId62" Type="http://schemas.openxmlformats.org/officeDocument/2006/relationships/slide" Target="slides/slide57.xml"/><Relationship Id="rId83" Type="http://schemas.openxmlformats.org/officeDocument/2006/relationships/slide" Target="slides/slide78.xml"/><Relationship Id="rId88" Type="http://schemas.openxmlformats.org/officeDocument/2006/relationships/slide" Target="slides/slide83.xml"/><Relationship Id="rId111" Type="http://schemas.openxmlformats.org/officeDocument/2006/relationships/slide" Target="slides/slide106.xml"/><Relationship Id="rId15" Type="http://schemas.openxmlformats.org/officeDocument/2006/relationships/slide" Target="slides/slide10.xml"/><Relationship Id="rId36" Type="http://schemas.openxmlformats.org/officeDocument/2006/relationships/slide" Target="slides/slide31.xml"/><Relationship Id="rId57" Type="http://schemas.openxmlformats.org/officeDocument/2006/relationships/slide" Target="slides/slide52.xml"/><Relationship Id="rId106" Type="http://schemas.openxmlformats.org/officeDocument/2006/relationships/slide" Target="slides/slide101.xml"/><Relationship Id="rId127" Type="http://schemas.openxmlformats.org/officeDocument/2006/relationships/tableStyles" Target="tableStyles.xml"/><Relationship Id="rId10" Type="http://schemas.openxmlformats.org/officeDocument/2006/relationships/slide" Target="slides/slide5.xml"/><Relationship Id="rId31" Type="http://schemas.openxmlformats.org/officeDocument/2006/relationships/slide" Target="slides/slide26.xml"/><Relationship Id="rId52" Type="http://schemas.openxmlformats.org/officeDocument/2006/relationships/slide" Target="slides/slide47.xml"/><Relationship Id="rId73" Type="http://schemas.openxmlformats.org/officeDocument/2006/relationships/slide" Target="slides/slide68.xml"/><Relationship Id="rId78" Type="http://schemas.openxmlformats.org/officeDocument/2006/relationships/slide" Target="slides/slide73.xml"/><Relationship Id="rId94" Type="http://schemas.openxmlformats.org/officeDocument/2006/relationships/slide" Target="slides/slide89.xml"/><Relationship Id="rId99" Type="http://schemas.openxmlformats.org/officeDocument/2006/relationships/slide" Target="slides/slide94.xml"/><Relationship Id="rId101" Type="http://schemas.openxmlformats.org/officeDocument/2006/relationships/slide" Target="slides/slide96.xml"/><Relationship Id="rId122" Type="http://schemas.openxmlformats.org/officeDocument/2006/relationships/slide" Target="slides/slide117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6" y="8"/>
            <a:ext cx="2944283" cy="49657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48649" y="8"/>
            <a:ext cx="2944283" cy="49657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940B343-904A-4A98-B355-DF0C26D1A24D}" type="datetimeFigureOut">
              <a:rPr lang="en-US" smtClean="0"/>
              <a:t>1/12/2016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2813" y="744538"/>
            <a:ext cx="4968875" cy="3727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450" y="4717421"/>
            <a:ext cx="5435600" cy="446912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6" y="9433113"/>
            <a:ext cx="2944283" cy="49657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48649" y="9433113"/>
            <a:ext cx="2944283" cy="49657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E9CD7CB-071C-4FF2-A716-D644C6C96E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03543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5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9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7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2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191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191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191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191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191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9191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9191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9191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9191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C56BCE4B-AE99-45F1-B466-937507E2AA93}" type="slidenum">
              <a:rPr lang="hu-HU" altLang="en-US" smtClean="0">
                <a:solidFill>
                  <a:srgbClr val="000000"/>
                </a:solidFill>
              </a:rPr>
              <a:pPr eaLnBrk="1" hangingPunct="1">
                <a:spcBef>
                  <a:spcPct val="0"/>
                </a:spcBef>
              </a:pPr>
              <a:t>2</a:t>
            </a:fld>
            <a:endParaRPr lang="hu-HU" altLang="en-US" smtClean="0">
              <a:solidFill>
                <a:srgbClr val="000000"/>
              </a:solidFill>
            </a:endParaRPr>
          </a:p>
        </p:txBody>
      </p:sp>
      <p:sp>
        <p:nvSpPr>
          <p:cNvPr id="310275" name="Rectangle 7"/>
          <p:cNvSpPr txBox="1">
            <a:spLocks noGrp="1" noChangeArrowheads="1"/>
          </p:cNvSpPr>
          <p:nvPr/>
        </p:nvSpPr>
        <p:spPr bwMode="auto">
          <a:xfrm>
            <a:off x="5222879" y="6599238"/>
            <a:ext cx="3995738" cy="346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382" tIns="46191" rIns="92382" bIns="46191" anchor="b"/>
          <a:lstStyle>
            <a:lvl1pPr defTabSz="9239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239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239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239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239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 fontAlgn="base" hangingPunct="1">
              <a:spcBef>
                <a:spcPct val="0"/>
              </a:spcBef>
              <a:spcAft>
                <a:spcPct val="0"/>
              </a:spcAft>
            </a:pPr>
            <a:fld id="{E3310B93-56F9-47C1-A5DE-C70526C3C11F}" type="slidenum">
              <a:rPr lang="en-US" altLang="en-US">
                <a:solidFill>
                  <a:srgbClr val="000000"/>
                </a:solidFill>
                <a:cs typeface="Times New Roman" pitchFamily="18" charset="0"/>
              </a:rPr>
              <a:pPr algn="r" eaLnBrk="1" fontAlgn="base" hangingPunct="1">
                <a:spcBef>
                  <a:spcPct val="0"/>
                </a:spcBef>
                <a:spcAft>
                  <a:spcPct val="0"/>
                </a:spcAft>
              </a:pPr>
              <a:t>2</a:t>
            </a:fld>
            <a:endParaRPr lang="en-US" altLang="en-US">
              <a:solidFill>
                <a:srgbClr val="000000"/>
              </a:solidFill>
              <a:cs typeface="Times New Roman" pitchFamily="18" charset="0"/>
            </a:endParaRPr>
          </a:p>
        </p:txBody>
      </p:sp>
      <p:sp>
        <p:nvSpPr>
          <p:cNvPr id="31027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879725" y="522288"/>
            <a:ext cx="3468688" cy="2603500"/>
          </a:xfrm>
          <a:ln/>
        </p:spPr>
      </p:sp>
      <p:sp>
        <p:nvSpPr>
          <p:cNvPr id="31027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20750" y="3298828"/>
            <a:ext cx="7378700" cy="3125788"/>
          </a:xfrm>
          <a:noFill/>
        </p:spPr>
        <p:txBody>
          <a:bodyPr lIns="92382" tIns="46191" rIns="92382" bIns="46191"/>
          <a:lstStyle/>
          <a:p>
            <a:pPr eaLnBrk="1" hangingPunct="1"/>
            <a:endParaRPr lang="hu-HU" altLang="en-US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9808888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algn="l" defTabSz="914409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1pPr>
            <a:lvl2pPr marL="735298" indent="-282807" algn="l" defTabSz="914409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2pPr>
            <a:lvl3pPr marL="1131227" indent="-226245" algn="l" defTabSz="914409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3pPr>
            <a:lvl4pPr marL="1583718" indent="-226245" algn="l" defTabSz="914409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4pPr>
            <a:lvl5pPr marL="2036209" indent="-226245" algn="l" defTabSz="914409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marL="2488700" indent="-226245" defTabSz="914409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marL="2941190" indent="-226245" defTabSz="914409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marL="3393681" indent="-226245" defTabSz="914409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marL="3846172" indent="-226245" defTabSz="914409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8C251C86-8D92-4FEB-B6A8-2CBD7D4476B5}" type="slidenum">
              <a:rPr lang="en-US" altLang="en-US">
                <a:solidFill>
                  <a:srgbClr val="000000"/>
                </a:solidFill>
              </a:rPr>
              <a:pPr algn="r" eaLnBrk="1" hangingPunct="1">
                <a:spcBef>
                  <a:spcPct val="0"/>
                </a:spcBef>
              </a:pPr>
              <a:t>43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24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9163" y="744538"/>
            <a:ext cx="4964112" cy="3724275"/>
          </a:xfrm>
          <a:ln/>
        </p:spPr>
      </p:sp>
      <p:sp>
        <p:nvSpPr>
          <p:cNvPr id="10240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0081" y="4716049"/>
            <a:ext cx="5435911" cy="4469814"/>
          </a:xfrm>
          <a:noFill/>
        </p:spPr>
        <p:txBody>
          <a:bodyPr/>
          <a:lstStyle/>
          <a:p>
            <a:pPr eaLnBrk="1" hangingPunct="1"/>
            <a:endParaRPr lang="hu-HU" altLang="en-US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9461124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algn="l" defTabSz="914409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1pPr>
            <a:lvl2pPr marL="735298" indent="-282807" algn="l" defTabSz="914409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2pPr>
            <a:lvl3pPr marL="1131227" indent="-226245" algn="l" defTabSz="914409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3pPr>
            <a:lvl4pPr marL="1583718" indent="-226245" algn="l" defTabSz="914409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4pPr>
            <a:lvl5pPr marL="2036209" indent="-226245" algn="l" defTabSz="914409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marL="2488700" indent="-226245" defTabSz="914409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marL="2941190" indent="-226245" defTabSz="914409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marL="3393681" indent="-226245" defTabSz="914409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marL="3846172" indent="-226245" defTabSz="914409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8C251C86-8D92-4FEB-B6A8-2CBD7D4476B5}" type="slidenum">
              <a:rPr lang="en-US" altLang="en-US">
                <a:solidFill>
                  <a:srgbClr val="000000"/>
                </a:solidFill>
              </a:rPr>
              <a:pPr algn="r" eaLnBrk="1" hangingPunct="1">
                <a:spcBef>
                  <a:spcPct val="0"/>
                </a:spcBef>
              </a:pPr>
              <a:t>44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24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9163" y="744538"/>
            <a:ext cx="4964112" cy="3724275"/>
          </a:xfrm>
          <a:ln/>
        </p:spPr>
      </p:sp>
      <p:sp>
        <p:nvSpPr>
          <p:cNvPr id="10240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0081" y="4716049"/>
            <a:ext cx="5435911" cy="4469814"/>
          </a:xfrm>
          <a:noFill/>
        </p:spPr>
        <p:txBody>
          <a:bodyPr/>
          <a:lstStyle/>
          <a:p>
            <a:pPr eaLnBrk="1" hangingPunct="1"/>
            <a:endParaRPr lang="hu-HU" altLang="en-US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842144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algn="l" defTabSz="914409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1pPr>
            <a:lvl2pPr marL="735298" indent="-282807" algn="l" defTabSz="914409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2pPr>
            <a:lvl3pPr marL="1131227" indent="-226245" algn="l" defTabSz="914409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3pPr>
            <a:lvl4pPr marL="1583718" indent="-226245" algn="l" defTabSz="914409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4pPr>
            <a:lvl5pPr marL="2036209" indent="-226245" algn="l" defTabSz="914409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marL="2488700" indent="-226245" defTabSz="914409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marL="2941190" indent="-226245" defTabSz="914409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marL="3393681" indent="-226245" defTabSz="914409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marL="3846172" indent="-226245" defTabSz="914409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8C251C86-8D92-4FEB-B6A8-2CBD7D4476B5}" type="slidenum">
              <a:rPr lang="en-US" altLang="en-US">
                <a:solidFill>
                  <a:srgbClr val="000000"/>
                </a:solidFill>
              </a:rPr>
              <a:pPr algn="r" eaLnBrk="1" hangingPunct="1">
                <a:spcBef>
                  <a:spcPct val="0"/>
                </a:spcBef>
              </a:pPr>
              <a:t>46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24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9163" y="744538"/>
            <a:ext cx="4964112" cy="3724275"/>
          </a:xfrm>
          <a:ln/>
        </p:spPr>
      </p:sp>
      <p:sp>
        <p:nvSpPr>
          <p:cNvPr id="10240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0081" y="4716049"/>
            <a:ext cx="5435911" cy="4469814"/>
          </a:xfrm>
          <a:noFill/>
        </p:spPr>
        <p:txBody>
          <a:bodyPr/>
          <a:lstStyle/>
          <a:p>
            <a:pPr eaLnBrk="1" hangingPunct="1"/>
            <a:endParaRPr lang="hu-HU" altLang="en-US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5277710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algn="l" defTabSz="914409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1pPr>
            <a:lvl2pPr marL="735298" indent="-282807" algn="l" defTabSz="914409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2pPr>
            <a:lvl3pPr marL="1131227" indent="-226245" algn="l" defTabSz="914409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3pPr>
            <a:lvl4pPr marL="1583718" indent="-226245" algn="l" defTabSz="914409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4pPr>
            <a:lvl5pPr marL="2036209" indent="-226245" algn="l" defTabSz="914409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marL="2488700" indent="-226245" defTabSz="914409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marL="2941190" indent="-226245" defTabSz="914409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marL="3393681" indent="-226245" defTabSz="914409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marL="3846172" indent="-226245" defTabSz="914409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8C251C86-8D92-4FEB-B6A8-2CBD7D4476B5}" type="slidenum">
              <a:rPr lang="en-US" altLang="en-US">
                <a:solidFill>
                  <a:srgbClr val="000000"/>
                </a:solidFill>
              </a:rPr>
              <a:pPr algn="r" eaLnBrk="1" hangingPunct="1">
                <a:spcBef>
                  <a:spcPct val="0"/>
                </a:spcBef>
              </a:pPr>
              <a:t>48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24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9163" y="744538"/>
            <a:ext cx="4964112" cy="3724275"/>
          </a:xfrm>
          <a:ln/>
        </p:spPr>
      </p:sp>
      <p:sp>
        <p:nvSpPr>
          <p:cNvPr id="10240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0081" y="4716049"/>
            <a:ext cx="5435911" cy="4469814"/>
          </a:xfrm>
          <a:noFill/>
        </p:spPr>
        <p:txBody>
          <a:bodyPr/>
          <a:lstStyle/>
          <a:p>
            <a:pPr eaLnBrk="1" hangingPunct="1"/>
            <a:endParaRPr lang="hu-HU" altLang="en-US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1597066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1E1E84D-6531-4626-9B29-0C156F10B46F}" type="slidenum">
              <a:rPr lang="en-GB" altLang="en-US">
                <a:solidFill>
                  <a:prstClr val="black"/>
                </a:solidFill>
              </a:rPr>
              <a:pPr/>
              <a:t>51</a:t>
            </a:fld>
            <a:endParaRPr lang="en-GB" altLang="en-US">
              <a:solidFill>
                <a:prstClr val="black"/>
              </a:solidFill>
            </a:endParaRPr>
          </a:p>
        </p:txBody>
      </p:sp>
      <p:sp>
        <p:nvSpPr>
          <p:cNvPr id="2314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01700" y="763588"/>
            <a:ext cx="4986338" cy="3740150"/>
          </a:xfrm>
          <a:ln/>
        </p:spPr>
      </p:sp>
      <p:sp>
        <p:nvSpPr>
          <p:cNvPr id="2314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25073" y="4908808"/>
            <a:ext cx="5289329" cy="3919107"/>
          </a:xfrm>
        </p:spPr>
        <p:txBody>
          <a:bodyPr/>
          <a:lstStyle/>
          <a:p>
            <a:r>
              <a:rPr lang="en-US" altLang="en-US"/>
              <a:t>Versions mostly refer to the instruction set that the ARM core executes. </a:t>
            </a:r>
          </a:p>
          <a:p>
            <a:endParaRPr lang="en-US" altLang="en-US"/>
          </a:p>
          <a:p>
            <a:r>
              <a:rPr lang="en-US" altLang="en-US"/>
              <a:t>The ARM7, which is still the most often used core in a low-power design, executes the version 4T instruction set. Architectural extensions were added for version 5TE to include DSP instructions, such as 16-bit signed MLA instructions, saturation arithmetic, etc. The ARM926EJ-S and ARM1026EJ-S cores are examples of Version 5 architectures. Version 6 added instructions for doing byte manipulations and graphics algorithms more efficiently. The ARM11 family implemented the Version 6 architecture. Version 7 architectures (which include the Cortex family of cores, such as the Cortex A8, Cortex M3 and Cortex R4) extended the functionality by adding things such as Thumb2, low-power features, and more security.</a:t>
            </a:r>
          </a:p>
        </p:txBody>
      </p:sp>
    </p:spTree>
    <p:extLst>
      <p:ext uri="{BB962C8B-B14F-4D97-AF65-F5344CB8AC3E}">
        <p14:creationId xmlns:p14="http://schemas.microsoft.com/office/powerpoint/2010/main" val="89881861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algn="l" defTabSz="914409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1pPr>
            <a:lvl2pPr marL="735298" indent="-282807" algn="l" defTabSz="914409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2pPr>
            <a:lvl3pPr marL="1131227" indent="-226245" algn="l" defTabSz="914409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3pPr>
            <a:lvl4pPr marL="1583718" indent="-226245" algn="l" defTabSz="914409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4pPr>
            <a:lvl5pPr marL="2036209" indent="-226245" algn="l" defTabSz="914409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marL="2488700" indent="-226245" defTabSz="914409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marL="2941190" indent="-226245" defTabSz="914409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marL="3393681" indent="-226245" defTabSz="914409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marL="3846172" indent="-226245" defTabSz="914409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8C251C86-8D92-4FEB-B6A8-2CBD7D4476B5}" type="slidenum">
              <a:rPr lang="en-US" altLang="en-US">
                <a:solidFill>
                  <a:srgbClr val="000000"/>
                </a:solidFill>
              </a:rPr>
              <a:pPr algn="r" eaLnBrk="1" hangingPunct="1">
                <a:spcBef>
                  <a:spcPct val="0"/>
                </a:spcBef>
              </a:pPr>
              <a:t>57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24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9163" y="744538"/>
            <a:ext cx="4964112" cy="3724275"/>
          </a:xfrm>
          <a:ln/>
        </p:spPr>
      </p:sp>
      <p:sp>
        <p:nvSpPr>
          <p:cNvPr id="10240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0081" y="4716049"/>
            <a:ext cx="5435911" cy="4469814"/>
          </a:xfrm>
          <a:noFill/>
        </p:spPr>
        <p:txBody>
          <a:bodyPr/>
          <a:lstStyle/>
          <a:p>
            <a:pPr eaLnBrk="1" hangingPunct="1"/>
            <a:endParaRPr lang="hu-HU" altLang="en-US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7573646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algn="l" defTabSz="914409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1pPr>
            <a:lvl2pPr marL="735298" indent="-282807" algn="l" defTabSz="914409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2pPr>
            <a:lvl3pPr marL="1131227" indent="-226245" algn="l" defTabSz="914409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3pPr>
            <a:lvl4pPr marL="1583718" indent="-226245" algn="l" defTabSz="914409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4pPr>
            <a:lvl5pPr marL="2036209" indent="-226245" algn="l" defTabSz="914409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marL="2488700" indent="-226245" defTabSz="914409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marL="2941190" indent="-226245" defTabSz="914409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marL="3393681" indent="-226245" defTabSz="914409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marL="3846172" indent="-226245" defTabSz="914409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8C251C86-8D92-4FEB-B6A8-2CBD7D4476B5}" type="slidenum">
              <a:rPr lang="en-US" altLang="en-US">
                <a:solidFill>
                  <a:srgbClr val="000000"/>
                </a:solidFill>
              </a:rPr>
              <a:pPr algn="r" eaLnBrk="1" hangingPunct="1">
                <a:spcBef>
                  <a:spcPct val="0"/>
                </a:spcBef>
              </a:pPr>
              <a:t>60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24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9163" y="744538"/>
            <a:ext cx="4964112" cy="3724275"/>
          </a:xfrm>
          <a:ln/>
        </p:spPr>
      </p:sp>
      <p:sp>
        <p:nvSpPr>
          <p:cNvPr id="10240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0081" y="4716049"/>
            <a:ext cx="5435911" cy="4469814"/>
          </a:xfrm>
          <a:noFill/>
        </p:spPr>
        <p:txBody>
          <a:bodyPr/>
          <a:lstStyle/>
          <a:p>
            <a:pPr eaLnBrk="1" hangingPunct="1"/>
            <a:endParaRPr lang="hu-HU" altLang="en-US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6488966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algn="l" defTabSz="914409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1pPr>
            <a:lvl2pPr marL="735298" indent="-282807" algn="l" defTabSz="914409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2pPr>
            <a:lvl3pPr marL="1131227" indent="-226245" algn="l" defTabSz="914409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3pPr>
            <a:lvl4pPr marL="1583718" indent="-226245" algn="l" defTabSz="914409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4pPr>
            <a:lvl5pPr marL="2036209" indent="-226245" algn="l" defTabSz="914409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marL="2488700" indent="-226245" defTabSz="914409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marL="2941190" indent="-226245" defTabSz="914409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marL="3393681" indent="-226245" defTabSz="914409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marL="3846172" indent="-226245" defTabSz="914409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8C251C86-8D92-4FEB-B6A8-2CBD7D4476B5}" type="slidenum">
              <a:rPr lang="en-US" altLang="en-US">
                <a:solidFill>
                  <a:srgbClr val="000000"/>
                </a:solidFill>
              </a:rPr>
              <a:pPr algn="r" eaLnBrk="1" hangingPunct="1">
                <a:spcBef>
                  <a:spcPct val="0"/>
                </a:spcBef>
              </a:pPr>
              <a:t>75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24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9163" y="744538"/>
            <a:ext cx="4964112" cy="3724275"/>
          </a:xfrm>
          <a:ln/>
        </p:spPr>
      </p:sp>
      <p:sp>
        <p:nvSpPr>
          <p:cNvPr id="10240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0081" y="4716049"/>
            <a:ext cx="5435911" cy="4469814"/>
          </a:xfrm>
          <a:noFill/>
        </p:spPr>
        <p:txBody>
          <a:bodyPr/>
          <a:lstStyle/>
          <a:p>
            <a:pPr eaLnBrk="1" hangingPunct="1"/>
            <a:endParaRPr lang="hu-HU" altLang="en-US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8317356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2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191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191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191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191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191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9191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9191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9191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9191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C56BCE4B-AE99-45F1-B466-937507E2AA93}" type="slidenum">
              <a:rPr lang="hu-HU" altLang="en-US" smtClean="0">
                <a:solidFill>
                  <a:srgbClr val="000000"/>
                </a:solidFill>
              </a:rPr>
              <a:pPr eaLnBrk="1" hangingPunct="1">
                <a:spcBef>
                  <a:spcPct val="0"/>
                </a:spcBef>
              </a:pPr>
              <a:t>81</a:t>
            </a:fld>
            <a:endParaRPr lang="hu-HU" altLang="en-US" smtClean="0">
              <a:solidFill>
                <a:srgbClr val="000000"/>
              </a:solidFill>
            </a:endParaRPr>
          </a:p>
        </p:txBody>
      </p:sp>
      <p:sp>
        <p:nvSpPr>
          <p:cNvPr id="310275" name="Rectangle 7"/>
          <p:cNvSpPr txBox="1">
            <a:spLocks noGrp="1" noChangeArrowheads="1"/>
          </p:cNvSpPr>
          <p:nvPr/>
        </p:nvSpPr>
        <p:spPr bwMode="auto">
          <a:xfrm>
            <a:off x="5222879" y="6599238"/>
            <a:ext cx="3995738" cy="346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382" tIns="46191" rIns="92382" bIns="46191" anchor="b"/>
          <a:lstStyle>
            <a:lvl1pPr defTabSz="9239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239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239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239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239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 fontAlgn="base" hangingPunct="1">
              <a:spcBef>
                <a:spcPct val="0"/>
              </a:spcBef>
              <a:spcAft>
                <a:spcPct val="0"/>
              </a:spcAft>
            </a:pPr>
            <a:fld id="{E3310B93-56F9-47C1-A5DE-C70526C3C11F}" type="slidenum">
              <a:rPr lang="en-US" altLang="en-US">
                <a:solidFill>
                  <a:srgbClr val="000000"/>
                </a:solidFill>
                <a:cs typeface="Times New Roman" pitchFamily="18" charset="0"/>
              </a:rPr>
              <a:pPr algn="r" eaLnBrk="1" fontAlgn="base" hangingPunct="1">
                <a:spcBef>
                  <a:spcPct val="0"/>
                </a:spcBef>
                <a:spcAft>
                  <a:spcPct val="0"/>
                </a:spcAft>
              </a:pPr>
              <a:t>81</a:t>
            </a:fld>
            <a:endParaRPr lang="en-US" altLang="en-US">
              <a:solidFill>
                <a:srgbClr val="000000"/>
              </a:solidFill>
              <a:cs typeface="Times New Roman" pitchFamily="18" charset="0"/>
            </a:endParaRPr>
          </a:p>
        </p:txBody>
      </p:sp>
      <p:sp>
        <p:nvSpPr>
          <p:cNvPr id="31027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879725" y="522288"/>
            <a:ext cx="3468688" cy="2603500"/>
          </a:xfrm>
          <a:ln/>
        </p:spPr>
      </p:sp>
      <p:sp>
        <p:nvSpPr>
          <p:cNvPr id="31027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20750" y="3298828"/>
            <a:ext cx="7378700" cy="3125788"/>
          </a:xfrm>
          <a:noFill/>
        </p:spPr>
        <p:txBody>
          <a:bodyPr lIns="92382" tIns="46191" rIns="92382" bIns="46191"/>
          <a:lstStyle/>
          <a:p>
            <a:pPr eaLnBrk="1" hangingPunct="1"/>
            <a:endParaRPr lang="hu-HU" altLang="en-US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0161506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algn="l" defTabSz="914409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1pPr>
            <a:lvl2pPr marL="735298" indent="-282807" algn="l" defTabSz="914409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2pPr>
            <a:lvl3pPr marL="1131227" indent="-226245" algn="l" defTabSz="914409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3pPr>
            <a:lvl4pPr marL="1583718" indent="-226245" algn="l" defTabSz="914409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4pPr>
            <a:lvl5pPr marL="2036209" indent="-226245" algn="l" defTabSz="914409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marL="2488700" indent="-226245" defTabSz="914409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marL="2941190" indent="-226245" defTabSz="914409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marL="3393681" indent="-226245" defTabSz="914409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marL="3846172" indent="-226245" defTabSz="914409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8C251C86-8D92-4FEB-B6A8-2CBD7D4476B5}" type="slidenum">
              <a:rPr lang="en-US" altLang="en-US">
                <a:solidFill>
                  <a:srgbClr val="000000"/>
                </a:solidFill>
              </a:rPr>
              <a:pPr algn="r" eaLnBrk="1" hangingPunct="1">
                <a:spcBef>
                  <a:spcPct val="0"/>
                </a:spcBef>
              </a:pPr>
              <a:t>82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24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7575" y="744538"/>
            <a:ext cx="4967288" cy="3725862"/>
          </a:xfrm>
          <a:ln/>
        </p:spPr>
      </p:sp>
      <p:sp>
        <p:nvSpPr>
          <p:cNvPr id="10240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0084" y="4716049"/>
            <a:ext cx="5435911" cy="4469814"/>
          </a:xfrm>
          <a:noFill/>
        </p:spPr>
        <p:txBody>
          <a:bodyPr/>
          <a:lstStyle/>
          <a:p>
            <a:pPr eaLnBrk="1" hangingPunct="1"/>
            <a:endParaRPr lang="hu-HU" altLang="en-US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6130795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algn="l" defTabSz="914409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1pPr>
            <a:lvl2pPr marL="735298" indent="-282807" algn="l" defTabSz="914409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2pPr>
            <a:lvl3pPr marL="1131227" indent="-226245" algn="l" defTabSz="914409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3pPr>
            <a:lvl4pPr marL="1583718" indent="-226245" algn="l" defTabSz="914409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4pPr>
            <a:lvl5pPr marL="2036209" indent="-226245" algn="l" defTabSz="914409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marL="2488700" indent="-226245" defTabSz="914409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marL="2941190" indent="-226245" defTabSz="914409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marL="3393681" indent="-226245" defTabSz="914409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marL="3846172" indent="-226245" defTabSz="914409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8C251C86-8D92-4FEB-B6A8-2CBD7D4476B5}" type="slidenum">
              <a:rPr lang="en-US" altLang="en-US">
                <a:solidFill>
                  <a:srgbClr val="000000"/>
                </a:solidFill>
              </a:rPr>
              <a:pPr algn="r" eaLnBrk="1" hangingPunct="1">
                <a:spcBef>
                  <a:spcPct val="0"/>
                </a:spcBef>
              </a:pPr>
              <a:t>3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24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9163" y="744538"/>
            <a:ext cx="4964112" cy="3724275"/>
          </a:xfrm>
          <a:ln/>
        </p:spPr>
      </p:sp>
      <p:sp>
        <p:nvSpPr>
          <p:cNvPr id="10240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0081" y="4716049"/>
            <a:ext cx="5435911" cy="4469814"/>
          </a:xfrm>
          <a:noFill/>
        </p:spPr>
        <p:txBody>
          <a:bodyPr/>
          <a:lstStyle/>
          <a:p>
            <a:pPr eaLnBrk="1" hangingPunct="1"/>
            <a:endParaRPr lang="hu-HU" altLang="en-US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8144972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algn="l" defTabSz="914409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1pPr>
            <a:lvl2pPr marL="735298" indent="-282807" algn="l" defTabSz="914409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2pPr>
            <a:lvl3pPr marL="1131227" indent="-226245" algn="l" defTabSz="914409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3pPr>
            <a:lvl4pPr marL="1583718" indent="-226245" algn="l" defTabSz="914409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4pPr>
            <a:lvl5pPr marL="2036209" indent="-226245" algn="l" defTabSz="914409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marL="2488700" indent="-226245" defTabSz="914409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marL="2941190" indent="-226245" defTabSz="914409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marL="3393681" indent="-226245" defTabSz="914409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marL="3846172" indent="-226245" defTabSz="914409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8C251C86-8D92-4FEB-B6A8-2CBD7D4476B5}" type="slidenum">
              <a:rPr lang="en-US" altLang="en-US">
                <a:solidFill>
                  <a:srgbClr val="000000"/>
                </a:solidFill>
              </a:rPr>
              <a:pPr algn="r" eaLnBrk="1" hangingPunct="1">
                <a:spcBef>
                  <a:spcPct val="0"/>
                </a:spcBef>
              </a:pPr>
              <a:t>89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24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7575" y="744538"/>
            <a:ext cx="4967288" cy="3725862"/>
          </a:xfrm>
          <a:ln/>
        </p:spPr>
      </p:sp>
      <p:sp>
        <p:nvSpPr>
          <p:cNvPr id="10240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0084" y="4716049"/>
            <a:ext cx="5435911" cy="4469814"/>
          </a:xfrm>
          <a:noFill/>
        </p:spPr>
        <p:txBody>
          <a:bodyPr/>
          <a:lstStyle/>
          <a:p>
            <a:pPr eaLnBrk="1" hangingPunct="1"/>
            <a:endParaRPr lang="hu-HU" altLang="en-US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3715322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algn="l" defTabSz="914409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1pPr>
            <a:lvl2pPr marL="735298" indent="-282807" algn="l" defTabSz="914409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2pPr>
            <a:lvl3pPr marL="1131227" indent="-226245" algn="l" defTabSz="914409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3pPr>
            <a:lvl4pPr marL="1583718" indent="-226245" algn="l" defTabSz="914409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4pPr>
            <a:lvl5pPr marL="2036209" indent="-226245" algn="l" defTabSz="914409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marL="2488700" indent="-226245" defTabSz="914409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marL="2941190" indent="-226245" defTabSz="914409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marL="3393681" indent="-226245" defTabSz="914409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marL="3846172" indent="-226245" defTabSz="914409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8C251C86-8D92-4FEB-B6A8-2CBD7D4476B5}" type="slidenum">
              <a:rPr lang="en-US" altLang="en-US">
                <a:solidFill>
                  <a:srgbClr val="000000"/>
                </a:solidFill>
              </a:rPr>
              <a:pPr algn="r" eaLnBrk="1" hangingPunct="1">
                <a:spcBef>
                  <a:spcPct val="0"/>
                </a:spcBef>
              </a:pPr>
              <a:t>97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24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03288" y="749300"/>
            <a:ext cx="4992687" cy="3746500"/>
          </a:xfrm>
          <a:ln/>
        </p:spPr>
      </p:sp>
      <p:sp>
        <p:nvSpPr>
          <p:cNvPr id="10240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79767" y="4743345"/>
            <a:ext cx="5433372" cy="4495684"/>
          </a:xfrm>
          <a:noFill/>
        </p:spPr>
        <p:txBody>
          <a:bodyPr/>
          <a:lstStyle/>
          <a:p>
            <a:pPr eaLnBrk="1" hangingPunct="1"/>
            <a:endParaRPr lang="hu-HU" altLang="en-US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051025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algn="l" defTabSz="914409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1pPr>
            <a:lvl2pPr marL="735298" indent="-282807" algn="l" defTabSz="914409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2pPr>
            <a:lvl3pPr marL="1131227" indent="-226245" algn="l" defTabSz="914409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3pPr>
            <a:lvl4pPr marL="1583718" indent="-226245" algn="l" defTabSz="914409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4pPr>
            <a:lvl5pPr marL="2036209" indent="-226245" algn="l" defTabSz="914409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marL="2488700" indent="-226245" defTabSz="914409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marL="2941190" indent="-226245" defTabSz="914409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marL="3393681" indent="-226245" defTabSz="914409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marL="3846172" indent="-226245" defTabSz="914409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8C251C86-8D92-4FEB-B6A8-2CBD7D4476B5}" type="slidenum">
              <a:rPr lang="en-US" altLang="en-US">
                <a:solidFill>
                  <a:srgbClr val="000000"/>
                </a:solidFill>
              </a:rPr>
              <a:pPr algn="r" eaLnBrk="1" hangingPunct="1">
                <a:spcBef>
                  <a:spcPct val="0"/>
                </a:spcBef>
              </a:pPr>
              <a:t>103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24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7575" y="744538"/>
            <a:ext cx="4967288" cy="3725862"/>
          </a:xfrm>
          <a:ln/>
        </p:spPr>
      </p:sp>
      <p:sp>
        <p:nvSpPr>
          <p:cNvPr id="10240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0084" y="4716049"/>
            <a:ext cx="5435911" cy="4469814"/>
          </a:xfrm>
          <a:noFill/>
        </p:spPr>
        <p:txBody>
          <a:bodyPr/>
          <a:lstStyle/>
          <a:p>
            <a:pPr eaLnBrk="1" hangingPunct="1"/>
            <a:endParaRPr lang="hu-HU" altLang="en-US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32803248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algn="l" defTabSz="914409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1pPr>
            <a:lvl2pPr marL="735298" indent="-282807" algn="l" defTabSz="914409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2pPr>
            <a:lvl3pPr marL="1131227" indent="-226245" algn="l" defTabSz="914409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3pPr>
            <a:lvl4pPr marL="1583718" indent="-226245" algn="l" defTabSz="914409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4pPr>
            <a:lvl5pPr marL="2036209" indent="-226245" algn="l" defTabSz="914409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marL="2488700" indent="-226245" defTabSz="914409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marL="2941190" indent="-226245" defTabSz="914409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marL="3393681" indent="-226245" defTabSz="914409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marL="3846172" indent="-226245" defTabSz="914409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8C251C86-8D92-4FEB-B6A8-2CBD7D4476B5}" type="slidenum">
              <a:rPr lang="en-US" altLang="en-US">
                <a:solidFill>
                  <a:srgbClr val="000000"/>
                </a:solidFill>
              </a:rPr>
              <a:pPr algn="r" eaLnBrk="1" hangingPunct="1">
                <a:spcBef>
                  <a:spcPct val="0"/>
                </a:spcBef>
              </a:pPr>
              <a:t>109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24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7575" y="744538"/>
            <a:ext cx="4967288" cy="3725862"/>
          </a:xfrm>
          <a:ln/>
        </p:spPr>
      </p:sp>
      <p:sp>
        <p:nvSpPr>
          <p:cNvPr id="10240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0084" y="4716049"/>
            <a:ext cx="5435911" cy="4469814"/>
          </a:xfrm>
          <a:noFill/>
        </p:spPr>
        <p:txBody>
          <a:bodyPr/>
          <a:lstStyle/>
          <a:p>
            <a:pPr eaLnBrk="1" hangingPunct="1"/>
            <a:endParaRPr lang="hu-HU" altLang="en-US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6358993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algn="l" defTabSz="914409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1pPr>
            <a:lvl2pPr marL="735298" indent="-282807" algn="l" defTabSz="914409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2pPr>
            <a:lvl3pPr marL="1131227" indent="-226245" algn="l" defTabSz="914409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3pPr>
            <a:lvl4pPr marL="1583718" indent="-226245" algn="l" defTabSz="914409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4pPr>
            <a:lvl5pPr marL="2036209" indent="-226245" algn="l" defTabSz="914409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marL="2488700" indent="-226245" defTabSz="914409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marL="2941190" indent="-226245" defTabSz="914409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marL="3393681" indent="-226245" defTabSz="914409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marL="3846172" indent="-226245" defTabSz="914409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8C251C86-8D92-4FEB-B6A8-2CBD7D4476B5}" type="slidenum">
              <a:rPr lang="en-US" altLang="en-US">
                <a:solidFill>
                  <a:srgbClr val="000000"/>
                </a:solidFill>
              </a:rPr>
              <a:pPr algn="r" eaLnBrk="1" hangingPunct="1">
                <a:spcBef>
                  <a:spcPct val="0"/>
                </a:spcBef>
              </a:pPr>
              <a:t>7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24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9163" y="744538"/>
            <a:ext cx="4964112" cy="3724275"/>
          </a:xfrm>
          <a:ln/>
        </p:spPr>
      </p:sp>
      <p:sp>
        <p:nvSpPr>
          <p:cNvPr id="10240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0081" y="4716049"/>
            <a:ext cx="5435911" cy="4469814"/>
          </a:xfrm>
          <a:noFill/>
        </p:spPr>
        <p:txBody>
          <a:bodyPr/>
          <a:lstStyle/>
          <a:p>
            <a:pPr eaLnBrk="1" hangingPunct="1"/>
            <a:endParaRPr lang="hu-HU" altLang="en-US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7858313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algn="l" defTabSz="914409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1pPr>
            <a:lvl2pPr marL="735298" indent="-282807" algn="l" defTabSz="914409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2pPr>
            <a:lvl3pPr marL="1131227" indent="-226245" algn="l" defTabSz="914409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3pPr>
            <a:lvl4pPr marL="1583718" indent="-226245" algn="l" defTabSz="914409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4pPr>
            <a:lvl5pPr marL="2036209" indent="-226245" algn="l" defTabSz="914409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marL="2488700" indent="-226245" defTabSz="914409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marL="2941190" indent="-226245" defTabSz="914409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marL="3393681" indent="-226245" defTabSz="914409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marL="3846172" indent="-226245" defTabSz="914409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8C251C86-8D92-4FEB-B6A8-2CBD7D4476B5}" type="slidenum">
              <a:rPr lang="en-US" altLang="en-US">
                <a:solidFill>
                  <a:srgbClr val="000000"/>
                </a:solidFill>
              </a:rPr>
              <a:pPr algn="r" eaLnBrk="1" hangingPunct="1">
                <a:spcBef>
                  <a:spcPct val="0"/>
                </a:spcBef>
              </a:pPr>
              <a:t>8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24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9163" y="744538"/>
            <a:ext cx="4964112" cy="3724275"/>
          </a:xfrm>
          <a:ln/>
        </p:spPr>
      </p:sp>
      <p:sp>
        <p:nvSpPr>
          <p:cNvPr id="10240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0081" y="4716049"/>
            <a:ext cx="5435911" cy="4469814"/>
          </a:xfrm>
          <a:noFill/>
        </p:spPr>
        <p:txBody>
          <a:bodyPr/>
          <a:lstStyle/>
          <a:p>
            <a:pPr eaLnBrk="1" hangingPunct="1"/>
            <a:endParaRPr lang="hu-HU" altLang="en-US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0681033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algn="l" defTabSz="914409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1pPr>
            <a:lvl2pPr marL="735298" indent="-282807" algn="l" defTabSz="914409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2pPr>
            <a:lvl3pPr marL="1131227" indent="-226245" algn="l" defTabSz="914409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3pPr>
            <a:lvl4pPr marL="1583718" indent="-226245" algn="l" defTabSz="914409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4pPr>
            <a:lvl5pPr marL="2036209" indent="-226245" algn="l" defTabSz="914409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marL="2488700" indent="-226245" defTabSz="914409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marL="2941190" indent="-226245" defTabSz="914409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marL="3393681" indent="-226245" defTabSz="914409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marL="3846172" indent="-226245" defTabSz="914409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8C251C86-8D92-4FEB-B6A8-2CBD7D4476B5}" type="slidenum">
              <a:rPr lang="en-US" altLang="en-US">
                <a:solidFill>
                  <a:srgbClr val="000000"/>
                </a:solidFill>
              </a:rPr>
              <a:pPr algn="r" eaLnBrk="1" hangingPunct="1">
                <a:spcBef>
                  <a:spcPct val="0"/>
                </a:spcBef>
              </a:pPr>
              <a:t>12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24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9163" y="744538"/>
            <a:ext cx="4964112" cy="3724275"/>
          </a:xfrm>
          <a:ln/>
        </p:spPr>
      </p:sp>
      <p:sp>
        <p:nvSpPr>
          <p:cNvPr id="10240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0081" y="4716049"/>
            <a:ext cx="5435911" cy="4469814"/>
          </a:xfrm>
          <a:noFill/>
        </p:spPr>
        <p:txBody>
          <a:bodyPr/>
          <a:lstStyle/>
          <a:p>
            <a:pPr eaLnBrk="1" hangingPunct="1"/>
            <a:endParaRPr lang="hu-HU" altLang="en-US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5586257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100CA7-23C6-4EFD-8BE6-E26AD1C9DF98}" type="slidenum">
              <a:rPr lang="en-US" smtClean="0">
                <a:solidFill>
                  <a:prstClr val="black"/>
                </a:solidFill>
              </a:rPr>
              <a:pPr/>
              <a:t>16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305077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algn="l" defTabSz="914409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1pPr>
            <a:lvl2pPr marL="735298" indent="-282807" algn="l" defTabSz="914409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2pPr>
            <a:lvl3pPr marL="1131227" indent="-226245" algn="l" defTabSz="914409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3pPr>
            <a:lvl4pPr marL="1583718" indent="-226245" algn="l" defTabSz="914409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4pPr>
            <a:lvl5pPr marL="2036209" indent="-226245" algn="l" defTabSz="914409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marL="2488700" indent="-226245" defTabSz="914409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marL="2941190" indent="-226245" defTabSz="914409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marL="3393681" indent="-226245" defTabSz="914409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marL="3846172" indent="-226245" defTabSz="914409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8C251C86-8D92-4FEB-B6A8-2CBD7D4476B5}" type="slidenum">
              <a:rPr lang="en-US" altLang="en-US">
                <a:solidFill>
                  <a:srgbClr val="000000"/>
                </a:solidFill>
              </a:rPr>
              <a:pPr algn="r" eaLnBrk="1" hangingPunct="1">
                <a:spcBef>
                  <a:spcPct val="0"/>
                </a:spcBef>
              </a:pPr>
              <a:t>27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24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9163" y="744538"/>
            <a:ext cx="4964112" cy="3724275"/>
          </a:xfrm>
          <a:ln/>
        </p:spPr>
      </p:sp>
      <p:sp>
        <p:nvSpPr>
          <p:cNvPr id="10240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0081" y="4716049"/>
            <a:ext cx="5435911" cy="4469814"/>
          </a:xfrm>
          <a:noFill/>
        </p:spPr>
        <p:txBody>
          <a:bodyPr/>
          <a:lstStyle/>
          <a:p>
            <a:pPr eaLnBrk="1" hangingPunct="1"/>
            <a:endParaRPr lang="hu-HU" altLang="en-US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1629112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algn="l" defTabSz="914409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1pPr>
            <a:lvl2pPr marL="735298" indent="-282807" algn="l" defTabSz="914409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2pPr>
            <a:lvl3pPr marL="1131227" indent="-226245" algn="l" defTabSz="914409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3pPr>
            <a:lvl4pPr marL="1583718" indent="-226245" algn="l" defTabSz="914409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4pPr>
            <a:lvl5pPr marL="2036209" indent="-226245" algn="l" defTabSz="914409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marL="2488700" indent="-226245" defTabSz="914409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marL="2941190" indent="-226245" defTabSz="914409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marL="3393681" indent="-226245" defTabSz="914409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marL="3846172" indent="-226245" defTabSz="914409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8C251C86-8D92-4FEB-B6A8-2CBD7D4476B5}" type="slidenum">
              <a:rPr lang="en-US" altLang="en-US">
                <a:solidFill>
                  <a:srgbClr val="000000"/>
                </a:solidFill>
              </a:rPr>
              <a:pPr algn="r" eaLnBrk="1" hangingPunct="1">
                <a:spcBef>
                  <a:spcPct val="0"/>
                </a:spcBef>
              </a:pPr>
              <a:t>34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24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9163" y="744538"/>
            <a:ext cx="4964112" cy="3724275"/>
          </a:xfrm>
          <a:ln/>
        </p:spPr>
      </p:sp>
      <p:sp>
        <p:nvSpPr>
          <p:cNvPr id="10240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0081" y="4716049"/>
            <a:ext cx="5435911" cy="4469814"/>
          </a:xfrm>
          <a:noFill/>
        </p:spPr>
        <p:txBody>
          <a:bodyPr/>
          <a:lstStyle/>
          <a:p>
            <a:pPr eaLnBrk="1" hangingPunct="1"/>
            <a:endParaRPr lang="hu-HU" altLang="en-US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0505915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273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defTabSz="933450">
              <a:defRPr>
                <a:solidFill>
                  <a:schemeClr val="tx1"/>
                </a:solidFill>
                <a:latin typeface="Arial" charset="0"/>
              </a:defRPr>
            </a:lvl1pPr>
            <a:lvl2pPr marL="757238" indent="-288925" defTabSz="933450">
              <a:defRPr>
                <a:solidFill>
                  <a:schemeClr val="tx1"/>
                </a:solidFill>
                <a:latin typeface="Arial" charset="0"/>
              </a:defRPr>
            </a:lvl2pPr>
            <a:lvl3pPr marL="1165225" indent="-231775" defTabSz="933450">
              <a:defRPr>
                <a:solidFill>
                  <a:schemeClr val="tx1"/>
                </a:solidFill>
                <a:latin typeface="Arial" charset="0"/>
              </a:defRPr>
            </a:lvl3pPr>
            <a:lvl4pPr marL="1631950" indent="-231775" defTabSz="933450">
              <a:defRPr>
                <a:solidFill>
                  <a:schemeClr val="tx1"/>
                </a:solidFill>
                <a:latin typeface="Arial" charset="0"/>
              </a:defRPr>
            </a:lvl4pPr>
            <a:lvl5pPr marL="2100263" indent="-231775" defTabSz="933450">
              <a:defRPr>
                <a:solidFill>
                  <a:schemeClr val="tx1"/>
                </a:solidFill>
                <a:latin typeface="Arial" charset="0"/>
              </a:defRPr>
            </a:lvl5pPr>
            <a:lvl6pPr marL="2557463" indent="-231775" defTabSz="9334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014663" indent="-231775" defTabSz="9334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71863" indent="-231775" defTabSz="9334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929063" indent="-231775" defTabSz="9334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defRPr/>
            </a:pPr>
            <a:fld id="{B2B24B3E-3495-4A81-9766-EB1C75BD1002}" type="slidenum">
              <a:rPr lang="en-US" altLang="en-US" smtClean="0">
                <a:solidFill>
                  <a:srgbClr val="000000"/>
                </a:solidFill>
              </a:rPr>
              <a:pPr>
                <a:defRPr/>
              </a:pPr>
              <a:t>37</a:t>
            </a:fld>
            <a:endParaRPr lang="en-US" altLang="en-US" smtClean="0">
              <a:solidFill>
                <a:srgbClr val="000000"/>
              </a:solidFill>
            </a:endParaRPr>
          </a:p>
        </p:txBody>
      </p:sp>
      <p:sp>
        <p:nvSpPr>
          <p:cNvPr id="335875" name="Rectangle 7"/>
          <p:cNvSpPr txBox="1">
            <a:spLocks noGrp="1" noChangeArrowheads="1"/>
          </p:cNvSpPr>
          <p:nvPr/>
        </p:nvSpPr>
        <p:spPr bwMode="auto">
          <a:xfrm>
            <a:off x="3847896" y="9434837"/>
            <a:ext cx="2945023" cy="4949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370" tIns="46685" rIns="93370" bIns="46685" anchor="b"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35013" indent="-2825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31888" indent="-2270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584325" indent="-2270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36763" indent="-2270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493963" indent="-227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51163" indent="-227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08363" indent="-227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65563" indent="-227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 eaLnBrk="1" fontAlgn="base" hangingPunct="1">
              <a:spcBef>
                <a:spcPct val="0"/>
              </a:spcBef>
              <a:spcAft>
                <a:spcPct val="0"/>
              </a:spcAft>
            </a:pPr>
            <a:fld id="{999C8931-3665-4139-92D8-CE1F4C73EAA9}" type="slidenum">
              <a:rPr lang="en-US" altLang="en-US">
                <a:solidFill>
                  <a:srgbClr val="000000"/>
                </a:solidFill>
                <a:latin typeface="Arial" charset="0"/>
                <a:cs typeface="Arial" charset="0"/>
              </a:rPr>
              <a:pPr algn="r" eaLnBrk="1" fontAlgn="base" hangingPunct="1">
                <a:spcBef>
                  <a:spcPct val="0"/>
                </a:spcBef>
                <a:spcAft>
                  <a:spcPct val="0"/>
                </a:spcAft>
              </a:pPr>
              <a:t>37</a:t>
            </a:fld>
            <a:endParaRPr lang="en-US" altLang="en-US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33587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912813" y="742950"/>
            <a:ext cx="4973637" cy="3732213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3587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79153" y="4716624"/>
            <a:ext cx="5436235" cy="4469126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3370" tIns="46685" rIns="93370" bIns="46685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hu-HU" altLang="en-US" smtClean="0"/>
          </a:p>
        </p:txBody>
      </p:sp>
    </p:spTree>
    <p:extLst>
      <p:ext uri="{BB962C8B-B14F-4D97-AF65-F5344CB8AC3E}">
        <p14:creationId xmlns:p14="http://schemas.microsoft.com/office/powerpoint/2010/main" val="7732777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hu-HU" smtClean="0"/>
              <a:t>Alcím mintájának szerkesztése</a:t>
            </a:r>
            <a:endParaRPr lang="hu-H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/>
            </a:lvl1pPr>
          </a:lstStyle>
          <a:p>
            <a:pPr>
              <a:defRPr/>
            </a:pPr>
            <a:fld id="{0B79A414-E239-4197-9C72-BE7E2F0B399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9884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/>
            </a:lvl1pPr>
          </a:lstStyle>
          <a:p>
            <a:pPr>
              <a:defRPr/>
            </a:pPr>
            <a:fld id="{52F286BB-3F6F-42E1-A81B-B1512385034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92686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6858000" y="0"/>
            <a:ext cx="2286000" cy="6126163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0" y="0"/>
            <a:ext cx="6705600" cy="6126163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/>
            </a:lvl1pPr>
          </a:lstStyle>
          <a:p>
            <a:pPr>
              <a:defRPr/>
            </a:pPr>
            <a:fld id="{8D7AB8CC-E3BB-4996-AEFA-356CB70AC9E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432105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Cím és tábláza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393700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áblázat helye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hu-HU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/>
            </a:lvl1pPr>
          </a:lstStyle>
          <a:p>
            <a:pPr>
              <a:defRPr/>
            </a:pPr>
            <a:fld id="{4BBE1E43-4B64-4081-B5EC-220B08B76C4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784841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/>
            </a:lvl1pPr>
          </a:lstStyle>
          <a:p>
            <a:pPr>
              <a:defRPr/>
            </a:pPr>
            <a:fld id="{05479473-8215-4985-8111-8BEE71B303B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236552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/>
            </a:lvl1pPr>
          </a:lstStyle>
          <a:p>
            <a:pPr>
              <a:defRPr/>
            </a:pPr>
            <a:fld id="{663F1D34-3435-4166-8B62-80A35588360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543955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/>
            </a:lvl1pPr>
          </a:lstStyle>
          <a:p>
            <a:pPr>
              <a:defRPr/>
            </a:pPr>
            <a:fld id="{228E53DB-AF73-4FAF-90CE-EF114DDF4E9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699716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/>
            </a:lvl1pPr>
          </a:lstStyle>
          <a:p>
            <a:pPr>
              <a:defRPr/>
            </a:pPr>
            <a:fld id="{9FA3079A-56D9-45BC-ACBD-F2A3987F1F0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950433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/>
            </a:lvl1pPr>
          </a:lstStyle>
          <a:p>
            <a:pPr>
              <a:defRPr/>
            </a:pPr>
            <a:fld id="{E2DEC180-0ED8-4B19-A619-B805FE124B5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212230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/>
            </a:lvl1pPr>
          </a:lstStyle>
          <a:p>
            <a:pPr>
              <a:defRPr/>
            </a:pPr>
            <a:fld id="{B62BD231-4A8C-44C8-B87F-1D66C7F76C2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141904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/>
            </a:lvl1pPr>
          </a:lstStyle>
          <a:p>
            <a:pPr>
              <a:defRPr/>
            </a:pPr>
            <a:fld id="{EF0C3108-C885-47A0-8B34-6B73C225AB8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92818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/>
            </a:lvl1pPr>
          </a:lstStyle>
          <a:p>
            <a:pPr>
              <a:defRPr/>
            </a:pPr>
            <a:fld id="{5240BE07-A114-4229-A434-81848DB190D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348359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/>
            </a:lvl1pPr>
          </a:lstStyle>
          <a:p>
            <a:pPr>
              <a:defRPr/>
            </a:pPr>
            <a:fld id="{C99C743E-EAA4-4EFE-932C-7CB42145840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649697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/>
            </a:lvl1pPr>
          </a:lstStyle>
          <a:p>
            <a:pPr>
              <a:defRPr/>
            </a:pPr>
            <a:fld id="{BDEED530-72C3-4610-88DF-9A139D0D87B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329225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/>
            </a:lvl1pPr>
          </a:lstStyle>
          <a:p>
            <a:pPr>
              <a:defRPr/>
            </a:pPr>
            <a:fld id="{B577B294-925D-4849-9BDE-85320CFFEB7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867941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0"/>
            <a:ext cx="2286000" cy="61261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0" y="0"/>
            <a:ext cx="6705600" cy="61261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/>
            </a:lvl1pPr>
          </a:lstStyle>
          <a:p>
            <a:pPr>
              <a:defRPr/>
            </a:pPr>
            <a:fld id="{DF3CEFE1-B23A-46C3-A672-F6D67FB175E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309974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3937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/>
            </a:lvl1pPr>
          </a:lstStyle>
          <a:p>
            <a:pPr>
              <a:defRPr/>
            </a:pPr>
            <a:fld id="{68E7ECD5-31C2-4432-9F1A-D64ECF8A50F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961212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hu-HU" smtClean="0"/>
              <a:t>Alcím mintájának szerkesztése</a:t>
            </a:r>
            <a:endParaRPr lang="hu-H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6F7C492-C8E2-488D-A832-BAC0754F66B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127634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5D7BC5F-438A-474D-82A8-B9A55BA94F0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405383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3F29C1B-6D92-4B01-A3D3-A99A0506443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424150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3E5642-C730-422F-9828-E4FD01076A3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531320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83B116C-4BBE-4689-A2AC-4E6356B0C50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87407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/>
            </a:lvl1pPr>
          </a:lstStyle>
          <a:p>
            <a:pPr>
              <a:defRPr/>
            </a:pPr>
            <a:fld id="{093FAE26-13E2-4ED6-8BE1-7D8B1014A29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148868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C56F23F-9933-4EC0-B3D5-0D08573FF11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68427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00F5D7-CDC8-4FAE-881F-37475F3B709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309188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15DEB4-7578-4600-A616-7F887C1470A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276578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hu-HU" noProof="0" smtClean="0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68F05A5-778F-43FE-B14A-06B9FA6E62D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88470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D7253A-7680-4316-85E0-8A63CDBE204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651980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6858000" y="0"/>
            <a:ext cx="2286000" cy="6126163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0" y="0"/>
            <a:ext cx="6705600" cy="6126163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A0FA5C-A6DE-4C4C-B68F-0E8D91760AF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1670651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2F7B11C3-7C78-4312-A770-E2334E11883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583433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6B3F2D18-9BB3-49AA-A2D5-F6BD04AF9CF9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841652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837321BF-3E83-417C-93F9-0C67297C2DF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0348566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25EF012B-4587-4302-9498-F93ADBBFD22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27341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/>
            </a:lvl1pPr>
          </a:lstStyle>
          <a:p>
            <a:pPr>
              <a:defRPr/>
            </a:pPr>
            <a:fld id="{FEAFF025-74C9-4082-A1D8-BF8069E86C6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0314038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7AE6B654-A3FB-4B3D-AA96-32D239D0E71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890928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D92B4165-F4F0-4859-8375-4E8F3F74ABE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6336421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4ACEEFCC-73C6-4E34-BA98-06816966EDD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7682781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421EA548-8986-4F63-9E9A-7C9AB425FD4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1753485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4002BCDA-CD3D-459A-B5F6-7253ED4651F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8533722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9B4CE1C6-BAA7-44E9-A2FC-6C64E395E519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2480869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250FA391-E49C-4445-B1C9-8D082153F1C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824926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241454B-1DF7-4995-BAB1-9D8D4FBAA462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2428695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949723A-2E45-4C38-89CE-36A10C7730D2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3357407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6429ED4-A99D-4E17-ADDA-7EC4DA76A5D2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45297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/>
            </a:lvl1pPr>
          </a:lstStyle>
          <a:p>
            <a:pPr>
              <a:defRPr/>
            </a:pPr>
            <a:fld id="{C125382A-3DF0-4797-BE0F-445E10A4FB4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2972924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5AC92BE-7D6A-4101-8426-A6D61ED95DD1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0356255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9139C2-0B52-4ADA-A3FC-6F01CC26A105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3216439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40B01DA-37FA-4FE9-B751-638C3CF0AD43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5529600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603A073-6AC8-430E-B890-27568C128754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2114144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201025-725D-45D6-8CFF-C2C1EAC451A8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600383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032F07-A476-436C-AD2F-FA09FA4D6D97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9103808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5D72844-1DC8-4DD9-8F80-4234FDCD7BE3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8054559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0"/>
            <a:ext cx="2286000" cy="61261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0" y="0"/>
            <a:ext cx="6705600" cy="61261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BE8714-C9BB-4AB2-BDDA-E2039D9FAFA8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76132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/>
            </a:lvl1pPr>
          </a:lstStyle>
          <a:p>
            <a:pPr>
              <a:defRPr/>
            </a:pPr>
            <a:fld id="{1B349859-308B-44EF-A27B-55BF25424D6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42292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/>
            </a:lvl1pPr>
          </a:lstStyle>
          <a:p>
            <a:pPr>
              <a:defRPr/>
            </a:pPr>
            <a:fld id="{268BD18B-46BE-49D5-8E30-1AECAEBD1CD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64971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/>
            </a:lvl1pPr>
          </a:lstStyle>
          <a:p>
            <a:pPr>
              <a:defRPr/>
            </a:pPr>
            <a:fld id="{279B6EA3-FDDD-438E-9163-541F1F5CE21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67591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hu-HU" noProof="0" smtClean="0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/>
            </a:lvl1pPr>
          </a:lstStyle>
          <a:p>
            <a:pPr>
              <a:defRPr/>
            </a:pPr>
            <a:fld id="{A4A9BE35-29C3-4B97-839D-9DE43E66283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68102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3.xml"/><Relationship Id="rId3" Type="http://schemas.openxmlformats.org/officeDocument/2006/relationships/slideLayout" Target="../slideLayouts/slideLayout38.xml"/><Relationship Id="rId7" Type="http://schemas.openxmlformats.org/officeDocument/2006/relationships/slideLayout" Target="../slideLayouts/slideLayout42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7.xml"/><Relationship Id="rId1" Type="http://schemas.openxmlformats.org/officeDocument/2006/relationships/slideLayout" Target="../slideLayouts/slideLayout36.xml"/><Relationship Id="rId6" Type="http://schemas.openxmlformats.org/officeDocument/2006/relationships/slideLayout" Target="../slideLayouts/slideLayout41.xml"/><Relationship Id="rId11" Type="http://schemas.openxmlformats.org/officeDocument/2006/relationships/slideLayout" Target="../slideLayouts/slideLayout46.xml"/><Relationship Id="rId5" Type="http://schemas.openxmlformats.org/officeDocument/2006/relationships/slideLayout" Target="../slideLayouts/slideLayout40.xml"/><Relationship Id="rId10" Type="http://schemas.openxmlformats.org/officeDocument/2006/relationships/slideLayout" Target="../slideLayouts/slideLayout45.xml"/><Relationship Id="rId4" Type="http://schemas.openxmlformats.org/officeDocument/2006/relationships/slideLayout" Target="../slideLayouts/slideLayout39.xml"/><Relationship Id="rId9" Type="http://schemas.openxmlformats.org/officeDocument/2006/relationships/slideLayout" Target="../slideLayouts/slideLayout4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4.xml"/><Relationship Id="rId3" Type="http://schemas.openxmlformats.org/officeDocument/2006/relationships/slideLayout" Target="../slideLayouts/slideLayout49.xml"/><Relationship Id="rId7" Type="http://schemas.openxmlformats.org/officeDocument/2006/relationships/slideLayout" Target="../slideLayouts/slideLayout53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8.xml"/><Relationship Id="rId1" Type="http://schemas.openxmlformats.org/officeDocument/2006/relationships/slideLayout" Target="../slideLayouts/slideLayout47.xml"/><Relationship Id="rId6" Type="http://schemas.openxmlformats.org/officeDocument/2006/relationships/slideLayout" Target="../slideLayouts/slideLayout52.xml"/><Relationship Id="rId11" Type="http://schemas.openxmlformats.org/officeDocument/2006/relationships/slideLayout" Target="../slideLayouts/slideLayout57.xml"/><Relationship Id="rId5" Type="http://schemas.openxmlformats.org/officeDocument/2006/relationships/slideLayout" Target="../slideLayouts/slideLayout51.xml"/><Relationship Id="rId10" Type="http://schemas.openxmlformats.org/officeDocument/2006/relationships/slideLayout" Target="../slideLayouts/slideLayout56.xml"/><Relationship Id="rId4" Type="http://schemas.openxmlformats.org/officeDocument/2006/relationships/slideLayout" Target="../slideLayouts/slideLayout50.xml"/><Relationship Id="rId9" Type="http://schemas.openxmlformats.org/officeDocument/2006/relationships/slideLayout" Target="../slideLayouts/slideLayout5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0" y="0"/>
            <a:ext cx="9144000" cy="393700"/>
          </a:xfrm>
          <a:prstGeom prst="rect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512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0">
                <a:solidFill>
                  <a:srgbClr val="000000"/>
                </a:solidFill>
                <a:latin typeface="+mn-lt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512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b="0">
                <a:solidFill>
                  <a:srgbClr val="000000"/>
                </a:solidFill>
                <a:latin typeface="+mn-lt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356600" y="25400"/>
            <a:ext cx="762000" cy="273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0">
                <a:solidFill>
                  <a:srgbClr val="FFFFFF"/>
                </a:solidFill>
                <a:latin typeface="+mn-lt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86F7CB5-7D1B-420E-9AC6-03B292490CE1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66603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>
          <a:solidFill>
            <a:schemeClr val="bg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>
          <a:solidFill>
            <a:schemeClr val="bg1"/>
          </a:solidFill>
          <a:latin typeface="Verdana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>
          <a:solidFill>
            <a:schemeClr val="bg1"/>
          </a:solidFill>
          <a:latin typeface="Verdana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>
          <a:solidFill>
            <a:schemeClr val="bg1"/>
          </a:solidFill>
          <a:latin typeface="Verdana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>
          <a:solidFill>
            <a:schemeClr val="bg1"/>
          </a:solidFill>
          <a:latin typeface="Verdana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>
          <a:solidFill>
            <a:schemeClr val="bg1"/>
          </a:solidFill>
          <a:latin typeface="Verdana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>
          <a:solidFill>
            <a:schemeClr val="bg1"/>
          </a:solidFill>
          <a:latin typeface="Verdana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>
          <a:solidFill>
            <a:schemeClr val="bg1"/>
          </a:solidFill>
          <a:latin typeface="Verdana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>
          <a:solidFill>
            <a:schemeClr val="bg1"/>
          </a:solidFill>
          <a:latin typeface="Verdan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0" y="0"/>
            <a:ext cx="9144000" cy="393700"/>
          </a:xfrm>
          <a:prstGeom prst="rect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512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0">
                <a:solidFill>
                  <a:srgbClr val="000000"/>
                </a:solidFill>
                <a:latin typeface="+mn-lt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512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b="0">
                <a:solidFill>
                  <a:srgbClr val="000000"/>
                </a:solidFill>
                <a:latin typeface="+mn-lt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356600" y="25400"/>
            <a:ext cx="762000" cy="273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0">
                <a:solidFill>
                  <a:srgbClr val="FFFFFF"/>
                </a:solidFill>
                <a:latin typeface="+mn-lt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C5ABEFA-7CE2-451C-AAD3-7A2CC969DB36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95714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>
          <a:solidFill>
            <a:schemeClr val="bg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>
          <a:solidFill>
            <a:schemeClr val="bg1"/>
          </a:solidFill>
          <a:latin typeface="Verdana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>
          <a:solidFill>
            <a:schemeClr val="bg1"/>
          </a:solidFill>
          <a:latin typeface="Verdana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>
          <a:solidFill>
            <a:schemeClr val="bg1"/>
          </a:solidFill>
          <a:latin typeface="Verdana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>
          <a:solidFill>
            <a:schemeClr val="bg1"/>
          </a:solidFill>
          <a:latin typeface="Verdana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>
          <a:solidFill>
            <a:schemeClr val="bg1"/>
          </a:solidFill>
          <a:latin typeface="Verdana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>
          <a:solidFill>
            <a:schemeClr val="bg1"/>
          </a:solidFill>
          <a:latin typeface="Verdana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>
          <a:solidFill>
            <a:schemeClr val="bg1"/>
          </a:solidFill>
          <a:latin typeface="Verdana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>
          <a:solidFill>
            <a:schemeClr val="bg1"/>
          </a:solidFill>
          <a:latin typeface="Verdan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0" y="0"/>
            <a:ext cx="9144000" cy="393700"/>
          </a:xfrm>
          <a:prstGeom prst="rect">
            <a:avLst/>
          </a:prstGeom>
          <a:solidFill>
            <a:srgbClr val="0000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126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>
                <a:solidFill>
                  <a:srgbClr val="000000"/>
                </a:solidFill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400"/>
          </a:p>
        </p:txBody>
      </p:sp>
      <p:sp>
        <p:nvSpPr>
          <p:cNvPr id="1126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000000"/>
                </a:solidFill>
                <a:latin typeface="+mn-lt"/>
              </a:defRPr>
            </a:lvl1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400"/>
          </a:p>
        </p:txBody>
      </p:sp>
      <p:sp>
        <p:nvSpPr>
          <p:cNvPr id="1127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356600" y="25400"/>
            <a:ext cx="762000" cy="273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>
                <a:solidFill>
                  <a:srgbClr val="FFFFFF"/>
                </a:solidFill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FC222DB-D16D-4A8A-92BC-BB643043AAF9}" type="slidenum">
              <a:rPr lang="en-US" sz="140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sz="1400"/>
          </a:p>
        </p:txBody>
      </p:sp>
    </p:spTree>
    <p:extLst>
      <p:ext uri="{BB962C8B-B14F-4D97-AF65-F5344CB8AC3E}">
        <p14:creationId xmlns:p14="http://schemas.microsoft.com/office/powerpoint/2010/main" val="13455548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  <p:sldLayoutId id="2147483700" r:id="rId2"/>
    <p:sldLayoutId id="2147483701" r:id="rId3"/>
    <p:sldLayoutId id="2147483702" r:id="rId4"/>
    <p:sldLayoutId id="2147483703" r:id="rId5"/>
    <p:sldLayoutId id="2147483704" r:id="rId6"/>
    <p:sldLayoutId id="2147483705" r:id="rId7"/>
    <p:sldLayoutId id="2147483706" r:id="rId8"/>
    <p:sldLayoutId id="2147483707" r:id="rId9"/>
    <p:sldLayoutId id="2147483708" r:id="rId10"/>
    <p:sldLayoutId id="214748370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>
          <a:solidFill>
            <a:schemeClr val="bg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>
          <a:solidFill>
            <a:schemeClr val="bg1"/>
          </a:solidFill>
          <a:latin typeface="Verdana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>
          <a:solidFill>
            <a:schemeClr val="bg1"/>
          </a:solidFill>
          <a:latin typeface="Verdana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>
          <a:solidFill>
            <a:schemeClr val="bg1"/>
          </a:solidFill>
          <a:latin typeface="Verdana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>
          <a:solidFill>
            <a:schemeClr val="bg1"/>
          </a:solidFill>
          <a:latin typeface="Verdana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>
          <a:solidFill>
            <a:schemeClr val="bg1"/>
          </a:solidFill>
          <a:latin typeface="Verdana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>
          <a:solidFill>
            <a:schemeClr val="bg1"/>
          </a:solidFill>
          <a:latin typeface="Verdana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>
          <a:solidFill>
            <a:schemeClr val="bg1"/>
          </a:solidFill>
          <a:latin typeface="Verdana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>
          <a:solidFill>
            <a:schemeClr val="bg1"/>
          </a:solidFill>
          <a:latin typeface="Verdan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6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39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566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33894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10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3894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0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3895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0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0F5CF37-D3AB-4160-B42C-2A6D35D2A530}" type="slidenum">
              <a:rPr 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86536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3" r:id="rId1"/>
    <p:sldLayoutId id="2147483724" r:id="rId2"/>
    <p:sldLayoutId id="2147483725" r:id="rId3"/>
    <p:sldLayoutId id="2147483726" r:id="rId4"/>
    <p:sldLayoutId id="2147483727" r:id="rId5"/>
    <p:sldLayoutId id="2147483728" r:id="rId6"/>
    <p:sldLayoutId id="2147483729" r:id="rId7"/>
    <p:sldLayoutId id="2147483730" r:id="rId8"/>
    <p:sldLayoutId id="2147483731" r:id="rId9"/>
    <p:sldLayoutId id="2147483732" r:id="rId10"/>
    <p:sldLayoutId id="2147483733" r:id="rId11"/>
  </p:sldLayoutIdLst>
  <p:timing>
    <p:tnLst>
      <p:par>
        <p:cTn id="1" dur="indefinite" restart="never" nodeType="tmRoot"/>
      </p:par>
    </p:tnLst>
  </p:timing>
  <p:txStyles>
    <p:titleStyle>
      <a:lvl1pPr algn="l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Garamond" pitchFamily="18" charset="0"/>
        </a:defRPr>
      </a:lvl2pPr>
      <a:lvl3pPr algn="l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Garamond" pitchFamily="18" charset="0"/>
        </a:defRPr>
      </a:lvl3pPr>
      <a:lvl4pPr algn="l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Garamond" pitchFamily="18" charset="0"/>
        </a:defRPr>
      </a:lvl4pPr>
      <a:lvl5pPr algn="l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Garamond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Garamond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Garamond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Garamond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Garamond" pitchFamily="18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bg2"/>
        </a:buClr>
        <a:buSzPct val="75000"/>
        <a:buFont typeface="Wingdings" pitchFamily="2" charset="2"/>
        <a:buChar char="p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tx2"/>
        </a:buClr>
        <a:buSzPct val="75000"/>
        <a:buFont typeface="Wingdings" pitchFamily="2" charset="2"/>
        <a:buChar char="n"/>
        <a:defRPr sz="24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p"/>
        <a:defRPr sz="20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0" y="0"/>
            <a:ext cx="9144000" cy="393700"/>
          </a:xfrm>
          <a:prstGeom prst="rect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512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+mn-lt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400">
              <a:solidFill>
                <a:srgbClr val="000000"/>
              </a:solidFill>
            </a:endParaRPr>
          </a:p>
        </p:txBody>
      </p:sp>
      <p:sp>
        <p:nvSpPr>
          <p:cNvPr id="512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>
                <a:solidFill>
                  <a:schemeClr val="tx1"/>
                </a:solidFill>
                <a:latin typeface="+mn-lt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400">
              <a:solidFill>
                <a:srgbClr val="000000"/>
              </a:solidFill>
            </a:endParaRPr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356600" y="25400"/>
            <a:ext cx="762000" cy="273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>
                <a:solidFill>
                  <a:schemeClr val="bg1"/>
                </a:solidFill>
                <a:latin typeface="+mn-lt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B19A15A-9FCA-4B07-BEC3-4A718672D2E8}" type="slidenum">
              <a:rPr lang="en-US" sz="1400">
                <a:solidFill>
                  <a:srgbClr val="FFFFFF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sz="14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28192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5" r:id="rId1"/>
    <p:sldLayoutId id="2147483736" r:id="rId2"/>
    <p:sldLayoutId id="2147483737" r:id="rId3"/>
    <p:sldLayoutId id="2147483738" r:id="rId4"/>
    <p:sldLayoutId id="2147483739" r:id="rId5"/>
    <p:sldLayoutId id="2147483740" r:id="rId6"/>
    <p:sldLayoutId id="2147483741" r:id="rId7"/>
    <p:sldLayoutId id="2147483742" r:id="rId8"/>
    <p:sldLayoutId id="2147483743" r:id="rId9"/>
    <p:sldLayoutId id="2147483744" r:id="rId10"/>
    <p:sldLayoutId id="2147483745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>
          <a:solidFill>
            <a:schemeClr val="bg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>
          <a:solidFill>
            <a:schemeClr val="bg1"/>
          </a:solidFill>
          <a:latin typeface="Verdana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>
          <a:solidFill>
            <a:schemeClr val="bg1"/>
          </a:solidFill>
          <a:latin typeface="Verdana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>
          <a:solidFill>
            <a:schemeClr val="bg1"/>
          </a:solidFill>
          <a:latin typeface="Verdana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>
          <a:solidFill>
            <a:schemeClr val="bg1"/>
          </a:solidFill>
          <a:latin typeface="Verdana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>
          <a:solidFill>
            <a:schemeClr val="bg1"/>
          </a:solidFill>
          <a:latin typeface="Verdana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>
          <a:solidFill>
            <a:schemeClr val="bg1"/>
          </a:solidFill>
          <a:latin typeface="Verdana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>
          <a:solidFill>
            <a:schemeClr val="bg1"/>
          </a:solidFill>
          <a:latin typeface="Verdana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>
          <a:solidFill>
            <a:schemeClr val="bg1"/>
          </a:solidFill>
          <a:latin typeface="Verdan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10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26.xml"/></Relationships>
</file>

<file path=ppt/slides/_rels/slide10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10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6.xml"/></Relationships>
</file>

<file path=ppt/slides/_rels/slide10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1.xml"/></Relationships>
</file>

<file path=ppt/slides/_rels/slide10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10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30.xml"/></Relationships>
</file>

<file path=ppt/slides/_rels/slide10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30.xml"/></Relationships>
</file>

<file path=ppt/slides/_rels/slide10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30.xml"/></Relationships>
</file>

<file path=ppt/slides/_rels/slide10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hyperlink" Target="http://www.extremetech.com/wp-content/uploads/2015/11/A35-2.png" TargetMode="External"/><Relationship Id="rId1" Type="http://schemas.openxmlformats.org/officeDocument/2006/relationships/slideLayout" Target="../slideLayouts/slideLayout30.xml"/></Relationships>
</file>

<file path=ppt/slides/_rels/slide10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1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1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gif"/><Relationship Id="rId1" Type="http://schemas.openxmlformats.org/officeDocument/2006/relationships/slideLayout" Target="../slideLayouts/slideLayout26.xml"/></Relationships>
</file>

<file path=ppt/slides/_rels/slide1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6.xml"/></Relationships>
</file>

<file path=ppt/slides/_rels/slide1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gif"/><Relationship Id="rId1" Type="http://schemas.openxmlformats.org/officeDocument/2006/relationships/slideLayout" Target="../slideLayouts/slideLayout26.xml"/></Relationships>
</file>

<file path=ppt/slides/_rels/slide1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6.xml"/></Relationships>
</file>

<file path=ppt/slides/_rels/slide1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26.xml"/></Relationships>
</file>

<file path=ppt/slides/_rels/slide1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26.xml"/></Relationships>
</file>

<file path=ppt/slides/_rels/slide1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0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0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0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30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1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6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30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30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30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1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9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6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8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8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1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1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1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30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1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30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0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0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0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0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4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1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0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30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1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30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30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1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6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6.xm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hyperlink" Target="http://images.anandtech.com/doci/7739/Screen%20Shot%202014-02-04%20at%207.08.44%20PM.png" TargetMode="External"/><Relationship Id="rId1" Type="http://schemas.openxmlformats.org/officeDocument/2006/relationships/slideLayout" Target="../slideLayouts/slideLayout26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6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1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6.xml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30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7" Type="http://schemas.openxmlformats.org/officeDocument/2006/relationships/image" Target="../media/image37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30.x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1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6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53.xml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1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30.xml"/></Relationships>
</file>

<file path=ppt/slides/_rels/slide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9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6.xml"/></Relationships>
</file>

<file path=ppt/slides/_rels/slide9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gif"/><Relationship Id="rId1" Type="http://schemas.openxmlformats.org/officeDocument/2006/relationships/slideLayout" Target="../slideLayouts/slideLayout26.xml"/></Relationships>
</file>

<file path=ppt/slides/_rels/slide9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6.xml"/></Relationships>
</file>

<file path=ppt/slides/_rels/slide9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6.xml"/></Relationships>
</file>

<file path=ppt/slides/_rels/slide9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6.xml"/></Relationships>
</file>

<file path=ppt/slides/_rels/slide9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6.xml"/></Relationships>
</file>

<file path=ppt/slides/_rels/slide9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1.xml"/></Relationships>
</file>

<file path=ppt/slides/_rels/slide9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9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2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181876"/>
            </a:gs>
            <a:gs pos="100000">
              <a:srgbClr val="3333FF"/>
            </a:gs>
          </a:gsLst>
          <a:lin ang="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698" name="Rectangle 4"/>
          <p:cNvSpPr>
            <a:spLocks noChangeArrowheads="1"/>
          </p:cNvSpPr>
          <p:nvPr/>
        </p:nvSpPr>
        <p:spPr bwMode="auto">
          <a:xfrm>
            <a:off x="1371600" y="3486150"/>
            <a:ext cx="6400800" cy="220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 sz="14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 fontAlgn="base">
              <a:spcBef>
                <a:spcPct val="20000"/>
              </a:spcBef>
              <a:spcAft>
                <a:spcPct val="0"/>
              </a:spcAft>
              <a:buClr>
                <a:srgbClr val="666600"/>
              </a:buClr>
              <a:buSzPct val="75000"/>
              <a:buFont typeface="Wingdings" pitchFamily="2" charset="2"/>
              <a:buNone/>
            </a:pPr>
            <a:r>
              <a:rPr lang="en-US" altLang="en-US" sz="3600" dirty="0" err="1">
                <a:solidFill>
                  <a:srgbClr val="FFFFFF"/>
                </a:solidFill>
              </a:rPr>
              <a:t>Dezső</a:t>
            </a:r>
            <a:r>
              <a:rPr lang="en-US" altLang="en-US" sz="3600">
                <a:solidFill>
                  <a:srgbClr val="FFFFFF"/>
                </a:solidFill>
              </a:rPr>
              <a:t> Sima</a:t>
            </a:r>
            <a:endParaRPr lang="en-US" altLang="en-US" sz="2800">
              <a:solidFill>
                <a:srgbClr val="FFFFFF"/>
              </a:solidFill>
            </a:endParaRPr>
          </a:p>
        </p:txBody>
      </p:sp>
      <p:sp>
        <p:nvSpPr>
          <p:cNvPr id="157699" name="Text Box 5"/>
          <p:cNvSpPr txBox="1">
            <a:spLocks noChangeArrowheads="1"/>
          </p:cNvSpPr>
          <p:nvPr/>
        </p:nvSpPr>
        <p:spPr bwMode="auto">
          <a:xfrm>
            <a:off x="6635750" y="6230938"/>
            <a:ext cx="2004075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4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>
                <a:solidFill>
                  <a:srgbClr val="FFFFFF"/>
                </a:solidFill>
              </a:rPr>
              <a:t>© </a:t>
            </a:r>
            <a:r>
              <a:rPr lang="en-US" altLang="en-US" err="1">
                <a:solidFill>
                  <a:srgbClr val="FFFFFF"/>
                </a:solidFill>
              </a:rPr>
              <a:t>Dezső</a:t>
            </a:r>
            <a:r>
              <a:rPr lang="en-US" altLang="en-US">
                <a:solidFill>
                  <a:srgbClr val="FFFFFF"/>
                </a:solidFill>
              </a:rPr>
              <a:t> </a:t>
            </a:r>
            <a:r>
              <a:rPr lang="en-US" altLang="en-US" err="1">
                <a:solidFill>
                  <a:srgbClr val="FFFFFF"/>
                </a:solidFill>
              </a:rPr>
              <a:t>Sima</a:t>
            </a:r>
            <a:r>
              <a:rPr lang="en-US" altLang="en-US">
                <a:solidFill>
                  <a:srgbClr val="FFFFFF"/>
                </a:solidFill>
              </a:rPr>
              <a:t> </a:t>
            </a:r>
            <a:r>
              <a:rPr lang="en-US" altLang="en-US" smtClean="0">
                <a:solidFill>
                  <a:srgbClr val="FFFFFF"/>
                </a:solidFill>
              </a:rPr>
              <a:t>2015</a:t>
            </a:r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157700" name="Text Box 7"/>
          <p:cNvSpPr txBox="1">
            <a:spLocks noChangeArrowheads="1"/>
          </p:cNvSpPr>
          <p:nvPr/>
        </p:nvSpPr>
        <p:spPr bwMode="auto">
          <a:xfrm>
            <a:off x="4229294" y="6218238"/>
            <a:ext cx="747320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4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dirty="0">
                <a:solidFill>
                  <a:srgbClr val="FFFFFF"/>
                </a:solidFill>
              </a:rPr>
              <a:t>(</a:t>
            </a:r>
            <a:r>
              <a:rPr lang="en-US" altLang="en-US" dirty="0" smtClean="0">
                <a:solidFill>
                  <a:srgbClr val="FFFFFF"/>
                </a:solidFill>
              </a:rPr>
              <a:t>v1.</a:t>
            </a:r>
            <a:r>
              <a:rPr lang="hu-HU" altLang="en-US" smtClean="0">
                <a:solidFill>
                  <a:srgbClr val="FFFFFF"/>
                </a:solidFill>
              </a:rPr>
              <a:t>1</a:t>
            </a:r>
            <a:r>
              <a:rPr lang="en-US" altLang="en-US" smtClean="0">
                <a:solidFill>
                  <a:srgbClr val="FFFFFF"/>
                </a:solidFill>
              </a:rPr>
              <a:t>)</a:t>
            </a:r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157702" name="Text Box 6"/>
          <p:cNvSpPr txBox="1">
            <a:spLocks noChangeArrowheads="1"/>
          </p:cNvSpPr>
          <p:nvPr/>
        </p:nvSpPr>
        <p:spPr bwMode="auto">
          <a:xfrm>
            <a:off x="1983638" y="1654175"/>
            <a:ext cx="5183086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3600" smtClean="0">
                <a:solidFill>
                  <a:srgbClr val="FF0000"/>
                </a:solidFill>
              </a:rPr>
              <a:t>ARM’s processor</a:t>
            </a:r>
            <a:r>
              <a:rPr lang="hu-HU" altLang="en-US" sz="3600" smtClean="0">
                <a:solidFill>
                  <a:srgbClr val="FF0000"/>
                </a:solidFill>
              </a:rPr>
              <a:t> lines</a:t>
            </a:r>
            <a:endParaRPr lang="en-US" altLang="en-US" sz="3600">
              <a:solidFill>
                <a:srgbClr val="FF0000"/>
              </a:solidFill>
            </a:endParaRPr>
          </a:p>
        </p:txBody>
      </p:sp>
      <p:sp>
        <p:nvSpPr>
          <p:cNvPr id="157703" name="Text Box 7"/>
          <p:cNvSpPr txBox="1">
            <a:spLocks noChangeArrowheads="1"/>
          </p:cNvSpPr>
          <p:nvPr/>
        </p:nvSpPr>
        <p:spPr bwMode="auto">
          <a:xfrm>
            <a:off x="3044583" y="5421313"/>
            <a:ext cx="3070712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hu-HU" altLang="en-US" sz="2800" dirty="0" smtClean="0">
                <a:solidFill>
                  <a:srgbClr val="FFFFFF"/>
                </a:solidFill>
              </a:rPr>
              <a:t>November</a:t>
            </a:r>
            <a:r>
              <a:rPr lang="en-US" altLang="en-US" sz="2800" dirty="0" smtClean="0">
                <a:solidFill>
                  <a:srgbClr val="FFFFFF"/>
                </a:solidFill>
              </a:rPr>
              <a:t> 2015</a:t>
            </a:r>
            <a:endParaRPr lang="en-US" altLang="en-US" sz="28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86859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2.</a:t>
            </a:r>
            <a:r>
              <a:rPr lang="hu-HU"/>
              <a:t>1 Overview </a:t>
            </a:r>
            <a:r>
              <a:rPr lang="hu-HU" smtClean="0"/>
              <a:t>(3)</a:t>
            </a:r>
            <a:endParaRPr lang="hu-HU"/>
          </a:p>
        </p:txBody>
      </p:sp>
      <p:sp>
        <p:nvSpPr>
          <p:cNvPr id="3" name="Text Box 7"/>
          <p:cNvSpPr txBox="1">
            <a:spLocks noChangeArrowheads="1"/>
          </p:cNvSpPr>
          <p:nvPr/>
        </p:nvSpPr>
        <p:spPr bwMode="auto">
          <a:xfrm>
            <a:off x="74706" y="2185972"/>
            <a:ext cx="3687204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p"/>
              <a:defRPr sz="28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p"/>
              <a:defRPr sz="20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300" b="1">
                <a:solidFill>
                  <a:srgbClr val="000000"/>
                </a:solidFill>
              </a:rPr>
              <a:t>ISA extensions </a:t>
            </a:r>
            <a:r>
              <a:rPr lang="hu-HU" altLang="en-US" sz="1300" b="1" smtClean="0">
                <a:solidFill>
                  <a:srgbClr val="000000"/>
                </a:solidFill>
              </a:rPr>
              <a:t>to</a:t>
            </a:r>
            <a:endParaRPr lang="en-US" altLang="en-US" sz="1300" b="1">
              <a:solidFill>
                <a:srgbClr val="000000"/>
              </a:solidFill>
            </a:endParaRP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300" b="1">
                <a:solidFill>
                  <a:srgbClr val="000000"/>
                </a:solidFill>
              </a:rPr>
              <a:t> </a:t>
            </a:r>
            <a:r>
              <a:rPr lang="hu-HU" altLang="en-US" sz="1300" b="1" smtClean="0">
                <a:solidFill>
                  <a:srgbClr val="000000"/>
                </a:solidFill>
              </a:rPr>
              <a:t>enhance </a:t>
            </a:r>
            <a:r>
              <a:rPr lang="en-US" altLang="en-US" sz="1300" b="1" smtClean="0">
                <a:solidFill>
                  <a:srgbClr val="000000"/>
                </a:solidFill>
              </a:rPr>
              <a:t>compute capabilities</a:t>
            </a:r>
            <a:endParaRPr lang="en-US" altLang="en-US" sz="1300" b="1">
              <a:solidFill>
                <a:srgbClr val="000000"/>
              </a:solidFill>
            </a:endParaRPr>
          </a:p>
        </p:txBody>
      </p:sp>
      <p:sp>
        <p:nvSpPr>
          <p:cNvPr id="4" name="Text Box 16"/>
          <p:cNvSpPr txBox="1">
            <a:spLocks noChangeArrowheads="1"/>
          </p:cNvSpPr>
          <p:nvPr/>
        </p:nvSpPr>
        <p:spPr bwMode="auto">
          <a:xfrm>
            <a:off x="4094132" y="1387157"/>
            <a:ext cx="2079824" cy="2416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p"/>
              <a:defRPr sz="28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p"/>
              <a:defRPr sz="20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300" b="1" smtClean="0">
                <a:solidFill>
                  <a:srgbClr val="000000"/>
                </a:solidFill>
              </a:rPr>
              <a:t>ARM</a:t>
            </a:r>
            <a:r>
              <a:rPr lang="hu-HU" altLang="en-US" sz="1300" b="1" smtClean="0">
                <a:solidFill>
                  <a:srgbClr val="000000"/>
                </a:solidFill>
              </a:rPr>
              <a:t>’s ISA extensions </a:t>
            </a:r>
            <a:endParaRPr lang="en-US" altLang="en-US" sz="1300" b="1">
              <a:solidFill>
                <a:srgbClr val="000000"/>
              </a:solidFill>
            </a:endParaRPr>
          </a:p>
        </p:txBody>
      </p:sp>
      <p:sp>
        <p:nvSpPr>
          <p:cNvPr id="5" name="Line 17"/>
          <p:cNvSpPr>
            <a:spLocks noChangeShapeType="1"/>
          </p:cNvSpPr>
          <p:nvPr/>
        </p:nvSpPr>
        <p:spPr bwMode="auto">
          <a:xfrm flipV="1">
            <a:off x="1906307" y="1953043"/>
            <a:ext cx="580230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/>
          <a:lstStyle/>
          <a:p>
            <a:endParaRPr lang="en-US" sz="1300">
              <a:solidFill>
                <a:srgbClr val="000000"/>
              </a:solidFill>
            </a:endParaRPr>
          </a:p>
        </p:txBody>
      </p:sp>
      <p:sp>
        <p:nvSpPr>
          <p:cNvPr id="6" name="Line 22"/>
          <p:cNvSpPr>
            <a:spLocks noChangeShapeType="1"/>
          </p:cNvSpPr>
          <p:nvPr/>
        </p:nvSpPr>
        <p:spPr bwMode="auto">
          <a:xfrm>
            <a:off x="5110242" y="1681979"/>
            <a:ext cx="0" cy="2444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/>
          <a:lstStyle/>
          <a:p>
            <a:endParaRPr lang="en-US" sz="1300">
              <a:solidFill>
                <a:srgbClr val="000000"/>
              </a:solidFill>
            </a:endParaRPr>
          </a:p>
        </p:txBody>
      </p:sp>
      <p:sp>
        <p:nvSpPr>
          <p:cNvPr id="7" name="Line 25"/>
          <p:cNvSpPr>
            <a:spLocks noChangeShapeType="1"/>
          </p:cNvSpPr>
          <p:nvPr/>
        </p:nvSpPr>
        <p:spPr bwMode="auto">
          <a:xfrm>
            <a:off x="1906308" y="1953043"/>
            <a:ext cx="1" cy="17773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/>
          <a:lstStyle/>
          <a:p>
            <a:endParaRPr lang="en-US" sz="1300">
              <a:solidFill>
                <a:srgbClr val="000000"/>
              </a:solidFill>
            </a:endParaRPr>
          </a:p>
        </p:txBody>
      </p:sp>
      <p:sp>
        <p:nvSpPr>
          <p:cNvPr id="8" name="Line 29"/>
          <p:cNvSpPr>
            <a:spLocks noChangeShapeType="1"/>
          </p:cNvSpPr>
          <p:nvPr/>
        </p:nvSpPr>
        <p:spPr bwMode="auto">
          <a:xfrm flipH="1">
            <a:off x="7708610" y="1946671"/>
            <a:ext cx="0" cy="19045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/>
          <a:lstStyle/>
          <a:p>
            <a:endParaRPr lang="en-US" sz="1300">
              <a:solidFill>
                <a:srgbClr val="000000"/>
              </a:solidFill>
            </a:endParaRPr>
          </a:p>
        </p:txBody>
      </p:sp>
      <p:sp>
        <p:nvSpPr>
          <p:cNvPr id="10" name="Text Box 7"/>
          <p:cNvSpPr txBox="1">
            <a:spLocks noChangeArrowheads="1"/>
          </p:cNvSpPr>
          <p:nvPr/>
        </p:nvSpPr>
        <p:spPr bwMode="auto">
          <a:xfrm>
            <a:off x="3851920" y="2187694"/>
            <a:ext cx="2427064" cy="8925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p"/>
              <a:defRPr sz="28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p"/>
              <a:defRPr sz="20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hu-HU" altLang="en-US" sz="1300" b="1" dirty="0" smtClean="0">
                <a:solidFill>
                  <a:srgbClr val="000000"/>
                </a:solidFill>
              </a:rPr>
              <a:t>ISA extensions to reduce code size or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hu-HU" altLang="en-US" sz="1300" b="1" dirty="0" smtClean="0">
                <a:solidFill>
                  <a:srgbClr val="000000"/>
                </a:solidFill>
              </a:rPr>
              <a:t>the execution speed 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hu-HU" altLang="en-US" sz="1300" b="1" dirty="0" smtClean="0">
                <a:solidFill>
                  <a:srgbClr val="000000"/>
                </a:solidFill>
              </a:rPr>
              <a:t>of Java bytecode</a:t>
            </a:r>
            <a:endParaRPr lang="en-US" altLang="en-US" sz="1300" b="1" dirty="0">
              <a:solidFill>
                <a:srgbClr val="000000"/>
              </a:solidFill>
            </a:endParaRPr>
          </a:p>
        </p:txBody>
      </p:sp>
      <p:sp>
        <p:nvSpPr>
          <p:cNvPr id="11" name="Oval 13"/>
          <p:cNvSpPr>
            <a:spLocks noChangeArrowheads="1"/>
          </p:cNvSpPr>
          <p:nvPr/>
        </p:nvSpPr>
        <p:spPr bwMode="auto">
          <a:xfrm>
            <a:off x="5077103" y="2107119"/>
            <a:ext cx="65087" cy="60325"/>
          </a:xfrm>
          <a:prstGeom prst="ellipse">
            <a:avLst/>
          </a:prstGeom>
          <a:solidFill>
            <a:srgbClr val="FFFFFF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p"/>
              <a:defRPr sz="28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p"/>
              <a:defRPr sz="20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hu-HU" altLang="en-US" sz="1300">
              <a:solidFill>
                <a:srgbClr val="000000"/>
              </a:solidFill>
            </a:endParaRPr>
          </a:p>
        </p:txBody>
      </p:sp>
      <p:sp>
        <p:nvSpPr>
          <p:cNvPr id="12" name="Line 25"/>
          <p:cNvSpPr>
            <a:spLocks noChangeShapeType="1"/>
          </p:cNvSpPr>
          <p:nvPr/>
        </p:nvSpPr>
        <p:spPr bwMode="auto">
          <a:xfrm>
            <a:off x="5111711" y="1924621"/>
            <a:ext cx="1" cy="17773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/>
          <a:lstStyle/>
          <a:p>
            <a:endParaRPr lang="en-US" sz="1300">
              <a:solidFill>
                <a:srgbClr val="000000"/>
              </a:solidFill>
            </a:endParaRPr>
          </a:p>
        </p:txBody>
      </p:sp>
      <p:sp>
        <p:nvSpPr>
          <p:cNvPr id="14" name="Text Box 7"/>
          <p:cNvSpPr txBox="1">
            <a:spLocks noChangeArrowheads="1"/>
          </p:cNvSpPr>
          <p:nvPr/>
        </p:nvSpPr>
        <p:spPr bwMode="auto">
          <a:xfrm>
            <a:off x="6507215" y="2216804"/>
            <a:ext cx="2427064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p"/>
              <a:defRPr sz="28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p"/>
              <a:defRPr sz="20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hu-HU" altLang="en-US" sz="1300" b="1" smtClean="0">
                <a:solidFill>
                  <a:srgbClr val="000000"/>
                </a:solidFill>
              </a:rPr>
              <a:t>ISA extensions to enhance security</a:t>
            </a:r>
            <a:endParaRPr lang="en-US" altLang="en-US" sz="1300" b="1">
              <a:solidFill>
                <a:srgbClr val="000000"/>
              </a:solidFill>
            </a:endParaRPr>
          </a:p>
        </p:txBody>
      </p:sp>
      <p:sp>
        <p:nvSpPr>
          <p:cNvPr id="16" name="Oval 13"/>
          <p:cNvSpPr>
            <a:spLocks noChangeArrowheads="1"/>
          </p:cNvSpPr>
          <p:nvPr/>
        </p:nvSpPr>
        <p:spPr bwMode="auto">
          <a:xfrm>
            <a:off x="1871700" y="2105397"/>
            <a:ext cx="65087" cy="60325"/>
          </a:xfrm>
          <a:prstGeom prst="ellipse">
            <a:avLst/>
          </a:prstGeom>
          <a:solidFill>
            <a:srgbClr val="FFFFFF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p"/>
              <a:defRPr sz="28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p"/>
              <a:defRPr sz="20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hu-HU" altLang="en-US" sz="1300">
              <a:solidFill>
                <a:srgbClr val="000000"/>
              </a:solidFill>
            </a:endParaRPr>
          </a:p>
        </p:txBody>
      </p:sp>
      <p:sp>
        <p:nvSpPr>
          <p:cNvPr id="17" name="Oval 13"/>
          <p:cNvSpPr>
            <a:spLocks noChangeArrowheads="1"/>
          </p:cNvSpPr>
          <p:nvPr/>
        </p:nvSpPr>
        <p:spPr bwMode="auto">
          <a:xfrm>
            <a:off x="7677345" y="2100634"/>
            <a:ext cx="65088" cy="60325"/>
          </a:xfrm>
          <a:prstGeom prst="ellipse">
            <a:avLst/>
          </a:prstGeom>
          <a:solidFill>
            <a:srgbClr val="FFFFFF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p"/>
              <a:defRPr sz="28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p"/>
              <a:defRPr sz="20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hu-HU" altLang="en-US" sz="1300">
              <a:solidFill>
                <a:srgbClr val="000000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176830" y="627655"/>
            <a:ext cx="75419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>
                <a:solidFill>
                  <a:srgbClr val="333399"/>
                </a:solidFill>
              </a:rPr>
              <a:t>Main extensions introduced to </a:t>
            </a:r>
            <a:r>
              <a:rPr lang="en-US" smtClean="0">
                <a:solidFill>
                  <a:srgbClr val="333399"/>
                </a:solidFill>
              </a:rPr>
              <a:t>ARM’s basic ISA (simplified) -1</a:t>
            </a:r>
            <a:endParaRPr lang="en-US">
              <a:solidFill>
                <a:srgbClr val="3333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03500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 animBg="1"/>
      <p:bldP spid="6" grpId="0" animBg="1"/>
      <p:bldP spid="7" grpId="0" animBg="1"/>
      <p:bldP spid="8" grpId="0" animBg="1"/>
      <p:bldP spid="10" grpId="0"/>
      <p:bldP spid="11" grpId="0" animBg="1"/>
      <p:bldP spid="12" grpId="0" animBg="1"/>
      <p:bldP spid="14" grpId="0"/>
      <p:bldP spid="16" grpId="0" animBg="1"/>
      <p:bldP spid="17" grpId="0" animBg="1"/>
    </p:bldLst>
  </p:timing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76368" y="632160"/>
            <a:ext cx="77284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mtClean="0">
                <a:solidFill>
                  <a:srgbClr val="2D2D8A"/>
                </a:solidFill>
              </a:rPr>
              <a:t>Key features of the microarchitecture of the Cortex-A53 core</a:t>
            </a:r>
            <a:r>
              <a:rPr lang="hu-HU" smtClean="0">
                <a:solidFill>
                  <a:srgbClr val="2D2D8A"/>
                </a:solidFill>
              </a:rPr>
              <a:t> </a:t>
            </a:r>
            <a:r>
              <a:rPr lang="en-US" smtClean="0">
                <a:solidFill>
                  <a:srgbClr val="2D2D8A"/>
                </a:solidFill>
              </a:rPr>
              <a:t>-2 </a:t>
            </a:r>
            <a:endParaRPr lang="en-US">
              <a:solidFill>
                <a:srgbClr val="2D2D8A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02785" y="1037120"/>
            <a:ext cx="88931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smtClean="0">
                <a:solidFill>
                  <a:srgbClr val="000000"/>
                </a:solidFill>
              </a:rPr>
              <a:t>The </a:t>
            </a:r>
            <a:r>
              <a:rPr lang="en-US" sz="1600" smtClean="0">
                <a:solidFill>
                  <a:srgbClr val="FF0000"/>
                </a:solidFill>
              </a:rPr>
              <a:t>Cortex-A53 core </a:t>
            </a:r>
            <a:r>
              <a:rPr lang="en-US" sz="1600" smtClean="0">
                <a:solidFill>
                  <a:srgbClr val="000000"/>
                </a:solidFill>
              </a:rPr>
              <a:t>has a </a:t>
            </a:r>
            <a:r>
              <a:rPr lang="hu-HU" sz="1600" smtClean="0">
                <a:solidFill>
                  <a:srgbClr val="0070C0"/>
                </a:solidFill>
              </a:rPr>
              <a:t>dual-issue </a:t>
            </a:r>
            <a:r>
              <a:rPr lang="en-US" sz="1600" smtClean="0">
                <a:solidFill>
                  <a:srgbClr val="0070C0"/>
                </a:solidFill>
              </a:rPr>
              <a:t>in-order </a:t>
            </a:r>
            <a:r>
              <a:rPr lang="hu-HU" sz="1600" smtClean="0">
                <a:solidFill>
                  <a:srgbClr val="0070C0"/>
                </a:solidFill>
              </a:rPr>
              <a:t>front end with 5 pipelines constituting the back end, </a:t>
            </a:r>
            <a:r>
              <a:rPr lang="hu-HU" sz="1600" smtClean="0">
                <a:solidFill>
                  <a:srgbClr val="000000"/>
                </a:solidFill>
              </a:rPr>
              <a:t>as indicated in the next Figure.</a:t>
            </a:r>
          </a:p>
        </p:txBody>
      </p:sp>
      <p:sp>
        <p:nvSpPr>
          <p:cNvPr id="6" name="Title 6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393700"/>
          </a:xfrm>
        </p:spPr>
        <p:txBody>
          <a:bodyPr/>
          <a:lstStyle/>
          <a:p>
            <a:r>
              <a:rPr lang="hu-HU" smtClean="0"/>
              <a:t>7.3 </a:t>
            </a:r>
            <a:r>
              <a:rPr lang="en-US" smtClean="0"/>
              <a:t>The 64-bit low power Cortex-A53 </a:t>
            </a:r>
            <a:r>
              <a:rPr lang="hu-HU" smtClean="0"/>
              <a:t>(5)</a:t>
            </a:r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296863" y="5499230"/>
            <a:ext cx="879909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>
                <a:solidFill>
                  <a:srgbClr val="000000"/>
                </a:solidFill>
              </a:rPr>
              <a:t>The pipeline for integer processing has 8 pipeline stages, NEON and FP </a:t>
            </a:r>
            <a:endParaRPr lang="hu-HU" sz="1600" smtClean="0">
              <a:solidFill>
                <a:srgbClr val="000000"/>
              </a:solidFill>
            </a:endParaRPr>
          </a:p>
          <a:p>
            <a:r>
              <a:rPr lang="hu-HU" sz="1600">
                <a:solidFill>
                  <a:srgbClr val="000000"/>
                </a:solidFill>
              </a:rPr>
              <a:t> </a:t>
            </a:r>
            <a:r>
              <a:rPr lang="hu-HU" sz="1600" smtClean="0">
                <a:solidFill>
                  <a:srgbClr val="000000"/>
                </a:solidFill>
              </a:rPr>
              <a:t>     </a:t>
            </a:r>
            <a:r>
              <a:rPr lang="en-US" sz="1600" smtClean="0">
                <a:solidFill>
                  <a:srgbClr val="000000"/>
                </a:solidFill>
              </a:rPr>
              <a:t>processing </a:t>
            </a:r>
            <a:r>
              <a:rPr lang="en-US" sz="1600">
                <a:solidFill>
                  <a:srgbClr val="000000"/>
                </a:solidFill>
              </a:rPr>
              <a:t>has two additional pipeline stages, as seen in the </a:t>
            </a:r>
            <a:r>
              <a:rPr lang="en-US" sz="1600" smtClean="0">
                <a:solidFill>
                  <a:srgbClr val="000000"/>
                </a:solidFill>
              </a:rPr>
              <a:t>Figure</a:t>
            </a:r>
            <a:r>
              <a:rPr lang="hu-HU" sz="1600" smtClean="0">
                <a:solidFill>
                  <a:srgbClr val="000000"/>
                </a:solidFill>
              </a:rPr>
              <a:t> above</a:t>
            </a:r>
            <a:r>
              <a:rPr lang="en-US" sz="1600" smtClean="0">
                <a:solidFill>
                  <a:srgbClr val="000000"/>
                </a:solidFill>
              </a:rPr>
              <a:t>.</a:t>
            </a:r>
            <a:endParaRPr lang="en-US" sz="1600">
              <a:solidFill>
                <a:srgbClr val="000000"/>
              </a:solidFill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1960925" y="1853824"/>
            <a:ext cx="5086350" cy="2835316"/>
            <a:chOff x="1794265" y="2168860"/>
            <a:chExt cx="5086350" cy="2835316"/>
          </a:xfrm>
        </p:grpSpPr>
        <p:pic>
          <p:nvPicPr>
            <p:cNvPr id="8" name="Picture 58" descr="Die Pipeline des Cortex-A53 ist zwischen 8 und 10 Stufen lang.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8701" b="21042"/>
            <a:stretch/>
          </p:blipFill>
          <p:spPr bwMode="auto">
            <a:xfrm>
              <a:off x="1794265" y="2168860"/>
              <a:ext cx="5086350" cy="283531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9" name="TextBox 8"/>
            <p:cNvSpPr txBox="1"/>
            <p:nvPr/>
          </p:nvSpPr>
          <p:spPr>
            <a:xfrm>
              <a:off x="3737392" y="3096525"/>
              <a:ext cx="564578" cy="29238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hu-HU" sz="1300" smtClean="0">
                  <a:solidFill>
                    <a:srgbClr val="000000"/>
                  </a:solidFill>
                </a:rPr>
                <a:t>Dual</a:t>
              </a:r>
              <a:endParaRPr lang="en-US" sz="1300">
                <a:solidFill>
                  <a:srgbClr val="000000"/>
                </a:solidFill>
              </a:endParaRPr>
            </a:p>
          </p:txBody>
        </p:sp>
        <p:sp>
          <p:nvSpPr>
            <p:cNvPr id="10" name="Rectangle 9"/>
            <p:cNvSpPr/>
            <p:nvPr/>
          </p:nvSpPr>
          <p:spPr bwMode="auto">
            <a:xfrm>
              <a:off x="4275625" y="3880565"/>
              <a:ext cx="1260140" cy="144000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triangle" w="med" len="med"/>
            </a:ln>
            <a:effectLst/>
            <a:ex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hu-HU" sz="1100" smtClean="0">
                  <a:solidFill>
                    <a:srgbClr val="000000"/>
                  </a:solidFill>
                </a:rPr>
                <a:t>Integer</a:t>
              </a:r>
              <a:endParaRPr lang="en-US" sz="1100" smtClean="0">
                <a:solidFill>
                  <a:srgbClr val="000000"/>
                </a:solidFill>
              </a:endParaRPr>
            </a:p>
          </p:txBody>
        </p:sp>
        <p:sp>
          <p:nvSpPr>
            <p:cNvPr id="11" name="Rounded Rectangle 10"/>
            <p:cNvSpPr/>
            <p:nvPr/>
          </p:nvSpPr>
          <p:spPr bwMode="auto">
            <a:xfrm>
              <a:off x="2209595" y="3256600"/>
              <a:ext cx="810090" cy="270030"/>
            </a:xfrm>
            <a:prstGeom prst="roundRect">
              <a:avLst/>
            </a:pr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triangle" w="med" len="med"/>
            </a:ln>
            <a:effectLst/>
            <a:ex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hu-HU" sz="1300" smtClean="0">
                  <a:solidFill>
                    <a:srgbClr val="000000"/>
                  </a:solidFill>
                </a:rPr>
                <a:t>Fetch</a:t>
              </a:r>
              <a:endParaRPr lang="en-US" sz="1300" smtClean="0">
                <a:solidFill>
                  <a:srgbClr val="000000"/>
                </a:solidFill>
              </a:endParaRPr>
            </a:p>
          </p:txBody>
        </p:sp>
        <p:sp>
          <p:nvSpPr>
            <p:cNvPr id="12" name="Rounded Rectangle 11"/>
            <p:cNvSpPr/>
            <p:nvPr/>
          </p:nvSpPr>
          <p:spPr bwMode="auto">
            <a:xfrm>
              <a:off x="2044815" y="3969060"/>
              <a:ext cx="765085" cy="855095"/>
            </a:xfrm>
            <a:prstGeom prst="roundRect">
              <a:avLst/>
            </a:pr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triangle" w="med" len="med"/>
            </a:ln>
            <a:effectLst/>
            <a:ex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400" smtClean="0">
                <a:solidFill>
                  <a:srgbClr val="000000"/>
                </a:solidFill>
              </a:endParaRPr>
            </a:p>
          </p:txBody>
        </p:sp>
        <p:sp>
          <p:nvSpPr>
            <p:cNvPr id="13" name="Rectangle 12"/>
            <p:cNvSpPr/>
            <p:nvPr/>
          </p:nvSpPr>
          <p:spPr bwMode="auto">
            <a:xfrm>
              <a:off x="2546775" y="3924055"/>
              <a:ext cx="472910" cy="225025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triangle" w="med" len="med"/>
            </a:ln>
            <a:effectLst/>
            <a:ex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400" smtClean="0">
                <a:solidFill>
                  <a:srgbClr val="000000"/>
                </a:solidFill>
              </a:endParaRPr>
            </a:p>
          </p:txBody>
        </p:sp>
        <p:sp>
          <p:nvSpPr>
            <p:cNvPr id="14" name="Rounded Rectangle 13"/>
            <p:cNvSpPr/>
            <p:nvPr/>
          </p:nvSpPr>
          <p:spPr bwMode="auto">
            <a:xfrm>
              <a:off x="2832760" y="4396965"/>
              <a:ext cx="144000" cy="135015"/>
            </a:xfrm>
            <a:prstGeom prst="roundRect">
              <a:avLst/>
            </a:pr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triangle" w="med" len="med"/>
            </a:ln>
            <a:effectLst/>
            <a:ex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400" smtClean="0">
                <a:solidFill>
                  <a:srgbClr val="000000"/>
                </a:solidFill>
              </a:endParaRPr>
            </a:p>
          </p:txBody>
        </p:sp>
      </p:grpSp>
      <p:sp>
        <p:nvSpPr>
          <p:cNvPr id="15" name="TextBox 14"/>
          <p:cNvSpPr txBox="1"/>
          <p:nvPr/>
        </p:nvSpPr>
        <p:spPr>
          <a:xfrm>
            <a:off x="2186735" y="4959170"/>
            <a:ext cx="495321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1600" smtClean="0">
                <a:solidFill>
                  <a:srgbClr val="000000"/>
                </a:solidFill>
              </a:rPr>
              <a:t>Figure: Pipeline stages of the Cortex-A53 [76]</a:t>
            </a:r>
            <a:endParaRPr lang="en-US" sz="16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043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7.3 </a:t>
            </a:r>
            <a:r>
              <a:rPr lang="en-US"/>
              <a:t>The 64-bit low power Cortex-A53 </a:t>
            </a:r>
            <a:r>
              <a:rPr lang="hu-HU" smtClean="0"/>
              <a:t>(6)</a:t>
            </a:r>
            <a:endParaRPr lang="en-US"/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251859" y="1313765"/>
          <a:ext cx="8685626" cy="4503513"/>
        </p:xfrm>
        <a:graphic>
          <a:graphicData uri="http://schemas.openxmlformats.org/drawingml/2006/table">
            <a:tbl>
              <a:tblPr/>
              <a:tblGrid>
                <a:gridCol w="2783165"/>
                <a:gridCol w="2957953"/>
                <a:gridCol w="2944508"/>
              </a:tblGrid>
              <a:tr h="359587">
                <a:tc gridSpan="3">
                  <a:txBody>
                    <a:bodyPr/>
                    <a:lstStyle/>
                    <a:p>
                      <a:pPr algn="ctr"/>
                      <a:r>
                        <a:rPr lang="en-US" sz="1400"/>
                        <a:t>ARM CPU Core Comparison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AC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60039">
                <a:tc>
                  <a:txBody>
                    <a:bodyPr/>
                    <a:lstStyle/>
                    <a:p>
                      <a:pPr algn="ctr"/>
                      <a:r>
                        <a:rPr lang="en-US" sz="1400"/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AC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/>
                        <a:t>Cortex-A7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AC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/>
                        <a:t>Cortex-A53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AC1"/>
                    </a:solidFill>
                  </a:tcPr>
                </a:tc>
              </a:tr>
              <a:tr h="363508">
                <a:tc>
                  <a:txBody>
                    <a:bodyPr/>
                    <a:lstStyle/>
                    <a:p>
                      <a:pPr algn="ctr"/>
                      <a:r>
                        <a:rPr lang="en-US" sz="1400"/>
                        <a:t>ARM ISA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AC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/>
                        <a:t>ARMv7 (32-bit)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8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/>
                        <a:t>ARMv8 (32/64-bit)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8FF"/>
                    </a:solidFill>
                  </a:tcPr>
                </a:tc>
              </a:tr>
              <a:tr h="405045">
                <a:tc>
                  <a:txBody>
                    <a:bodyPr/>
                    <a:lstStyle/>
                    <a:p>
                      <a:pPr algn="ctr"/>
                      <a:r>
                        <a:rPr lang="en-US" sz="1400"/>
                        <a:t>Issue Width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AC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400" smtClean="0"/>
                        <a:t>Partially </a:t>
                      </a:r>
                      <a:r>
                        <a:rPr lang="en-US" sz="1400" smtClean="0"/>
                        <a:t>2 </a:t>
                      </a:r>
                      <a:r>
                        <a:rPr lang="en-US" sz="1400"/>
                        <a:t>micro-ops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8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/>
                        <a:t>2 micro-ops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8FF"/>
                    </a:solidFill>
                  </a:tcPr>
                </a:tc>
              </a:tr>
              <a:tr h="360040">
                <a:tc>
                  <a:txBody>
                    <a:bodyPr/>
                    <a:lstStyle/>
                    <a:p>
                      <a:pPr algn="ctr"/>
                      <a:r>
                        <a:rPr lang="en-US" sz="1400"/>
                        <a:t>Pipeline </a:t>
                      </a:r>
                      <a:r>
                        <a:rPr lang="en-US" sz="1400" smtClean="0"/>
                        <a:t>Length</a:t>
                      </a:r>
                      <a:r>
                        <a:rPr lang="hu-HU" sz="1400" smtClean="0"/>
                        <a:t> </a:t>
                      </a:r>
                      <a:endParaRPr lang="en-US" sz="140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AC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/>
                        <a:t>8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8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/>
                        <a:t>8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8FF"/>
                    </a:solidFill>
                  </a:tcPr>
                </a:tc>
              </a:tr>
              <a:tr h="360040">
                <a:tc>
                  <a:txBody>
                    <a:bodyPr/>
                    <a:lstStyle/>
                    <a:p>
                      <a:pPr algn="ctr"/>
                      <a:r>
                        <a:rPr lang="en-US" sz="1400"/>
                        <a:t>Integer Add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AC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/>
                        <a:t>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8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/>
                        <a:t>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8FF"/>
                    </a:solidFill>
                  </a:tcPr>
                </a:tc>
              </a:tr>
              <a:tr h="405045">
                <a:tc>
                  <a:txBody>
                    <a:bodyPr/>
                    <a:lstStyle/>
                    <a:p>
                      <a:pPr algn="ctr"/>
                      <a:r>
                        <a:rPr lang="en-US" sz="1400"/>
                        <a:t>Integer </a:t>
                      </a:r>
                      <a:r>
                        <a:rPr lang="en-US" sz="1400" err="1"/>
                        <a:t>Mul</a:t>
                      </a:r>
                      <a:endParaRPr lang="en-US" sz="140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AC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/>
                        <a:t>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8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/>
                        <a:t>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8FF"/>
                    </a:solidFill>
                  </a:tcPr>
                </a:tc>
              </a:tr>
              <a:tr h="360040">
                <a:tc>
                  <a:txBody>
                    <a:bodyPr/>
                    <a:lstStyle/>
                    <a:p>
                      <a:pPr algn="ctr"/>
                      <a:r>
                        <a:rPr lang="en-US" sz="1400"/>
                        <a:t>Load/Store Units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AC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/>
                        <a:t>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8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/>
                        <a:t>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8FF"/>
                    </a:solidFill>
                  </a:tcPr>
                </a:tc>
              </a:tr>
              <a:tr h="360040">
                <a:tc>
                  <a:txBody>
                    <a:bodyPr/>
                    <a:lstStyle/>
                    <a:p>
                      <a:pPr algn="ctr"/>
                      <a:r>
                        <a:rPr lang="en-US" sz="1400"/>
                        <a:t>Branch Units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AC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/>
                        <a:t>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8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/>
                        <a:t>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8FF"/>
                    </a:solidFill>
                  </a:tcPr>
                </a:tc>
              </a:tr>
              <a:tr h="360040">
                <a:tc>
                  <a:txBody>
                    <a:bodyPr/>
                    <a:lstStyle/>
                    <a:p>
                      <a:pPr algn="ctr"/>
                      <a:r>
                        <a:rPr lang="en-US" sz="1400"/>
                        <a:t>FP/NEON ALUs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AC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/>
                        <a:t>1x64-bit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8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/>
                        <a:t>1x64-bit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8FF"/>
                    </a:solidFill>
                  </a:tcPr>
                </a:tc>
              </a:tr>
              <a:tr h="405045">
                <a:tc>
                  <a:txBody>
                    <a:bodyPr/>
                    <a:lstStyle/>
                    <a:p>
                      <a:pPr algn="ctr"/>
                      <a:r>
                        <a:rPr lang="en-US" sz="1400"/>
                        <a:t>L1 Cache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AC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/>
                        <a:t>8KB-64KB I$ + 8KB-64KB D$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8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/>
                        <a:t>8KB-64KB I$ + 8KB-64KB D$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8FF"/>
                    </a:solidFill>
                  </a:tcPr>
                </a:tc>
              </a:tr>
              <a:tr h="405044">
                <a:tc>
                  <a:txBody>
                    <a:bodyPr/>
                    <a:lstStyle/>
                    <a:p>
                      <a:pPr algn="ctr"/>
                      <a:r>
                        <a:rPr lang="en-US" sz="1400"/>
                        <a:t>L2 Cache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AC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/>
                        <a:t>128KB - 1MB (Optional)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8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/>
                        <a:t>128KB - 2MB (Optional)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8FF"/>
                    </a:solidFill>
                  </a:tcPr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176214" y="619240"/>
            <a:ext cx="80255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>
                <a:solidFill>
                  <a:srgbClr val="2D2D8A"/>
                </a:solidFill>
              </a:rPr>
              <a:t>C</a:t>
            </a:r>
            <a:r>
              <a:rPr lang="hu-HU" smtClean="0">
                <a:solidFill>
                  <a:srgbClr val="2D2D8A"/>
                </a:solidFill>
              </a:rPr>
              <a:t>ontrasting the Cortex-A7 and Cortex-A53 microarchitectures </a:t>
            </a:r>
            <a:r>
              <a:rPr lang="hu-HU" smtClean="0"/>
              <a:t>[75] 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40644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89247" y="634977"/>
            <a:ext cx="763125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mtClean="0">
                <a:solidFill>
                  <a:srgbClr val="2D2D8A"/>
                </a:solidFill>
              </a:rPr>
              <a:t>Contrasting the </a:t>
            </a:r>
            <a:r>
              <a:rPr lang="en-US" smtClean="0">
                <a:solidFill>
                  <a:srgbClr val="2D2D8A"/>
                </a:solidFill>
              </a:rPr>
              <a:t>Cortex-A53 </a:t>
            </a:r>
            <a:r>
              <a:rPr lang="hu-HU" smtClean="0">
                <a:solidFill>
                  <a:srgbClr val="2D2D8A"/>
                </a:solidFill>
              </a:rPr>
              <a:t>and </a:t>
            </a:r>
            <a:r>
              <a:rPr lang="en-US" smtClean="0">
                <a:solidFill>
                  <a:srgbClr val="2D2D8A"/>
                </a:solidFill>
              </a:rPr>
              <a:t>Cortex-A57</a:t>
            </a:r>
            <a:r>
              <a:rPr lang="hu-HU" smtClean="0">
                <a:solidFill>
                  <a:srgbClr val="2D2D8A"/>
                </a:solidFill>
              </a:rPr>
              <a:t> arithmetic</a:t>
            </a:r>
            <a:r>
              <a:rPr lang="en-US" smtClean="0">
                <a:solidFill>
                  <a:srgbClr val="2D2D8A"/>
                </a:solidFill>
              </a:rPr>
              <a:t> pipeline</a:t>
            </a:r>
            <a:r>
              <a:rPr lang="hu-HU" smtClean="0">
                <a:solidFill>
                  <a:srgbClr val="2D2D8A"/>
                </a:solidFill>
              </a:rPr>
              <a:t>s</a:t>
            </a:r>
          </a:p>
          <a:p>
            <a:r>
              <a:rPr lang="en-US" smtClean="0">
                <a:solidFill>
                  <a:srgbClr val="2D2D8A"/>
                </a:solidFill>
              </a:rPr>
              <a:t> </a:t>
            </a:r>
            <a:r>
              <a:rPr lang="en-US" smtClean="0"/>
              <a:t>[</a:t>
            </a:r>
            <a:r>
              <a:rPr lang="hu-HU" smtClean="0"/>
              <a:t>Based on 54</a:t>
            </a:r>
            <a:r>
              <a:rPr lang="en-US" smtClean="0"/>
              <a:t>]</a:t>
            </a:r>
            <a:endParaRPr lang="en-US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56" t="44656" r="1286"/>
          <a:stretch/>
        </p:blipFill>
        <p:spPr bwMode="auto">
          <a:xfrm>
            <a:off x="110137" y="3137413"/>
            <a:ext cx="8910990" cy="21817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itle 6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393700"/>
          </a:xfrm>
        </p:spPr>
        <p:txBody>
          <a:bodyPr/>
          <a:lstStyle/>
          <a:p>
            <a:r>
              <a:rPr lang="hu-HU" smtClean="0"/>
              <a:t>7.3 </a:t>
            </a:r>
            <a:r>
              <a:rPr lang="en-US" smtClean="0"/>
              <a:t>The 64-bit low power Cortex-A53 </a:t>
            </a:r>
            <a:r>
              <a:rPr lang="hu-HU" smtClean="0"/>
              <a:t>(8)</a:t>
            </a:r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1217136" y="5329370"/>
            <a:ext cx="1599669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1400" smtClean="0">
                <a:solidFill>
                  <a:srgbClr val="000000"/>
                </a:solidFill>
              </a:rPr>
              <a:t>D: Decode</a:t>
            </a:r>
          </a:p>
          <a:p>
            <a:r>
              <a:rPr lang="hu-HU" sz="1400" smtClean="0">
                <a:solidFill>
                  <a:srgbClr val="000000"/>
                </a:solidFill>
              </a:rPr>
              <a:t>R: Rename</a:t>
            </a:r>
          </a:p>
          <a:p>
            <a:r>
              <a:rPr lang="hu-HU" sz="1400" smtClean="0">
                <a:solidFill>
                  <a:srgbClr val="000000"/>
                </a:solidFill>
              </a:rPr>
              <a:t>P: Dispatch</a:t>
            </a:r>
          </a:p>
          <a:p>
            <a:r>
              <a:rPr lang="hu-HU" sz="1400" smtClean="0">
                <a:solidFill>
                  <a:srgbClr val="000000"/>
                </a:solidFill>
              </a:rPr>
              <a:t>I: Issue</a:t>
            </a:r>
          </a:p>
          <a:p>
            <a:r>
              <a:rPr lang="hu-HU" sz="1400" smtClean="0">
                <a:solidFill>
                  <a:srgbClr val="000000"/>
                </a:solidFill>
              </a:rPr>
              <a:t>E: Execute</a:t>
            </a:r>
          </a:p>
          <a:p>
            <a:r>
              <a:rPr lang="hu-HU" sz="1400" smtClean="0">
                <a:solidFill>
                  <a:srgbClr val="000000"/>
                </a:solidFill>
              </a:rPr>
              <a:t>WB: Write Back</a:t>
            </a:r>
            <a:endParaRPr lang="hu-HU" sz="1400">
              <a:solidFill>
                <a:srgbClr val="000000"/>
              </a:solidFill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0" y="1268760"/>
            <a:ext cx="9021127" cy="1683153"/>
            <a:chOff x="0" y="1268760"/>
            <a:chExt cx="9021127" cy="1683153"/>
          </a:xfrm>
        </p:grpSpPr>
        <p:pic>
          <p:nvPicPr>
            <p:cNvPr id="6" name="Picture 2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256" t="9311" r="1286" b="55022"/>
            <a:stretch/>
          </p:blipFill>
          <p:spPr bwMode="auto">
            <a:xfrm>
              <a:off x="110137" y="1545824"/>
              <a:ext cx="8910990" cy="14060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" name="Picture 2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3477" t="10141" r="1286" b="78443"/>
            <a:stretch/>
          </p:blipFill>
          <p:spPr bwMode="auto">
            <a:xfrm>
              <a:off x="4842029" y="1268760"/>
              <a:ext cx="4179097" cy="4500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" name="Picture 2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0350" t="19273" r="45548" b="68946"/>
            <a:stretch/>
          </p:blipFill>
          <p:spPr bwMode="auto">
            <a:xfrm>
              <a:off x="1781689" y="1575445"/>
              <a:ext cx="3150351" cy="4644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" name="Rectangle 3"/>
            <p:cNvSpPr/>
            <p:nvPr/>
          </p:nvSpPr>
          <p:spPr bwMode="auto">
            <a:xfrm>
              <a:off x="0" y="1808820"/>
              <a:ext cx="1781689" cy="675075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triangle" w="med" len="med"/>
            </a:ln>
            <a:effectLst/>
            <a:ex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400" smtClean="0">
                <a:solidFill>
                  <a:srgbClr val="000000"/>
                </a:solidFill>
              </a:endParaRPr>
            </a:p>
          </p:txBody>
        </p:sp>
        <p:pic>
          <p:nvPicPr>
            <p:cNvPr id="11" name="Picture 2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38" t="20415" r="80137" b="68169"/>
            <a:stretch/>
          </p:blipFill>
          <p:spPr bwMode="auto">
            <a:xfrm>
              <a:off x="71499" y="1804435"/>
              <a:ext cx="1665185" cy="4500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2" name="TextBox 11"/>
          <p:cNvSpPr txBox="1"/>
          <p:nvPr/>
        </p:nvSpPr>
        <p:spPr>
          <a:xfrm>
            <a:off x="3356485" y="5679250"/>
            <a:ext cx="5611793" cy="7899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Aft>
                <a:spcPts val="400"/>
              </a:spcAft>
            </a:pPr>
            <a:r>
              <a:rPr lang="hu-HU" sz="1400" smtClean="0">
                <a:solidFill>
                  <a:srgbClr val="000000"/>
                </a:solidFill>
              </a:rPr>
              <a:t>Note: Branch and Load/Store pipelines not shown</a:t>
            </a:r>
          </a:p>
          <a:p>
            <a:r>
              <a:rPr lang="hu-HU" sz="1400" smtClean="0">
                <a:solidFill>
                  <a:srgbClr val="000000"/>
                </a:solidFill>
              </a:rPr>
              <a:t>(1x Load/Store pipeline for the Cortex A-53 and</a:t>
            </a:r>
          </a:p>
          <a:p>
            <a:r>
              <a:rPr lang="hu-HU" sz="1400" smtClean="0">
                <a:solidFill>
                  <a:srgbClr val="000000"/>
                </a:solidFill>
              </a:rPr>
              <a:t>2x Load/Store and 1x Branch pipeline for the Cortex-A-57)</a:t>
            </a:r>
            <a:endParaRPr lang="en-US" sz="14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59672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182F76"/>
            </a:gs>
            <a:gs pos="100000">
              <a:srgbClr val="3366FF"/>
            </a:gs>
          </a:gsLst>
          <a:lin ang="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ChangeArrowheads="1"/>
          </p:cNvSpPr>
          <p:nvPr/>
        </p:nvSpPr>
        <p:spPr bwMode="auto">
          <a:xfrm>
            <a:off x="0" y="21526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2225" algn="ctr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45720" rIns="45720" anchor="ctr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hu-HU" altLang="en-US" sz="140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32771" name="AutoShape 3"/>
          <p:cNvSpPr>
            <a:spLocks noChangeArrowheads="1"/>
          </p:cNvSpPr>
          <p:nvPr/>
        </p:nvSpPr>
        <p:spPr bwMode="auto">
          <a:xfrm>
            <a:off x="841375" y="1200150"/>
            <a:ext cx="7359650" cy="522000"/>
          </a:xfrm>
          <a:prstGeom prst="roundRect">
            <a:avLst>
              <a:gd name="adj" fmla="val 0"/>
            </a:avLst>
          </a:prstGeom>
          <a:solidFill>
            <a:srgbClr val="000080"/>
          </a:solidFill>
          <a:ln w="9525">
            <a:solidFill>
              <a:schemeClr val="bg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hu-HU" sz="1900" dirty="0" smtClean="0">
                <a:solidFill>
                  <a:srgbClr val="FFFFFF"/>
                </a:solidFill>
              </a:rPr>
              <a:t>7.4</a:t>
            </a:r>
            <a:r>
              <a:rPr lang="en-US" sz="1900" dirty="0" smtClean="0">
                <a:solidFill>
                  <a:srgbClr val="FFFFFF"/>
                </a:solidFill>
              </a:rPr>
              <a:t> The 64-bit </a:t>
            </a:r>
            <a:r>
              <a:rPr lang="hu-HU" sz="1900" dirty="0" smtClean="0">
                <a:solidFill>
                  <a:srgbClr val="FFFFFF"/>
                </a:solidFill>
              </a:rPr>
              <a:t>low power</a:t>
            </a:r>
            <a:r>
              <a:rPr lang="en-US" sz="1900" dirty="0" smtClean="0">
                <a:solidFill>
                  <a:srgbClr val="FFFFFF"/>
                </a:solidFill>
              </a:rPr>
              <a:t> Cortex-A</a:t>
            </a:r>
            <a:r>
              <a:rPr lang="hu-HU" sz="1900" dirty="0" smtClean="0">
                <a:solidFill>
                  <a:srgbClr val="FFFFFF"/>
                </a:solidFill>
              </a:rPr>
              <a:t>35</a:t>
            </a:r>
            <a:endParaRPr lang="hu-HU" sz="19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14511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>
                <a:solidFill>
                  <a:srgbClr val="FFFFFF"/>
                </a:solidFill>
              </a:rPr>
              <a:t>5. Overview of ARM’s Cortex-A series </a:t>
            </a:r>
            <a:r>
              <a:rPr lang="hu-HU" smtClean="0">
                <a:solidFill>
                  <a:srgbClr val="FFFFFF"/>
                </a:solidFill>
              </a:rPr>
              <a:t>(6)</a:t>
            </a:r>
            <a:endParaRPr lang="hu-HU"/>
          </a:p>
        </p:txBody>
      </p:sp>
      <p:sp>
        <p:nvSpPr>
          <p:cNvPr id="86" name="TextBox 85"/>
          <p:cNvSpPr txBox="1"/>
          <p:nvPr/>
        </p:nvSpPr>
        <p:spPr>
          <a:xfrm>
            <a:off x="156390" y="602504"/>
            <a:ext cx="6782562" cy="36933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hu-HU" dirty="0">
                <a:solidFill>
                  <a:schemeClr val="accent6"/>
                </a:solidFill>
              </a:rPr>
              <a:t>7.</a:t>
            </a:r>
            <a:r>
              <a:rPr lang="en-US" dirty="0">
                <a:solidFill>
                  <a:schemeClr val="accent6"/>
                </a:solidFill>
              </a:rPr>
              <a:t>4 The 64-bit </a:t>
            </a:r>
            <a:r>
              <a:rPr lang="hu-HU" dirty="0">
                <a:solidFill>
                  <a:schemeClr val="accent6"/>
                </a:solidFill>
              </a:rPr>
              <a:t>low</a:t>
            </a:r>
            <a:r>
              <a:rPr lang="en-US" dirty="0">
                <a:solidFill>
                  <a:schemeClr val="accent6"/>
                </a:solidFill>
              </a:rPr>
              <a:t> p</a:t>
            </a:r>
            <a:r>
              <a:rPr lang="hu-HU" dirty="0">
                <a:solidFill>
                  <a:schemeClr val="accent6"/>
                </a:solidFill>
              </a:rPr>
              <a:t>ower</a:t>
            </a:r>
            <a:r>
              <a:rPr lang="en-US" dirty="0">
                <a:solidFill>
                  <a:schemeClr val="accent6"/>
                </a:solidFill>
              </a:rPr>
              <a:t> Cortex-A</a:t>
            </a:r>
            <a:r>
              <a:rPr lang="hu-HU" dirty="0">
                <a:solidFill>
                  <a:schemeClr val="accent6"/>
                </a:solidFill>
              </a:rPr>
              <a:t>35- </a:t>
            </a:r>
            <a:r>
              <a:rPr lang="hu-HU" dirty="0" smtClean="0">
                <a:solidFill>
                  <a:schemeClr val="accent6"/>
                </a:solidFill>
              </a:rPr>
              <a:t>1 (Based on [12])</a:t>
            </a:r>
            <a:endParaRPr lang="en-US" dirty="0">
              <a:solidFill>
                <a:schemeClr val="accent6"/>
              </a:solidFill>
            </a:endParaRPr>
          </a:p>
        </p:txBody>
      </p:sp>
      <p:grpSp>
        <p:nvGrpSpPr>
          <p:cNvPr id="15" name="Group 14"/>
          <p:cNvGrpSpPr/>
          <p:nvPr/>
        </p:nvGrpSpPr>
        <p:grpSpPr>
          <a:xfrm>
            <a:off x="53852" y="1140299"/>
            <a:ext cx="9328343" cy="5694121"/>
            <a:chOff x="116505" y="904864"/>
            <a:chExt cx="9328343" cy="5939432"/>
          </a:xfrm>
        </p:grpSpPr>
        <p:sp>
          <p:nvSpPr>
            <p:cNvPr id="6" name="Felfelé nyíl 5"/>
            <p:cNvSpPr/>
            <p:nvPr/>
          </p:nvSpPr>
          <p:spPr>
            <a:xfrm rot="5122871">
              <a:off x="3852301" y="1073327"/>
              <a:ext cx="1944000" cy="8568000"/>
            </a:xfrm>
            <a:custGeom>
              <a:avLst/>
              <a:gdLst>
                <a:gd name="connsiteX0" fmla="*/ 0 w 1663868"/>
                <a:gd name="connsiteY0" fmla="*/ 831934 h 6271200"/>
                <a:gd name="connsiteX1" fmla="*/ 831934 w 1663868"/>
                <a:gd name="connsiteY1" fmla="*/ 0 h 6271200"/>
                <a:gd name="connsiteX2" fmla="*/ 1663868 w 1663868"/>
                <a:gd name="connsiteY2" fmla="*/ 831934 h 6271200"/>
                <a:gd name="connsiteX3" fmla="*/ 1247901 w 1663868"/>
                <a:gd name="connsiteY3" fmla="*/ 831934 h 6271200"/>
                <a:gd name="connsiteX4" fmla="*/ 1247901 w 1663868"/>
                <a:gd name="connsiteY4" fmla="*/ 6271200 h 6271200"/>
                <a:gd name="connsiteX5" fmla="*/ 415967 w 1663868"/>
                <a:gd name="connsiteY5" fmla="*/ 6271200 h 6271200"/>
                <a:gd name="connsiteX6" fmla="*/ 415967 w 1663868"/>
                <a:gd name="connsiteY6" fmla="*/ 831934 h 6271200"/>
                <a:gd name="connsiteX7" fmla="*/ 0 w 1663868"/>
                <a:gd name="connsiteY7" fmla="*/ 831934 h 6271200"/>
                <a:gd name="connsiteX0" fmla="*/ 0 w 1663868"/>
                <a:gd name="connsiteY0" fmla="*/ 1590895 h 7030161"/>
                <a:gd name="connsiteX1" fmla="*/ 764392 w 1663868"/>
                <a:gd name="connsiteY1" fmla="*/ 0 h 7030161"/>
                <a:gd name="connsiteX2" fmla="*/ 1663868 w 1663868"/>
                <a:gd name="connsiteY2" fmla="*/ 1590895 h 7030161"/>
                <a:gd name="connsiteX3" fmla="*/ 1247901 w 1663868"/>
                <a:gd name="connsiteY3" fmla="*/ 1590895 h 7030161"/>
                <a:gd name="connsiteX4" fmla="*/ 1247901 w 1663868"/>
                <a:gd name="connsiteY4" fmla="*/ 7030161 h 7030161"/>
                <a:gd name="connsiteX5" fmla="*/ 415967 w 1663868"/>
                <a:gd name="connsiteY5" fmla="*/ 7030161 h 7030161"/>
                <a:gd name="connsiteX6" fmla="*/ 415967 w 1663868"/>
                <a:gd name="connsiteY6" fmla="*/ 1590895 h 7030161"/>
                <a:gd name="connsiteX7" fmla="*/ 0 w 1663868"/>
                <a:gd name="connsiteY7" fmla="*/ 1590895 h 7030161"/>
                <a:gd name="connsiteX0" fmla="*/ 0 w 1465294"/>
                <a:gd name="connsiteY0" fmla="*/ 1389825 h 7030161"/>
                <a:gd name="connsiteX1" fmla="*/ 565818 w 1465294"/>
                <a:gd name="connsiteY1" fmla="*/ 0 h 7030161"/>
                <a:gd name="connsiteX2" fmla="*/ 1465294 w 1465294"/>
                <a:gd name="connsiteY2" fmla="*/ 1590895 h 7030161"/>
                <a:gd name="connsiteX3" fmla="*/ 1049327 w 1465294"/>
                <a:gd name="connsiteY3" fmla="*/ 1590895 h 7030161"/>
                <a:gd name="connsiteX4" fmla="*/ 1049327 w 1465294"/>
                <a:gd name="connsiteY4" fmla="*/ 7030161 h 7030161"/>
                <a:gd name="connsiteX5" fmla="*/ 217393 w 1465294"/>
                <a:gd name="connsiteY5" fmla="*/ 7030161 h 7030161"/>
                <a:gd name="connsiteX6" fmla="*/ 217393 w 1465294"/>
                <a:gd name="connsiteY6" fmla="*/ 1590895 h 7030161"/>
                <a:gd name="connsiteX7" fmla="*/ 0 w 1465294"/>
                <a:gd name="connsiteY7" fmla="*/ 1389825 h 7030161"/>
                <a:gd name="connsiteX0" fmla="*/ 0 w 1465294"/>
                <a:gd name="connsiteY0" fmla="*/ 1389825 h 7030161"/>
                <a:gd name="connsiteX1" fmla="*/ 565818 w 1465294"/>
                <a:gd name="connsiteY1" fmla="*/ 0 h 7030161"/>
                <a:gd name="connsiteX2" fmla="*/ 1465294 w 1465294"/>
                <a:gd name="connsiteY2" fmla="*/ 1590895 h 7030161"/>
                <a:gd name="connsiteX3" fmla="*/ 1049327 w 1465294"/>
                <a:gd name="connsiteY3" fmla="*/ 1590895 h 7030161"/>
                <a:gd name="connsiteX4" fmla="*/ 1049327 w 1465294"/>
                <a:gd name="connsiteY4" fmla="*/ 7030161 h 7030161"/>
                <a:gd name="connsiteX5" fmla="*/ 217393 w 1465294"/>
                <a:gd name="connsiteY5" fmla="*/ 7030161 h 7030161"/>
                <a:gd name="connsiteX6" fmla="*/ 211557 w 1465294"/>
                <a:gd name="connsiteY6" fmla="*/ 1383089 h 7030161"/>
                <a:gd name="connsiteX7" fmla="*/ 0 w 1465294"/>
                <a:gd name="connsiteY7" fmla="*/ 1389825 h 7030161"/>
                <a:gd name="connsiteX0" fmla="*/ 0 w 1282087"/>
                <a:gd name="connsiteY0" fmla="*/ 1389825 h 7030161"/>
                <a:gd name="connsiteX1" fmla="*/ 565818 w 1282087"/>
                <a:gd name="connsiteY1" fmla="*/ 0 h 7030161"/>
                <a:gd name="connsiteX2" fmla="*/ 1282087 w 1282087"/>
                <a:gd name="connsiteY2" fmla="*/ 1367731 h 7030161"/>
                <a:gd name="connsiteX3" fmla="*/ 1049327 w 1282087"/>
                <a:gd name="connsiteY3" fmla="*/ 1590895 h 7030161"/>
                <a:gd name="connsiteX4" fmla="*/ 1049327 w 1282087"/>
                <a:gd name="connsiteY4" fmla="*/ 7030161 h 7030161"/>
                <a:gd name="connsiteX5" fmla="*/ 217393 w 1282087"/>
                <a:gd name="connsiteY5" fmla="*/ 7030161 h 7030161"/>
                <a:gd name="connsiteX6" fmla="*/ 211557 w 1282087"/>
                <a:gd name="connsiteY6" fmla="*/ 1383089 h 7030161"/>
                <a:gd name="connsiteX7" fmla="*/ 0 w 1282087"/>
                <a:gd name="connsiteY7" fmla="*/ 1389825 h 7030161"/>
                <a:gd name="connsiteX0" fmla="*/ 0 w 1282087"/>
                <a:gd name="connsiteY0" fmla="*/ 1389825 h 7030161"/>
                <a:gd name="connsiteX1" fmla="*/ 565818 w 1282087"/>
                <a:gd name="connsiteY1" fmla="*/ 0 h 7030161"/>
                <a:gd name="connsiteX2" fmla="*/ 1282087 w 1282087"/>
                <a:gd name="connsiteY2" fmla="*/ 1367731 h 7030161"/>
                <a:gd name="connsiteX3" fmla="*/ 1037227 w 1282087"/>
                <a:gd name="connsiteY3" fmla="*/ 1382088 h 7030161"/>
                <a:gd name="connsiteX4" fmla="*/ 1049327 w 1282087"/>
                <a:gd name="connsiteY4" fmla="*/ 7030161 h 7030161"/>
                <a:gd name="connsiteX5" fmla="*/ 217393 w 1282087"/>
                <a:gd name="connsiteY5" fmla="*/ 7030161 h 7030161"/>
                <a:gd name="connsiteX6" fmla="*/ 211557 w 1282087"/>
                <a:gd name="connsiteY6" fmla="*/ 1383089 h 7030161"/>
                <a:gd name="connsiteX7" fmla="*/ 0 w 1282087"/>
                <a:gd name="connsiteY7" fmla="*/ 1389825 h 7030161"/>
                <a:gd name="connsiteX0" fmla="*/ 0 w 1282087"/>
                <a:gd name="connsiteY0" fmla="*/ 1275304 h 6915640"/>
                <a:gd name="connsiteX1" fmla="*/ 554225 w 1282087"/>
                <a:gd name="connsiteY1" fmla="*/ 0 h 6915640"/>
                <a:gd name="connsiteX2" fmla="*/ 1282087 w 1282087"/>
                <a:gd name="connsiteY2" fmla="*/ 1253210 h 6915640"/>
                <a:gd name="connsiteX3" fmla="*/ 1037227 w 1282087"/>
                <a:gd name="connsiteY3" fmla="*/ 1267567 h 6915640"/>
                <a:gd name="connsiteX4" fmla="*/ 1049327 w 1282087"/>
                <a:gd name="connsiteY4" fmla="*/ 6915640 h 6915640"/>
                <a:gd name="connsiteX5" fmla="*/ 217393 w 1282087"/>
                <a:gd name="connsiteY5" fmla="*/ 6915640 h 6915640"/>
                <a:gd name="connsiteX6" fmla="*/ 211557 w 1282087"/>
                <a:gd name="connsiteY6" fmla="*/ 1268568 h 6915640"/>
                <a:gd name="connsiteX7" fmla="*/ 0 w 1282087"/>
                <a:gd name="connsiteY7" fmla="*/ 1275304 h 69156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282087" h="6915640">
                  <a:moveTo>
                    <a:pt x="0" y="1275304"/>
                  </a:moveTo>
                  <a:lnTo>
                    <a:pt x="554225" y="0"/>
                  </a:lnTo>
                  <a:lnTo>
                    <a:pt x="1282087" y="1253210"/>
                  </a:lnTo>
                  <a:lnTo>
                    <a:pt x="1037227" y="1267567"/>
                  </a:lnTo>
                  <a:cubicBezTo>
                    <a:pt x="1041260" y="3150258"/>
                    <a:pt x="1045294" y="5032949"/>
                    <a:pt x="1049327" y="6915640"/>
                  </a:cubicBezTo>
                  <a:lnTo>
                    <a:pt x="217393" y="6915640"/>
                  </a:lnTo>
                  <a:cubicBezTo>
                    <a:pt x="215448" y="5033283"/>
                    <a:pt x="213502" y="3150925"/>
                    <a:pt x="211557" y="1268568"/>
                  </a:cubicBezTo>
                  <a:lnTo>
                    <a:pt x="0" y="1275304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1">
                    <a:tint val="66000"/>
                    <a:satMod val="160000"/>
                    <a:alpha val="1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1"/>
              <a:tileRect/>
            </a:gradFill>
            <a:ln cap="flat">
              <a:noFill/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hu-HU">
                <a:solidFill>
                  <a:prstClr val="white"/>
                </a:solidFill>
              </a:endParaRPr>
            </a:p>
          </p:txBody>
        </p:sp>
        <p:grpSp>
          <p:nvGrpSpPr>
            <p:cNvPr id="8" name="Group 7"/>
            <p:cNvGrpSpPr/>
            <p:nvPr/>
          </p:nvGrpSpPr>
          <p:grpSpPr>
            <a:xfrm>
              <a:off x="116505" y="904864"/>
              <a:ext cx="9328343" cy="5939432"/>
              <a:chOff x="-36512" y="170420"/>
              <a:chExt cx="9866473" cy="6606856"/>
            </a:xfrm>
          </p:grpSpPr>
          <p:sp>
            <p:nvSpPr>
              <p:cNvPr id="65" name="Felfelé nyíl 5"/>
              <p:cNvSpPr/>
              <p:nvPr/>
            </p:nvSpPr>
            <p:spPr>
              <a:xfrm rot="3780000">
                <a:off x="4217601" y="-1979701"/>
                <a:ext cx="2162451" cy="9062268"/>
              </a:xfrm>
              <a:custGeom>
                <a:avLst/>
                <a:gdLst>
                  <a:gd name="connsiteX0" fmla="*/ 0 w 1663868"/>
                  <a:gd name="connsiteY0" fmla="*/ 831934 h 6271200"/>
                  <a:gd name="connsiteX1" fmla="*/ 831934 w 1663868"/>
                  <a:gd name="connsiteY1" fmla="*/ 0 h 6271200"/>
                  <a:gd name="connsiteX2" fmla="*/ 1663868 w 1663868"/>
                  <a:gd name="connsiteY2" fmla="*/ 831934 h 6271200"/>
                  <a:gd name="connsiteX3" fmla="*/ 1247901 w 1663868"/>
                  <a:gd name="connsiteY3" fmla="*/ 831934 h 6271200"/>
                  <a:gd name="connsiteX4" fmla="*/ 1247901 w 1663868"/>
                  <a:gd name="connsiteY4" fmla="*/ 6271200 h 6271200"/>
                  <a:gd name="connsiteX5" fmla="*/ 415967 w 1663868"/>
                  <a:gd name="connsiteY5" fmla="*/ 6271200 h 6271200"/>
                  <a:gd name="connsiteX6" fmla="*/ 415967 w 1663868"/>
                  <a:gd name="connsiteY6" fmla="*/ 831934 h 6271200"/>
                  <a:gd name="connsiteX7" fmla="*/ 0 w 1663868"/>
                  <a:gd name="connsiteY7" fmla="*/ 831934 h 6271200"/>
                  <a:gd name="connsiteX0" fmla="*/ 0 w 1663868"/>
                  <a:gd name="connsiteY0" fmla="*/ 1590895 h 7030161"/>
                  <a:gd name="connsiteX1" fmla="*/ 764392 w 1663868"/>
                  <a:gd name="connsiteY1" fmla="*/ 0 h 7030161"/>
                  <a:gd name="connsiteX2" fmla="*/ 1663868 w 1663868"/>
                  <a:gd name="connsiteY2" fmla="*/ 1590895 h 7030161"/>
                  <a:gd name="connsiteX3" fmla="*/ 1247901 w 1663868"/>
                  <a:gd name="connsiteY3" fmla="*/ 1590895 h 7030161"/>
                  <a:gd name="connsiteX4" fmla="*/ 1247901 w 1663868"/>
                  <a:gd name="connsiteY4" fmla="*/ 7030161 h 7030161"/>
                  <a:gd name="connsiteX5" fmla="*/ 415967 w 1663868"/>
                  <a:gd name="connsiteY5" fmla="*/ 7030161 h 7030161"/>
                  <a:gd name="connsiteX6" fmla="*/ 415967 w 1663868"/>
                  <a:gd name="connsiteY6" fmla="*/ 1590895 h 7030161"/>
                  <a:gd name="connsiteX7" fmla="*/ 0 w 1663868"/>
                  <a:gd name="connsiteY7" fmla="*/ 1590895 h 7030161"/>
                  <a:gd name="connsiteX0" fmla="*/ 0 w 1455600"/>
                  <a:gd name="connsiteY0" fmla="*/ 1379646 h 7030161"/>
                  <a:gd name="connsiteX1" fmla="*/ 556124 w 1455600"/>
                  <a:gd name="connsiteY1" fmla="*/ 0 h 7030161"/>
                  <a:gd name="connsiteX2" fmla="*/ 1455600 w 1455600"/>
                  <a:gd name="connsiteY2" fmla="*/ 1590895 h 7030161"/>
                  <a:gd name="connsiteX3" fmla="*/ 1039633 w 1455600"/>
                  <a:gd name="connsiteY3" fmla="*/ 1590895 h 7030161"/>
                  <a:gd name="connsiteX4" fmla="*/ 1039633 w 1455600"/>
                  <a:gd name="connsiteY4" fmla="*/ 7030161 h 7030161"/>
                  <a:gd name="connsiteX5" fmla="*/ 207699 w 1455600"/>
                  <a:gd name="connsiteY5" fmla="*/ 7030161 h 7030161"/>
                  <a:gd name="connsiteX6" fmla="*/ 207699 w 1455600"/>
                  <a:gd name="connsiteY6" fmla="*/ 1590895 h 7030161"/>
                  <a:gd name="connsiteX7" fmla="*/ 0 w 1455600"/>
                  <a:gd name="connsiteY7" fmla="*/ 1379646 h 7030161"/>
                  <a:gd name="connsiteX0" fmla="*/ 0 w 1455600"/>
                  <a:gd name="connsiteY0" fmla="*/ 1379646 h 7030161"/>
                  <a:gd name="connsiteX1" fmla="*/ 556124 w 1455600"/>
                  <a:gd name="connsiteY1" fmla="*/ 0 h 7030161"/>
                  <a:gd name="connsiteX2" fmla="*/ 1455600 w 1455600"/>
                  <a:gd name="connsiteY2" fmla="*/ 1590895 h 7030161"/>
                  <a:gd name="connsiteX3" fmla="*/ 1039633 w 1455600"/>
                  <a:gd name="connsiteY3" fmla="*/ 1590895 h 7030161"/>
                  <a:gd name="connsiteX4" fmla="*/ 1039633 w 1455600"/>
                  <a:gd name="connsiteY4" fmla="*/ 7030161 h 7030161"/>
                  <a:gd name="connsiteX5" fmla="*/ 207699 w 1455600"/>
                  <a:gd name="connsiteY5" fmla="*/ 7030161 h 7030161"/>
                  <a:gd name="connsiteX6" fmla="*/ 204316 w 1455600"/>
                  <a:gd name="connsiteY6" fmla="*/ 1376752 h 7030161"/>
                  <a:gd name="connsiteX7" fmla="*/ 0 w 1455600"/>
                  <a:gd name="connsiteY7" fmla="*/ 1379646 h 7030161"/>
                  <a:gd name="connsiteX0" fmla="*/ 0 w 1455600"/>
                  <a:gd name="connsiteY0" fmla="*/ 1379646 h 7030161"/>
                  <a:gd name="connsiteX1" fmla="*/ 556124 w 1455600"/>
                  <a:gd name="connsiteY1" fmla="*/ 0 h 7030161"/>
                  <a:gd name="connsiteX2" fmla="*/ 1455600 w 1455600"/>
                  <a:gd name="connsiteY2" fmla="*/ 1590895 h 7030161"/>
                  <a:gd name="connsiteX3" fmla="*/ 1034180 w 1455600"/>
                  <a:gd name="connsiteY3" fmla="*/ 1389351 h 7030161"/>
                  <a:gd name="connsiteX4" fmla="*/ 1039633 w 1455600"/>
                  <a:gd name="connsiteY4" fmla="*/ 7030161 h 7030161"/>
                  <a:gd name="connsiteX5" fmla="*/ 207699 w 1455600"/>
                  <a:gd name="connsiteY5" fmla="*/ 7030161 h 7030161"/>
                  <a:gd name="connsiteX6" fmla="*/ 204316 w 1455600"/>
                  <a:gd name="connsiteY6" fmla="*/ 1376752 h 7030161"/>
                  <a:gd name="connsiteX7" fmla="*/ 0 w 1455600"/>
                  <a:gd name="connsiteY7" fmla="*/ 1379646 h 7030161"/>
                  <a:gd name="connsiteX0" fmla="*/ 0 w 1253081"/>
                  <a:gd name="connsiteY0" fmla="*/ 1379646 h 7030161"/>
                  <a:gd name="connsiteX1" fmla="*/ 556124 w 1253081"/>
                  <a:gd name="connsiteY1" fmla="*/ 0 h 7030161"/>
                  <a:gd name="connsiteX2" fmla="*/ 1253081 w 1253081"/>
                  <a:gd name="connsiteY2" fmla="*/ 1375942 h 7030161"/>
                  <a:gd name="connsiteX3" fmla="*/ 1034180 w 1253081"/>
                  <a:gd name="connsiteY3" fmla="*/ 1389351 h 7030161"/>
                  <a:gd name="connsiteX4" fmla="*/ 1039633 w 1253081"/>
                  <a:gd name="connsiteY4" fmla="*/ 7030161 h 7030161"/>
                  <a:gd name="connsiteX5" fmla="*/ 207699 w 1253081"/>
                  <a:gd name="connsiteY5" fmla="*/ 7030161 h 7030161"/>
                  <a:gd name="connsiteX6" fmla="*/ 204316 w 1253081"/>
                  <a:gd name="connsiteY6" fmla="*/ 1376752 h 7030161"/>
                  <a:gd name="connsiteX7" fmla="*/ 0 w 1253081"/>
                  <a:gd name="connsiteY7" fmla="*/ 1379646 h 7030161"/>
                  <a:gd name="connsiteX0" fmla="*/ 0 w 1253081"/>
                  <a:gd name="connsiteY0" fmla="*/ 1379646 h 7030161"/>
                  <a:gd name="connsiteX1" fmla="*/ 556124 w 1253081"/>
                  <a:gd name="connsiteY1" fmla="*/ 0 h 7030161"/>
                  <a:gd name="connsiteX2" fmla="*/ 1253081 w 1253081"/>
                  <a:gd name="connsiteY2" fmla="*/ 1375942 h 7030161"/>
                  <a:gd name="connsiteX3" fmla="*/ 1031029 w 1253081"/>
                  <a:gd name="connsiteY3" fmla="*/ 1369410 h 7030161"/>
                  <a:gd name="connsiteX4" fmla="*/ 1039633 w 1253081"/>
                  <a:gd name="connsiteY4" fmla="*/ 7030161 h 7030161"/>
                  <a:gd name="connsiteX5" fmla="*/ 207699 w 1253081"/>
                  <a:gd name="connsiteY5" fmla="*/ 7030161 h 7030161"/>
                  <a:gd name="connsiteX6" fmla="*/ 204316 w 1253081"/>
                  <a:gd name="connsiteY6" fmla="*/ 1376752 h 7030161"/>
                  <a:gd name="connsiteX7" fmla="*/ 0 w 1253081"/>
                  <a:gd name="connsiteY7" fmla="*/ 1379646 h 7030161"/>
                  <a:gd name="connsiteX0" fmla="*/ 0 w 1253081"/>
                  <a:gd name="connsiteY0" fmla="*/ 1250526 h 6901041"/>
                  <a:gd name="connsiteX1" fmla="*/ 554192 w 1253081"/>
                  <a:gd name="connsiteY1" fmla="*/ 0 h 6901041"/>
                  <a:gd name="connsiteX2" fmla="*/ 1253081 w 1253081"/>
                  <a:gd name="connsiteY2" fmla="*/ 1246822 h 6901041"/>
                  <a:gd name="connsiteX3" fmla="*/ 1031029 w 1253081"/>
                  <a:gd name="connsiteY3" fmla="*/ 1240290 h 6901041"/>
                  <a:gd name="connsiteX4" fmla="*/ 1039633 w 1253081"/>
                  <a:gd name="connsiteY4" fmla="*/ 6901041 h 6901041"/>
                  <a:gd name="connsiteX5" fmla="*/ 207699 w 1253081"/>
                  <a:gd name="connsiteY5" fmla="*/ 6901041 h 6901041"/>
                  <a:gd name="connsiteX6" fmla="*/ 204316 w 1253081"/>
                  <a:gd name="connsiteY6" fmla="*/ 1247632 h 6901041"/>
                  <a:gd name="connsiteX7" fmla="*/ 0 w 1253081"/>
                  <a:gd name="connsiteY7" fmla="*/ 1250526 h 69010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253081" h="6901041">
                    <a:moveTo>
                      <a:pt x="0" y="1250526"/>
                    </a:moveTo>
                    <a:lnTo>
                      <a:pt x="554192" y="0"/>
                    </a:lnTo>
                    <a:lnTo>
                      <a:pt x="1253081" y="1246822"/>
                    </a:lnTo>
                    <a:lnTo>
                      <a:pt x="1031029" y="1240290"/>
                    </a:lnTo>
                    <a:cubicBezTo>
                      <a:pt x="1032847" y="3120560"/>
                      <a:pt x="1037815" y="5020771"/>
                      <a:pt x="1039633" y="6901041"/>
                    </a:cubicBezTo>
                    <a:lnTo>
                      <a:pt x="207699" y="6901041"/>
                    </a:lnTo>
                    <a:cubicBezTo>
                      <a:pt x="206571" y="5016571"/>
                      <a:pt x="205444" y="3132102"/>
                      <a:pt x="204316" y="1247632"/>
                    </a:cubicBezTo>
                    <a:lnTo>
                      <a:pt x="0" y="1250526"/>
                    </a:lnTo>
                    <a:close/>
                  </a:path>
                </a:pathLst>
              </a:custGeom>
              <a:gradFill flip="none" rotWithShape="1">
                <a:gsLst>
                  <a:gs pos="100000">
                    <a:srgbClr val="FFEFD1">
                      <a:alpha val="10000"/>
                    </a:srgbClr>
                  </a:gs>
                  <a:gs pos="64999">
                    <a:srgbClr val="F0EBD5"/>
                  </a:gs>
                  <a:gs pos="0">
                    <a:srgbClr val="D1C39F"/>
                  </a:gs>
                </a:gsLst>
                <a:lin ang="5400000" scaled="0"/>
                <a:tileRect/>
              </a:gradFill>
              <a:ln cap="flat">
                <a:noFill/>
                <a:miter lim="800000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hu-HU">
                  <a:solidFill>
                    <a:prstClr val="white"/>
                  </a:solidFill>
                </a:endParaRPr>
              </a:p>
            </p:txBody>
          </p:sp>
          <p:sp>
            <p:nvSpPr>
              <p:cNvPr id="64" name="Felfelé nyíl 5"/>
              <p:cNvSpPr/>
              <p:nvPr/>
            </p:nvSpPr>
            <p:spPr>
              <a:xfrm rot="4500000">
                <a:off x="3904989" y="-719551"/>
                <a:ext cx="2002269" cy="9138424"/>
              </a:xfrm>
              <a:custGeom>
                <a:avLst/>
                <a:gdLst>
                  <a:gd name="connsiteX0" fmla="*/ 0 w 1663868"/>
                  <a:gd name="connsiteY0" fmla="*/ 831934 h 6271200"/>
                  <a:gd name="connsiteX1" fmla="*/ 831934 w 1663868"/>
                  <a:gd name="connsiteY1" fmla="*/ 0 h 6271200"/>
                  <a:gd name="connsiteX2" fmla="*/ 1663868 w 1663868"/>
                  <a:gd name="connsiteY2" fmla="*/ 831934 h 6271200"/>
                  <a:gd name="connsiteX3" fmla="*/ 1247901 w 1663868"/>
                  <a:gd name="connsiteY3" fmla="*/ 831934 h 6271200"/>
                  <a:gd name="connsiteX4" fmla="*/ 1247901 w 1663868"/>
                  <a:gd name="connsiteY4" fmla="*/ 6271200 h 6271200"/>
                  <a:gd name="connsiteX5" fmla="*/ 415967 w 1663868"/>
                  <a:gd name="connsiteY5" fmla="*/ 6271200 h 6271200"/>
                  <a:gd name="connsiteX6" fmla="*/ 415967 w 1663868"/>
                  <a:gd name="connsiteY6" fmla="*/ 831934 h 6271200"/>
                  <a:gd name="connsiteX7" fmla="*/ 0 w 1663868"/>
                  <a:gd name="connsiteY7" fmla="*/ 831934 h 6271200"/>
                  <a:gd name="connsiteX0" fmla="*/ 0 w 1663868"/>
                  <a:gd name="connsiteY0" fmla="*/ 1590895 h 7030161"/>
                  <a:gd name="connsiteX1" fmla="*/ 764392 w 1663868"/>
                  <a:gd name="connsiteY1" fmla="*/ 0 h 7030161"/>
                  <a:gd name="connsiteX2" fmla="*/ 1663868 w 1663868"/>
                  <a:gd name="connsiteY2" fmla="*/ 1590895 h 7030161"/>
                  <a:gd name="connsiteX3" fmla="*/ 1247901 w 1663868"/>
                  <a:gd name="connsiteY3" fmla="*/ 1590895 h 7030161"/>
                  <a:gd name="connsiteX4" fmla="*/ 1247901 w 1663868"/>
                  <a:gd name="connsiteY4" fmla="*/ 7030161 h 7030161"/>
                  <a:gd name="connsiteX5" fmla="*/ 415967 w 1663868"/>
                  <a:gd name="connsiteY5" fmla="*/ 7030161 h 7030161"/>
                  <a:gd name="connsiteX6" fmla="*/ 415967 w 1663868"/>
                  <a:gd name="connsiteY6" fmla="*/ 1590895 h 7030161"/>
                  <a:gd name="connsiteX7" fmla="*/ 0 w 1663868"/>
                  <a:gd name="connsiteY7" fmla="*/ 1590895 h 7030161"/>
                  <a:gd name="connsiteX0" fmla="*/ 0 w 1434967"/>
                  <a:gd name="connsiteY0" fmla="*/ 1401125 h 7030161"/>
                  <a:gd name="connsiteX1" fmla="*/ 535491 w 1434967"/>
                  <a:gd name="connsiteY1" fmla="*/ 0 h 7030161"/>
                  <a:gd name="connsiteX2" fmla="*/ 1434967 w 1434967"/>
                  <a:gd name="connsiteY2" fmla="*/ 1590895 h 7030161"/>
                  <a:gd name="connsiteX3" fmla="*/ 1019000 w 1434967"/>
                  <a:gd name="connsiteY3" fmla="*/ 1590895 h 7030161"/>
                  <a:gd name="connsiteX4" fmla="*/ 1019000 w 1434967"/>
                  <a:gd name="connsiteY4" fmla="*/ 7030161 h 7030161"/>
                  <a:gd name="connsiteX5" fmla="*/ 187066 w 1434967"/>
                  <a:gd name="connsiteY5" fmla="*/ 7030161 h 7030161"/>
                  <a:gd name="connsiteX6" fmla="*/ 187066 w 1434967"/>
                  <a:gd name="connsiteY6" fmla="*/ 1590895 h 7030161"/>
                  <a:gd name="connsiteX7" fmla="*/ 0 w 1434967"/>
                  <a:gd name="connsiteY7" fmla="*/ 1401125 h 7030161"/>
                  <a:gd name="connsiteX0" fmla="*/ 0 w 1434967"/>
                  <a:gd name="connsiteY0" fmla="*/ 1401125 h 7030161"/>
                  <a:gd name="connsiteX1" fmla="*/ 535491 w 1434967"/>
                  <a:gd name="connsiteY1" fmla="*/ 0 h 7030161"/>
                  <a:gd name="connsiteX2" fmla="*/ 1434967 w 1434967"/>
                  <a:gd name="connsiteY2" fmla="*/ 1590895 h 7030161"/>
                  <a:gd name="connsiteX3" fmla="*/ 1019000 w 1434967"/>
                  <a:gd name="connsiteY3" fmla="*/ 1590895 h 7030161"/>
                  <a:gd name="connsiteX4" fmla="*/ 1019000 w 1434967"/>
                  <a:gd name="connsiteY4" fmla="*/ 7030161 h 7030161"/>
                  <a:gd name="connsiteX5" fmla="*/ 187066 w 1434967"/>
                  <a:gd name="connsiteY5" fmla="*/ 7030161 h 7030161"/>
                  <a:gd name="connsiteX6" fmla="*/ 189789 w 1434967"/>
                  <a:gd name="connsiteY6" fmla="*/ 1410311 h 7030161"/>
                  <a:gd name="connsiteX7" fmla="*/ 0 w 1434967"/>
                  <a:gd name="connsiteY7" fmla="*/ 1401125 h 7030161"/>
                  <a:gd name="connsiteX0" fmla="*/ 0 w 1447184"/>
                  <a:gd name="connsiteY0" fmla="*/ 1437966 h 7030161"/>
                  <a:gd name="connsiteX1" fmla="*/ 547708 w 1447184"/>
                  <a:gd name="connsiteY1" fmla="*/ 0 h 7030161"/>
                  <a:gd name="connsiteX2" fmla="*/ 1447184 w 1447184"/>
                  <a:gd name="connsiteY2" fmla="*/ 1590895 h 7030161"/>
                  <a:gd name="connsiteX3" fmla="*/ 1031217 w 1447184"/>
                  <a:gd name="connsiteY3" fmla="*/ 1590895 h 7030161"/>
                  <a:gd name="connsiteX4" fmla="*/ 1031217 w 1447184"/>
                  <a:gd name="connsiteY4" fmla="*/ 7030161 h 7030161"/>
                  <a:gd name="connsiteX5" fmla="*/ 199283 w 1447184"/>
                  <a:gd name="connsiteY5" fmla="*/ 7030161 h 7030161"/>
                  <a:gd name="connsiteX6" fmla="*/ 202006 w 1447184"/>
                  <a:gd name="connsiteY6" fmla="*/ 1410311 h 7030161"/>
                  <a:gd name="connsiteX7" fmla="*/ 0 w 1447184"/>
                  <a:gd name="connsiteY7" fmla="*/ 1437966 h 7030161"/>
                  <a:gd name="connsiteX0" fmla="*/ 0 w 1443216"/>
                  <a:gd name="connsiteY0" fmla="*/ 1412740 h 7030161"/>
                  <a:gd name="connsiteX1" fmla="*/ 543740 w 1443216"/>
                  <a:gd name="connsiteY1" fmla="*/ 0 h 7030161"/>
                  <a:gd name="connsiteX2" fmla="*/ 1443216 w 1443216"/>
                  <a:gd name="connsiteY2" fmla="*/ 1590895 h 7030161"/>
                  <a:gd name="connsiteX3" fmla="*/ 1027249 w 1443216"/>
                  <a:gd name="connsiteY3" fmla="*/ 1590895 h 7030161"/>
                  <a:gd name="connsiteX4" fmla="*/ 1027249 w 1443216"/>
                  <a:gd name="connsiteY4" fmla="*/ 7030161 h 7030161"/>
                  <a:gd name="connsiteX5" fmla="*/ 195315 w 1443216"/>
                  <a:gd name="connsiteY5" fmla="*/ 7030161 h 7030161"/>
                  <a:gd name="connsiteX6" fmla="*/ 198038 w 1443216"/>
                  <a:gd name="connsiteY6" fmla="*/ 1410311 h 7030161"/>
                  <a:gd name="connsiteX7" fmla="*/ 0 w 1443216"/>
                  <a:gd name="connsiteY7" fmla="*/ 1412740 h 7030161"/>
                  <a:gd name="connsiteX0" fmla="*/ 0 w 1443216"/>
                  <a:gd name="connsiteY0" fmla="*/ 1412740 h 7030161"/>
                  <a:gd name="connsiteX1" fmla="*/ 543740 w 1443216"/>
                  <a:gd name="connsiteY1" fmla="*/ 0 h 7030161"/>
                  <a:gd name="connsiteX2" fmla="*/ 1443216 w 1443216"/>
                  <a:gd name="connsiteY2" fmla="*/ 1590895 h 7030161"/>
                  <a:gd name="connsiteX3" fmla="*/ 1029662 w 1443216"/>
                  <a:gd name="connsiteY3" fmla="*/ 1371473 h 7030161"/>
                  <a:gd name="connsiteX4" fmla="*/ 1027249 w 1443216"/>
                  <a:gd name="connsiteY4" fmla="*/ 7030161 h 7030161"/>
                  <a:gd name="connsiteX5" fmla="*/ 195315 w 1443216"/>
                  <a:gd name="connsiteY5" fmla="*/ 7030161 h 7030161"/>
                  <a:gd name="connsiteX6" fmla="*/ 198038 w 1443216"/>
                  <a:gd name="connsiteY6" fmla="*/ 1410311 h 7030161"/>
                  <a:gd name="connsiteX7" fmla="*/ 0 w 1443216"/>
                  <a:gd name="connsiteY7" fmla="*/ 1412740 h 7030161"/>
                  <a:gd name="connsiteX0" fmla="*/ 0 w 1255049"/>
                  <a:gd name="connsiteY0" fmla="*/ 1412740 h 7030161"/>
                  <a:gd name="connsiteX1" fmla="*/ 543740 w 1255049"/>
                  <a:gd name="connsiteY1" fmla="*/ 0 h 7030161"/>
                  <a:gd name="connsiteX2" fmla="*/ 1255049 w 1255049"/>
                  <a:gd name="connsiteY2" fmla="*/ 1399263 h 7030161"/>
                  <a:gd name="connsiteX3" fmla="*/ 1029662 w 1255049"/>
                  <a:gd name="connsiteY3" fmla="*/ 1371473 h 7030161"/>
                  <a:gd name="connsiteX4" fmla="*/ 1027249 w 1255049"/>
                  <a:gd name="connsiteY4" fmla="*/ 7030161 h 7030161"/>
                  <a:gd name="connsiteX5" fmla="*/ 195315 w 1255049"/>
                  <a:gd name="connsiteY5" fmla="*/ 7030161 h 7030161"/>
                  <a:gd name="connsiteX6" fmla="*/ 198038 w 1255049"/>
                  <a:gd name="connsiteY6" fmla="*/ 1410311 h 7030161"/>
                  <a:gd name="connsiteX7" fmla="*/ 0 w 1255049"/>
                  <a:gd name="connsiteY7" fmla="*/ 1412740 h 7030161"/>
                  <a:gd name="connsiteX0" fmla="*/ 0 w 1255049"/>
                  <a:gd name="connsiteY0" fmla="*/ 1412740 h 7030161"/>
                  <a:gd name="connsiteX1" fmla="*/ 543740 w 1255049"/>
                  <a:gd name="connsiteY1" fmla="*/ 0 h 7030161"/>
                  <a:gd name="connsiteX2" fmla="*/ 1255049 w 1255049"/>
                  <a:gd name="connsiteY2" fmla="*/ 1399263 h 7030161"/>
                  <a:gd name="connsiteX3" fmla="*/ 1025693 w 1255049"/>
                  <a:gd name="connsiteY3" fmla="*/ 1396700 h 7030161"/>
                  <a:gd name="connsiteX4" fmla="*/ 1027249 w 1255049"/>
                  <a:gd name="connsiteY4" fmla="*/ 7030161 h 7030161"/>
                  <a:gd name="connsiteX5" fmla="*/ 195315 w 1255049"/>
                  <a:gd name="connsiteY5" fmla="*/ 7030161 h 7030161"/>
                  <a:gd name="connsiteX6" fmla="*/ 198038 w 1255049"/>
                  <a:gd name="connsiteY6" fmla="*/ 1410311 h 7030161"/>
                  <a:gd name="connsiteX7" fmla="*/ 0 w 1255049"/>
                  <a:gd name="connsiteY7" fmla="*/ 1412740 h 7030161"/>
                  <a:gd name="connsiteX0" fmla="*/ 0 w 1238242"/>
                  <a:gd name="connsiteY0" fmla="*/ 1412740 h 7030161"/>
                  <a:gd name="connsiteX1" fmla="*/ 543740 w 1238242"/>
                  <a:gd name="connsiteY1" fmla="*/ 0 h 7030161"/>
                  <a:gd name="connsiteX2" fmla="*/ 1238242 w 1238242"/>
                  <a:gd name="connsiteY2" fmla="*/ 1383653 h 7030161"/>
                  <a:gd name="connsiteX3" fmla="*/ 1025693 w 1238242"/>
                  <a:gd name="connsiteY3" fmla="*/ 1396700 h 7030161"/>
                  <a:gd name="connsiteX4" fmla="*/ 1027249 w 1238242"/>
                  <a:gd name="connsiteY4" fmla="*/ 7030161 h 7030161"/>
                  <a:gd name="connsiteX5" fmla="*/ 195315 w 1238242"/>
                  <a:gd name="connsiteY5" fmla="*/ 7030161 h 7030161"/>
                  <a:gd name="connsiteX6" fmla="*/ 198038 w 1238242"/>
                  <a:gd name="connsiteY6" fmla="*/ 1410311 h 7030161"/>
                  <a:gd name="connsiteX7" fmla="*/ 0 w 1238242"/>
                  <a:gd name="connsiteY7" fmla="*/ 1412740 h 7030161"/>
                  <a:gd name="connsiteX0" fmla="*/ 0 w 1238242"/>
                  <a:gd name="connsiteY0" fmla="*/ 1278300 h 6895721"/>
                  <a:gd name="connsiteX1" fmla="*/ 535434 w 1238242"/>
                  <a:gd name="connsiteY1" fmla="*/ 0 h 6895721"/>
                  <a:gd name="connsiteX2" fmla="*/ 1238242 w 1238242"/>
                  <a:gd name="connsiteY2" fmla="*/ 1249213 h 6895721"/>
                  <a:gd name="connsiteX3" fmla="*/ 1025693 w 1238242"/>
                  <a:gd name="connsiteY3" fmla="*/ 1262260 h 6895721"/>
                  <a:gd name="connsiteX4" fmla="*/ 1027249 w 1238242"/>
                  <a:gd name="connsiteY4" fmla="*/ 6895721 h 6895721"/>
                  <a:gd name="connsiteX5" fmla="*/ 195315 w 1238242"/>
                  <a:gd name="connsiteY5" fmla="*/ 6895721 h 6895721"/>
                  <a:gd name="connsiteX6" fmla="*/ 198038 w 1238242"/>
                  <a:gd name="connsiteY6" fmla="*/ 1275871 h 6895721"/>
                  <a:gd name="connsiteX7" fmla="*/ 0 w 1238242"/>
                  <a:gd name="connsiteY7" fmla="*/ 1278300 h 68957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238242" h="6895721">
                    <a:moveTo>
                      <a:pt x="0" y="1278300"/>
                    </a:moveTo>
                    <a:lnTo>
                      <a:pt x="535434" y="0"/>
                    </a:lnTo>
                    <a:lnTo>
                      <a:pt x="1238242" y="1249213"/>
                    </a:lnTo>
                    <a:lnTo>
                      <a:pt x="1025693" y="1262260"/>
                    </a:lnTo>
                    <a:cubicBezTo>
                      <a:pt x="1024889" y="3148489"/>
                      <a:pt x="1028053" y="5009492"/>
                      <a:pt x="1027249" y="6895721"/>
                    </a:cubicBezTo>
                    <a:lnTo>
                      <a:pt x="195315" y="6895721"/>
                    </a:lnTo>
                    <a:cubicBezTo>
                      <a:pt x="196223" y="5022438"/>
                      <a:pt x="197130" y="3149154"/>
                      <a:pt x="198038" y="1275871"/>
                    </a:cubicBezTo>
                    <a:lnTo>
                      <a:pt x="0" y="127830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rgbClr val="E6E6E6">
                      <a:alpha val="10000"/>
                    </a:srgbClr>
                  </a:gs>
                  <a:gs pos="16000">
                    <a:srgbClr val="E6E6E6"/>
                  </a:gs>
                  <a:gs pos="100000">
                    <a:srgbClr val="E6E6E6"/>
                  </a:gs>
                </a:gsLst>
                <a:lin ang="5400000" scaled="0"/>
                <a:tileRect/>
              </a:gradFill>
              <a:ln cap="flat">
                <a:noFill/>
                <a:miter lim="800000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hu-HU">
                  <a:solidFill>
                    <a:prstClr val="white"/>
                  </a:solidFill>
                </a:endParaRPr>
              </a:p>
            </p:txBody>
          </p:sp>
          <p:grpSp>
            <p:nvGrpSpPr>
              <p:cNvPr id="7" name="Group 6"/>
              <p:cNvGrpSpPr/>
              <p:nvPr/>
            </p:nvGrpSpPr>
            <p:grpSpPr>
              <a:xfrm>
                <a:off x="-36512" y="170420"/>
                <a:ext cx="9437167" cy="6606856"/>
                <a:chOff x="-36512" y="170420"/>
                <a:chExt cx="9437167" cy="6606856"/>
              </a:xfrm>
            </p:grpSpPr>
            <p:sp>
              <p:nvSpPr>
                <p:cNvPr id="12" name="Téglalap 11"/>
                <p:cNvSpPr/>
                <p:nvPr/>
              </p:nvSpPr>
              <p:spPr>
                <a:xfrm>
                  <a:off x="312739" y="5987576"/>
                  <a:ext cx="3909669" cy="789700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  <p:cxnSp>
              <p:nvCxnSpPr>
                <p:cNvPr id="3" name="Egyenes összekötő nyíllal 2"/>
                <p:cNvCxnSpPr/>
                <p:nvPr/>
              </p:nvCxnSpPr>
              <p:spPr>
                <a:xfrm flipV="1">
                  <a:off x="224154" y="6354404"/>
                  <a:ext cx="9176501" cy="3970"/>
                </a:xfrm>
                <a:prstGeom prst="straightConnector1">
                  <a:avLst/>
                </a:prstGeom>
                <a:ln>
                  <a:solidFill>
                    <a:schemeClr val="tx1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" name="Egyenes összekötő 4"/>
                <p:cNvCxnSpPr/>
                <p:nvPr/>
              </p:nvCxnSpPr>
              <p:spPr>
                <a:xfrm>
                  <a:off x="4215703" y="6282173"/>
                  <a:ext cx="0" cy="144463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" name="Egyenes összekötő 13"/>
                <p:cNvCxnSpPr/>
                <p:nvPr/>
              </p:nvCxnSpPr>
              <p:spPr>
                <a:xfrm>
                  <a:off x="1615378" y="6294873"/>
                  <a:ext cx="0" cy="144463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" name="Egyenes összekötő 15"/>
                <p:cNvCxnSpPr/>
                <p:nvPr/>
              </p:nvCxnSpPr>
              <p:spPr>
                <a:xfrm>
                  <a:off x="5946078" y="6286936"/>
                  <a:ext cx="0" cy="144462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2061" name="Szövegdoboz 16"/>
                <p:cNvSpPr txBox="1">
                  <a:spLocks noChangeArrowheads="1"/>
                </p:cNvSpPr>
                <p:nvPr/>
              </p:nvSpPr>
              <p:spPr bwMode="auto">
                <a:xfrm>
                  <a:off x="6123087" y="6431398"/>
                  <a:ext cx="523875" cy="25400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spcBef>
                      <a:spcPct val="20000"/>
                    </a:spcBef>
                    <a:buFont typeface="Arial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5pPr>
                  <a:lvl6pPr marL="2514600" indent="-228600" fontAlgn="base">
                    <a:spcBef>
                      <a:spcPct val="20000"/>
                    </a:spcBef>
                    <a:spcAft>
                      <a:spcPct val="0"/>
                    </a:spcAft>
                    <a:buFont typeface="Arial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6pPr>
                  <a:lvl7pPr marL="2971800" indent="-228600" fontAlgn="base">
                    <a:spcBef>
                      <a:spcPct val="20000"/>
                    </a:spcBef>
                    <a:spcAft>
                      <a:spcPct val="0"/>
                    </a:spcAft>
                    <a:buFont typeface="Arial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7pPr>
                  <a:lvl8pPr marL="3429000" indent="-228600" fontAlgn="base">
                    <a:spcBef>
                      <a:spcPct val="20000"/>
                    </a:spcBef>
                    <a:spcAft>
                      <a:spcPct val="0"/>
                    </a:spcAft>
                    <a:buFont typeface="Arial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8pPr>
                  <a:lvl9pPr marL="3886200" indent="-228600" fontAlgn="base">
                    <a:spcBef>
                      <a:spcPct val="20000"/>
                    </a:spcBef>
                    <a:spcAft>
                      <a:spcPct val="0"/>
                    </a:spcAft>
                    <a:buFont typeface="Arial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r>
                    <a:rPr lang="hu-HU" altLang="hu-HU" sz="1000">
                      <a:solidFill>
                        <a:srgbClr val="000000"/>
                      </a:solidFill>
                      <a:latin typeface="Verdana" pitchFamily="34" charset="0"/>
                    </a:rPr>
                    <a:t>2012</a:t>
                  </a:r>
                </a:p>
              </p:txBody>
            </p:sp>
            <p:sp>
              <p:nvSpPr>
                <p:cNvPr id="2062" name="Szövegdoboz 17"/>
                <p:cNvSpPr txBox="1">
                  <a:spLocks noChangeArrowheads="1"/>
                </p:cNvSpPr>
                <p:nvPr/>
              </p:nvSpPr>
              <p:spPr bwMode="auto">
                <a:xfrm>
                  <a:off x="6973987" y="6437748"/>
                  <a:ext cx="523875" cy="25400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spcBef>
                      <a:spcPct val="20000"/>
                    </a:spcBef>
                    <a:buFont typeface="Arial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5pPr>
                  <a:lvl6pPr marL="2514600" indent="-228600" fontAlgn="base">
                    <a:spcBef>
                      <a:spcPct val="20000"/>
                    </a:spcBef>
                    <a:spcAft>
                      <a:spcPct val="0"/>
                    </a:spcAft>
                    <a:buFont typeface="Arial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6pPr>
                  <a:lvl7pPr marL="2971800" indent="-228600" fontAlgn="base">
                    <a:spcBef>
                      <a:spcPct val="20000"/>
                    </a:spcBef>
                    <a:spcAft>
                      <a:spcPct val="0"/>
                    </a:spcAft>
                    <a:buFont typeface="Arial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7pPr>
                  <a:lvl8pPr marL="3429000" indent="-228600" fontAlgn="base">
                    <a:spcBef>
                      <a:spcPct val="20000"/>
                    </a:spcBef>
                    <a:spcAft>
                      <a:spcPct val="0"/>
                    </a:spcAft>
                    <a:buFont typeface="Arial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8pPr>
                  <a:lvl9pPr marL="3886200" indent="-228600" fontAlgn="base">
                    <a:spcBef>
                      <a:spcPct val="20000"/>
                    </a:spcBef>
                    <a:spcAft>
                      <a:spcPct val="0"/>
                    </a:spcAft>
                    <a:buFont typeface="Arial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r>
                    <a:rPr lang="hu-HU" altLang="hu-HU" sz="1000">
                      <a:solidFill>
                        <a:srgbClr val="000000"/>
                      </a:solidFill>
                      <a:latin typeface="Verdana" pitchFamily="34" charset="0"/>
                    </a:rPr>
                    <a:t>2013</a:t>
                  </a:r>
                </a:p>
              </p:txBody>
            </p:sp>
            <p:sp>
              <p:nvSpPr>
                <p:cNvPr id="2063" name="Szövegdoboz 36"/>
                <p:cNvSpPr txBox="1">
                  <a:spLocks noChangeArrowheads="1"/>
                </p:cNvSpPr>
                <p:nvPr/>
              </p:nvSpPr>
              <p:spPr bwMode="auto">
                <a:xfrm rot="21304925">
                  <a:off x="3796520" y="5099265"/>
                  <a:ext cx="910827" cy="69249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spcBef>
                      <a:spcPct val="20000"/>
                    </a:spcBef>
                    <a:buFont typeface="Arial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5pPr>
                  <a:lvl6pPr marL="2514600" indent="-228600" fontAlgn="base">
                    <a:spcBef>
                      <a:spcPct val="20000"/>
                    </a:spcBef>
                    <a:spcAft>
                      <a:spcPct val="0"/>
                    </a:spcAft>
                    <a:buFont typeface="Arial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6pPr>
                  <a:lvl7pPr marL="2971800" indent="-228600" fontAlgn="base">
                    <a:spcBef>
                      <a:spcPct val="20000"/>
                    </a:spcBef>
                    <a:spcAft>
                      <a:spcPct val="0"/>
                    </a:spcAft>
                    <a:buFont typeface="Arial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7pPr>
                  <a:lvl8pPr marL="3429000" indent="-228600" fontAlgn="base">
                    <a:spcBef>
                      <a:spcPct val="20000"/>
                    </a:spcBef>
                    <a:spcAft>
                      <a:spcPct val="0"/>
                    </a:spcAft>
                    <a:buFont typeface="Arial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8pPr>
                  <a:lvl9pPr marL="3886200" indent="-228600" fontAlgn="base">
                    <a:spcBef>
                      <a:spcPct val="20000"/>
                    </a:spcBef>
                    <a:spcAft>
                      <a:spcPct val="0"/>
                    </a:spcAft>
                    <a:buFont typeface="Arial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9pPr>
                </a:lstStyle>
                <a:p>
                  <a:pPr algn="ctr">
                    <a:spcBef>
                      <a:spcPct val="0"/>
                    </a:spcBef>
                    <a:buFontTx/>
                    <a:buNone/>
                  </a:pPr>
                  <a:r>
                    <a:rPr lang="en-US" altLang="hu-HU" sz="900" dirty="0" smtClean="0">
                      <a:solidFill>
                        <a:srgbClr val="000000"/>
                      </a:solidFill>
                      <a:latin typeface="Verdana" pitchFamily="34" charset="0"/>
                    </a:rPr>
                    <a:t>10/2009</a:t>
                  </a:r>
                </a:p>
                <a:p>
                  <a:pPr>
                    <a:spcBef>
                      <a:spcPct val="0"/>
                    </a:spcBef>
                    <a:buFontTx/>
                    <a:buNone/>
                  </a:pPr>
                  <a:r>
                    <a:rPr lang="hu-HU" altLang="hu-HU" sz="1000" b="1" dirty="0" smtClean="0">
                      <a:solidFill>
                        <a:srgbClr val="000000"/>
                      </a:solidFill>
                      <a:latin typeface="Verdana" pitchFamily="34" charset="0"/>
                    </a:rPr>
                    <a:t>Cortex-A5</a:t>
                  </a:r>
                  <a:endParaRPr lang="en-US" altLang="hu-HU" sz="1000" b="1" dirty="0" smtClean="0">
                    <a:solidFill>
                      <a:srgbClr val="000000"/>
                    </a:solidFill>
                    <a:latin typeface="Verdana" pitchFamily="34" charset="0"/>
                  </a:endParaRPr>
                </a:p>
                <a:p>
                  <a:pPr algn="ctr">
                    <a:spcBef>
                      <a:spcPct val="0"/>
                    </a:spcBef>
                    <a:buFontTx/>
                    <a:buNone/>
                  </a:pPr>
                  <a:r>
                    <a:rPr lang="en-US" altLang="hu-HU" sz="1000" dirty="0" smtClean="0">
                      <a:solidFill>
                        <a:srgbClr val="000000"/>
                      </a:solidFill>
                      <a:latin typeface="Verdana" pitchFamily="34" charset="0"/>
                    </a:rPr>
                    <a:t>ARMv7</a:t>
                  </a:r>
                </a:p>
                <a:p>
                  <a:pPr algn="ctr">
                    <a:spcBef>
                      <a:spcPct val="0"/>
                    </a:spcBef>
                    <a:buFontTx/>
                    <a:buNone/>
                  </a:pPr>
                  <a:r>
                    <a:rPr lang="en-US" altLang="hu-HU" sz="1000" dirty="0" smtClean="0">
                      <a:solidFill>
                        <a:srgbClr val="000000"/>
                      </a:solidFill>
                      <a:latin typeface="Verdana" pitchFamily="34" charset="0"/>
                    </a:rPr>
                    <a:t>40 nm</a:t>
                  </a:r>
                  <a:endParaRPr lang="hu-HU" altLang="hu-HU" sz="1000" dirty="0">
                    <a:solidFill>
                      <a:srgbClr val="000000"/>
                    </a:solidFill>
                    <a:latin typeface="Verdana" pitchFamily="34" charset="0"/>
                  </a:endParaRPr>
                </a:p>
              </p:txBody>
            </p:sp>
            <p:sp>
              <p:nvSpPr>
                <p:cNvPr id="2072" name="Szövegdoboz 1"/>
                <p:cNvSpPr txBox="1">
                  <a:spLocks noChangeArrowheads="1"/>
                </p:cNvSpPr>
                <p:nvPr/>
              </p:nvSpPr>
              <p:spPr bwMode="auto">
                <a:xfrm rot="-1740000">
                  <a:off x="1808786" y="3108899"/>
                  <a:ext cx="2288575" cy="43088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spcBef>
                      <a:spcPct val="20000"/>
                    </a:spcBef>
                    <a:buFont typeface="Arial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5pPr>
                  <a:lvl6pPr marL="2514600" indent="-228600" fontAlgn="base">
                    <a:spcBef>
                      <a:spcPct val="20000"/>
                    </a:spcBef>
                    <a:spcAft>
                      <a:spcPct val="0"/>
                    </a:spcAft>
                    <a:buFont typeface="Arial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6pPr>
                  <a:lvl7pPr marL="2971800" indent="-228600" fontAlgn="base">
                    <a:spcBef>
                      <a:spcPct val="20000"/>
                    </a:spcBef>
                    <a:spcAft>
                      <a:spcPct val="0"/>
                    </a:spcAft>
                    <a:buFont typeface="Arial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7pPr>
                  <a:lvl8pPr marL="3429000" indent="-228600" fontAlgn="base">
                    <a:spcBef>
                      <a:spcPct val="20000"/>
                    </a:spcBef>
                    <a:spcAft>
                      <a:spcPct val="0"/>
                    </a:spcAft>
                    <a:buFont typeface="Arial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8pPr>
                  <a:lvl9pPr marL="3886200" indent="-228600" fontAlgn="base">
                    <a:spcBef>
                      <a:spcPct val="20000"/>
                    </a:spcBef>
                    <a:spcAft>
                      <a:spcPct val="0"/>
                    </a:spcAft>
                    <a:buFont typeface="Arial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r>
                    <a:rPr lang="hu-HU" altLang="en-US" sz="2200" b="1" err="1" smtClean="0">
                      <a:solidFill>
                        <a:srgbClr val="DAB99E"/>
                      </a:solidFill>
                    </a:rPr>
                    <a:t>High</a:t>
                  </a:r>
                  <a:r>
                    <a:rPr lang="hu-HU" altLang="en-US" sz="2200" b="1" smtClean="0">
                      <a:solidFill>
                        <a:srgbClr val="DAB99E"/>
                      </a:solidFill>
                    </a:rPr>
                    <a:t> Performance</a:t>
                  </a:r>
                  <a:endParaRPr lang="hu-HU" altLang="en-US" sz="2200" b="1">
                    <a:solidFill>
                      <a:srgbClr val="DAB99E"/>
                    </a:solidFill>
                  </a:endParaRPr>
                </a:p>
              </p:txBody>
            </p:sp>
            <p:sp>
              <p:nvSpPr>
                <p:cNvPr id="2073" name="Szövegdoboz 21"/>
                <p:cNvSpPr txBox="1">
                  <a:spLocks noChangeArrowheads="1"/>
                </p:cNvSpPr>
                <p:nvPr/>
              </p:nvSpPr>
              <p:spPr bwMode="auto">
                <a:xfrm rot="-900000">
                  <a:off x="3984123" y="3590803"/>
                  <a:ext cx="1606658" cy="43088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spcBef>
                      <a:spcPct val="20000"/>
                    </a:spcBef>
                    <a:buFont typeface="Arial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5pPr>
                  <a:lvl6pPr marL="2514600" indent="-228600" fontAlgn="base">
                    <a:spcBef>
                      <a:spcPct val="20000"/>
                    </a:spcBef>
                    <a:spcAft>
                      <a:spcPct val="0"/>
                    </a:spcAft>
                    <a:buFont typeface="Arial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6pPr>
                  <a:lvl7pPr marL="2971800" indent="-228600" fontAlgn="base">
                    <a:spcBef>
                      <a:spcPct val="20000"/>
                    </a:spcBef>
                    <a:spcAft>
                      <a:spcPct val="0"/>
                    </a:spcAft>
                    <a:buFont typeface="Arial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7pPr>
                  <a:lvl8pPr marL="3429000" indent="-228600" fontAlgn="base">
                    <a:spcBef>
                      <a:spcPct val="20000"/>
                    </a:spcBef>
                    <a:spcAft>
                      <a:spcPct val="0"/>
                    </a:spcAft>
                    <a:buFont typeface="Arial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8pPr>
                  <a:lvl9pPr marL="3886200" indent="-228600" fontAlgn="base">
                    <a:spcBef>
                      <a:spcPct val="20000"/>
                    </a:spcBef>
                    <a:spcAft>
                      <a:spcPct val="0"/>
                    </a:spcAft>
                    <a:buFont typeface="Arial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r>
                    <a:rPr lang="hu-HU" altLang="en-US" sz="2200" b="1" err="1">
                      <a:solidFill>
                        <a:srgbClr val="C1BFC1"/>
                      </a:solidFill>
                    </a:rPr>
                    <a:t>Mainstream</a:t>
                  </a:r>
                  <a:endParaRPr lang="hu-HU" altLang="en-US" sz="2200" b="1">
                    <a:solidFill>
                      <a:srgbClr val="C1BFC1"/>
                    </a:solidFill>
                  </a:endParaRPr>
                </a:p>
              </p:txBody>
            </p:sp>
            <p:sp>
              <p:nvSpPr>
                <p:cNvPr id="2074" name="Szövegdoboz 22"/>
                <p:cNvSpPr txBox="1">
                  <a:spLocks noChangeArrowheads="1"/>
                </p:cNvSpPr>
                <p:nvPr/>
              </p:nvSpPr>
              <p:spPr bwMode="auto">
                <a:xfrm rot="21211562">
                  <a:off x="1945370" y="5281093"/>
                  <a:ext cx="1724026" cy="43088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>
                    <a:spcBef>
                      <a:spcPct val="20000"/>
                    </a:spcBef>
                    <a:buFont typeface="Arial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5pPr>
                  <a:lvl6pPr marL="2514600" indent="-228600" fontAlgn="base">
                    <a:spcBef>
                      <a:spcPct val="20000"/>
                    </a:spcBef>
                    <a:spcAft>
                      <a:spcPct val="0"/>
                    </a:spcAft>
                    <a:buFont typeface="Arial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6pPr>
                  <a:lvl7pPr marL="2971800" indent="-228600" fontAlgn="base">
                    <a:spcBef>
                      <a:spcPct val="20000"/>
                    </a:spcBef>
                    <a:spcAft>
                      <a:spcPct val="0"/>
                    </a:spcAft>
                    <a:buFont typeface="Arial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7pPr>
                  <a:lvl8pPr marL="3429000" indent="-228600" fontAlgn="base">
                    <a:spcBef>
                      <a:spcPct val="20000"/>
                    </a:spcBef>
                    <a:spcAft>
                      <a:spcPct val="0"/>
                    </a:spcAft>
                    <a:buFont typeface="Arial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8pPr>
                  <a:lvl9pPr marL="3886200" indent="-228600" fontAlgn="base">
                    <a:spcBef>
                      <a:spcPct val="20000"/>
                    </a:spcBef>
                    <a:spcAft>
                      <a:spcPct val="0"/>
                    </a:spcAft>
                    <a:buFont typeface="Arial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9pPr>
                </a:lstStyle>
                <a:p>
                  <a:pPr algn="ctr">
                    <a:spcBef>
                      <a:spcPct val="0"/>
                    </a:spcBef>
                    <a:buFontTx/>
                    <a:buNone/>
                  </a:pPr>
                  <a:r>
                    <a:rPr lang="hu-HU" altLang="en-US" sz="2200" b="1" dirty="0" smtClean="0">
                      <a:solidFill>
                        <a:srgbClr val="9AB5E4"/>
                      </a:solidFill>
                    </a:rPr>
                    <a:t>Low power</a:t>
                  </a:r>
                  <a:endParaRPr lang="hu-HU" altLang="en-US" sz="2000" b="1" dirty="0">
                    <a:solidFill>
                      <a:srgbClr val="9AB5E4"/>
                    </a:solidFill>
                  </a:endParaRPr>
                </a:p>
              </p:txBody>
            </p:sp>
            <p:sp>
              <p:nvSpPr>
                <p:cNvPr id="4" name="Lekerekített téglalap 3"/>
                <p:cNvSpPr/>
                <p:nvPr/>
              </p:nvSpPr>
              <p:spPr>
                <a:xfrm>
                  <a:off x="4694918" y="2870326"/>
                  <a:ext cx="180000" cy="180000"/>
                </a:xfrm>
                <a:prstGeom prst="roundRect">
                  <a:avLst/>
                </a:prstGeom>
              </p:spPr>
              <p:style>
                <a:lnRef idx="0">
                  <a:schemeClr val="accent1"/>
                </a:lnRef>
                <a:fillRef idx="3">
                  <a:schemeClr val="accent1"/>
                </a:fillRef>
                <a:effectRef idx="3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hu-HU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25" name="Lekerekített téglalap 24"/>
                <p:cNvSpPr/>
                <p:nvPr/>
              </p:nvSpPr>
              <p:spPr>
                <a:xfrm>
                  <a:off x="2306288" y="4008407"/>
                  <a:ext cx="180000" cy="180000"/>
                </a:xfrm>
                <a:prstGeom prst="roundRect">
                  <a:avLst/>
                </a:prstGeom>
              </p:spPr>
              <p:style>
                <a:lnRef idx="0">
                  <a:schemeClr val="accent1"/>
                </a:lnRef>
                <a:fillRef idx="3">
                  <a:schemeClr val="accent1"/>
                </a:fillRef>
                <a:effectRef idx="3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hu-HU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26" name="Lekerekített téglalap 25"/>
                <p:cNvSpPr/>
                <p:nvPr/>
              </p:nvSpPr>
              <p:spPr>
                <a:xfrm>
                  <a:off x="432094" y="4530697"/>
                  <a:ext cx="180000" cy="180000"/>
                </a:xfrm>
                <a:prstGeom prst="roundRect">
                  <a:avLst/>
                </a:prstGeom>
              </p:spPr>
              <p:style>
                <a:lnRef idx="0">
                  <a:schemeClr val="accent1"/>
                </a:lnRef>
                <a:fillRef idx="3">
                  <a:schemeClr val="accent1"/>
                </a:fillRef>
                <a:effectRef idx="3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hu-HU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27" name="Lekerekített téglalap 26"/>
                <p:cNvSpPr/>
                <p:nvPr/>
              </p:nvSpPr>
              <p:spPr>
                <a:xfrm>
                  <a:off x="3954928" y="4858624"/>
                  <a:ext cx="180000" cy="180000"/>
                </a:xfrm>
                <a:prstGeom prst="roundRect">
                  <a:avLst/>
                </a:prstGeom>
              </p:spPr>
              <p:style>
                <a:lnRef idx="0">
                  <a:schemeClr val="accent1"/>
                </a:lnRef>
                <a:fillRef idx="3">
                  <a:schemeClr val="accent1"/>
                </a:fillRef>
                <a:effectRef idx="3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hu-HU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28" name="Lekerekített téglalap 27"/>
                <p:cNvSpPr/>
                <p:nvPr/>
              </p:nvSpPr>
              <p:spPr>
                <a:xfrm>
                  <a:off x="5707173" y="4666151"/>
                  <a:ext cx="180000" cy="179999"/>
                </a:xfrm>
                <a:prstGeom prst="roundRect">
                  <a:avLst/>
                </a:prstGeom>
              </p:spPr>
              <p:style>
                <a:lnRef idx="0">
                  <a:schemeClr val="accent1"/>
                </a:lnRef>
                <a:fillRef idx="3">
                  <a:schemeClr val="accent1"/>
                </a:fillRef>
                <a:effectRef idx="3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hu-HU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29" name="Lekerekített téglalap 28"/>
                <p:cNvSpPr/>
                <p:nvPr/>
              </p:nvSpPr>
              <p:spPr>
                <a:xfrm>
                  <a:off x="6481496" y="2024864"/>
                  <a:ext cx="180000" cy="180000"/>
                </a:xfrm>
                <a:prstGeom prst="roundRect">
                  <a:avLst/>
                </a:prstGeom>
              </p:spPr>
              <p:style>
                <a:lnRef idx="0">
                  <a:schemeClr val="accent1"/>
                </a:lnRef>
                <a:fillRef idx="3">
                  <a:schemeClr val="accent1"/>
                </a:fillRef>
                <a:effectRef idx="3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/>
                  <a:endParaRPr lang="hu-HU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30" name="Lekerekített téglalap 29"/>
                <p:cNvSpPr/>
                <p:nvPr/>
              </p:nvSpPr>
              <p:spPr>
                <a:xfrm>
                  <a:off x="6985552" y="3571760"/>
                  <a:ext cx="180000" cy="180000"/>
                </a:xfrm>
                <a:prstGeom prst="roundRect">
                  <a:avLst/>
                </a:prstGeom>
              </p:spPr>
              <p:style>
                <a:lnRef idx="0">
                  <a:schemeClr val="accent1"/>
                </a:lnRef>
                <a:fillRef idx="3">
                  <a:schemeClr val="accent1"/>
                </a:fillRef>
                <a:effectRef idx="3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/>
                  <a:endParaRPr lang="hu-HU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31" name="Lekerekített téglalap 30"/>
                <p:cNvSpPr/>
                <p:nvPr/>
              </p:nvSpPr>
              <p:spPr>
                <a:xfrm>
                  <a:off x="6553504" y="4258368"/>
                  <a:ext cx="180000" cy="180000"/>
                </a:xfrm>
                <a:prstGeom prst="roundRect">
                  <a:avLst/>
                </a:prstGeom>
              </p:spPr>
              <p:style>
                <a:lnRef idx="0">
                  <a:schemeClr val="accent1"/>
                </a:lnRef>
                <a:fillRef idx="3">
                  <a:schemeClr val="accent1"/>
                </a:fillRef>
                <a:effectRef idx="3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/>
                  <a:endParaRPr lang="hu-HU">
                    <a:solidFill>
                      <a:prstClr val="white"/>
                    </a:solidFill>
                  </a:endParaRPr>
                </a:p>
              </p:txBody>
            </p:sp>
            <p:cxnSp>
              <p:nvCxnSpPr>
                <p:cNvPr id="9" name="Egyenes összekötő nyíllal 8"/>
                <p:cNvCxnSpPr/>
                <p:nvPr/>
              </p:nvCxnSpPr>
              <p:spPr>
                <a:xfrm flipV="1">
                  <a:off x="247956" y="170421"/>
                  <a:ext cx="6044" cy="6256215"/>
                </a:xfrm>
                <a:prstGeom prst="straightConnector1">
                  <a:avLst/>
                </a:prstGeom>
                <a:ln>
                  <a:solidFill>
                    <a:schemeClr val="tx1"/>
                  </a:solidFill>
                  <a:headEnd type="none" w="med" len="med"/>
                  <a:tailEnd type="triangl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1" name="Téglalap 10"/>
                <p:cNvSpPr/>
                <p:nvPr/>
              </p:nvSpPr>
              <p:spPr>
                <a:xfrm>
                  <a:off x="534550" y="835494"/>
                  <a:ext cx="1698625" cy="400312"/>
                </a:xfrm>
                <a:prstGeom prst="rect">
                  <a:avLst/>
                </a:prstGeom>
                <a:gradFill>
                  <a:gsLst>
                    <a:gs pos="0">
                      <a:schemeClr val="dk1">
                        <a:tint val="50000"/>
                        <a:satMod val="300000"/>
                        <a:alpha val="34000"/>
                      </a:schemeClr>
                    </a:gs>
                    <a:gs pos="100000">
                      <a:schemeClr val="dk1">
                        <a:tint val="15000"/>
                        <a:satMod val="350000"/>
                      </a:schemeClr>
                    </a:gs>
                  </a:gsLst>
                </a:gradFill>
                <a:ln>
                  <a:noFill/>
                </a:ln>
              </p:spPr>
              <p:style>
                <a:lnRef idx="1">
                  <a:schemeClr val="dk1"/>
                </a:lnRef>
                <a:fillRef idx="2">
                  <a:schemeClr val="dk1"/>
                </a:fillRef>
                <a:effectRef idx="1">
                  <a:schemeClr val="dk1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hu-HU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38" name="Lekerekített téglalap 37"/>
                <p:cNvSpPr/>
                <p:nvPr/>
              </p:nvSpPr>
              <p:spPr>
                <a:xfrm>
                  <a:off x="743557" y="929565"/>
                  <a:ext cx="180000" cy="180000"/>
                </a:xfrm>
                <a:prstGeom prst="roundRect">
                  <a:avLst/>
                </a:prstGeom>
              </p:spPr>
              <p:style>
                <a:lnRef idx="0">
                  <a:schemeClr val="accent1"/>
                </a:lnRef>
                <a:fillRef idx="3">
                  <a:schemeClr val="accent1"/>
                </a:fillRef>
                <a:effectRef idx="3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hu-HU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2109" name="Szövegdoboz 40"/>
                <p:cNvSpPr txBox="1">
                  <a:spLocks noChangeArrowheads="1"/>
                </p:cNvSpPr>
                <p:nvPr/>
              </p:nvSpPr>
              <p:spPr bwMode="auto">
                <a:xfrm>
                  <a:off x="954802" y="863420"/>
                  <a:ext cx="1042989" cy="27622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spcBef>
                      <a:spcPct val="20000"/>
                    </a:spcBef>
                    <a:buFont typeface="Arial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5pPr>
                  <a:lvl6pPr marL="2514600" indent="-228600" fontAlgn="base">
                    <a:spcBef>
                      <a:spcPct val="20000"/>
                    </a:spcBef>
                    <a:spcAft>
                      <a:spcPct val="0"/>
                    </a:spcAft>
                    <a:buFont typeface="Arial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6pPr>
                  <a:lvl7pPr marL="2971800" indent="-228600" fontAlgn="base">
                    <a:spcBef>
                      <a:spcPct val="20000"/>
                    </a:spcBef>
                    <a:spcAft>
                      <a:spcPct val="0"/>
                    </a:spcAft>
                    <a:buFont typeface="Arial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7pPr>
                  <a:lvl8pPr marL="3429000" indent="-228600" fontAlgn="base">
                    <a:spcBef>
                      <a:spcPct val="20000"/>
                    </a:spcBef>
                    <a:spcAft>
                      <a:spcPct val="0"/>
                    </a:spcAft>
                    <a:buFont typeface="Arial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8pPr>
                  <a:lvl9pPr marL="3886200" indent="-228600" fontAlgn="base">
                    <a:spcBef>
                      <a:spcPct val="20000"/>
                    </a:spcBef>
                    <a:spcAft>
                      <a:spcPct val="0"/>
                    </a:spcAft>
                    <a:buFont typeface="Arial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r>
                    <a:rPr lang="en-US" altLang="hu-HU" sz="1200" dirty="0">
                      <a:solidFill>
                        <a:srgbClr val="000000"/>
                      </a:solidFill>
                      <a:latin typeface="Verdana" pitchFamily="34" charset="0"/>
                    </a:rPr>
                    <a:t>Announced</a:t>
                  </a:r>
                  <a:endParaRPr lang="hu-HU" altLang="hu-HU" sz="1200">
                    <a:solidFill>
                      <a:srgbClr val="000000"/>
                    </a:solidFill>
                    <a:latin typeface="Verdana" pitchFamily="34" charset="0"/>
                  </a:endParaRPr>
                </a:p>
              </p:txBody>
            </p:sp>
            <p:cxnSp>
              <p:nvCxnSpPr>
                <p:cNvPr id="42" name="Egyenes összekötő 41"/>
                <p:cNvCxnSpPr/>
                <p:nvPr/>
              </p:nvCxnSpPr>
              <p:spPr>
                <a:xfrm rot="5400000">
                  <a:off x="240507" y="5421397"/>
                  <a:ext cx="0" cy="144463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3" name="Egyenes összekötő 42"/>
                <p:cNvCxnSpPr/>
                <p:nvPr/>
              </p:nvCxnSpPr>
              <p:spPr>
                <a:xfrm rot="5400000">
                  <a:off x="257969" y="4535970"/>
                  <a:ext cx="0" cy="144462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4" name="Egyenes összekötő 43"/>
                <p:cNvCxnSpPr/>
                <p:nvPr/>
              </p:nvCxnSpPr>
              <p:spPr>
                <a:xfrm rot="5400000">
                  <a:off x="251619" y="3667112"/>
                  <a:ext cx="0" cy="144462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5" name="Egyenes összekötő 44"/>
                <p:cNvCxnSpPr/>
                <p:nvPr/>
              </p:nvCxnSpPr>
              <p:spPr>
                <a:xfrm rot="5400000">
                  <a:off x="257969" y="2765040"/>
                  <a:ext cx="0" cy="144462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6" name="Egyenes összekötő 45"/>
                <p:cNvCxnSpPr/>
                <p:nvPr/>
              </p:nvCxnSpPr>
              <p:spPr>
                <a:xfrm rot="5400000">
                  <a:off x="257969" y="1948445"/>
                  <a:ext cx="0" cy="144462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47" name="Szövegdoboz 46"/>
                <p:cNvSpPr txBox="1"/>
                <p:nvPr/>
              </p:nvSpPr>
              <p:spPr>
                <a:xfrm>
                  <a:off x="-36512" y="5374567"/>
                  <a:ext cx="269875" cy="254000"/>
                </a:xfrm>
                <a:prstGeom prst="rect">
                  <a:avLst/>
                </a:prstGeom>
                <a:noFill/>
              </p:spPr>
              <p:txBody>
                <a:bodyPr wrap="none">
                  <a:spAutoFit/>
                </a:bodyPr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r>
                    <a:rPr lang="hu-HU" sz="1050">
                      <a:solidFill>
                        <a:prstClr val="black"/>
                      </a:solidFill>
                      <a:latin typeface="Verdana" panose="020B0604030504040204" pitchFamily="34" charset="0"/>
                      <a:ea typeface="Verdana" panose="020B0604030504040204" pitchFamily="34" charset="0"/>
                      <a:cs typeface="Verdana" panose="020B0604030504040204" pitchFamily="34" charset="0"/>
                    </a:rPr>
                    <a:t>1</a:t>
                  </a:r>
                </a:p>
              </p:txBody>
            </p:sp>
            <p:sp>
              <p:nvSpPr>
                <p:cNvPr id="48" name="Szövegdoboz 47"/>
                <p:cNvSpPr txBox="1"/>
                <p:nvPr/>
              </p:nvSpPr>
              <p:spPr>
                <a:xfrm>
                  <a:off x="-36512" y="4476439"/>
                  <a:ext cx="269875" cy="254000"/>
                </a:xfrm>
                <a:prstGeom prst="rect">
                  <a:avLst/>
                </a:prstGeom>
                <a:noFill/>
              </p:spPr>
              <p:txBody>
                <a:bodyPr wrap="none">
                  <a:spAutoFit/>
                </a:bodyPr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r>
                    <a:rPr lang="hu-HU" sz="1050">
                      <a:solidFill>
                        <a:prstClr val="black"/>
                      </a:solidFill>
                      <a:latin typeface="Verdana" panose="020B0604030504040204" pitchFamily="34" charset="0"/>
                      <a:ea typeface="Verdana" panose="020B0604030504040204" pitchFamily="34" charset="0"/>
                      <a:cs typeface="Verdana" panose="020B0604030504040204" pitchFamily="34" charset="0"/>
                    </a:rPr>
                    <a:t>2</a:t>
                  </a:r>
                </a:p>
              </p:txBody>
            </p:sp>
            <p:sp>
              <p:nvSpPr>
                <p:cNvPr id="49" name="Szövegdoboz 48"/>
                <p:cNvSpPr txBox="1"/>
                <p:nvPr/>
              </p:nvSpPr>
              <p:spPr>
                <a:xfrm>
                  <a:off x="-36512" y="3612343"/>
                  <a:ext cx="269875" cy="254000"/>
                </a:xfrm>
                <a:prstGeom prst="rect">
                  <a:avLst/>
                </a:prstGeom>
                <a:noFill/>
              </p:spPr>
              <p:txBody>
                <a:bodyPr wrap="none">
                  <a:spAutoFit/>
                </a:bodyPr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r>
                    <a:rPr lang="hu-HU" sz="1050">
                      <a:solidFill>
                        <a:prstClr val="black"/>
                      </a:solidFill>
                      <a:latin typeface="Verdana" panose="020B0604030504040204" pitchFamily="34" charset="0"/>
                      <a:ea typeface="Verdana" panose="020B0604030504040204" pitchFamily="34" charset="0"/>
                      <a:cs typeface="Verdana" panose="020B0604030504040204" pitchFamily="34" charset="0"/>
                    </a:rPr>
                    <a:t>3</a:t>
                  </a:r>
                </a:p>
              </p:txBody>
            </p:sp>
            <p:sp>
              <p:nvSpPr>
                <p:cNvPr id="50" name="Szövegdoboz 49"/>
                <p:cNvSpPr txBox="1"/>
                <p:nvPr/>
              </p:nvSpPr>
              <p:spPr>
                <a:xfrm>
                  <a:off x="-36512" y="2710271"/>
                  <a:ext cx="269875" cy="254000"/>
                </a:xfrm>
                <a:prstGeom prst="rect">
                  <a:avLst/>
                </a:prstGeom>
                <a:noFill/>
              </p:spPr>
              <p:txBody>
                <a:bodyPr wrap="none">
                  <a:spAutoFit/>
                </a:bodyPr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r>
                    <a:rPr lang="hu-HU" sz="1050">
                      <a:solidFill>
                        <a:prstClr val="black"/>
                      </a:solidFill>
                      <a:latin typeface="Verdana" panose="020B0604030504040204" pitchFamily="34" charset="0"/>
                      <a:ea typeface="Verdana" panose="020B0604030504040204" pitchFamily="34" charset="0"/>
                      <a:cs typeface="Verdana" panose="020B0604030504040204" pitchFamily="34" charset="0"/>
                    </a:rPr>
                    <a:t>4</a:t>
                  </a:r>
                </a:p>
              </p:txBody>
            </p:sp>
            <p:sp>
              <p:nvSpPr>
                <p:cNvPr id="52" name="Szövegdoboz 51"/>
                <p:cNvSpPr txBox="1"/>
                <p:nvPr/>
              </p:nvSpPr>
              <p:spPr>
                <a:xfrm>
                  <a:off x="-36512" y="1884151"/>
                  <a:ext cx="269875" cy="254000"/>
                </a:xfrm>
                <a:prstGeom prst="rect">
                  <a:avLst/>
                </a:prstGeom>
                <a:noFill/>
              </p:spPr>
              <p:txBody>
                <a:bodyPr wrap="none">
                  <a:spAutoFit/>
                </a:bodyPr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r>
                    <a:rPr lang="hu-HU" sz="1050">
                      <a:solidFill>
                        <a:prstClr val="black"/>
                      </a:solidFill>
                      <a:latin typeface="Verdana" panose="020B0604030504040204" pitchFamily="34" charset="0"/>
                      <a:ea typeface="Verdana" panose="020B0604030504040204" pitchFamily="34" charset="0"/>
                      <a:cs typeface="Verdana" panose="020B0604030504040204" pitchFamily="34" charset="0"/>
                    </a:rPr>
                    <a:t>5</a:t>
                  </a:r>
                </a:p>
              </p:txBody>
            </p:sp>
            <p:cxnSp>
              <p:nvCxnSpPr>
                <p:cNvPr id="55" name="Egyenes összekötő 54"/>
                <p:cNvCxnSpPr/>
                <p:nvPr/>
              </p:nvCxnSpPr>
              <p:spPr>
                <a:xfrm>
                  <a:off x="5080891" y="6294873"/>
                  <a:ext cx="0" cy="144463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6" name="Egyenes összekötő 55"/>
                <p:cNvCxnSpPr/>
                <p:nvPr/>
              </p:nvCxnSpPr>
              <p:spPr>
                <a:xfrm>
                  <a:off x="3350516" y="6294873"/>
                  <a:ext cx="0" cy="144463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7" name="Egyenes összekötő 56"/>
                <p:cNvCxnSpPr/>
                <p:nvPr/>
              </p:nvCxnSpPr>
              <p:spPr>
                <a:xfrm>
                  <a:off x="6792216" y="6294873"/>
                  <a:ext cx="0" cy="144463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8" name="Egyenes összekötő 57"/>
                <p:cNvCxnSpPr/>
                <p:nvPr/>
              </p:nvCxnSpPr>
              <p:spPr>
                <a:xfrm>
                  <a:off x="2475803" y="6294873"/>
                  <a:ext cx="0" cy="144463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9" name="Egyenes összekötő 58"/>
                <p:cNvCxnSpPr/>
                <p:nvPr/>
              </p:nvCxnSpPr>
              <p:spPr>
                <a:xfrm>
                  <a:off x="761303" y="6294873"/>
                  <a:ext cx="0" cy="144463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2129" name="Szövegdoboz 60"/>
                <p:cNvSpPr txBox="1">
                  <a:spLocks noChangeArrowheads="1"/>
                </p:cNvSpPr>
                <p:nvPr/>
              </p:nvSpPr>
              <p:spPr bwMode="auto">
                <a:xfrm>
                  <a:off x="952599" y="6436161"/>
                  <a:ext cx="512763" cy="24606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spcBef>
                      <a:spcPct val="20000"/>
                    </a:spcBef>
                    <a:buFont typeface="Arial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5pPr>
                  <a:lvl6pPr marL="2514600" indent="-228600" fontAlgn="base">
                    <a:spcBef>
                      <a:spcPct val="20000"/>
                    </a:spcBef>
                    <a:spcAft>
                      <a:spcPct val="0"/>
                    </a:spcAft>
                    <a:buFont typeface="Arial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6pPr>
                  <a:lvl7pPr marL="2971800" indent="-228600" fontAlgn="base">
                    <a:spcBef>
                      <a:spcPct val="20000"/>
                    </a:spcBef>
                    <a:spcAft>
                      <a:spcPct val="0"/>
                    </a:spcAft>
                    <a:buFont typeface="Arial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7pPr>
                  <a:lvl8pPr marL="3429000" indent="-228600" fontAlgn="base">
                    <a:spcBef>
                      <a:spcPct val="20000"/>
                    </a:spcBef>
                    <a:spcAft>
                      <a:spcPct val="0"/>
                    </a:spcAft>
                    <a:buFont typeface="Arial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8pPr>
                  <a:lvl9pPr marL="3886200" indent="-228600" fontAlgn="base">
                    <a:spcBef>
                      <a:spcPct val="20000"/>
                    </a:spcBef>
                    <a:spcAft>
                      <a:spcPct val="0"/>
                    </a:spcAft>
                    <a:buFont typeface="Arial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r>
                    <a:rPr lang="hu-HU" altLang="hu-HU" sz="1000">
                      <a:solidFill>
                        <a:srgbClr val="000000"/>
                      </a:solidFill>
                      <a:latin typeface="Verdana" pitchFamily="34" charset="0"/>
                    </a:rPr>
                    <a:t>2006</a:t>
                  </a:r>
                </a:p>
              </p:txBody>
            </p:sp>
            <p:sp>
              <p:nvSpPr>
                <p:cNvPr id="2130" name="Szövegdoboz 61"/>
                <p:cNvSpPr txBox="1">
                  <a:spLocks noChangeArrowheads="1"/>
                </p:cNvSpPr>
                <p:nvPr/>
              </p:nvSpPr>
              <p:spPr bwMode="auto">
                <a:xfrm>
                  <a:off x="1805087" y="6437748"/>
                  <a:ext cx="512762" cy="24606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spcBef>
                      <a:spcPct val="20000"/>
                    </a:spcBef>
                    <a:buFont typeface="Arial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5pPr>
                  <a:lvl6pPr marL="2514600" indent="-228600" fontAlgn="base">
                    <a:spcBef>
                      <a:spcPct val="20000"/>
                    </a:spcBef>
                    <a:spcAft>
                      <a:spcPct val="0"/>
                    </a:spcAft>
                    <a:buFont typeface="Arial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6pPr>
                  <a:lvl7pPr marL="2971800" indent="-228600" fontAlgn="base">
                    <a:spcBef>
                      <a:spcPct val="20000"/>
                    </a:spcBef>
                    <a:spcAft>
                      <a:spcPct val="0"/>
                    </a:spcAft>
                    <a:buFont typeface="Arial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7pPr>
                  <a:lvl8pPr marL="3429000" indent="-228600" fontAlgn="base">
                    <a:spcBef>
                      <a:spcPct val="20000"/>
                    </a:spcBef>
                    <a:spcAft>
                      <a:spcPct val="0"/>
                    </a:spcAft>
                    <a:buFont typeface="Arial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8pPr>
                  <a:lvl9pPr marL="3886200" indent="-228600" fontAlgn="base">
                    <a:spcBef>
                      <a:spcPct val="20000"/>
                    </a:spcBef>
                    <a:spcAft>
                      <a:spcPct val="0"/>
                    </a:spcAft>
                    <a:buFont typeface="Arial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r>
                    <a:rPr lang="hu-HU" altLang="hu-HU" sz="1000">
                      <a:solidFill>
                        <a:srgbClr val="000000"/>
                      </a:solidFill>
                      <a:latin typeface="Verdana" pitchFamily="34" charset="0"/>
                    </a:rPr>
                    <a:t>2007</a:t>
                  </a:r>
                </a:p>
              </p:txBody>
            </p:sp>
            <p:sp>
              <p:nvSpPr>
                <p:cNvPr id="2131" name="Szövegdoboz 62"/>
                <p:cNvSpPr txBox="1">
                  <a:spLocks noChangeArrowheads="1"/>
                </p:cNvSpPr>
                <p:nvPr/>
              </p:nvSpPr>
              <p:spPr bwMode="auto">
                <a:xfrm>
                  <a:off x="2673449" y="6431398"/>
                  <a:ext cx="511175" cy="24606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spcBef>
                      <a:spcPct val="20000"/>
                    </a:spcBef>
                    <a:buFont typeface="Arial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5pPr>
                  <a:lvl6pPr marL="2514600" indent="-228600" fontAlgn="base">
                    <a:spcBef>
                      <a:spcPct val="20000"/>
                    </a:spcBef>
                    <a:spcAft>
                      <a:spcPct val="0"/>
                    </a:spcAft>
                    <a:buFont typeface="Arial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6pPr>
                  <a:lvl7pPr marL="2971800" indent="-228600" fontAlgn="base">
                    <a:spcBef>
                      <a:spcPct val="20000"/>
                    </a:spcBef>
                    <a:spcAft>
                      <a:spcPct val="0"/>
                    </a:spcAft>
                    <a:buFont typeface="Arial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7pPr>
                  <a:lvl8pPr marL="3429000" indent="-228600" fontAlgn="base">
                    <a:spcBef>
                      <a:spcPct val="20000"/>
                    </a:spcBef>
                    <a:spcAft>
                      <a:spcPct val="0"/>
                    </a:spcAft>
                    <a:buFont typeface="Arial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8pPr>
                  <a:lvl9pPr marL="3886200" indent="-228600" fontAlgn="base">
                    <a:spcBef>
                      <a:spcPct val="20000"/>
                    </a:spcBef>
                    <a:spcAft>
                      <a:spcPct val="0"/>
                    </a:spcAft>
                    <a:buFont typeface="Arial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r>
                    <a:rPr lang="hu-HU" altLang="hu-HU" sz="1000">
                      <a:solidFill>
                        <a:srgbClr val="000000"/>
                      </a:solidFill>
                      <a:latin typeface="Verdana" pitchFamily="34" charset="0"/>
                    </a:rPr>
                    <a:t>2008</a:t>
                  </a:r>
                </a:p>
              </p:txBody>
            </p:sp>
            <p:sp>
              <p:nvSpPr>
                <p:cNvPr id="2132" name="Szövegdoboz 65"/>
                <p:cNvSpPr txBox="1">
                  <a:spLocks noChangeArrowheads="1"/>
                </p:cNvSpPr>
                <p:nvPr/>
              </p:nvSpPr>
              <p:spPr bwMode="auto">
                <a:xfrm>
                  <a:off x="3535462" y="6431398"/>
                  <a:ext cx="511175" cy="24606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spcBef>
                      <a:spcPct val="20000"/>
                    </a:spcBef>
                    <a:buFont typeface="Arial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5pPr>
                  <a:lvl6pPr marL="2514600" indent="-228600" fontAlgn="base">
                    <a:spcBef>
                      <a:spcPct val="20000"/>
                    </a:spcBef>
                    <a:spcAft>
                      <a:spcPct val="0"/>
                    </a:spcAft>
                    <a:buFont typeface="Arial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6pPr>
                  <a:lvl7pPr marL="2971800" indent="-228600" fontAlgn="base">
                    <a:spcBef>
                      <a:spcPct val="20000"/>
                    </a:spcBef>
                    <a:spcAft>
                      <a:spcPct val="0"/>
                    </a:spcAft>
                    <a:buFont typeface="Arial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7pPr>
                  <a:lvl8pPr marL="3429000" indent="-228600" fontAlgn="base">
                    <a:spcBef>
                      <a:spcPct val="20000"/>
                    </a:spcBef>
                    <a:spcAft>
                      <a:spcPct val="0"/>
                    </a:spcAft>
                    <a:buFont typeface="Arial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8pPr>
                  <a:lvl9pPr marL="3886200" indent="-228600" fontAlgn="base">
                    <a:spcBef>
                      <a:spcPct val="20000"/>
                    </a:spcBef>
                    <a:spcAft>
                      <a:spcPct val="0"/>
                    </a:spcAft>
                    <a:buFont typeface="Arial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r>
                    <a:rPr lang="hu-HU" altLang="hu-HU" sz="1000">
                      <a:solidFill>
                        <a:srgbClr val="000000"/>
                      </a:solidFill>
                      <a:latin typeface="Verdana" pitchFamily="34" charset="0"/>
                    </a:rPr>
                    <a:t>2009</a:t>
                  </a:r>
                </a:p>
              </p:txBody>
            </p:sp>
            <p:sp>
              <p:nvSpPr>
                <p:cNvPr id="2133" name="Szövegdoboz 66"/>
                <p:cNvSpPr txBox="1">
                  <a:spLocks noChangeArrowheads="1"/>
                </p:cNvSpPr>
                <p:nvPr/>
              </p:nvSpPr>
              <p:spPr bwMode="auto">
                <a:xfrm>
                  <a:off x="4402237" y="6432986"/>
                  <a:ext cx="512762" cy="24606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spcBef>
                      <a:spcPct val="20000"/>
                    </a:spcBef>
                    <a:buFont typeface="Arial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5pPr>
                  <a:lvl6pPr marL="2514600" indent="-228600" fontAlgn="base">
                    <a:spcBef>
                      <a:spcPct val="20000"/>
                    </a:spcBef>
                    <a:spcAft>
                      <a:spcPct val="0"/>
                    </a:spcAft>
                    <a:buFont typeface="Arial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6pPr>
                  <a:lvl7pPr marL="2971800" indent="-228600" fontAlgn="base">
                    <a:spcBef>
                      <a:spcPct val="20000"/>
                    </a:spcBef>
                    <a:spcAft>
                      <a:spcPct val="0"/>
                    </a:spcAft>
                    <a:buFont typeface="Arial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7pPr>
                  <a:lvl8pPr marL="3429000" indent="-228600" fontAlgn="base">
                    <a:spcBef>
                      <a:spcPct val="20000"/>
                    </a:spcBef>
                    <a:spcAft>
                      <a:spcPct val="0"/>
                    </a:spcAft>
                    <a:buFont typeface="Arial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8pPr>
                  <a:lvl9pPr marL="3886200" indent="-228600" fontAlgn="base">
                    <a:spcBef>
                      <a:spcPct val="20000"/>
                    </a:spcBef>
                    <a:spcAft>
                      <a:spcPct val="0"/>
                    </a:spcAft>
                    <a:buFont typeface="Arial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r>
                    <a:rPr lang="hu-HU" altLang="hu-HU" sz="1000">
                      <a:solidFill>
                        <a:srgbClr val="000000"/>
                      </a:solidFill>
                      <a:latin typeface="Verdana" pitchFamily="34" charset="0"/>
                    </a:rPr>
                    <a:t>2010</a:t>
                  </a:r>
                </a:p>
              </p:txBody>
            </p:sp>
            <p:sp>
              <p:nvSpPr>
                <p:cNvPr id="2134" name="Szövegdoboz 67"/>
                <p:cNvSpPr txBox="1">
                  <a:spLocks noChangeArrowheads="1"/>
                </p:cNvSpPr>
                <p:nvPr/>
              </p:nvSpPr>
              <p:spPr bwMode="auto">
                <a:xfrm>
                  <a:off x="5264249" y="6431398"/>
                  <a:ext cx="512763" cy="24606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spcBef>
                      <a:spcPct val="20000"/>
                    </a:spcBef>
                    <a:buFont typeface="Arial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5pPr>
                  <a:lvl6pPr marL="2514600" indent="-228600" fontAlgn="base">
                    <a:spcBef>
                      <a:spcPct val="20000"/>
                    </a:spcBef>
                    <a:spcAft>
                      <a:spcPct val="0"/>
                    </a:spcAft>
                    <a:buFont typeface="Arial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6pPr>
                  <a:lvl7pPr marL="2971800" indent="-228600" fontAlgn="base">
                    <a:spcBef>
                      <a:spcPct val="20000"/>
                    </a:spcBef>
                    <a:spcAft>
                      <a:spcPct val="0"/>
                    </a:spcAft>
                    <a:buFont typeface="Arial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7pPr>
                  <a:lvl8pPr marL="3429000" indent="-228600" fontAlgn="base">
                    <a:spcBef>
                      <a:spcPct val="20000"/>
                    </a:spcBef>
                    <a:spcAft>
                      <a:spcPct val="0"/>
                    </a:spcAft>
                    <a:buFont typeface="Arial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8pPr>
                  <a:lvl9pPr marL="3886200" indent="-228600" fontAlgn="base">
                    <a:spcBef>
                      <a:spcPct val="20000"/>
                    </a:spcBef>
                    <a:spcAft>
                      <a:spcPct val="0"/>
                    </a:spcAft>
                    <a:buFont typeface="Arial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r>
                    <a:rPr lang="hu-HU" altLang="hu-HU" sz="1000">
                      <a:solidFill>
                        <a:srgbClr val="000000"/>
                      </a:solidFill>
                      <a:latin typeface="Verdana" pitchFamily="34" charset="0"/>
                    </a:rPr>
                    <a:t>2011</a:t>
                  </a:r>
                </a:p>
              </p:txBody>
            </p:sp>
            <p:sp>
              <p:nvSpPr>
                <p:cNvPr id="73" name="Szövegdoboz 36"/>
                <p:cNvSpPr txBox="1">
                  <a:spLocks noChangeArrowheads="1"/>
                </p:cNvSpPr>
                <p:nvPr/>
              </p:nvSpPr>
              <p:spPr bwMode="auto">
                <a:xfrm rot="21245418">
                  <a:off x="5421214" y="4903719"/>
                  <a:ext cx="910827" cy="69249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spcBef>
                      <a:spcPct val="20000"/>
                    </a:spcBef>
                    <a:buFont typeface="Arial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5pPr>
                  <a:lvl6pPr marL="2514600" indent="-228600" fontAlgn="base">
                    <a:spcBef>
                      <a:spcPct val="20000"/>
                    </a:spcBef>
                    <a:spcAft>
                      <a:spcPct val="0"/>
                    </a:spcAft>
                    <a:buFont typeface="Arial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6pPr>
                  <a:lvl7pPr marL="2971800" indent="-228600" fontAlgn="base">
                    <a:spcBef>
                      <a:spcPct val="20000"/>
                    </a:spcBef>
                    <a:spcAft>
                      <a:spcPct val="0"/>
                    </a:spcAft>
                    <a:buFont typeface="Arial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7pPr>
                  <a:lvl8pPr marL="3429000" indent="-228600" fontAlgn="base">
                    <a:spcBef>
                      <a:spcPct val="20000"/>
                    </a:spcBef>
                    <a:spcAft>
                      <a:spcPct val="0"/>
                    </a:spcAft>
                    <a:buFont typeface="Arial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8pPr>
                  <a:lvl9pPr marL="3886200" indent="-228600" fontAlgn="base">
                    <a:spcBef>
                      <a:spcPct val="20000"/>
                    </a:spcBef>
                    <a:spcAft>
                      <a:spcPct val="0"/>
                    </a:spcAft>
                    <a:buFont typeface="Arial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9pPr>
                </a:lstStyle>
                <a:p>
                  <a:pPr algn="ctr">
                    <a:spcBef>
                      <a:spcPct val="0"/>
                    </a:spcBef>
                    <a:buFontTx/>
                    <a:buNone/>
                  </a:pPr>
                  <a:r>
                    <a:rPr lang="en-US" altLang="hu-HU" sz="900" dirty="0" smtClean="0">
                      <a:solidFill>
                        <a:srgbClr val="000000"/>
                      </a:solidFill>
                      <a:latin typeface="Verdana" pitchFamily="34" charset="0"/>
                    </a:rPr>
                    <a:t>10/2011</a:t>
                  </a:r>
                </a:p>
                <a:p>
                  <a:pPr>
                    <a:spcBef>
                      <a:spcPct val="0"/>
                    </a:spcBef>
                    <a:buFontTx/>
                    <a:buNone/>
                  </a:pPr>
                  <a:r>
                    <a:rPr lang="hu-HU" altLang="hu-HU" sz="1000" b="1" dirty="0" smtClean="0">
                      <a:solidFill>
                        <a:srgbClr val="000000"/>
                      </a:solidFill>
                      <a:latin typeface="Verdana" pitchFamily="34" charset="0"/>
                    </a:rPr>
                    <a:t>Cortex-A</a:t>
                  </a:r>
                  <a:r>
                    <a:rPr lang="en-US" altLang="hu-HU" sz="1000" b="1" dirty="0" smtClean="0">
                      <a:solidFill>
                        <a:srgbClr val="000000"/>
                      </a:solidFill>
                      <a:latin typeface="Verdana" pitchFamily="34" charset="0"/>
                    </a:rPr>
                    <a:t>7</a:t>
                  </a:r>
                </a:p>
                <a:p>
                  <a:pPr algn="ctr">
                    <a:spcBef>
                      <a:spcPct val="0"/>
                    </a:spcBef>
                    <a:buFontTx/>
                    <a:buNone/>
                  </a:pPr>
                  <a:r>
                    <a:rPr lang="en-US" altLang="hu-HU" sz="1000" dirty="0" smtClean="0">
                      <a:solidFill>
                        <a:srgbClr val="000000"/>
                      </a:solidFill>
                      <a:latin typeface="Verdana" pitchFamily="34" charset="0"/>
                    </a:rPr>
                    <a:t>ARMv7</a:t>
                  </a:r>
                </a:p>
                <a:p>
                  <a:pPr algn="ctr">
                    <a:spcBef>
                      <a:spcPct val="0"/>
                    </a:spcBef>
                    <a:buFontTx/>
                    <a:buNone/>
                  </a:pPr>
                  <a:r>
                    <a:rPr lang="en-US" altLang="hu-HU" sz="1000" dirty="0" smtClean="0">
                      <a:solidFill>
                        <a:srgbClr val="000000"/>
                      </a:solidFill>
                      <a:latin typeface="Verdana" pitchFamily="34" charset="0"/>
                    </a:rPr>
                    <a:t>28 nm</a:t>
                  </a:r>
                  <a:endParaRPr lang="hu-HU" altLang="hu-HU" sz="1000" dirty="0">
                    <a:solidFill>
                      <a:srgbClr val="000000"/>
                    </a:solidFill>
                    <a:latin typeface="Verdana" pitchFamily="34" charset="0"/>
                  </a:endParaRPr>
                </a:p>
              </p:txBody>
            </p:sp>
            <p:sp>
              <p:nvSpPr>
                <p:cNvPr id="74" name="Szövegdoboz 36"/>
                <p:cNvSpPr txBox="1">
                  <a:spLocks noChangeArrowheads="1"/>
                </p:cNvSpPr>
                <p:nvPr/>
              </p:nvSpPr>
              <p:spPr bwMode="auto">
                <a:xfrm rot="21254747">
                  <a:off x="6411278" y="4446970"/>
                  <a:ext cx="1002197" cy="69249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spcBef>
                      <a:spcPct val="20000"/>
                    </a:spcBef>
                    <a:buFont typeface="Arial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5pPr>
                  <a:lvl6pPr marL="2514600" indent="-228600" fontAlgn="base">
                    <a:spcBef>
                      <a:spcPct val="20000"/>
                    </a:spcBef>
                    <a:spcAft>
                      <a:spcPct val="0"/>
                    </a:spcAft>
                    <a:buFont typeface="Arial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6pPr>
                  <a:lvl7pPr marL="2971800" indent="-228600" fontAlgn="base">
                    <a:spcBef>
                      <a:spcPct val="20000"/>
                    </a:spcBef>
                    <a:spcAft>
                      <a:spcPct val="0"/>
                    </a:spcAft>
                    <a:buFont typeface="Arial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7pPr>
                  <a:lvl8pPr marL="3429000" indent="-228600" fontAlgn="base">
                    <a:spcBef>
                      <a:spcPct val="20000"/>
                    </a:spcBef>
                    <a:spcAft>
                      <a:spcPct val="0"/>
                    </a:spcAft>
                    <a:buFont typeface="Arial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8pPr>
                  <a:lvl9pPr marL="3886200" indent="-228600" fontAlgn="base">
                    <a:spcBef>
                      <a:spcPct val="20000"/>
                    </a:spcBef>
                    <a:spcAft>
                      <a:spcPct val="0"/>
                    </a:spcAft>
                    <a:buFont typeface="Arial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9pPr>
                </a:lstStyle>
                <a:p>
                  <a:pPr algn="ctr">
                    <a:spcBef>
                      <a:spcPct val="0"/>
                    </a:spcBef>
                    <a:buFontTx/>
                    <a:buNone/>
                  </a:pPr>
                  <a:r>
                    <a:rPr lang="en-US" altLang="hu-HU" sz="900" dirty="0" smtClean="0">
                      <a:solidFill>
                        <a:srgbClr val="000000"/>
                      </a:solidFill>
                      <a:latin typeface="Verdana" pitchFamily="34" charset="0"/>
                    </a:rPr>
                    <a:t>10/2012</a:t>
                  </a:r>
                </a:p>
                <a:p>
                  <a:pPr>
                    <a:spcBef>
                      <a:spcPct val="0"/>
                    </a:spcBef>
                    <a:buFontTx/>
                    <a:buNone/>
                  </a:pPr>
                  <a:r>
                    <a:rPr lang="hu-HU" altLang="hu-HU" sz="1000" b="1" dirty="0" smtClean="0">
                      <a:solidFill>
                        <a:srgbClr val="000000"/>
                      </a:solidFill>
                      <a:latin typeface="Verdana" pitchFamily="34" charset="0"/>
                    </a:rPr>
                    <a:t>Cortex-A</a:t>
                  </a:r>
                  <a:r>
                    <a:rPr lang="en-US" altLang="hu-HU" sz="1000" b="1" dirty="0" smtClean="0">
                      <a:solidFill>
                        <a:srgbClr val="000000"/>
                      </a:solidFill>
                      <a:latin typeface="Verdana" pitchFamily="34" charset="0"/>
                    </a:rPr>
                    <a:t>53</a:t>
                  </a:r>
                </a:p>
                <a:p>
                  <a:pPr algn="ctr">
                    <a:spcBef>
                      <a:spcPct val="0"/>
                    </a:spcBef>
                    <a:buFontTx/>
                    <a:buNone/>
                  </a:pPr>
                  <a:r>
                    <a:rPr lang="en-US" altLang="hu-HU" sz="1000" dirty="0" smtClean="0">
                      <a:solidFill>
                        <a:srgbClr val="000000"/>
                      </a:solidFill>
                      <a:latin typeface="Verdana" pitchFamily="34" charset="0"/>
                    </a:rPr>
                    <a:t>ARMv8</a:t>
                  </a:r>
                </a:p>
                <a:p>
                  <a:pPr algn="ctr">
                    <a:spcBef>
                      <a:spcPct val="0"/>
                    </a:spcBef>
                    <a:buFontTx/>
                    <a:buNone/>
                  </a:pPr>
                  <a:r>
                    <a:rPr lang="en-US" altLang="hu-HU" sz="1000" dirty="0" smtClean="0">
                      <a:solidFill>
                        <a:srgbClr val="000000"/>
                      </a:solidFill>
                      <a:latin typeface="Verdana" pitchFamily="34" charset="0"/>
                    </a:rPr>
                    <a:t>20/16 nm</a:t>
                  </a:r>
                  <a:endParaRPr lang="hu-HU" altLang="hu-HU" sz="1000" dirty="0">
                    <a:solidFill>
                      <a:srgbClr val="000000"/>
                    </a:solidFill>
                    <a:latin typeface="Verdana" pitchFamily="34" charset="0"/>
                  </a:endParaRPr>
                </a:p>
              </p:txBody>
            </p:sp>
            <p:sp>
              <p:nvSpPr>
                <p:cNvPr id="75" name="Szövegdoboz 36"/>
                <p:cNvSpPr txBox="1">
                  <a:spLocks noChangeArrowheads="1"/>
                </p:cNvSpPr>
                <p:nvPr/>
              </p:nvSpPr>
              <p:spPr bwMode="auto">
                <a:xfrm rot="-900000">
                  <a:off x="626655" y="4221799"/>
                  <a:ext cx="910827" cy="69249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spcBef>
                      <a:spcPct val="20000"/>
                    </a:spcBef>
                    <a:buFont typeface="Arial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5pPr>
                  <a:lvl6pPr marL="2514600" indent="-228600" fontAlgn="base">
                    <a:spcBef>
                      <a:spcPct val="20000"/>
                    </a:spcBef>
                    <a:spcAft>
                      <a:spcPct val="0"/>
                    </a:spcAft>
                    <a:buFont typeface="Arial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6pPr>
                  <a:lvl7pPr marL="2971800" indent="-228600" fontAlgn="base">
                    <a:spcBef>
                      <a:spcPct val="20000"/>
                    </a:spcBef>
                    <a:spcAft>
                      <a:spcPct val="0"/>
                    </a:spcAft>
                    <a:buFont typeface="Arial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7pPr>
                  <a:lvl8pPr marL="3429000" indent="-228600" fontAlgn="base">
                    <a:spcBef>
                      <a:spcPct val="20000"/>
                    </a:spcBef>
                    <a:spcAft>
                      <a:spcPct val="0"/>
                    </a:spcAft>
                    <a:buFont typeface="Arial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8pPr>
                  <a:lvl9pPr marL="3886200" indent="-228600" fontAlgn="base">
                    <a:spcBef>
                      <a:spcPct val="20000"/>
                    </a:spcBef>
                    <a:spcAft>
                      <a:spcPct val="0"/>
                    </a:spcAft>
                    <a:buFont typeface="Arial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9pPr>
                </a:lstStyle>
                <a:p>
                  <a:pPr algn="ctr">
                    <a:spcBef>
                      <a:spcPct val="0"/>
                    </a:spcBef>
                    <a:buFontTx/>
                    <a:buNone/>
                  </a:pPr>
                  <a:r>
                    <a:rPr lang="en-US" altLang="hu-HU" sz="900" dirty="0" smtClean="0">
                      <a:solidFill>
                        <a:srgbClr val="000000"/>
                      </a:solidFill>
                      <a:latin typeface="Verdana" pitchFamily="34" charset="0"/>
                    </a:rPr>
                    <a:t>10/2005</a:t>
                  </a:r>
                </a:p>
                <a:p>
                  <a:pPr>
                    <a:spcBef>
                      <a:spcPct val="0"/>
                    </a:spcBef>
                    <a:buFontTx/>
                    <a:buNone/>
                  </a:pPr>
                  <a:r>
                    <a:rPr lang="hu-HU" altLang="hu-HU" sz="1000" b="1" err="1" smtClean="0">
                      <a:solidFill>
                        <a:srgbClr val="000000"/>
                      </a:solidFill>
                      <a:latin typeface="Verdana" pitchFamily="34" charset="0"/>
                    </a:rPr>
                    <a:t>Cortex-A</a:t>
                  </a:r>
                  <a:r>
                    <a:rPr lang="en-US" altLang="hu-HU" sz="1000" b="1" dirty="0" smtClean="0">
                      <a:solidFill>
                        <a:srgbClr val="000000"/>
                      </a:solidFill>
                      <a:latin typeface="Verdana" pitchFamily="34" charset="0"/>
                    </a:rPr>
                    <a:t>8</a:t>
                  </a:r>
                </a:p>
                <a:p>
                  <a:pPr algn="ctr">
                    <a:spcBef>
                      <a:spcPct val="0"/>
                    </a:spcBef>
                    <a:buFontTx/>
                    <a:buNone/>
                  </a:pPr>
                  <a:r>
                    <a:rPr lang="en-US" altLang="hu-HU" sz="1000" dirty="0" smtClean="0">
                      <a:solidFill>
                        <a:srgbClr val="000000"/>
                      </a:solidFill>
                      <a:latin typeface="Verdana" pitchFamily="34" charset="0"/>
                    </a:rPr>
                    <a:t>ARMv7</a:t>
                  </a:r>
                </a:p>
                <a:p>
                  <a:pPr algn="ctr">
                    <a:spcBef>
                      <a:spcPct val="0"/>
                    </a:spcBef>
                    <a:buFontTx/>
                    <a:buNone/>
                  </a:pPr>
                  <a:r>
                    <a:rPr lang="en-US" altLang="hu-HU" sz="1000" dirty="0" smtClean="0">
                      <a:solidFill>
                        <a:srgbClr val="000000"/>
                      </a:solidFill>
                      <a:latin typeface="Verdana" pitchFamily="34" charset="0"/>
                    </a:rPr>
                    <a:t>65 nm</a:t>
                  </a:r>
                  <a:endParaRPr lang="hu-HU" altLang="hu-HU" sz="1000">
                    <a:solidFill>
                      <a:srgbClr val="000000"/>
                    </a:solidFill>
                    <a:latin typeface="Verdana" pitchFamily="34" charset="0"/>
                  </a:endParaRPr>
                </a:p>
              </p:txBody>
            </p:sp>
            <p:sp>
              <p:nvSpPr>
                <p:cNvPr id="77" name="Szövegdoboz 36"/>
                <p:cNvSpPr txBox="1">
                  <a:spLocks noChangeArrowheads="1"/>
                </p:cNvSpPr>
                <p:nvPr/>
              </p:nvSpPr>
              <p:spPr bwMode="auto">
                <a:xfrm rot="-900000">
                  <a:off x="2695187" y="3757875"/>
                  <a:ext cx="910827" cy="69249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spcBef>
                      <a:spcPct val="20000"/>
                    </a:spcBef>
                    <a:buFont typeface="Arial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5pPr>
                  <a:lvl6pPr marL="2514600" indent="-228600" fontAlgn="base">
                    <a:spcBef>
                      <a:spcPct val="20000"/>
                    </a:spcBef>
                    <a:spcAft>
                      <a:spcPct val="0"/>
                    </a:spcAft>
                    <a:buFont typeface="Arial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6pPr>
                  <a:lvl7pPr marL="2971800" indent="-228600" fontAlgn="base">
                    <a:spcBef>
                      <a:spcPct val="20000"/>
                    </a:spcBef>
                    <a:spcAft>
                      <a:spcPct val="0"/>
                    </a:spcAft>
                    <a:buFont typeface="Arial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7pPr>
                  <a:lvl8pPr marL="3429000" indent="-228600" fontAlgn="base">
                    <a:spcBef>
                      <a:spcPct val="20000"/>
                    </a:spcBef>
                    <a:spcAft>
                      <a:spcPct val="0"/>
                    </a:spcAft>
                    <a:buFont typeface="Arial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8pPr>
                  <a:lvl9pPr marL="3886200" indent="-228600" fontAlgn="base">
                    <a:spcBef>
                      <a:spcPct val="20000"/>
                    </a:spcBef>
                    <a:spcAft>
                      <a:spcPct val="0"/>
                    </a:spcAft>
                    <a:buFont typeface="Arial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9pPr>
                </a:lstStyle>
                <a:p>
                  <a:pPr algn="ctr">
                    <a:spcBef>
                      <a:spcPct val="0"/>
                    </a:spcBef>
                    <a:buFontTx/>
                    <a:buNone/>
                  </a:pPr>
                  <a:r>
                    <a:rPr lang="en-US" altLang="hu-HU" sz="900" dirty="0" smtClean="0">
                      <a:solidFill>
                        <a:srgbClr val="000000"/>
                      </a:solidFill>
                      <a:latin typeface="Verdana" pitchFamily="34" charset="0"/>
                    </a:rPr>
                    <a:t>10/2007</a:t>
                  </a:r>
                </a:p>
                <a:p>
                  <a:pPr>
                    <a:spcBef>
                      <a:spcPct val="0"/>
                    </a:spcBef>
                    <a:buFontTx/>
                    <a:buNone/>
                  </a:pPr>
                  <a:r>
                    <a:rPr lang="hu-HU" altLang="hu-HU" sz="1000" b="1" err="1" smtClean="0">
                      <a:solidFill>
                        <a:srgbClr val="000000"/>
                      </a:solidFill>
                      <a:latin typeface="Verdana" pitchFamily="34" charset="0"/>
                    </a:rPr>
                    <a:t>Cortex-A</a:t>
                  </a:r>
                  <a:r>
                    <a:rPr lang="en-US" altLang="hu-HU" sz="1000" b="1" dirty="0" smtClean="0">
                      <a:solidFill>
                        <a:srgbClr val="000000"/>
                      </a:solidFill>
                      <a:latin typeface="Verdana" pitchFamily="34" charset="0"/>
                    </a:rPr>
                    <a:t>9</a:t>
                  </a:r>
                </a:p>
                <a:p>
                  <a:pPr algn="ctr">
                    <a:spcBef>
                      <a:spcPct val="0"/>
                    </a:spcBef>
                    <a:buFontTx/>
                    <a:buNone/>
                  </a:pPr>
                  <a:r>
                    <a:rPr lang="en-US" altLang="hu-HU" sz="1000" dirty="0" smtClean="0">
                      <a:solidFill>
                        <a:srgbClr val="000000"/>
                      </a:solidFill>
                      <a:latin typeface="Verdana" pitchFamily="34" charset="0"/>
                    </a:rPr>
                    <a:t>ARMv7</a:t>
                  </a:r>
                </a:p>
                <a:p>
                  <a:pPr algn="ctr">
                    <a:spcBef>
                      <a:spcPct val="0"/>
                    </a:spcBef>
                    <a:buFontTx/>
                    <a:buNone/>
                  </a:pPr>
                  <a:r>
                    <a:rPr lang="hu-HU" altLang="hu-HU" sz="1000" smtClean="0">
                      <a:solidFill>
                        <a:srgbClr val="000000"/>
                      </a:solidFill>
                      <a:latin typeface="Verdana" pitchFamily="34" charset="0"/>
                    </a:rPr>
                    <a:t>40</a:t>
                  </a:r>
                  <a:r>
                    <a:rPr lang="en-US" altLang="hu-HU" sz="1000" dirty="0" smtClean="0">
                      <a:solidFill>
                        <a:srgbClr val="000000"/>
                      </a:solidFill>
                      <a:latin typeface="Verdana" pitchFamily="34" charset="0"/>
                    </a:rPr>
                    <a:t> nm</a:t>
                  </a:r>
                  <a:endParaRPr lang="hu-HU" altLang="hu-HU" sz="1000">
                    <a:solidFill>
                      <a:srgbClr val="000000"/>
                    </a:solidFill>
                    <a:latin typeface="Verdana" pitchFamily="34" charset="0"/>
                  </a:endParaRPr>
                </a:p>
              </p:txBody>
            </p:sp>
            <p:sp>
              <p:nvSpPr>
                <p:cNvPr id="78" name="Szövegdoboz 36"/>
                <p:cNvSpPr txBox="1">
                  <a:spLocks noChangeArrowheads="1"/>
                </p:cNvSpPr>
                <p:nvPr/>
              </p:nvSpPr>
              <p:spPr bwMode="auto">
                <a:xfrm rot="-1680000">
                  <a:off x="4088071" y="2230696"/>
                  <a:ext cx="1002197" cy="69249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spcBef>
                      <a:spcPct val="20000"/>
                    </a:spcBef>
                    <a:buFont typeface="Arial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5pPr>
                  <a:lvl6pPr marL="2514600" indent="-228600" fontAlgn="base">
                    <a:spcBef>
                      <a:spcPct val="20000"/>
                    </a:spcBef>
                    <a:spcAft>
                      <a:spcPct val="0"/>
                    </a:spcAft>
                    <a:buFont typeface="Arial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6pPr>
                  <a:lvl7pPr marL="2971800" indent="-228600" fontAlgn="base">
                    <a:spcBef>
                      <a:spcPct val="20000"/>
                    </a:spcBef>
                    <a:spcAft>
                      <a:spcPct val="0"/>
                    </a:spcAft>
                    <a:buFont typeface="Arial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7pPr>
                  <a:lvl8pPr marL="3429000" indent="-228600" fontAlgn="base">
                    <a:spcBef>
                      <a:spcPct val="20000"/>
                    </a:spcBef>
                    <a:spcAft>
                      <a:spcPct val="0"/>
                    </a:spcAft>
                    <a:buFont typeface="Arial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8pPr>
                  <a:lvl9pPr marL="3886200" indent="-228600" fontAlgn="base">
                    <a:spcBef>
                      <a:spcPct val="20000"/>
                    </a:spcBef>
                    <a:spcAft>
                      <a:spcPct val="0"/>
                    </a:spcAft>
                    <a:buFont typeface="Arial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9pPr>
                </a:lstStyle>
                <a:p>
                  <a:pPr algn="ctr">
                    <a:spcBef>
                      <a:spcPct val="0"/>
                    </a:spcBef>
                    <a:buFontTx/>
                    <a:buNone/>
                  </a:pPr>
                  <a:r>
                    <a:rPr lang="en-US" altLang="hu-HU" sz="900" dirty="0" smtClean="0">
                      <a:solidFill>
                        <a:srgbClr val="000000"/>
                      </a:solidFill>
                      <a:latin typeface="Verdana" pitchFamily="34" charset="0"/>
                    </a:rPr>
                    <a:t>9/2010</a:t>
                  </a:r>
                </a:p>
                <a:p>
                  <a:pPr>
                    <a:spcBef>
                      <a:spcPct val="0"/>
                    </a:spcBef>
                    <a:buFontTx/>
                    <a:buNone/>
                  </a:pPr>
                  <a:r>
                    <a:rPr lang="hu-HU" altLang="hu-HU" sz="1000" b="1" err="1" smtClean="0">
                      <a:solidFill>
                        <a:srgbClr val="000000"/>
                      </a:solidFill>
                      <a:latin typeface="Verdana" pitchFamily="34" charset="0"/>
                    </a:rPr>
                    <a:t>Cortex-A</a:t>
                  </a:r>
                  <a:r>
                    <a:rPr lang="en-US" altLang="hu-HU" sz="1000" b="1" dirty="0" smtClean="0">
                      <a:solidFill>
                        <a:srgbClr val="000000"/>
                      </a:solidFill>
                      <a:latin typeface="Verdana" pitchFamily="34" charset="0"/>
                    </a:rPr>
                    <a:t>1</a:t>
                  </a:r>
                  <a:r>
                    <a:rPr lang="hu-HU" altLang="hu-HU" sz="1000" b="1" smtClean="0">
                      <a:solidFill>
                        <a:srgbClr val="000000"/>
                      </a:solidFill>
                      <a:latin typeface="Verdana" pitchFamily="34" charset="0"/>
                    </a:rPr>
                    <a:t>5</a:t>
                  </a:r>
                </a:p>
                <a:p>
                  <a:pPr algn="ctr">
                    <a:spcBef>
                      <a:spcPct val="0"/>
                    </a:spcBef>
                    <a:buFontTx/>
                    <a:buNone/>
                  </a:pPr>
                  <a:r>
                    <a:rPr lang="en-US" altLang="hu-HU" sz="1000" dirty="0" smtClean="0">
                      <a:solidFill>
                        <a:srgbClr val="000000"/>
                      </a:solidFill>
                      <a:latin typeface="Verdana" pitchFamily="34" charset="0"/>
                    </a:rPr>
                    <a:t>ARMv7</a:t>
                  </a:r>
                </a:p>
                <a:p>
                  <a:pPr algn="ctr">
                    <a:spcBef>
                      <a:spcPct val="0"/>
                    </a:spcBef>
                    <a:buFontTx/>
                    <a:buNone/>
                  </a:pPr>
                  <a:r>
                    <a:rPr lang="en-US" altLang="hu-HU" sz="1000" dirty="0" smtClean="0">
                      <a:solidFill>
                        <a:srgbClr val="000000"/>
                      </a:solidFill>
                      <a:latin typeface="Verdana" pitchFamily="34" charset="0"/>
                    </a:rPr>
                    <a:t>32/28 nm</a:t>
                  </a:r>
                  <a:endParaRPr lang="hu-HU" altLang="hu-HU" sz="1000">
                    <a:solidFill>
                      <a:srgbClr val="000000"/>
                    </a:solidFill>
                    <a:latin typeface="Verdana" pitchFamily="34" charset="0"/>
                  </a:endParaRPr>
                </a:p>
              </p:txBody>
            </p:sp>
            <p:sp>
              <p:nvSpPr>
                <p:cNvPr id="79" name="Szövegdoboz 36"/>
                <p:cNvSpPr txBox="1">
                  <a:spLocks noChangeArrowheads="1"/>
                </p:cNvSpPr>
                <p:nvPr/>
              </p:nvSpPr>
              <p:spPr bwMode="auto">
                <a:xfrm rot="-1620000">
                  <a:off x="5826706" y="1322611"/>
                  <a:ext cx="1002197" cy="69249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spcBef>
                      <a:spcPct val="20000"/>
                    </a:spcBef>
                    <a:buFont typeface="Arial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5pPr>
                  <a:lvl6pPr marL="2514600" indent="-228600" fontAlgn="base">
                    <a:spcBef>
                      <a:spcPct val="20000"/>
                    </a:spcBef>
                    <a:spcAft>
                      <a:spcPct val="0"/>
                    </a:spcAft>
                    <a:buFont typeface="Arial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6pPr>
                  <a:lvl7pPr marL="2971800" indent="-228600" fontAlgn="base">
                    <a:spcBef>
                      <a:spcPct val="20000"/>
                    </a:spcBef>
                    <a:spcAft>
                      <a:spcPct val="0"/>
                    </a:spcAft>
                    <a:buFont typeface="Arial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7pPr>
                  <a:lvl8pPr marL="3429000" indent="-228600" fontAlgn="base">
                    <a:spcBef>
                      <a:spcPct val="20000"/>
                    </a:spcBef>
                    <a:spcAft>
                      <a:spcPct val="0"/>
                    </a:spcAft>
                    <a:buFont typeface="Arial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8pPr>
                  <a:lvl9pPr marL="3886200" indent="-228600" fontAlgn="base">
                    <a:spcBef>
                      <a:spcPct val="20000"/>
                    </a:spcBef>
                    <a:spcAft>
                      <a:spcPct val="0"/>
                    </a:spcAft>
                    <a:buFont typeface="Arial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9pPr>
                </a:lstStyle>
                <a:p>
                  <a:pPr algn="ctr">
                    <a:spcBef>
                      <a:spcPct val="0"/>
                    </a:spcBef>
                    <a:buFontTx/>
                    <a:buNone/>
                  </a:pPr>
                  <a:r>
                    <a:rPr lang="en-US" altLang="hu-HU" sz="900" dirty="0" smtClean="0">
                      <a:solidFill>
                        <a:srgbClr val="000000"/>
                      </a:solidFill>
                      <a:latin typeface="Verdana" pitchFamily="34" charset="0"/>
                    </a:rPr>
                    <a:t>10/2012</a:t>
                  </a:r>
                </a:p>
                <a:p>
                  <a:pPr>
                    <a:spcBef>
                      <a:spcPct val="0"/>
                    </a:spcBef>
                    <a:buFontTx/>
                    <a:buNone/>
                  </a:pPr>
                  <a:r>
                    <a:rPr lang="hu-HU" altLang="hu-HU" sz="1000" b="1" smtClean="0">
                      <a:solidFill>
                        <a:srgbClr val="000000"/>
                      </a:solidFill>
                      <a:latin typeface="Verdana" pitchFamily="34" charset="0"/>
                    </a:rPr>
                    <a:t>Cortex-A5</a:t>
                  </a:r>
                  <a:r>
                    <a:rPr lang="en-US" altLang="hu-HU" sz="1000" b="1" dirty="0" smtClean="0">
                      <a:solidFill>
                        <a:srgbClr val="000000"/>
                      </a:solidFill>
                      <a:latin typeface="Verdana" pitchFamily="34" charset="0"/>
                    </a:rPr>
                    <a:t>7</a:t>
                  </a:r>
                </a:p>
                <a:p>
                  <a:pPr algn="ctr">
                    <a:spcBef>
                      <a:spcPct val="0"/>
                    </a:spcBef>
                    <a:buFontTx/>
                    <a:buNone/>
                  </a:pPr>
                  <a:r>
                    <a:rPr lang="en-US" altLang="hu-HU" sz="1000" dirty="0" smtClean="0">
                      <a:solidFill>
                        <a:srgbClr val="000000"/>
                      </a:solidFill>
                      <a:latin typeface="Verdana" pitchFamily="34" charset="0"/>
                    </a:rPr>
                    <a:t>ARMv8</a:t>
                  </a:r>
                </a:p>
                <a:p>
                  <a:pPr algn="ctr">
                    <a:spcBef>
                      <a:spcPct val="0"/>
                    </a:spcBef>
                    <a:buFontTx/>
                    <a:buNone/>
                  </a:pPr>
                  <a:r>
                    <a:rPr lang="en-US" altLang="hu-HU" sz="1000" dirty="0" smtClean="0">
                      <a:solidFill>
                        <a:srgbClr val="000000"/>
                      </a:solidFill>
                      <a:latin typeface="Verdana" pitchFamily="34" charset="0"/>
                    </a:rPr>
                    <a:t>20/16 nm</a:t>
                  </a:r>
                  <a:endParaRPr lang="hu-HU" altLang="hu-HU" sz="1000">
                    <a:solidFill>
                      <a:srgbClr val="000000"/>
                    </a:solidFill>
                    <a:latin typeface="Verdana" pitchFamily="34" charset="0"/>
                  </a:endParaRPr>
                </a:p>
              </p:txBody>
            </p:sp>
            <p:sp>
              <p:nvSpPr>
                <p:cNvPr id="84" name="Szövegdoboz 36"/>
                <p:cNvSpPr txBox="1">
                  <a:spLocks noChangeArrowheads="1"/>
                </p:cNvSpPr>
                <p:nvPr/>
              </p:nvSpPr>
              <p:spPr bwMode="auto">
                <a:xfrm rot="-900000">
                  <a:off x="6423508" y="2868652"/>
                  <a:ext cx="1002197" cy="84638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spcBef>
                      <a:spcPct val="20000"/>
                    </a:spcBef>
                    <a:buFont typeface="Arial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5pPr>
                  <a:lvl6pPr marL="2514600" indent="-228600" fontAlgn="base">
                    <a:spcBef>
                      <a:spcPct val="20000"/>
                    </a:spcBef>
                    <a:spcAft>
                      <a:spcPct val="0"/>
                    </a:spcAft>
                    <a:buFont typeface="Arial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6pPr>
                  <a:lvl7pPr marL="2971800" indent="-228600" fontAlgn="base">
                    <a:spcBef>
                      <a:spcPct val="20000"/>
                    </a:spcBef>
                    <a:spcAft>
                      <a:spcPct val="0"/>
                    </a:spcAft>
                    <a:buFont typeface="Arial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7pPr>
                  <a:lvl8pPr marL="3429000" indent="-228600" fontAlgn="base">
                    <a:spcBef>
                      <a:spcPct val="20000"/>
                    </a:spcBef>
                    <a:spcAft>
                      <a:spcPct val="0"/>
                    </a:spcAft>
                    <a:buFont typeface="Arial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8pPr>
                  <a:lvl9pPr marL="3886200" indent="-228600" fontAlgn="base">
                    <a:spcBef>
                      <a:spcPct val="20000"/>
                    </a:spcBef>
                    <a:spcAft>
                      <a:spcPct val="0"/>
                    </a:spcAft>
                    <a:buFont typeface="Arial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9pPr>
                </a:lstStyle>
                <a:p>
                  <a:pPr algn="ctr">
                    <a:spcBef>
                      <a:spcPct val="0"/>
                    </a:spcBef>
                    <a:buFontTx/>
                    <a:buNone/>
                  </a:pPr>
                  <a:r>
                    <a:rPr lang="hu-HU" altLang="hu-HU" sz="900">
                      <a:solidFill>
                        <a:srgbClr val="000000"/>
                      </a:solidFill>
                      <a:latin typeface="Verdana" pitchFamily="34" charset="0"/>
                    </a:rPr>
                    <a:t>6</a:t>
                  </a:r>
                  <a:r>
                    <a:rPr lang="en-US" altLang="hu-HU" sz="900" dirty="0" smtClean="0">
                      <a:solidFill>
                        <a:srgbClr val="000000"/>
                      </a:solidFill>
                      <a:latin typeface="Verdana" pitchFamily="34" charset="0"/>
                    </a:rPr>
                    <a:t>/2013</a:t>
                  </a:r>
                </a:p>
                <a:p>
                  <a:pPr>
                    <a:spcBef>
                      <a:spcPct val="0"/>
                    </a:spcBef>
                    <a:buFontTx/>
                    <a:buNone/>
                  </a:pPr>
                  <a:r>
                    <a:rPr lang="hu-HU" altLang="hu-HU" sz="1000" b="1" err="1" smtClean="0">
                      <a:solidFill>
                        <a:srgbClr val="000000"/>
                      </a:solidFill>
                      <a:latin typeface="Verdana" pitchFamily="34" charset="0"/>
                    </a:rPr>
                    <a:t>Cortex-A</a:t>
                  </a:r>
                  <a:r>
                    <a:rPr lang="en-US" altLang="hu-HU" sz="1000" b="1" dirty="0" smtClean="0">
                      <a:solidFill>
                        <a:srgbClr val="000000"/>
                      </a:solidFill>
                      <a:latin typeface="Verdana" pitchFamily="34" charset="0"/>
                    </a:rPr>
                    <a:t>12</a:t>
                  </a:r>
                </a:p>
                <a:p>
                  <a:pPr algn="ctr">
                    <a:spcBef>
                      <a:spcPct val="0"/>
                    </a:spcBef>
                    <a:buFontTx/>
                    <a:buNone/>
                  </a:pPr>
                  <a:r>
                    <a:rPr lang="en-US" altLang="hu-HU" sz="1000" dirty="0" smtClean="0">
                      <a:solidFill>
                        <a:srgbClr val="000000"/>
                      </a:solidFill>
                      <a:latin typeface="Verdana" pitchFamily="34" charset="0"/>
                    </a:rPr>
                    <a:t>ARMv7</a:t>
                  </a:r>
                </a:p>
                <a:p>
                  <a:pPr algn="ctr">
                    <a:spcBef>
                      <a:spcPct val="0"/>
                    </a:spcBef>
                    <a:buFontTx/>
                    <a:buNone/>
                  </a:pPr>
                  <a:r>
                    <a:rPr lang="en-US" altLang="hu-HU" sz="1000" dirty="0" smtClean="0">
                      <a:solidFill>
                        <a:srgbClr val="000000"/>
                      </a:solidFill>
                      <a:latin typeface="Verdana" pitchFamily="34" charset="0"/>
                    </a:rPr>
                    <a:t>20/16 nm</a:t>
                  </a:r>
                </a:p>
                <a:p>
                  <a:pPr algn="ctr">
                    <a:spcBef>
                      <a:spcPct val="0"/>
                    </a:spcBef>
                    <a:buFontTx/>
                    <a:buNone/>
                  </a:pPr>
                  <a:endParaRPr lang="hu-HU" altLang="hu-HU" sz="1000">
                    <a:solidFill>
                      <a:srgbClr val="000000"/>
                    </a:solidFill>
                    <a:latin typeface="Verdana" pitchFamily="34" charset="0"/>
                  </a:endParaRPr>
                </a:p>
              </p:txBody>
            </p:sp>
            <p:sp>
              <p:nvSpPr>
                <p:cNvPr id="67" name="Szövegdoboz 17"/>
                <p:cNvSpPr txBox="1">
                  <a:spLocks noChangeArrowheads="1"/>
                </p:cNvSpPr>
                <p:nvPr/>
              </p:nvSpPr>
              <p:spPr bwMode="auto">
                <a:xfrm>
                  <a:off x="7820229" y="6437516"/>
                  <a:ext cx="511679" cy="24622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spcBef>
                      <a:spcPct val="20000"/>
                    </a:spcBef>
                    <a:buFont typeface="Arial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5pPr>
                  <a:lvl6pPr marL="2514600" indent="-228600" fontAlgn="base">
                    <a:spcBef>
                      <a:spcPct val="20000"/>
                    </a:spcBef>
                    <a:spcAft>
                      <a:spcPct val="0"/>
                    </a:spcAft>
                    <a:buFont typeface="Arial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6pPr>
                  <a:lvl7pPr marL="2971800" indent="-228600" fontAlgn="base">
                    <a:spcBef>
                      <a:spcPct val="20000"/>
                    </a:spcBef>
                    <a:spcAft>
                      <a:spcPct val="0"/>
                    </a:spcAft>
                    <a:buFont typeface="Arial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7pPr>
                  <a:lvl8pPr marL="3429000" indent="-228600" fontAlgn="base">
                    <a:spcBef>
                      <a:spcPct val="20000"/>
                    </a:spcBef>
                    <a:spcAft>
                      <a:spcPct val="0"/>
                    </a:spcAft>
                    <a:buFont typeface="Arial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8pPr>
                  <a:lvl9pPr marL="3886200" indent="-228600" fontAlgn="base">
                    <a:spcBef>
                      <a:spcPct val="20000"/>
                    </a:spcBef>
                    <a:spcAft>
                      <a:spcPct val="0"/>
                    </a:spcAft>
                    <a:buFont typeface="Arial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r>
                    <a:rPr lang="hu-HU" altLang="hu-HU" sz="1000" smtClean="0">
                      <a:solidFill>
                        <a:srgbClr val="000000"/>
                      </a:solidFill>
                      <a:latin typeface="Verdana" pitchFamily="34" charset="0"/>
                    </a:rPr>
                    <a:t>201</a:t>
                  </a:r>
                  <a:r>
                    <a:rPr lang="en-US" altLang="hu-HU" sz="1000" dirty="0" smtClean="0">
                      <a:solidFill>
                        <a:srgbClr val="000000"/>
                      </a:solidFill>
                      <a:latin typeface="Verdana" pitchFamily="34" charset="0"/>
                    </a:rPr>
                    <a:t>4</a:t>
                  </a:r>
                  <a:endParaRPr lang="hu-HU" altLang="hu-HU" sz="1000">
                    <a:solidFill>
                      <a:srgbClr val="000000"/>
                    </a:solidFill>
                    <a:latin typeface="Verdana" pitchFamily="34" charset="0"/>
                  </a:endParaRPr>
                </a:p>
              </p:txBody>
            </p:sp>
            <p:cxnSp>
              <p:nvCxnSpPr>
                <p:cNvPr id="68" name="Egyenes összekötő 56"/>
                <p:cNvCxnSpPr/>
                <p:nvPr/>
              </p:nvCxnSpPr>
              <p:spPr>
                <a:xfrm>
                  <a:off x="7638458" y="6294641"/>
                  <a:ext cx="0" cy="144463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69" name="Lekerekített téglalap 68"/>
                <p:cNvSpPr/>
                <p:nvPr/>
              </p:nvSpPr>
              <p:spPr>
                <a:xfrm>
                  <a:off x="7600152" y="3283728"/>
                  <a:ext cx="180000" cy="180000"/>
                </a:xfrm>
                <a:prstGeom prst="roundRect">
                  <a:avLst/>
                </a:prstGeom>
              </p:spPr>
              <p:style>
                <a:lnRef idx="0">
                  <a:schemeClr val="accent1"/>
                </a:lnRef>
                <a:fillRef idx="3">
                  <a:schemeClr val="accent1"/>
                </a:fillRef>
                <a:effectRef idx="3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/>
                  <a:endParaRPr lang="hu-HU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70" name="Szövegdoboz 36"/>
                <p:cNvSpPr txBox="1">
                  <a:spLocks noChangeArrowheads="1"/>
                </p:cNvSpPr>
                <p:nvPr/>
              </p:nvSpPr>
              <p:spPr bwMode="auto">
                <a:xfrm rot="-900000">
                  <a:off x="7203366" y="2538784"/>
                  <a:ext cx="1002197" cy="69249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spcBef>
                      <a:spcPct val="20000"/>
                    </a:spcBef>
                    <a:buFont typeface="Arial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5pPr>
                  <a:lvl6pPr marL="2514600" indent="-228600" fontAlgn="base">
                    <a:spcBef>
                      <a:spcPct val="20000"/>
                    </a:spcBef>
                    <a:spcAft>
                      <a:spcPct val="0"/>
                    </a:spcAft>
                    <a:buFont typeface="Arial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6pPr>
                  <a:lvl7pPr marL="2971800" indent="-228600" fontAlgn="base">
                    <a:spcBef>
                      <a:spcPct val="20000"/>
                    </a:spcBef>
                    <a:spcAft>
                      <a:spcPct val="0"/>
                    </a:spcAft>
                    <a:buFont typeface="Arial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7pPr>
                  <a:lvl8pPr marL="3429000" indent="-228600" fontAlgn="base">
                    <a:spcBef>
                      <a:spcPct val="20000"/>
                    </a:spcBef>
                    <a:spcAft>
                      <a:spcPct val="0"/>
                    </a:spcAft>
                    <a:buFont typeface="Arial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8pPr>
                  <a:lvl9pPr marL="3886200" indent="-228600" fontAlgn="base">
                    <a:spcBef>
                      <a:spcPct val="20000"/>
                    </a:spcBef>
                    <a:spcAft>
                      <a:spcPct val="0"/>
                    </a:spcAft>
                    <a:buFont typeface="Arial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9pPr>
                </a:lstStyle>
                <a:p>
                  <a:pPr algn="ctr">
                    <a:spcBef>
                      <a:spcPct val="0"/>
                    </a:spcBef>
                    <a:buFontTx/>
                    <a:buNone/>
                  </a:pPr>
                  <a:r>
                    <a:rPr lang="hu-HU" altLang="hu-HU" sz="900" dirty="0">
                      <a:solidFill>
                        <a:srgbClr val="000000"/>
                      </a:solidFill>
                      <a:latin typeface="Verdana" pitchFamily="34" charset="0"/>
                    </a:rPr>
                    <a:t>2</a:t>
                  </a:r>
                  <a:r>
                    <a:rPr lang="en-US" altLang="hu-HU" sz="900" dirty="0" smtClean="0">
                      <a:solidFill>
                        <a:srgbClr val="000000"/>
                      </a:solidFill>
                      <a:latin typeface="Verdana" pitchFamily="34" charset="0"/>
                    </a:rPr>
                    <a:t>/201</a:t>
                  </a:r>
                  <a:r>
                    <a:rPr lang="hu-HU" altLang="hu-HU" sz="900" dirty="0" smtClean="0">
                      <a:solidFill>
                        <a:srgbClr val="000000"/>
                      </a:solidFill>
                      <a:latin typeface="Verdana" pitchFamily="34" charset="0"/>
                    </a:rPr>
                    <a:t>4</a:t>
                  </a:r>
                  <a:endParaRPr lang="en-US" altLang="hu-HU" sz="900" dirty="0" smtClean="0">
                    <a:solidFill>
                      <a:srgbClr val="000000"/>
                    </a:solidFill>
                    <a:latin typeface="Verdana" pitchFamily="34" charset="0"/>
                  </a:endParaRPr>
                </a:p>
                <a:p>
                  <a:pPr>
                    <a:spcBef>
                      <a:spcPct val="0"/>
                    </a:spcBef>
                    <a:buFontTx/>
                    <a:buNone/>
                  </a:pPr>
                  <a:r>
                    <a:rPr lang="hu-HU" altLang="hu-HU" sz="1000" b="1" dirty="0" smtClean="0">
                      <a:solidFill>
                        <a:srgbClr val="000000"/>
                      </a:solidFill>
                      <a:latin typeface="Verdana" pitchFamily="34" charset="0"/>
                    </a:rPr>
                    <a:t>Cortex-A17</a:t>
                  </a:r>
                  <a:endParaRPr lang="en-US" altLang="hu-HU" sz="1000" b="1" dirty="0" smtClean="0">
                    <a:solidFill>
                      <a:srgbClr val="000000"/>
                    </a:solidFill>
                    <a:latin typeface="Verdana" pitchFamily="34" charset="0"/>
                  </a:endParaRPr>
                </a:p>
                <a:p>
                  <a:pPr algn="ctr">
                    <a:spcBef>
                      <a:spcPct val="0"/>
                    </a:spcBef>
                    <a:buFontTx/>
                    <a:buNone/>
                  </a:pPr>
                  <a:r>
                    <a:rPr lang="en-US" altLang="hu-HU" sz="1000" dirty="0" err="1" smtClean="0">
                      <a:solidFill>
                        <a:srgbClr val="000000"/>
                      </a:solidFill>
                      <a:latin typeface="Verdana" pitchFamily="34" charset="0"/>
                    </a:rPr>
                    <a:t>ARMv</a:t>
                  </a:r>
                  <a:r>
                    <a:rPr lang="hu-HU" altLang="hu-HU" sz="1000" dirty="0" smtClean="0">
                      <a:solidFill>
                        <a:srgbClr val="000000"/>
                      </a:solidFill>
                      <a:latin typeface="Verdana" pitchFamily="34" charset="0"/>
                    </a:rPr>
                    <a:t>7</a:t>
                  </a:r>
                  <a:endParaRPr lang="en-US" altLang="hu-HU" sz="1000" dirty="0" smtClean="0">
                    <a:solidFill>
                      <a:srgbClr val="000000"/>
                    </a:solidFill>
                    <a:latin typeface="Verdana" pitchFamily="34" charset="0"/>
                  </a:endParaRPr>
                </a:p>
                <a:p>
                  <a:pPr algn="ctr">
                    <a:spcBef>
                      <a:spcPct val="0"/>
                    </a:spcBef>
                    <a:buFontTx/>
                    <a:buNone/>
                  </a:pPr>
                  <a:r>
                    <a:rPr lang="en-US" altLang="hu-HU" sz="1000" dirty="0" smtClean="0">
                      <a:solidFill>
                        <a:srgbClr val="000000"/>
                      </a:solidFill>
                      <a:latin typeface="Verdana" pitchFamily="34" charset="0"/>
                    </a:rPr>
                    <a:t>2</a:t>
                  </a:r>
                  <a:r>
                    <a:rPr lang="hu-HU" altLang="hu-HU" sz="1000" dirty="0" smtClean="0">
                      <a:solidFill>
                        <a:srgbClr val="000000"/>
                      </a:solidFill>
                      <a:latin typeface="Verdana" pitchFamily="34" charset="0"/>
                    </a:rPr>
                    <a:t>8</a:t>
                  </a:r>
                  <a:r>
                    <a:rPr lang="en-US" altLang="hu-HU" sz="1000" dirty="0" smtClean="0">
                      <a:solidFill>
                        <a:srgbClr val="000000"/>
                      </a:solidFill>
                      <a:latin typeface="Verdana" pitchFamily="34" charset="0"/>
                    </a:rPr>
                    <a:t> nm</a:t>
                  </a:r>
                  <a:endParaRPr lang="hu-HU" altLang="hu-HU" sz="1000" dirty="0">
                    <a:solidFill>
                      <a:srgbClr val="000000"/>
                    </a:solidFill>
                    <a:latin typeface="Verdana" pitchFamily="34" charset="0"/>
                  </a:endParaRPr>
                </a:p>
              </p:txBody>
            </p:sp>
            <p:cxnSp>
              <p:nvCxnSpPr>
                <p:cNvPr id="72" name="Egyenes összekötő 71"/>
                <p:cNvCxnSpPr/>
                <p:nvPr/>
              </p:nvCxnSpPr>
              <p:spPr>
                <a:xfrm rot="5400000">
                  <a:off x="259105" y="1051309"/>
                  <a:ext cx="0" cy="144462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0" name="Egyenes összekötő 79"/>
                <p:cNvCxnSpPr/>
                <p:nvPr/>
              </p:nvCxnSpPr>
              <p:spPr>
                <a:xfrm rot="5400000">
                  <a:off x="259105" y="234714"/>
                  <a:ext cx="0" cy="144462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82" name="Szövegdoboz 81"/>
                <p:cNvSpPr txBox="1"/>
                <p:nvPr/>
              </p:nvSpPr>
              <p:spPr>
                <a:xfrm>
                  <a:off x="-27692" y="996540"/>
                  <a:ext cx="269875" cy="254000"/>
                </a:xfrm>
                <a:prstGeom prst="rect">
                  <a:avLst/>
                </a:prstGeom>
                <a:noFill/>
              </p:spPr>
              <p:txBody>
                <a:bodyPr wrap="none">
                  <a:spAutoFit/>
                </a:bodyPr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r>
                    <a:rPr lang="hu-HU" sz="1050" smtClean="0">
                      <a:solidFill>
                        <a:prstClr val="black"/>
                      </a:solidFill>
                      <a:latin typeface="Verdana" panose="020B0604030504040204" pitchFamily="34" charset="0"/>
                      <a:ea typeface="Verdana" panose="020B0604030504040204" pitchFamily="34" charset="0"/>
                      <a:cs typeface="Verdana" panose="020B0604030504040204" pitchFamily="34" charset="0"/>
                    </a:rPr>
                    <a:t>6</a:t>
                  </a:r>
                  <a:endParaRPr lang="hu-HU" sz="1050">
                    <a:solidFill>
                      <a:prstClr val="black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endParaRPr>
                </a:p>
              </p:txBody>
            </p:sp>
            <p:sp>
              <p:nvSpPr>
                <p:cNvPr id="83" name="Szövegdoboz 82"/>
                <p:cNvSpPr txBox="1"/>
                <p:nvPr/>
              </p:nvSpPr>
              <p:spPr>
                <a:xfrm>
                  <a:off x="-27692" y="170420"/>
                  <a:ext cx="269626" cy="253916"/>
                </a:xfrm>
                <a:prstGeom prst="rect">
                  <a:avLst/>
                </a:prstGeom>
                <a:noFill/>
              </p:spPr>
              <p:txBody>
                <a:bodyPr wrap="none">
                  <a:spAutoFit/>
                </a:bodyPr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r>
                    <a:rPr lang="hu-HU" sz="1050">
                      <a:solidFill>
                        <a:prstClr val="black"/>
                      </a:solidFill>
                      <a:latin typeface="Verdana" panose="020B0604030504040204" pitchFamily="34" charset="0"/>
                      <a:ea typeface="Verdana" panose="020B0604030504040204" pitchFamily="34" charset="0"/>
                      <a:cs typeface="Verdana" panose="020B0604030504040204" pitchFamily="34" charset="0"/>
                    </a:rPr>
                    <a:t>7</a:t>
                  </a:r>
                </a:p>
              </p:txBody>
            </p:sp>
            <p:sp>
              <p:nvSpPr>
                <p:cNvPr id="85" name="Szövegdoboz 84"/>
                <p:cNvSpPr txBox="1"/>
                <p:nvPr/>
              </p:nvSpPr>
              <p:spPr>
                <a:xfrm>
                  <a:off x="364427" y="173540"/>
                  <a:ext cx="1034580" cy="294617"/>
                </a:xfrm>
                <a:prstGeom prst="rect">
                  <a:avLst/>
                </a:prstGeom>
                <a:noFill/>
              </p:spPr>
              <p:txBody>
                <a:bodyPr wrap="none">
                  <a:spAutoFit/>
                </a:bodyPr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r>
                    <a:rPr lang="hu-HU" sz="1050" dirty="0" smtClean="0">
                      <a:solidFill>
                        <a:prstClr val="black"/>
                      </a:solidFill>
                      <a:latin typeface="Verdana" panose="020B0604030504040204" pitchFamily="34" charset="0"/>
                      <a:ea typeface="Verdana" panose="020B0604030504040204" pitchFamily="34" charset="0"/>
                      <a:cs typeface="Verdana" panose="020B0604030504040204" pitchFamily="34" charset="0"/>
                    </a:rPr>
                    <a:t>DMIPS/MHz</a:t>
                  </a:r>
                  <a:endParaRPr lang="hu-HU" sz="1050" dirty="0">
                    <a:solidFill>
                      <a:prstClr val="black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endParaRPr>
                </a:p>
              </p:txBody>
            </p:sp>
            <p:cxnSp>
              <p:nvCxnSpPr>
                <p:cNvPr id="87" name="Egyenes összekötő 86"/>
                <p:cNvCxnSpPr/>
                <p:nvPr/>
              </p:nvCxnSpPr>
              <p:spPr>
                <a:xfrm>
                  <a:off x="7640820" y="6294184"/>
                  <a:ext cx="0" cy="144463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88" name="Szövegdoboz 17"/>
                <p:cNvSpPr txBox="1">
                  <a:spLocks noChangeArrowheads="1"/>
                </p:cNvSpPr>
                <p:nvPr/>
              </p:nvSpPr>
              <p:spPr bwMode="auto">
                <a:xfrm>
                  <a:off x="8615880" y="6436827"/>
                  <a:ext cx="511679" cy="24622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spcBef>
                      <a:spcPct val="20000"/>
                    </a:spcBef>
                    <a:buFont typeface="Arial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5pPr>
                  <a:lvl6pPr marL="2514600" indent="-228600" fontAlgn="base">
                    <a:spcBef>
                      <a:spcPct val="20000"/>
                    </a:spcBef>
                    <a:spcAft>
                      <a:spcPct val="0"/>
                    </a:spcAft>
                    <a:buFont typeface="Arial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6pPr>
                  <a:lvl7pPr marL="2971800" indent="-228600" fontAlgn="base">
                    <a:spcBef>
                      <a:spcPct val="20000"/>
                    </a:spcBef>
                    <a:spcAft>
                      <a:spcPct val="0"/>
                    </a:spcAft>
                    <a:buFont typeface="Arial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7pPr>
                  <a:lvl8pPr marL="3429000" indent="-228600" fontAlgn="base">
                    <a:spcBef>
                      <a:spcPct val="20000"/>
                    </a:spcBef>
                    <a:spcAft>
                      <a:spcPct val="0"/>
                    </a:spcAft>
                    <a:buFont typeface="Arial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8pPr>
                  <a:lvl9pPr marL="3886200" indent="-228600" fontAlgn="base">
                    <a:spcBef>
                      <a:spcPct val="20000"/>
                    </a:spcBef>
                    <a:spcAft>
                      <a:spcPct val="0"/>
                    </a:spcAft>
                    <a:buFont typeface="Arial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r>
                    <a:rPr lang="hu-HU" altLang="hu-HU" sz="1000" smtClean="0">
                      <a:solidFill>
                        <a:srgbClr val="000000"/>
                      </a:solidFill>
                      <a:latin typeface="Verdana" pitchFamily="34" charset="0"/>
                    </a:rPr>
                    <a:t>2015</a:t>
                  </a:r>
                  <a:endParaRPr lang="hu-HU" altLang="hu-HU" sz="1000">
                    <a:solidFill>
                      <a:srgbClr val="000000"/>
                    </a:solidFill>
                    <a:latin typeface="Verdana" pitchFamily="34" charset="0"/>
                  </a:endParaRPr>
                </a:p>
              </p:txBody>
            </p:sp>
            <p:cxnSp>
              <p:nvCxnSpPr>
                <p:cNvPr id="89" name="Egyenes összekötő 56"/>
                <p:cNvCxnSpPr/>
                <p:nvPr/>
              </p:nvCxnSpPr>
              <p:spPr>
                <a:xfrm>
                  <a:off x="8487062" y="6293952"/>
                  <a:ext cx="0" cy="144463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71" name="Lekerekített téglalap 70"/>
                <p:cNvSpPr/>
                <p:nvPr/>
              </p:nvSpPr>
              <p:spPr>
                <a:xfrm>
                  <a:off x="8352440" y="476672"/>
                  <a:ext cx="180000" cy="180000"/>
                </a:xfrm>
                <a:prstGeom prst="roundRect">
                  <a:avLst/>
                </a:prstGeom>
              </p:spPr>
              <p:style>
                <a:lnRef idx="0">
                  <a:schemeClr val="accent1"/>
                </a:lnRef>
                <a:fillRef idx="3">
                  <a:schemeClr val="accent1"/>
                </a:fillRef>
                <a:effectRef idx="3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/>
                  <a:endParaRPr lang="hu-HU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76" name="Szövegdoboz 36"/>
                <p:cNvSpPr txBox="1">
                  <a:spLocks noChangeArrowheads="1"/>
                </p:cNvSpPr>
                <p:nvPr/>
              </p:nvSpPr>
              <p:spPr bwMode="auto">
                <a:xfrm rot="-1620000">
                  <a:off x="7410882" y="582834"/>
                  <a:ext cx="1002197" cy="69249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spcBef>
                      <a:spcPct val="20000"/>
                    </a:spcBef>
                    <a:buFont typeface="Arial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5pPr>
                  <a:lvl6pPr marL="2514600" indent="-228600" fontAlgn="base">
                    <a:spcBef>
                      <a:spcPct val="20000"/>
                    </a:spcBef>
                    <a:spcAft>
                      <a:spcPct val="0"/>
                    </a:spcAft>
                    <a:buFont typeface="Arial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6pPr>
                  <a:lvl7pPr marL="2971800" indent="-228600" fontAlgn="base">
                    <a:spcBef>
                      <a:spcPct val="20000"/>
                    </a:spcBef>
                    <a:spcAft>
                      <a:spcPct val="0"/>
                    </a:spcAft>
                    <a:buFont typeface="Arial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7pPr>
                  <a:lvl8pPr marL="3429000" indent="-228600" fontAlgn="base">
                    <a:spcBef>
                      <a:spcPct val="20000"/>
                    </a:spcBef>
                    <a:spcAft>
                      <a:spcPct val="0"/>
                    </a:spcAft>
                    <a:buFont typeface="Arial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8pPr>
                  <a:lvl9pPr marL="3886200" indent="-228600" fontAlgn="base">
                    <a:spcBef>
                      <a:spcPct val="20000"/>
                    </a:spcBef>
                    <a:spcAft>
                      <a:spcPct val="0"/>
                    </a:spcAft>
                    <a:buFont typeface="Arial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9pPr>
                </a:lstStyle>
                <a:p>
                  <a:pPr algn="ctr">
                    <a:spcBef>
                      <a:spcPct val="0"/>
                    </a:spcBef>
                    <a:buFontTx/>
                    <a:buNone/>
                  </a:pPr>
                  <a:r>
                    <a:rPr lang="hu-HU" altLang="hu-HU" sz="900" smtClean="0">
                      <a:solidFill>
                        <a:srgbClr val="000000"/>
                      </a:solidFill>
                      <a:latin typeface="Verdana" pitchFamily="34" charset="0"/>
                    </a:rPr>
                    <a:t>2</a:t>
                  </a:r>
                  <a:r>
                    <a:rPr lang="en-US" altLang="hu-HU" sz="900" smtClean="0">
                      <a:solidFill>
                        <a:srgbClr val="000000"/>
                      </a:solidFill>
                      <a:latin typeface="Verdana" pitchFamily="34" charset="0"/>
                    </a:rPr>
                    <a:t>/201</a:t>
                  </a:r>
                  <a:r>
                    <a:rPr lang="hu-HU" altLang="hu-HU" sz="900" smtClean="0">
                      <a:solidFill>
                        <a:srgbClr val="000000"/>
                      </a:solidFill>
                      <a:latin typeface="Verdana" pitchFamily="34" charset="0"/>
                    </a:rPr>
                    <a:t>5</a:t>
                  </a:r>
                  <a:endParaRPr lang="en-US" altLang="hu-HU" sz="900" smtClean="0">
                    <a:solidFill>
                      <a:srgbClr val="000000"/>
                    </a:solidFill>
                    <a:latin typeface="Verdana" pitchFamily="34" charset="0"/>
                  </a:endParaRPr>
                </a:p>
                <a:p>
                  <a:pPr>
                    <a:spcBef>
                      <a:spcPct val="0"/>
                    </a:spcBef>
                    <a:buFontTx/>
                    <a:buNone/>
                  </a:pPr>
                  <a:r>
                    <a:rPr lang="hu-HU" altLang="hu-HU" sz="1000" b="1" err="1" smtClean="0">
                      <a:solidFill>
                        <a:srgbClr val="000000"/>
                      </a:solidFill>
                      <a:latin typeface="Verdana" pitchFamily="34" charset="0"/>
                    </a:rPr>
                    <a:t>Cortex-A</a:t>
                  </a:r>
                  <a:r>
                    <a:rPr lang="en-US" altLang="hu-HU" sz="1000" b="1" smtClean="0">
                      <a:solidFill>
                        <a:srgbClr val="000000"/>
                      </a:solidFill>
                      <a:latin typeface="Verdana" pitchFamily="34" charset="0"/>
                    </a:rPr>
                    <a:t>7</a:t>
                  </a:r>
                  <a:r>
                    <a:rPr lang="hu-HU" altLang="hu-HU" sz="1000" b="1" smtClean="0">
                      <a:solidFill>
                        <a:srgbClr val="000000"/>
                      </a:solidFill>
                      <a:latin typeface="Verdana" pitchFamily="34" charset="0"/>
                    </a:rPr>
                    <a:t>2</a:t>
                  </a:r>
                  <a:endParaRPr lang="en-US" altLang="hu-HU" sz="1000" b="1" smtClean="0">
                    <a:solidFill>
                      <a:srgbClr val="000000"/>
                    </a:solidFill>
                    <a:latin typeface="Verdana" pitchFamily="34" charset="0"/>
                  </a:endParaRPr>
                </a:p>
                <a:p>
                  <a:pPr algn="ctr">
                    <a:spcBef>
                      <a:spcPct val="0"/>
                    </a:spcBef>
                    <a:buFontTx/>
                    <a:buNone/>
                  </a:pPr>
                  <a:r>
                    <a:rPr lang="en-US" altLang="hu-HU" sz="1000" smtClean="0">
                      <a:solidFill>
                        <a:srgbClr val="000000"/>
                      </a:solidFill>
                      <a:latin typeface="Verdana" pitchFamily="34" charset="0"/>
                    </a:rPr>
                    <a:t>ARMv8</a:t>
                  </a:r>
                  <a:endParaRPr lang="hu-HU" altLang="hu-HU" sz="1000" smtClean="0">
                    <a:solidFill>
                      <a:srgbClr val="000000"/>
                    </a:solidFill>
                    <a:latin typeface="Verdana" pitchFamily="34" charset="0"/>
                  </a:endParaRPr>
                </a:p>
                <a:p>
                  <a:pPr algn="ctr">
                    <a:spcBef>
                      <a:spcPct val="0"/>
                    </a:spcBef>
                    <a:buFontTx/>
                    <a:buNone/>
                  </a:pPr>
                  <a:r>
                    <a:rPr lang="en-US" altLang="hu-HU" sz="1000" smtClean="0">
                      <a:solidFill>
                        <a:srgbClr val="000000"/>
                      </a:solidFill>
                      <a:latin typeface="Verdana" pitchFamily="34" charset="0"/>
                    </a:rPr>
                    <a:t>16 nm</a:t>
                  </a:r>
                  <a:endParaRPr lang="hu-HU" altLang="hu-HU" sz="1000">
                    <a:solidFill>
                      <a:srgbClr val="000000"/>
                    </a:solidFill>
                    <a:latin typeface="Verdana" pitchFamily="34" charset="0"/>
                  </a:endParaRPr>
                </a:p>
              </p:txBody>
            </p:sp>
          </p:grpSp>
        </p:grpSp>
        <p:cxnSp>
          <p:nvCxnSpPr>
            <p:cNvPr id="81" name="Egyenes összekötő 56"/>
            <p:cNvCxnSpPr/>
            <p:nvPr/>
          </p:nvCxnSpPr>
          <p:spPr>
            <a:xfrm>
              <a:off x="8879033" y="6339811"/>
              <a:ext cx="0" cy="128314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0" name="Lekerekített téglalap 30"/>
            <p:cNvSpPr/>
            <p:nvPr/>
          </p:nvSpPr>
          <p:spPr>
            <a:xfrm>
              <a:off x="8726961" y="4784778"/>
              <a:ext cx="170183" cy="159878"/>
            </a:xfrm>
            <a:prstGeom prst="roundRect">
              <a:avLst/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hu-HU">
                <a:solidFill>
                  <a:prstClr val="white"/>
                </a:solidFill>
              </a:endParaRPr>
            </a:p>
          </p:txBody>
        </p:sp>
        <p:sp>
          <p:nvSpPr>
            <p:cNvPr id="91" name="Szövegdoboz 36"/>
            <p:cNvSpPr txBox="1">
              <a:spLocks noChangeArrowheads="1"/>
            </p:cNvSpPr>
            <p:nvPr/>
          </p:nvSpPr>
          <p:spPr bwMode="auto">
            <a:xfrm rot="21370853">
              <a:off x="7615595" y="4643832"/>
              <a:ext cx="1002197" cy="6924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itchFamily="34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itchFamily="34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itchFamily="34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itchFamily="34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hu-HU" altLang="hu-HU" sz="900" dirty="0" smtClean="0">
                  <a:solidFill>
                    <a:srgbClr val="000000"/>
                  </a:solidFill>
                  <a:latin typeface="Verdana" pitchFamily="34" charset="0"/>
                </a:rPr>
                <a:t>11</a:t>
              </a:r>
              <a:r>
                <a:rPr lang="en-US" altLang="hu-HU" sz="900" dirty="0" smtClean="0">
                  <a:solidFill>
                    <a:srgbClr val="000000"/>
                  </a:solidFill>
                  <a:latin typeface="Verdana" pitchFamily="34" charset="0"/>
                </a:rPr>
                <a:t>/201</a:t>
              </a:r>
              <a:r>
                <a:rPr lang="hu-HU" altLang="hu-HU" sz="900" dirty="0" smtClean="0">
                  <a:solidFill>
                    <a:srgbClr val="000000"/>
                  </a:solidFill>
                  <a:latin typeface="Verdana" pitchFamily="34" charset="0"/>
                </a:rPr>
                <a:t>5</a:t>
              </a:r>
              <a:endParaRPr lang="en-US" altLang="hu-HU" sz="900" dirty="0" smtClean="0">
                <a:solidFill>
                  <a:srgbClr val="000000"/>
                </a:solidFill>
                <a:latin typeface="Verdana" pitchFamily="34" charset="0"/>
              </a:endParaRPr>
            </a:p>
            <a:p>
              <a:pPr>
                <a:spcBef>
                  <a:spcPct val="0"/>
                </a:spcBef>
                <a:buFontTx/>
                <a:buNone/>
              </a:pPr>
              <a:r>
                <a:rPr lang="hu-HU" altLang="hu-HU" sz="1000" b="1" dirty="0" smtClean="0">
                  <a:solidFill>
                    <a:srgbClr val="000000"/>
                  </a:solidFill>
                  <a:latin typeface="Verdana" pitchFamily="34" charset="0"/>
                </a:rPr>
                <a:t>Cortex-A35</a:t>
              </a:r>
              <a:endParaRPr lang="en-US" altLang="hu-HU" sz="1000" b="1" dirty="0" smtClean="0">
                <a:solidFill>
                  <a:srgbClr val="000000"/>
                </a:solidFill>
                <a:latin typeface="Verdana" pitchFamily="34" charset="0"/>
              </a:endParaRPr>
            </a:p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hu-HU" sz="1000" dirty="0" smtClean="0">
                  <a:solidFill>
                    <a:srgbClr val="000000"/>
                  </a:solidFill>
                  <a:latin typeface="Verdana" pitchFamily="34" charset="0"/>
                </a:rPr>
                <a:t>ARMv8</a:t>
              </a:r>
            </a:p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hu-HU" sz="1000" dirty="0" smtClean="0">
                  <a:solidFill>
                    <a:srgbClr val="000000"/>
                  </a:solidFill>
                  <a:latin typeface="Verdana" pitchFamily="34" charset="0"/>
                </a:rPr>
                <a:t>2</a:t>
              </a:r>
              <a:r>
                <a:rPr lang="hu-HU" altLang="hu-HU" sz="1000" dirty="0" smtClean="0">
                  <a:solidFill>
                    <a:srgbClr val="000000"/>
                  </a:solidFill>
                  <a:latin typeface="Verdana" pitchFamily="34" charset="0"/>
                </a:rPr>
                <a:t>8</a:t>
              </a:r>
              <a:r>
                <a:rPr lang="en-US" altLang="hu-HU" sz="1000" dirty="0" smtClean="0">
                  <a:solidFill>
                    <a:srgbClr val="000000"/>
                  </a:solidFill>
                  <a:latin typeface="Verdana" pitchFamily="34" charset="0"/>
                </a:rPr>
                <a:t> nm</a:t>
              </a:r>
              <a:endParaRPr lang="hu-HU" altLang="hu-HU" sz="1000" dirty="0">
                <a:solidFill>
                  <a:srgbClr val="000000"/>
                </a:solidFill>
                <a:latin typeface="Verdana" pitchFamily="34" charset="0"/>
              </a:endParaRPr>
            </a:p>
          </p:txBody>
        </p:sp>
      </p:grpSp>
      <p:sp>
        <p:nvSpPr>
          <p:cNvPr id="2" name="Rounded Rectangle 1"/>
          <p:cNvSpPr/>
          <p:nvPr/>
        </p:nvSpPr>
        <p:spPr bwMode="auto">
          <a:xfrm rot="21226082">
            <a:off x="7312453" y="4606457"/>
            <a:ext cx="1663851" cy="928869"/>
          </a:xfrm>
          <a:prstGeom prst="roundRect">
            <a:avLst/>
          </a:prstGeom>
          <a:noFill/>
          <a:ln w="28575" cap="flat" cmpd="sng" algn="ctr">
            <a:solidFill>
              <a:srgbClr val="FF0000"/>
            </a:solidFill>
            <a:prstDash val="dash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60666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7.</a:t>
            </a:r>
            <a:r>
              <a:rPr lang="en-US" dirty="0"/>
              <a:t>4 The 64-bit </a:t>
            </a:r>
            <a:r>
              <a:rPr lang="hu-HU" dirty="0"/>
              <a:t>low power</a:t>
            </a:r>
            <a:r>
              <a:rPr lang="en-US" dirty="0"/>
              <a:t> Cortex-A</a:t>
            </a:r>
            <a:r>
              <a:rPr lang="hu-HU" dirty="0"/>
              <a:t>35 </a:t>
            </a:r>
            <a:r>
              <a:rPr lang="hu-HU" dirty="0" smtClean="0"/>
              <a:t>(3)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66235" y="616974"/>
            <a:ext cx="77988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smtClean="0">
                <a:solidFill>
                  <a:schemeClr val="accent6"/>
                </a:solidFill>
              </a:rPr>
              <a:t>Efficiency of the 28 nm Cortex-A35 vs. the 28 nm Cortex-A7 [77]</a:t>
            </a:r>
            <a:endParaRPr lang="en-US" dirty="0">
              <a:solidFill>
                <a:schemeClr val="accent6"/>
              </a:solidFill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701570" y="1133745"/>
            <a:ext cx="7830870" cy="4130966"/>
            <a:chOff x="701570" y="1268760"/>
            <a:chExt cx="7830870" cy="4130966"/>
          </a:xfrm>
        </p:grpSpPr>
        <p:pic>
          <p:nvPicPr>
            <p:cNvPr id="11266" name="Picture 2" descr="http://images.anandtech.com/doci/9769/a7-a35-comp.PNG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570" t="16722" r="7793"/>
            <a:stretch/>
          </p:blipFill>
          <p:spPr bwMode="auto">
            <a:xfrm>
              <a:off x="701570" y="1268760"/>
              <a:ext cx="7650850" cy="413096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" name="Rounded Rectangle 2"/>
            <p:cNvSpPr/>
            <p:nvPr/>
          </p:nvSpPr>
          <p:spPr bwMode="auto">
            <a:xfrm>
              <a:off x="8082390" y="4824413"/>
              <a:ext cx="450050" cy="449792"/>
            </a:xfrm>
            <a:prstGeom prst="roundRect">
              <a:avLst/>
            </a:pr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triangle" w="med" len="med"/>
            </a:ln>
            <a:effectLst/>
            <a:ex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1943681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7.</a:t>
            </a:r>
            <a:r>
              <a:rPr lang="en-US" dirty="0"/>
              <a:t>4 The 64-bit </a:t>
            </a:r>
            <a:r>
              <a:rPr lang="hu-HU" dirty="0"/>
              <a:t>low power</a:t>
            </a:r>
            <a:r>
              <a:rPr lang="en-US" dirty="0"/>
              <a:t> Cortex-A</a:t>
            </a:r>
            <a:r>
              <a:rPr lang="hu-HU" dirty="0"/>
              <a:t>35 </a:t>
            </a:r>
            <a:r>
              <a:rPr lang="hu-HU" dirty="0" smtClean="0"/>
              <a:t>(4)</a:t>
            </a:r>
            <a:endParaRPr lang="en-US" dirty="0"/>
          </a:p>
        </p:txBody>
      </p:sp>
      <p:pic>
        <p:nvPicPr>
          <p:cNvPr id="9218" name="Picture 2" descr="http://images.anandtech.com/doci/9769/a53-comp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58" t="11339" r="8713" b="-1607"/>
          <a:stretch/>
        </p:blipFill>
        <p:spPr bwMode="auto">
          <a:xfrm>
            <a:off x="1151815" y="1358770"/>
            <a:ext cx="7020585" cy="4050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66235" y="616974"/>
            <a:ext cx="79462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smtClean="0">
                <a:solidFill>
                  <a:schemeClr val="accent6"/>
                </a:solidFill>
              </a:rPr>
              <a:t>Efficiency of the 28 nm Cortex-A35 vs. the 28 nm Cortex-A53 [77]</a:t>
            </a:r>
            <a:endParaRPr lang="en-US" dirty="0">
              <a:solidFill>
                <a:schemeClr val="accent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2287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7.</a:t>
            </a:r>
            <a:r>
              <a:rPr lang="en-US" dirty="0"/>
              <a:t>4 The 64-bit </a:t>
            </a:r>
            <a:r>
              <a:rPr lang="hu-HU" dirty="0"/>
              <a:t>low power</a:t>
            </a:r>
            <a:r>
              <a:rPr lang="en-US" dirty="0"/>
              <a:t> Cortex-A</a:t>
            </a:r>
            <a:r>
              <a:rPr lang="hu-HU" dirty="0"/>
              <a:t>35 </a:t>
            </a:r>
            <a:r>
              <a:rPr lang="hu-HU" dirty="0" smtClean="0"/>
              <a:t>(5)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188633" y="631141"/>
            <a:ext cx="53927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accent6"/>
                </a:solidFill>
              </a:rPr>
              <a:t>The </a:t>
            </a:r>
            <a:r>
              <a:rPr lang="en-US" dirty="0">
                <a:solidFill>
                  <a:schemeClr val="accent6"/>
                </a:solidFill>
              </a:rPr>
              <a:t>64-bit high performance </a:t>
            </a:r>
            <a:r>
              <a:rPr lang="en-US" dirty="0" smtClean="0">
                <a:solidFill>
                  <a:schemeClr val="accent6"/>
                </a:solidFill>
              </a:rPr>
              <a:t>Cortex-A</a:t>
            </a:r>
            <a:r>
              <a:rPr lang="hu-HU" dirty="0" smtClean="0">
                <a:solidFill>
                  <a:schemeClr val="accent6"/>
                </a:solidFill>
              </a:rPr>
              <a:t>35- 2</a:t>
            </a:r>
            <a:endParaRPr lang="en-US" dirty="0">
              <a:solidFill>
                <a:schemeClr val="accent6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80683" y="1042272"/>
            <a:ext cx="869263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sz="1600" dirty="0" smtClean="0"/>
              <a:t>It is a widely configurable application processor ranging </a:t>
            </a:r>
            <a:r>
              <a:rPr lang="hu-HU" sz="1600" dirty="0"/>
              <a:t>from mobiles to </a:t>
            </a:r>
            <a:r>
              <a:rPr lang="hu-HU" sz="1600" dirty="0" smtClean="0"/>
              <a:t>deeply</a:t>
            </a:r>
          </a:p>
          <a:p>
            <a:r>
              <a:rPr lang="hu-HU" sz="1600" dirty="0"/>
              <a:t> </a:t>
            </a:r>
            <a:r>
              <a:rPr lang="hu-HU" sz="1600" dirty="0" smtClean="0"/>
              <a:t>    embedded, as indicated below.</a:t>
            </a:r>
            <a:endParaRPr lang="en-US" sz="1600" dirty="0"/>
          </a:p>
        </p:txBody>
      </p:sp>
      <p:sp>
        <p:nvSpPr>
          <p:cNvPr id="7" name="TextBox 6"/>
          <p:cNvSpPr txBox="1"/>
          <p:nvPr/>
        </p:nvSpPr>
        <p:spPr>
          <a:xfrm>
            <a:off x="1860890" y="5156997"/>
            <a:ext cx="562609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1600" dirty="0" smtClean="0"/>
              <a:t>Figure: Configuration options of the Cortex-A35 [77]</a:t>
            </a:r>
            <a:endParaRPr lang="en-US" sz="1600" dirty="0"/>
          </a:p>
        </p:txBody>
      </p:sp>
      <p:sp>
        <p:nvSpPr>
          <p:cNvPr id="8" name="TextBox 7"/>
          <p:cNvSpPr txBox="1"/>
          <p:nvPr/>
        </p:nvSpPr>
        <p:spPr>
          <a:xfrm>
            <a:off x="382146" y="5652052"/>
            <a:ext cx="8596328" cy="88229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hu-HU" sz="1600" dirty="0" smtClean="0">
                <a:solidFill>
                  <a:srgbClr val="0070C0"/>
                </a:solidFill>
              </a:rPr>
              <a:t>Target consumption is below 125 mW.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sz="1600" dirty="0" smtClean="0">
                <a:solidFill>
                  <a:srgbClr val="0070C0"/>
                </a:solidFill>
              </a:rPr>
              <a:t>On 28 nm </a:t>
            </a:r>
            <a:r>
              <a:rPr lang="hu-HU" sz="1600" dirty="0" smtClean="0"/>
              <a:t>technology it achieves </a:t>
            </a:r>
            <a:r>
              <a:rPr lang="hu-HU" sz="1600" dirty="0" smtClean="0">
                <a:solidFill>
                  <a:srgbClr val="0070C0"/>
                </a:solidFill>
              </a:rPr>
              <a:t>1 GHz by 90 mW</a:t>
            </a:r>
            <a:r>
              <a:rPr lang="hu-HU" sz="1600" dirty="0" smtClean="0"/>
              <a:t>, for plannes smaller feature</a:t>
            </a:r>
          </a:p>
          <a:p>
            <a:r>
              <a:rPr lang="hu-HU" sz="1600" dirty="0"/>
              <a:t> </a:t>
            </a:r>
            <a:r>
              <a:rPr lang="hu-HU" sz="1600" dirty="0" smtClean="0"/>
              <a:t>     size of 14/16 nm ARM expect less consumption.</a:t>
            </a:r>
            <a:endParaRPr lang="en-US" sz="1600" dirty="0"/>
          </a:p>
        </p:txBody>
      </p:sp>
      <p:pic>
        <p:nvPicPr>
          <p:cNvPr id="9" name="Picture 2" descr="http://images.anandtech.com/doci/9769/config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87" t="18225" r="4075" b="17146"/>
          <a:stretch/>
        </p:blipFill>
        <p:spPr bwMode="auto">
          <a:xfrm>
            <a:off x="566555" y="1840734"/>
            <a:ext cx="7920880" cy="3194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05348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7.</a:t>
            </a:r>
            <a:r>
              <a:rPr lang="en-US" dirty="0"/>
              <a:t>4 The 64-bit </a:t>
            </a:r>
            <a:r>
              <a:rPr lang="hu-HU" dirty="0"/>
              <a:t>low power</a:t>
            </a:r>
            <a:r>
              <a:rPr lang="en-US" dirty="0"/>
              <a:t> Cortex-A</a:t>
            </a:r>
            <a:r>
              <a:rPr lang="hu-HU" dirty="0"/>
              <a:t>35 </a:t>
            </a:r>
            <a:r>
              <a:rPr lang="hu-HU" dirty="0" smtClean="0"/>
              <a:t>(6)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166236" y="631491"/>
            <a:ext cx="43395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smtClean="0">
                <a:solidFill>
                  <a:schemeClr val="accent6"/>
                </a:solidFill>
              </a:rPr>
              <a:t>Microarchitecture of the Cortex-A35</a:t>
            </a:r>
            <a:endParaRPr lang="en-US" dirty="0">
              <a:solidFill>
                <a:schemeClr val="accent6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25483" y="998730"/>
            <a:ext cx="8792022" cy="88229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hu-HU" sz="1600" dirty="0" smtClean="0"/>
              <a:t>It can have </a:t>
            </a:r>
            <a:r>
              <a:rPr lang="hu-HU" sz="1600" dirty="0" smtClean="0">
                <a:solidFill>
                  <a:srgbClr val="0070C0"/>
                </a:solidFill>
              </a:rPr>
              <a:t>one to quad cores</a:t>
            </a:r>
            <a:r>
              <a:rPr lang="hu-HU" sz="1600" dirty="0" smtClean="0"/>
              <a:t>, as discussed before.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sz="1600" dirty="0" smtClean="0"/>
              <a:t>The Cortex-A35 cores have </a:t>
            </a:r>
            <a:r>
              <a:rPr lang="hu-HU" sz="1600" dirty="0" smtClean="0">
                <a:solidFill>
                  <a:srgbClr val="0070C0"/>
                </a:solidFill>
              </a:rPr>
              <a:t>in-order, 8-stage FX pipelines with limited dual-issue</a:t>
            </a:r>
          </a:p>
          <a:p>
            <a:pPr>
              <a:spcAft>
                <a:spcPts val="400"/>
              </a:spcAft>
            </a:pPr>
            <a:r>
              <a:rPr lang="hu-HU" sz="1600" dirty="0"/>
              <a:t> </a:t>
            </a:r>
            <a:r>
              <a:rPr lang="hu-HU" sz="1600" dirty="0" smtClean="0"/>
              <a:t>     capability.</a:t>
            </a:r>
          </a:p>
        </p:txBody>
      </p:sp>
      <p:pic>
        <p:nvPicPr>
          <p:cNvPr id="6" name="Picture 2" descr="A35-2">
            <a:hlinkClick r:id="rId2"/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65" t="14217" b="10590"/>
          <a:stretch/>
        </p:blipFill>
        <p:spPr bwMode="auto">
          <a:xfrm>
            <a:off x="476545" y="2303875"/>
            <a:ext cx="6615735" cy="31953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1939155" y="5653850"/>
            <a:ext cx="491775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1600" dirty="0" smtClean="0"/>
              <a:t>Figure: Pipeline layout of the Cortex-A35 [77]</a:t>
            </a:r>
            <a:endParaRPr lang="en-US" sz="1600" dirty="0"/>
          </a:p>
        </p:txBody>
      </p:sp>
      <p:sp>
        <p:nvSpPr>
          <p:cNvPr id="8" name="TextBox 7"/>
          <p:cNvSpPr txBox="1"/>
          <p:nvPr/>
        </p:nvSpPr>
        <p:spPr>
          <a:xfrm>
            <a:off x="323482" y="6103900"/>
            <a:ext cx="847898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sz="1600" dirty="0" smtClean="0"/>
              <a:t>Compared to the Cortex-A7 ARM </a:t>
            </a:r>
            <a:r>
              <a:rPr lang="hu-HU" sz="1600" dirty="0" smtClean="0">
                <a:solidFill>
                  <a:srgbClr val="0070C0"/>
                </a:solidFill>
              </a:rPr>
              <a:t>improved many subsystems</a:t>
            </a:r>
            <a:r>
              <a:rPr lang="hu-HU" sz="1600" dirty="0" smtClean="0"/>
              <a:t>, like instruction</a:t>
            </a:r>
          </a:p>
          <a:p>
            <a:r>
              <a:rPr lang="hu-HU" sz="1600" dirty="0"/>
              <a:t> </a:t>
            </a:r>
            <a:r>
              <a:rPr lang="hu-HU" sz="1600" dirty="0" smtClean="0"/>
              <a:t>     fetch, branch prediction, memory subsystem.</a:t>
            </a:r>
            <a:endParaRPr lang="en-US" sz="1600" dirty="0"/>
          </a:p>
        </p:txBody>
      </p:sp>
      <p:sp>
        <p:nvSpPr>
          <p:cNvPr id="9" name="TextBox 8"/>
          <p:cNvSpPr txBox="1"/>
          <p:nvPr/>
        </p:nvSpPr>
        <p:spPr>
          <a:xfrm>
            <a:off x="7056237" y="3014953"/>
            <a:ext cx="1792478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1400" dirty="0" smtClean="0"/>
              <a:t>ETM: Embedded</a:t>
            </a:r>
          </a:p>
          <a:p>
            <a:r>
              <a:rPr lang="hu-HU" sz="1400" dirty="0" smtClean="0"/>
              <a:t>        Trace</a:t>
            </a:r>
          </a:p>
          <a:p>
            <a:r>
              <a:rPr lang="hu-HU" sz="1400" dirty="0" smtClean="0"/>
              <a:t>        Macrocell</a:t>
            </a:r>
          </a:p>
          <a:p>
            <a:r>
              <a:rPr lang="hu-HU" sz="1400" dirty="0" smtClean="0"/>
              <a:t>   (for debugging)</a:t>
            </a:r>
            <a:endParaRPr lang="en-US" sz="1400" dirty="0"/>
          </a:p>
        </p:txBody>
      </p:sp>
      <p:sp>
        <p:nvSpPr>
          <p:cNvPr id="10" name="TextBox 9"/>
          <p:cNvSpPr txBox="1"/>
          <p:nvPr/>
        </p:nvSpPr>
        <p:spPr>
          <a:xfrm>
            <a:off x="341530" y="1853825"/>
            <a:ext cx="537339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hu-HU" sz="1600" dirty="0">
                <a:solidFill>
                  <a:srgbClr val="000000"/>
                </a:solidFill>
              </a:rPr>
              <a:t>The pipeline layout is shown in the next Figure</a:t>
            </a:r>
            <a:r>
              <a:rPr lang="hu-HU" sz="1600" dirty="0" smtClean="0">
                <a:solidFill>
                  <a:srgbClr val="000000"/>
                </a:solidFill>
              </a:rPr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93695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</p:bldLst>
  </p:timing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182F76"/>
            </a:gs>
            <a:gs pos="100000">
              <a:srgbClr val="3366FF"/>
            </a:gs>
          </a:gsLst>
          <a:lin ang="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ChangeArrowheads="1"/>
          </p:cNvSpPr>
          <p:nvPr/>
        </p:nvSpPr>
        <p:spPr bwMode="auto">
          <a:xfrm>
            <a:off x="0" y="21526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2225" algn="ctr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45720" rIns="45720" anchor="ctr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hu-HU" altLang="en-US" sz="140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32771" name="AutoShape 3"/>
          <p:cNvSpPr>
            <a:spLocks noChangeArrowheads="1"/>
          </p:cNvSpPr>
          <p:nvPr/>
        </p:nvSpPr>
        <p:spPr bwMode="auto">
          <a:xfrm>
            <a:off x="841375" y="1200150"/>
            <a:ext cx="7359650" cy="522000"/>
          </a:xfrm>
          <a:prstGeom prst="roundRect">
            <a:avLst>
              <a:gd name="adj" fmla="val 0"/>
            </a:avLst>
          </a:prstGeom>
          <a:solidFill>
            <a:srgbClr val="000080"/>
          </a:solidFill>
          <a:ln w="9525">
            <a:solidFill>
              <a:schemeClr val="bg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hu-HU" sz="1900" dirty="0" smtClean="0">
                <a:solidFill>
                  <a:srgbClr val="FFFFFF"/>
                </a:solidFill>
              </a:rPr>
              <a:t>7.5</a:t>
            </a:r>
            <a:r>
              <a:rPr lang="en-US" sz="1900" dirty="0" smtClean="0">
                <a:solidFill>
                  <a:srgbClr val="FFFFFF"/>
                </a:solidFill>
              </a:rPr>
              <a:t> The 64-bit </a:t>
            </a:r>
            <a:r>
              <a:rPr lang="hu-HU" sz="1900" dirty="0" smtClean="0">
                <a:solidFill>
                  <a:srgbClr val="FFFFFF"/>
                </a:solidFill>
              </a:rPr>
              <a:t>high performance</a:t>
            </a:r>
            <a:r>
              <a:rPr lang="en-US" sz="1900" dirty="0" smtClean="0">
                <a:solidFill>
                  <a:srgbClr val="FFFFFF"/>
                </a:solidFill>
              </a:rPr>
              <a:t> Cortex-A</a:t>
            </a:r>
            <a:r>
              <a:rPr lang="hu-HU" sz="1900" dirty="0" smtClean="0">
                <a:solidFill>
                  <a:srgbClr val="FFFFFF"/>
                </a:solidFill>
              </a:rPr>
              <a:t>72</a:t>
            </a:r>
            <a:endParaRPr lang="hu-HU" sz="19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39165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Lekerekített téglalap 43"/>
          <p:cNvSpPr/>
          <p:nvPr/>
        </p:nvSpPr>
        <p:spPr>
          <a:xfrm>
            <a:off x="1159876" y="4366914"/>
            <a:ext cx="1188000" cy="614484"/>
          </a:xfrm>
          <a:prstGeom prst="roundRect">
            <a:avLst/>
          </a:prstGeom>
          <a:solidFill>
            <a:srgbClr val="DBE6C4"/>
          </a:solidFill>
          <a:ln>
            <a:solidFill>
              <a:schemeClr val="accent3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1050">
              <a:solidFill>
                <a:srgbClr val="000000"/>
              </a:solidFill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4" name="Lekerekített téglalap 42"/>
          <p:cNvSpPr/>
          <p:nvPr/>
        </p:nvSpPr>
        <p:spPr>
          <a:xfrm>
            <a:off x="2469104" y="3091877"/>
            <a:ext cx="1188000" cy="1876821"/>
          </a:xfrm>
          <a:prstGeom prst="roundRect">
            <a:avLst/>
          </a:prstGeom>
          <a:solidFill>
            <a:srgbClr val="DBE6C4"/>
          </a:solidFill>
          <a:ln>
            <a:solidFill>
              <a:schemeClr val="accent3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1050">
              <a:solidFill>
                <a:srgbClr val="000000"/>
              </a:solidFill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5" name="Lekerekített téglalap 3"/>
          <p:cNvSpPr/>
          <p:nvPr/>
        </p:nvSpPr>
        <p:spPr>
          <a:xfrm>
            <a:off x="1208832" y="5125414"/>
            <a:ext cx="1080000" cy="360000"/>
          </a:xfrm>
          <a:prstGeom prst="roundRect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1050">
                <a:solidFill>
                  <a:srgbClr val="FFFFFF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ARMv4</a:t>
            </a:r>
          </a:p>
        </p:txBody>
      </p:sp>
      <p:sp>
        <p:nvSpPr>
          <p:cNvPr id="6" name="Lekerekített téglalap 4"/>
          <p:cNvSpPr/>
          <p:nvPr/>
        </p:nvSpPr>
        <p:spPr>
          <a:xfrm>
            <a:off x="2546368" y="5125414"/>
            <a:ext cx="1080000" cy="360000"/>
          </a:xfrm>
          <a:prstGeom prst="roundRect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1050">
                <a:solidFill>
                  <a:srgbClr val="FFFFFF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ARMv5</a:t>
            </a:r>
          </a:p>
        </p:txBody>
      </p:sp>
      <p:sp>
        <p:nvSpPr>
          <p:cNvPr id="7" name="Lekerekített téglalap 5"/>
          <p:cNvSpPr/>
          <p:nvPr/>
        </p:nvSpPr>
        <p:spPr>
          <a:xfrm>
            <a:off x="3873488" y="5125414"/>
            <a:ext cx="1080000" cy="360000"/>
          </a:xfrm>
          <a:prstGeom prst="roundRect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1050">
                <a:solidFill>
                  <a:srgbClr val="FFFFFF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ARMv6</a:t>
            </a:r>
          </a:p>
        </p:txBody>
      </p:sp>
      <p:sp>
        <p:nvSpPr>
          <p:cNvPr id="8" name="Lekerekített téglalap 6"/>
          <p:cNvSpPr/>
          <p:nvPr/>
        </p:nvSpPr>
        <p:spPr>
          <a:xfrm>
            <a:off x="6503756" y="5125414"/>
            <a:ext cx="2160000" cy="360000"/>
          </a:xfrm>
          <a:prstGeom prst="roundRect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1050">
                <a:solidFill>
                  <a:srgbClr val="FFFFFF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ARMv8-A</a:t>
            </a:r>
          </a:p>
        </p:txBody>
      </p:sp>
      <p:sp>
        <p:nvSpPr>
          <p:cNvPr id="9" name="Lekerekített téglalap 7"/>
          <p:cNvSpPr/>
          <p:nvPr/>
        </p:nvSpPr>
        <p:spPr>
          <a:xfrm>
            <a:off x="5207492" y="5125414"/>
            <a:ext cx="1080000" cy="360000"/>
          </a:xfrm>
          <a:prstGeom prst="roundRect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1050">
                <a:solidFill>
                  <a:srgbClr val="FFFFFF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ARMv7-A/R</a:t>
            </a:r>
          </a:p>
        </p:txBody>
      </p:sp>
      <p:sp>
        <p:nvSpPr>
          <p:cNvPr id="10" name="Lekerekített téglalap 8"/>
          <p:cNvSpPr/>
          <p:nvPr/>
        </p:nvSpPr>
        <p:spPr>
          <a:xfrm>
            <a:off x="2528028" y="3748950"/>
            <a:ext cx="1080000" cy="360000"/>
          </a:xfrm>
          <a:prstGeom prst="roundRect">
            <a:avLst/>
          </a:prstGeom>
          <a:solidFill>
            <a:srgbClr val="8AC6CD"/>
          </a:solidFill>
          <a:ln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1050" err="1">
                <a:solidFill>
                  <a:srgbClr val="000000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Jazelle</a:t>
            </a:r>
            <a:endParaRPr lang="hu-HU" sz="1050">
              <a:solidFill>
                <a:srgbClr val="000000"/>
              </a:solidFill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1" name="Lekerekített téglalap 9"/>
          <p:cNvSpPr/>
          <p:nvPr/>
        </p:nvSpPr>
        <p:spPr>
          <a:xfrm>
            <a:off x="2521494" y="3293490"/>
            <a:ext cx="1086534" cy="360000"/>
          </a:xfrm>
          <a:prstGeom prst="roundRect">
            <a:avLst/>
          </a:prstGeom>
          <a:solidFill>
            <a:srgbClr val="83A6D9"/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1050" err="1">
                <a:solidFill>
                  <a:srgbClr val="000000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VFPv</a:t>
            </a:r>
            <a:r>
              <a:rPr lang="en-US" sz="1050">
                <a:solidFill>
                  <a:srgbClr val="000000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1/</a:t>
            </a:r>
            <a:r>
              <a:rPr lang="hu-HU" sz="1050">
                <a:solidFill>
                  <a:srgbClr val="000000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2</a:t>
            </a:r>
          </a:p>
        </p:txBody>
      </p:sp>
      <p:sp>
        <p:nvSpPr>
          <p:cNvPr id="12" name="Lekerekített téglalap 10"/>
          <p:cNvSpPr/>
          <p:nvPr/>
        </p:nvSpPr>
        <p:spPr>
          <a:xfrm>
            <a:off x="1208832" y="4525630"/>
            <a:ext cx="1080000" cy="360000"/>
          </a:xfrm>
          <a:prstGeom prst="roundRect">
            <a:avLst/>
          </a:prstGeom>
          <a:solidFill>
            <a:srgbClr val="999999"/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1050" err="1">
                <a:solidFill>
                  <a:srgbClr val="000000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Thumb</a:t>
            </a:r>
            <a:endParaRPr lang="en-US" sz="1050">
              <a:solidFill>
                <a:srgbClr val="000000"/>
              </a:solidFill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/>
            <a:r>
              <a:rPr lang="en-US" sz="1050">
                <a:solidFill>
                  <a:srgbClr val="000000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(ARMv4T)</a:t>
            </a:r>
            <a:endParaRPr lang="hu-HU" sz="1050">
              <a:solidFill>
                <a:srgbClr val="000000"/>
              </a:solidFill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3" name="Lekerekített téglalap 11"/>
          <p:cNvSpPr/>
          <p:nvPr/>
        </p:nvSpPr>
        <p:spPr>
          <a:xfrm>
            <a:off x="3801120" y="2270226"/>
            <a:ext cx="1188000" cy="2698472"/>
          </a:xfrm>
          <a:prstGeom prst="roundRect">
            <a:avLst/>
          </a:prstGeom>
          <a:solidFill>
            <a:srgbClr val="DBE6C4"/>
          </a:solidFill>
          <a:ln>
            <a:solidFill>
              <a:schemeClr val="accent3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1050">
              <a:solidFill>
                <a:srgbClr val="000000"/>
              </a:solidFill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4" name="Lekerekített téglalap 12"/>
          <p:cNvSpPr/>
          <p:nvPr/>
        </p:nvSpPr>
        <p:spPr>
          <a:xfrm>
            <a:off x="3861995" y="2884854"/>
            <a:ext cx="1080000" cy="360000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1050">
                <a:solidFill>
                  <a:srgbClr val="000000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SIMD</a:t>
            </a:r>
          </a:p>
        </p:txBody>
      </p:sp>
      <p:sp>
        <p:nvSpPr>
          <p:cNvPr id="15" name="Lekerekített téglalap 13"/>
          <p:cNvSpPr/>
          <p:nvPr/>
        </p:nvSpPr>
        <p:spPr>
          <a:xfrm>
            <a:off x="3861995" y="2449898"/>
            <a:ext cx="1080000" cy="360000"/>
          </a:xfrm>
          <a:prstGeom prst="roundRect">
            <a:avLst/>
          </a:prstGeom>
          <a:solidFill>
            <a:srgbClr val="FF8585"/>
          </a:solidFill>
          <a:ln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1050" err="1">
                <a:solidFill>
                  <a:srgbClr val="000000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TrustZone</a:t>
            </a:r>
            <a:endParaRPr lang="hu-HU" sz="1050">
              <a:solidFill>
                <a:srgbClr val="000000"/>
              </a:solidFill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6" name="Lekerekített téglalap 14"/>
          <p:cNvSpPr/>
          <p:nvPr/>
        </p:nvSpPr>
        <p:spPr>
          <a:xfrm>
            <a:off x="5103607" y="2270226"/>
            <a:ext cx="1188000" cy="2698472"/>
          </a:xfrm>
          <a:prstGeom prst="roundRect">
            <a:avLst/>
          </a:prstGeom>
          <a:solidFill>
            <a:srgbClr val="DBE6C4"/>
          </a:solidFill>
          <a:ln>
            <a:solidFill>
              <a:schemeClr val="accent3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1050">
              <a:solidFill>
                <a:srgbClr val="000000"/>
              </a:solidFill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7" name="Lekerekített téglalap 15"/>
          <p:cNvSpPr/>
          <p:nvPr/>
        </p:nvSpPr>
        <p:spPr>
          <a:xfrm>
            <a:off x="3851920" y="4526298"/>
            <a:ext cx="1080000" cy="360000"/>
          </a:xfrm>
          <a:prstGeom prst="roundRect">
            <a:avLst/>
          </a:prstGeom>
          <a:solidFill>
            <a:srgbClr val="999999"/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1050">
                <a:solidFill>
                  <a:srgbClr val="000000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Thumb-2</a:t>
            </a:r>
            <a:endParaRPr lang="en-US" sz="1050">
              <a:solidFill>
                <a:srgbClr val="000000"/>
              </a:solidFill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/>
            <a:r>
              <a:rPr lang="en-US" sz="1050">
                <a:solidFill>
                  <a:srgbClr val="000000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(ARMv6T2)</a:t>
            </a:r>
            <a:endParaRPr lang="hu-HU" sz="1050">
              <a:solidFill>
                <a:srgbClr val="000000"/>
              </a:solidFill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8" name="Lekerekített téglalap 17"/>
          <p:cNvSpPr/>
          <p:nvPr/>
        </p:nvSpPr>
        <p:spPr>
          <a:xfrm>
            <a:off x="6503636" y="1279626"/>
            <a:ext cx="2160120" cy="3689072"/>
          </a:xfrm>
          <a:prstGeom prst="roundRect">
            <a:avLst/>
          </a:prstGeom>
          <a:solidFill>
            <a:srgbClr val="DBE6C4"/>
          </a:solidFill>
          <a:ln>
            <a:solidFill>
              <a:schemeClr val="accent3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1050">
              <a:solidFill>
                <a:srgbClr val="000000"/>
              </a:solidFill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9" name="Lekerekített téglalap 18"/>
          <p:cNvSpPr/>
          <p:nvPr/>
        </p:nvSpPr>
        <p:spPr>
          <a:xfrm>
            <a:off x="5152942" y="2884854"/>
            <a:ext cx="1084235" cy="360000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1050" smtClean="0">
                <a:solidFill>
                  <a:srgbClr val="000000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050" smtClean="0">
                <a:solidFill>
                  <a:srgbClr val="000000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Adv.</a:t>
            </a:r>
            <a:r>
              <a:rPr lang="hu-HU" sz="1050" smtClean="0">
                <a:solidFill>
                  <a:srgbClr val="000000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 SIMD</a:t>
            </a:r>
          </a:p>
          <a:p>
            <a:pPr algn="ctr"/>
            <a:r>
              <a:rPr lang="hu-HU" sz="1050" smtClean="0">
                <a:solidFill>
                  <a:srgbClr val="000000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(NEON</a:t>
            </a:r>
            <a:r>
              <a:rPr lang="hu-HU" sz="1050" baseline="30000" smtClean="0">
                <a:solidFill>
                  <a:srgbClr val="000000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1</a:t>
            </a:r>
            <a:r>
              <a:rPr lang="hu-HU" sz="1050" smtClean="0">
                <a:solidFill>
                  <a:srgbClr val="000000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)</a:t>
            </a:r>
            <a:endParaRPr lang="hu-HU" sz="1050">
              <a:solidFill>
                <a:srgbClr val="000000"/>
              </a:solidFill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0" name="Lekerekített téglalap 20"/>
          <p:cNvSpPr/>
          <p:nvPr/>
        </p:nvSpPr>
        <p:spPr>
          <a:xfrm>
            <a:off x="5152942" y="3304376"/>
            <a:ext cx="1080000" cy="360000"/>
          </a:xfrm>
          <a:prstGeom prst="roundRect">
            <a:avLst/>
          </a:prstGeom>
          <a:solidFill>
            <a:srgbClr val="83A6D9"/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1050">
                <a:solidFill>
                  <a:srgbClr val="000000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VFPv3/v4</a:t>
            </a:r>
          </a:p>
        </p:txBody>
      </p:sp>
      <p:sp>
        <p:nvSpPr>
          <p:cNvPr id="21" name="Lekerekített téglalap 23"/>
          <p:cNvSpPr/>
          <p:nvPr/>
        </p:nvSpPr>
        <p:spPr>
          <a:xfrm>
            <a:off x="6534252" y="1480155"/>
            <a:ext cx="1008000" cy="360000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5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1050">
                <a:solidFill>
                  <a:srgbClr val="000000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AArch32</a:t>
            </a:r>
          </a:p>
        </p:txBody>
      </p:sp>
      <p:sp>
        <p:nvSpPr>
          <p:cNvPr id="22" name="Lekerekített téglalap 24"/>
          <p:cNvSpPr/>
          <p:nvPr/>
        </p:nvSpPr>
        <p:spPr>
          <a:xfrm>
            <a:off x="7611163" y="1480155"/>
            <a:ext cx="1008000" cy="360000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5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1050">
                <a:solidFill>
                  <a:srgbClr val="000000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AArch64</a:t>
            </a:r>
          </a:p>
        </p:txBody>
      </p:sp>
      <p:sp>
        <p:nvSpPr>
          <p:cNvPr id="25" name="Jobbra nyíl 27"/>
          <p:cNvSpPr/>
          <p:nvPr/>
        </p:nvSpPr>
        <p:spPr>
          <a:xfrm>
            <a:off x="3610495" y="3782538"/>
            <a:ext cx="1521289" cy="216024"/>
          </a:xfrm>
          <a:prstGeom prst="rightArrow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>
              <a:solidFill>
                <a:srgbClr val="FFFFFF"/>
              </a:solidFill>
            </a:endParaRPr>
          </a:p>
        </p:txBody>
      </p:sp>
      <p:sp>
        <p:nvSpPr>
          <p:cNvPr id="27" name="Jobbra nyíl 29"/>
          <p:cNvSpPr/>
          <p:nvPr/>
        </p:nvSpPr>
        <p:spPr>
          <a:xfrm>
            <a:off x="4965948" y="2491170"/>
            <a:ext cx="2160144" cy="216024"/>
          </a:xfrm>
          <a:prstGeom prst="rightArrow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>
              <a:solidFill>
                <a:srgbClr val="FFFFFF"/>
              </a:solidFill>
            </a:endParaRPr>
          </a:p>
        </p:txBody>
      </p:sp>
      <p:sp>
        <p:nvSpPr>
          <p:cNvPr id="28" name="Jobbra nyíl 30"/>
          <p:cNvSpPr/>
          <p:nvPr/>
        </p:nvSpPr>
        <p:spPr>
          <a:xfrm>
            <a:off x="6243948" y="2946221"/>
            <a:ext cx="864000" cy="216024"/>
          </a:xfrm>
          <a:prstGeom prst="rightArrow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>
              <a:solidFill>
                <a:srgbClr val="FFFFFF"/>
              </a:solidFill>
            </a:endParaRPr>
          </a:p>
        </p:txBody>
      </p:sp>
      <p:sp>
        <p:nvSpPr>
          <p:cNvPr id="29" name="Jobbra nyíl 31"/>
          <p:cNvSpPr/>
          <p:nvPr/>
        </p:nvSpPr>
        <p:spPr>
          <a:xfrm>
            <a:off x="6287492" y="4194181"/>
            <a:ext cx="864000" cy="216024"/>
          </a:xfrm>
          <a:prstGeom prst="rightArrow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>
              <a:solidFill>
                <a:srgbClr val="FFFFFF"/>
              </a:solidFill>
            </a:endParaRPr>
          </a:p>
        </p:txBody>
      </p:sp>
      <p:sp>
        <p:nvSpPr>
          <p:cNvPr id="30" name="Jobb oldali kapcsos zárójel 32"/>
          <p:cNvSpPr/>
          <p:nvPr/>
        </p:nvSpPr>
        <p:spPr>
          <a:xfrm>
            <a:off x="7223596" y="2035067"/>
            <a:ext cx="216024" cy="2738243"/>
          </a:xfrm>
          <a:prstGeom prst="rightBrace">
            <a:avLst/>
          </a:prstGeom>
          <a:ln w="1905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hu-HU">
              <a:solidFill>
                <a:srgbClr val="000000"/>
              </a:solidFill>
            </a:endParaRPr>
          </a:p>
        </p:txBody>
      </p:sp>
      <p:cxnSp>
        <p:nvCxnSpPr>
          <p:cNvPr id="31" name="Egyenes összekötő 35"/>
          <p:cNvCxnSpPr>
            <a:endCxn id="18" idx="2"/>
          </p:cNvCxnSpPr>
          <p:nvPr/>
        </p:nvCxnSpPr>
        <p:spPr>
          <a:xfrm flipH="1">
            <a:off x="7583696" y="818710"/>
            <a:ext cx="60" cy="4149988"/>
          </a:xfrm>
          <a:prstGeom prst="line">
            <a:avLst/>
          </a:prstGeom>
          <a:ln w="28575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églalap 33"/>
          <p:cNvSpPr/>
          <p:nvPr/>
        </p:nvSpPr>
        <p:spPr>
          <a:xfrm>
            <a:off x="7537652" y="3036925"/>
            <a:ext cx="1035407" cy="720080"/>
          </a:xfrm>
          <a:prstGeom prst="rect">
            <a:avLst/>
          </a:prstGeom>
          <a:solidFill>
            <a:srgbClr val="F79747"/>
          </a:solidFill>
          <a:ln>
            <a:solidFill>
              <a:srgbClr val="F7974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1000">
                <a:solidFill>
                  <a:srgbClr val="000000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Key </a:t>
            </a:r>
            <a:r>
              <a:rPr lang="hu-HU" sz="1000" err="1">
                <a:solidFill>
                  <a:srgbClr val="000000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feature</a:t>
            </a:r>
            <a:r>
              <a:rPr lang="hu-HU" sz="1000">
                <a:solidFill>
                  <a:srgbClr val="000000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/>
            </a:r>
            <a:br>
              <a:rPr lang="hu-HU" sz="1000">
                <a:solidFill>
                  <a:srgbClr val="000000"/>
                </a:solidFill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hu-HU" sz="1000">
                <a:solidFill>
                  <a:srgbClr val="000000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ARMv7-A</a:t>
            </a:r>
          </a:p>
          <a:p>
            <a:pPr algn="ctr"/>
            <a:r>
              <a:rPr lang="hu-HU" sz="1000" err="1">
                <a:solidFill>
                  <a:srgbClr val="000000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compatibility</a:t>
            </a:r>
            <a:endParaRPr lang="hu-HU" sz="1000">
              <a:solidFill>
                <a:srgbClr val="000000"/>
              </a:solidFill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3" name="Lekerekített téglalap 36"/>
          <p:cNvSpPr/>
          <p:nvPr/>
        </p:nvSpPr>
        <p:spPr>
          <a:xfrm>
            <a:off x="6529889" y="2019453"/>
            <a:ext cx="1008000" cy="360000"/>
          </a:xfrm>
          <a:prstGeom prst="roundRect">
            <a:avLst/>
          </a:prstGeom>
          <a:solidFill>
            <a:srgbClr val="FFB3B3"/>
          </a:solidFill>
          <a:ln>
            <a:solidFill>
              <a:schemeClr val="accent3">
                <a:lumMod val="60000"/>
                <a:lumOff val="40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1050">
                <a:solidFill>
                  <a:srgbClr val="000000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C</a:t>
            </a:r>
            <a:r>
              <a:rPr lang="en-US" sz="1050" err="1">
                <a:solidFill>
                  <a:srgbClr val="000000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rypto-graphy</a:t>
            </a:r>
            <a:r>
              <a:rPr lang="en-US" sz="1050">
                <a:solidFill>
                  <a:srgbClr val="000000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 ext.</a:t>
            </a:r>
            <a:endParaRPr lang="hu-HU" sz="1050">
              <a:solidFill>
                <a:srgbClr val="000000"/>
              </a:solidFill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4" name="Lekerekített téglalap 37"/>
          <p:cNvSpPr/>
          <p:nvPr/>
        </p:nvSpPr>
        <p:spPr>
          <a:xfrm>
            <a:off x="7606800" y="2019453"/>
            <a:ext cx="1008000" cy="360000"/>
          </a:xfrm>
          <a:prstGeom prst="roundRect">
            <a:avLst/>
          </a:prstGeom>
          <a:solidFill>
            <a:srgbClr val="FFB3B3"/>
          </a:solidFill>
          <a:ln>
            <a:solidFill>
              <a:schemeClr val="accent3">
                <a:lumMod val="60000"/>
                <a:lumOff val="40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1050">
                <a:solidFill>
                  <a:srgbClr val="000000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C</a:t>
            </a:r>
            <a:r>
              <a:rPr lang="en-US" sz="1050" err="1">
                <a:solidFill>
                  <a:srgbClr val="000000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rypto-graphy</a:t>
            </a:r>
            <a:r>
              <a:rPr lang="en-US" sz="1050">
                <a:solidFill>
                  <a:srgbClr val="000000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 ext.</a:t>
            </a:r>
            <a:endParaRPr lang="hu-HU" sz="1050">
              <a:solidFill>
                <a:srgbClr val="000000"/>
              </a:solidFill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5" name="Jobbra nyíl 30"/>
          <p:cNvSpPr/>
          <p:nvPr/>
        </p:nvSpPr>
        <p:spPr>
          <a:xfrm>
            <a:off x="6258604" y="3351266"/>
            <a:ext cx="864000" cy="216024"/>
          </a:xfrm>
          <a:prstGeom prst="rightArrow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>
              <a:solidFill>
                <a:srgbClr val="FFFFFF"/>
              </a:solidFill>
            </a:endParaRPr>
          </a:p>
        </p:txBody>
      </p:sp>
      <p:sp>
        <p:nvSpPr>
          <p:cNvPr id="36" name="Lekerekített téglalap 8"/>
          <p:cNvSpPr/>
          <p:nvPr/>
        </p:nvSpPr>
        <p:spPr>
          <a:xfrm>
            <a:off x="5144485" y="3738064"/>
            <a:ext cx="1080000" cy="360000"/>
          </a:xfrm>
          <a:prstGeom prst="roundRect">
            <a:avLst/>
          </a:prstGeom>
          <a:solidFill>
            <a:srgbClr val="8AC6CD"/>
          </a:solidFill>
          <a:ln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1050" err="1">
                <a:solidFill>
                  <a:srgbClr val="000000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Jazelle</a:t>
            </a:r>
            <a:endParaRPr lang="en-US" sz="1050">
              <a:solidFill>
                <a:srgbClr val="000000"/>
              </a:solidFill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/>
            <a:r>
              <a:rPr lang="en-US" sz="1050">
                <a:solidFill>
                  <a:srgbClr val="000000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(ex. by SW)</a:t>
            </a:r>
            <a:endParaRPr lang="hu-HU" sz="1050">
              <a:solidFill>
                <a:srgbClr val="000000"/>
              </a:solidFill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7" name="Lekerekített téglalap 15"/>
          <p:cNvSpPr/>
          <p:nvPr/>
        </p:nvSpPr>
        <p:spPr>
          <a:xfrm>
            <a:off x="5142904" y="4174576"/>
            <a:ext cx="1126586" cy="360000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1050" err="1">
                <a:solidFill>
                  <a:srgbClr val="000000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Thumb</a:t>
            </a:r>
            <a:r>
              <a:rPr lang="en-US" sz="1050">
                <a:solidFill>
                  <a:srgbClr val="000000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EE</a:t>
            </a:r>
          </a:p>
          <a:p>
            <a:pPr algn="ctr"/>
            <a:r>
              <a:rPr lang="en-US" sz="1050">
                <a:solidFill>
                  <a:srgbClr val="000000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(</a:t>
            </a:r>
            <a:r>
              <a:rPr lang="en-US" sz="1050" err="1">
                <a:solidFill>
                  <a:srgbClr val="000000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Jazelle</a:t>
            </a:r>
            <a:r>
              <a:rPr lang="en-US" sz="1050">
                <a:solidFill>
                  <a:srgbClr val="000000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-RCT)</a:t>
            </a:r>
            <a:endParaRPr lang="hu-HU" sz="1050">
              <a:solidFill>
                <a:srgbClr val="000000"/>
              </a:solidFill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8" name="Jobbra nyíl 28"/>
          <p:cNvSpPr/>
          <p:nvPr/>
        </p:nvSpPr>
        <p:spPr>
          <a:xfrm>
            <a:off x="4983950" y="2971339"/>
            <a:ext cx="144000" cy="216024"/>
          </a:xfrm>
          <a:prstGeom prst="rightArrow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>
              <a:solidFill>
                <a:srgbClr val="FFFFFF"/>
              </a:solidFill>
            </a:endParaRPr>
          </a:p>
        </p:txBody>
      </p:sp>
      <p:sp>
        <p:nvSpPr>
          <p:cNvPr id="39" name="Jobbra nyíl 30"/>
          <p:cNvSpPr/>
          <p:nvPr/>
        </p:nvSpPr>
        <p:spPr>
          <a:xfrm>
            <a:off x="6247718" y="3802956"/>
            <a:ext cx="864000" cy="216024"/>
          </a:xfrm>
          <a:prstGeom prst="rightArrow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>
              <a:solidFill>
                <a:srgbClr val="FFFFFF"/>
              </a:solidFill>
            </a:endParaRPr>
          </a:p>
        </p:txBody>
      </p:sp>
      <p:sp>
        <p:nvSpPr>
          <p:cNvPr id="44" name="Jobbra nyíl 26"/>
          <p:cNvSpPr/>
          <p:nvPr/>
        </p:nvSpPr>
        <p:spPr>
          <a:xfrm>
            <a:off x="2324555" y="4598286"/>
            <a:ext cx="1480411" cy="216024"/>
          </a:xfrm>
          <a:prstGeom prst="rightArrow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>
              <a:solidFill>
                <a:srgbClr val="FFFFFF"/>
              </a:solidFill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22742" y="627655"/>
            <a:ext cx="92747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>
                <a:solidFill>
                  <a:srgbClr val="333399"/>
                </a:solidFill>
              </a:rPr>
              <a:t>Main extensions introduced to </a:t>
            </a:r>
            <a:r>
              <a:rPr lang="en-US" smtClean="0">
                <a:solidFill>
                  <a:srgbClr val="333399"/>
                </a:solidFill>
              </a:rPr>
              <a:t>ARM’s basic ISA (simplified) -</a:t>
            </a:r>
            <a:r>
              <a:rPr lang="hu-HU" smtClean="0">
                <a:solidFill>
                  <a:srgbClr val="333399"/>
                </a:solidFill>
              </a:rPr>
              <a:t>2 </a:t>
            </a:r>
            <a:r>
              <a:rPr lang="hu-HU" smtClean="0"/>
              <a:t>(Based </a:t>
            </a:r>
            <a:r>
              <a:rPr lang="hu-HU" err="1" smtClean="0"/>
              <a:t>on</a:t>
            </a:r>
            <a:r>
              <a:rPr lang="hu-HU" smtClean="0"/>
              <a:t> [64])</a:t>
            </a:r>
            <a:endParaRPr lang="en-US"/>
          </a:p>
        </p:txBody>
      </p:sp>
      <p:sp>
        <p:nvSpPr>
          <p:cNvPr id="23" name="TextBox 22"/>
          <p:cNvSpPr txBox="1"/>
          <p:nvPr/>
        </p:nvSpPr>
        <p:spPr>
          <a:xfrm>
            <a:off x="1243544" y="5582798"/>
            <a:ext cx="94128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dirty="0" smtClean="0">
                <a:solidFill>
                  <a:srgbClr val="000000"/>
                </a:solidFill>
              </a:rPr>
              <a:t>ARM</a:t>
            </a:r>
            <a:r>
              <a:rPr lang="hu-HU" sz="1200" dirty="0" smtClean="0">
                <a:solidFill>
                  <a:srgbClr val="000000"/>
                </a:solidFill>
              </a:rPr>
              <a:t>710T</a:t>
            </a:r>
            <a:endParaRPr lang="en-US" sz="1200" dirty="0">
              <a:solidFill>
                <a:srgbClr val="000000"/>
              </a:solidFill>
            </a:endParaRPr>
          </a:p>
          <a:p>
            <a:pPr algn="ctr"/>
            <a:r>
              <a:rPr lang="en-US" sz="1200" dirty="0" smtClean="0">
                <a:solidFill>
                  <a:srgbClr val="000000"/>
                </a:solidFill>
              </a:rPr>
              <a:t>(~</a:t>
            </a:r>
            <a:r>
              <a:rPr lang="hu-HU" sz="1200" dirty="0" smtClean="0">
                <a:solidFill>
                  <a:srgbClr val="000000"/>
                </a:solidFill>
              </a:rPr>
              <a:t>1995</a:t>
            </a:r>
            <a:r>
              <a:rPr lang="en-US" sz="1200" dirty="0" smtClean="0">
                <a:solidFill>
                  <a:srgbClr val="000000"/>
                </a:solidFill>
              </a:rPr>
              <a:t>)</a:t>
            </a:r>
            <a:endParaRPr lang="en-US" sz="1200" dirty="0">
              <a:solidFill>
                <a:srgbClr val="000000"/>
              </a:solidFill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2681602" y="5595498"/>
            <a:ext cx="82105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>
                <a:solidFill>
                  <a:srgbClr val="000000"/>
                </a:solidFill>
              </a:rPr>
              <a:t>ARM926</a:t>
            </a:r>
          </a:p>
          <a:p>
            <a:pPr algn="ctr"/>
            <a:r>
              <a:rPr lang="en-US" sz="1200">
                <a:solidFill>
                  <a:srgbClr val="000000"/>
                </a:solidFill>
              </a:rPr>
              <a:t>(2001)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3941062" y="5595498"/>
            <a:ext cx="91884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>
                <a:solidFill>
                  <a:srgbClr val="000000"/>
                </a:solidFill>
              </a:rPr>
              <a:t>ARM1176</a:t>
            </a:r>
          </a:p>
          <a:p>
            <a:pPr algn="ctr"/>
            <a:r>
              <a:rPr lang="en-US" sz="1200">
                <a:solidFill>
                  <a:srgbClr val="000000"/>
                </a:solidFill>
              </a:rPr>
              <a:t>(2004)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5124760" y="5601293"/>
            <a:ext cx="122706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>
                <a:solidFill>
                  <a:srgbClr val="000000"/>
                </a:solidFill>
              </a:rPr>
              <a:t>Cortex-A5-15</a:t>
            </a:r>
          </a:p>
          <a:p>
            <a:pPr algn="ctr"/>
            <a:r>
              <a:rPr lang="en-US" sz="1200">
                <a:solidFill>
                  <a:srgbClr val="000000"/>
                </a:solidFill>
              </a:rPr>
              <a:t>(2006)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7047275" y="5595498"/>
            <a:ext cx="105875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>
                <a:solidFill>
                  <a:srgbClr val="000000"/>
                </a:solidFill>
              </a:rPr>
              <a:t>Cortex-A50</a:t>
            </a:r>
          </a:p>
          <a:p>
            <a:pPr algn="ctr"/>
            <a:r>
              <a:rPr lang="en-US" sz="1200">
                <a:solidFill>
                  <a:srgbClr val="000000"/>
                </a:solidFill>
              </a:rPr>
              <a:t>(2014)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303430" y="5569841"/>
            <a:ext cx="92525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>
                <a:solidFill>
                  <a:srgbClr val="000000"/>
                </a:solidFill>
              </a:rPr>
              <a:t>Examples</a:t>
            </a:r>
          </a:p>
        </p:txBody>
      </p:sp>
      <p:sp>
        <p:nvSpPr>
          <p:cNvPr id="54" name="Jobbra nyíl 29"/>
          <p:cNvSpPr/>
          <p:nvPr/>
        </p:nvSpPr>
        <p:spPr>
          <a:xfrm>
            <a:off x="4951645" y="4605021"/>
            <a:ext cx="2160144" cy="216024"/>
          </a:xfrm>
          <a:prstGeom prst="rightArrow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>
              <a:solidFill>
                <a:srgbClr val="FFFFFF"/>
              </a:solidFill>
            </a:endParaRPr>
          </a:p>
        </p:txBody>
      </p:sp>
      <p:sp>
        <p:nvSpPr>
          <p:cNvPr id="56" name="Jobbra nyíl 27"/>
          <p:cNvSpPr/>
          <p:nvPr/>
        </p:nvSpPr>
        <p:spPr>
          <a:xfrm>
            <a:off x="3635776" y="3382437"/>
            <a:ext cx="1521289" cy="216024"/>
          </a:xfrm>
          <a:prstGeom prst="rightArrow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>
              <a:solidFill>
                <a:srgbClr val="FFFFFF"/>
              </a:solidFill>
            </a:endParaRPr>
          </a:p>
        </p:txBody>
      </p:sp>
      <p:sp>
        <p:nvSpPr>
          <p:cNvPr id="51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393700"/>
          </a:xfrm>
        </p:spPr>
        <p:txBody>
          <a:bodyPr/>
          <a:lstStyle/>
          <a:p>
            <a:r>
              <a:rPr lang="en-US"/>
              <a:t>2.</a:t>
            </a:r>
            <a:r>
              <a:rPr lang="hu-HU"/>
              <a:t>1 Overview </a:t>
            </a:r>
            <a:r>
              <a:rPr lang="hu-HU" smtClean="0"/>
              <a:t>(4)</a:t>
            </a:r>
            <a:endParaRPr lang="en-US"/>
          </a:p>
        </p:txBody>
      </p:sp>
      <p:sp>
        <p:nvSpPr>
          <p:cNvPr id="26" name="TextBox 25"/>
          <p:cNvSpPr txBox="1"/>
          <p:nvPr/>
        </p:nvSpPr>
        <p:spPr>
          <a:xfrm>
            <a:off x="206515" y="6302351"/>
            <a:ext cx="753302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1200" baseline="30000" smtClean="0"/>
              <a:t>1</a:t>
            </a:r>
            <a:r>
              <a:rPr lang="en-US" sz="1200" smtClean="0"/>
              <a:t>The </a:t>
            </a:r>
            <a:r>
              <a:rPr lang="en-US" sz="1200"/>
              <a:t>Advanced SIMD architecture </a:t>
            </a:r>
            <a:r>
              <a:rPr lang="en-US" sz="1200" smtClean="0"/>
              <a:t>extension</a:t>
            </a:r>
            <a:r>
              <a:rPr lang="hu-HU" sz="1200" smtClean="0"/>
              <a:t> is </a:t>
            </a:r>
            <a:r>
              <a:rPr lang="en-US" sz="1200" smtClean="0"/>
              <a:t>commonly </a:t>
            </a:r>
            <a:r>
              <a:rPr lang="en-US" sz="1200"/>
              <a:t>referred to as </a:t>
            </a:r>
            <a:r>
              <a:rPr lang="hu-HU" sz="1200" smtClean="0"/>
              <a:t>the </a:t>
            </a:r>
            <a:r>
              <a:rPr lang="en-US" sz="1200" smtClean="0"/>
              <a:t>NEON technology</a:t>
            </a:r>
            <a:r>
              <a:rPr lang="hu-HU" sz="1200" smtClean="0"/>
              <a:t>.</a:t>
            </a:r>
            <a:endParaRPr lang="hu-HU" sz="1200"/>
          </a:p>
        </p:txBody>
      </p:sp>
      <p:sp>
        <p:nvSpPr>
          <p:cNvPr id="2" name="Rounded Rectangle 1"/>
          <p:cNvSpPr/>
          <p:nvPr/>
        </p:nvSpPr>
        <p:spPr bwMode="auto">
          <a:xfrm>
            <a:off x="2441697" y="2834964"/>
            <a:ext cx="5068547" cy="865174"/>
          </a:xfrm>
          <a:prstGeom prst="roundRect">
            <a:avLst/>
          </a:prstGeom>
          <a:noFill/>
          <a:ln w="28575" cap="flat" cmpd="sng" algn="ctr">
            <a:solidFill>
              <a:srgbClr val="FF0000"/>
            </a:solidFill>
            <a:prstDash val="dash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u-HU" sz="1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24" name="Rounded Rectangle 23"/>
          <p:cNvSpPr/>
          <p:nvPr/>
        </p:nvSpPr>
        <p:spPr bwMode="auto">
          <a:xfrm>
            <a:off x="3801120" y="1949008"/>
            <a:ext cx="4862636" cy="885956"/>
          </a:xfrm>
          <a:prstGeom prst="roundRect">
            <a:avLst/>
          </a:prstGeom>
          <a:noFill/>
          <a:ln w="28575" cap="flat" cmpd="sng" algn="ctr">
            <a:solidFill>
              <a:srgbClr val="FF0000"/>
            </a:solidFill>
            <a:prstDash val="dash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u-HU" sz="1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41" name="Rounded Rectangle 40"/>
          <p:cNvSpPr/>
          <p:nvPr/>
        </p:nvSpPr>
        <p:spPr bwMode="auto">
          <a:xfrm>
            <a:off x="1061610" y="3699030"/>
            <a:ext cx="6476042" cy="1267524"/>
          </a:xfrm>
          <a:prstGeom prst="roundRect">
            <a:avLst/>
          </a:prstGeom>
          <a:noFill/>
          <a:ln w="28575" cap="flat" cmpd="sng" algn="ctr">
            <a:solidFill>
              <a:srgbClr val="FF0000"/>
            </a:solidFill>
            <a:prstDash val="dash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u-HU" sz="1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2933896" y="2206896"/>
            <a:ext cx="81868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1200" smtClean="0">
                <a:solidFill>
                  <a:srgbClr val="FF0000"/>
                </a:solidFill>
              </a:rPr>
              <a:t>Security</a:t>
            </a:r>
            <a:endParaRPr lang="hu-HU" sz="1200">
              <a:solidFill>
                <a:srgbClr val="FF0000"/>
              </a:solidFill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1342116" y="3068960"/>
            <a:ext cx="102463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1200" smtClean="0">
                <a:solidFill>
                  <a:srgbClr val="FF0000"/>
                </a:solidFill>
              </a:rPr>
              <a:t>Computing</a:t>
            </a:r>
            <a:endParaRPr lang="hu-HU" sz="1200">
              <a:solidFill>
                <a:srgbClr val="FF0000"/>
              </a:solidFill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-77254" y="3803828"/>
            <a:ext cx="1167051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hu-HU" sz="1200" dirty="0" smtClean="0">
                <a:solidFill>
                  <a:srgbClr val="FF0000"/>
                </a:solidFill>
              </a:rPr>
              <a:t>Code size or</a:t>
            </a:r>
          </a:p>
          <a:p>
            <a:pPr algn="ctr"/>
            <a:r>
              <a:rPr lang="hu-HU" sz="1200" dirty="0" smtClean="0">
                <a:solidFill>
                  <a:srgbClr val="FF0000"/>
                </a:solidFill>
              </a:rPr>
              <a:t>execution</a:t>
            </a:r>
          </a:p>
          <a:p>
            <a:pPr algn="ctr"/>
            <a:r>
              <a:rPr lang="hu-HU" sz="1200" dirty="0" smtClean="0">
                <a:solidFill>
                  <a:srgbClr val="FF0000"/>
                </a:solidFill>
              </a:rPr>
              <a:t>speed of</a:t>
            </a:r>
          </a:p>
          <a:p>
            <a:pPr algn="ctr"/>
            <a:r>
              <a:rPr lang="hu-HU" sz="1200" dirty="0" smtClean="0">
                <a:solidFill>
                  <a:srgbClr val="FF0000"/>
                </a:solidFill>
              </a:rPr>
              <a:t>Java</a:t>
            </a:r>
          </a:p>
          <a:p>
            <a:pPr algn="ctr"/>
            <a:r>
              <a:rPr lang="hu-HU" sz="1200" dirty="0" smtClean="0">
                <a:solidFill>
                  <a:srgbClr val="FF0000"/>
                </a:solidFill>
              </a:rPr>
              <a:t> bytecode</a:t>
            </a:r>
            <a:endParaRPr lang="hu-HU" sz="1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22020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4" grpId="0" animBg="1"/>
      <p:bldP spid="41" grpId="0" animBg="1"/>
      <p:bldP spid="42" grpId="0"/>
      <p:bldP spid="52" grpId="0"/>
      <p:bldP spid="53" grpId="0"/>
    </p:bldLst>
  </p:timing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>
                <a:solidFill>
                  <a:srgbClr val="FFFFFF"/>
                </a:solidFill>
              </a:rPr>
              <a:t>5. Overview of ARM’s Cortex-A series </a:t>
            </a:r>
            <a:r>
              <a:rPr lang="hu-HU" smtClean="0">
                <a:solidFill>
                  <a:srgbClr val="FFFFFF"/>
                </a:solidFill>
              </a:rPr>
              <a:t>(6)</a:t>
            </a:r>
            <a:endParaRPr lang="hu-HU"/>
          </a:p>
        </p:txBody>
      </p:sp>
      <p:sp>
        <p:nvSpPr>
          <p:cNvPr id="86" name="TextBox 85"/>
          <p:cNvSpPr txBox="1"/>
          <p:nvPr/>
        </p:nvSpPr>
        <p:spPr>
          <a:xfrm>
            <a:off x="156390" y="602504"/>
            <a:ext cx="7564828" cy="36933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hu-HU" dirty="0">
                <a:solidFill>
                  <a:schemeClr val="accent6"/>
                </a:solidFill>
              </a:rPr>
              <a:t>7.5</a:t>
            </a:r>
            <a:r>
              <a:rPr lang="en-US" dirty="0">
                <a:solidFill>
                  <a:schemeClr val="accent6"/>
                </a:solidFill>
              </a:rPr>
              <a:t> The 64-bit high performance </a:t>
            </a:r>
            <a:r>
              <a:rPr lang="en-US" dirty="0" smtClean="0">
                <a:solidFill>
                  <a:schemeClr val="accent6"/>
                </a:solidFill>
              </a:rPr>
              <a:t>Cortex-A72</a:t>
            </a:r>
            <a:r>
              <a:rPr lang="hu-HU" dirty="0" smtClean="0">
                <a:solidFill>
                  <a:schemeClr val="accent6"/>
                </a:solidFill>
              </a:rPr>
              <a:t> -1(Based on [12])</a:t>
            </a:r>
            <a:endParaRPr lang="en-US" dirty="0">
              <a:solidFill>
                <a:schemeClr val="accent6"/>
              </a:solidFill>
            </a:endParaRPr>
          </a:p>
        </p:txBody>
      </p:sp>
      <p:grpSp>
        <p:nvGrpSpPr>
          <p:cNvPr id="15" name="Group 14"/>
          <p:cNvGrpSpPr/>
          <p:nvPr/>
        </p:nvGrpSpPr>
        <p:grpSpPr>
          <a:xfrm>
            <a:off x="53852" y="1140299"/>
            <a:ext cx="9328343" cy="5694121"/>
            <a:chOff x="116505" y="904864"/>
            <a:chExt cx="9328343" cy="5939432"/>
          </a:xfrm>
        </p:grpSpPr>
        <p:sp>
          <p:nvSpPr>
            <p:cNvPr id="6" name="Felfelé nyíl 5"/>
            <p:cNvSpPr/>
            <p:nvPr/>
          </p:nvSpPr>
          <p:spPr>
            <a:xfrm rot="5122871">
              <a:off x="3852301" y="1073327"/>
              <a:ext cx="1944000" cy="8568000"/>
            </a:xfrm>
            <a:custGeom>
              <a:avLst/>
              <a:gdLst>
                <a:gd name="connsiteX0" fmla="*/ 0 w 1663868"/>
                <a:gd name="connsiteY0" fmla="*/ 831934 h 6271200"/>
                <a:gd name="connsiteX1" fmla="*/ 831934 w 1663868"/>
                <a:gd name="connsiteY1" fmla="*/ 0 h 6271200"/>
                <a:gd name="connsiteX2" fmla="*/ 1663868 w 1663868"/>
                <a:gd name="connsiteY2" fmla="*/ 831934 h 6271200"/>
                <a:gd name="connsiteX3" fmla="*/ 1247901 w 1663868"/>
                <a:gd name="connsiteY3" fmla="*/ 831934 h 6271200"/>
                <a:gd name="connsiteX4" fmla="*/ 1247901 w 1663868"/>
                <a:gd name="connsiteY4" fmla="*/ 6271200 h 6271200"/>
                <a:gd name="connsiteX5" fmla="*/ 415967 w 1663868"/>
                <a:gd name="connsiteY5" fmla="*/ 6271200 h 6271200"/>
                <a:gd name="connsiteX6" fmla="*/ 415967 w 1663868"/>
                <a:gd name="connsiteY6" fmla="*/ 831934 h 6271200"/>
                <a:gd name="connsiteX7" fmla="*/ 0 w 1663868"/>
                <a:gd name="connsiteY7" fmla="*/ 831934 h 6271200"/>
                <a:gd name="connsiteX0" fmla="*/ 0 w 1663868"/>
                <a:gd name="connsiteY0" fmla="*/ 1590895 h 7030161"/>
                <a:gd name="connsiteX1" fmla="*/ 764392 w 1663868"/>
                <a:gd name="connsiteY1" fmla="*/ 0 h 7030161"/>
                <a:gd name="connsiteX2" fmla="*/ 1663868 w 1663868"/>
                <a:gd name="connsiteY2" fmla="*/ 1590895 h 7030161"/>
                <a:gd name="connsiteX3" fmla="*/ 1247901 w 1663868"/>
                <a:gd name="connsiteY3" fmla="*/ 1590895 h 7030161"/>
                <a:gd name="connsiteX4" fmla="*/ 1247901 w 1663868"/>
                <a:gd name="connsiteY4" fmla="*/ 7030161 h 7030161"/>
                <a:gd name="connsiteX5" fmla="*/ 415967 w 1663868"/>
                <a:gd name="connsiteY5" fmla="*/ 7030161 h 7030161"/>
                <a:gd name="connsiteX6" fmla="*/ 415967 w 1663868"/>
                <a:gd name="connsiteY6" fmla="*/ 1590895 h 7030161"/>
                <a:gd name="connsiteX7" fmla="*/ 0 w 1663868"/>
                <a:gd name="connsiteY7" fmla="*/ 1590895 h 7030161"/>
                <a:gd name="connsiteX0" fmla="*/ 0 w 1465294"/>
                <a:gd name="connsiteY0" fmla="*/ 1389825 h 7030161"/>
                <a:gd name="connsiteX1" fmla="*/ 565818 w 1465294"/>
                <a:gd name="connsiteY1" fmla="*/ 0 h 7030161"/>
                <a:gd name="connsiteX2" fmla="*/ 1465294 w 1465294"/>
                <a:gd name="connsiteY2" fmla="*/ 1590895 h 7030161"/>
                <a:gd name="connsiteX3" fmla="*/ 1049327 w 1465294"/>
                <a:gd name="connsiteY3" fmla="*/ 1590895 h 7030161"/>
                <a:gd name="connsiteX4" fmla="*/ 1049327 w 1465294"/>
                <a:gd name="connsiteY4" fmla="*/ 7030161 h 7030161"/>
                <a:gd name="connsiteX5" fmla="*/ 217393 w 1465294"/>
                <a:gd name="connsiteY5" fmla="*/ 7030161 h 7030161"/>
                <a:gd name="connsiteX6" fmla="*/ 217393 w 1465294"/>
                <a:gd name="connsiteY6" fmla="*/ 1590895 h 7030161"/>
                <a:gd name="connsiteX7" fmla="*/ 0 w 1465294"/>
                <a:gd name="connsiteY7" fmla="*/ 1389825 h 7030161"/>
                <a:gd name="connsiteX0" fmla="*/ 0 w 1465294"/>
                <a:gd name="connsiteY0" fmla="*/ 1389825 h 7030161"/>
                <a:gd name="connsiteX1" fmla="*/ 565818 w 1465294"/>
                <a:gd name="connsiteY1" fmla="*/ 0 h 7030161"/>
                <a:gd name="connsiteX2" fmla="*/ 1465294 w 1465294"/>
                <a:gd name="connsiteY2" fmla="*/ 1590895 h 7030161"/>
                <a:gd name="connsiteX3" fmla="*/ 1049327 w 1465294"/>
                <a:gd name="connsiteY3" fmla="*/ 1590895 h 7030161"/>
                <a:gd name="connsiteX4" fmla="*/ 1049327 w 1465294"/>
                <a:gd name="connsiteY4" fmla="*/ 7030161 h 7030161"/>
                <a:gd name="connsiteX5" fmla="*/ 217393 w 1465294"/>
                <a:gd name="connsiteY5" fmla="*/ 7030161 h 7030161"/>
                <a:gd name="connsiteX6" fmla="*/ 211557 w 1465294"/>
                <a:gd name="connsiteY6" fmla="*/ 1383089 h 7030161"/>
                <a:gd name="connsiteX7" fmla="*/ 0 w 1465294"/>
                <a:gd name="connsiteY7" fmla="*/ 1389825 h 7030161"/>
                <a:gd name="connsiteX0" fmla="*/ 0 w 1282087"/>
                <a:gd name="connsiteY0" fmla="*/ 1389825 h 7030161"/>
                <a:gd name="connsiteX1" fmla="*/ 565818 w 1282087"/>
                <a:gd name="connsiteY1" fmla="*/ 0 h 7030161"/>
                <a:gd name="connsiteX2" fmla="*/ 1282087 w 1282087"/>
                <a:gd name="connsiteY2" fmla="*/ 1367731 h 7030161"/>
                <a:gd name="connsiteX3" fmla="*/ 1049327 w 1282087"/>
                <a:gd name="connsiteY3" fmla="*/ 1590895 h 7030161"/>
                <a:gd name="connsiteX4" fmla="*/ 1049327 w 1282087"/>
                <a:gd name="connsiteY4" fmla="*/ 7030161 h 7030161"/>
                <a:gd name="connsiteX5" fmla="*/ 217393 w 1282087"/>
                <a:gd name="connsiteY5" fmla="*/ 7030161 h 7030161"/>
                <a:gd name="connsiteX6" fmla="*/ 211557 w 1282087"/>
                <a:gd name="connsiteY6" fmla="*/ 1383089 h 7030161"/>
                <a:gd name="connsiteX7" fmla="*/ 0 w 1282087"/>
                <a:gd name="connsiteY7" fmla="*/ 1389825 h 7030161"/>
                <a:gd name="connsiteX0" fmla="*/ 0 w 1282087"/>
                <a:gd name="connsiteY0" fmla="*/ 1389825 h 7030161"/>
                <a:gd name="connsiteX1" fmla="*/ 565818 w 1282087"/>
                <a:gd name="connsiteY1" fmla="*/ 0 h 7030161"/>
                <a:gd name="connsiteX2" fmla="*/ 1282087 w 1282087"/>
                <a:gd name="connsiteY2" fmla="*/ 1367731 h 7030161"/>
                <a:gd name="connsiteX3" fmla="*/ 1037227 w 1282087"/>
                <a:gd name="connsiteY3" fmla="*/ 1382088 h 7030161"/>
                <a:gd name="connsiteX4" fmla="*/ 1049327 w 1282087"/>
                <a:gd name="connsiteY4" fmla="*/ 7030161 h 7030161"/>
                <a:gd name="connsiteX5" fmla="*/ 217393 w 1282087"/>
                <a:gd name="connsiteY5" fmla="*/ 7030161 h 7030161"/>
                <a:gd name="connsiteX6" fmla="*/ 211557 w 1282087"/>
                <a:gd name="connsiteY6" fmla="*/ 1383089 h 7030161"/>
                <a:gd name="connsiteX7" fmla="*/ 0 w 1282087"/>
                <a:gd name="connsiteY7" fmla="*/ 1389825 h 7030161"/>
                <a:gd name="connsiteX0" fmla="*/ 0 w 1282087"/>
                <a:gd name="connsiteY0" fmla="*/ 1275304 h 6915640"/>
                <a:gd name="connsiteX1" fmla="*/ 554225 w 1282087"/>
                <a:gd name="connsiteY1" fmla="*/ 0 h 6915640"/>
                <a:gd name="connsiteX2" fmla="*/ 1282087 w 1282087"/>
                <a:gd name="connsiteY2" fmla="*/ 1253210 h 6915640"/>
                <a:gd name="connsiteX3" fmla="*/ 1037227 w 1282087"/>
                <a:gd name="connsiteY3" fmla="*/ 1267567 h 6915640"/>
                <a:gd name="connsiteX4" fmla="*/ 1049327 w 1282087"/>
                <a:gd name="connsiteY4" fmla="*/ 6915640 h 6915640"/>
                <a:gd name="connsiteX5" fmla="*/ 217393 w 1282087"/>
                <a:gd name="connsiteY5" fmla="*/ 6915640 h 6915640"/>
                <a:gd name="connsiteX6" fmla="*/ 211557 w 1282087"/>
                <a:gd name="connsiteY6" fmla="*/ 1268568 h 6915640"/>
                <a:gd name="connsiteX7" fmla="*/ 0 w 1282087"/>
                <a:gd name="connsiteY7" fmla="*/ 1275304 h 69156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282087" h="6915640">
                  <a:moveTo>
                    <a:pt x="0" y="1275304"/>
                  </a:moveTo>
                  <a:lnTo>
                    <a:pt x="554225" y="0"/>
                  </a:lnTo>
                  <a:lnTo>
                    <a:pt x="1282087" y="1253210"/>
                  </a:lnTo>
                  <a:lnTo>
                    <a:pt x="1037227" y="1267567"/>
                  </a:lnTo>
                  <a:cubicBezTo>
                    <a:pt x="1041260" y="3150258"/>
                    <a:pt x="1045294" y="5032949"/>
                    <a:pt x="1049327" y="6915640"/>
                  </a:cubicBezTo>
                  <a:lnTo>
                    <a:pt x="217393" y="6915640"/>
                  </a:lnTo>
                  <a:cubicBezTo>
                    <a:pt x="215448" y="5033283"/>
                    <a:pt x="213502" y="3150925"/>
                    <a:pt x="211557" y="1268568"/>
                  </a:cubicBezTo>
                  <a:lnTo>
                    <a:pt x="0" y="1275304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1">
                    <a:tint val="66000"/>
                    <a:satMod val="160000"/>
                    <a:alpha val="1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1"/>
              <a:tileRect/>
            </a:gradFill>
            <a:ln cap="flat">
              <a:noFill/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hu-HU">
                <a:solidFill>
                  <a:prstClr val="white"/>
                </a:solidFill>
              </a:endParaRPr>
            </a:p>
          </p:txBody>
        </p:sp>
        <p:grpSp>
          <p:nvGrpSpPr>
            <p:cNvPr id="8" name="Group 7"/>
            <p:cNvGrpSpPr/>
            <p:nvPr/>
          </p:nvGrpSpPr>
          <p:grpSpPr>
            <a:xfrm>
              <a:off x="116505" y="904864"/>
              <a:ext cx="9328343" cy="5939432"/>
              <a:chOff x="-36512" y="170420"/>
              <a:chExt cx="9866473" cy="6606856"/>
            </a:xfrm>
          </p:grpSpPr>
          <p:sp>
            <p:nvSpPr>
              <p:cNvPr id="65" name="Felfelé nyíl 5"/>
              <p:cNvSpPr/>
              <p:nvPr/>
            </p:nvSpPr>
            <p:spPr>
              <a:xfrm rot="3780000">
                <a:off x="4217601" y="-1979701"/>
                <a:ext cx="2162451" cy="9062268"/>
              </a:xfrm>
              <a:custGeom>
                <a:avLst/>
                <a:gdLst>
                  <a:gd name="connsiteX0" fmla="*/ 0 w 1663868"/>
                  <a:gd name="connsiteY0" fmla="*/ 831934 h 6271200"/>
                  <a:gd name="connsiteX1" fmla="*/ 831934 w 1663868"/>
                  <a:gd name="connsiteY1" fmla="*/ 0 h 6271200"/>
                  <a:gd name="connsiteX2" fmla="*/ 1663868 w 1663868"/>
                  <a:gd name="connsiteY2" fmla="*/ 831934 h 6271200"/>
                  <a:gd name="connsiteX3" fmla="*/ 1247901 w 1663868"/>
                  <a:gd name="connsiteY3" fmla="*/ 831934 h 6271200"/>
                  <a:gd name="connsiteX4" fmla="*/ 1247901 w 1663868"/>
                  <a:gd name="connsiteY4" fmla="*/ 6271200 h 6271200"/>
                  <a:gd name="connsiteX5" fmla="*/ 415967 w 1663868"/>
                  <a:gd name="connsiteY5" fmla="*/ 6271200 h 6271200"/>
                  <a:gd name="connsiteX6" fmla="*/ 415967 w 1663868"/>
                  <a:gd name="connsiteY6" fmla="*/ 831934 h 6271200"/>
                  <a:gd name="connsiteX7" fmla="*/ 0 w 1663868"/>
                  <a:gd name="connsiteY7" fmla="*/ 831934 h 6271200"/>
                  <a:gd name="connsiteX0" fmla="*/ 0 w 1663868"/>
                  <a:gd name="connsiteY0" fmla="*/ 1590895 h 7030161"/>
                  <a:gd name="connsiteX1" fmla="*/ 764392 w 1663868"/>
                  <a:gd name="connsiteY1" fmla="*/ 0 h 7030161"/>
                  <a:gd name="connsiteX2" fmla="*/ 1663868 w 1663868"/>
                  <a:gd name="connsiteY2" fmla="*/ 1590895 h 7030161"/>
                  <a:gd name="connsiteX3" fmla="*/ 1247901 w 1663868"/>
                  <a:gd name="connsiteY3" fmla="*/ 1590895 h 7030161"/>
                  <a:gd name="connsiteX4" fmla="*/ 1247901 w 1663868"/>
                  <a:gd name="connsiteY4" fmla="*/ 7030161 h 7030161"/>
                  <a:gd name="connsiteX5" fmla="*/ 415967 w 1663868"/>
                  <a:gd name="connsiteY5" fmla="*/ 7030161 h 7030161"/>
                  <a:gd name="connsiteX6" fmla="*/ 415967 w 1663868"/>
                  <a:gd name="connsiteY6" fmla="*/ 1590895 h 7030161"/>
                  <a:gd name="connsiteX7" fmla="*/ 0 w 1663868"/>
                  <a:gd name="connsiteY7" fmla="*/ 1590895 h 7030161"/>
                  <a:gd name="connsiteX0" fmla="*/ 0 w 1455600"/>
                  <a:gd name="connsiteY0" fmla="*/ 1379646 h 7030161"/>
                  <a:gd name="connsiteX1" fmla="*/ 556124 w 1455600"/>
                  <a:gd name="connsiteY1" fmla="*/ 0 h 7030161"/>
                  <a:gd name="connsiteX2" fmla="*/ 1455600 w 1455600"/>
                  <a:gd name="connsiteY2" fmla="*/ 1590895 h 7030161"/>
                  <a:gd name="connsiteX3" fmla="*/ 1039633 w 1455600"/>
                  <a:gd name="connsiteY3" fmla="*/ 1590895 h 7030161"/>
                  <a:gd name="connsiteX4" fmla="*/ 1039633 w 1455600"/>
                  <a:gd name="connsiteY4" fmla="*/ 7030161 h 7030161"/>
                  <a:gd name="connsiteX5" fmla="*/ 207699 w 1455600"/>
                  <a:gd name="connsiteY5" fmla="*/ 7030161 h 7030161"/>
                  <a:gd name="connsiteX6" fmla="*/ 207699 w 1455600"/>
                  <a:gd name="connsiteY6" fmla="*/ 1590895 h 7030161"/>
                  <a:gd name="connsiteX7" fmla="*/ 0 w 1455600"/>
                  <a:gd name="connsiteY7" fmla="*/ 1379646 h 7030161"/>
                  <a:gd name="connsiteX0" fmla="*/ 0 w 1455600"/>
                  <a:gd name="connsiteY0" fmla="*/ 1379646 h 7030161"/>
                  <a:gd name="connsiteX1" fmla="*/ 556124 w 1455600"/>
                  <a:gd name="connsiteY1" fmla="*/ 0 h 7030161"/>
                  <a:gd name="connsiteX2" fmla="*/ 1455600 w 1455600"/>
                  <a:gd name="connsiteY2" fmla="*/ 1590895 h 7030161"/>
                  <a:gd name="connsiteX3" fmla="*/ 1039633 w 1455600"/>
                  <a:gd name="connsiteY3" fmla="*/ 1590895 h 7030161"/>
                  <a:gd name="connsiteX4" fmla="*/ 1039633 w 1455600"/>
                  <a:gd name="connsiteY4" fmla="*/ 7030161 h 7030161"/>
                  <a:gd name="connsiteX5" fmla="*/ 207699 w 1455600"/>
                  <a:gd name="connsiteY5" fmla="*/ 7030161 h 7030161"/>
                  <a:gd name="connsiteX6" fmla="*/ 204316 w 1455600"/>
                  <a:gd name="connsiteY6" fmla="*/ 1376752 h 7030161"/>
                  <a:gd name="connsiteX7" fmla="*/ 0 w 1455600"/>
                  <a:gd name="connsiteY7" fmla="*/ 1379646 h 7030161"/>
                  <a:gd name="connsiteX0" fmla="*/ 0 w 1455600"/>
                  <a:gd name="connsiteY0" fmla="*/ 1379646 h 7030161"/>
                  <a:gd name="connsiteX1" fmla="*/ 556124 w 1455600"/>
                  <a:gd name="connsiteY1" fmla="*/ 0 h 7030161"/>
                  <a:gd name="connsiteX2" fmla="*/ 1455600 w 1455600"/>
                  <a:gd name="connsiteY2" fmla="*/ 1590895 h 7030161"/>
                  <a:gd name="connsiteX3" fmla="*/ 1034180 w 1455600"/>
                  <a:gd name="connsiteY3" fmla="*/ 1389351 h 7030161"/>
                  <a:gd name="connsiteX4" fmla="*/ 1039633 w 1455600"/>
                  <a:gd name="connsiteY4" fmla="*/ 7030161 h 7030161"/>
                  <a:gd name="connsiteX5" fmla="*/ 207699 w 1455600"/>
                  <a:gd name="connsiteY5" fmla="*/ 7030161 h 7030161"/>
                  <a:gd name="connsiteX6" fmla="*/ 204316 w 1455600"/>
                  <a:gd name="connsiteY6" fmla="*/ 1376752 h 7030161"/>
                  <a:gd name="connsiteX7" fmla="*/ 0 w 1455600"/>
                  <a:gd name="connsiteY7" fmla="*/ 1379646 h 7030161"/>
                  <a:gd name="connsiteX0" fmla="*/ 0 w 1253081"/>
                  <a:gd name="connsiteY0" fmla="*/ 1379646 h 7030161"/>
                  <a:gd name="connsiteX1" fmla="*/ 556124 w 1253081"/>
                  <a:gd name="connsiteY1" fmla="*/ 0 h 7030161"/>
                  <a:gd name="connsiteX2" fmla="*/ 1253081 w 1253081"/>
                  <a:gd name="connsiteY2" fmla="*/ 1375942 h 7030161"/>
                  <a:gd name="connsiteX3" fmla="*/ 1034180 w 1253081"/>
                  <a:gd name="connsiteY3" fmla="*/ 1389351 h 7030161"/>
                  <a:gd name="connsiteX4" fmla="*/ 1039633 w 1253081"/>
                  <a:gd name="connsiteY4" fmla="*/ 7030161 h 7030161"/>
                  <a:gd name="connsiteX5" fmla="*/ 207699 w 1253081"/>
                  <a:gd name="connsiteY5" fmla="*/ 7030161 h 7030161"/>
                  <a:gd name="connsiteX6" fmla="*/ 204316 w 1253081"/>
                  <a:gd name="connsiteY6" fmla="*/ 1376752 h 7030161"/>
                  <a:gd name="connsiteX7" fmla="*/ 0 w 1253081"/>
                  <a:gd name="connsiteY7" fmla="*/ 1379646 h 7030161"/>
                  <a:gd name="connsiteX0" fmla="*/ 0 w 1253081"/>
                  <a:gd name="connsiteY0" fmla="*/ 1379646 h 7030161"/>
                  <a:gd name="connsiteX1" fmla="*/ 556124 w 1253081"/>
                  <a:gd name="connsiteY1" fmla="*/ 0 h 7030161"/>
                  <a:gd name="connsiteX2" fmla="*/ 1253081 w 1253081"/>
                  <a:gd name="connsiteY2" fmla="*/ 1375942 h 7030161"/>
                  <a:gd name="connsiteX3" fmla="*/ 1031029 w 1253081"/>
                  <a:gd name="connsiteY3" fmla="*/ 1369410 h 7030161"/>
                  <a:gd name="connsiteX4" fmla="*/ 1039633 w 1253081"/>
                  <a:gd name="connsiteY4" fmla="*/ 7030161 h 7030161"/>
                  <a:gd name="connsiteX5" fmla="*/ 207699 w 1253081"/>
                  <a:gd name="connsiteY5" fmla="*/ 7030161 h 7030161"/>
                  <a:gd name="connsiteX6" fmla="*/ 204316 w 1253081"/>
                  <a:gd name="connsiteY6" fmla="*/ 1376752 h 7030161"/>
                  <a:gd name="connsiteX7" fmla="*/ 0 w 1253081"/>
                  <a:gd name="connsiteY7" fmla="*/ 1379646 h 7030161"/>
                  <a:gd name="connsiteX0" fmla="*/ 0 w 1253081"/>
                  <a:gd name="connsiteY0" fmla="*/ 1250526 h 6901041"/>
                  <a:gd name="connsiteX1" fmla="*/ 554192 w 1253081"/>
                  <a:gd name="connsiteY1" fmla="*/ 0 h 6901041"/>
                  <a:gd name="connsiteX2" fmla="*/ 1253081 w 1253081"/>
                  <a:gd name="connsiteY2" fmla="*/ 1246822 h 6901041"/>
                  <a:gd name="connsiteX3" fmla="*/ 1031029 w 1253081"/>
                  <a:gd name="connsiteY3" fmla="*/ 1240290 h 6901041"/>
                  <a:gd name="connsiteX4" fmla="*/ 1039633 w 1253081"/>
                  <a:gd name="connsiteY4" fmla="*/ 6901041 h 6901041"/>
                  <a:gd name="connsiteX5" fmla="*/ 207699 w 1253081"/>
                  <a:gd name="connsiteY5" fmla="*/ 6901041 h 6901041"/>
                  <a:gd name="connsiteX6" fmla="*/ 204316 w 1253081"/>
                  <a:gd name="connsiteY6" fmla="*/ 1247632 h 6901041"/>
                  <a:gd name="connsiteX7" fmla="*/ 0 w 1253081"/>
                  <a:gd name="connsiteY7" fmla="*/ 1250526 h 69010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253081" h="6901041">
                    <a:moveTo>
                      <a:pt x="0" y="1250526"/>
                    </a:moveTo>
                    <a:lnTo>
                      <a:pt x="554192" y="0"/>
                    </a:lnTo>
                    <a:lnTo>
                      <a:pt x="1253081" y="1246822"/>
                    </a:lnTo>
                    <a:lnTo>
                      <a:pt x="1031029" y="1240290"/>
                    </a:lnTo>
                    <a:cubicBezTo>
                      <a:pt x="1032847" y="3120560"/>
                      <a:pt x="1037815" y="5020771"/>
                      <a:pt x="1039633" y="6901041"/>
                    </a:cubicBezTo>
                    <a:lnTo>
                      <a:pt x="207699" y="6901041"/>
                    </a:lnTo>
                    <a:cubicBezTo>
                      <a:pt x="206571" y="5016571"/>
                      <a:pt x="205444" y="3132102"/>
                      <a:pt x="204316" y="1247632"/>
                    </a:cubicBezTo>
                    <a:lnTo>
                      <a:pt x="0" y="1250526"/>
                    </a:lnTo>
                    <a:close/>
                  </a:path>
                </a:pathLst>
              </a:custGeom>
              <a:gradFill flip="none" rotWithShape="1">
                <a:gsLst>
                  <a:gs pos="100000">
                    <a:srgbClr val="FFEFD1">
                      <a:alpha val="10000"/>
                    </a:srgbClr>
                  </a:gs>
                  <a:gs pos="64999">
                    <a:srgbClr val="F0EBD5"/>
                  </a:gs>
                  <a:gs pos="0">
                    <a:srgbClr val="D1C39F"/>
                  </a:gs>
                </a:gsLst>
                <a:lin ang="5400000" scaled="0"/>
                <a:tileRect/>
              </a:gradFill>
              <a:ln cap="flat">
                <a:noFill/>
                <a:miter lim="800000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hu-HU">
                  <a:solidFill>
                    <a:prstClr val="white"/>
                  </a:solidFill>
                </a:endParaRPr>
              </a:p>
            </p:txBody>
          </p:sp>
          <p:sp>
            <p:nvSpPr>
              <p:cNvPr id="64" name="Felfelé nyíl 5"/>
              <p:cNvSpPr/>
              <p:nvPr/>
            </p:nvSpPr>
            <p:spPr>
              <a:xfrm rot="4500000">
                <a:off x="3904989" y="-719551"/>
                <a:ext cx="2002269" cy="9138424"/>
              </a:xfrm>
              <a:custGeom>
                <a:avLst/>
                <a:gdLst>
                  <a:gd name="connsiteX0" fmla="*/ 0 w 1663868"/>
                  <a:gd name="connsiteY0" fmla="*/ 831934 h 6271200"/>
                  <a:gd name="connsiteX1" fmla="*/ 831934 w 1663868"/>
                  <a:gd name="connsiteY1" fmla="*/ 0 h 6271200"/>
                  <a:gd name="connsiteX2" fmla="*/ 1663868 w 1663868"/>
                  <a:gd name="connsiteY2" fmla="*/ 831934 h 6271200"/>
                  <a:gd name="connsiteX3" fmla="*/ 1247901 w 1663868"/>
                  <a:gd name="connsiteY3" fmla="*/ 831934 h 6271200"/>
                  <a:gd name="connsiteX4" fmla="*/ 1247901 w 1663868"/>
                  <a:gd name="connsiteY4" fmla="*/ 6271200 h 6271200"/>
                  <a:gd name="connsiteX5" fmla="*/ 415967 w 1663868"/>
                  <a:gd name="connsiteY5" fmla="*/ 6271200 h 6271200"/>
                  <a:gd name="connsiteX6" fmla="*/ 415967 w 1663868"/>
                  <a:gd name="connsiteY6" fmla="*/ 831934 h 6271200"/>
                  <a:gd name="connsiteX7" fmla="*/ 0 w 1663868"/>
                  <a:gd name="connsiteY7" fmla="*/ 831934 h 6271200"/>
                  <a:gd name="connsiteX0" fmla="*/ 0 w 1663868"/>
                  <a:gd name="connsiteY0" fmla="*/ 1590895 h 7030161"/>
                  <a:gd name="connsiteX1" fmla="*/ 764392 w 1663868"/>
                  <a:gd name="connsiteY1" fmla="*/ 0 h 7030161"/>
                  <a:gd name="connsiteX2" fmla="*/ 1663868 w 1663868"/>
                  <a:gd name="connsiteY2" fmla="*/ 1590895 h 7030161"/>
                  <a:gd name="connsiteX3" fmla="*/ 1247901 w 1663868"/>
                  <a:gd name="connsiteY3" fmla="*/ 1590895 h 7030161"/>
                  <a:gd name="connsiteX4" fmla="*/ 1247901 w 1663868"/>
                  <a:gd name="connsiteY4" fmla="*/ 7030161 h 7030161"/>
                  <a:gd name="connsiteX5" fmla="*/ 415967 w 1663868"/>
                  <a:gd name="connsiteY5" fmla="*/ 7030161 h 7030161"/>
                  <a:gd name="connsiteX6" fmla="*/ 415967 w 1663868"/>
                  <a:gd name="connsiteY6" fmla="*/ 1590895 h 7030161"/>
                  <a:gd name="connsiteX7" fmla="*/ 0 w 1663868"/>
                  <a:gd name="connsiteY7" fmla="*/ 1590895 h 7030161"/>
                  <a:gd name="connsiteX0" fmla="*/ 0 w 1434967"/>
                  <a:gd name="connsiteY0" fmla="*/ 1401125 h 7030161"/>
                  <a:gd name="connsiteX1" fmla="*/ 535491 w 1434967"/>
                  <a:gd name="connsiteY1" fmla="*/ 0 h 7030161"/>
                  <a:gd name="connsiteX2" fmla="*/ 1434967 w 1434967"/>
                  <a:gd name="connsiteY2" fmla="*/ 1590895 h 7030161"/>
                  <a:gd name="connsiteX3" fmla="*/ 1019000 w 1434967"/>
                  <a:gd name="connsiteY3" fmla="*/ 1590895 h 7030161"/>
                  <a:gd name="connsiteX4" fmla="*/ 1019000 w 1434967"/>
                  <a:gd name="connsiteY4" fmla="*/ 7030161 h 7030161"/>
                  <a:gd name="connsiteX5" fmla="*/ 187066 w 1434967"/>
                  <a:gd name="connsiteY5" fmla="*/ 7030161 h 7030161"/>
                  <a:gd name="connsiteX6" fmla="*/ 187066 w 1434967"/>
                  <a:gd name="connsiteY6" fmla="*/ 1590895 h 7030161"/>
                  <a:gd name="connsiteX7" fmla="*/ 0 w 1434967"/>
                  <a:gd name="connsiteY7" fmla="*/ 1401125 h 7030161"/>
                  <a:gd name="connsiteX0" fmla="*/ 0 w 1434967"/>
                  <a:gd name="connsiteY0" fmla="*/ 1401125 h 7030161"/>
                  <a:gd name="connsiteX1" fmla="*/ 535491 w 1434967"/>
                  <a:gd name="connsiteY1" fmla="*/ 0 h 7030161"/>
                  <a:gd name="connsiteX2" fmla="*/ 1434967 w 1434967"/>
                  <a:gd name="connsiteY2" fmla="*/ 1590895 h 7030161"/>
                  <a:gd name="connsiteX3" fmla="*/ 1019000 w 1434967"/>
                  <a:gd name="connsiteY3" fmla="*/ 1590895 h 7030161"/>
                  <a:gd name="connsiteX4" fmla="*/ 1019000 w 1434967"/>
                  <a:gd name="connsiteY4" fmla="*/ 7030161 h 7030161"/>
                  <a:gd name="connsiteX5" fmla="*/ 187066 w 1434967"/>
                  <a:gd name="connsiteY5" fmla="*/ 7030161 h 7030161"/>
                  <a:gd name="connsiteX6" fmla="*/ 189789 w 1434967"/>
                  <a:gd name="connsiteY6" fmla="*/ 1410311 h 7030161"/>
                  <a:gd name="connsiteX7" fmla="*/ 0 w 1434967"/>
                  <a:gd name="connsiteY7" fmla="*/ 1401125 h 7030161"/>
                  <a:gd name="connsiteX0" fmla="*/ 0 w 1447184"/>
                  <a:gd name="connsiteY0" fmla="*/ 1437966 h 7030161"/>
                  <a:gd name="connsiteX1" fmla="*/ 547708 w 1447184"/>
                  <a:gd name="connsiteY1" fmla="*/ 0 h 7030161"/>
                  <a:gd name="connsiteX2" fmla="*/ 1447184 w 1447184"/>
                  <a:gd name="connsiteY2" fmla="*/ 1590895 h 7030161"/>
                  <a:gd name="connsiteX3" fmla="*/ 1031217 w 1447184"/>
                  <a:gd name="connsiteY3" fmla="*/ 1590895 h 7030161"/>
                  <a:gd name="connsiteX4" fmla="*/ 1031217 w 1447184"/>
                  <a:gd name="connsiteY4" fmla="*/ 7030161 h 7030161"/>
                  <a:gd name="connsiteX5" fmla="*/ 199283 w 1447184"/>
                  <a:gd name="connsiteY5" fmla="*/ 7030161 h 7030161"/>
                  <a:gd name="connsiteX6" fmla="*/ 202006 w 1447184"/>
                  <a:gd name="connsiteY6" fmla="*/ 1410311 h 7030161"/>
                  <a:gd name="connsiteX7" fmla="*/ 0 w 1447184"/>
                  <a:gd name="connsiteY7" fmla="*/ 1437966 h 7030161"/>
                  <a:gd name="connsiteX0" fmla="*/ 0 w 1443216"/>
                  <a:gd name="connsiteY0" fmla="*/ 1412740 h 7030161"/>
                  <a:gd name="connsiteX1" fmla="*/ 543740 w 1443216"/>
                  <a:gd name="connsiteY1" fmla="*/ 0 h 7030161"/>
                  <a:gd name="connsiteX2" fmla="*/ 1443216 w 1443216"/>
                  <a:gd name="connsiteY2" fmla="*/ 1590895 h 7030161"/>
                  <a:gd name="connsiteX3" fmla="*/ 1027249 w 1443216"/>
                  <a:gd name="connsiteY3" fmla="*/ 1590895 h 7030161"/>
                  <a:gd name="connsiteX4" fmla="*/ 1027249 w 1443216"/>
                  <a:gd name="connsiteY4" fmla="*/ 7030161 h 7030161"/>
                  <a:gd name="connsiteX5" fmla="*/ 195315 w 1443216"/>
                  <a:gd name="connsiteY5" fmla="*/ 7030161 h 7030161"/>
                  <a:gd name="connsiteX6" fmla="*/ 198038 w 1443216"/>
                  <a:gd name="connsiteY6" fmla="*/ 1410311 h 7030161"/>
                  <a:gd name="connsiteX7" fmla="*/ 0 w 1443216"/>
                  <a:gd name="connsiteY7" fmla="*/ 1412740 h 7030161"/>
                  <a:gd name="connsiteX0" fmla="*/ 0 w 1443216"/>
                  <a:gd name="connsiteY0" fmla="*/ 1412740 h 7030161"/>
                  <a:gd name="connsiteX1" fmla="*/ 543740 w 1443216"/>
                  <a:gd name="connsiteY1" fmla="*/ 0 h 7030161"/>
                  <a:gd name="connsiteX2" fmla="*/ 1443216 w 1443216"/>
                  <a:gd name="connsiteY2" fmla="*/ 1590895 h 7030161"/>
                  <a:gd name="connsiteX3" fmla="*/ 1029662 w 1443216"/>
                  <a:gd name="connsiteY3" fmla="*/ 1371473 h 7030161"/>
                  <a:gd name="connsiteX4" fmla="*/ 1027249 w 1443216"/>
                  <a:gd name="connsiteY4" fmla="*/ 7030161 h 7030161"/>
                  <a:gd name="connsiteX5" fmla="*/ 195315 w 1443216"/>
                  <a:gd name="connsiteY5" fmla="*/ 7030161 h 7030161"/>
                  <a:gd name="connsiteX6" fmla="*/ 198038 w 1443216"/>
                  <a:gd name="connsiteY6" fmla="*/ 1410311 h 7030161"/>
                  <a:gd name="connsiteX7" fmla="*/ 0 w 1443216"/>
                  <a:gd name="connsiteY7" fmla="*/ 1412740 h 7030161"/>
                  <a:gd name="connsiteX0" fmla="*/ 0 w 1255049"/>
                  <a:gd name="connsiteY0" fmla="*/ 1412740 h 7030161"/>
                  <a:gd name="connsiteX1" fmla="*/ 543740 w 1255049"/>
                  <a:gd name="connsiteY1" fmla="*/ 0 h 7030161"/>
                  <a:gd name="connsiteX2" fmla="*/ 1255049 w 1255049"/>
                  <a:gd name="connsiteY2" fmla="*/ 1399263 h 7030161"/>
                  <a:gd name="connsiteX3" fmla="*/ 1029662 w 1255049"/>
                  <a:gd name="connsiteY3" fmla="*/ 1371473 h 7030161"/>
                  <a:gd name="connsiteX4" fmla="*/ 1027249 w 1255049"/>
                  <a:gd name="connsiteY4" fmla="*/ 7030161 h 7030161"/>
                  <a:gd name="connsiteX5" fmla="*/ 195315 w 1255049"/>
                  <a:gd name="connsiteY5" fmla="*/ 7030161 h 7030161"/>
                  <a:gd name="connsiteX6" fmla="*/ 198038 w 1255049"/>
                  <a:gd name="connsiteY6" fmla="*/ 1410311 h 7030161"/>
                  <a:gd name="connsiteX7" fmla="*/ 0 w 1255049"/>
                  <a:gd name="connsiteY7" fmla="*/ 1412740 h 7030161"/>
                  <a:gd name="connsiteX0" fmla="*/ 0 w 1255049"/>
                  <a:gd name="connsiteY0" fmla="*/ 1412740 h 7030161"/>
                  <a:gd name="connsiteX1" fmla="*/ 543740 w 1255049"/>
                  <a:gd name="connsiteY1" fmla="*/ 0 h 7030161"/>
                  <a:gd name="connsiteX2" fmla="*/ 1255049 w 1255049"/>
                  <a:gd name="connsiteY2" fmla="*/ 1399263 h 7030161"/>
                  <a:gd name="connsiteX3" fmla="*/ 1025693 w 1255049"/>
                  <a:gd name="connsiteY3" fmla="*/ 1396700 h 7030161"/>
                  <a:gd name="connsiteX4" fmla="*/ 1027249 w 1255049"/>
                  <a:gd name="connsiteY4" fmla="*/ 7030161 h 7030161"/>
                  <a:gd name="connsiteX5" fmla="*/ 195315 w 1255049"/>
                  <a:gd name="connsiteY5" fmla="*/ 7030161 h 7030161"/>
                  <a:gd name="connsiteX6" fmla="*/ 198038 w 1255049"/>
                  <a:gd name="connsiteY6" fmla="*/ 1410311 h 7030161"/>
                  <a:gd name="connsiteX7" fmla="*/ 0 w 1255049"/>
                  <a:gd name="connsiteY7" fmla="*/ 1412740 h 7030161"/>
                  <a:gd name="connsiteX0" fmla="*/ 0 w 1238242"/>
                  <a:gd name="connsiteY0" fmla="*/ 1412740 h 7030161"/>
                  <a:gd name="connsiteX1" fmla="*/ 543740 w 1238242"/>
                  <a:gd name="connsiteY1" fmla="*/ 0 h 7030161"/>
                  <a:gd name="connsiteX2" fmla="*/ 1238242 w 1238242"/>
                  <a:gd name="connsiteY2" fmla="*/ 1383653 h 7030161"/>
                  <a:gd name="connsiteX3" fmla="*/ 1025693 w 1238242"/>
                  <a:gd name="connsiteY3" fmla="*/ 1396700 h 7030161"/>
                  <a:gd name="connsiteX4" fmla="*/ 1027249 w 1238242"/>
                  <a:gd name="connsiteY4" fmla="*/ 7030161 h 7030161"/>
                  <a:gd name="connsiteX5" fmla="*/ 195315 w 1238242"/>
                  <a:gd name="connsiteY5" fmla="*/ 7030161 h 7030161"/>
                  <a:gd name="connsiteX6" fmla="*/ 198038 w 1238242"/>
                  <a:gd name="connsiteY6" fmla="*/ 1410311 h 7030161"/>
                  <a:gd name="connsiteX7" fmla="*/ 0 w 1238242"/>
                  <a:gd name="connsiteY7" fmla="*/ 1412740 h 7030161"/>
                  <a:gd name="connsiteX0" fmla="*/ 0 w 1238242"/>
                  <a:gd name="connsiteY0" fmla="*/ 1278300 h 6895721"/>
                  <a:gd name="connsiteX1" fmla="*/ 535434 w 1238242"/>
                  <a:gd name="connsiteY1" fmla="*/ 0 h 6895721"/>
                  <a:gd name="connsiteX2" fmla="*/ 1238242 w 1238242"/>
                  <a:gd name="connsiteY2" fmla="*/ 1249213 h 6895721"/>
                  <a:gd name="connsiteX3" fmla="*/ 1025693 w 1238242"/>
                  <a:gd name="connsiteY3" fmla="*/ 1262260 h 6895721"/>
                  <a:gd name="connsiteX4" fmla="*/ 1027249 w 1238242"/>
                  <a:gd name="connsiteY4" fmla="*/ 6895721 h 6895721"/>
                  <a:gd name="connsiteX5" fmla="*/ 195315 w 1238242"/>
                  <a:gd name="connsiteY5" fmla="*/ 6895721 h 6895721"/>
                  <a:gd name="connsiteX6" fmla="*/ 198038 w 1238242"/>
                  <a:gd name="connsiteY6" fmla="*/ 1275871 h 6895721"/>
                  <a:gd name="connsiteX7" fmla="*/ 0 w 1238242"/>
                  <a:gd name="connsiteY7" fmla="*/ 1278300 h 68957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238242" h="6895721">
                    <a:moveTo>
                      <a:pt x="0" y="1278300"/>
                    </a:moveTo>
                    <a:lnTo>
                      <a:pt x="535434" y="0"/>
                    </a:lnTo>
                    <a:lnTo>
                      <a:pt x="1238242" y="1249213"/>
                    </a:lnTo>
                    <a:lnTo>
                      <a:pt x="1025693" y="1262260"/>
                    </a:lnTo>
                    <a:cubicBezTo>
                      <a:pt x="1024889" y="3148489"/>
                      <a:pt x="1028053" y="5009492"/>
                      <a:pt x="1027249" y="6895721"/>
                    </a:cubicBezTo>
                    <a:lnTo>
                      <a:pt x="195315" y="6895721"/>
                    </a:lnTo>
                    <a:cubicBezTo>
                      <a:pt x="196223" y="5022438"/>
                      <a:pt x="197130" y="3149154"/>
                      <a:pt x="198038" y="1275871"/>
                    </a:cubicBezTo>
                    <a:lnTo>
                      <a:pt x="0" y="127830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rgbClr val="E6E6E6">
                      <a:alpha val="10000"/>
                    </a:srgbClr>
                  </a:gs>
                  <a:gs pos="16000">
                    <a:srgbClr val="E6E6E6"/>
                  </a:gs>
                  <a:gs pos="100000">
                    <a:srgbClr val="E6E6E6"/>
                  </a:gs>
                </a:gsLst>
                <a:lin ang="5400000" scaled="0"/>
                <a:tileRect/>
              </a:gradFill>
              <a:ln cap="flat">
                <a:noFill/>
                <a:miter lim="800000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hu-HU">
                  <a:solidFill>
                    <a:prstClr val="white"/>
                  </a:solidFill>
                </a:endParaRPr>
              </a:p>
            </p:txBody>
          </p:sp>
          <p:grpSp>
            <p:nvGrpSpPr>
              <p:cNvPr id="7" name="Group 6"/>
              <p:cNvGrpSpPr/>
              <p:nvPr/>
            </p:nvGrpSpPr>
            <p:grpSpPr>
              <a:xfrm>
                <a:off x="-36512" y="170420"/>
                <a:ext cx="9437167" cy="6606856"/>
                <a:chOff x="-36512" y="170420"/>
                <a:chExt cx="9437167" cy="6606856"/>
              </a:xfrm>
            </p:grpSpPr>
            <p:sp>
              <p:nvSpPr>
                <p:cNvPr id="12" name="Téglalap 11"/>
                <p:cNvSpPr/>
                <p:nvPr/>
              </p:nvSpPr>
              <p:spPr>
                <a:xfrm>
                  <a:off x="312739" y="5987576"/>
                  <a:ext cx="3909669" cy="789700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  <p:cxnSp>
              <p:nvCxnSpPr>
                <p:cNvPr id="3" name="Egyenes összekötő nyíllal 2"/>
                <p:cNvCxnSpPr/>
                <p:nvPr/>
              </p:nvCxnSpPr>
              <p:spPr>
                <a:xfrm flipV="1">
                  <a:off x="224154" y="6354404"/>
                  <a:ext cx="9176501" cy="3970"/>
                </a:xfrm>
                <a:prstGeom prst="straightConnector1">
                  <a:avLst/>
                </a:prstGeom>
                <a:ln>
                  <a:solidFill>
                    <a:schemeClr val="tx1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" name="Egyenes összekötő 4"/>
                <p:cNvCxnSpPr/>
                <p:nvPr/>
              </p:nvCxnSpPr>
              <p:spPr>
                <a:xfrm>
                  <a:off x="4215703" y="6282173"/>
                  <a:ext cx="0" cy="144463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" name="Egyenes összekötő 13"/>
                <p:cNvCxnSpPr/>
                <p:nvPr/>
              </p:nvCxnSpPr>
              <p:spPr>
                <a:xfrm>
                  <a:off x="1615378" y="6294873"/>
                  <a:ext cx="0" cy="144463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" name="Egyenes összekötő 15"/>
                <p:cNvCxnSpPr/>
                <p:nvPr/>
              </p:nvCxnSpPr>
              <p:spPr>
                <a:xfrm>
                  <a:off x="5946078" y="6286936"/>
                  <a:ext cx="0" cy="144462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2061" name="Szövegdoboz 16"/>
                <p:cNvSpPr txBox="1">
                  <a:spLocks noChangeArrowheads="1"/>
                </p:cNvSpPr>
                <p:nvPr/>
              </p:nvSpPr>
              <p:spPr bwMode="auto">
                <a:xfrm>
                  <a:off x="6123087" y="6431398"/>
                  <a:ext cx="523875" cy="25400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spcBef>
                      <a:spcPct val="20000"/>
                    </a:spcBef>
                    <a:buFont typeface="Arial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5pPr>
                  <a:lvl6pPr marL="2514600" indent="-228600" fontAlgn="base">
                    <a:spcBef>
                      <a:spcPct val="20000"/>
                    </a:spcBef>
                    <a:spcAft>
                      <a:spcPct val="0"/>
                    </a:spcAft>
                    <a:buFont typeface="Arial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6pPr>
                  <a:lvl7pPr marL="2971800" indent="-228600" fontAlgn="base">
                    <a:spcBef>
                      <a:spcPct val="20000"/>
                    </a:spcBef>
                    <a:spcAft>
                      <a:spcPct val="0"/>
                    </a:spcAft>
                    <a:buFont typeface="Arial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7pPr>
                  <a:lvl8pPr marL="3429000" indent="-228600" fontAlgn="base">
                    <a:spcBef>
                      <a:spcPct val="20000"/>
                    </a:spcBef>
                    <a:spcAft>
                      <a:spcPct val="0"/>
                    </a:spcAft>
                    <a:buFont typeface="Arial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8pPr>
                  <a:lvl9pPr marL="3886200" indent="-228600" fontAlgn="base">
                    <a:spcBef>
                      <a:spcPct val="20000"/>
                    </a:spcBef>
                    <a:spcAft>
                      <a:spcPct val="0"/>
                    </a:spcAft>
                    <a:buFont typeface="Arial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r>
                    <a:rPr lang="hu-HU" altLang="hu-HU" sz="1000">
                      <a:solidFill>
                        <a:srgbClr val="000000"/>
                      </a:solidFill>
                      <a:latin typeface="Verdana" pitchFamily="34" charset="0"/>
                    </a:rPr>
                    <a:t>2012</a:t>
                  </a:r>
                </a:p>
              </p:txBody>
            </p:sp>
            <p:sp>
              <p:nvSpPr>
                <p:cNvPr id="2062" name="Szövegdoboz 17"/>
                <p:cNvSpPr txBox="1">
                  <a:spLocks noChangeArrowheads="1"/>
                </p:cNvSpPr>
                <p:nvPr/>
              </p:nvSpPr>
              <p:spPr bwMode="auto">
                <a:xfrm>
                  <a:off x="6973987" y="6437748"/>
                  <a:ext cx="523875" cy="25400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spcBef>
                      <a:spcPct val="20000"/>
                    </a:spcBef>
                    <a:buFont typeface="Arial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5pPr>
                  <a:lvl6pPr marL="2514600" indent="-228600" fontAlgn="base">
                    <a:spcBef>
                      <a:spcPct val="20000"/>
                    </a:spcBef>
                    <a:spcAft>
                      <a:spcPct val="0"/>
                    </a:spcAft>
                    <a:buFont typeface="Arial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6pPr>
                  <a:lvl7pPr marL="2971800" indent="-228600" fontAlgn="base">
                    <a:spcBef>
                      <a:spcPct val="20000"/>
                    </a:spcBef>
                    <a:spcAft>
                      <a:spcPct val="0"/>
                    </a:spcAft>
                    <a:buFont typeface="Arial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7pPr>
                  <a:lvl8pPr marL="3429000" indent="-228600" fontAlgn="base">
                    <a:spcBef>
                      <a:spcPct val="20000"/>
                    </a:spcBef>
                    <a:spcAft>
                      <a:spcPct val="0"/>
                    </a:spcAft>
                    <a:buFont typeface="Arial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8pPr>
                  <a:lvl9pPr marL="3886200" indent="-228600" fontAlgn="base">
                    <a:spcBef>
                      <a:spcPct val="20000"/>
                    </a:spcBef>
                    <a:spcAft>
                      <a:spcPct val="0"/>
                    </a:spcAft>
                    <a:buFont typeface="Arial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r>
                    <a:rPr lang="hu-HU" altLang="hu-HU" sz="1000">
                      <a:solidFill>
                        <a:srgbClr val="000000"/>
                      </a:solidFill>
                      <a:latin typeface="Verdana" pitchFamily="34" charset="0"/>
                    </a:rPr>
                    <a:t>2013</a:t>
                  </a:r>
                </a:p>
              </p:txBody>
            </p:sp>
            <p:sp>
              <p:nvSpPr>
                <p:cNvPr id="2063" name="Szövegdoboz 36"/>
                <p:cNvSpPr txBox="1">
                  <a:spLocks noChangeArrowheads="1"/>
                </p:cNvSpPr>
                <p:nvPr/>
              </p:nvSpPr>
              <p:spPr bwMode="auto">
                <a:xfrm rot="-900000">
                  <a:off x="3796520" y="5099265"/>
                  <a:ext cx="910827" cy="69249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spcBef>
                      <a:spcPct val="20000"/>
                    </a:spcBef>
                    <a:buFont typeface="Arial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5pPr>
                  <a:lvl6pPr marL="2514600" indent="-228600" fontAlgn="base">
                    <a:spcBef>
                      <a:spcPct val="20000"/>
                    </a:spcBef>
                    <a:spcAft>
                      <a:spcPct val="0"/>
                    </a:spcAft>
                    <a:buFont typeface="Arial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6pPr>
                  <a:lvl7pPr marL="2971800" indent="-228600" fontAlgn="base">
                    <a:spcBef>
                      <a:spcPct val="20000"/>
                    </a:spcBef>
                    <a:spcAft>
                      <a:spcPct val="0"/>
                    </a:spcAft>
                    <a:buFont typeface="Arial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7pPr>
                  <a:lvl8pPr marL="3429000" indent="-228600" fontAlgn="base">
                    <a:spcBef>
                      <a:spcPct val="20000"/>
                    </a:spcBef>
                    <a:spcAft>
                      <a:spcPct val="0"/>
                    </a:spcAft>
                    <a:buFont typeface="Arial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8pPr>
                  <a:lvl9pPr marL="3886200" indent="-228600" fontAlgn="base">
                    <a:spcBef>
                      <a:spcPct val="20000"/>
                    </a:spcBef>
                    <a:spcAft>
                      <a:spcPct val="0"/>
                    </a:spcAft>
                    <a:buFont typeface="Arial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9pPr>
                </a:lstStyle>
                <a:p>
                  <a:pPr algn="ctr">
                    <a:spcBef>
                      <a:spcPct val="0"/>
                    </a:spcBef>
                    <a:buFontTx/>
                    <a:buNone/>
                  </a:pPr>
                  <a:r>
                    <a:rPr lang="en-US" altLang="hu-HU" sz="900" dirty="0" smtClean="0">
                      <a:solidFill>
                        <a:srgbClr val="000000"/>
                      </a:solidFill>
                      <a:latin typeface="Verdana" pitchFamily="34" charset="0"/>
                    </a:rPr>
                    <a:t>10/2009</a:t>
                  </a:r>
                </a:p>
                <a:p>
                  <a:pPr>
                    <a:spcBef>
                      <a:spcPct val="0"/>
                    </a:spcBef>
                    <a:buFontTx/>
                    <a:buNone/>
                  </a:pPr>
                  <a:r>
                    <a:rPr lang="hu-HU" altLang="hu-HU" sz="1000" b="1" smtClean="0">
                      <a:solidFill>
                        <a:srgbClr val="000000"/>
                      </a:solidFill>
                      <a:latin typeface="Verdana" pitchFamily="34" charset="0"/>
                    </a:rPr>
                    <a:t>Cortex-A5</a:t>
                  </a:r>
                  <a:endParaRPr lang="en-US" altLang="hu-HU" sz="1000" b="1" dirty="0" smtClean="0">
                    <a:solidFill>
                      <a:srgbClr val="000000"/>
                    </a:solidFill>
                    <a:latin typeface="Verdana" pitchFamily="34" charset="0"/>
                  </a:endParaRPr>
                </a:p>
                <a:p>
                  <a:pPr algn="ctr">
                    <a:spcBef>
                      <a:spcPct val="0"/>
                    </a:spcBef>
                    <a:buFontTx/>
                    <a:buNone/>
                  </a:pPr>
                  <a:r>
                    <a:rPr lang="en-US" altLang="hu-HU" sz="1000" dirty="0" smtClean="0">
                      <a:solidFill>
                        <a:srgbClr val="000000"/>
                      </a:solidFill>
                      <a:latin typeface="Verdana" pitchFamily="34" charset="0"/>
                    </a:rPr>
                    <a:t>ARMv7</a:t>
                  </a:r>
                </a:p>
                <a:p>
                  <a:pPr algn="ctr">
                    <a:spcBef>
                      <a:spcPct val="0"/>
                    </a:spcBef>
                    <a:buFontTx/>
                    <a:buNone/>
                  </a:pPr>
                  <a:r>
                    <a:rPr lang="en-US" altLang="hu-HU" sz="1000" dirty="0" smtClean="0">
                      <a:solidFill>
                        <a:srgbClr val="000000"/>
                      </a:solidFill>
                      <a:latin typeface="Verdana" pitchFamily="34" charset="0"/>
                    </a:rPr>
                    <a:t>40 nm</a:t>
                  </a:r>
                  <a:endParaRPr lang="hu-HU" altLang="hu-HU" sz="1000">
                    <a:solidFill>
                      <a:srgbClr val="000000"/>
                    </a:solidFill>
                    <a:latin typeface="Verdana" pitchFamily="34" charset="0"/>
                  </a:endParaRPr>
                </a:p>
              </p:txBody>
            </p:sp>
            <p:sp>
              <p:nvSpPr>
                <p:cNvPr id="2072" name="Szövegdoboz 1"/>
                <p:cNvSpPr txBox="1">
                  <a:spLocks noChangeArrowheads="1"/>
                </p:cNvSpPr>
                <p:nvPr/>
              </p:nvSpPr>
              <p:spPr bwMode="auto">
                <a:xfrm rot="-1740000">
                  <a:off x="1808786" y="3108899"/>
                  <a:ext cx="2288575" cy="43088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spcBef>
                      <a:spcPct val="20000"/>
                    </a:spcBef>
                    <a:buFont typeface="Arial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5pPr>
                  <a:lvl6pPr marL="2514600" indent="-228600" fontAlgn="base">
                    <a:spcBef>
                      <a:spcPct val="20000"/>
                    </a:spcBef>
                    <a:spcAft>
                      <a:spcPct val="0"/>
                    </a:spcAft>
                    <a:buFont typeface="Arial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6pPr>
                  <a:lvl7pPr marL="2971800" indent="-228600" fontAlgn="base">
                    <a:spcBef>
                      <a:spcPct val="20000"/>
                    </a:spcBef>
                    <a:spcAft>
                      <a:spcPct val="0"/>
                    </a:spcAft>
                    <a:buFont typeface="Arial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7pPr>
                  <a:lvl8pPr marL="3429000" indent="-228600" fontAlgn="base">
                    <a:spcBef>
                      <a:spcPct val="20000"/>
                    </a:spcBef>
                    <a:spcAft>
                      <a:spcPct val="0"/>
                    </a:spcAft>
                    <a:buFont typeface="Arial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8pPr>
                  <a:lvl9pPr marL="3886200" indent="-228600" fontAlgn="base">
                    <a:spcBef>
                      <a:spcPct val="20000"/>
                    </a:spcBef>
                    <a:spcAft>
                      <a:spcPct val="0"/>
                    </a:spcAft>
                    <a:buFont typeface="Arial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r>
                    <a:rPr lang="hu-HU" altLang="en-US" sz="2200" b="1" err="1" smtClean="0">
                      <a:solidFill>
                        <a:srgbClr val="DAB99E"/>
                      </a:solidFill>
                    </a:rPr>
                    <a:t>High</a:t>
                  </a:r>
                  <a:r>
                    <a:rPr lang="hu-HU" altLang="en-US" sz="2200" b="1" smtClean="0">
                      <a:solidFill>
                        <a:srgbClr val="DAB99E"/>
                      </a:solidFill>
                    </a:rPr>
                    <a:t> Performance</a:t>
                  </a:r>
                  <a:endParaRPr lang="hu-HU" altLang="en-US" sz="2200" b="1">
                    <a:solidFill>
                      <a:srgbClr val="DAB99E"/>
                    </a:solidFill>
                  </a:endParaRPr>
                </a:p>
              </p:txBody>
            </p:sp>
            <p:sp>
              <p:nvSpPr>
                <p:cNvPr id="2073" name="Szövegdoboz 21"/>
                <p:cNvSpPr txBox="1">
                  <a:spLocks noChangeArrowheads="1"/>
                </p:cNvSpPr>
                <p:nvPr/>
              </p:nvSpPr>
              <p:spPr bwMode="auto">
                <a:xfrm rot="-900000">
                  <a:off x="3984123" y="3590803"/>
                  <a:ext cx="1606658" cy="43088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spcBef>
                      <a:spcPct val="20000"/>
                    </a:spcBef>
                    <a:buFont typeface="Arial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5pPr>
                  <a:lvl6pPr marL="2514600" indent="-228600" fontAlgn="base">
                    <a:spcBef>
                      <a:spcPct val="20000"/>
                    </a:spcBef>
                    <a:spcAft>
                      <a:spcPct val="0"/>
                    </a:spcAft>
                    <a:buFont typeface="Arial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6pPr>
                  <a:lvl7pPr marL="2971800" indent="-228600" fontAlgn="base">
                    <a:spcBef>
                      <a:spcPct val="20000"/>
                    </a:spcBef>
                    <a:spcAft>
                      <a:spcPct val="0"/>
                    </a:spcAft>
                    <a:buFont typeface="Arial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7pPr>
                  <a:lvl8pPr marL="3429000" indent="-228600" fontAlgn="base">
                    <a:spcBef>
                      <a:spcPct val="20000"/>
                    </a:spcBef>
                    <a:spcAft>
                      <a:spcPct val="0"/>
                    </a:spcAft>
                    <a:buFont typeface="Arial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8pPr>
                  <a:lvl9pPr marL="3886200" indent="-228600" fontAlgn="base">
                    <a:spcBef>
                      <a:spcPct val="20000"/>
                    </a:spcBef>
                    <a:spcAft>
                      <a:spcPct val="0"/>
                    </a:spcAft>
                    <a:buFont typeface="Arial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r>
                    <a:rPr lang="hu-HU" altLang="en-US" sz="2200" b="1" err="1">
                      <a:solidFill>
                        <a:srgbClr val="C1BFC1"/>
                      </a:solidFill>
                    </a:rPr>
                    <a:t>Mainstream</a:t>
                  </a:r>
                  <a:endParaRPr lang="hu-HU" altLang="en-US" sz="2200" b="1">
                    <a:solidFill>
                      <a:srgbClr val="C1BFC1"/>
                    </a:solidFill>
                  </a:endParaRPr>
                </a:p>
              </p:txBody>
            </p:sp>
            <p:sp>
              <p:nvSpPr>
                <p:cNvPr id="2074" name="Szövegdoboz 22"/>
                <p:cNvSpPr txBox="1">
                  <a:spLocks noChangeArrowheads="1"/>
                </p:cNvSpPr>
                <p:nvPr/>
              </p:nvSpPr>
              <p:spPr bwMode="auto">
                <a:xfrm rot="-900000">
                  <a:off x="1945370" y="5341955"/>
                  <a:ext cx="1724025" cy="43088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>
                    <a:spcBef>
                      <a:spcPct val="20000"/>
                    </a:spcBef>
                    <a:buFont typeface="Arial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5pPr>
                  <a:lvl6pPr marL="2514600" indent="-228600" fontAlgn="base">
                    <a:spcBef>
                      <a:spcPct val="20000"/>
                    </a:spcBef>
                    <a:spcAft>
                      <a:spcPct val="0"/>
                    </a:spcAft>
                    <a:buFont typeface="Arial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6pPr>
                  <a:lvl7pPr marL="2971800" indent="-228600" fontAlgn="base">
                    <a:spcBef>
                      <a:spcPct val="20000"/>
                    </a:spcBef>
                    <a:spcAft>
                      <a:spcPct val="0"/>
                    </a:spcAft>
                    <a:buFont typeface="Arial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7pPr>
                  <a:lvl8pPr marL="3429000" indent="-228600" fontAlgn="base">
                    <a:spcBef>
                      <a:spcPct val="20000"/>
                    </a:spcBef>
                    <a:spcAft>
                      <a:spcPct val="0"/>
                    </a:spcAft>
                    <a:buFont typeface="Arial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8pPr>
                  <a:lvl9pPr marL="3886200" indent="-228600" fontAlgn="base">
                    <a:spcBef>
                      <a:spcPct val="20000"/>
                    </a:spcBef>
                    <a:spcAft>
                      <a:spcPct val="0"/>
                    </a:spcAft>
                    <a:buFont typeface="Arial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9pPr>
                </a:lstStyle>
                <a:p>
                  <a:pPr algn="ctr">
                    <a:spcBef>
                      <a:spcPct val="0"/>
                    </a:spcBef>
                    <a:buFontTx/>
                    <a:buNone/>
                  </a:pPr>
                  <a:r>
                    <a:rPr lang="hu-HU" altLang="en-US" sz="2200" b="1" err="1" smtClean="0">
                      <a:solidFill>
                        <a:srgbClr val="9AB5E4"/>
                      </a:solidFill>
                    </a:rPr>
                    <a:t>Low</a:t>
                  </a:r>
                  <a:r>
                    <a:rPr lang="hu-HU" altLang="en-US" sz="2200" b="1" smtClean="0">
                      <a:solidFill>
                        <a:srgbClr val="9AB5E4"/>
                      </a:solidFill>
                    </a:rPr>
                    <a:t> </a:t>
                  </a:r>
                  <a:r>
                    <a:rPr lang="hu-HU" altLang="en-US" sz="2200" b="1" err="1" smtClean="0">
                      <a:solidFill>
                        <a:srgbClr val="9AB5E4"/>
                      </a:solidFill>
                    </a:rPr>
                    <a:t>power</a:t>
                  </a:r>
                  <a:endParaRPr lang="hu-HU" altLang="en-US" sz="2000" b="1">
                    <a:solidFill>
                      <a:srgbClr val="9AB5E4"/>
                    </a:solidFill>
                  </a:endParaRPr>
                </a:p>
              </p:txBody>
            </p:sp>
            <p:sp>
              <p:nvSpPr>
                <p:cNvPr id="4" name="Lekerekített téglalap 3"/>
                <p:cNvSpPr/>
                <p:nvPr/>
              </p:nvSpPr>
              <p:spPr>
                <a:xfrm>
                  <a:off x="4694918" y="2870326"/>
                  <a:ext cx="180000" cy="180000"/>
                </a:xfrm>
                <a:prstGeom prst="roundRect">
                  <a:avLst/>
                </a:prstGeom>
              </p:spPr>
              <p:style>
                <a:lnRef idx="0">
                  <a:schemeClr val="accent1"/>
                </a:lnRef>
                <a:fillRef idx="3">
                  <a:schemeClr val="accent1"/>
                </a:fillRef>
                <a:effectRef idx="3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hu-HU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25" name="Lekerekített téglalap 24"/>
                <p:cNvSpPr/>
                <p:nvPr/>
              </p:nvSpPr>
              <p:spPr>
                <a:xfrm>
                  <a:off x="2306288" y="4008407"/>
                  <a:ext cx="180000" cy="180000"/>
                </a:xfrm>
                <a:prstGeom prst="roundRect">
                  <a:avLst/>
                </a:prstGeom>
              </p:spPr>
              <p:style>
                <a:lnRef idx="0">
                  <a:schemeClr val="accent1"/>
                </a:lnRef>
                <a:fillRef idx="3">
                  <a:schemeClr val="accent1"/>
                </a:fillRef>
                <a:effectRef idx="3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hu-HU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26" name="Lekerekített téglalap 25"/>
                <p:cNvSpPr/>
                <p:nvPr/>
              </p:nvSpPr>
              <p:spPr>
                <a:xfrm>
                  <a:off x="432094" y="4530697"/>
                  <a:ext cx="180000" cy="180000"/>
                </a:xfrm>
                <a:prstGeom prst="roundRect">
                  <a:avLst/>
                </a:prstGeom>
              </p:spPr>
              <p:style>
                <a:lnRef idx="0">
                  <a:schemeClr val="accent1"/>
                </a:lnRef>
                <a:fillRef idx="3">
                  <a:schemeClr val="accent1"/>
                </a:fillRef>
                <a:effectRef idx="3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hu-HU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27" name="Lekerekített téglalap 26"/>
                <p:cNvSpPr/>
                <p:nvPr/>
              </p:nvSpPr>
              <p:spPr>
                <a:xfrm>
                  <a:off x="3954928" y="4858624"/>
                  <a:ext cx="180000" cy="180000"/>
                </a:xfrm>
                <a:prstGeom prst="roundRect">
                  <a:avLst/>
                </a:prstGeom>
              </p:spPr>
              <p:style>
                <a:lnRef idx="0">
                  <a:schemeClr val="accent1"/>
                </a:lnRef>
                <a:fillRef idx="3">
                  <a:schemeClr val="accent1"/>
                </a:fillRef>
                <a:effectRef idx="3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hu-HU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28" name="Lekerekített téglalap 27"/>
                <p:cNvSpPr/>
                <p:nvPr/>
              </p:nvSpPr>
              <p:spPr>
                <a:xfrm>
                  <a:off x="5707173" y="4666151"/>
                  <a:ext cx="180000" cy="179999"/>
                </a:xfrm>
                <a:prstGeom prst="roundRect">
                  <a:avLst/>
                </a:prstGeom>
              </p:spPr>
              <p:style>
                <a:lnRef idx="0">
                  <a:schemeClr val="accent1"/>
                </a:lnRef>
                <a:fillRef idx="3">
                  <a:schemeClr val="accent1"/>
                </a:fillRef>
                <a:effectRef idx="3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hu-HU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29" name="Lekerekített téglalap 28"/>
                <p:cNvSpPr/>
                <p:nvPr/>
              </p:nvSpPr>
              <p:spPr>
                <a:xfrm>
                  <a:off x="6481496" y="2024864"/>
                  <a:ext cx="180000" cy="180000"/>
                </a:xfrm>
                <a:prstGeom prst="roundRect">
                  <a:avLst/>
                </a:prstGeom>
              </p:spPr>
              <p:style>
                <a:lnRef idx="0">
                  <a:schemeClr val="accent1"/>
                </a:lnRef>
                <a:fillRef idx="3">
                  <a:schemeClr val="accent1"/>
                </a:fillRef>
                <a:effectRef idx="3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/>
                  <a:endParaRPr lang="hu-HU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30" name="Lekerekített téglalap 29"/>
                <p:cNvSpPr/>
                <p:nvPr/>
              </p:nvSpPr>
              <p:spPr>
                <a:xfrm>
                  <a:off x="6985552" y="3571760"/>
                  <a:ext cx="180000" cy="180000"/>
                </a:xfrm>
                <a:prstGeom prst="roundRect">
                  <a:avLst/>
                </a:prstGeom>
              </p:spPr>
              <p:style>
                <a:lnRef idx="0">
                  <a:schemeClr val="accent1"/>
                </a:lnRef>
                <a:fillRef idx="3">
                  <a:schemeClr val="accent1"/>
                </a:fillRef>
                <a:effectRef idx="3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/>
                  <a:endParaRPr lang="hu-HU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31" name="Lekerekített téglalap 30"/>
                <p:cNvSpPr/>
                <p:nvPr/>
              </p:nvSpPr>
              <p:spPr>
                <a:xfrm>
                  <a:off x="6553504" y="4258368"/>
                  <a:ext cx="180000" cy="180000"/>
                </a:xfrm>
                <a:prstGeom prst="roundRect">
                  <a:avLst/>
                </a:prstGeom>
              </p:spPr>
              <p:style>
                <a:lnRef idx="0">
                  <a:schemeClr val="accent1"/>
                </a:lnRef>
                <a:fillRef idx="3">
                  <a:schemeClr val="accent1"/>
                </a:fillRef>
                <a:effectRef idx="3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/>
                  <a:endParaRPr lang="hu-HU">
                    <a:solidFill>
                      <a:prstClr val="white"/>
                    </a:solidFill>
                  </a:endParaRPr>
                </a:p>
              </p:txBody>
            </p:sp>
            <p:cxnSp>
              <p:nvCxnSpPr>
                <p:cNvPr id="9" name="Egyenes összekötő nyíllal 8"/>
                <p:cNvCxnSpPr/>
                <p:nvPr/>
              </p:nvCxnSpPr>
              <p:spPr>
                <a:xfrm flipV="1">
                  <a:off x="247956" y="170421"/>
                  <a:ext cx="6044" cy="6256215"/>
                </a:xfrm>
                <a:prstGeom prst="straightConnector1">
                  <a:avLst/>
                </a:prstGeom>
                <a:ln>
                  <a:solidFill>
                    <a:schemeClr val="tx1"/>
                  </a:solidFill>
                  <a:headEnd type="none" w="med" len="med"/>
                  <a:tailEnd type="triangl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1" name="Téglalap 10"/>
                <p:cNvSpPr/>
                <p:nvPr/>
              </p:nvSpPr>
              <p:spPr>
                <a:xfrm>
                  <a:off x="534550" y="835494"/>
                  <a:ext cx="1698625" cy="400312"/>
                </a:xfrm>
                <a:prstGeom prst="rect">
                  <a:avLst/>
                </a:prstGeom>
                <a:gradFill>
                  <a:gsLst>
                    <a:gs pos="0">
                      <a:schemeClr val="dk1">
                        <a:tint val="50000"/>
                        <a:satMod val="300000"/>
                        <a:alpha val="34000"/>
                      </a:schemeClr>
                    </a:gs>
                    <a:gs pos="100000">
                      <a:schemeClr val="dk1">
                        <a:tint val="15000"/>
                        <a:satMod val="350000"/>
                      </a:schemeClr>
                    </a:gs>
                  </a:gsLst>
                </a:gradFill>
                <a:ln>
                  <a:noFill/>
                </a:ln>
              </p:spPr>
              <p:style>
                <a:lnRef idx="1">
                  <a:schemeClr val="dk1"/>
                </a:lnRef>
                <a:fillRef idx="2">
                  <a:schemeClr val="dk1"/>
                </a:fillRef>
                <a:effectRef idx="1">
                  <a:schemeClr val="dk1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hu-HU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38" name="Lekerekített téglalap 37"/>
                <p:cNvSpPr/>
                <p:nvPr/>
              </p:nvSpPr>
              <p:spPr>
                <a:xfrm>
                  <a:off x="743557" y="929565"/>
                  <a:ext cx="180000" cy="180000"/>
                </a:xfrm>
                <a:prstGeom prst="roundRect">
                  <a:avLst/>
                </a:prstGeom>
              </p:spPr>
              <p:style>
                <a:lnRef idx="0">
                  <a:schemeClr val="accent1"/>
                </a:lnRef>
                <a:fillRef idx="3">
                  <a:schemeClr val="accent1"/>
                </a:fillRef>
                <a:effectRef idx="3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hu-HU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2109" name="Szövegdoboz 40"/>
                <p:cNvSpPr txBox="1">
                  <a:spLocks noChangeArrowheads="1"/>
                </p:cNvSpPr>
                <p:nvPr/>
              </p:nvSpPr>
              <p:spPr bwMode="auto">
                <a:xfrm>
                  <a:off x="954802" y="863420"/>
                  <a:ext cx="1042989" cy="27622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spcBef>
                      <a:spcPct val="20000"/>
                    </a:spcBef>
                    <a:buFont typeface="Arial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5pPr>
                  <a:lvl6pPr marL="2514600" indent="-228600" fontAlgn="base">
                    <a:spcBef>
                      <a:spcPct val="20000"/>
                    </a:spcBef>
                    <a:spcAft>
                      <a:spcPct val="0"/>
                    </a:spcAft>
                    <a:buFont typeface="Arial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6pPr>
                  <a:lvl7pPr marL="2971800" indent="-228600" fontAlgn="base">
                    <a:spcBef>
                      <a:spcPct val="20000"/>
                    </a:spcBef>
                    <a:spcAft>
                      <a:spcPct val="0"/>
                    </a:spcAft>
                    <a:buFont typeface="Arial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7pPr>
                  <a:lvl8pPr marL="3429000" indent="-228600" fontAlgn="base">
                    <a:spcBef>
                      <a:spcPct val="20000"/>
                    </a:spcBef>
                    <a:spcAft>
                      <a:spcPct val="0"/>
                    </a:spcAft>
                    <a:buFont typeface="Arial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8pPr>
                  <a:lvl9pPr marL="3886200" indent="-228600" fontAlgn="base">
                    <a:spcBef>
                      <a:spcPct val="20000"/>
                    </a:spcBef>
                    <a:spcAft>
                      <a:spcPct val="0"/>
                    </a:spcAft>
                    <a:buFont typeface="Arial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r>
                    <a:rPr lang="en-US" altLang="hu-HU" sz="1200" dirty="0">
                      <a:solidFill>
                        <a:srgbClr val="000000"/>
                      </a:solidFill>
                      <a:latin typeface="Verdana" pitchFamily="34" charset="0"/>
                    </a:rPr>
                    <a:t>Announced</a:t>
                  </a:r>
                  <a:endParaRPr lang="hu-HU" altLang="hu-HU" sz="1200">
                    <a:solidFill>
                      <a:srgbClr val="000000"/>
                    </a:solidFill>
                    <a:latin typeface="Verdana" pitchFamily="34" charset="0"/>
                  </a:endParaRPr>
                </a:p>
              </p:txBody>
            </p:sp>
            <p:cxnSp>
              <p:nvCxnSpPr>
                <p:cNvPr id="42" name="Egyenes összekötő 41"/>
                <p:cNvCxnSpPr/>
                <p:nvPr/>
              </p:nvCxnSpPr>
              <p:spPr>
                <a:xfrm rot="5400000">
                  <a:off x="240507" y="5421397"/>
                  <a:ext cx="0" cy="144463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3" name="Egyenes összekötő 42"/>
                <p:cNvCxnSpPr/>
                <p:nvPr/>
              </p:nvCxnSpPr>
              <p:spPr>
                <a:xfrm rot="5400000">
                  <a:off x="257969" y="4535970"/>
                  <a:ext cx="0" cy="144462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4" name="Egyenes összekötő 43"/>
                <p:cNvCxnSpPr/>
                <p:nvPr/>
              </p:nvCxnSpPr>
              <p:spPr>
                <a:xfrm rot="5400000">
                  <a:off x="251619" y="3667112"/>
                  <a:ext cx="0" cy="144462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5" name="Egyenes összekötő 44"/>
                <p:cNvCxnSpPr/>
                <p:nvPr/>
              </p:nvCxnSpPr>
              <p:spPr>
                <a:xfrm rot="5400000">
                  <a:off x="257969" y="2765040"/>
                  <a:ext cx="0" cy="144462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6" name="Egyenes összekötő 45"/>
                <p:cNvCxnSpPr/>
                <p:nvPr/>
              </p:nvCxnSpPr>
              <p:spPr>
                <a:xfrm rot="5400000">
                  <a:off x="257969" y="1948445"/>
                  <a:ext cx="0" cy="144462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47" name="Szövegdoboz 46"/>
                <p:cNvSpPr txBox="1"/>
                <p:nvPr/>
              </p:nvSpPr>
              <p:spPr>
                <a:xfrm>
                  <a:off x="-36512" y="5374567"/>
                  <a:ext cx="269875" cy="254000"/>
                </a:xfrm>
                <a:prstGeom prst="rect">
                  <a:avLst/>
                </a:prstGeom>
                <a:noFill/>
              </p:spPr>
              <p:txBody>
                <a:bodyPr wrap="none">
                  <a:spAutoFit/>
                </a:bodyPr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r>
                    <a:rPr lang="hu-HU" sz="1050">
                      <a:solidFill>
                        <a:prstClr val="black"/>
                      </a:solidFill>
                      <a:latin typeface="Verdana" panose="020B0604030504040204" pitchFamily="34" charset="0"/>
                      <a:ea typeface="Verdana" panose="020B0604030504040204" pitchFamily="34" charset="0"/>
                      <a:cs typeface="Verdana" panose="020B0604030504040204" pitchFamily="34" charset="0"/>
                    </a:rPr>
                    <a:t>1</a:t>
                  </a:r>
                </a:p>
              </p:txBody>
            </p:sp>
            <p:sp>
              <p:nvSpPr>
                <p:cNvPr id="48" name="Szövegdoboz 47"/>
                <p:cNvSpPr txBox="1"/>
                <p:nvPr/>
              </p:nvSpPr>
              <p:spPr>
                <a:xfrm>
                  <a:off x="-36512" y="4476439"/>
                  <a:ext cx="269875" cy="254000"/>
                </a:xfrm>
                <a:prstGeom prst="rect">
                  <a:avLst/>
                </a:prstGeom>
                <a:noFill/>
              </p:spPr>
              <p:txBody>
                <a:bodyPr wrap="none">
                  <a:spAutoFit/>
                </a:bodyPr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r>
                    <a:rPr lang="hu-HU" sz="1050">
                      <a:solidFill>
                        <a:prstClr val="black"/>
                      </a:solidFill>
                      <a:latin typeface="Verdana" panose="020B0604030504040204" pitchFamily="34" charset="0"/>
                      <a:ea typeface="Verdana" panose="020B0604030504040204" pitchFamily="34" charset="0"/>
                      <a:cs typeface="Verdana" panose="020B0604030504040204" pitchFamily="34" charset="0"/>
                    </a:rPr>
                    <a:t>2</a:t>
                  </a:r>
                </a:p>
              </p:txBody>
            </p:sp>
            <p:sp>
              <p:nvSpPr>
                <p:cNvPr id="49" name="Szövegdoboz 48"/>
                <p:cNvSpPr txBox="1"/>
                <p:nvPr/>
              </p:nvSpPr>
              <p:spPr>
                <a:xfrm>
                  <a:off x="-36512" y="3612343"/>
                  <a:ext cx="269875" cy="254000"/>
                </a:xfrm>
                <a:prstGeom prst="rect">
                  <a:avLst/>
                </a:prstGeom>
                <a:noFill/>
              </p:spPr>
              <p:txBody>
                <a:bodyPr wrap="none">
                  <a:spAutoFit/>
                </a:bodyPr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r>
                    <a:rPr lang="hu-HU" sz="1050">
                      <a:solidFill>
                        <a:prstClr val="black"/>
                      </a:solidFill>
                      <a:latin typeface="Verdana" panose="020B0604030504040204" pitchFamily="34" charset="0"/>
                      <a:ea typeface="Verdana" panose="020B0604030504040204" pitchFamily="34" charset="0"/>
                      <a:cs typeface="Verdana" panose="020B0604030504040204" pitchFamily="34" charset="0"/>
                    </a:rPr>
                    <a:t>3</a:t>
                  </a:r>
                </a:p>
              </p:txBody>
            </p:sp>
            <p:sp>
              <p:nvSpPr>
                <p:cNvPr id="50" name="Szövegdoboz 49"/>
                <p:cNvSpPr txBox="1"/>
                <p:nvPr/>
              </p:nvSpPr>
              <p:spPr>
                <a:xfrm>
                  <a:off x="-36512" y="2710271"/>
                  <a:ext cx="269875" cy="254000"/>
                </a:xfrm>
                <a:prstGeom prst="rect">
                  <a:avLst/>
                </a:prstGeom>
                <a:noFill/>
              </p:spPr>
              <p:txBody>
                <a:bodyPr wrap="none">
                  <a:spAutoFit/>
                </a:bodyPr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r>
                    <a:rPr lang="hu-HU" sz="1050">
                      <a:solidFill>
                        <a:prstClr val="black"/>
                      </a:solidFill>
                      <a:latin typeface="Verdana" panose="020B0604030504040204" pitchFamily="34" charset="0"/>
                      <a:ea typeface="Verdana" panose="020B0604030504040204" pitchFamily="34" charset="0"/>
                      <a:cs typeface="Verdana" panose="020B0604030504040204" pitchFamily="34" charset="0"/>
                    </a:rPr>
                    <a:t>4</a:t>
                  </a:r>
                </a:p>
              </p:txBody>
            </p:sp>
            <p:sp>
              <p:nvSpPr>
                <p:cNvPr id="52" name="Szövegdoboz 51"/>
                <p:cNvSpPr txBox="1"/>
                <p:nvPr/>
              </p:nvSpPr>
              <p:spPr>
                <a:xfrm>
                  <a:off x="-36512" y="1884151"/>
                  <a:ext cx="269875" cy="254000"/>
                </a:xfrm>
                <a:prstGeom prst="rect">
                  <a:avLst/>
                </a:prstGeom>
                <a:noFill/>
              </p:spPr>
              <p:txBody>
                <a:bodyPr wrap="none">
                  <a:spAutoFit/>
                </a:bodyPr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r>
                    <a:rPr lang="hu-HU" sz="1050">
                      <a:solidFill>
                        <a:prstClr val="black"/>
                      </a:solidFill>
                      <a:latin typeface="Verdana" panose="020B0604030504040204" pitchFamily="34" charset="0"/>
                      <a:ea typeface="Verdana" panose="020B0604030504040204" pitchFamily="34" charset="0"/>
                      <a:cs typeface="Verdana" panose="020B0604030504040204" pitchFamily="34" charset="0"/>
                    </a:rPr>
                    <a:t>5</a:t>
                  </a:r>
                </a:p>
              </p:txBody>
            </p:sp>
            <p:cxnSp>
              <p:nvCxnSpPr>
                <p:cNvPr id="55" name="Egyenes összekötő 54"/>
                <p:cNvCxnSpPr/>
                <p:nvPr/>
              </p:nvCxnSpPr>
              <p:spPr>
                <a:xfrm>
                  <a:off x="5080891" y="6294873"/>
                  <a:ext cx="0" cy="144463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6" name="Egyenes összekötő 55"/>
                <p:cNvCxnSpPr/>
                <p:nvPr/>
              </p:nvCxnSpPr>
              <p:spPr>
                <a:xfrm>
                  <a:off x="3350516" y="6294873"/>
                  <a:ext cx="0" cy="144463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7" name="Egyenes összekötő 56"/>
                <p:cNvCxnSpPr/>
                <p:nvPr/>
              </p:nvCxnSpPr>
              <p:spPr>
                <a:xfrm>
                  <a:off x="6792216" y="6294873"/>
                  <a:ext cx="0" cy="144463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8" name="Egyenes összekötő 57"/>
                <p:cNvCxnSpPr/>
                <p:nvPr/>
              </p:nvCxnSpPr>
              <p:spPr>
                <a:xfrm>
                  <a:off x="2475803" y="6294873"/>
                  <a:ext cx="0" cy="144463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9" name="Egyenes összekötő 58"/>
                <p:cNvCxnSpPr/>
                <p:nvPr/>
              </p:nvCxnSpPr>
              <p:spPr>
                <a:xfrm>
                  <a:off x="761303" y="6294873"/>
                  <a:ext cx="0" cy="144463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2129" name="Szövegdoboz 60"/>
                <p:cNvSpPr txBox="1">
                  <a:spLocks noChangeArrowheads="1"/>
                </p:cNvSpPr>
                <p:nvPr/>
              </p:nvSpPr>
              <p:spPr bwMode="auto">
                <a:xfrm>
                  <a:off x="952599" y="6436161"/>
                  <a:ext cx="512763" cy="24606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spcBef>
                      <a:spcPct val="20000"/>
                    </a:spcBef>
                    <a:buFont typeface="Arial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5pPr>
                  <a:lvl6pPr marL="2514600" indent="-228600" fontAlgn="base">
                    <a:spcBef>
                      <a:spcPct val="20000"/>
                    </a:spcBef>
                    <a:spcAft>
                      <a:spcPct val="0"/>
                    </a:spcAft>
                    <a:buFont typeface="Arial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6pPr>
                  <a:lvl7pPr marL="2971800" indent="-228600" fontAlgn="base">
                    <a:spcBef>
                      <a:spcPct val="20000"/>
                    </a:spcBef>
                    <a:spcAft>
                      <a:spcPct val="0"/>
                    </a:spcAft>
                    <a:buFont typeface="Arial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7pPr>
                  <a:lvl8pPr marL="3429000" indent="-228600" fontAlgn="base">
                    <a:spcBef>
                      <a:spcPct val="20000"/>
                    </a:spcBef>
                    <a:spcAft>
                      <a:spcPct val="0"/>
                    </a:spcAft>
                    <a:buFont typeface="Arial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8pPr>
                  <a:lvl9pPr marL="3886200" indent="-228600" fontAlgn="base">
                    <a:spcBef>
                      <a:spcPct val="20000"/>
                    </a:spcBef>
                    <a:spcAft>
                      <a:spcPct val="0"/>
                    </a:spcAft>
                    <a:buFont typeface="Arial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r>
                    <a:rPr lang="hu-HU" altLang="hu-HU" sz="1000">
                      <a:solidFill>
                        <a:srgbClr val="000000"/>
                      </a:solidFill>
                      <a:latin typeface="Verdana" pitchFamily="34" charset="0"/>
                    </a:rPr>
                    <a:t>2006</a:t>
                  </a:r>
                </a:p>
              </p:txBody>
            </p:sp>
            <p:sp>
              <p:nvSpPr>
                <p:cNvPr id="2130" name="Szövegdoboz 61"/>
                <p:cNvSpPr txBox="1">
                  <a:spLocks noChangeArrowheads="1"/>
                </p:cNvSpPr>
                <p:nvPr/>
              </p:nvSpPr>
              <p:spPr bwMode="auto">
                <a:xfrm>
                  <a:off x="1805087" y="6437748"/>
                  <a:ext cx="512762" cy="24606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spcBef>
                      <a:spcPct val="20000"/>
                    </a:spcBef>
                    <a:buFont typeface="Arial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5pPr>
                  <a:lvl6pPr marL="2514600" indent="-228600" fontAlgn="base">
                    <a:spcBef>
                      <a:spcPct val="20000"/>
                    </a:spcBef>
                    <a:spcAft>
                      <a:spcPct val="0"/>
                    </a:spcAft>
                    <a:buFont typeface="Arial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6pPr>
                  <a:lvl7pPr marL="2971800" indent="-228600" fontAlgn="base">
                    <a:spcBef>
                      <a:spcPct val="20000"/>
                    </a:spcBef>
                    <a:spcAft>
                      <a:spcPct val="0"/>
                    </a:spcAft>
                    <a:buFont typeface="Arial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7pPr>
                  <a:lvl8pPr marL="3429000" indent="-228600" fontAlgn="base">
                    <a:spcBef>
                      <a:spcPct val="20000"/>
                    </a:spcBef>
                    <a:spcAft>
                      <a:spcPct val="0"/>
                    </a:spcAft>
                    <a:buFont typeface="Arial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8pPr>
                  <a:lvl9pPr marL="3886200" indent="-228600" fontAlgn="base">
                    <a:spcBef>
                      <a:spcPct val="20000"/>
                    </a:spcBef>
                    <a:spcAft>
                      <a:spcPct val="0"/>
                    </a:spcAft>
                    <a:buFont typeface="Arial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r>
                    <a:rPr lang="hu-HU" altLang="hu-HU" sz="1000">
                      <a:solidFill>
                        <a:srgbClr val="000000"/>
                      </a:solidFill>
                      <a:latin typeface="Verdana" pitchFamily="34" charset="0"/>
                    </a:rPr>
                    <a:t>2007</a:t>
                  </a:r>
                </a:p>
              </p:txBody>
            </p:sp>
            <p:sp>
              <p:nvSpPr>
                <p:cNvPr id="2131" name="Szövegdoboz 62"/>
                <p:cNvSpPr txBox="1">
                  <a:spLocks noChangeArrowheads="1"/>
                </p:cNvSpPr>
                <p:nvPr/>
              </p:nvSpPr>
              <p:spPr bwMode="auto">
                <a:xfrm>
                  <a:off x="2673449" y="6431398"/>
                  <a:ext cx="511175" cy="24606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spcBef>
                      <a:spcPct val="20000"/>
                    </a:spcBef>
                    <a:buFont typeface="Arial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5pPr>
                  <a:lvl6pPr marL="2514600" indent="-228600" fontAlgn="base">
                    <a:spcBef>
                      <a:spcPct val="20000"/>
                    </a:spcBef>
                    <a:spcAft>
                      <a:spcPct val="0"/>
                    </a:spcAft>
                    <a:buFont typeface="Arial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6pPr>
                  <a:lvl7pPr marL="2971800" indent="-228600" fontAlgn="base">
                    <a:spcBef>
                      <a:spcPct val="20000"/>
                    </a:spcBef>
                    <a:spcAft>
                      <a:spcPct val="0"/>
                    </a:spcAft>
                    <a:buFont typeface="Arial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7pPr>
                  <a:lvl8pPr marL="3429000" indent="-228600" fontAlgn="base">
                    <a:spcBef>
                      <a:spcPct val="20000"/>
                    </a:spcBef>
                    <a:spcAft>
                      <a:spcPct val="0"/>
                    </a:spcAft>
                    <a:buFont typeface="Arial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8pPr>
                  <a:lvl9pPr marL="3886200" indent="-228600" fontAlgn="base">
                    <a:spcBef>
                      <a:spcPct val="20000"/>
                    </a:spcBef>
                    <a:spcAft>
                      <a:spcPct val="0"/>
                    </a:spcAft>
                    <a:buFont typeface="Arial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r>
                    <a:rPr lang="hu-HU" altLang="hu-HU" sz="1000">
                      <a:solidFill>
                        <a:srgbClr val="000000"/>
                      </a:solidFill>
                      <a:latin typeface="Verdana" pitchFamily="34" charset="0"/>
                    </a:rPr>
                    <a:t>2008</a:t>
                  </a:r>
                </a:p>
              </p:txBody>
            </p:sp>
            <p:sp>
              <p:nvSpPr>
                <p:cNvPr id="2132" name="Szövegdoboz 65"/>
                <p:cNvSpPr txBox="1">
                  <a:spLocks noChangeArrowheads="1"/>
                </p:cNvSpPr>
                <p:nvPr/>
              </p:nvSpPr>
              <p:spPr bwMode="auto">
                <a:xfrm>
                  <a:off x="3535462" y="6431398"/>
                  <a:ext cx="511175" cy="24606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spcBef>
                      <a:spcPct val="20000"/>
                    </a:spcBef>
                    <a:buFont typeface="Arial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5pPr>
                  <a:lvl6pPr marL="2514600" indent="-228600" fontAlgn="base">
                    <a:spcBef>
                      <a:spcPct val="20000"/>
                    </a:spcBef>
                    <a:spcAft>
                      <a:spcPct val="0"/>
                    </a:spcAft>
                    <a:buFont typeface="Arial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6pPr>
                  <a:lvl7pPr marL="2971800" indent="-228600" fontAlgn="base">
                    <a:spcBef>
                      <a:spcPct val="20000"/>
                    </a:spcBef>
                    <a:spcAft>
                      <a:spcPct val="0"/>
                    </a:spcAft>
                    <a:buFont typeface="Arial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7pPr>
                  <a:lvl8pPr marL="3429000" indent="-228600" fontAlgn="base">
                    <a:spcBef>
                      <a:spcPct val="20000"/>
                    </a:spcBef>
                    <a:spcAft>
                      <a:spcPct val="0"/>
                    </a:spcAft>
                    <a:buFont typeface="Arial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8pPr>
                  <a:lvl9pPr marL="3886200" indent="-228600" fontAlgn="base">
                    <a:spcBef>
                      <a:spcPct val="20000"/>
                    </a:spcBef>
                    <a:spcAft>
                      <a:spcPct val="0"/>
                    </a:spcAft>
                    <a:buFont typeface="Arial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r>
                    <a:rPr lang="hu-HU" altLang="hu-HU" sz="1000">
                      <a:solidFill>
                        <a:srgbClr val="000000"/>
                      </a:solidFill>
                      <a:latin typeface="Verdana" pitchFamily="34" charset="0"/>
                    </a:rPr>
                    <a:t>2009</a:t>
                  </a:r>
                </a:p>
              </p:txBody>
            </p:sp>
            <p:sp>
              <p:nvSpPr>
                <p:cNvPr id="2133" name="Szövegdoboz 66"/>
                <p:cNvSpPr txBox="1">
                  <a:spLocks noChangeArrowheads="1"/>
                </p:cNvSpPr>
                <p:nvPr/>
              </p:nvSpPr>
              <p:spPr bwMode="auto">
                <a:xfrm>
                  <a:off x="4402237" y="6432986"/>
                  <a:ext cx="512762" cy="24606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spcBef>
                      <a:spcPct val="20000"/>
                    </a:spcBef>
                    <a:buFont typeface="Arial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5pPr>
                  <a:lvl6pPr marL="2514600" indent="-228600" fontAlgn="base">
                    <a:spcBef>
                      <a:spcPct val="20000"/>
                    </a:spcBef>
                    <a:spcAft>
                      <a:spcPct val="0"/>
                    </a:spcAft>
                    <a:buFont typeface="Arial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6pPr>
                  <a:lvl7pPr marL="2971800" indent="-228600" fontAlgn="base">
                    <a:spcBef>
                      <a:spcPct val="20000"/>
                    </a:spcBef>
                    <a:spcAft>
                      <a:spcPct val="0"/>
                    </a:spcAft>
                    <a:buFont typeface="Arial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7pPr>
                  <a:lvl8pPr marL="3429000" indent="-228600" fontAlgn="base">
                    <a:spcBef>
                      <a:spcPct val="20000"/>
                    </a:spcBef>
                    <a:spcAft>
                      <a:spcPct val="0"/>
                    </a:spcAft>
                    <a:buFont typeface="Arial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8pPr>
                  <a:lvl9pPr marL="3886200" indent="-228600" fontAlgn="base">
                    <a:spcBef>
                      <a:spcPct val="20000"/>
                    </a:spcBef>
                    <a:spcAft>
                      <a:spcPct val="0"/>
                    </a:spcAft>
                    <a:buFont typeface="Arial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r>
                    <a:rPr lang="hu-HU" altLang="hu-HU" sz="1000">
                      <a:solidFill>
                        <a:srgbClr val="000000"/>
                      </a:solidFill>
                      <a:latin typeface="Verdana" pitchFamily="34" charset="0"/>
                    </a:rPr>
                    <a:t>2010</a:t>
                  </a:r>
                </a:p>
              </p:txBody>
            </p:sp>
            <p:sp>
              <p:nvSpPr>
                <p:cNvPr id="2134" name="Szövegdoboz 67"/>
                <p:cNvSpPr txBox="1">
                  <a:spLocks noChangeArrowheads="1"/>
                </p:cNvSpPr>
                <p:nvPr/>
              </p:nvSpPr>
              <p:spPr bwMode="auto">
                <a:xfrm>
                  <a:off x="5264249" y="6431398"/>
                  <a:ext cx="512763" cy="24606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spcBef>
                      <a:spcPct val="20000"/>
                    </a:spcBef>
                    <a:buFont typeface="Arial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5pPr>
                  <a:lvl6pPr marL="2514600" indent="-228600" fontAlgn="base">
                    <a:spcBef>
                      <a:spcPct val="20000"/>
                    </a:spcBef>
                    <a:spcAft>
                      <a:spcPct val="0"/>
                    </a:spcAft>
                    <a:buFont typeface="Arial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6pPr>
                  <a:lvl7pPr marL="2971800" indent="-228600" fontAlgn="base">
                    <a:spcBef>
                      <a:spcPct val="20000"/>
                    </a:spcBef>
                    <a:spcAft>
                      <a:spcPct val="0"/>
                    </a:spcAft>
                    <a:buFont typeface="Arial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7pPr>
                  <a:lvl8pPr marL="3429000" indent="-228600" fontAlgn="base">
                    <a:spcBef>
                      <a:spcPct val="20000"/>
                    </a:spcBef>
                    <a:spcAft>
                      <a:spcPct val="0"/>
                    </a:spcAft>
                    <a:buFont typeface="Arial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8pPr>
                  <a:lvl9pPr marL="3886200" indent="-228600" fontAlgn="base">
                    <a:spcBef>
                      <a:spcPct val="20000"/>
                    </a:spcBef>
                    <a:spcAft>
                      <a:spcPct val="0"/>
                    </a:spcAft>
                    <a:buFont typeface="Arial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r>
                    <a:rPr lang="hu-HU" altLang="hu-HU" sz="1000">
                      <a:solidFill>
                        <a:srgbClr val="000000"/>
                      </a:solidFill>
                      <a:latin typeface="Verdana" pitchFamily="34" charset="0"/>
                    </a:rPr>
                    <a:t>2011</a:t>
                  </a:r>
                </a:p>
              </p:txBody>
            </p:sp>
            <p:sp>
              <p:nvSpPr>
                <p:cNvPr id="73" name="Szövegdoboz 36"/>
                <p:cNvSpPr txBox="1">
                  <a:spLocks noChangeArrowheads="1"/>
                </p:cNvSpPr>
                <p:nvPr/>
              </p:nvSpPr>
              <p:spPr bwMode="auto">
                <a:xfrm rot="20700000">
                  <a:off x="5421214" y="4895578"/>
                  <a:ext cx="910827" cy="69249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spcBef>
                      <a:spcPct val="20000"/>
                    </a:spcBef>
                    <a:buFont typeface="Arial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5pPr>
                  <a:lvl6pPr marL="2514600" indent="-228600" fontAlgn="base">
                    <a:spcBef>
                      <a:spcPct val="20000"/>
                    </a:spcBef>
                    <a:spcAft>
                      <a:spcPct val="0"/>
                    </a:spcAft>
                    <a:buFont typeface="Arial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6pPr>
                  <a:lvl7pPr marL="2971800" indent="-228600" fontAlgn="base">
                    <a:spcBef>
                      <a:spcPct val="20000"/>
                    </a:spcBef>
                    <a:spcAft>
                      <a:spcPct val="0"/>
                    </a:spcAft>
                    <a:buFont typeface="Arial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7pPr>
                  <a:lvl8pPr marL="3429000" indent="-228600" fontAlgn="base">
                    <a:spcBef>
                      <a:spcPct val="20000"/>
                    </a:spcBef>
                    <a:spcAft>
                      <a:spcPct val="0"/>
                    </a:spcAft>
                    <a:buFont typeface="Arial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8pPr>
                  <a:lvl9pPr marL="3886200" indent="-228600" fontAlgn="base">
                    <a:spcBef>
                      <a:spcPct val="20000"/>
                    </a:spcBef>
                    <a:spcAft>
                      <a:spcPct val="0"/>
                    </a:spcAft>
                    <a:buFont typeface="Arial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9pPr>
                </a:lstStyle>
                <a:p>
                  <a:pPr algn="ctr">
                    <a:spcBef>
                      <a:spcPct val="0"/>
                    </a:spcBef>
                    <a:buFontTx/>
                    <a:buNone/>
                  </a:pPr>
                  <a:r>
                    <a:rPr lang="en-US" altLang="hu-HU" sz="900" dirty="0" smtClean="0">
                      <a:solidFill>
                        <a:srgbClr val="000000"/>
                      </a:solidFill>
                      <a:latin typeface="Verdana" pitchFamily="34" charset="0"/>
                    </a:rPr>
                    <a:t>10/2011</a:t>
                  </a:r>
                </a:p>
                <a:p>
                  <a:pPr>
                    <a:spcBef>
                      <a:spcPct val="0"/>
                    </a:spcBef>
                    <a:buFontTx/>
                    <a:buNone/>
                  </a:pPr>
                  <a:r>
                    <a:rPr lang="hu-HU" altLang="hu-HU" sz="1000" b="1" err="1" smtClean="0">
                      <a:solidFill>
                        <a:srgbClr val="000000"/>
                      </a:solidFill>
                      <a:latin typeface="Verdana" pitchFamily="34" charset="0"/>
                    </a:rPr>
                    <a:t>Cortex-A</a:t>
                  </a:r>
                  <a:r>
                    <a:rPr lang="en-US" altLang="hu-HU" sz="1000" b="1" dirty="0" smtClean="0">
                      <a:solidFill>
                        <a:srgbClr val="000000"/>
                      </a:solidFill>
                      <a:latin typeface="Verdana" pitchFamily="34" charset="0"/>
                    </a:rPr>
                    <a:t>7</a:t>
                  </a:r>
                </a:p>
                <a:p>
                  <a:pPr algn="ctr">
                    <a:spcBef>
                      <a:spcPct val="0"/>
                    </a:spcBef>
                    <a:buFontTx/>
                    <a:buNone/>
                  </a:pPr>
                  <a:r>
                    <a:rPr lang="en-US" altLang="hu-HU" sz="1000" dirty="0" smtClean="0">
                      <a:solidFill>
                        <a:srgbClr val="000000"/>
                      </a:solidFill>
                      <a:latin typeface="Verdana" pitchFamily="34" charset="0"/>
                    </a:rPr>
                    <a:t>ARMv7</a:t>
                  </a:r>
                </a:p>
                <a:p>
                  <a:pPr algn="ctr">
                    <a:spcBef>
                      <a:spcPct val="0"/>
                    </a:spcBef>
                    <a:buFontTx/>
                    <a:buNone/>
                  </a:pPr>
                  <a:r>
                    <a:rPr lang="en-US" altLang="hu-HU" sz="1000" dirty="0" smtClean="0">
                      <a:solidFill>
                        <a:srgbClr val="000000"/>
                      </a:solidFill>
                      <a:latin typeface="Verdana" pitchFamily="34" charset="0"/>
                    </a:rPr>
                    <a:t>28 nm</a:t>
                  </a:r>
                  <a:endParaRPr lang="hu-HU" altLang="hu-HU" sz="1000">
                    <a:solidFill>
                      <a:srgbClr val="000000"/>
                    </a:solidFill>
                    <a:latin typeface="Verdana" pitchFamily="34" charset="0"/>
                  </a:endParaRPr>
                </a:p>
              </p:txBody>
            </p:sp>
            <p:sp>
              <p:nvSpPr>
                <p:cNvPr id="74" name="Szövegdoboz 36"/>
                <p:cNvSpPr txBox="1">
                  <a:spLocks noChangeArrowheads="1"/>
                </p:cNvSpPr>
                <p:nvPr/>
              </p:nvSpPr>
              <p:spPr bwMode="auto">
                <a:xfrm rot="-900000">
                  <a:off x="6411278" y="4446970"/>
                  <a:ext cx="1002197" cy="69249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spcBef>
                      <a:spcPct val="20000"/>
                    </a:spcBef>
                    <a:buFont typeface="Arial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5pPr>
                  <a:lvl6pPr marL="2514600" indent="-228600" fontAlgn="base">
                    <a:spcBef>
                      <a:spcPct val="20000"/>
                    </a:spcBef>
                    <a:spcAft>
                      <a:spcPct val="0"/>
                    </a:spcAft>
                    <a:buFont typeface="Arial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6pPr>
                  <a:lvl7pPr marL="2971800" indent="-228600" fontAlgn="base">
                    <a:spcBef>
                      <a:spcPct val="20000"/>
                    </a:spcBef>
                    <a:spcAft>
                      <a:spcPct val="0"/>
                    </a:spcAft>
                    <a:buFont typeface="Arial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7pPr>
                  <a:lvl8pPr marL="3429000" indent="-228600" fontAlgn="base">
                    <a:spcBef>
                      <a:spcPct val="20000"/>
                    </a:spcBef>
                    <a:spcAft>
                      <a:spcPct val="0"/>
                    </a:spcAft>
                    <a:buFont typeface="Arial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8pPr>
                  <a:lvl9pPr marL="3886200" indent="-228600" fontAlgn="base">
                    <a:spcBef>
                      <a:spcPct val="20000"/>
                    </a:spcBef>
                    <a:spcAft>
                      <a:spcPct val="0"/>
                    </a:spcAft>
                    <a:buFont typeface="Arial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9pPr>
                </a:lstStyle>
                <a:p>
                  <a:pPr algn="ctr">
                    <a:spcBef>
                      <a:spcPct val="0"/>
                    </a:spcBef>
                    <a:buFontTx/>
                    <a:buNone/>
                  </a:pPr>
                  <a:r>
                    <a:rPr lang="en-US" altLang="hu-HU" sz="900" dirty="0" smtClean="0">
                      <a:solidFill>
                        <a:srgbClr val="000000"/>
                      </a:solidFill>
                      <a:latin typeface="Verdana" pitchFamily="34" charset="0"/>
                    </a:rPr>
                    <a:t>10/2012</a:t>
                  </a:r>
                </a:p>
                <a:p>
                  <a:pPr>
                    <a:spcBef>
                      <a:spcPct val="0"/>
                    </a:spcBef>
                    <a:buFontTx/>
                    <a:buNone/>
                  </a:pPr>
                  <a:r>
                    <a:rPr lang="hu-HU" altLang="hu-HU" sz="1000" b="1" err="1" smtClean="0">
                      <a:solidFill>
                        <a:srgbClr val="000000"/>
                      </a:solidFill>
                      <a:latin typeface="Verdana" pitchFamily="34" charset="0"/>
                    </a:rPr>
                    <a:t>Cortex-A</a:t>
                  </a:r>
                  <a:r>
                    <a:rPr lang="en-US" altLang="hu-HU" sz="1000" b="1" dirty="0" smtClean="0">
                      <a:solidFill>
                        <a:srgbClr val="000000"/>
                      </a:solidFill>
                      <a:latin typeface="Verdana" pitchFamily="34" charset="0"/>
                    </a:rPr>
                    <a:t>53</a:t>
                  </a:r>
                </a:p>
                <a:p>
                  <a:pPr algn="ctr">
                    <a:spcBef>
                      <a:spcPct val="0"/>
                    </a:spcBef>
                    <a:buFontTx/>
                    <a:buNone/>
                  </a:pPr>
                  <a:r>
                    <a:rPr lang="en-US" altLang="hu-HU" sz="1000" dirty="0" smtClean="0">
                      <a:solidFill>
                        <a:srgbClr val="000000"/>
                      </a:solidFill>
                      <a:latin typeface="Verdana" pitchFamily="34" charset="0"/>
                    </a:rPr>
                    <a:t>ARMv8</a:t>
                  </a:r>
                </a:p>
                <a:p>
                  <a:pPr algn="ctr">
                    <a:spcBef>
                      <a:spcPct val="0"/>
                    </a:spcBef>
                    <a:buFontTx/>
                    <a:buNone/>
                  </a:pPr>
                  <a:r>
                    <a:rPr lang="en-US" altLang="hu-HU" sz="1000" dirty="0" smtClean="0">
                      <a:solidFill>
                        <a:srgbClr val="000000"/>
                      </a:solidFill>
                      <a:latin typeface="Verdana" pitchFamily="34" charset="0"/>
                    </a:rPr>
                    <a:t>20/16 nm</a:t>
                  </a:r>
                  <a:endParaRPr lang="hu-HU" altLang="hu-HU" sz="1000">
                    <a:solidFill>
                      <a:srgbClr val="000000"/>
                    </a:solidFill>
                    <a:latin typeface="Verdana" pitchFamily="34" charset="0"/>
                  </a:endParaRPr>
                </a:p>
              </p:txBody>
            </p:sp>
            <p:sp>
              <p:nvSpPr>
                <p:cNvPr id="75" name="Szövegdoboz 36"/>
                <p:cNvSpPr txBox="1">
                  <a:spLocks noChangeArrowheads="1"/>
                </p:cNvSpPr>
                <p:nvPr/>
              </p:nvSpPr>
              <p:spPr bwMode="auto">
                <a:xfrm rot="20700000">
                  <a:off x="626655" y="4284209"/>
                  <a:ext cx="910827" cy="69249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spcBef>
                      <a:spcPct val="20000"/>
                    </a:spcBef>
                    <a:buFont typeface="Arial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5pPr>
                  <a:lvl6pPr marL="2514600" indent="-228600" fontAlgn="base">
                    <a:spcBef>
                      <a:spcPct val="20000"/>
                    </a:spcBef>
                    <a:spcAft>
                      <a:spcPct val="0"/>
                    </a:spcAft>
                    <a:buFont typeface="Arial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6pPr>
                  <a:lvl7pPr marL="2971800" indent="-228600" fontAlgn="base">
                    <a:spcBef>
                      <a:spcPct val="20000"/>
                    </a:spcBef>
                    <a:spcAft>
                      <a:spcPct val="0"/>
                    </a:spcAft>
                    <a:buFont typeface="Arial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7pPr>
                  <a:lvl8pPr marL="3429000" indent="-228600" fontAlgn="base">
                    <a:spcBef>
                      <a:spcPct val="20000"/>
                    </a:spcBef>
                    <a:spcAft>
                      <a:spcPct val="0"/>
                    </a:spcAft>
                    <a:buFont typeface="Arial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8pPr>
                  <a:lvl9pPr marL="3886200" indent="-228600" fontAlgn="base">
                    <a:spcBef>
                      <a:spcPct val="20000"/>
                    </a:spcBef>
                    <a:spcAft>
                      <a:spcPct val="0"/>
                    </a:spcAft>
                    <a:buFont typeface="Arial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9pPr>
                </a:lstStyle>
                <a:p>
                  <a:pPr algn="ctr">
                    <a:spcBef>
                      <a:spcPct val="0"/>
                    </a:spcBef>
                    <a:buFontTx/>
                    <a:buNone/>
                  </a:pPr>
                  <a:r>
                    <a:rPr lang="en-US" altLang="hu-HU" sz="900" dirty="0" smtClean="0">
                      <a:solidFill>
                        <a:srgbClr val="000000"/>
                      </a:solidFill>
                      <a:latin typeface="Verdana" pitchFamily="34" charset="0"/>
                    </a:rPr>
                    <a:t>10/2005</a:t>
                  </a:r>
                </a:p>
                <a:p>
                  <a:pPr>
                    <a:spcBef>
                      <a:spcPct val="0"/>
                    </a:spcBef>
                    <a:buFontTx/>
                    <a:buNone/>
                  </a:pPr>
                  <a:r>
                    <a:rPr lang="hu-HU" altLang="hu-HU" sz="1000" b="1" dirty="0" smtClean="0">
                      <a:solidFill>
                        <a:srgbClr val="000000"/>
                      </a:solidFill>
                      <a:latin typeface="Verdana" pitchFamily="34" charset="0"/>
                    </a:rPr>
                    <a:t>Cortex-A</a:t>
                  </a:r>
                  <a:r>
                    <a:rPr lang="en-US" altLang="hu-HU" sz="1000" b="1" dirty="0" smtClean="0">
                      <a:solidFill>
                        <a:srgbClr val="000000"/>
                      </a:solidFill>
                      <a:latin typeface="Verdana" pitchFamily="34" charset="0"/>
                    </a:rPr>
                    <a:t>8</a:t>
                  </a:r>
                </a:p>
                <a:p>
                  <a:pPr algn="ctr">
                    <a:spcBef>
                      <a:spcPct val="0"/>
                    </a:spcBef>
                    <a:buFontTx/>
                    <a:buNone/>
                  </a:pPr>
                  <a:r>
                    <a:rPr lang="en-US" altLang="hu-HU" sz="1000" dirty="0" smtClean="0">
                      <a:solidFill>
                        <a:srgbClr val="000000"/>
                      </a:solidFill>
                      <a:latin typeface="Verdana" pitchFamily="34" charset="0"/>
                    </a:rPr>
                    <a:t>ARMv7</a:t>
                  </a:r>
                </a:p>
                <a:p>
                  <a:pPr algn="ctr">
                    <a:spcBef>
                      <a:spcPct val="0"/>
                    </a:spcBef>
                    <a:buFontTx/>
                    <a:buNone/>
                  </a:pPr>
                  <a:r>
                    <a:rPr lang="en-US" altLang="hu-HU" sz="1000" dirty="0" smtClean="0">
                      <a:solidFill>
                        <a:srgbClr val="000000"/>
                      </a:solidFill>
                      <a:latin typeface="Verdana" pitchFamily="34" charset="0"/>
                    </a:rPr>
                    <a:t>65 nm</a:t>
                  </a:r>
                  <a:endParaRPr lang="hu-HU" altLang="hu-HU" sz="1000" dirty="0">
                    <a:solidFill>
                      <a:srgbClr val="000000"/>
                    </a:solidFill>
                    <a:latin typeface="Verdana" pitchFamily="34" charset="0"/>
                  </a:endParaRPr>
                </a:p>
              </p:txBody>
            </p:sp>
            <p:sp>
              <p:nvSpPr>
                <p:cNvPr id="77" name="Szövegdoboz 36"/>
                <p:cNvSpPr txBox="1">
                  <a:spLocks noChangeArrowheads="1"/>
                </p:cNvSpPr>
                <p:nvPr/>
              </p:nvSpPr>
              <p:spPr bwMode="auto">
                <a:xfrm rot="-900000">
                  <a:off x="2695187" y="3757875"/>
                  <a:ext cx="910827" cy="69249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spcBef>
                      <a:spcPct val="20000"/>
                    </a:spcBef>
                    <a:buFont typeface="Arial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5pPr>
                  <a:lvl6pPr marL="2514600" indent="-228600" fontAlgn="base">
                    <a:spcBef>
                      <a:spcPct val="20000"/>
                    </a:spcBef>
                    <a:spcAft>
                      <a:spcPct val="0"/>
                    </a:spcAft>
                    <a:buFont typeface="Arial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6pPr>
                  <a:lvl7pPr marL="2971800" indent="-228600" fontAlgn="base">
                    <a:spcBef>
                      <a:spcPct val="20000"/>
                    </a:spcBef>
                    <a:spcAft>
                      <a:spcPct val="0"/>
                    </a:spcAft>
                    <a:buFont typeface="Arial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7pPr>
                  <a:lvl8pPr marL="3429000" indent="-228600" fontAlgn="base">
                    <a:spcBef>
                      <a:spcPct val="20000"/>
                    </a:spcBef>
                    <a:spcAft>
                      <a:spcPct val="0"/>
                    </a:spcAft>
                    <a:buFont typeface="Arial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8pPr>
                  <a:lvl9pPr marL="3886200" indent="-228600" fontAlgn="base">
                    <a:spcBef>
                      <a:spcPct val="20000"/>
                    </a:spcBef>
                    <a:spcAft>
                      <a:spcPct val="0"/>
                    </a:spcAft>
                    <a:buFont typeface="Arial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9pPr>
                </a:lstStyle>
                <a:p>
                  <a:pPr algn="ctr">
                    <a:spcBef>
                      <a:spcPct val="0"/>
                    </a:spcBef>
                    <a:buFontTx/>
                    <a:buNone/>
                  </a:pPr>
                  <a:r>
                    <a:rPr lang="en-US" altLang="hu-HU" sz="900" dirty="0" smtClean="0">
                      <a:solidFill>
                        <a:srgbClr val="000000"/>
                      </a:solidFill>
                      <a:latin typeface="Verdana" pitchFamily="34" charset="0"/>
                    </a:rPr>
                    <a:t>10/2007</a:t>
                  </a:r>
                </a:p>
                <a:p>
                  <a:pPr>
                    <a:spcBef>
                      <a:spcPct val="0"/>
                    </a:spcBef>
                    <a:buFontTx/>
                    <a:buNone/>
                  </a:pPr>
                  <a:r>
                    <a:rPr lang="hu-HU" altLang="hu-HU" sz="1000" b="1" err="1" smtClean="0">
                      <a:solidFill>
                        <a:srgbClr val="000000"/>
                      </a:solidFill>
                      <a:latin typeface="Verdana" pitchFamily="34" charset="0"/>
                    </a:rPr>
                    <a:t>Cortex-A</a:t>
                  </a:r>
                  <a:r>
                    <a:rPr lang="en-US" altLang="hu-HU" sz="1000" b="1" dirty="0" smtClean="0">
                      <a:solidFill>
                        <a:srgbClr val="000000"/>
                      </a:solidFill>
                      <a:latin typeface="Verdana" pitchFamily="34" charset="0"/>
                    </a:rPr>
                    <a:t>9</a:t>
                  </a:r>
                </a:p>
                <a:p>
                  <a:pPr algn="ctr">
                    <a:spcBef>
                      <a:spcPct val="0"/>
                    </a:spcBef>
                    <a:buFontTx/>
                    <a:buNone/>
                  </a:pPr>
                  <a:r>
                    <a:rPr lang="en-US" altLang="hu-HU" sz="1000" dirty="0" smtClean="0">
                      <a:solidFill>
                        <a:srgbClr val="000000"/>
                      </a:solidFill>
                      <a:latin typeface="Verdana" pitchFamily="34" charset="0"/>
                    </a:rPr>
                    <a:t>ARMv7</a:t>
                  </a:r>
                </a:p>
                <a:p>
                  <a:pPr algn="ctr">
                    <a:spcBef>
                      <a:spcPct val="0"/>
                    </a:spcBef>
                    <a:buFontTx/>
                    <a:buNone/>
                  </a:pPr>
                  <a:r>
                    <a:rPr lang="hu-HU" altLang="hu-HU" sz="1000" smtClean="0">
                      <a:solidFill>
                        <a:srgbClr val="000000"/>
                      </a:solidFill>
                      <a:latin typeface="Verdana" pitchFamily="34" charset="0"/>
                    </a:rPr>
                    <a:t>40</a:t>
                  </a:r>
                  <a:r>
                    <a:rPr lang="en-US" altLang="hu-HU" sz="1000" dirty="0" smtClean="0">
                      <a:solidFill>
                        <a:srgbClr val="000000"/>
                      </a:solidFill>
                      <a:latin typeface="Verdana" pitchFamily="34" charset="0"/>
                    </a:rPr>
                    <a:t> nm</a:t>
                  </a:r>
                  <a:endParaRPr lang="hu-HU" altLang="hu-HU" sz="1000">
                    <a:solidFill>
                      <a:srgbClr val="000000"/>
                    </a:solidFill>
                    <a:latin typeface="Verdana" pitchFamily="34" charset="0"/>
                  </a:endParaRPr>
                </a:p>
              </p:txBody>
            </p:sp>
            <p:sp>
              <p:nvSpPr>
                <p:cNvPr id="78" name="Szövegdoboz 36"/>
                <p:cNvSpPr txBox="1">
                  <a:spLocks noChangeArrowheads="1"/>
                </p:cNvSpPr>
                <p:nvPr/>
              </p:nvSpPr>
              <p:spPr bwMode="auto">
                <a:xfrm rot="-1680000">
                  <a:off x="4088071" y="2230696"/>
                  <a:ext cx="1002197" cy="69249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spcBef>
                      <a:spcPct val="20000"/>
                    </a:spcBef>
                    <a:buFont typeface="Arial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5pPr>
                  <a:lvl6pPr marL="2514600" indent="-228600" fontAlgn="base">
                    <a:spcBef>
                      <a:spcPct val="20000"/>
                    </a:spcBef>
                    <a:spcAft>
                      <a:spcPct val="0"/>
                    </a:spcAft>
                    <a:buFont typeface="Arial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6pPr>
                  <a:lvl7pPr marL="2971800" indent="-228600" fontAlgn="base">
                    <a:spcBef>
                      <a:spcPct val="20000"/>
                    </a:spcBef>
                    <a:spcAft>
                      <a:spcPct val="0"/>
                    </a:spcAft>
                    <a:buFont typeface="Arial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7pPr>
                  <a:lvl8pPr marL="3429000" indent="-228600" fontAlgn="base">
                    <a:spcBef>
                      <a:spcPct val="20000"/>
                    </a:spcBef>
                    <a:spcAft>
                      <a:spcPct val="0"/>
                    </a:spcAft>
                    <a:buFont typeface="Arial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8pPr>
                  <a:lvl9pPr marL="3886200" indent="-228600" fontAlgn="base">
                    <a:spcBef>
                      <a:spcPct val="20000"/>
                    </a:spcBef>
                    <a:spcAft>
                      <a:spcPct val="0"/>
                    </a:spcAft>
                    <a:buFont typeface="Arial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9pPr>
                </a:lstStyle>
                <a:p>
                  <a:pPr algn="ctr">
                    <a:spcBef>
                      <a:spcPct val="0"/>
                    </a:spcBef>
                    <a:buFontTx/>
                    <a:buNone/>
                  </a:pPr>
                  <a:r>
                    <a:rPr lang="en-US" altLang="hu-HU" sz="900" dirty="0" smtClean="0">
                      <a:solidFill>
                        <a:srgbClr val="000000"/>
                      </a:solidFill>
                      <a:latin typeface="Verdana" pitchFamily="34" charset="0"/>
                    </a:rPr>
                    <a:t>9/2010</a:t>
                  </a:r>
                </a:p>
                <a:p>
                  <a:pPr>
                    <a:spcBef>
                      <a:spcPct val="0"/>
                    </a:spcBef>
                    <a:buFontTx/>
                    <a:buNone/>
                  </a:pPr>
                  <a:r>
                    <a:rPr lang="hu-HU" altLang="hu-HU" sz="1000" b="1" err="1" smtClean="0">
                      <a:solidFill>
                        <a:srgbClr val="000000"/>
                      </a:solidFill>
                      <a:latin typeface="Verdana" pitchFamily="34" charset="0"/>
                    </a:rPr>
                    <a:t>Cortex-A</a:t>
                  </a:r>
                  <a:r>
                    <a:rPr lang="en-US" altLang="hu-HU" sz="1000" b="1" dirty="0" smtClean="0">
                      <a:solidFill>
                        <a:srgbClr val="000000"/>
                      </a:solidFill>
                      <a:latin typeface="Verdana" pitchFamily="34" charset="0"/>
                    </a:rPr>
                    <a:t>1</a:t>
                  </a:r>
                  <a:r>
                    <a:rPr lang="hu-HU" altLang="hu-HU" sz="1000" b="1" smtClean="0">
                      <a:solidFill>
                        <a:srgbClr val="000000"/>
                      </a:solidFill>
                      <a:latin typeface="Verdana" pitchFamily="34" charset="0"/>
                    </a:rPr>
                    <a:t>5</a:t>
                  </a:r>
                </a:p>
                <a:p>
                  <a:pPr algn="ctr">
                    <a:spcBef>
                      <a:spcPct val="0"/>
                    </a:spcBef>
                    <a:buFontTx/>
                    <a:buNone/>
                  </a:pPr>
                  <a:r>
                    <a:rPr lang="en-US" altLang="hu-HU" sz="1000" dirty="0" smtClean="0">
                      <a:solidFill>
                        <a:srgbClr val="000000"/>
                      </a:solidFill>
                      <a:latin typeface="Verdana" pitchFamily="34" charset="0"/>
                    </a:rPr>
                    <a:t>ARMv7</a:t>
                  </a:r>
                </a:p>
                <a:p>
                  <a:pPr algn="ctr">
                    <a:spcBef>
                      <a:spcPct val="0"/>
                    </a:spcBef>
                    <a:buFontTx/>
                    <a:buNone/>
                  </a:pPr>
                  <a:r>
                    <a:rPr lang="en-US" altLang="hu-HU" sz="1000" dirty="0" smtClean="0">
                      <a:solidFill>
                        <a:srgbClr val="000000"/>
                      </a:solidFill>
                      <a:latin typeface="Verdana" pitchFamily="34" charset="0"/>
                    </a:rPr>
                    <a:t>32/28 nm</a:t>
                  </a:r>
                  <a:endParaRPr lang="hu-HU" altLang="hu-HU" sz="1000">
                    <a:solidFill>
                      <a:srgbClr val="000000"/>
                    </a:solidFill>
                    <a:latin typeface="Verdana" pitchFamily="34" charset="0"/>
                  </a:endParaRPr>
                </a:p>
              </p:txBody>
            </p:sp>
            <p:sp>
              <p:nvSpPr>
                <p:cNvPr id="79" name="Szövegdoboz 36"/>
                <p:cNvSpPr txBox="1">
                  <a:spLocks noChangeArrowheads="1"/>
                </p:cNvSpPr>
                <p:nvPr/>
              </p:nvSpPr>
              <p:spPr bwMode="auto">
                <a:xfrm rot="-1620000">
                  <a:off x="5826706" y="1322611"/>
                  <a:ext cx="1002197" cy="69249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spcBef>
                      <a:spcPct val="20000"/>
                    </a:spcBef>
                    <a:buFont typeface="Arial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5pPr>
                  <a:lvl6pPr marL="2514600" indent="-228600" fontAlgn="base">
                    <a:spcBef>
                      <a:spcPct val="20000"/>
                    </a:spcBef>
                    <a:spcAft>
                      <a:spcPct val="0"/>
                    </a:spcAft>
                    <a:buFont typeface="Arial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6pPr>
                  <a:lvl7pPr marL="2971800" indent="-228600" fontAlgn="base">
                    <a:spcBef>
                      <a:spcPct val="20000"/>
                    </a:spcBef>
                    <a:spcAft>
                      <a:spcPct val="0"/>
                    </a:spcAft>
                    <a:buFont typeface="Arial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7pPr>
                  <a:lvl8pPr marL="3429000" indent="-228600" fontAlgn="base">
                    <a:spcBef>
                      <a:spcPct val="20000"/>
                    </a:spcBef>
                    <a:spcAft>
                      <a:spcPct val="0"/>
                    </a:spcAft>
                    <a:buFont typeface="Arial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8pPr>
                  <a:lvl9pPr marL="3886200" indent="-228600" fontAlgn="base">
                    <a:spcBef>
                      <a:spcPct val="20000"/>
                    </a:spcBef>
                    <a:spcAft>
                      <a:spcPct val="0"/>
                    </a:spcAft>
                    <a:buFont typeface="Arial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9pPr>
                </a:lstStyle>
                <a:p>
                  <a:pPr algn="ctr">
                    <a:spcBef>
                      <a:spcPct val="0"/>
                    </a:spcBef>
                    <a:buFontTx/>
                    <a:buNone/>
                  </a:pPr>
                  <a:r>
                    <a:rPr lang="en-US" altLang="hu-HU" sz="900" dirty="0" smtClean="0">
                      <a:solidFill>
                        <a:srgbClr val="000000"/>
                      </a:solidFill>
                      <a:latin typeface="Verdana" pitchFamily="34" charset="0"/>
                    </a:rPr>
                    <a:t>10/2012</a:t>
                  </a:r>
                </a:p>
                <a:p>
                  <a:pPr>
                    <a:spcBef>
                      <a:spcPct val="0"/>
                    </a:spcBef>
                    <a:buFontTx/>
                    <a:buNone/>
                  </a:pPr>
                  <a:r>
                    <a:rPr lang="hu-HU" altLang="hu-HU" sz="1000" b="1" smtClean="0">
                      <a:solidFill>
                        <a:srgbClr val="000000"/>
                      </a:solidFill>
                      <a:latin typeface="Verdana" pitchFamily="34" charset="0"/>
                    </a:rPr>
                    <a:t>Cortex-A5</a:t>
                  </a:r>
                  <a:r>
                    <a:rPr lang="en-US" altLang="hu-HU" sz="1000" b="1" dirty="0" smtClean="0">
                      <a:solidFill>
                        <a:srgbClr val="000000"/>
                      </a:solidFill>
                      <a:latin typeface="Verdana" pitchFamily="34" charset="0"/>
                    </a:rPr>
                    <a:t>7</a:t>
                  </a:r>
                </a:p>
                <a:p>
                  <a:pPr algn="ctr">
                    <a:spcBef>
                      <a:spcPct val="0"/>
                    </a:spcBef>
                    <a:buFontTx/>
                    <a:buNone/>
                  </a:pPr>
                  <a:r>
                    <a:rPr lang="en-US" altLang="hu-HU" sz="1000" dirty="0" smtClean="0">
                      <a:solidFill>
                        <a:srgbClr val="000000"/>
                      </a:solidFill>
                      <a:latin typeface="Verdana" pitchFamily="34" charset="0"/>
                    </a:rPr>
                    <a:t>ARMv8</a:t>
                  </a:r>
                </a:p>
                <a:p>
                  <a:pPr algn="ctr">
                    <a:spcBef>
                      <a:spcPct val="0"/>
                    </a:spcBef>
                    <a:buFontTx/>
                    <a:buNone/>
                  </a:pPr>
                  <a:r>
                    <a:rPr lang="en-US" altLang="hu-HU" sz="1000" dirty="0" smtClean="0">
                      <a:solidFill>
                        <a:srgbClr val="000000"/>
                      </a:solidFill>
                      <a:latin typeface="Verdana" pitchFamily="34" charset="0"/>
                    </a:rPr>
                    <a:t>20/16 nm</a:t>
                  </a:r>
                  <a:endParaRPr lang="hu-HU" altLang="hu-HU" sz="1000">
                    <a:solidFill>
                      <a:srgbClr val="000000"/>
                    </a:solidFill>
                    <a:latin typeface="Verdana" pitchFamily="34" charset="0"/>
                  </a:endParaRPr>
                </a:p>
              </p:txBody>
            </p:sp>
            <p:sp>
              <p:nvSpPr>
                <p:cNvPr id="84" name="Szövegdoboz 36"/>
                <p:cNvSpPr txBox="1">
                  <a:spLocks noChangeArrowheads="1"/>
                </p:cNvSpPr>
                <p:nvPr/>
              </p:nvSpPr>
              <p:spPr bwMode="auto">
                <a:xfrm rot="-900000">
                  <a:off x="6423508" y="2868652"/>
                  <a:ext cx="1002197" cy="84638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spcBef>
                      <a:spcPct val="20000"/>
                    </a:spcBef>
                    <a:buFont typeface="Arial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5pPr>
                  <a:lvl6pPr marL="2514600" indent="-228600" fontAlgn="base">
                    <a:spcBef>
                      <a:spcPct val="20000"/>
                    </a:spcBef>
                    <a:spcAft>
                      <a:spcPct val="0"/>
                    </a:spcAft>
                    <a:buFont typeface="Arial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6pPr>
                  <a:lvl7pPr marL="2971800" indent="-228600" fontAlgn="base">
                    <a:spcBef>
                      <a:spcPct val="20000"/>
                    </a:spcBef>
                    <a:spcAft>
                      <a:spcPct val="0"/>
                    </a:spcAft>
                    <a:buFont typeface="Arial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7pPr>
                  <a:lvl8pPr marL="3429000" indent="-228600" fontAlgn="base">
                    <a:spcBef>
                      <a:spcPct val="20000"/>
                    </a:spcBef>
                    <a:spcAft>
                      <a:spcPct val="0"/>
                    </a:spcAft>
                    <a:buFont typeface="Arial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8pPr>
                  <a:lvl9pPr marL="3886200" indent="-228600" fontAlgn="base">
                    <a:spcBef>
                      <a:spcPct val="20000"/>
                    </a:spcBef>
                    <a:spcAft>
                      <a:spcPct val="0"/>
                    </a:spcAft>
                    <a:buFont typeface="Arial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9pPr>
                </a:lstStyle>
                <a:p>
                  <a:pPr algn="ctr">
                    <a:spcBef>
                      <a:spcPct val="0"/>
                    </a:spcBef>
                    <a:buFontTx/>
                    <a:buNone/>
                  </a:pPr>
                  <a:r>
                    <a:rPr lang="hu-HU" altLang="hu-HU" sz="900">
                      <a:solidFill>
                        <a:srgbClr val="000000"/>
                      </a:solidFill>
                      <a:latin typeface="Verdana" pitchFamily="34" charset="0"/>
                    </a:rPr>
                    <a:t>6</a:t>
                  </a:r>
                  <a:r>
                    <a:rPr lang="en-US" altLang="hu-HU" sz="900" dirty="0" smtClean="0">
                      <a:solidFill>
                        <a:srgbClr val="000000"/>
                      </a:solidFill>
                      <a:latin typeface="Verdana" pitchFamily="34" charset="0"/>
                    </a:rPr>
                    <a:t>/2013</a:t>
                  </a:r>
                </a:p>
                <a:p>
                  <a:pPr>
                    <a:spcBef>
                      <a:spcPct val="0"/>
                    </a:spcBef>
                    <a:buFontTx/>
                    <a:buNone/>
                  </a:pPr>
                  <a:r>
                    <a:rPr lang="hu-HU" altLang="hu-HU" sz="1000" b="1" err="1" smtClean="0">
                      <a:solidFill>
                        <a:srgbClr val="000000"/>
                      </a:solidFill>
                      <a:latin typeface="Verdana" pitchFamily="34" charset="0"/>
                    </a:rPr>
                    <a:t>Cortex-A</a:t>
                  </a:r>
                  <a:r>
                    <a:rPr lang="en-US" altLang="hu-HU" sz="1000" b="1" dirty="0" smtClean="0">
                      <a:solidFill>
                        <a:srgbClr val="000000"/>
                      </a:solidFill>
                      <a:latin typeface="Verdana" pitchFamily="34" charset="0"/>
                    </a:rPr>
                    <a:t>12</a:t>
                  </a:r>
                </a:p>
                <a:p>
                  <a:pPr algn="ctr">
                    <a:spcBef>
                      <a:spcPct val="0"/>
                    </a:spcBef>
                    <a:buFontTx/>
                    <a:buNone/>
                  </a:pPr>
                  <a:r>
                    <a:rPr lang="en-US" altLang="hu-HU" sz="1000" dirty="0" smtClean="0">
                      <a:solidFill>
                        <a:srgbClr val="000000"/>
                      </a:solidFill>
                      <a:latin typeface="Verdana" pitchFamily="34" charset="0"/>
                    </a:rPr>
                    <a:t>ARMv7</a:t>
                  </a:r>
                </a:p>
                <a:p>
                  <a:pPr algn="ctr">
                    <a:spcBef>
                      <a:spcPct val="0"/>
                    </a:spcBef>
                    <a:buFontTx/>
                    <a:buNone/>
                  </a:pPr>
                  <a:r>
                    <a:rPr lang="en-US" altLang="hu-HU" sz="1000" dirty="0" smtClean="0">
                      <a:solidFill>
                        <a:srgbClr val="000000"/>
                      </a:solidFill>
                      <a:latin typeface="Verdana" pitchFamily="34" charset="0"/>
                    </a:rPr>
                    <a:t>20/16 nm</a:t>
                  </a:r>
                </a:p>
                <a:p>
                  <a:pPr algn="ctr">
                    <a:spcBef>
                      <a:spcPct val="0"/>
                    </a:spcBef>
                    <a:buFontTx/>
                    <a:buNone/>
                  </a:pPr>
                  <a:endParaRPr lang="hu-HU" altLang="hu-HU" sz="1000">
                    <a:solidFill>
                      <a:srgbClr val="000000"/>
                    </a:solidFill>
                    <a:latin typeface="Verdana" pitchFamily="34" charset="0"/>
                  </a:endParaRPr>
                </a:p>
              </p:txBody>
            </p:sp>
            <p:sp>
              <p:nvSpPr>
                <p:cNvPr id="67" name="Szövegdoboz 17"/>
                <p:cNvSpPr txBox="1">
                  <a:spLocks noChangeArrowheads="1"/>
                </p:cNvSpPr>
                <p:nvPr/>
              </p:nvSpPr>
              <p:spPr bwMode="auto">
                <a:xfrm>
                  <a:off x="7820229" y="6437516"/>
                  <a:ext cx="511679" cy="24622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spcBef>
                      <a:spcPct val="20000"/>
                    </a:spcBef>
                    <a:buFont typeface="Arial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5pPr>
                  <a:lvl6pPr marL="2514600" indent="-228600" fontAlgn="base">
                    <a:spcBef>
                      <a:spcPct val="20000"/>
                    </a:spcBef>
                    <a:spcAft>
                      <a:spcPct val="0"/>
                    </a:spcAft>
                    <a:buFont typeface="Arial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6pPr>
                  <a:lvl7pPr marL="2971800" indent="-228600" fontAlgn="base">
                    <a:spcBef>
                      <a:spcPct val="20000"/>
                    </a:spcBef>
                    <a:spcAft>
                      <a:spcPct val="0"/>
                    </a:spcAft>
                    <a:buFont typeface="Arial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7pPr>
                  <a:lvl8pPr marL="3429000" indent="-228600" fontAlgn="base">
                    <a:spcBef>
                      <a:spcPct val="20000"/>
                    </a:spcBef>
                    <a:spcAft>
                      <a:spcPct val="0"/>
                    </a:spcAft>
                    <a:buFont typeface="Arial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8pPr>
                  <a:lvl9pPr marL="3886200" indent="-228600" fontAlgn="base">
                    <a:spcBef>
                      <a:spcPct val="20000"/>
                    </a:spcBef>
                    <a:spcAft>
                      <a:spcPct val="0"/>
                    </a:spcAft>
                    <a:buFont typeface="Arial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r>
                    <a:rPr lang="hu-HU" altLang="hu-HU" sz="1000" smtClean="0">
                      <a:solidFill>
                        <a:srgbClr val="000000"/>
                      </a:solidFill>
                      <a:latin typeface="Verdana" pitchFamily="34" charset="0"/>
                    </a:rPr>
                    <a:t>201</a:t>
                  </a:r>
                  <a:r>
                    <a:rPr lang="en-US" altLang="hu-HU" sz="1000" dirty="0" smtClean="0">
                      <a:solidFill>
                        <a:srgbClr val="000000"/>
                      </a:solidFill>
                      <a:latin typeface="Verdana" pitchFamily="34" charset="0"/>
                    </a:rPr>
                    <a:t>4</a:t>
                  </a:r>
                  <a:endParaRPr lang="hu-HU" altLang="hu-HU" sz="1000">
                    <a:solidFill>
                      <a:srgbClr val="000000"/>
                    </a:solidFill>
                    <a:latin typeface="Verdana" pitchFamily="34" charset="0"/>
                  </a:endParaRPr>
                </a:p>
              </p:txBody>
            </p:sp>
            <p:cxnSp>
              <p:nvCxnSpPr>
                <p:cNvPr id="68" name="Egyenes összekötő 56"/>
                <p:cNvCxnSpPr/>
                <p:nvPr/>
              </p:nvCxnSpPr>
              <p:spPr>
                <a:xfrm>
                  <a:off x="7638458" y="6294641"/>
                  <a:ext cx="0" cy="144463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69" name="Lekerekített téglalap 68"/>
                <p:cNvSpPr/>
                <p:nvPr/>
              </p:nvSpPr>
              <p:spPr>
                <a:xfrm>
                  <a:off x="7600152" y="3283728"/>
                  <a:ext cx="180000" cy="180000"/>
                </a:xfrm>
                <a:prstGeom prst="roundRect">
                  <a:avLst/>
                </a:prstGeom>
              </p:spPr>
              <p:style>
                <a:lnRef idx="0">
                  <a:schemeClr val="accent1"/>
                </a:lnRef>
                <a:fillRef idx="3">
                  <a:schemeClr val="accent1"/>
                </a:fillRef>
                <a:effectRef idx="3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/>
                  <a:endParaRPr lang="hu-HU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70" name="Szövegdoboz 36"/>
                <p:cNvSpPr txBox="1">
                  <a:spLocks noChangeArrowheads="1"/>
                </p:cNvSpPr>
                <p:nvPr/>
              </p:nvSpPr>
              <p:spPr bwMode="auto">
                <a:xfrm rot="-900000">
                  <a:off x="7203366" y="2538784"/>
                  <a:ext cx="1002197" cy="69249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spcBef>
                      <a:spcPct val="20000"/>
                    </a:spcBef>
                    <a:buFont typeface="Arial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5pPr>
                  <a:lvl6pPr marL="2514600" indent="-228600" fontAlgn="base">
                    <a:spcBef>
                      <a:spcPct val="20000"/>
                    </a:spcBef>
                    <a:spcAft>
                      <a:spcPct val="0"/>
                    </a:spcAft>
                    <a:buFont typeface="Arial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6pPr>
                  <a:lvl7pPr marL="2971800" indent="-228600" fontAlgn="base">
                    <a:spcBef>
                      <a:spcPct val="20000"/>
                    </a:spcBef>
                    <a:spcAft>
                      <a:spcPct val="0"/>
                    </a:spcAft>
                    <a:buFont typeface="Arial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7pPr>
                  <a:lvl8pPr marL="3429000" indent="-228600" fontAlgn="base">
                    <a:spcBef>
                      <a:spcPct val="20000"/>
                    </a:spcBef>
                    <a:spcAft>
                      <a:spcPct val="0"/>
                    </a:spcAft>
                    <a:buFont typeface="Arial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8pPr>
                  <a:lvl9pPr marL="3886200" indent="-228600" fontAlgn="base">
                    <a:spcBef>
                      <a:spcPct val="20000"/>
                    </a:spcBef>
                    <a:spcAft>
                      <a:spcPct val="0"/>
                    </a:spcAft>
                    <a:buFont typeface="Arial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9pPr>
                </a:lstStyle>
                <a:p>
                  <a:pPr algn="ctr">
                    <a:spcBef>
                      <a:spcPct val="0"/>
                    </a:spcBef>
                    <a:buFontTx/>
                    <a:buNone/>
                  </a:pPr>
                  <a:r>
                    <a:rPr lang="hu-HU" altLang="hu-HU" sz="900" dirty="0">
                      <a:solidFill>
                        <a:srgbClr val="000000"/>
                      </a:solidFill>
                      <a:latin typeface="Verdana" pitchFamily="34" charset="0"/>
                    </a:rPr>
                    <a:t>2</a:t>
                  </a:r>
                  <a:r>
                    <a:rPr lang="en-US" altLang="hu-HU" sz="900" dirty="0" smtClean="0">
                      <a:solidFill>
                        <a:srgbClr val="000000"/>
                      </a:solidFill>
                      <a:latin typeface="Verdana" pitchFamily="34" charset="0"/>
                    </a:rPr>
                    <a:t>/201</a:t>
                  </a:r>
                  <a:r>
                    <a:rPr lang="hu-HU" altLang="hu-HU" sz="900" dirty="0" smtClean="0">
                      <a:solidFill>
                        <a:srgbClr val="000000"/>
                      </a:solidFill>
                      <a:latin typeface="Verdana" pitchFamily="34" charset="0"/>
                    </a:rPr>
                    <a:t>4</a:t>
                  </a:r>
                  <a:endParaRPr lang="en-US" altLang="hu-HU" sz="900" dirty="0" smtClean="0">
                    <a:solidFill>
                      <a:srgbClr val="000000"/>
                    </a:solidFill>
                    <a:latin typeface="Verdana" pitchFamily="34" charset="0"/>
                  </a:endParaRPr>
                </a:p>
                <a:p>
                  <a:pPr>
                    <a:spcBef>
                      <a:spcPct val="0"/>
                    </a:spcBef>
                    <a:buFontTx/>
                    <a:buNone/>
                  </a:pPr>
                  <a:r>
                    <a:rPr lang="hu-HU" altLang="hu-HU" sz="1000" b="1" dirty="0" smtClean="0">
                      <a:solidFill>
                        <a:srgbClr val="000000"/>
                      </a:solidFill>
                      <a:latin typeface="Verdana" pitchFamily="34" charset="0"/>
                    </a:rPr>
                    <a:t>Cortex-A17</a:t>
                  </a:r>
                  <a:endParaRPr lang="en-US" altLang="hu-HU" sz="1000" b="1" dirty="0" smtClean="0">
                    <a:solidFill>
                      <a:srgbClr val="000000"/>
                    </a:solidFill>
                    <a:latin typeface="Verdana" pitchFamily="34" charset="0"/>
                  </a:endParaRPr>
                </a:p>
                <a:p>
                  <a:pPr algn="ctr">
                    <a:spcBef>
                      <a:spcPct val="0"/>
                    </a:spcBef>
                    <a:buFontTx/>
                    <a:buNone/>
                  </a:pPr>
                  <a:r>
                    <a:rPr lang="en-US" altLang="hu-HU" sz="1000" dirty="0" err="1" smtClean="0">
                      <a:solidFill>
                        <a:srgbClr val="000000"/>
                      </a:solidFill>
                      <a:latin typeface="Verdana" pitchFamily="34" charset="0"/>
                    </a:rPr>
                    <a:t>ARMv</a:t>
                  </a:r>
                  <a:r>
                    <a:rPr lang="hu-HU" altLang="hu-HU" sz="1000" dirty="0" smtClean="0">
                      <a:solidFill>
                        <a:srgbClr val="000000"/>
                      </a:solidFill>
                      <a:latin typeface="Verdana" pitchFamily="34" charset="0"/>
                    </a:rPr>
                    <a:t>7</a:t>
                  </a:r>
                  <a:endParaRPr lang="en-US" altLang="hu-HU" sz="1000" dirty="0" smtClean="0">
                    <a:solidFill>
                      <a:srgbClr val="000000"/>
                    </a:solidFill>
                    <a:latin typeface="Verdana" pitchFamily="34" charset="0"/>
                  </a:endParaRPr>
                </a:p>
                <a:p>
                  <a:pPr algn="ctr">
                    <a:spcBef>
                      <a:spcPct val="0"/>
                    </a:spcBef>
                    <a:buFontTx/>
                    <a:buNone/>
                  </a:pPr>
                  <a:r>
                    <a:rPr lang="en-US" altLang="hu-HU" sz="1000" dirty="0" smtClean="0">
                      <a:solidFill>
                        <a:srgbClr val="000000"/>
                      </a:solidFill>
                      <a:latin typeface="Verdana" pitchFamily="34" charset="0"/>
                    </a:rPr>
                    <a:t>2</a:t>
                  </a:r>
                  <a:r>
                    <a:rPr lang="hu-HU" altLang="hu-HU" sz="1000" dirty="0" smtClean="0">
                      <a:solidFill>
                        <a:srgbClr val="000000"/>
                      </a:solidFill>
                      <a:latin typeface="Verdana" pitchFamily="34" charset="0"/>
                    </a:rPr>
                    <a:t>8</a:t>
                  </a:r>
                  <a:r>
                    <a:rPr lang="en-US" altLang="hu-HU" sz="1000" dirty="0" smtClean="0">
                      <a:solidFill>
                        <a:srgbClr val="000000"/>
                      </a:solidFill>
                      <a:latin typeface="Verdana" pitchFamily="34" charset="0"/>
                    </a:rPr>
                    <a:t> nm</a:t>
                  </a:r>
                  <a:endParaRPr lang="hu-HU" altLang="hu-HU" sz="1000" dirty="0">
                    <a:solidFill>
                      <a:srgbClr val="000000"/>
                    </a:solidFill>
                    <a:latin typeface="Verdana" pitchFamily="34" charset="0"/>
                  </a:endParaRPr>
                </a:p>
              </p:txBody>
            </p:sp>
            <p:cxnSp>
              <p:nvCxnSpPr>
                <p:cNvPr id="72" name="Egyenes összekötő 71"/>
                <p:cNvCxnSpPr/>
                <p:nvPr/>
              </p:nvCxnSpPr>
              <p:spPr>
                <a:xfrm rot="5400000">
                  <a:off x="259105" y="1051309"/>
                  <a:ext cx="0" cy="144462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0" name="Egyenes összekötő 79"/>
                <p:cNvCxnSpPr/>
                <p:nvPr/>
              </p:nvCxnSpPr>
              <p:spPr>
                <a:xfrm rot="5400000">
                  <a:off x="259105" y="234714"/>
                  <a:ext cx="0" cy="144462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82" name="Szövegdoboz 81"/>
                <p:cNvSpPr txBox="1"/>
                <p:nvPr/>
              </p:nvSpPr>
              <p:spPr>
                <a:xfrm>
                  <a:off x="-27692" y="996540"/>
                  <a:ext cx="269875" cy="254000"/>
                </a:xfrm>
                <a:prstGeom prst="rect">
                  <a:avLst/>
                </a:prstGeom>
                <a:noFill/>
              </p:spPr>
              <p:txBody>
                <a:bodyPr wrap="none">
                  <a:spAutoFit/>
                </a:bodyPr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r>
                    <a:rPr lang="hu-HU" sz="1050" smtClean="0">
                      <a:solidFill>
                        <a:prstClr val="black"/>
                      </a:solidFill>
                      <a:latin typeface="Verdana" panose="020B0604030504040204" pitchFamily="34" charset="0"/>
                      <a:ea typeface="Verdana" panose="020B0604030504040204" pitchFamily="34" charset="0"/>
                      <a:cs typeface="Verdana" panose="020B0604030504040204" pitchFamily="34" charset="0"/>
                    </a:rPr>
                    <a:t>6</a:t>
                  </a:r>
                  <a:endParaRPr lang="hu-HU" sz="1050">
                    <a:solidFill>
                      <a:prstClr val="black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endParaRPr>
                </a:p>
              </p:txBody>
            </p:sp>
            <p:sp>
              <p:nvSpPr>
                <p:cNvPr id="83" name="Szövegdoboz 82"/>
                <p:cNvSpPr txBox="1"/>
                <p:nvPr/>
              </p:nvSpPr>
              <p:spPr>
                <a:xfrm>
                  <a:off x="-27692" y="170420"/>
                  <a:ext cx="269626" cy="253916"/>
                </a:xfrm>
                <a:prstGeom prst="rect">
                  <a:avLst/>
                </a:prstGeom>
                <a:noFill/>
              </p:spPr>
              <p:txBody>
                <a:bodyPr wrap="none">
                  <a:spAutoFit/>
                </a:bodyPr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r>
                    <a:rPr lang="hu-HU" sz="1050">
                      <a:solidFill>
                        <a:prstClr val="black"/>
                      </a:solidFill>
                      <a:latin typeface="Verdana" panose="020B0604030504040204" pitchFamily="34" charset="0"/>
                      <a:ea typeface="Verdana" panose="020B0604030504040204" pitchFamily="34" charset="0"/>
                      <a:cs typeface="Verdana" panose="020B0604030504040204" pitchFamily="34" charset="0"/>
                    </a:rPr>
                    <a:t>7</a:t>
                  </a:r>
                </a:p>
              </p:txBody>
            </p:sp>
            <p:sp>
              <p:nvSpPr>
                <p:cNvPr id="85" name="Szövegdoboz 84"/>
                <p:cNvSpPr txBox="1"/>
                <p:nvPr/>
              </p:nvSpPr>
              <p:spPr>
                <a:xfrm>
                  <a:off x="364427" y="173540"/>
                  <a:ext cx="1034580" cy="294617"/>
                </a:xfrm>
                <a:prstGeom prst="rect">
                  <a:avLst/>
                </a:prstGeom>
                <a:noFill/>
              </p:spPr>
              <p:txBody>
                <a:bodyPr wrap="none">
                  <a:spAutoFit/>
                </a:bodyPr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r>
                    <a:rPr lang="hu-HU" sz="1050" dirty="0" smtClean="0">
                      <a:solidFill>
                        <a:prstClr val="black"/>
                      </a:solidFill>
                      <a:latin typeface="Verdana" panose="020B0604030504040204" pitchFamily="34" charset="0"/>
                      <a:ea typeface="Verdana" panose="020B0604030504040204" pitchFamily="34" charset="0"/>
                      <a:cs typeface="Verdana" panose="020B0604030504040204" pitchFamily="34" charset="0"/>
                    </a:rPr>
                    <a:t>DMIPS/MHz</a:t>
                  </a:r>
                  <a:endParaRPr lang="hu-HU" sz="1050" dirty="0">
                    <a:solidFill>
                      <a:prstClr val="black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endParaRPr>
                </a:p>
              </p:txBody>
            </p:sp>
            <p:cxnSp>
              <p:nvCxnSpPr>
                <p:cNvPr id="87" name="Egyenes összekötő 86"/>
                <p:cNvCxnSpPr/>
                <p:nvPr/>
              </p:nvCxnSpPr>
              <p:spPr>
                <a:xfrm>
                  <a:off x="7640820" y="6294184"/>
                  <a:ext cx="0" cy="144463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88" name="Szövegdoboz 17"/>
                <p:cNvSpPr txBox="1">
                  <a:spLocks noChangeArrowheads="1"/>
                </p:cNvSpPr>
                <p:nvPr/>
              </p:nvSpPr>
              <p:spPr bwMode="auto">
                <a:xfrm>
                  <a:off x="8615880" y="6436827"/>
                  <a:ext cx="511679" cy="24622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spcBef>
                      <a:spcPct val="20000"/>
                    </a:spcBef>
                    <a:buFont typeface="Arial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5pPr>
                  <a:lvl6pPr marL="2514600" indent="-228600" fontAlgn="base">
                    <a:spcBef>
                      <a:spcPct val="20000"/>
                    </a:spcBef>
                    <a:spcAft>
                      <a:spcPct val="0"/>
                    </a:spcAft>
                    <a:buFont typeface="Arial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6pPr>
                  <a:lvl7pPr marL="2971800" indent="-228600" fontAlgn="base">
                    <a:spcBef>
                      <a:spcPct val="20000"/>
                    </a:spcBef>
                    <a:spcAft>
                      <a:spcPct val="0"/>
                    </a:spcAft>
                    <a:buFont typeface="Arial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7pPr>
                  <a:lvl8pPr marL="3429000" indent="-228600" fontAlgn="base">
                    <a:spcBef>
                      <a:spcPct val="20000"/>
                    </a:spcBef>
                    <a:spcAft>
                      <a:spcPct val="0"/>
                    </a:spcAft>
                    <a:buFont typeface="Arial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8pPr>
                  <a:lvl9pPr marL="3886200" indent="-228600" fontAlgn="base">
                    <a:spcBef>
                      <a:spcPct val="20000"/>
                    </a:spcBef>
                    <a:spcAft>
                      <a:spcPct val="0"/>
                    </a:spcAft>
                    <a:buFont typeface="Arial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r>
                    <a:rPr lang="hu-HU" altLang="hu-HU" sz="1000" smtClean="0">
                      <a:solidFill>
                        <a:srgbClr val="000000"/>
                      </a:solidFill>
                      <a:latin typeface="Verdana" pitchFamily="34" charset="0"/>
                    </a:rPr>
                    <a:t>2015</a:t>
                  </a:r>
                  <a:endParaRPr lang="hu-HU" altLang="hu-HU" sz="1000">
                    <a:solidFill>
                      <a:srgbClr val="000000"/>
                    </a:solidFill>
                    <a:latin typeface="Verdana" pitchFamily="34" charset="0"/>
                  </a:endParaRPr>
                </a:p>
              </p:txBody>
            </p:sp>
            <p:cxnSp>
              <p:nvCxnSpPr>
                <p:cNvPr id="89" name="Egyenes összekötő 56"/>
                <p:cNvCxnSpPr/>
                <p:nvPr/>
              </p:nvCxnSpPr>
              <p:spPr>
                <a:xfrm>
                  <a:off x="8487062" y="6293952"/>
                  <a:ext cx="0" cy="144463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71" name="Lekerekített téglalap 70"/>
                <p:cNvSpPr/>
                <p:nvPr/>
              </p:nvSpPr>
              <p:spPr>
                <a:xfrm>
                  <a:off x="8352440" y="476672"/>
                  <a:ext cx="180000" cy="180000"/>
                </a:xfrm>
                <a:prstGeom prst="roundRect">
                  <a:avLst/>
                </a:prstGeom>
              </p:spPr>
              <p:style>
                <a:lnRef idx="0">
                  <a:schemeClr val="accent1"/>
                </a:lnRef>
                <a:fillRef idx="3">
                  <a:schemeClr val="accent1"/>
                </a:fillRef>
                <a:effectRef idx="3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/>
                  <a:endParaRPr lang="hu-HU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76" name="Szövegdoboz 36"/>
                <p:cNvSpPr txBox="1">
                  <a:spLocks noChangeArrowheads="1"/>
                </p:cNvSpPr>
                <p:nvPr/>
              </p:nvSpPr>
              <p:spPr bwMode="auto">
                <a:xfrm rot="-1620000">
                  <a:off x="7410882" y="582834"/>
                  <a:ext cx="1002197" cy="69249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spcBef>
                      <a:spcPct val="20000"/>
                    </a:spcBef>
                    <a:buFont typeface="Arial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5pPr>
                  <a:lvl6pPr marL="2514600" indent="-228600" fontAlgn="base">
                    <a:spcBef>
                      <a:spcPct val="20000"/>
                    </a:spcBef>
                    <a:spcAft>
                      <a:spcPct val="0"/>
                    </a:spcAft>
                    <a:buFont typeface="Arial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6pPr>
                  <a:lvl7pPr marL="2971800" indent="-228600" fontAlgn="base">
                    <a:spcBef>
                      <a:spcPct val="20000"/>
                    </a:spcBef>
                    <a:spcAft>
                      <a:spcPct val="0"/>
                    </a:spcAft>
                    <a:buFont typeface="Arial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7pPr>
                  <a:lvl8pPr marL="3429000" indent="-228600" fontAlgn="base">
                    <a:spcBef>
                      <a:spcPct val="20000"/>
                    </a:spcBef>
                    <a:spcAft>
                      <a:spcPct val="0"/>
                    </a:spcAft>
                    <a:buFont typeface="Arial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8pPr>
                  <a:lvl9pPr marL="3886200" indent="-228600" fontAlgn="base">
                    <a:spcBef>
                      <a:spcPct val="20000"/>
                    </a:spcBef>
                    <a:spcAft>
                      <a:spcPct val="0"/>
                    </a:spcAft>
                    <a:buFont typeface="Arial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9pPr>
                </a:lstStyle>
                <a:p>
                  <a:pPr algn="ctr">
                    <a:spcBef>
                      <a:spcPct val="0"/>
                    </a:spcBef>
                    <a:buFontTx/>
                    <a:buNone/>
                  </a:pPr>
                  <a:r>
                    <a:rPr lang="hu-HU" altLang="hu-HU" sz="900" dirty="0" smtClean="0">
                      <a:solidFill>
                        <a:srgbClr val="000000"/>
                      </a:solidFill>
                      <a:latin typeface="Verdana" pitchFamily="34" charset="0"/>
                    </a:rPr>
                    <a:t>2</a:t>
                  </a:r>
                  <a:r>
                    <a:rPr lang="en-US" altLang="hu-HU" sz="900" dirty="0" smtClean="0">
                      <a:solidFill>
                        <a:srgbClr val="000000"/>
                      </a:solidFill>
                      <a:latin typeface="Verdana" pitchFamily="34" charset="0"/>
                    </a:rPr>
                    <a:t>/201</a:t>
                  </a:r>
                  <a:r>
                    <a:rPr lang="hu-HU" altLang="hu-HU" sz="900" dirty="0" smtClean="0">
                      <a:solidFill>
                        <a:srgbClr val="000000"/>
                      </a:solidFill>
                      <a:latin typeface="Verdana" pitchFamily="34" charset="0"/>
                    </a:rPr>
                    <a:t>5</a:t>
                  </a:r>
                  <a:endParaRPr lang="en-US" altLang="hu-HU" sz="900" dirty="0" smtClean="0">
                    <a:solidFill>
                      <a:srgbClr val="000000"/>
                    </a:solidFill>
                    <a:latin typeface="Verdana" pitchFamily="34" charset="0"/>
                  </a:endParaRPr>
                </a:p>
                <a:p>
                  <a:pPr>
                    <a:spcBef>
                      <a:spcPct val="0"/>
                    </a:spcBef>
                    <a:buFontTx/>
                    <a:buNone/>
                  </a:pPr>
                  <a:r>
                    <a:rPr lang="hu-HU" altLang="hu-HU" sz="1000" b="1" dirty="0" smtClean="0">
                      <a:solidFill>
                        <a:srgbClr val="000000"/>
                      </a:solidFill>
                      <a:latin typeface="Verdana" pitchFamily="34" charset="0"/>
                    </a:rPr>
                    <a:t>Cortex-A</a:t>
                  </a:r>
                  <a:r>
                    <a:rPr lang="en-US" altLang="hu-HU" sz="1000" b="1" dirty="0" smtClean="0">
                      <a:solidFill>
                        <a:srgbClr val="000000"/>
                      </a:solidFill>
                      <a:latin typeface="Verdana" pitchFamily="34" charset="0"/>
                    </a:rPr>
                    <a:t>7</a:t>
                  </a:r>
                  <a:r>
                    <a:rPr lang="hu-HU" altLang="hu-HU" sz="1000" b="1" dirty="0" smtClean="0">
                      <a:solidFill>
                        <a:srgbClr val="000000"/>
                      </a:solidFill>
                      <a:latin typeface="Verdana" pitchFamily="34" charset="0"/>
                    </a:rPr>
                    <a:t>2</a:t>
                  </a:r>
                  <a:endParaRPr lang="en-US" altLang="hu-HU" sz="1000" b="1" dirty="0" smtClean="0">
                    <a:solidFill>
                      <a:srgbClr val="000000"/>
                    </a:solidFill>
                    <a:latin typeface="Verdana" pitchFamily="34" charset="0"/>
                  </a:endParaRPr>
                </a:p>
                <a:p>
                  <a:pPr algn="ctr">
                    <a:spcBef>
                      <a:spcPct val="0"/>
                    </a:spcBef>
                    <a:buFontTx/>
                    <a:buNone/>
                  </a:pPr>
                  <a:r>
                    <a:rPr lang="en-US" altLang="hu-HU" sz="1000" dirty="0" smtClean="0">
                      <a:solidFill>
                        <a:srgbClr val="000000"/>
                      </a:solidFill>
                      <a:latin typeface="Verdana" pitchFamily="34" charset="0"/>
                    </a:rPr>
                    <a:t>ARMv8</a:t>
                  </a:r>
                  <a:endParaRPr lang="hu-HU" altLang="hu-HU" sz="1000" dirty="0" smtClean="0">
                    <a:solidFill>
                      <a:srgbClr val="000000"/>
                    </a:solidFill>
                    <a:latin typeface="Verdana" pitchFamily="34" charset="0"/>
                  </a:endParaRPr>
                </a:p>
                <a:p>
                  <a:pPr algn="ctr">
                    <a:spcBef>
                      <a:spcPct val="0"/>
                    </a:spcBef>
                    <a:buFontTx/>
                    <a:buNone/>
                  </a:pPr>
                  <a:r>
                    <a:rPr lang="en-US" altLang="hu-HU" sz="1000" dirty="0" smtClean="0">
                      <a:solidFill>
                        <a:srgbClr val="000000"/>
                      </a:solidFill>
                      <a:latin typeface="Verdana" pitchFamily="34" charset="0"/>
                    </a:rPr>
                    <a:t>16 nm</a:t>
                  </a:r>
                  <a:endParaRPr lang="hu-HU" altLang="hu-HU" sz="1000" dirty="0">
                    <a:solidFill>
                      <a:srgbClr val="000000"/>
                    </a:solidFill>
                    <a:latin typeface="Verdana" pitchFamily="34" charset="0"/>
                  </a:endParaRPr>
                </a:p>
              </p:txBody>
            </p:sp>
          </p:grpSp>
        </p:grpSp>
        <p:cxnSp>
          <p:nvCxnSpPr>
            <p:cNvPr id="81" name="Egyenes összekötő 56"/>
            <p:cNvCxnSpPr/>
            <p:nvPr/>
          </p:nvCxnSpPr>
          <p:spPr>
            <a:xfrm>
              <a:off x="8879033" y="6339811"/>
              <a:ext cx="0" cy="128314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0" name="Lekerekített téglalap 30"/>
            <p:cNvSpPr/>
            <p:nvPr/>
          </p:nvSpPr>
          <p:spPr>
            <a:xfrm>
              <a:off x="8726961" y="4784778"/>
              <a:ext cx="170183" cy="159878"/>
            </a:xfrm>
            <a:prstGeom prst="roundRect">
              <a:avLst/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hu-HU">
                <a:solidFill>
                  <a:prstClr val="white"/>
                </a:solidFill>
              </a:endParaRPr>
            </a:p>
          </p:txBody>
        </p:sp>
        <p:sp>
          <p:nvSpPr>
            <p:cNvPr id="91" name="Szövegdoboz 36"/>
            <p:cNvSpPr txBox="1">
              <a:spLocks noChangeArrowheads="1"/>
            </p:cNvSpPr>
            <p:nvPr/>
          </p:nvSpPr>
          <p:spPr bwMode="auto">
            <a:xfrm rot="20700000">
              <a:off x="7615595" y="4643832"/>
              <a:ext cx="1002197" cy="6924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itchFamily="34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itchFamily="34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itchFamily="34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itchFamily="34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hu-HU" altLang="hu-HU" sz="900" smtClean="0">
                  <a:solidFill>
                    <a:srgbClr val="000000"/>
                  </a:solidFill>
                  <a:latin typeface="Verdana" pitchFamily="34" charset="0"/>
                </a:rPr>
                <a:t>11</a:t>
              </a:r>
              <a:r>
                <a:rPr lang="en-US" altLang="hu-HU" sz="900" smtClean="0">
                  <a:solidFill>
                    <a:srgbClr val="000000"/>
                  </a:solidFill>
                  <a:latin typeface="Verdana" pitchFamily="34" charset="0"/>
                </a:rPr>
                <a:t>/201</a:t>
              </a:r>
              <a:r>
                <a:rPr lang="hu-HU" altLang="hu-HU" sz="900" smtClean="0">
                  <a:solidFill>
                    <a:srgbClr val="000000"/>
                  </a:solidFill>
                  <a:latin typeface="Verdana" pitchFamily="34" charset="0"/>
                </a:rPr>
                <a:t>5</a:t>
              </a:r>
              <a:endParaRPr lang="en-US" altLang="hu-HU" sz="900" smtClean="0">
                <a:solidFill>
                  <a:srgbClr val="000000"/>
                </a:solidFill>
                <a:latin typeface="Verdana" pitchFamily="34" charset="0"/>
              </a:endParaRPr>
            </a:p>
            <a:p>
              <a:pPr>
                <a:spcBef>
                  <a:spcPct val="0"/>
                </a:spcBef>
                <a:buFontTx/>
                <a:buNone/>
              </a:pPr>
              <a:r>
                <a:rPr lang="hu-HU" altLang="hu-HU" sz="1000" b="1" smtClean="0">
                  <a:solidFill>
                    <a:srgbClr val="000000"/>
                  </a:solidFill>
                  <a:latin typeface="Verdana" pitchFamily="34" charset="0"/>
                </a:rPr>
                <a:t>Cortex-A35</a:t>
              </a:r>
              <a:endParaRPr lang="en-US" altLang="hu-HU" sz="1000" b="1" smtClean="0">
                <a:solidFill>
                  <a:srgbClr val="000000"/>
                </a:solidFill>
                <a:latin typeface="Verdana" pitchFamily="34" charset="0"/>
              </a:endParaRPr>
            </a:p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hu-HU" sz="1000" smtClean="0">
                  <a:solidFill>
                    <a:srgbClr val="000000"/>
                  </a:solidFill>
                  <a:latin typeface="Verdana" pitchFamily="34" charset="0"/>
                </a:rPr>
                <a:t>ARMv8</a:t>
              </a:r>
            </a:p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hu-HU" sz="1000" smtClean="0">
                  <a:solidFill>
                    <a:srgbClr val="000000"/>
                  </a:solidFill>
                  <a:latin typeface="Verdana" pitchFamily="34" charset="0"/>
                </a:rPr>
                <a:t>2</a:t>
              </a:r>
              <a:r>
                <a:rPr lang="hu-HU" altLang="hu-HU" sz="1000" smtClean="0">
                  <a:solidFill>
                    <a:srgbClr val="000000"/>
                  </a:solidFill>
                  <a:latin typeface="Verdana" pitchFamily="34" charset="0"/>
                </a:rPr>
                <a:t>8</a:t>
              </a:r>
              <a:r>
                <a:rPr lang="en-US" altLang="hu-HU" sz="1000" smtClean="0">
                  <a:solidFill>
                    <a:srgbClr val="000000"/>
                  </a:solidFill>
                  <a:latin typeface="Verdana" pitchFamily="34" charset="0"/>
                </a:rPr>
                <a:t> nm</a:t>
              </a:r>
              <a:endParaRPr lang="hu-HU" altLang="hu-HU" sz="1000">
                <a:solidFill>
                  <a:srgbClr val="000000"/>
                </a:solidFill>
                <a:latin typeface="Verdana" pitchFamily="34" charset="0"/>
              </a:endParaRPr>
            </a:p>
          </p:txBody>
        </p:sp>
      </p:grpSp>
      <p:sp>
        <p:nvSpPr>
          <p:cNvPr id="2" name="Rounded Rectangle 1"/>
          <p:cNvSpPr/>
          <p:nvPr/>
        </p:nvSpPr>
        <p:spPr bwMode="auto">
          <a:xfrm rot="20097398">
            <a:off x="7100751" y="1247787"/>
            <a:ext cx="1317678" cy="1023955"/>
          </a:xfrm>
          <a:prstGeom prst="roundRect">
            <a:avLst/>
          </a:prstGeom>
          <a:noFill/>
          <a:ln w="28575" cap="flat" cmpd="sng" algn="ctr">
            <a:solidFill>
              <a:srgbClr val="FF0000"/>
            </a:solidFill>
            <a:prstDash val="dash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87867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7.</a:t>
            </a:r>
            <a:r>
              <a:rPr lang="en-US" dirty="0" smtClean="0"/>
              <a:t>4 </a:t>
            </a:r>
            <a:r>
              <a:rPr lang="en-US" dirty="0"/>
              <a:t>The 64-bit high performance Cortex-A72</a:t>
            </a:r>
            <a:r>
              <a:rPr lang="hu-HU" dirty="0"/>
              <a:t> </a:t>
            </a:r>
            <a:r>
              <a:rPr lang="hu-HU" dirty="0" smtClean="0"/>
              <a:t>(3)</a:t>
            </a:r>
            <a:endParaRPr lang="hu-HU" dirty="0"/>
          </a:p>
        </p:txBody>
      </p:sp>
      <p:pic>
        <p:nvPicPr>
          <p:cNvPr id="3074" name="Picture 2" descr="mhtml:file://C:\Users\sima\Documents\arm_processors\Cortex-A72%20microarchitecture%20-%20The%20Tech%20Report%20-%20Page%201.mht!http://techreport.com/r.x/cortex-a72/a72-block-diagram.gif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49" t="15927" r="7025"/>
          <a:stretch/>
        </p:blipFill>
        <p:spPr bwMode="auto">
          <a:xfrm>
            <a:off x="611560" y="1072992"/>
            <a:ext cx="8100395" cy="56794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594792" y="864260"/>
            <a:ext cx="43794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000" smtClean="0"/>
              <a:t>APB</a:t>
            </a:r>
            <a:endParaRPr lang="hu-HU" sz="1000"/>
          </a:p>
        </p:txBody>
      </p:sp>
      <p:sp>
        <p:nvSpPr>
          <p:cNvPr id="6" name="TextBox 5"/>
          <p:cNvSpPr txBox="1"/>
          <p:nvPr/>
        </p:nvSpPr>
        <p:spPr>
          <a:xfrm>
            <a:off x="4201295" y="864297"/>
            <a:ext cx="43954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000" smtClean="0"/>
              <a:t>ATB</a:t>
            </a:r>
            <a:endParaRPr lang="hu-HU" sz="1000"/>
          </a:p>
        </p:txBody>
      </p:sp>
      <p:sp>
        <p:nvSpPr>
          <p:cNvPr id="7" name="TextBox 6"/>
          <p:cNvSpPr txBox="1"/>
          <p:nvPr/>
        </p:nvSpPr>
        <p:spPr>
          <a:xfrm>
            <a:off x="4687567" y="864297"/>
            <a:ext cx="83869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000" smtClean="0"/>
              <a:t>Interrupts</a:t>
            </a:r>
            <a:endParaRPr lang="hu-HU" sz="1000"/>
          </a:p>
        </p:txBody>
      </p:sp>
      <p:sp>
        <p:nvSpPr>
          <p:cNvPr id="8" name="TextBox 7"/>
          <p:cNvSpPr txBox="1"/>
          <p:nvPr/>
        </p:nvSpPr>
        <p:spPr>
          <a:xfrm>
            <a:off x="161510" y="503675"/>
            <a:ext cx="83390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mtClean="0">
                <a:solidFill>
                  <a:schemeClr val="accent6"/>
                </a:solidFill>
              </a:rPr>
              <a:t>Main functional blocks of the 64-bit high performance Cortex-A72 </a:t>
            </a:r>
            <a:r>
              <a:rPr lang="hu-HU" smtClean="0"/>
              <a:t>[72]</a:t>
            </a:r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8807412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7.</a:t>
            </a:r>
            <a:r>
              <a:rPr lang="en-US" dirty="0" smtClean="0"/>
              <a:t>4 </a:t>
            </a:r>
            <a:r>
              <a:rPr lang="en-US" dirty="0"/>
              <a:t>The 64-bit high performance Cortex-A72</a:t>
            </a:r>
            <a:r>
              <a:rPr lang="hu-HU" dirty="0"/>
              <a:t> </a:t>
            </a:r>
            <a:r>
              <a:rPr lang="hu-HU" dirty="0" smtClean="0"/>
              <a:t>(6)</a:t>
            </a:r>
            <a:endParaRPr lang="hu-HU" dirty="0"/>
          </a:p>
        </p:txBody>
      </p:sp>
      <p:sp>
        <p:nvSpPr>
          <p:cNvPr id="4" name="TextBox 3"/>
          <p:cNvSpPr txBox="1"/>
          <p:nvPr/>
        </p:nvSpPr>
        <p:spPr>
          <a:xfrm>
            <a:off x="187465" y="643746"/>
            <a:ext cx="66556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1600">
                <a:solidFill>
                  <a:srgbClr val="FF0000"/>
                </a:solidFill>
              </a:rPr>
              <a:t>Note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06515" y="955406"/>
            <a:ext cx="870603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1600" smtClean="0"/>
              <a:t>It is interesting to recognize that </a:t>
            </a:r>
            <a:r>
              <a:rPr lang="hu-HU" sz="1600" smtClean="0">
                <a:solidFill>
                  <a:srgbClr val="0070C0"/>
                </a:solidFill>
              </a:rPr>
              <a:t>the pipeline structure of ARM’s high performance</a:t>
            </a:r>
          </a:p>
          <a:p>
            <a:r>
              <a:rPr lang="hu-HU" sz="1600">
                <a:solidFill>
                  <a:srgbClr val="0070C0"/>
                </a:solidFill>
              </a:rPr>
              <a:t> </a:t>
            </a:r>
            <a:r>
              <a:rPr lang="hu-HU" sz="1600" smtClean="0">
                <a:solidFill>
                  <a:srgbClr val="0070C0"/>
                </a:solidFill>
              </a:rPr>
              <a:t> processors (Cortex-A15/Cortex-A-57/Cortex-A72) remained basically the same</a:t>
            </a:r>
            <a:r>
              <a:rPr lang="hu-HU" sz="1600" smtClean="0"/>
              <a:t>,</a:t>
            </a:r>
          </a:p>
          <a:p>
            <a:r>
              <a:rPr lang="hu-HU" sz="1600"/>
              <a:t> </a:t>
            </a:r>
            <a:r>
              <a:rPr lang="hu-HU" sz="1600" smtClean="0"/>
              <a:t> as is demonstrated by the pipeline structure of the Cortex-A15 below.</a:t>
            </a:r>
            <a:endParaRPr lang="hu-HU" sz="1600"/>
          </a:p>
        </p:txBody>
      </p:sp>
      <p:pic>
        <p:nvPicPr>
          <p:cNvPr id="6" name="Picture 6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70" b="10949"/>
          <a:stretch/>
        </p:blipFill>
        <p:spPr bwMode="auto">
          <a:xfrm>
            <a:off x="202663" y="1833960"/>
            <a:ext cx="8767025" cy="29001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1841192" y="5069855"/>
            <a:ext cx="600638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smtClean="0"/>
              <a:t>Figure: </a:t>
            </a:r>
            <a:r>
              <a:rPr lang="hu-HU" sz="1600" smtClean="0"/>
              <a:t>I</a:t>
            </a:r>
            <a:r>
              <a:rPr lang="en-US" sz="1600" err="1" smtClean="0"/>
              <a:t>mplementation</a:t>
            </a:r>
            <a:r>
              <a:rPr lang="en-US" sz="1600" smtClean="0"/>
              <a:t> of the Cortex-A15 pipelines [</a:t>
            </a:r>
            <a:r>
              <a:rPr lang="hu-HU" sz="1600" smtClean="0"/>
              <a:t>37</a:t>
            </a:r>
            <a:r>
              <a:rPr lang="en-US" sz="1600" smtClean="0"/>
              <a:t>]</a:t>
            </a:r>
            <a:endParaRPr lang="en-US" sz="1600"/>
          </a:p>
        </p:txBody>
      </p:sp>
      <p:sp>
        <p:nvSpPr>
          <p:cNvPr id="8" name="TextBox 7"/>
          <p:cNvSpPr txBox="1"/>
          <p:nvPr/>
        </p:nvSpPr>
        <p:spPr>
          <a:xfrm>
            <a:off x="296863" y="5589240"/>
            <a:ext cx="8424357" cy="112851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1600" dirty="0" smtClean="0"/>
              <a:t>As seen in the Figure there are also eight issue queues and basically </a:t>
            </a:r>
            <a:r>
              <a:rPr lang="hu-HU" sz="1600" dirty="0" smtClean="0">
                <a:solidFill>
                  <a:srgbClr val="0070C0"/>
                </a:solidFill>
              </a:rPr>
              <a:t>the same</a:t>
            </a:r>
          </a:p>
          <a:p>
            <a:pPr>
              <a:spcAft>
                <a:spcPts val="400"/>
              </a:spcAft>
            </a:pPr>
            <a:r>
              <a:rPr lang="hu-HU" sz="1600" dirty="0">
                <a:solidFill>
                  <a:srgbClr val="0070C0"/>
                </a:solidFill>
              </a:rPr>
              <a:t> </a:t>
            </a:r>
            <a:r>
              <a:rPr lang="hu-HU" sz="1600" dirty="0" smtClean="0">
                <a:solidFill>
                  <a:srgbClr val="0070C0"/>
                </a:solidFill>
              </a:rPr>
              <a:t> execution pipelines as in both the Cortex-A57 and Cortex-A72. </a:t>
            </a:r>
          </a:p>
          <a:p>
            <a:r>
              <a:rPr lang="hu-HU" sz="1600" dirty="0" smtClean="0"/>
              <a:t>Nevertheless, </a:t>
            </a:r>
            <a:r>
              <a:rPr lang="hu-HU" sz="1600" dirty="0" smtClean="0">
                <a:solidFill>
                  <a:srgbClr val="0070C0"/>
                </a:solidFill>
              </a:rPr>
              <a:t>the Cortex-A72 has a dispatch rate of 5 rather than 3 as both the</a:t>
            </a:r>
          </a:p>
          <a:p>
            <a:r>
              <a:rPr lang="hu-HU" sz="1600" dirty="0">
                <a:solidFill>
                  <a:srgbClr val="0070C0"/>
                </a:solidFill>
              </a:rPr>
              <a:t> </a:t>
            </a:r>
            <a:r>
              <a:rPr lang="hu-HU" sz="1600" dirty="0" smtClean="0">
                <a:solidFill>
                  <a:srgbClr val="0070C0"/>
                </a:solidFill>
              </a:rPr>
              <a:t> cortex-A15 and Cortex-a17 processors</a:t>
            </a:r>
            <a:r>
              <a:rPr lang="hu-HU" sz="1600" dirty="0" smtClean="0"/>
              <a:t>.</a:t>
            </a:r>
            <a:endParaRPr lang="hu-HU" sz="1600" dirty="0"/>
          </a:p>
        </p:txBody>
      </p:sp>
    </p:spTree>
    <p:extLst>
      <p:ext uri="{BB962C8B-B14F-4D97-AF65-F5344CB8AC3E}">
        <p14:creationId xmlns:p14="http://schemas.microsoft.com/office/powerpoint/2010/main" val="17206119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7.</a:t>
            </a:r>
            <a:r>
              <a:rPr lang="en-US" dirty="0" smtClean="0"/>
              <a:t>4 </a:t>
            </a:r>
            <a:r>
              <a:rPr lang="en-US" dirty="0"/>
              <a:t>The 64-bit high performance Cortex-A72</a:t>
            </a:r>
            <a:r>
              <a:rPr lang="hu-HU" dirty="0"/>
              <a:t> </a:t>
            </a:r>
            <a:r>
              <a:rPr lang="hu-HU" dirty="0" smtClean="0"/>
              <a:t>(7)</a:t>
            </a:r>
            <a:endParaRPr lang="hu-HU" dirty="0"/>
          </a:p>
        </p:txBody>
      </p:sp>
      <p:sp>
        <p:nvSpPr>
          <p:cNvPr id="7" name="TextBox 6"/>
          <p:cNvSpPr txBox="1"/>
          <p:nvPr/>
        </p:nvSpPr>
        <p:spPr>
          <a:xfrm>
            <a:off x="175840" y="631785"/>
            <a:ext cx="87798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mtClean="0">
                <a:solidFill>
                  <a:schemeClr val="accent6"/>
                </a:solidFill>
              </a:rPr>
              <a:t>Energy consumption of the Cortex-A72 compared to Cortex-A15/A57 </a:t>
            </a:r>
            <a:r>
              <a:rPr lang="hu-HU" smtClean="0"/>
              <a:t>[72]</a:t>
            </a:r>
            <a:endParaRPr lang="hu-HU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8443" y="1313765"/>
            <a:ext cx="4948822" cy="4190535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 bwMode="auto">
          <a:xfrm>
            <a:off x="4566205" y="1275665"/>
            <a:ext cx="1305145" cy="315035"/>
          </a:xfrm>
          <a:prstGeom prst="ellipse">
            <a:avLst/>
          </a:prstGeom>
          <a:noFill/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238423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7.</a:t>
            </a:r>
            <a:r>
              <a:rPr lang="en-US" dirty="0"/>
              <a:t>4 The 64-bit high performance Cortex-A72</a:t>
            </a:r>
            <a:r>
              <a:rPr lang="hu-HU" dirty="0"/>
              <a:t> (8)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r="496"/>
          <a:stretch/>
        </p:blipFill>
        <p:spPr>
          <a:xfrm>
            <a:off x="103805" y="1128999"/>
            <a:ext cx="8931690" cy="504530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83180" y="631785"/>
            <a:ext cx="78726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smtClean="0">
                <a:solidFill>
                  <a:schemeClr val="accent6"/>
                </a:solidFill>
              </a:rPr>
              <a:t>CoreLink CCN512-based heterogeneous multi-core system </a:t>
            </a:r>
            <a:r>
              <a:rPr lang="hu-HU" dirty="0" smtClean="0"/>
              <a:t>[80]</a:t>
            </a:r>
            <a:endParaRPr lang="hu-HU" dirty="0"/>
          </a:p>
        </p:txBody>
      </p:sp>
      <p:sp>
        <p:nvSpPr>
          <p:cNvPr id="7" name="TextBox 6"/>
          <p:cNvSpPr txBox="1"/>
          <p:nvPr/>
        </p:nvSpPr>
        <p:spPr>
          <a:xfrm>
            <a:off x="3502898" y="6489340"/>
            <a:ext cx="241925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1200" dirty="0" smtClean="0"/>
              <a:t>CHI: Coherent Hub Interface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10206145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grpSp>
        <p:nvGrpSpPr>
          <p:cNvPr id="6" name="Group 5"/>
          <p:cNvGrpSpPr/>
          <p:nvPr/>
        </p:nvGrpSpPr>
        <p:grpSpPr>
          <a:xfrm>
            <a:off x="47210" y="1043735"/>
            <a:ext cx="9096790" cy="5402731"/>
            <a:chOff x="47210" y="1176619"/>
            <a:chExt cx="9096790" cy="5402731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 rotWithShape="1">
            <a:blip r:embed="rId2"/>
            <a:srcRect l="866"/>
            <a:stretch/>
          </p:blipFill>
          <p:spPr>
            <a:xfrm>
              <a:off x="47210" y="1176619"/>
              <a:ext cx="8935280" cy="5177706"/>
            </a:xfrm>
            <a:prstGeom prst="rect">
              <a:avLst/>
            </a:prstGeom>
          </p:spPr>
        </p:pic>
        <p:sp>
          <p:nvSpPr>
            <p:cNvPr id="5" name="Rounded Rectangle 4"/>
            <p:cNvSpPr/>
            <p:nvPr/>
          </p:nvSpPr>
          <p:spPr bwMode="auto">
            <a:xfrm>
              <a:off x="8262410" y="5859270"/>
              <a:ext cx="881590" cy="720080"/>
            </a:xfrm>
            <a:prstGeom prst="roundRect">
              <a:avLst/>
            </a:pr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triangle" w="med" len="med"/>
            </a:ln>
            <a:effectLst/>
            <a:ex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endParaRPr>
            </a:p>
          </p:txBody>
        </p:sp>
      </p:grpSp>
      <p:sp>
        <p:nvSpPr>
          <p:cNvPr id="7" name="Title 1"/>
          <p:cNvSpPr txBox="1">
            <a:spLocks/>
          </p:cNvSpPr>
          <p:nvPr/>
        </p:nvSpPr>
        <p:spPr bwMode="auto">
          <a:xfrm>
            <a:off x="0" y="0"/>
            <a:ext cx="9144000" cy="393700"/>
          </a:xfrm>
          <a:prstGeom prst="rect">
            <a:avLst/>
          </a:prstGeom>
          <a:solidFill>
            <a:srgbClr val="0000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Verdana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Verdana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Verdana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Verdana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Verdana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Verdana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Verdana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Verdana" pitchFamily="34" charset="0"/>
              </a:defRPr>
            </a:lvl9pPr>
          </a:lstStyle>
          <a:p>
            <a:r>
              <a:rPr lang="hu-HU" kern="0" dirty="0" smtClean="0"/>
              <a:t>7.</a:t>
            </a:r>
            <a:r>
              <a:rPr lang="en-US" kern="0" dirty="0" smtClean="0"/>
              <a:t>4 The 64-bit high performance Cortex-A72</a:t>
            </a:r>
            <a:r>
              <a:rPr lang="hu-HU" kern="0" dirty="0" smtClean="0"/>
              <a:t> (9)</a:t>
            </a:r>
            <a:endParaRPr lang="hu-HU" kern="0" dirty="0"/>
          </a:p>
        </p:txBody>
      </p:sp>
      <p:sp>
        <p:nvSpPr>
          <p:cNvPr id="8" name="TextBox 7"/>
          <p:cNvSpPr txBox="1"/>
          <p:nvPr/>
        </p:nvSpPr>
        <p:spPr>
          <a:xfrm>
            <a:off x="175840" y="626778"/>
            <a:ext cx="81830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smtClean="0">
                <a:solidFill>
                  <a:schemeClr val="accent6"/>
                </a:solidFill>
              </a:rPr>
              <a:t>Performance comparison: ARM’s Cortex-A72 vs. Intel’s Core-M </a:t>
            </a:r>
            <a:r>
              <a:rPr lang="hu-HU" dirty="0" smtClean="0"/>
              <a:t>[79]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5404050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7.</a:t>
            </a:r>
            <a:r>
              <a:rPr lang="en-US" dirty="0"/>
              <a:t>4 The 64-bit high performance Cortex-A72</a:t>
            </a:r>
            <a:r>
              <a:rPr lang="hu-HU" dirty="0"/>
              <a:t> </a:t>
            </a:r>
            <a:r>
              <a:rPr lang="hu-HU" dirty="0" smtClean="0"/>
              <a:t>(10)</a:t>
            </a:r>
            <a:endParaRPr lang="en-US" dirty="0"/>
          </a:p>
        </p:txBody>
      </p:sp>
      <p:grpSp>
        <p:nvGrpSpPr>
          <p:cNvPr id="8" name="Group 7"/>
          <p:cNvGrpSpPr/>
          <p:nvPr/>
        </p:nvGrpSpPr>
        <p:grpSpPr>
          <a:xfrm>
            <a:off x="116505" y="1136659"/>
            <a:ext cx="8865985" cy="5172661"/>
            <a:chOff x="116505" y="776619"/>
            <a:chExt cx="8865985" cy="5397686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16505" y="776619"/>
              <a:ext cx="8865985" cy="5304762"/>
            </a:xfrm>
            <a:prstGeom prst="rect">
              <a:avLst/>
            </a:prstGeom>
          </p:spPr>
        </p:pic>
        <p:sp>
          <p:nvSpPr>
            <p:cNvPr id="6" name="Rounded Rectangle 5"/>
            <p:cNvSpPr/>
            <p:nvPr/>
          </p:nvSpPr>
          <p:spPr bwMode="auto">
            <a:xfrm>
              <a:off x="296863" y="776619"/>
              <a:ext cx="6660402" cy="627156"/>
            </a:xfrm>
            <a:prstGeom prst="roundRect">
              <a:avLst/>
            </a:pr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triangle" w="med" len="med"/>
            </a:ln>
            <a:effectLst/>
            <a:ex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endParaRPr>
            </a:p>
          </p:txBody>
        </p:sp>
        <p:sp>
          <p:nvSpPr>
            <p:cNvPr id="7" name="Rounded Rectangle 6"/>
            <p:cNvSpPr/>
            <p:nvPr/>
          </p:nvSpPr>
          <p:spPr bwMode="auto">
            <a:xfrm>
              <a:off x="7902370" y="5771412"/>
              <a:ext cx="990110" cy="402893"/>
            </a:xfrm>
            <a:prstGeom prst="roundRect">
              <a:avLst/>
            </a:pr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triangle" w="med" len="med"/>
            </a:ln>
            <a:effectLst/>
            <a:ex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endParaRPr>
            </a:p>
          </p:txBody>
        </p:sp>
      </p:grpSp>
      <p:sp>
        <p:nvSpPr>
          <p:cNvPr id="9" name="TextBox 8"/>
          <p:cNvSpPr txBox="1"/>
          <p:nvPr/>
        </p:nvSpPr>
        <p:spPr>
          <a:xfrm>
            <a:off x="161510" y="638690"/>
            <a:ext cx="72726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smtClean="0">
                <a:solidFill>
                  <a:schemeClr val="accent6"/>
                </a:solidFill>
              </a:rPr>
              <a:t>Evolution of the performance of the ARM's Cortex-A line [79]</a:t>
            </a:r>
            <a:endParaRPr lang="en-US" dirty="0">
              <a:solidFill>
                <a:schemeClr val="accent6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06515" y="6330035"/>
            <a:ext cx="470192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1600" dirty="0" smtClean="0"/>
              <a:t>(≈ 4 x core count x 4 x DMIPS/MHz x 3 fc)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42874987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7.</a:t>
            </a:r>
            <a:r>
              <a:rPr lang="en-US" dirty="0"/>
              <a:t>4 The 64-bit high performance Cortex-A72</a:t>
            </a:r>
            <a:r>
              <a:rPr lang="hu-HU" dirty="0"/>
              <a:t> </a:t>
            </a:r>
            <a:r>
              <a:rPr lang="hu-HU" dirty="0" smtClean="0"/>
              <a:t>(11)</a:t>
            </a:r>
            <a:endParaRPr lang="hu-HU" dirty="0"/>
          </a:p>
        </p:txBody>
      </p:sp>
      <p:grpSp>
        <p:nvGrpSpPr>
          <p:cNvPr id="3" name="Group 2"/>
          <p:cNvGrpSpPr/>
          <p:nvPr/>
        </p:nvGrpSpPr>
        <p:grpSpPr>
          <a:xfrm>
            <a:off x="2051720" y="1223755"/>
            <a:ext cx="5008607" cy="4872194"/>
            <a:chOff x="1331640" y="672216"/>
            <a:chExt cx="6119939" cy="5586269"/>
          </a:xfrm>
        </p:grpSpPr>
        <p:sp>
          <p:nvSpPr>
            <p:cNvPr id="153" name="Téglalap 152"/>
            <p:cNvSpPr/>
            <p:nvPr/>
          </p:nvSpPr>
          <p:spPr bwMode="auto">
            <a:xfrm>
              <a:off x="1893011" y="826105"/>
              <a:ext cx="5072366" cy="4722605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1905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hu-HU" sz="14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endParaRPr>
            </a:p>
          </p:txBody>
        </p:sp>
        <p:cxnSp>
          <p:nvCxnSpPr>
            <p:cNvPr id="8" name="Egyenes összekötő 7"/>
            <p:cNvCxnSpPr/>
            <p:nvPr/>
          </p:nvCxnSpPr>
          <p:spPr bwMode="auto">
            <a:xfrm>
              <a:off x="1850031" y="5548622"/>
              <a:ext cx="5158662" cy="3897"/>
            </a:xfrm>
            <a:prstGeom prst="line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9" name="Egyenes összekötő 28"/>
            <p:cNvCxnSpPr/>
            <p:nvPr/>
          </p:nvCxnSpPr>
          <p:spPr bwMode="auto">
            <a:xfrm rot="5400000">
              <a:off x="2354087" y="5547947"/>
              <a:ext cx="144016" cy="0"/>
            </a:xfrm>
            <a:prstGeom prst="line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0" name="Egyenes összekötő 29"/>
            <p:cNvCxnSpPr/>
            <p:nvPr/>
          </p:nvCxnSpPr>
          <p:spPr bwMode="auto">
            <a:xfrm rot="5400000">
              <a:off x="2858143" y="5548172"/>
              <a:ext cx="144016" cy="0"/>
            </a:xfrm>
            <a:prstGeom prst="line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1" name="Egyenes összekötő 30"/>
            <p:cNvCxnSpPr/>
            <p:nvPr/>
          </p:nvCxnSpPr>
          <p:spPr bwMode="auto">
            <a:xfrm rot="5400000">
              <a:off x="3352673" y="5548172"/>
              <a:ext cx="144016" cy="0"/>
            </a:xfrm>
            <a:prstGeom prst="line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2" name="Egyenes összekötő 31"/>
            <p:cNvCxnSpPr/>
            <p:nvPr/>
          </p:nvCxnSpPr>
          <p:spPr bwMode="auto">
            <a:xfrm rot="5400000">
              <a:off x="3856729" y="5548397"/>
              <a:ext cx="144016" cy="0"/>
            </a:xfrm>
            <a:prstGeom prst="line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3" name="Egyenes összekötő 32"/>
            <p:cNvCxnSpPr/>
            <p:nvPr/>
          </p:nvCxnSpPr>
          <p:spPr bwMode="auto">
            <a:xfrm rot="5400000">
              <a:off x="4379837" y="5548172"/>
              <a:ext cx="144016" cy="0"/>
            </a:xfrm>
            <a:prstGeom prst="line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4" name="Egyenes összekötő 33"/>
            <p:cNvCxnSpPr/>
            <p:nvPr/>
          </p:nvCxnSpPr>
          <p:spPr bwMode="auto">
            <a:xfrm rot="5400000">
              <a:off x="4883893" y="5548397"/>
              <a:ext cx="144016" cy="0"/>
            </a:xfrm>
            <a:prstGeom prst="line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5" name="Egyenes összekötő 34"/>
            <p:cNvCxnSpPr/>
            <p:nvPr/>
          </p:nvCxnSpPr>
          <p:spPr bwMode="auto">
            <a:xfrm rot="5400000">
              <a:off x="5378423" y="5548397"/>
              <a:ext cx="144016" cy="0"/>
            </a:xfrm>
            <a:prstGeom prst="line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6" name="Egyenes összekötő 35"/>
            <p:cNvCxnSpPr/>
            <p:nvPr/>
          </p:nvCxnSpPr>
          <p:spPr bwMode="auto">
            <a:xfrm rot="5400000">
              <a:off x="5882479" y="5548622"/>
              <a:ext cx="144016" cy="0"/>
            </a:xfrm>
            <a:prstGeom prst="line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44" name="Téglalap 43"/>
            <p:cNvSpPr/>
            <p:nvPr/>
          </p:nvSpPr>
          <p:spPr bwMode="auto">
            <a:xfrm>
              <a:off x="3578223" y="3273057"/>
              <a:ext cx="216024" cy="2274890"/>
            </a:xfrm>
            <a:prstGeom prst="rect">
              <a:avLst/>
            </a:prstGeom>
            <a:solidFill>
              <a:srgbClr val="993366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hu-HU" sz="14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endParaRPr>
            </a:p>
          </p:txBody>
        </p:sp>
        <p:sp>
          <p:nvSpPr>
            <p:cNvPr id="43" name="Téglalap 42"/>
            <p:cNvSpPr/>
            <p:nvPr/>
          </p:nvSpPr>
          <p:spPr bwMode="auto">
            <a:xfrm>
              <a:off x="2547725" y="2717483"/>
              <a:ext cx="216024" cy="2831139"/>
            </a:xfrm>
            <a:prstGeom prst="rect">
              <a:avLst/>
            </a:prstGeom>
            <a:solidFill>
              <a:srgbClr val="993366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hu-HU" sz="14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endParaRPr>
            </a:p>
          </p:txBody>
        </p:sp>
        <p:sp>
          <p:nvSpPr>
            <p:cNvPr id="45" name="Téglalap 44"/>
            <p:cNvSpPr/>
            <p:nvPr/>
          </p:nvSpPr>
          <p:spPr bwMode="auto">
            <a:xfrm>
              <a:off x="4586335" y="3647385"/>
              <a:ext cx="216024" cy="1900561"/>
            </a:xfrm>
            <a:prstGeom prst="rect">
              <a:avLst/>
            </a:prstGeom>
            <a:solidFill>
              <a:srgbClr val="993366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hu-HU" sz="14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endParaRPr>
            </a:p>
          </p:txBody>
        </p:sp>
        <p:sp>
          <p:nvSpPr>
            <p:cNvPr id="46" name="Téglalap 45"/>
            <p:cNvSpPr/>
            <p:nvPr/>
          </p:nvSpPr>
          <p:spPr bwMode="auto">
            <a:xfrm>
              <a:off x="5594447" y="3648149"/>
              <a:ext cx="216024" cy="1900561"/>
            </a:xfrm>
            <a:prstGeom prst="rect">
              <a:avLst/>
            </a:prstGeom>
            <a:solidFill>
              <a:srgbClr val="993366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hu-HU" sz="14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endParaRPr>
            </a:p>
          </p:txBody>
        </p:sp>
        <p:sp>
          <p:nvSpPr>
            <p:cNvPr id="47" name="Téglalap 46"/>
            <p:cNvSpPr/>
            <p:nvPr/>
          </p:nvSpPr>
          <p:spPr bwMode="auto">
            <a:xfrm>
              <a:off x="5084041" y="4607955"/>
              <a:ext cx="216024" cy="943788"/>
            </a:xfrm>
            <a:prstGeom prst="rect">
              <a:avLst/>
            </a:prstGeom>
            <a:solidFill>
              <a:srgbClr val="993366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hu-HU" sz="14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endParaRPr>
            </a:p>
          </p:txBody>
        </p:sp>
        <p:sp>
          <p:nvSpPr>
            <p:cNvPr id="48" name="Téglalap 47"/>
            <p:cNvSpPr/>
            <p:nvPr/>
          </p:nvSpPr>
          <p:spPr bwMode="auto">
            <a:xfrm>
              <a:off x="3074167" y="5178606"/>
              <a:ext cx="216024" cy="373913"/>
            </a:xfrm>
            <a:prstGeom prst="rect">
              <a:avLst/>
            </a:prstGeom>
            <a:solidFill>
              <a:srgbClr val="993366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hu-HU" sz="14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endParaRPr>
            </a:p>
          </p:txBody>
        </p:sp>
        <p:sp>
          <p:nvSpPr>
            <p:cNvPr id="49" name="Téglalap 48"/>
            <p:cNvSpPr/>
            <p:nvPr/>
          </p:nvSpPr>
          <p:spPr bwMode="auto">
            <a:xfrm>
              <a:off x="6098503" y="4607954"/>
              <a:ext cx="216024" cy="943789"/>
            </a:xfrm>
            <a:prstGeom prst="rect">
              <a:avLst/>
            </a:prstGeom>
            <a:solidFill>
              <a:srgbClr val="993366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hu-HU" sz="14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endParaRPr>
            </a:p>
          </p:txBody>
        </p:sp>
        <p:cxnSp>
          <p:nvCxnSpPr>
            <p:cNvPr id="60" name="Egyenes összekötő 59"/>
            <p:cNvCxnSpPr>
              <a:stCxn id="120" idx="3"/>
              <a:endCxn id="119" idx="7"/>
            </p:cNvCxnSpPr>
            <p:nvPr/>
          </p:nvCxnSpPr>
          <p:spPr bwMode="auto">
            <a:xfrm flipV="1">
              <a:off x="2219287" y="4853255"/>
              <a:ext cx="492562" cy="673913"/>
            </a:xfrm>
            <a:prstGeom prst="line">
              <a:avLst/>
            </a:prstGeom>
            <a:noFill/>
            <a:ln w="19050" cap="flat" cmpd="sng" algn="ctr">
              <a:solidFill>
                <a:srgbClr val="0000CC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62" name="Egyenes összekötő 61"/>
            <p:cNvCxnSpPr>
              <a:stCxn id="119" idx="3"/>
              <a:endCxn id="118" idx="7"/>
            </p:cNvCxnSpPr>
            <p:nvPr/>
          </p:nvCxnSpPr>
          <p:spPr bwMode="auto">
            <a:xfrm flipV="1">
              <a:off x="2749239" y="4739595"/>
              <a:ext cx="455570" cy="80007"/>
            </a:xfrm>
            <a:prstGeom prst="line">
              <a:avLst/>
            </a:prstGeom>
            <a:noFill/>
            <a:ln w="19050" cap="flat" cmpd="sng" algn="ctr">
              <a:solidFill>
                <a:srgbClr val="0000CC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65" name="Egyenes összekötő 64"/>
            <p:cNvCxnSpPr>
              <a:stCxn id="118" idx="3"/>
              <a:endCxn id="117" idx="7"/>
            </p:cNvCxnSpPr>
            <p:nvPr/>
          </p:nvCxnSpPr>
          <p:spPr bwMode="auto">
            <a:xfrm flipV="1">
              <a:off x="3242199" y="4075271"/>
              <a:ext cx="464136" cy="630671"/>
            </a:xfrm>
            <a:prstGeom prst="line">
              <a:avLst/>
            </a:prstGeom>
            <a:noFill/>
            <a:ln w="19050" cap="flat" cmpd="sng" algn="ctr">
              <a:solidFill>
                <a:srgbClr val="0000CC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70" name="Egyenes összekötő 69"/>
            <p:cNvCxnSpPr>
              <a:stCxn id="117" idx="4"/>
            </p:cNvCxnSpPr>
            <p:nvPr/>
          </p:nvCxnSpPr>
          <p:spPr bwMode="auto">
            <a:xfrm flipV="1">
              <a:off x="3762063" y="4052771"/>
              <a:ext cx="417624" cy="6350"/>
            </a:xfrm>
            <a:prstGeom prst="line">
              <a:avLst/>
            </a:prstGeom>
            <a:noFill/>
            <a:ln w="19050" cap="flat" cmpd="sng" algn="ctr">
              <a:solidFill>
                <a:srgbClr val="0000CC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73" name="Egyenes összekötő 72"/>
            <p:cNvCxnSpPr>
              <a:endCxn id="115" idx="7"/>
            </p:cNvCxnSpPr>
            <p:nvPr/>
          </p:nvCxnSpPr>
          <p:spPr bwMode="auto">
            <a:xfrm flipV="1">
              <a:off x="4251695" y="3463323"/>
              <a:ext cx="449204" cy="567919"/>
            </a:xfrm>
            <a:prstGeom prst="line">
              <a:avLst/>
            </a:prstGeom>
            <a:noFill/>
            <a:ln w="19050" cap="flat" cmpd="sng" algn="ctr">
              <a:solidFill>
                <a:srgbClr val="0000CC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76" name="Egyenes összekötő 75"/>
            <p:cNvCxnSpPr>
              <a:stCxn id="115" idx="3"/>
              <a:endCxn id="114" idx="7"/>
            </p:cNvCxnSpPr>
            <p:nvPr/>
          </p:nvCxnSpPr>
          <p:spPr bwMode="auto">
            <a:xfrm flipV="1">
              <a:off x="4738289" y="3122400"/>
              <a:ext cx="472140" cy="307270"/>
            </a:xfrm>
            <a:prstGeom prst="line">
              <a:avLst/>
            </a:prstGeom>
            <a:noFill/>
            <a:ln w="19050" cap="flat" cmpd="sng" algn="ctr">
              <a:solidFill>
                <a:srgbClr val="0000CC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80" name="Egyenes összekötő 79"/>
            <p:cNvCxnSpPr>
              <a:stCxn id="114" idx="3"/>
              <a:endCxn id="113" idx="7"/>
            </p:cNvCxnSpPr>
            <p:nvPr/>
          </p:nvCxnSpPr>
          <p:spPr bwMode="auto">
            <a:xfrm flipV="1">
              <a:off x="5247819" y="2403558"/>
              <a:ext cx="464566" cy="685189"/>
            </a:xfrm>
            <a:prstGeom prst="line">
              <a:avLst/>
            </a:prstGeom>
            <a:noFill/>
            <a:ln w="19050" cap="flat" cmpd="sng" algn="ctr">
              <a:solidFill>
                <a:srgbClr val="0000CC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83" name="Egyenes összekötő 82"/>
            <p:cNvCxnSpPr>
              <a:stCxn id="113" idx="3"/>
              <a:endCxn id="112" idx="7"/>
            </p:cNvCxnSpPr>
            <p:nvPr/>
          </p:nvCxnSpPr>
          <p:spPr bwMode="auto">
            <a:xfrm flipV="1">
              <a:off x="5749775" y="2052337"/>
              <a:ext cx="473012" cy="317568"/>
            </a:xfrm>
            <a:prstGeom prst="line">
              <a:avLst/>
            </a:prstGeom>
            <a:noFill/>
            <a:ln w="19050" cap="flat" cmpd="sng" algn="ctr">
              <a:solidFill>
                <a:srgbClr val="0000CC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12" name="Folyamatábra: Döntés 110"/>
            <p:cNvSpPr/>
            <p:nvPr/>
          </p:nvSpPr>
          <p:spPr bwMode="auto">
            <a:xfrm>
              <a:off x="6206515" y="2000187"/>
              <a:ext cx="72000" cy="72000"/>
            </a:xfrm>
            <a:custGeom>
              <a:avLst/>
              <a:gdLst>
                <a:gd name="connsiteX0" fmla="*/ 0 w 10000"/>
                <a:gd name="connsiteY0" fmla="*/ 5000 h 10000"/>
                <a:gd name="connsiteX1" fmla="*/ 5000 w 10000"/>
                <a:gd name="connsiteY1" fmla="*/ 0 h 10000"/>
                <a:gd name="connsiteX2" fmla="*/ 10000 w 10000"/>
                <a:gd name="connsiteY2" fmla="*/ 5000 h 10000"/>
                <a:gd name="connsiteX3" fmla="*/ 5000 w 10000"/>
                <a:gd name="connsiteY3" fmla="*/ 10000 h 10000"/>
                <a:gd name="connsiteX4" fmla="*/ 0 w 10000"/>
                <a:gd name="connsiteY4" fmla="*/ 5000 h 10000"/>
                <a:gd name="connsiteX0" fmla="*/ 0 w 10000"/>
                <a:gd name="connsiteY0" fmla="*/ 5000 h 10000"/>
                <a:gd name="connsiteX1" fmla="*/ 5000 w 10000"/>
                <a:gd name="connsiteY1" fmla="*/ 0 h 10000"/>
                <a:gd name="connsiteX2" fmla="*/ 7453 w 10000"/>
                <a:gd name="connsiteY2" fmla="*/ 2569 h 10000"/>
                <a:gd name="connsiteX3" fmla="*/ 10000 w 10000"/>
                <a:gd name="connsiteY3" fmla="*/ 5000 h 10000"/>
                <a:gd name="connsiteX4" fmla="*/ 5000 w 10000"/>
                <a:gd name="connsiteY4" fmla="*/ 10000 h 10000"/>
                <a:gd name="connsiteX5" fmla="*/ 0 w 10000"/>
                <a:gd name="connsiteY5" fmla="*/ 5000 h 10000"/>
                <a:gd name="connsiteX0" fmla="*/ 0 w 10000"/>
                <a:gd name="connsiteY0" fmla="*/ 5000 h 10000"/>
                <a:gd name="connsiteX1" fmla="*/ 5000 w 10000"/>
                <a:gd name="connsiteY1" fmla="*/ 0 h 10000"/>
                <a:gd name="connsiteX2" fmla="*/ 7453 w 10000"/>
                <a:gd name="connsiteY2" fmla="*/ 2569 h 10000"/>
                <a:gd name="connsiteX3" fmla="*/ 10000 w 10000"/>
                <a:gd name="connsiteY3" fmla="*/ 5000 h 10000"/>
                <a:gd name="connsiteX4" fmla="*/ 7453 w 10000"/>
                <a:gd name="connsiteY4" fmla="*/ 7456 h 10000"/>
                <a:gd name="connsiteX5" fmla="*/ 5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5000 w 10000"/>
                <a:gd name="connsiteY1" fmla="*/ 0 h 10000"/>
                <a:gd name="connsiteX2" fmla="*/ 7453 w 10000"/>
                <a:gd name="connsiteY2" fmla="*/ 2569 h 10000"/>
                <a:gd name="connsiteX3" fmla="*/ 10000 w 10000"/>
                <a:gd name="connsiteY3" fmla="*/ 5000 h 10000"/>
                <a:gd name="connsiteX4" fmla="*/ 7453 w 10000"/>
                <a:gd name="connsiteY4" fmla="*/ 7456 h 10000"/>
                <a:gd name="connsiteX5" fmla="*/ 5000 w 10000"/>
                <a:gd name="connsiteY5" fmla="*/ 10000 h 10000"/>
                <a:gd name="connsiteX6" fmla="*/ 2260 w 10000"/>
                <a:gd name="connsiteY6" fmla="*/ 7243 h 10000"/>
                <a:gd name="connsiteX7" fmla="*/ 0 w 10000"/>
                <a:gd name="connsiteY7" fmla="*/ 5000 h 10000"/>
                <a:gd name="connsiteX0" fmla="*/ 0 w 10000"/>
                <a:gd name="connsiteY0" fmla="*/ 5000 h 10000"/>
                <a:gd name="connsiteX1" fmla="*/ 2554 w 10000"/>
                <a:gd name="connsiteY1" fmla="*/ 2250 h 10000"/>
                <a:gd name="connsiteX2" fmla="*/ 5000 w 10000"/>
                <a:gd name="connsiteY2" fmla="*/ 0 h 10000"/>
                <a:gd name="connsiteX3" fmla="*/ 7453 w 10000"/>
                <a:gd name="connsiteY3" fmla="*/ 2569 h 10000"/>
                <a:gd name="connsiteX4" fmla="*/ 10000 w 10000"/>
                <a:gd name="connsiteY4" fmla="*/ 5000 h 10000"/>
                <a:gd name="connsiteX5" fmla="*/ 7453 w 10000"/>
                <a:gd name="connsiteY5" fmla="*/ 7456 h 10000"/>
                <a:gd name="connsiteX6" fmla="*/ 5000 w 10000"/>
                <a:gd name="connsiteY6" fmla="*/ 10000 h 10000"/>
                <a:gd name="connsiteX7" fmla="*/ 2260 w 10000"/>
                <a:gd name="connsiteY7" fmla="*/ 7243 h 10000"/>
                <a:gd name="connsiteX8" fmla="*/ 0 w 10000"/>
                <a:gd name="connsiteY8" fmla="*/ 5000 h 1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000" h="10000">
                  <a:moveTo>
                    <a:pt x="0" y="5000"/>
                  </a:moveTo>
                  <a:lnTo>
                    <a:pt x="2554" y="2250"/>
                  </a:lnTo>
                  <a:lnTo>
                    <a:pt x="5000" y="0"/>
                  </a:lnTo>
                  <a:lnTo>
                    <a:pt x="7453" y="2569"/>
                  </a:lnTo>
                  <a:lnTo>
                    <a:pt x="10000" y="5000"/>
                  </a:lnTo>
                  <a:lnTo>
                    <a:pt x="7453" y="7456"/>
                  </a:lnTo>
                  <a:lnTo>
                    <a:pt x="5000" y="10000"/>
                  </a:lnTo>
                  <a:lnTo>
                    <a:pt x="2260" y="7243"/>
                  </a:lnTo>
                  <a:lnTo>
                    <a:pt x="0" y="5000"/>
                  </a:lnTo>
                  <a:close/>
                </a:path>
              </a:pathLst>
            </a:custGeom>
            <a:solidFill>
              <a:srgbClr val="0000CC"/>
            </a:solidFill>
            <a:ln w="19050" cap="flat" cmpd="sng" algn="ctr">
              <a:solidFill>
                <a:srgbClr val="0000CC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hu-HU" sz="14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endParaRPr>
            </a:p>
          </p:txBody>
        </p:sp>
        <p:sp>
          <p:nvSpPr>
            <p:cNvPr id="113" name="Folyamatábra: Döntés 110"/>
            <p:cNvSpPr/>
            <p:nvPr/>
          </p:nvSpPr>
          <p:spPr bwMode="auto">
            <a:xfrm>
              <a:off x="5696113" y="2351408"/>
              <a:ext cx="72000" cy="72000"/>
            </a:xfrm>
            <a:custGeom>
              <a:avLst/>
              <a:gdLst>
                <a:gd name="connsiteX0" fmla="*/ 0 w 10000"/>
                <a:gd name="connsiteY0" fmla="*/ 5000 h 10000"/>
                <a:gd name="connsiteX1" fmla="*/ 5000 w 10000"/>
                <a:gd name="connsiteY1" fmla="*/ 0 h 10000"/>
                <a:gd name="connsiteX2" fmla="*/ 10000 w 10000"/>
                <a:gd name="connsiteY2" fmla="*/ 5000 h 10000"/>
                <a:gd name="connsiteX3" fmla="*/ 5000 w 10000"/>
                <a:gd name="connsiteY3" fmla="*/ 10000 h 10000"/>
                <a:gd name="connsiteX4" fmla="*/ 0 w 10000"/>
                <a:gd name="connsiteY4" fmla="*/ 5000 h 10000"/>
                <a:gd name="connsiteX0" fmla="*/ 0 w 10000"/>
                <a:gd name="connsiteY0" fmla="*/ 5000 h 10000"/>
                <a:gd name="connsiteX1" fmla="*/ 5000 w 10000"/>
                <a:gd name="connsiteY1" fmla="*/ 0 h 10000"/>
                <a:gd name="connsiteX2" fmla="*/ 7453 w 10000"/>
                <a:gd name="connsiteY2" fmla="*/ 2569 h 10000"/>
                <a:gd name="connsiteX3" fmla="*/ 10000 w 10000"/>
                <a:gd name="connsiteY3" fmla="*/ 5000 h 10000"/>
                <a:gd name="connsiteX4" fmla="*/ 5000 w 10000"/>
                <a:gd name="connsiteY4" fmla="*/ 10000 h 10000"/>
                <a:gd name="connsiteX5" fmla="*/ 0 w 10000"/>
                <a:gd name="connsiteY5" fmla="*/ 5000 h 10000"/>
                <a:gd name="connsiteX0" fmla="*/ 0 w 10000"/>
                <a:gd name="connsiteY0" fmla="*/ 5000 h 10000"/>
                <a:gd name="connsiteX1" fmla="*/ 5000 w 10000"/>
                <a:gd name="connsiteY1" fmla="*/ 0 h 10000"/>
                <a:gd name="connsiteX2" fmla="*/ 7453 w 10000"/>
                <a:gd name="connsiteY2" fmla="*/ 2569 h 10000"/>
                <a:gd name="connsiteX3" fmla="*/ 10000 w 10000"/>
                <a:gd name="connsiteY3" fmla="*/ 5000 h 10000"/>
                <a:gd name="connsiteX4" fmla="*/ 7453 w 10000"/>
                <a:gd name="connsiteY4" fmla="*/ 7456 h 10000"/>
                <a:gd name="connsiteX5" fmla="*/ 5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5000 w 10000"/>
                <a:gd name="connsiteY1" fmla="*/ 0 h 10000"/>
                <a:gd name="connsiteX2" fmla="*/ 7453 w 10000"/>
                <a:gd name="connsiteY2" fmla="*/ 2569 h 10000"/>
                <a:gd name="connsiteX3" fmla="*/ 10000 w 10000"/>
                <a:gd name="connsiteY3" fmla="*/ 5000 h 10000"/>
                <a:gd name="connsiteX4" fmla="*/ 7453 w 10000"/>
                <a:gd name="connsiteY4" fmla="*/ 7456 h 10000"/>
                <a:gd name="connsiteX5" fmla="*/ 5000 w 10000"/>
                <a:gd name="connsiteY5" fmla="*/ 10000 h 10000"/>
                <a:gd name="connsiteX6" fmla="*/ 2260 w 10000"/>
                <a:gd name="connsiteY6" fmla="*/ 7243 h 10000"/>
                <a:gd name="connsiteX7" fmla="*/ 0 w 10000"/>
                <a:gd name="connsiteY7" fmla="*/ 5000 h 10000"/>
                <a:gd name="connsiteX0" fmla="*/ 0 w 10000"/>
                <a:gd name="connsiteY0" fmla="*/ 5000 h 10000"/>
                <a:gd name="connsiteX1" fmla="*/ 2554 w 10000"/>
                <a:gd name="connsiteY1" fmla="*/ 2250 h 10000"/>
                <a:gd name="connsiteX2" fmla="*/ 5000 w 10000"/>
                <a:gd name="connsiteY2" fmla="*/ 0 h 10000"/>
                <a:gd name="connsiteX3" fmla="*/ 7453 w 10000"/>
                <a:gd name="connsiteY3" fmla="*/ 2569 h 10000"/>
                <a:gd name="connsiteX4" fmla="*/ 10000 w 10000"/>
                <a:gd name="connsiteY4" fmla="*/ 5000 h 10000"/>
                <a:gd name="connsiteX5" fmla="*/ 7453 w 10000"/>
                <a:gd name="connsiteY5" fmla="*/ 7456 h 10000"/>
                <a:gd name="connsiteX6" fmla="*/ 5000 w 10000"/>
                <a:gd name="connsiteY6" fmla="*/ 10000 h 10000"/>
                <a:gd name="connsiteX7" fmla="*/ 2260 w 10000"/>
                <a:gd name="connsiteY7" fmla="*/ 7243 h 10000"/>
                <a:gd name="connsiteX8" fmla="*/ 0 w 10000"/>
                <a:gd name="connsiteY8" fmla="*/ 5000 h 1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000" h="10000">
                  <a:moveTo>
                    <a:pt x="0" y="5000"/>
                  </a:moveTo>
                  <a:lnTo>
                    <a:pt x="2554" y="2250"/>
                  </a:lnTo>
                  <a:lnTo>
                    <a:pt x="5000" y="0"/>
                  </a:lnTo>
                  <a:lnTo>
                    <a:pt x="7453" y="2569"/>
                  </a:lnTo>
                  <a:lnTo>
                    <a:pt x="10000" y="5000"/>
                  </a:lnTo>
                  <a:lnTo>
                    <a:pt x="7453" y="7456"/>
                  </a:lnTo>
                  <a:lnTo>
                    <a:pt x="5000" y="10000"/>
                  </a:lnTo>
                  <a:lnTo>
                    <a:pt x="2260" y="7243"/>
                  </a:lnTo>
                  <a:lnTo>
                    <a:pt x="0" y="5000"/>
                  </a:lnTo>
                  <a:close/>
                </a:path>
              </a:pathLst>
            </a:custGeom>
            <a:solidFill>
              <a:srgbClr val="0000CC"/>
            </a:solidFill>
            <a:ln w="19050" cap="flat" cmpd="sng" algn="ctr">
              <a:solidFill>
                <a:srgbClr val="0000CC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hu-HU" sz="14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endParaRPr>
            </a:p>
          </p:txBody>
        </p:sp>
        <p:sp>
          <p:nvSpPr>
            <p:cNvPr id="114" name="Folyamatábra: Döntés 110"/>
            <p:cNvSpPr/>
            <p:nvPr/>
          </p:nvSpPr>
          <p:spPr bwMode="auto">
            <a:xfrm>
              <a:off x="5194157" y="3070250"/>
              <a:ext cx="72000" cy="72000"/>
            </a:xfrm>
            <a:custGeom>
              <a:avLst/>
              <a:gdLst>
                <a:gd name="connsiteX0" fmla="*/ 0 w 10000"/>
                <a:gd name="connsiteY0" fmla="*/ 5000 h 10000"/>
                <a:gd name="connsiteX1" fmla="*/ 5000 w 10000"/>
                <a:gd name="connsiteY1" fmla="*/ 0 h 10000"/>
                <a:gd name="connsiteX2" fmla="*/ 10000 w 10000"/>
                <a:gd name="connsiteY2" fmla="*/ 5000 h 10000"/>
                <a:gd name="connsiteX3" fmla="*/ 5000 w 10000"/>
                <a:gd name="connsiteY3" fmla="*/ 10000 h 10000"/>
                <a:gd name="connsiteX4" fmla="*/ 0 w 10000"/>
                <a:gd name="connsiteY4" fmla="*/ 5000 h 10000"/>
                <a:gd name="connsiteX0" fmla="*/ 0 w 10000"/>
                <a:gd name="connsiteY0" fmla="*/ 5000 h 10000"/>
                <a:gd name="connsiteX1" fmla="*/ 5000 w 10000"/>
                <a:gd name="connsiteY1" fmla="*/ 0 h 10000"/>
                <a:gd name="connsiteX2" fmla="*/ 7453 w 10000"/>
                <a:gd name="connsiteY2" fmla="*/ 2569 h 10000"/>
                <a:gd name="connsiteX3" fmla="*/ 10000 w 10000"/>
                <a:gd name="connsiteY3" fmla="*/ 5000 h 10000"/>
                <a:gd name="connsiteX4" fmla="*/ 5000 w 10000"/>
                <a:gd name="connsiteY4" fmla="*/ 10000 h 10000"/>
                <a:gd name="connsiteX5" fmla="*/ 0 w 10000"/>
                <a:gd name="connsiteY5" fmla="*/ 5000 h 10000"/>
                <a:gd name="connsiteX0" fmla="*/ 0 w 10000"/>
                <a:gd name="connsiteY0" fmla="*/ 5000 h 10000"/>
                <a:gd name="connsiteX1" fmla="*/ 5000 w 10000"/>
                <a:gd name="connsiteY1" fmla="*/ 0 h 10000"/>
                <a:gd name="connsiteX2" fmla="*/ 7453 w 10000"/>
                <a:gd name="connsiteY2" fmla="*/ 2569 h 10000"/>
                <a:gd name="connsiteX3" fmla="*/ 10000 w 10000"/>
                <a:gd name="connsiteY3" fmla="*/ 5000 h 10000"/>
                <a:gd name="connsiteX4" fmla="*/ 7453 w 10000"/>
                <a:gd name="connsiteY4" fmla="*/ 7456 h 10000"/>
                <a:gd name="connsiteX5" fmla="*/ 5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5000 w 10000"/>
                <a:gd name="connsiteY1" fmla="*/ 0 h 10000"/>
                <a:gd name="connsiteX2" fmla="*/ 7453 w 10000"/>
                <a:gd name="connsiteY2" fmla="*/ 2569 h 10000"/>
                <a:gd name="connsiteX3" fmla="*/ 10000 w 10000"/>
                <a:gd name="connsiteY3" fmla="*/ 5000 h 10000"/>
                <a:gd name="connsiteX4" fmla="*/ 7453 w 10000"/>
                <a:gd name="connsiteY4" fmla="*/ 7456 h 10000"/>
                <a:gd name="connsiteX5" fmla="*/ 5000 w 10000"/>
                <a:gd name="connsiteY5" fmla="*/ 10000 h 10000"/>
                <a:gd name="connsiteX6" fmla="*/ 2260 w 10000"/>
                <a:gd name="connsiteY6" fmla="*/ 7243 h 10000"/>
                <a:gd name="connsiteX7" fmla="*/ 0 w 10000"/>
                <a:gd name="connsiteY7" fmla="*/ 5000 h 10000"/>
                <a:gd name="connsiteX0" fmla="*/ 0 w 10000"/>
                <a:gd name="connsiteY0" fmla="*/ 5000 h 10000"/>
                <a:gd name="connsiteX1" fmla="*/ 2554 w 10000"/>
                <a:gd name="connsiteY1" fmla="*/ 2250 h 10000"/>
                <a:gd name="connsiteX2" fmla="*/ 5000 w 10000"/>
                <a:gd name="connsiteY2" fmla="*/ 0 h 10000"/>
                <a:gd name="connsiteX3" fmla="*/ 7453 w 10000"/>
                <a:gd name="connsiteY3" fmla="*/ 2569 h 10000"/>
                <a:gd name="connsiteX4" fmla="*/ 10000 w 10000"/>
                <a:gd name="connsiteY4" fmla="*/ 5000 h 10000"/>
                <a:gd name="connsiteX5" fmla="*/ 7453 w 10000"/>
                <a:gd name="connsiteY5" fmla="*/ 7456 h 10000"/>
                <a:gd name="connsiteX6" fmla="*/ 5000 w 10000"/>
                <a:gd name="connsiteY6" fmla="*/ 10000 h 10000"/>
                <a:gd name="connsiteX7" fmla="*/ 2260 w 10000"/>
                <a:gd name="connsiteY7" fmla="*/ 7243 h 10000"/>
                <a:gd name="connsiteX8" fmla="*/ 0 w 10000"/>
                <a:gd name="connsiteY8" fmla="*/ 5000 h 1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000" h="10000">
                  <a:moveTo>
                    <a:pt x="0" y="5000"/>
                  </a:moveTo>
                  <a:lnTo>
                    <a:pt x="2554" y="2250"/>
                  </a:lnTo>
                  <a:lnTo>
                    <a:pt x="5000" y="0"/>
                  </a:lnTo>
                  <a:lnTo>
                    <a:pt x="7453" y="2569"/>
                  </a:lnTo>
                  <a:lnTo>
                    <a:pt x="10000" y="5000"/>
                  </a:lnTo>
                  <a:lnTo>
                    <a:pt x="7453" y="7456"/>
                  </a:lnTo>
                  <a:lnTo>
                    <a:pt x="5000" y="10000"/>
                  </a:lnTo>
                  <a:lnTo>
                    <a:pt x="2260" y="7243"/>
                  </a:lnTo>
                  <a:lnTo>
                    <a:pt x="0" y="5000"/>
                  </a:lnTo>
                  <a:close/>
                </a:path>
              </a:pathLst>
            </a:custGeom>
            <a:solidFill>
              <a:srgbClr val="0000CC"/>
            </a:solidFill>
            <a:ln w="19050" cap="flat" cmpd="sng" algn="ctr">
              <a:solidFill>
                <a:srgbClr val="0000CC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hu-HU" sz="14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endParaRPr>
            </a:p>
          </p:txBody>
        </p:sp>
        <p:sp>
          <p:nvSpPr>
            <p:cNvPr id="115" name="Folyamatábra: Döntés 110"/>
            <p:cNvSpPr/>
            <p:nvPr/>
          </p:nvSpPr>
          <p:spPr bwMode="auto">
            <a:xfrm>
              <a:off x="4684627" y="3411173"/>
              <a:ext cx="72000" cy="72000"/>
            </a:xfrm>
            <a:custGeom>
              <a:avLst/>
              <a:gdLst>
                <a:gd name="connsiteX0" fmla="*/ 0 w 10000"/>
                <a:gd name="connsiteY0" fmla="*/ 5000 h 10000"/>
                <a:gd name="connsiteX1" fmla="*/ 5000 w 10000"/>
                <a:gd name="connsiteY1" fmla="*/ 0 h 10000"/>
                <a:gd name="connsiteX2" fmla="*/ 10000 w 10000"/>
                <a:gd name="connsiteY2" fmla="*/ 5000 h 10000"/>
                <a:gd name="connsiteX3" fmla="*/ 5000 w 10000"/>
                <a:gd name="connsiteY3" fmla="*/ 10000 h 10000"/>
                <a:gd name="connsiteX4" fmla="*/ 0 w 10000"/>
                <a:gd name="connsiteY4" fmla="*/ 5000 h 10000"/>
                <a:gd name="connsiteX0" fmla="*/ 0 w 10000"/>
                <a:gd name="connsiteY0" fmla="*/ 5000 h 10000"/>
                <a:gd name="connsiteX1" fmla="*/ 5000 w 10000"/>
                <a:gd name="connsiteY1" fmla="*/ 0 h 10000"/>
                <a:gd name="connsiteX2" fmla="*/ 7453 w 10000"/>
                <a:gd name="connsiteY2" fmla="*/ 2569 h 10000"/>
                <a:gd name="connsiteX3" fmla="*/ 10000 w 10000"/>
                <a:gd name="connsiteY3" fmla="*/ 5000 h 10000"/>
                <a:gd name="connsiteX4" fmla="*/ 5000 w 10000"/>
                <a:gd name="connsiteY4" fmla="*/ 10000 h 10000"/>
                <a:gd name="connsiteX5" fmla="*/ 0 w 10000"/>
                <a:gd name="connsiteY5" fmla="*/ 5000 h 10000"/>
                <a:gd name="connsiteX0" fmla="*/ 0 w 10000"/>
                <a:gd name="connsiteY0" fmla="*/ 5000 h 10000"/>
                <a:gd name="connsiteX1" fmla="*/ 5000 w 10000"/>
                <a:gd name="connsiteY1" fmla="*/ 0 h 10000"/>
                <a:gd name="connsiteX2" fmla="*/ 7453 w 10000"/>
                <a:gd name="connsiteY2" fmla="*/ 2569 h 10000"/>
                <a:gd name="connsiteX3" fmla="*/ 10000 w 10000"/>
                <a:gd name="connsiteY3" fmla="*/ 5000 h 10000"/>
                <a:gd name="connsiteX4" fmla="*/ 7453 w 10000"/>
                <a:gd name="connsiteY4" fmla="*/ 7456 h 10000"/>
                <a:gd name="connsiteX5" fmla="*/ 5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5000 w 10000"/>
                <a:gd name="connsiteY1" fmla="*/ 0 h 10000"/>
                <a:gd name="connsiteX2" fmla="*/ 7453 w 10000"/>
                <a:gd name="connsiteY2" fmla="*/ 2569 h 10000"/>
                <a:gd name="connsiteX3" fmla="*/ 10000 w 10000"/>
                <a:gd name="connsiteY3" fmla="*/ 5000 h 10000"/>
                <a:gd name="connsiteX4" fmla="*/ 7453 w 10000"/>
                <a:gd name="connsiteY4" fmla="*/ 7456 h 10000"/>
                <a:gd name="connsiteX5" fmla="*/ 5000 w 10000"/>
                <a:gd name="connsiteY5" fmla="*/ 10000 h 10000"/>
                <a:gd name="connsiteX6" fmla="*/ 2260 w 10000"/>
                <a:gd name="connsiteY6" fmla="*/ 7243 h 10000"/>
                <a:gd name="connsiteX7" fmla="*/ 0 w 10000"/>
                <a:gd name="connsiteY7" fmla="*/ 5000 h 10000"/>
                <a:gd name="connsiteX0" fmla="*/ 0 w 10000"/>
                <a:gd name="connsiteY0" fmla="*/ 5000 h 10000"/>
                <a:gd name="connsiteX1" fmla="*/ 2554 w 10000"/>
                <a:gd name="connsiteY1" fmla="*/ 2250 h 10000"/>
                <a:gd name="connsiteX2" fmla="*/ 5000 w 10000"/>
                <a:gd name="connsiteY2" fmla="*/ 0 h 10000"/>
                <a:gd name="connsiteX3" fmla="*/ 7453 w 10000"/>
                <a:gd name="connsiteY3" fmla="*/ 2569 h 10000"/>
                <a:gd name="connsiteX4" fmla="*/ 10000 w 10000"/>
                <a:gd name="connsiteY4" fmla="*/ 5000 h 10000"/>
                <a:gd name="connsiteX5" fmla="*/ 7453 w 10000"/>
                <a:gd name="connsiteY5" fmla="*/ 7456 h 10000"/>
                <a:gd name="connsiteX6" fmla="*/ 5000 w 10000"/>
                <a:gd name="connsiteY6" fmla="*/ 10000 h 10000"/>
                <a:gd name="connsiteX7" fmla="*/ 2260 w 10000"/>
                <a:gd name="connsiteY7" fmla="*/ 7243 h 10000"/>
                <a:gd name="connsiteX8" fmla="*/ 0 w 10000"/>
                <a:gd name="connsiteY8" fmla="*/ 5000 h 1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000" h="10000">
                  <a:moveTo>
                    <a:pt x="0" y="5000"/>
                  </a:moveTo>
                  <a:lnTo>
                    <a:pt x="2554" y="2250"/>
                  </a:lnTo>
                  <a:lnTo>
                    <a:pt x="5000" y="0"/>
                  </a:lnTo>
                  <a:lnTo>
                    <a:pt x="7453" y="2569"/>
                  </a:lnTo>
                  <a:lnTo>
                    <a:pt x="10000" y="5000"/>
                  </a:lnTo>
                  <a:lnTo>
                    <a:pt x="7453" y="7456"/>
                  </a:lnTo>
                  <a:lnTo>
                    <a:pt x="5000" y="10000"/>
                  </a:lnTo>
                  <a:lnTo>
                    <a:pt x="2260" y="7243"/>
                  </a:lnTo>
                  <a:lnTo>
                    <a:pt x="0" y="5000"/>
                  </a:lnTo>
                  <a:close/>
                </a:path>
              </a:pathLst>
            </a:custGeom>
            <a:solidFill>
              <a:srgbClr val="0000CC"/>
            </a:solidFill>
            <a:ln w="19050" cap="flat" cmpd="sng" algn="ctr">
              <a:solidFill>
                <a:srgbClr val="0000CC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hu-HU" sz="14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endParaRPr>
            </a:p>
          </p:txBody>
        </p:sp>
        <p:sp>
          <p:nvSpPr>
            <p:cNvPr id="116" name="Folyamatábra: Döntés 110"/>
            <p:cNvSpPr/>
            <p:nvPr/>
          </p:nvSpPr>
          <p:spPr bwMode="auto">
            <a:xfrm>
              <a:off x="4186037" y="4007941"/>
              <a:ext cx="72000" cy="72000"/>
            </a:xfrm>
            <a:custGeom>
              <a:avLst/>
              <a:gdLst>
                <a:gd name="connsiteX0" fmla="*/ 0 w 10000"/>
                <a:gd name="connsiteY0" fmla="*/ 5000 h 10000"/>
                <a:gd name="connsiteX1" fmla="*/ 5000 w 10000"/>
                <a:gd name="connsiteY1" fmla="*/ 0 h 10000"/>
                <a:gd name="connsiteX2" fmla="*/ 10000 w 10000"/>
                <a:gd name="connsiteY2" fmla="*/ 5000 h 10000"/>
                <a:gd name="connsiteX3" fmla="*/ 5000 w 10000"/>
                <a:gd name="connsiteY3" fmla="*/ 10000 h 10000"/>
                <a:gd name="connsiteX4" fmla="*/ 0 w 10000"/>
                <a:gd name="connsiteY4" fmla="*/ 5000 h 10000"/>
                <a:gd name="connsiteX0" fmla="*/ 0 w 10000"/>
                <a:gd name="connsiteY0" fmla="*/ 5000 h 10000"/>
                <a:gd name="connsiteX1" fmla="*/ 5000 w 10000"/>
                <a:gd name="connsiteY1" fmla="*/ 0 h 10000"/>
                <a:gd name="connsiteX2" fmla="*/ 7453 w 10000"/>
                <a:gd name="connsiteY2" fmla="*/ 2569 h 10000"/>
                <a:gd name="connsiteX3" fmla="*/ 10000 w 10000"/>
                <a:gd name="connsiteY3" fmla="*/ 5000 h 10000"/>
                <a:gd name="connsiteX4" fmla="*/ 5000 w 10000"/>
                <a:gd name="connsiteY4" fmla="*/ 10000 h 10000"/>
                <a:gd name="connsiteX5" fmla="*/ 0 w 10000"/>
                <a:gd name="connsiteY5" fmla="*/ 5000 h 10000"/>
                <a:gd name="connsiteX0" fmla="*/ 0 w 10000"/>
                <a:gd name="connsiteY0" fmla="*/ 5000 h 10000"/>
                <a:gd name="connsiteX1" fmla="*/ 5000 w 10000"/>
                <a:gd name="connsiteY1" fmla="*/ 0 h 10000"/>
                <a:gd name="connsiteX2" fmla="*/ 7453 w 10000"/>
                <a:gd name="connsiteY2" fmla="*/ 2569 h 10000"/>
                <a:gd name="connsiteX3" fmla="*/ 10000 w 10000"/>
                <a:gd name="connsiteY3" fmla="*/ 5000 h 10000"/>
                <a:gd name="connsiteX4" fmla="*/ 7453 w 10000"/>
                <a:gd name="connsiteY4" fmla="*/ 7456 h 10000"/>
                <a:gd name="connsiteX5" fmla="*/ 5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5000 w 10000"/>
                <a:gd name="connsiteY1" fmla="*/ 0 h 10000"/>
                <a:gd name="connsiteX2" fmla="*/ 7453 w 10000"/>
                <a:gd name="connsiteY2" fmla="*/ 2569 h 10000"/>
                <a:gd name="connsiteX3" fmla="*/ 10000 w 10000"/>
                <a:gd name="connsiteY3" fmla="*/ 5000 h 10000"/>
                <a:gd name="connsiteX4" fmla="*/ 7453 w 10000"/>
                <a:gd name="connsiteY4" fmla="*/ 7456 h 10000"/>
                <a:gd name="connsiteX5" fmla="*/ 5000 w 10000"/>
                <a:gd name="connsiteY5" fmla="*/ 10000 h 10000"/>
                <a:gd name="connsiteX6" fmla="*/ 2260 w 10000"/>
                <a:gd name="connsiteY6" fmla="*/ 7243 h 10000"/>
                <a:gd name="connsiteX7" fmla="*/ 0 w 10000"/>
                <a:gd name="connsiteY7" fmla="*/ 5000 h 10000"/>
                <a:gd name="connsiteX0" fmla="*/ 0 w 10000"/>
                <a:gd name="connsiteY0" fmla="*/ 5000 h 10000"/>
                <a:gd name="connsiteX1" fmla="*/ 2554 w 10000"/>
                <a:gd name="connsiteY1" fmla="*/ 2250 h 10000"/>
                <a:gd name="connsiteX2" fmla="*/ 5000 w 10000"/>
                <a:gd name="connsiteY2" fmla="*/ 0 h 10000"/>
                <a:gd name="connsiteX3" fmla="*/ 7453 w 10000"/>
                <a:gd name="connsiteY3" fmla="*/ 2569 h 10000"/>
                <a:gd name="connsiteX4" fmla="*/ 10000 w 10000"/>
                <a:gd name="connsiteY4" fmla="*/ 5000 h 10000"/>
                <a:gd name="connsiteX5" fmla="*/ 7453 w 10000"/>
                <a:gd name="connsiteY5" fmla="*/ 7456 h 10000"/>
                <a:gd name="connsiteX6" fmla="*/ 5000 w 10000"/>
                <a:gd name="connsiteY6" fmla="*/ 10000 h 10000"/>
                <a:gd name="connsiteX7" fmla="*/ 2260 w 10000"/>
                <a:gd name="connsiteY7" fmla="*/ 7243 h 10000"/>
                <a:gd name="connsiteX8" fmla="*/ 0 w 10000"/>
                <a:gd name="connsiteY8" fmla="*/ 5000 h 1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000" h="10000">
                  <a:moveTo>
                    <a:pt x="0" y="5000"/>
                  </a:moveTo>
                  <a:lnTo>
                    <a:pt x="2554" y="2250"/>
                  </a:lnTo>
                  <a:lnTo>
                    <a:pt x="5000" y="0"/>
                  </a:lnTo>
                  <a:lnTo>
                    <a:pt x="7453" y="2569"/>
                  </a:lnTo>
                  <a:lnTo>
                    <a:pt x="10000" y="5000"/>
                  </a:lnTo>
                  <a:lnTo>
                    <a:pt x="7453" y="7456"/>
                  </a:lnTo>
                  <a:lnTo>
                    <a:pt x="5000" y="10000"/>
                  </a:lnTo>
                  <a:lnTo>
                    <a:pt x="2260" y="7243"/>
                  </a:lnTo>
                  <a:lnTo>
                    <a:pt x="0" y="5000"/>
                  </a:lnTo>
                  <a:close/>
                </a:path>
              </a:pathLst>
            </a:custGeom>
            <a:solidFill>
              <a:srgbClr val="0000CC"/>
            </a:solidFill>
            <a:ln w="19050" cap="flat" cmpd="sng" algn="ctr">
              <a:solidFill>
                <a:srgbClr val="0000CC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hu-HU" sz="14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endParaRPr>
            </a:p>
          </p:txBody>
        </p:sp>
        <p:sp>
          <p:nvSpPr>
            <p:cNvPr id="117" name="Folyamatábra: Döntés 110"/>
            <p:cNvSpPr/>
            <p:nvPr/>
          </p:nvSpPr>
          <p:spPr bwMode="auto">
            <a:xfrm>
              <a:off x="3690063" y="4023121"/>
              <a:ext cx="72000" cy="72000"/>
            </a:xfrm>
            <a:custGeom>
              <a:avLst/>
              <a:gdLst>
                <a:gd name="connsiteX0" fmla="*/ 0 w 10000"/>
                <a:gd name="connsiteY0" fmla="*/ 5000 h 10000"/>
                <a:gd name="connsiteX1" fmla="*/ 5000 w 10000"/>
                <a:gd name="connsiteY1" fmla="*/ 0 h 10000"/>
                <a:gd name="connsiteX2" fmla="*/ 10000 w 10000"/>
                <a:gd name="connsiteY2" fmla="*/ 5000 h 10000"/>
                <a:gd name="connsiteX3" fmla="*/ 5000 w 10000"/>
                <a:gd name="connsiteY3" fmla="*/ 10000 h 10000"/>
                <a:gd name="connsiteX4" fmla="*/ 0 w 10000"/>
                <a:gd name="connsiteY4" fmla="*/ 5000 h 10000"/>
                <a:gd name="connsiteX0" fmla="*/ 0 w 10000"/>
                <a:gd name="connsiteY0" fmla="*/ 5000 h 10000"/>
                <a:gd name="connsiteX1" fmla="*/ 5000 w 10000"/>
                <a:gd name="connsiteY1" fmla="*/ 0 h 10000"/>
                <a:gd name="connsiteX2" fmla="*/ 7453 w 10000"/>
                <a:gd name="connsiteY2" fmla="*/ 2569 h 10000"/>
                <a:gd name="connsiteX3" fmla="*/ 10000 w 10000"/>
                <a:gd name="connsiteY3" fmla="*/ 5000 h 10000"/>
                <a:gd name="connsiteX4" fmla="*/ 5000 w 10000"/>
                <a:gd name="connsiteY4" fmla="*/ 10000 h 10000"/>
                <a:gd name="connsiteX5" fmla="*/ 0 w 10000"/>
                <a:gd name="connsiteY5" fmla="*/ 5000 h 10000"/>
                <a:gd name="connsiteX0" fmla="*/ 0 w 10000"/>
                <a:gd name="connsiteY0" fmla="*/ 5000 h 10000"/>
                <a:gd name="connsiteX1" fmla="*/ 5000 w 10000"/>
                <a:gd name="connsiteY1" fmla="*/ 0 h 10000"/>
                <a:gd name="connsiteX2" fmla="*/ 7453 w 10000"/>
                <a:gd name="connsiteY2" fmla="*/ 2569 h 10000"/>
                <a:gd name="connsiteX3" fmla="*/ 10000 w 10000"/>
                <a:gd name="connsiteY3" fmla="*/ 5000 h 10000"/>
                <a:gd name="connsiteX4" fmla="*/ 7453 w 10000"/>
                <a:gd name="connsiteY4" fmla="*/ 7456 h 10000"/>
                <a:gd name="connsiteX5" fmla="*/ 5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5000 w 10000"/>
                <a:gd name="connsiteY1" fmla="*/ 0 h 10000"/>
                <a:gd name="connsiteX2" fmla="*/ 7453 w 10000"/>
                <a:gd name="connsiteY2" fmla="*/ 2569 h 10000"/>
                <a:gd name="connsiteX3" fmla="*/ 10000 w 10000"/>
                <a:gd name="connsiteY3" fmla="*/ 5000 h 10000"/>
                <a:gd name="connsiteX4" fmla="*/ 7453 w 10000"/>
                <a:gd name="connsiteY4" fmla="*/ 7456 h 10000"/>
                <a:gd name="connsiteX5" fmla="*/ 5000 w 10000"/>
                <a:gd name="connsiteY5" fmla="*/ 10000 h 10000"/>
                <a:gd name="connsiteX6" fmla="*/ 2260 w 10000"/>
                <a:gd name="connsiteY6" fmla="*/ 7243 h 10000"/>
                <a:gd name="connsiteX7" fmla="*/ 0 w 10000"/>
                <a:gd name="connsiteY7" fmla="*/ 5000 h 10000"/>
                <a:gd name="connsiteX0" fmla="*/ 0 w 10000"/>
                <a:gd name="connsiteY0" fmla="*/ 5000 h 10000"/>
                <a:gd name="connsiteX1" fmla="*/ 2554 w 10000"/>
                <a:gd name="connsiteY1" fmla="*/ 2250 h 10000"/>
                <a:gd name="connsiteX2" fmla="*/ 5000 w 10000"/>
                <a:gd name="connsiteY2" fmla="*/ 0 h 10000"/>
                <a:gd name="connsiteX3" fmla="*/ 7453 w 10000"/>
                <a:gd name="connsiteY3" fmla="*/ 2569 h 10000"/>
                <a:gd name="connsiteX4" fmla="*/ 10000 w 10000"/>
                <a:gd name="connsiteY4" fmla="*/ 5000 h 10000"/>
                <a:gd name="connsiteX5" fmla="*/ 7453 w 10000"/>
                <a:gd name="connsiteY5" fmla="*/ 7456 h 10000"/>
                <a:gd name="connsiteX6" fmla="*/ 5000 w 10000"/>
                <a:gd name="connsiteY6" fmla="*/ 10000 h 10000"/>
                <a:gd name="connsiteX7" fmla="*/ 2260 w 10000"/>
                <a:gd name="connsiteY7" fmla="*/ 7243 h 10000"/>
                <a:gd name="connsiteX8" fmla="*/ 0 w 10000"/>
                <a:gd name="connsiteY8" fmla="*/ 5000 h 1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000" h="10000">
                  <a:moveTo>
                    <a:pt x="0" y="5000"/>
                  </a:moveTo>
                  <a:lnTo>
                    <a:pt x="2554" y="2250"/>
                  </a:lnTo>
                  <a:lnTo>
                    <a:pt x="5000" y="0"/>
                  </a:lnTo>
                  <a:lnTo>
                    <a:pt x="7453" y="2569"/>
                  </a:lnTo>
                  <a:lnTo>
                    <a:pt x="10000" y="5000"/>
                  </a:lnTo>
                  <a:lnTo>
                    <a:pt x="7453" y="7456"/>
                  </a:lnTo>
                  <a:lnTo>
                    <a:pt x="5000" y="10000"/>
                  </a:lnTo>
                  <a:lnTo>
                    <a:pt x="2260" y="7243"/>
                  </a:lnTo>
                  <a:lnTo>
                    <a:pt x="0" y="5000"/>
                  </a:lnTo>
                  <a:close/>
                </a:path>
              </a:pathLst>
            </a:custGeom>
            <a:solidFill>
              <a:srgbClr val="0000CC"/>
            </a:solidFill>
            <a:ln w="19050" cap="flat" cmpd="sng" algn="ctr">
              <a:solidFill>
                <a:srgbClr val="0000CC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hu-HU" sz="14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endParaRPr>
            </a:p>
          </p:txBody>
        </p:sp>
        <p:sp>
          <p:nvSpPr>
            <p:cNvPr id="118" name="Folyamatábra: Döntés 110"/>
            <p:cNvSpPr/>
            <p:nvPr/>
          </p:nvSpPr>
          <p:spPr bwMode="auto">
            <a:xfrm>
              <a:off x="3188537" y="4687445"/>
              <a:ext cx="72000" cy="72000"/>
            </a:xfrm>
            <a:custGeom>
              <a:avLst/>
              <a:gdLst>
                <a:gd name="connsiteX0" fmla="*/ 0 w 10000"/>
                <a:gd name="connsiteY0" fmla="*/ 5000 h 10000"/>
                <a:gd name="connsiteX1" fmla="*/ 5000 w 10000"/>
                <a:gd name="connsiteY1" fmla="*/ 0 h 10000"/>
                <a:gd name="connsiteX2" fmla="*/ 10000 w 10000"/>
                <a:gd name="connsiteY2" fmla="*/ 5000 h 10000"/>
                <a:gd name="connsiteX3" fmla="*/ 5000 w 10000"/>
                <a:gd name="connsiteY3" fmla="*/ 10000 h 10000"/>
                <a:gd name="connsiteX4" fmla="*/ 0 w 10000"/>
                <a:gd name="connsiteY4" fmla="*/ 5000 h 10000"/>
                <a:gd name="connsiteX0" fmla="*/ 0 w 10000"/>
                <a:gd name="connsiteY0" fmla="*/ 5000 h 10000"/>
                <a:gd name="connsiteX1" fmla="*/ 5000 w 10000"/>
                <a:gd name="connsiteY1" fmla="*/ 0 h 10000"/>
                <a:gd name="connsiteX2" fmla="*/ 7453 w 10000"/>
                <a:gd name="connsiteY2" fmla="*/ 2569 h 10000"/>
                <a:gd name="connsiteX3" fmla="*/ 10000 w 10000"/>
                <a:gd name="connsiteY3" fmla="*/ 5000 h 10000"/>
                <a:gd name="connsiteX4" fmla="*/ 5000 w 10000"/>
                <a:gd name="connsiteY4" fmla="*/ 10000 h 10000"/>
                <a:gd name="connsiteX5" fmla="*/ 0 w 10000"/>
                <a:gd name="connsiteY5" fmla="*/ 5000 h 10000"/>
                <a:gd name="connsiteX0" fmla="*/ 0 w 10000"/>
                <a:gd name="connsiteY0" fmla="*/ 5000 h 10000"/>
                <a:gd name="connsiteX1" fmla="*/ 5000 w 10000"/>
                <a:gd name="connsiteY1" fmla="*/ 0 h 10000"/>
                <a:gd name="connsiteX2" fmla="*/ 7453 w 10000"/>
                <a:gd name="connsiteY2" fmla="*/ 2569 h 10000"/>
                <a:gd name="connsiteX3" fmla="*/ 10000 w 10000"/>
                <a:gd name="connsiteY3" fmla="*/ 5000 h 10000"/>
                <a:gd name="connsiteX4" fmla="*/ 7453 w 10000"/>
                <a:gd name="connsiteY4" fmla="*/ 7456 h 10000"/>
                <a:gd name="connsiteX5" fmla="*/ 5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5000 w 10000"/>
                <a:gd name="connsiteY1" fmla="*/ 0 h 10000"/>
                <a:gd name="connsiteX2" fmla="*/ 7453 w 10000"/>
                <a:gd name="connsiteY2" fmla="*/ 2569 h 10000"/>
                <a:gd name="connsiteX3" fmla="*/ 10000 w 10000"/>
                <a:gd name="connsiteY3" fmla="*/ 5000 h 10000"/>
                <a:gd name="connsiteX4" fmla="*/ 7453 w 10000"/>
                <a:gd name="connsiteY4" fmla="*/ 7456 h 10000"/>
                <a:gd name="connsiteX5" fmla="*/ 5000 w 10000"/>
                <a:gd name="connsiteY5" fmla="*/ 10000 h 10000"/>
                <a:gd name="connsiteX6" fmla="*/ 2260 w 10000"/>
                <a:gd name="connsiteY6" fmla="*/ 7243 h 10000"/>
                <a:gd name="connsiteX7" fmla="*/ 0 w 10000"/>
                <a:gd name="connsiteY7" fmla="*/ 5000 h 10000"/>
                <a:gd name="connsiteX0" fmla="*/ 0 w 10000"/>
                <a:gd name="connsiteY0" fmla="*/ 5000 h 10000"/>
                <a:gd name="connsiteX1" fmla="*/ 2554 w 10000"/>
                <a:gd name="connsiteY1" fmla="*/ 2250 h 10000"/>
                <a:gd name="connsiteX2" fmla="*/ 5000 w 10000"/>
                <a:gd name="connsiteY2" fmla="*/ 0 h 10000"/>
                <a:gd name="connsiteX3" fmla="*/ 7453 w 10000"/>
                <a:gd name="connsiteY3" fmla="*/ 2569 h 10000"/>
                <a:gd name="connsiteX4" fmla="*/ 10000 w 10000"/>
                <a:gd name="connsiteY4" fmla="*/ 5000 h 10000"/>
                <a:gd name="connsiteX5" fmla="*/ 7453 w 10000"/>
                <a:gd name="connsiteY5" fmla="*/ 7456 h 10000"/>
                <a:gd name="connsiteX6" fmla="*/ 5000 w 10000"/>
                <a:gd name="connsiteY6" fmla="*/ 10000 h 10000"/>
                <a:gd name="connsiteX7" fmla="*/ 2260 w 10000"/>
                <a:gd name="connsiteY7" fmla="*/ 7243 h 10000"/>
                <a:gd name="connsiteX8" fmla="*/ 0 w 10000"/>
                <a:gd name="connsiteY8" fmla="*/ 5000 h 1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000" h="10000">
                  <a:moveTo>
                    <a:pt x="0" y="5000"/>
                  </a:moveTo>
                  <a:lnTo>
                    <a:pt x="2554" y="2250"/>
                  </a:lnTo>
                  <a:lnTo>
                    <a:pt x="5000" y="0"/>
                  </a:lnTo>
                  <a:lnTo>
                    <a:pt x="7453" y="2569"/>
                  </a:lnTo>
                  <a:lnTo>
                    <a:pt x="10000" y="5000"/>
                  </a:lnTo>
                  <a:lnTo>
                    <a:pt x="7453" y="7456"/>
                  </a:lnTo>
                  <a:lnTo>
                    <a:pt x="5000" y="10000"/>
                  </a:lnTo>
                  <a:lnTo>
                    <a:pt x="2260" y="7243"/>
                  </a:lnTo>
                  <a:lnTo>
                    <a:pt x="0" y="5000"/>
                  </a:lnTo>
                  <a:close/>
                </a:path>
              </a:pathLst>
            </a:custGeom>
            <a:solidFill>
              <a:srgbClr val="0000CC"/>
            </a:solidFill>
            <a:ln w="19050" cap="flat" cmpd="sng" algn="ctr">
              <a:solidFill>
                <a:srgbClr val="0000CC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hu-HU" sz="14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endParaRPr>
            </a:p>
          </p:txBody>
        </p:sp>
        <p:sp>
          <p:nvSpPr>
            <p:cNvPr id="119" name="Folyamatábra: Döntés 110"/>
            <p:cNvSpPr/>
            <p:nvPr/>
          </p:nvSpPr>
          <p:spPr bwMode="auto">
            <a:xfrm>
              <a:off x="2695577" y="4801105"/>
              <a:ext cx="72000" cy="72000"/>
            </a:xfrm>
            <a:custGeom>
              <a:avLst/>
              <a:gdLst>
                <a:gd name="connsiteX0" fmla="*/ 0 w 10000"/>
                <a:gd name="connsiteY0" fmla="*/ 5000 h 10000"/>
                <a:gd name="connsiteX1" fmla="*/ 5000 w 10000"/>
                <a:gd name="connsiteY1" fmla="*/ 0 h 10000"/>
                <a:gd name="connsiteX2" fmla="*/ 10000 w 10000"/>
                <a:gd name="connsiteY2" fmla="*/ 5000 h 10000"/>
                <a:gd name="connsiteX3" fmla="*/ 5000 w 10000"/>
                <a:gd name="connsiteY3" fmla="*/ 10000 h 10000"/>
                <a:gd name="connsiteX4" fmla="*/ 0 w 10000"/>
                <a:gd name="connsiteY4" fmla="*/ 5000 h 10000"/>
                <a:gd name="connsiteX0" fmla="*/ 0 w 10000"/>
                <a:gd name="connsiteY0" fmla="*/ 5000 h 10000"/>
                <a:gd name="connsiteX1" fmla="*/ 5000 w 10000"/>
                <a:gd name="connsiteY1" fmla="*/ 0 h 10000"/>
                <a:gd name="connsiteX2" fmla="*/ 7453 w 10000"/>
                <a:gd name="connsiteY2" fmla="*/ 2569 h 10000"/>
                <a:gd name="connsiteX3" fmla="*/ 10000 w 10000"/>
                <a:gd name="connsiteY3" fmla="*/ 5000 h 10000"/>
                <a:gd name="connsiteX4" fmla="*/ 5000 w 10000"/>
                <a:gd name="connsiteY4" fmla="*/ 10000 h 10000"/>
                <a:gd name="connsiteX5" fmla="*/ 0 w 10000"/>
                <a:gd name="connsiteY5" fmla="*/ 5000 h 10000"/>
                <a:gd name="connsiteX0" fmla="*/ 0 w 10000"/>
                <a:gd name="connsiteY0" fmla="*/ 5000 h 10000"/>
                <a:gd name="connsiteX1" fmla="*/ 5000 w 10000"/>
                <a:gd name="connsiteY1" fmla="*/ 0 h 10000"/>
                <a:gd name="connsiteX2" fmla="*/ 7453 w 10000"/>
                <a:gd name="connsiteY2" fmla="*/ 2569 h 10000"/>
                <a:gd name="connsiteX3" fmla="*/ 10000 w 10000"/>
                <a:gd name="connsiteY3" fmla="*/ 5000 h 10000"/>
                <a:gd name="connsiteX4" fmla="*/ 7453 w 10000"/>
                <a:gd name="connsiteY4" fmla="*/ 7456 h 10000"/>
                <a:gd name="connsiteX5" fmla="*/ 5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5000 w 10000"/>
                <a:gd name="connsiteY1" fmla="*/ 0 h 10000"/>
                <a:gd name="connsiteX2" fmla="*/ 7453 w 10000"/>
                <a:gd name="connsiteY2" fmla="*/ 2569 h 10000"/>
                <a:gd name="connsiteX3" fmla="*/ 10000 w 10000"/>
                <a:gd name="connsiteY3" fmla="*/ 5000 h 10000"/>
                <a:gd name="connsiteX4" fmla="*/ 7453 w 10000"/>
                <a:gd name="connsiteY4" fmla="*/ 7456 h 10000"/>
                <a:gd name="connsiteX5" fmla="*/ 5000 w 10000"/>
                <a:gd name="connsiteY5" fmla="*/ 10000 h 10000"/>
                <a:gd name="connsiteX6" fmla="*/ 2260 w 10000"/>
                <a:gd name="connsiteY6" fmla="*/ 7243 h 10000"/>
                <a:gd name="connsiteX7" fmla="*/ 0 w 10000"/>
                <a:gd name="connsiteY7" fmla="*/ 5000 h 10000"/>
                <a:gd name="connsiteX0" fmla="*/ 0 w 10000"/>
                <a:gd name="connsiteY0" fmla="*/ 5000 h 10000"/>
                <a:gd name="connsiteX1" fmla="*/ 2554 w 10000"/>
                <a:gd name="connsiteY1" fmla="*/ 2250 h 10000"/>
                <a:gd name="connsiteX2" fmla="*/ 5000 w 10000"/>
                <a:gd name="connsiteY2" fmla="*/ 0 h 10000"/>
                <a:gd name="connsiteX3" fmla="*/ 7453 w 10000"/>
                <a:gd name="connsiteY3" fmla="*/ 2569 h 10000"/>
                <a:gd name="connsiteX4" fmla="*/ 10000 w 10000"/>
                <a:gd name="connsiteY4" fmla="*/ 5000 h 10000"/>
                <a:gd name="connsiteX5" fmla="*/ 7453 w 10000"/>
                <a:gd name="connsiteY5" fmla="*/ 7456 h 10000"/>
                <a:gd name="connsiteX6" fmla="*/ 5000 w 10000"/>
                <a:gd name="connsiteY6" fmla="*/ 10000 h 10000"/>
                <a:gd name="connsiteX7" fmla="*/ 2260 w 10000"/>
                <a:gd name="connsiteY7" fmla="*/ 7243 h 10000"/>
                <a:gd name="connsiteX8" fmla="*/ 0 w 10000"/>
                <a:gd name="connsiteY8" fmla="*/ 5000 h 1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000" h="10000">
                  <a:moveTo>
                    <a:pt x="0" y="5000"/>
                  </a:moveTo>
                  <a:lnTo>
                    <a:pt x="2554" y="2250"/>
                  </a:lnTo>
                  <a:lnTo>
                    <a:pt x="5000" y="0"/>
                  </a:lnTo>
                  <a:lnTo>
                    <a:pt x="7453" y="2569"/>
                  </a:lnTo>
                  <a:lnTo>
                    <a:pt x="10000" y="5000"/>
                  </a:lnTo>
                  <a:lnTo>
                    <a:pt x="7453" y="7456"/>
                  </a:lnTo>
                  <a:lnTo>
                    <a:pt x="5000" y="10000"/>
                  </a:lnTo>
                  <a:lnTo>
                    <a:pt x="2260" y="7243"/>
                  </a:lnTo>
                  <a:lnTo>
                    <a:pt x="0" y="5000"/>
                  </a:lnTo>
                  <a:close/>
                </a:path>
              </a:pathLst>
            </a:custGeom>
            <a:solidFill>
              <a:srgbClr val="0000CC"/>
            </a:solidFill>
            <a:ln w="19050" cap="flat" cmpd="sng" algn="ctr">
              <a:solidFill>
                <a:srgbClr val="0000CC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hu-HU" sz="14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endParaRPr>
            </a:p>
          </p:txBody>
        </p:sp>
        <p:sp>
          <p:nvSpPr>
            <p:cNvPr id="120" name="Folyamatábra: Döntés 110"/>
            <p:cNvSpPr/>
            <p:nvPr/>
          </p:nvSpPr>
          <p:spPr bwMode="auto">
            <a:xfrm>
              <a:off x="2165625" y="5508671"/>
              <a:ext cx="72000" cy="72000"/>
            </a:xfrm>
            <a:custGeom>
              <a:avLst/>
              <a:gdLst>
                <a:gd name="connsiteX0" fmla="*/ 0 w 10000"/>
                <a:gd name="connsiteY0" fmla="*/ 5000 h 10000"/>
                <a:gd name="connsiteX1" fmla="*/ 5000 w 10000"/>
                <a:gd name="connsiteY1" fmla="*/ 0 h 10000"/>
                <a:gd name="connsiteX2" fmla="*/ 10000 w 10000"/>
                <a:gd name="connsiteY2" fmla="*/ 5000 h 10000"/>
                <a:gd name="connsiteX3" fmla="*/ 5000 w 10000"/>
                <a:gd name="connsiteY3" fmla="*/ 10000 h 10000"/>
                <a:gd name="connsiteX4" fmla="*/ 0 w 10000"/>
                <a:gd name="connsiteY4" fmla="*/ 5000 h 10000"/>
                <a:gd name="connsiteX0" fmla="*/ 0 w 10000"/>
                <a:gd name="connsiteY0" fmla="*/ 5000 h 10000"/>
                <a:gd name="connsiteX1" fmla="*/ 5000 w 10000"/>
                <a:gd name="connsiteY1" fmla="*/ 0 h 10000"/>
                <a:gd name="connsiteX2" fmla="*/ 7453 w 10000"/>
                <a:gd name="connsiteY2" fmla="*/ 2569 h 10000"/>
                <a:gd name="connsiteX3" fmla="*/ 10000 w 10000"/>
                <a:gd name="connsiteY3" fmla="*/ 5000 h 10000"/>
                <a:gd name="connsiteX4" fmla="*/ 5000 w 10000"/>
                <a:gd name="connsiteY4" fmla="*/ 10000 h 10000"/>
                <a:gd name="connsiteX5" fmla="*/ 0 w 10000"/>
                <a:gd name="connsiteY5" fmla="*/ 5000 h 10000"/>
                <a:gd name="connsiteX0" fmla="*/ 0 w 10000"/>
                <a:gd name="connsiteY0" fmla="*/ 5000 h 10000"/>
                <a:gd name="connsiteX1" fmla="*/ 5000 w 10000"/>
                <a:gd name="connsiteY1" fmla="*/ 0 h 10000"/>
                <a:gd name="connsiteX2" fmla="*/ 7453 w 10000"/>
                <a:gd name="connsiteY2" fmla="*/ 2569 h 10000"/>
                <a:gd name="connsiteX3" fmla="*/ 10000 w 10000"/>
                <a:gd name="connsiteY3" fmla="*/ 5000 h 10000"/>
                <a:gd name="connsiteX4" fmla="*/ 7453 w 10000"/>
                <a:gd name="connsiteY4" fmla="*/ 7456 h 10000"/>
                <a:gd name="connsiteX5" fmla="*/ 5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5000 w 10000"/>
                <a:gd name="connsiteY1" fmla="*/ 0 h 10000"/>
                <a:gd name="connsiteX2" fmla="*/ 7453 w 10000"/>
                <a:gd name="connsiteY2" fmla="*/ 2569 h 10000"/>
                <a:gd name="connsiteX3" fmla="*/ 10000 w 10000"/>
                <a:gd name="connsiteY3" fmla="*/ 5000 h 10000"/>
                <a:gd name="connsiteX4" fmla="*/ 7453 w 10000"/>
                <a:gd name="connsiteY4" fmla="*/ 7456 h 10000"/>
                <a:gd name="connsiteX5" fmla="*/ 5000 w 10000"/>
                <a:gd name="connsiteY5" fmla="*/ 10000 h 10000"/>
                <a:gd name="connsiteX6" fmla="*/ 2260 w 10000"/>
                <a:gd name="connsiteY6" fmla="*/ 7243 h 10000"/>
                <a:gd name="connsiteX7" fmla="*/ 0 w 10000"/>
                <a:gd name="connsiteY7" fmla="*/ 5000 h 10000"/>
                <a:gd name="connsiteX0" fmla="*/ 0 w 10000"/>
                <a:gd name="connsiteY0" fmla="*/ 5000 h 10000"/>
                <a:gd name="connsiteX1" fmla="*/ 2554 w 10000"/>
                <a:gd name="connsiteY1" fmla="*/ 2250 h 10000"/>
                <a:gd name="connsiteX2" fmla="*/ 5000 w 10000"/>
                <a:gd name="connsiteY2" fmla="*/ 0 h 10000"/>
                <a:gd name="connsiteX3" fmla="*/ 7453 w 10000"/>
                <a:gd name="connsiteY3" fmla="*/ 2569 h 10000"/>
                <a:gd name="connsiteX4" fmla="*/ 10000 w 10000"/>
                <a:gd name="connsiteY4" fmla="*/ 5000 h 10000"/>
                <a:gd name="connsiteX5" fmla="*/ 7453 w 10000"/>
                <a:gd name="connsiteY5" fmla="*/ 7456 h 10000"/>
                <a:gd name="connsiteX6" fmla="*/ 5000 w 10000"/>
                <a:gd name="connsiteY6" fmla="*/ 10000 h 10000"/>
                <a:gd name="connsiteX7" fmla="*/ 2260 w 10000"/>
                <a:gd name="connsiteY7" fmla="*/ 7243 h 10000"/>
                <a:gd name="connsiteX8" fmla="*/ 0 w 10000"/>
                <a:gd name="connsiteY8" fmla="*/ 5000 h 1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000" h="10000">
                  <a:moveTo>
                    <a:pt x="0" y="5000"/>
                  </a:moveTo>
                  <a:lnTo>
                    <a:pt x="2554" y="2250"/>
                  </a:lnTo>
                  <a:lnTo>
                    <a:pt x="5000" y="0"/>
                  </a:lnTo>
                  <a:lnTo>
                    <a:pt x="7453" y="2569"/>
                  </a:lnTo>
                  <a:lnTo>
                    <a:pt x="10000" y="5000"/>
                  </a:lnTo>
                  <a:lnTo>
                    <a:pt x="7453" y="7456"/>
                  </a:lnTo>
                  <a:lnTo>
                    <a:pt x="5000" y="10000"/>
                  </a:lnTo>
                  <a:lnTo>
                    <a:pt x="2260" y="7243"/>
                  </a:lnTo>
                  <a:lnTo>
                    <a:pt x="0" y="5000"/>
                  </a:lnTo>
                  <a:close/>
                </a:path>
              </a:pathLst>
            </a:custGeom>
            <a:solidFill>
              <a:srgbClr val="0000CC"/>
            </a:solidFill>
            <a:ln w="19050" cap="flat" cmpd="sng" algn="ctr">
              <a:solidFill>
                <a:srgbClr val="0000CC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hu-HU" sz="14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endParaRPr>
            </a:p>
          </p:txBody>
        </p:sp>
        <p:grpSp>
          <p:nvGrpSpPr>
            <p:cNvPr id="151" name="Csoportba foglalás 150"/>
            <p:cNvGrpSpPr/>
            <p:nvPr/>
          </p:nvGrpSpPr>
          <p:grpSpPr>
            <a:xfrm>
              <a:off x="2045463" y="1137444"/>
              <a:ext cx="2304256" cy="692608"/>
              <a:chOff x="1835696" y="1076204"/>
              <a:chExt cx="2304256" cy="692608"/>
            </a:xfrm>
          </p:grpSpPr>
          <p:sp>
            <p:nvSpPr>
              <p:cNvPr id="108" name="Téglalap 107"/>
              <p:cNvSpPr/>
              <p:nvPr/>
            </p:nvSpPr>
            <p:spPr bwMode="auto">
              <a:xfrm>
                <a:off x="1835696" y="1076204"/>
                <a:ext cx="2304256" cy="692608"/>
              </a:xfrm>
              <a:prstGeom prst="rect">
                <a:avLst/>
              </a:prstGeom>
              <a:solidFill>
                <a:schemeClr val="bg1"/>
              </a:solidFill>
              <a:ln w="19050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hu-HU" sz="14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Verdana" pitchFamily="34" charset="0"/>
                </a:endParaRPr>
              </a:p>
            </p:txBody>
          </p:sp>
          <p:sp>
            <p:nvSpPr>
              <p:cNvPr id="109" name="Szövegdoboz 108"/>
              <p:cNvSpPr txBox="1"/>
              <p:nvPr/>
            </p:nvSpPr>
            <p:spPr>
              <a:xfrm>
                <a:off x="2509581" y="1086396"/>
                <a:ext cx="1333955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hu-HU" sz="1200" dirty="0" smtClean="0"/>
                  <a:t>Per </a:t>
                </a:r>
                <a:r>
                  <a:rPr lang="hu-HU" sz="1200" dirty="0" err="1" smtClean="0"/>
                  <a:t>Generation</a:t>
                </a:r>
                <a:endParaRPr lang="hu-HU" sz="1200" dirty="0"/>
              </a:p>
            </p:txBody>
          </p:sp>
          <p:sp>
            <p:nvSpPr>
              <p:cNvPr id="110" name="Szövegdoboz 109"/>
              <p:cNvSpPr txBox="1"/>
              <p:nvPr/>
            </p:nvSpPr>
            <p:spPr>
              <a:xfrm>
                <a:off x="2490118" y="1442859"/>
                <a:ext cx="1055354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hu-HU" sz="1200" dirty="0" err="1" smtClean="0"/>
                  <a:t>Cumulative</a:t>
                </a:r>
                <a:endParaRPr lang="hu-HU" sz="1200" dirty="0"/>
              </a:p>
            </p:txBody>
          </p:sp>
          <p:sp>
            <p:nvSpPr>
              <p:cNvPr id="136" name="Téglalap 135"/>
              <p:cNvSpPr/>
              <p:nvPr/>
            </p:nvSpPr>
            <p:spPr bwMode="auto">
              <a:xfrm>
                <a:off x="2105170" y="1186284"/>
                <a:ext cx="432048" cy="87615"/>
              </a:xfrm>
              <a:prstGeom prst="rect">
                <a:avLst/>
              </a:prstGeom>
              <a:solidFill>
                <a:srgbClr val="993366"/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hu-HU" sz="14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Verdana" pitchFamily="34" charset="0"/>
                </a:endParaRPr>
              </a:p>
            </p:txBody>
          </p:sp>
          <p:sp>
            <p:nvSpPr>
              <p:cNvPr id="137" name="Folyamatábra: Döntés 110"/>
              <p:cNvSpPr/>
              <p:nvPr/>
            </p:nvSpPr>
            <p:spPr bwMode="auto">
              <a:xfrm>
                <a:off x="2288986" y="1561227"/>
                <a:ext cx="72000" cy="72000"/>
              </a:xfrm>
              <a:custGeom>
                <a:avLst/>
                <a:gdLst>
                  <a:gd name="connsiteX0" fmla="*/ 0 w 10000"/>
                  <a:gd name="connsiteY0" fmla="*/ 5000 h 10000"/>
                  <a:gd name="connsiteX1" fmla="*/ 5000 w 10000"/>
                  <a:gd name="connsiteY1" fmla="*/ 0 h 10000"/>
                  <a:gd name="connsiteX2" fmla="*/ 10000 w 10000"/>
                  <a:gd name="connsiteY2" fmla="*/ 5000 h 10000"/>
                  <a:gd name="connsiteX3" fmla="*/ 5000 w 10000"/>
                  <a:gd name="connsiteY3" fmla="*/ 10000 h 10000"/>
                  <a:gd name="connsiteX4" fmla="*/ 0 w 10000"/>
                  <a:gd name="connsiteY4" fmla="*/ 5000 h 10000"/>
                  <a:gd name="connsiteX0" fmla="*/ 0 w 10000"/>
                  <a:gd name="connsiteY0" fmla="*/ 5000 h 10000"/>
                  <a:gd name="connsiteX1" fmla="*/ 5000 w 10000"/>
                  <a:gd name="connsiteY1" fmla="*/ 0 h 10000"/>
                  <a:gd name="connsiteX2" fmla="*/ 7453 w 10000"/>
                  <a:gd name="connsiteY2" fmla="*/ 2569 h 10000"/>
                  <a:gd name="connsiteX3" fmla="*/ 10000 w 10000"/>
                  <a:gd name="connsiteY3" fmla="*/ 5000 h 10000"/>
                  <a:gd name="connsiteX4" fmla="*/ 5000 w 10000"/>
                  <a:gd name="connsiteY4" fmla="*/ 10000 h 10000"/>
                  <a:gd name="connsiteX5" fmla="*/ 0 w 10000"/>
                  <a:gd name="connsiteY5" fmla="*/ 5000 h 10000"/>
                  <a:gd name="connsiteX0" fmla="*/ 0 w 10000"/>
                  <a:gd name="connsiteY0" fmla="*/ 5000 h 10000"/>
                  <a:gd name="connsiteX1" fmla="*/ 5000 w 10000"/>
                  <a:gd name="connsiteY1" fmla="*/ 0 h 10000"/>
                  <a:gd name="connsiteX2" fmla="*/ 7453 w 10000"/>
                  <a:gd name="connsiteY2" fmla="*/ 2569 h 10000"/>
                  <a:gd name="connsiteX3" fmla="*/ 10000 w 10000"/>
                  <a:gd name="connsiteY3" fmla="*/ 5000 h 10000"/>
                  <a:gd name="connsiteX4" fmla="*/ 7453 w 10000"/>
                  <a:gd name="connsiteY4" fmla="*/ 7456 h 10000"/>
                  <a:gd name="connsiteX5" fmla="*/ 5000 w 10000"/>
                  <a:gd name="connsiteY5" fmla="*/ 10000 h 10000"/>
                  <a:gd name="connsiteX6" fmla="*/ 0 w 10000"/>
                  <a:gd name="connsiteY6" fmla="*/ 5000 h 10000"/>
                  <a:gd name="connsiteX0" fmla="*/ 0 w 10000"/>
                  <a:gd name="connsiteY0" fmla="*/ 5000 h 10000"/>
                  <a:gd name="connsiteX1" fmla="*/ 5000 w 10000"/>
                  <a:gd name="connsiteY1" fmla="*/ 0 h 10000"/>
                  <a:gd name="connsiteX2" fmla="*/ 7453 w 10000"/>
                  <a:gd name="connsiteY2" fmla="*/ 2569 h 10000"/>
                  <a:gd name="connsiteX3" fmla="*/ 10000 w 10000"/>
                  <a:gd name="connsiteY3" fmla="*/ 5000 h 10000"/>
                  <a:gd name="connsiteX4" fmla="*/ 7453 w 10000"/>
                  <a:gd name="connsiteY4" fmla="*/ 7456 h 10000"/>
                  <a:gd name="connsiteX5" fmla="*/ 5000 w 10000"/>
                  <a:gd name="connsiteY5" fmla="*/ 10000 h 10000"/>
                  <a:gd name="connsiteX6" fmla="*/ 2260 w 10000"/>
                  <a:gd name="connsiteY6" fmla="*/ 7243 h 10000"/>
                  <a:gd name="connsiteX7" fmla="*/ 0 w 10000"/>
                  <a:gd name="connsiteY7" fmla="*/ 5000 h 10000"/>
                  <a:gd name="connsiteX0" fmla="*/ 0 w 10000"/>
                  <a:gd name="connsiteY0" fmla="*/ 5000 h 10000"/>
                  <a:gd name="connsiteX1" fmla="*/ 2554 w 10000"/>
                  <a:gd name="connsiteY1" fmla="*/ 2250 h 10000"/>
                  <a:gd name="connsiteX2" fmla="*/ 5000 w 10000"/>
                  <a:gd name="connsiteY2" fmla="*/ 0 h 10000"/>
                  <a:gd name="connsiteX3" fmla="*/ 7453 w 10000"/>
                  <a:gd name="connsiteY3" fmla="*/ 2569 h 10000"/>
                  <a:gd name="connsiteX4" fmla="*/ 10000 w 10000"/>
                  <a:gd name="connsiteY4" fmla="*/ 5000 h 10000"/>
                  <a:gd name="connsiteX5" fmla="*/ 7453 w 10000"/>
                  <a:gd name="connsiteY5" fmla="*/ 7456 h 10000"/>
                  <a:gd name="connsiteX6" fmla="*/ 5000 w 10000"/>
                  <a:gd name="connsiteY6" fmla="*/ 10000 h 10000"/>
                  <a:gd name="connsiteX7" fmla="*/ 2260 w 10000"/>
                  <a:gd name="connsiteY7" fmla="*/ 7243 h 10000"/>
                  <a:gd name="connsiteX8" fmla="*/ 0 w 10000"/>
                  <a:gd name="connsiteY8" fmla="*/ 5000 h 10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0000" h="10000">
                    <a:moveTo>
                      <a:pt x="0" y="5000"/>
                    </a:moveTo>
                    <a:lnTo>
                      <a:pt x="2554" y="2250"/>
                    </a:lnTo>
                    <a:lnTo>
                      <a:pt x="5000" y="0"/>
                    </a:lnTo>
                    <a:lnTo>
                      <a:pt x="7453" y="2569"/>
                    </a:lnTo>
                    <a:lnTo>
                      <a:pt x="10000" y="5000"/>
                    </a:lnTo>
                    <a:lnTo>
                      <a:pt x="7453" y="7456"/>
                    </a:lnTo>
                    <a:lnTo>
                      <a:pt x="5000" y="10000"/>
                    </a:lnTo>
                    <a:lnTo>
                      <a:pt x="2260" y="7243"/>
                    </a:lnTo>
                    <a:lnTo>
                      <a:pt x="0" y="5000"/>
                    </a:lnTo>
                    <a:close/>
                  </a:path>
                </a:pathLst>
              </a:custGeom>
              <a:solidFill>
                <a:srgbClr val="0000CC"/>
              </a:solidFill>
              <a:ln w="19050" cap="flat" cmpd="sng" algn="ctr">
                <a:solidFill>
                  <a:srgbClr val="0000CC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hu-HU" sz="14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Verdana" pitchFamily="34" charset="0"/>
                </a:endParaRPr>
              </a:p>
            </p:txBody>
          </p:sp>
          <p:cxnSp>
            <p:nvCxnSpPr>
              <p:cNvPr id="138" name="Egyenes összekötő 137"/>
              <p:cNvCxnSpPr/>
              <p:nvPr/>
            </p:nvCxnSpPr>
            <p:spPr bwMode="auto">
              <a:xfrm flipV="1">
                <a:off x="2105170" y="1597227"/>
                <a:ext cx="417624" cy="0"/>
              </a:xfrm>
              <a:prstGeom prst="line">
                <a:avLst/>
              </a:prstGeom>
              <a:noFill/>
              <a:ln w="19050" cap="flat" cmpd="sng" algn="ctr">
                <a:solidFill>
                  <a:srgbClr val="0000CC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  <p:sp>
          <p:nvSpPr>
            <p:cNvPr id="139" name="Szövegdoboz 138"/>
            <p:cNvSpPr txBox="1"/>
            <p:nvPr/>
          </p:nvSpPr>
          <p:spPr>
            <a:xfrm rot="-2700000">
              <a:off x="1470517" y="5827598"/>
              <a:ext cx="933269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hu-HU" sz="1050" dirty="0" smtClean="0"/>
                <a:t>Pentium M</a:t>
              </a:r>
              <a:br>
                <a:rPr lang="hu-HU" sz="1050" dirty="0" smtClean="0"/>
              </a:br>
              <a:r>
                <a:rPr lang="hu-HU" sz="1050" dirty="0" err="1" smtClean="0"/>
                <a:t>Dothan</a:t>
              </a:r>
              <a:endParaRPr lang="hu-HU" sz="1050" dirty="0"/>
            </a:p>
          </p:txBody>
        </p:sp>
        <p:sp>
          <p:nvSpPr>
            <p:cNvPr id="140" name="Szövegdoboz 139"/>
            <p:cNvSpPr txBox="1"/>
            <p:nvPr/>
          </p:nvSpPr>
          <p:spPr>
            <a:xfrm rot="-2700000">
              <a:off x="2218633" y="5843922"/>
              <a:ext cx="631904" cy="25391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hu-HU" sz="1050" dirty="0" err="1" smtClean="0"/>
                <a:t>Core</a:t>
              </a:r>
              <a:r>
                <a:rPr lang="hu-HU" sz="1050" dirty="0" smtClean="0"/>
                <a:t> 2</a:t>
              </a:r>
              <a:endParaRPr lang="hu-HU" sz="1050" dirty="0"/>
            </a:p>
          </p:txBody>
        </p:sp>
        <p:sp>
          <p:nvSpPr>
            <p:cNvPr id="141" name="Szövegdoboz 140"/>
            <p:cNvSpPr txBox="1"/>
            <p:nvPr/>
          </p:nvSpPr>
          <p:spPr>
            <a:xfrm rot="-2700000">
              <a:off x="2701310" y="5838167"/>
              <a:ext cx="676788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hu-HU" sz="1050" dirty="0" err="1" smtClean="0"/>
                <a:t>Penryn</a:t>
              </a:r>
              <a:endParaRPr lang="hu-HU" sz="1050" dirty="0"/>
            </a:p>
          </p:txBody>
        </p:sp>
        <p:sp>
          <p:nvSpPr>
            <p:cNvPr id="142" name="Szövegdoboz 141"/>
            <p:cNvSpPr txBox="1"/>
            <p:nvPr/>
          </p:nvSpPr>
          <p:spPr>
            <a:xfrm rot="-2700000">
              <a:off x="3076474" y="5732241"/>
              <a:ext cx="896399" cy="41549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hu-HU" sz="1050" dirty="0" smtClean="0"/>
                <a:t>NHM </a:t>
              </a:r>
              <a:br>
                <a:rPr lang="hu-HU" sz="1050" dirty="0" smtClean="0"/>
              </a:br>
              <a:r>
                <a:rPr lang="hu-HU" sz="1050" dirty="0" smtClean="0"/>
                <a:t>(w/o SMT)</a:t>
              </a:r>
              <a:endParaRPr lang="hu-HU" sz="1050" dirty="0"/>
            </a:p>
          </p:txBody>
        </p:sp>
        <p:sp>
          <p:nvSpPr>
            <p:cNvPr id="143" name="Szövegdoboz 142"/>
            <p:cNvSpPr txBox="1"/>
            <p:nvPr/>
          </p:nvSpPr>
          <p:spPr>
            <a:xfrm rot="-2700000">
              <a:off x="3860792" y="5786798"/>
              <a:ext cx="538930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hu-HU" sz="1050" dirty="0" smtClean="0"/>
                <a:t>WSM</a:t>
              </a:r>
              <a:endParaRPr lang="hu-HU" sz="1050" dirty="0"/>
            </a:p>
          </p:txBody>
        </p:sp>
        <p:sp>
          <p:nvSpPr>
            <p:cNvPr id="144" name="Szövegdoboz 143"/>
            <p:cNvSpPr txBox="1"/>
            <p:nvPr/>
          </p:nvSpPr>
          <p:spPr>
            <a:xfrm rot="-2700000">
              <a:off x="4407737" y="5768215"/>
              <a:ext cx="482824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hu-HU" sz="1050" dirty="0" smtClean="0"/>
                <a:t>SNB</a:t>
              </a:r>
              <a:endParaRPr lang="hu-HU" sz="1050" dirty="0"/>
            </a:p>
          </p:txBody>
        </p:sp>
        <p:sp>
          <p:nvSpPr>
            <p:cNvPr id="145" name="Szövegdoboz 144"/>
            <p:cNvSpPr txBox="1"/>
            <p:nvPr/>
          </p:nvSpPr>
          <p:spPr>
            <a:xfrm rot="-2700000">
              <a:off x="4916902" y="5732726"/>
              <a:ext cx="436338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hu-HU" sz="1050" dirty="0" smtClean="0"/>
                <a:t>IVB</a:t>
              </a:r>
              <a:endParaRPr lang="hu-HU" sz="1050" dirty="0"/>
            </a:p>
          </p:txBody>
        </p:sp>
        <p:sp>
          <p:nvSpPr>
            <p:cNvPr id="146" name="Szövegdoboz 145"/>
            <p:cNvSpPr txBox="1"/>
            <p:nvPr/>
          </p:nvSpPr>
          <p:spPr>
            <a:xfrm rot="-2700000">
              <a:off x="5331394" y="5768215"/>
              <a:ext cx="526106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hu-HU" sz="1050" dirty="0" smtClean="0"/>
                <a:t>HSW</a:t>
              </a:r>
              <a:endParaRPr lang="hu-HU" sz="1050" dirty="0"/>
            </a:p>
          </p:txBody>
        </p:sp>
        <p:sp>
          <p:nvSpPr>
            <p:cNvPr id="147" name="Szövegdoboz 146"/>
            <p:cNvSpPr txBox="1"/>
            <p:nvPr/>
          </p:nvSpPr>
          <p:spPr>
            <a:xfrm rot="-2700000">
              <a:off x="5843867" y="5781817"/>
              <a:ext cx="518091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hu-HU" sz="1050" dirty="0" smtClean="0"/>
                <a:t>BRW</a:t>
              </a:r>
              <a:endParaRPr lang="hu-HU" sz="1050" dirty="0"/>
            </a:p>
          </p:txBody>
        </p:sp>
        <p:grpSp>
          <p:nvGrpSpPr>
            <p:cNvPr id="39" name="Csoportba foglalás 38"/>
            <p:cNvGrpSpPr/>
            <p:nvPr/>
          </p:nvGrpSpPr>
          <p:grpSpPr>
            <a:xfrm>
              <a:off x="7008693" y="672216"/>
              <a:ext cx="442886" cy="4993087"/>
              <a:chOff x="6778334" y="497260"/>
              <a:chExt cx="442886" cy="4993087"/>
            </a:xfrm>
          </p:grpSpPr>
          <p:sp>
            <p:nvSpPr>
              <p:cNvPr id="98" name="Szövegdoboz 97"/>
              <p:cNvSpPr txBox="1"/>
              <p:nvPr/>
            </p:nvSpPr>
            <p:spPr>
              <a:xfrm>
                <a:off x="6778334" y="1444175"/>
                <a:ext cx="436338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hu-HU" sz="1200" dirty="0" smtClean="0"/>
                  <a:t>1.8</a:t>
                </a:r>
                <a:endParaRPr lang="hu-HU" sz="1200" dirty="0"/>
              </a:p>
            </p:txBody>
          </p:sp>
          <p:sp>
            <p:nvSpPr>
              <p:cNvPr id="99" name="Szövegdoboz 98"/>
              <p:cNvSpPr txBox="1"/>
              <p:nvPr/>
            </p:nvSpPr>
            <p:spPr>
              <a:xfrm>
                <a:off x="6778334" y="1913596"/>
                <a:ext cx="436338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hu-HU" sz="1200" dirty="0" smtClean="0"/>
                  <a:t>1.7</a:t>
                </a:r>
                <a:endParaRPr lang="hu-HU" sz="1200" dirty="0"/>
              </a:p>
            </p:txBody>
          </p:sp>
          <p:sp>
            <p:nvSpPr>
              <p:cNvPr id="100" name="Szövegdoboz 99"/>
              <p:cNvSpPr txBox="1"/>
              <p:nvPr/>
            </p:nvSpPr>
            <p:spPr>
              <a:xfrm>
                <a:off x="6778334" y="2413704"/>
                <a:ext cx="436338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hu-HU" sz="1200" dirty="0" smtClean="0"/>
                  <a:t>1.6</a:t>
                </a:r>
                <a:endParaRPr lang="hu-HU" sz="1200" dirty="0"/>
              </a:p>
            </p:txBody>
          </p:sp>
          <p:sp>
            <p:nvSpPr>
              <p:cNvPr id="101" name="Szövegdoboz 100"/>
              <p:cNvSpPr txBox="1"/>
              <p:nvPr/>
            </p:nvSpPr>
            <p:spPr>
              <a:xfrm>
                <a:off x="6784882" y="2886865"/>
                <a:ext cx="436338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hu-HU" sz="1200" dirty="0" smtClean="0"/>
                  <a:t>1.5</a:t>
                </a:r>
                <a:endParaRPr lang="hu-HU" sz="1200" dirty="0"/>
              </a:p>
            </p:txBody>
          </p:sp>
          <p:sp>
            <p:nvSpPr>
              <p:cNvPr id="102" name="Szövegdoboz 101"/>
              <p:cNvSpPr txBox="1"/>
              <p:nvPr/>
            </p:nvSpPr>
            <p:spPr>
              <a:xfrm>
                <a:off x="6784882" y="3343117"/>
                <a:ext cx="436338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hu-HU" sz="1200" dirty="0" smtClean="0"/>
                  <a:t>1.4</a:t>
                </a:r>
                <a:endParaRPr lang="hu-HU" sz="1200" dirty="0"/>
              </a:p>
            </p:txBody>
          </p:sp>
          <p:sp>
            <p:nvSpPr>
              <p:cNvPr id="103" name="Szövegdoboz 102"/>
              <p:cNvSpPr txBox="1"/>
              <p:nvPr/>
            </p:nvSpPr>
            <p:spPr>
              <a:xfrm>
                <a:off x="6784882" y="3799019"/>
                <a:ext cx="436338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hu-HU" sz="1200" dirty="0" smtClean="0"/>
                  <a:t>1.3</a:t>
                </a:r>
                <a:endParaRPr lang="hu-HU" sz="1200" dirty="0"/>
              </a:p>
            </p:txBody>
          </p:sp>
          <p:sp>
            <p:nvSpPr>
              <p:cNvPr id="105" name="Szövegdoboz 104"/>
              <p:cNvSpPr txBox="1"/>
              <p:nvPr/>
            </p:nvSpPr>
            <p:spPr>
              <a:xfrm>
                <a:off x="6784882" y="4729959"/>
                <a:ext cx="436338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hu-HU" sz="1200" dirty="0" smtClean="0"/>
                  <a:t>1.1</a:t>
                </a:r>
                <a:endParaRPr lang="hu-HU" sz="1200" dirty="0"/>
              </a:p>
            </p:txBody>
          </p:sp>
          <p:sp>
            <p:nvSpPr>
              <p:cNvPr id="106" name="Szövegdoboz 105"/>
              <p:cNvSpPr txBox="1"/>
              <p:nvPr/>
            </p:nvSpPr>
            <p:spPr>
              <a:xfrm>
                <a:off x="6784882" y="4285017"/>
                <a:ext cx="436338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hu-HU" sz="1200" dirty="0" smtClean="0"/>
                  <a:t>1.2</a:t>
                </a:r>
                <a:endParaRPr lang="hu-HU" sz="1200" dirty="0"/>
              </a:p>
            </p:txBody>
          </p:sp>
          <p:sp>
            <p:nvSpPr>
              <p:cNvPr id="107" name="Szövegdoboz 106"/>
              <p:cNvSpPr txBox="1"/>
              <p:nvPr/>
            </p:nvSpPr>
            <p:spPr>
              <a:xfrm>
                <a:off x="6794308" y="5213348"/>
                <a:ext cx="282450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hu-HU" sz="1200" dirty="0" smtClean="0"/>
                  <a:t>1</a:t>
                </a:r>
                <a:endParaRPr lang="hu-HU" sz="1200" dirty="0"/>
              </a:p>
            </p:txBody>
          </p:sp>
          <p:sp>
            <p:nvSpPr>
              <p:cNvPr id="126" name="Szövegdoboz 125"/>
              <p:cNvSpPr txBox="1"/>
              <p:nvPr/>
            </p:nvSpPr>
            <p:spPr>
              <a:xfrm>
                <a:off x="6778334" y="497260"/>
                <a:ext cx="282450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hu-HU" sz="1200" dirty="0" smtClean="0"/>
                  <a:t>2</a:t>
                </a:r>
                <a:endParaRPr lang="hu-HU" sz="1200" dirty="0"/>
              </a:p>
            </p:txBody>
          </p:sp>
          <p:sp>
            <p:nvSpPr>
              <p:cNvPr id="127" name="Szövegdoboz 126"/>
              <p:cNvSpPr txBox="1"/>
              <p:nvPr/>
            </p:nvSpPr>
            <p:spPr>
              <a:xfrm>
                <a:off x="6778334" y="966681"/>
                <a:ext cx="436338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hu-HU" sz="1200" dirty="0" smtClean="0"/>
                  <a:t>1.9</a:t>
                </a:r>
                <a:endParaRPr lang="hu-HU" sz="1200" dirty="0"/>
              </a:p>
            </p:txBody>
          </p:sp>
        </p:grpSp>
        <p:sp>
          <p:nvSpPr>
            <p:cNvPr id="129" name="Téglalap 128"/>
            <p:cNvSpPr/>
            <p:nvPr/>
          </p:nvSpPr>
          <p:spPr bwMode="auto">
            <a:xfrm>
              <a:off x="6601997" y="3654868"/>
              <a:ext cx="216024" cy="1900561"/>
            </a:xfrm>
            <a:prstGeom prst="rect">
              <a:avLst/>
            </a:prstGeom>
            <a:solidFill>
              <a:srgbClr val="993366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hu-HU" sz="14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endParaRPr>
            </a:p>
          </p:txBody>
        </p:sp>
        <p:cxnSp>
          <p:nvCxnSpPr>
            <p:cNvPr id="130" name="Egyenes összekötő 129"/>
            <p:cNvCxnSpPr/>
            <p:nvPr/>
          </p:nvCxnSpPr>
          <p:spPr bwMode="auto">
            <a:xfrm rot="5400000">
              <a:off x="6389313" y="5549344"/>
              <a:ext cx="144016" cy="0"/>
            </a:xfrm>
            <a:prstGeom prst="line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grpSp>
          <p:nvGrpSpPr>
            <p:cNvPr id="38" name="Csoportba foglalás 37"/>
            <p:cNvGrpSpPr/>
            <p:nvPr/>
          </p:nvGrpSpPr>
          <p:grpSpPr>
            <a:xfrm>
              <a:off x="6892235" y="810715"/>
              <a:ext cx="144016" cy="4810187"/>
              <a:chOff x="6661876" y="635759"/>
              <a:chExt cx="144016" cy="4810187"/>
            </a:xfrm>
          </p:grpSpPr>
          <p:cxnSp>
            <p:nvCxnSpPr>
              <p:cNvPr id="9" name="Egyenes összekötő 8"/>
              <p:cNvCxnSpPr/>
              <p:nvPr/>
            </p:nvCxnSpPr>
            <p:spPr bwMode="auto">
              <a:xfrm>
                <a:off x="6733884" y="635759"/>
                <a:ext cx="0" cy="4809240"/>
              </a:xfrm>
              <a:prstGeom prst="line">
                <a:avLst/>
              </a:prstGeom>
              <a:no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1" name="Egyenes összekötő 10"/>
              <p:cNvCxnSpPr/>
              <p:nvPr/>
            </p:nvCxnSpPr>
            <p:spPr bwMode="auto">
              <a:xfrm>
                <a:off x="6661876" y="2068532"/>
                <a:ext cx="144016" cy="0"/>
              </a:xfrm>
              <a:prstGeom prst="line">
                <a:avLst/>
              </a:prstGeom>
              <a:no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2" name="Egyenes összekötő 11"/>
              <p:cNvCxnSpPr/>
              <p:nvPr/>
            </p:nvCxnSpPr>
            <p:spPr bwMode="auto">
              <a:xfrm>
                <a:off x="6661876" y="1598064"/>
                <a:ext cx="144016" cy="0"/>
              </a:xfrm>
              <a:prstGeom prst="line">
                <a:avLst/>
              </a:prstGeom>
              <a:no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3" name="Egyenes összekötő 12"/>
              <p:cNvCxnSpPr/>
              <p:nvPr/>
            </p:nvCxnSpPr>
            <p:spPr bwMode="auto">
              <a:xfrm>
                <a:off x="6661876" y="3012320"/>
                <a:ext cx="144016" cy="0"/>
              </a:xfrm>
              <a:prstGeom prst="line">
                <a:avLst/>
              </a:prstGeom>
              <a:no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4" name="Egyenes összekötő 13"/>
              <p:cNvCxnSpPr/>
              <p:nvPr/>
            </p:nvCxnSpPr>
            <p:spPr bwMode="auto">
              <a:xfrm>
                <a:off x="6661876" y="2541852"/>
                <a:ext cx="144016" cy="0"/>
              </a:xfrm>
              <a:prstGeom prst="line">
                <a:avLst/>
              </a:prstGeom>
              <a:no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5" name="Egyenes összekötő 14"/>
              <p:cNvCxnSpPr/>
              <p:nvPr/>
            </p:nvCxnSpPr>
            <p:spPr bwMode="auto">
              <a:xfrm>
                <a:off x="6661876" y="3948424"/>
                <a:ext cx="144016" cy="0"/>
              </a:xfrm>
              <a:prstGeom prst="line">
                <a:avLst/>
              </a:prstGeom>
              <a:no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6" name="Egyenes összekötő 15"/>
              <p:cNvCxnSpPr/>
              <p:nvPr/>
            </p:nvCxnSpPr>
            <p:spPr bwMode="auto">
              <a:xfrm>
                <a:off x="6661876" y="3477956"/>
                <a:ext cx="144016" cy="0"/>
              </a:xfrm>
              <a:prstGeom prst="line">
                <a:avLst/>
              </a:prstGeom>
              <a:no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7" name="Egyenes összekötő 16"/>
              <p:cNvCxnSpPr/>
              <p:nvPr/>
            </p:nvCxnSpPr>
            <p:spPr bwMode="auto">
              <a:xfrm>
                <a:off x="6661876" y="4892212"/>
                <a:ext cx="144016" cy="0"/>
              </a:xfrm>
              <a:prstGeom prst="line">
                <a:avLst/>
              </a:prstGeom>
              <a:no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8" name="Egyenes összekötő 17"/>
              <p:cNvCxnSpPr/>
              <p:nvPr/>
            </p:nvCxnSpPr>
            <p:spPr bwMode="auto">
              <a:xfrm>
                <a:off x="6661876" y="4421744"/>
                <a:ext cx="144016" cy="0"/>
              </a:xfrm>
              <a:prstGeom prst="line">
                <a:avLst/>
              </a:prstGeom>
              <a:no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23" name="Egyenes összekötő 122"/>
              <p:cNvCxnSpPr/>
              <p:nvPr/>
            </p:nvCxnSpPr>
            <p:spPr bwMode="auto">
              <a:xfrm>
                <a:off x="6661876" y="1121617"/>
                <a:ext cx="144016" cy="0"/>
              </a:xfrm>
              <a:prstGeom prst="line">
                <a:avLst/>
              </a:prstGeom>
              <a:no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24" name="Egyenes összekötő 123"/>
              <p:cNvCxnSpPr/>
              <p:nvPr/>
            </p:nvCxnSpPr>
            <p:spPr bwMode="auto">
              <a:xfrm>
                <a:off x="6661876" y="651149"/>
                <a:ext cx="144016" cy="0"/>
              </a:xfrm>
              <a:prstGeom prst="line">
                <a:avLst/>
              </a:prstGeom>
              <a:no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25" name="Egyenes összekötő 124"/>
              <p:cNvCxnSpPr/>
              <p:nvPr/>
            </p:nvCxnSpPr>
            <p:spPr bwMode="auto">
              <a:xfrm>
                <a:off x="6661876" y="1594937"/>
                <a:ext cx="144016" cy="0"/>
              </a:xfrm>
              <a:prstGeom prst="line">
                <a:avLst/>
              </a:prstGeom>
              <a:no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32" name="Egyenes összekötő 131"/>
              <p:cNvCxnSpPr/>
              <p:nvPr/>
            </p:nvCxnSpPr>
            <p:spPr bwMode="auto">
              <a:xfrm rot="5400000">
                <a:off x="6663010" y="5373938"/>
                <a:ext cx="144016" cy="0"/>
              </a:xfrm>
              <a:prstGeom prst="line">
                <a:avLst/>
              </a:prstGeom>
              <a:no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  <p:grpSp>
          <p:nvGrpSpPr>
            <p:cNvPr id="40" name="Csoportba foglalás 39"/>
            <p:cNvGrpSpPr/>
            <p:nvPr/>
          </p:nvGrpSpPr>
          <p:grpSpPr>
            <a:xfrm>
              <a:off x="1821003" y="826105"/>
              <a:ext cx="144016" cy="4794525"/>
              <a:chOff x="1590644" y="651149"/>
              <a:chExt cx="144016" cy="4794525"/>
            </a:xfrm>
          </p:grpSpPr>
          <p:cxnSp>
            <p:nvCxnSpPr>
              <p:cNvPr id="19" name="Egyenes összekötő 18"/>
              <p:cNvCxnSpPr/>
              <p:nvPr/>
            </p:nvCxnSpPr>
            <p:spPr bwMode="auto">
              <a:xfrm>
                <a:off x="1590644" y="2728535"/>
                <a:ext cx="144016" cy="0"/>
              </a:xfrm>
              <a:prstGeom prst="line">
                <a:avLst/>
              </a:prstGeom>
              <a:no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20" name="Egyenes összekötő 19"/>
              <p:cNvCxnSpPr/>
              <p:nvPr/>
            </p:nvCxnSpPr>
            <p:spPr bwMode="auto">
              <a:xfrm>
                <a:off x="1590644" y="2334591"/>
                <a:ext cx="144016" cy="0"/>
              </a:xfrm>
              <a:prstGeom prst="line">
                <a:avLst/>
              </a:prstGeom>
              <a:no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21" name="Egyenes összekötő 20"/>
              <p:cNvCxnSpPr/>
              <p:nvPr/>
            </p:nvCxnSpPr>
            <p:spPr bwMode="auto">
              <a:xfrm>
                <a:off x="1590644" y="3472430"/>
                <a:ext cx="144016" cy="0"/>
              </a:xfrm>
              <a:prstGeom prst="line">
                <a:avLst/>
              </a:prstGeom>
              <a:no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22" name="Egyenes összekötő 21"/>
              <p:cNvCxnSpPr/>
              <p:nvPr/>
            </p:nvCxnSpPr>
            <p:spPr bwMode="auto">
              <a:xfrm>
                <a:off x="1590644" y="3098101"/>
                <a:ext cx="144016" cy="0"/>
              </a:xfrm>
              <a:prstGeom prst="line">
                <a:avLst/>
              </a:prstGeom>
              <a:no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23" name="Egyenes összekötő 22"/>
              <p:cNvCxnSpPr/>
              <p:nvPr/>
            </p:nvCxnSpPr>
            <p:spPr bwMode="auto">
              <a:xfrm>
                <a:off x="1590644" y="4221088"/>
                <a:ext cx="144016" cy="0"/>
              </a:xfrm>
              <a:prstGeom prst="line">
                <a:avLst/>
              </a:prstGeom>
              <a:no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24" name="Egyenes összekötő 23"/>
              <p:cNvCxnSpPr/>
              <p:nvPr/>
            </p:nvCxnSpPr>
            <p:spPr bwMode="auto">
              <a:xfrm>
                <a:off x="1590644" y="3856285"/>
                <a:ext cx="144016" cy="0"/>
              </a:xfrm>
              <a:prstGeom prst="line">
                <a:avLst/>
              </a:prstGeom>
              <a:no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25" name="Egyenes összekötő 24"/>
              <p:cNvCxnSpPr/>
              <p:nvPr/>
            </p:nvCxnSpPr>
            <p:spPr bwMode="auto">
              <a:xfrm>
                <a:off x="1590644" y="4990193"/>
                <a:ext cx="144016" cy="0"/>
              </a:xfrm>
              <a:prstGeom prst="line">
                <a:avLst/>
              </a:prstGeom>
              <a:no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26" name="Egyenes összekötő 25"/>
              <p:cNvCxnSpPr/>
              <p:nvPr/>
            </p:nvCxnSpPr>
            <p:spPr bwMode="auto">
              <a:xfrm>
                <a:off x="1590644" y="4610269"/>
                <a:ext cx="144016" cy="0"/>
              </a:xfrm>
              <a:prstGeom prst="line">
                <a:avLst/>
              </a:prstGeom>
              <a:no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27" name="Egyenes összekötő 26"/>
              <p:cNvCxnSpPr/>
              <p:nvPr/>
            </p:nvCxnSpPr>
            <p:spPr bwMode="auto">
              <a:xfrm>
                <a:off x="1590644" y="1969788"/>
                <a:ext cx="144016" cy="0"/>
              </a:xfrm>
              <a:prstGeom prst="line">
                <a:avLst/>
              </a:prstGeom>
              <a:no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28" name="Egyenes összekötő 27"/>
              <p:cNvCxnSpPr/>
              <p:nvPr/>
            </p:nvCxnSpPr>
            <p:spPr bwMode="auto">
              <a:xfrm>
                <a:off x="1590644" y="1590133"/>
                <a:ext cx="144016" cy="0"/>
              </a:xfrm>
              <a:prstGeom prst="line">
                <a:avLst/>
              </a:prstGeom>
              <a:no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5" name="Egyenes összekötő 4"/>
              <p:cNvCxnSpPr/>
              <p:nvPr/>
            </p:nvCxnSpPr>
            <p:spPr bwMode="auto">
              <a:xfrm>
                <a:off x="1662652" y="651149"/>
                <a:ext cx="0" cy="4794525"/>
              </a:xfrm>
              <a:prstGeom prst="line">
                <a:avLst/>
              </a:prstGeom>
              <a:no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33" name="Egyenes összekötő 132"/>
              <p:cNvCxnSpPr/>
              <p:nvPr/>
            </p:nvCxnSpPr>
            <p:spPr bwMode="auto">
              <a:xfrm>
                <a:off x="1590644" y="1588029"/>
                <a:ext cx="144016" cy="0"/>
              </a:xfrm>
              <a:prstGeom prst="line">
                <a:avLst/>
              </a:prstGeom>
              <a:no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34" name="Egyenes összekötő 133"/>
              <p:cNvCxnSpPr/>
              <p:nvPr/>
            </p:nvCxnSpPr>
            <p:spPr bwMode="auto">
              <a:xfrm>
                <a:off x="1590644" y="1223226"/>
                <a:ext cx="144016" cy="0"/>
              </a:xfrm>
              <a:prstGeom prst="line">
                <a:avLst/>
              </a:prstGeom>
              <a:no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35" name="Egyenes összekötő 134"/>
              <p:cNvCxnSpPr/>
              <p:nvPr/>
            </p:nvCxnSpPr>
            <p:spPr bwMode="auto">
              <a:xfrm>
                <a:off x="1590644" y="843571"/>
                <a:ext cx="144016" cy="0"/>
              </a:xfrm>
              <a:prstGeom prst="line">
                <a:avLst/>
              </a:prstGeom>
              <a:no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  <p:grpSp>
          <p:nvGrpSpPr>
            <p:cNvPr id="41" name="Csoportba foglalás 40"/>
            <p:cNvGrpSpPr/>
            <p:nvPr/>
          </p:nvGrpSpPr>
          <p:grpSpPr>
            <a:xfrm>
              <a:off x="1331640" y="864638"/>
              <a:ext cx="561371" cy="4744096"/>
              <a:chOff x="1101281" y="689682"/>
              <a:chExt cx="561371" cy="4744096"/>
            </a:xfrm>
          </p:grpSpPr>
          <p:sp>
            <p:nvSpPr>
              <p:cNvPr id="86" name="Szövegdoboz 85"/>
              <p:cNvSpPr txBox="1"/>
              <p:nvPr/>
            </p:nvSpPr>
            <p:spPr>
              <a:xfrm>
                <a:off x="1101281" y="1436244"/>
                <a:ext cx="545342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hu-HU" sz="1200" dirty="0" smtClean="0"/>
                  <a:t>20%</a:t>
                </a:r>
                <a:endParaRPr lang="hu-HU" sz="1200" dirty="0"/>
              </a:p>
            </p:txBody>
          </p:sp>
          <p:sp>
            <p:nvSpPr>
              <p:cNvPr id="87" name="Szövegdoboz 86"/>
              <p:cNvSpPr txBox="1"/>
              <p:nvPr/>
            </p:nvSpPr>
            <p:spPr>
              <a:xfrm>
                <a:off x="1101281" y="1821075"/>
                <a:ext cx="545342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hu-HU" sz="1200" dirty="0" smtClean="0"/>
                  <a:t>18%</a:t>
                </a:r>
                <a:endParaRPr lang="hu-HU" sz="1200" dirty="0"/>
              </a:p>
            </p:txBody>
          </p:sp>
          <p:sp>
            <p:nvSpPr>
              <p:cNvPr id="88" name="Szövegdoboz 87"/>
              <p:cNvSpPr txBox="1"/>
              <p:nvPr/>
            </p:nvSpPr>
            <p:spPr>
              <a:xfrm>
                <a:off x="1101281" y="2180702"/>
                <a:ext cx="545342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hu-HU" sz="1200" dirty="0" smtClean="0"/>
                  <a:t>16%</a:t>
                </a:r>
                <a:endParaRPr lang="hu-HU" sz="1200" dirty="0"/>
              </a:p>
            </p:txBody>
          </p:sp>
          <p:sp>
            <p:nvSpPr>
              <p:cNvPr id="89" name="Szövegdoboz 88"/>
              <p:cNvSpPr txBox="1"/>
              <p:nvPr/>
            </p:nvSpPr>
            <p:spPr>
              <a:xfrm>
                <a:off x="1101281" y="2579609"/>
                <a:ext cx="545342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hu-HU" sz="1200" dirty="0" smtClean="0"/>
                  <a:t>14%</a:t>
                </a:r>
                <a:endParaRPr lang="hu-HU" sz="1200" dirty="0"/>
              </a:p>
            </p:txBody>
          </p:sp>
          <p:sp>
            <p:nvSpPr>
              <p:cNvPr id="90" name="Szövegdoboz 89"/>
              <p:cNvSpPr txBox="1"/>
              <p:nvPr/>
            </p:nvSpPr>
            <p:spPr>
              <a:xfrm>
                <a:off x="1101281" y="2964440"/>
                <a:ext cx="545342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hu-HU" sz="1200" dirty="0" smtClean="0"/>
                  <a:t>12%</a:t>
                </a:r>
                <a:endParaRPr lang="hu-HU" sz="1200" dirty="0"/>
              </a:p>
            </p:txBody>
          </p:sp>
          <p:sp>
            <p:nvSpPr>
              <p:cNvPr id="91" name="Szövegdoboz 90"/>
              <p:cNvSpPr txBox="1"/>
              <p:nvPr/>
            </p:nvSpPr>
            <p:spPr>
              <a:xfrm>
                <a:off x="1101281" y="3324067"/>
                <a:ext cx="545342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hu-HU" sz="1200" dirty="0"/>
                  <a:t>1</a:t>
                </a:r>
                <a:r>
                  <a:rPr lang="hu-HU" sz="1200" dirty="0" smtClean="0"/>
                  <a:t>0%</a:t>
                </a:r>
                <a:endParaRPr lang="hu-HU" sz="1200" dirty="0"/>
              </a:p>
            </p:txBody>
          </p:sp>
          <p:sp>
            <p:nvSpPr>
              <p:cNvPr id="92" name="Szövegdoboz 91"/>
              <p:cNvSpPr txBox="1"/>
              <p:nvPr/>
            </p:nvSpPr>
            <p:spPr>
              <a:xfrm>
                <a:off x="1215094" y="3710107"/>
                <a:ext cx="447558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hu-HU" sz="1200" dirty="0"/>
                  <a:t>8</a:t>
                </a:r>
                <a:r>
                  <a:rPr lang="hu-HU" sz="1200" dirty="0" smtClean="0"/>
                  <a:t>%</a:t>
                </a:r>
                <a:endParaRPr lang="hu-HU" sz="1200" dirty="0"/>
              </a:p>
            </p:txBody>
          </p:sp>
          <p:sp>
            <p:nvSpPr>
              <p:cNvPr id="93" name="Szövegdoboz 92"/>
              <p:cNvSpPr txBox="1"/>
              <p:nvPr/>
            </p:nvSpPr>
            <p:spPr>
              <a:xfrm>
                <a:off x="1215094" y="4094938"/>
                <a:ext cx="447558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hu-HU" sz="1200" dirty="0"/>
                  <a:t>6</a:t>
                </a:r>
                <a:r>
                  <a:rPr lang="hu-HU" sz="1200" dirty="0" smtClean="0"/>
                  <a:t>%</a:t>
                </a:r>
                <a:endParaRPr lang="hu-HU" sz="1200" dirty="0"/>
              </a:p>
            </p:txBody>
          </p:sp>
          <p:sp>
            <p:nvSpPr>
              <p:cNvPr id="94" name="Szövegdoboz 93"/>
              <p:cNvSpPr txBox="1"/>
              <p:nvPr/>
            </p:nvSpPr>
            <p:spPr>
              <a:xfrm>
                <a:off x="1215094" y="4454565"/>
                <a:ext cx="447558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hu-HU" sz="1200" dirty="0"/>
                  <a:t>4</a:t>
                </a:r>
                <a:r>
                  <a:rPr lang="hu-HU" sz="1200" dirty="0" smtClean="0"/>
                  <a:t>%</a:t>
                </a:r>
                <a:endParaRPr lang="hu-HU" sz="1200" dirty="0"/>
              </a:p>
            </p:txBody>
          </p:sp>
          <p:sp>
            <p:nvSpPr>
              <p:cNvPr id="95" name="Szövegdoboz 94"/>
              <p:cNvSpPr txBox="1"/>
              <p:nvPr/>
            </p:nvSpPr>
            <p:spPr>
              <a:xfrm>
                <a:off x="1215094" y="4797152"/>
                <a:ext cx="447558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hu-HU" sz="1200" dirty="0" smtClean="0"/>
                  <a:t>2%</a:t>
                </a:r>
                <a:endParaRPr lang="hu-HU" sz="1200" dirty="0"/>
              </a:p>
            </p:txBody>
          </p:sp>
          <p:sp>
            <p:nvSpPr>
              <p:cNvPr id="96" name="Szövegdoboz 95"/>
              <p:cNvSpPr txBox="1"/>
              <p:nvPr/>
            </p:nvSpPr>
            <p:spPr>
              <a:xfrm>
                <a:off x="1215094" y="5156779"/>
                <a:ext cx="447558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hu-HU" sz="1200" dirty="0" smtClean="0"/>
                  <a:t>0%</a:t>
                </a:r>
                <a:endParaRPr lang="hu-HU" sz="1200" dirty="0"/>
              </a:p>
            </p:txBody>
          </p:sp>
          <p:sp>
            <p:nvSpPr>
              <p:cNvPr id="155" name="Szövegdoboz 154"/>
              <p:cNvSpPr txBox="1"/>
              <p:nvPr/>
            </p:nvSpPr>
            <p:spPr>
              <a:xfrm>
                <a:off x="1101281" y="689682"/>
                <a:ext cx="545342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hu-HU" sz="1200" dirty="0" smtClean="0"/>
                  <a:t>24%</a:t>
                </a:r>
                <a:endParaRPr lang="hu-HU" sz="1200" dirty="0"/>
              </a:p>
            </p:txBody>
          </p:sp>
          <p:sp>
            <p:nvSpPr>
              <p:cNvPr id="156" name="Szövegdoboz 155"/>
              <p:cNvSpPr txBox="1"/>
              <p:nvPr/>
            </p:nvSpPr>
            <p:spPr>
              <a:xfrm>
                <a:off x="1101281" y="1074513"/>
                <a:ext cx="545342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hu-HU" sz="1200" dirty="0" smtClean="0"/>
                  <a:t>22%</a:t>
                </a:r>
                <a:endParaRPr lang="hu-HU" sz="1200" dirty="0"/>
              </a:p>
            </p:txBody>
          </p:sp>
        </p:grpSp>
        <p:sp>
          <p:nvSpPr>
            <p:cNvPr id="158" name="Szövegdoboz 157"/>
            <p:cNvSpPr txBox="1"/>
            <p:nvPr/>
          </p:nvSpPr>
          <p:spPr>
            <a:xfrm rot="-2700000">
              <a:off x="6449266" y="5741089"/>
              <a:ext cx="444352" cy="25391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hu-HU" sz="1050" dirty="0" smtClean="0"/>
                <a:t>SKL</a:t>
              </a:r>
              <a:endParaRPr lang="hu-HU" sz="1050" dirty="0"/>
            </a:p>
          </p:txBody>
        </p:sp>
        <p:sp>
          <p:nvSpPr>
            <p:cNvPr id="159" name="Folyamatábra: Döntés 110"/>
            <p:cNvSpPr/>
            <p:nvPr/>
          </p:nvSpPr>
          <p:spPr bwMode="auto">
            <a:xfrm>
              <a:off x="6674575" y="1220435"/>
              <a:ext cx="72000" cy="72000"/>
            </a:xfrm>
            <a:custGeom>
              <a:avLst/>
              <a:gdLst>
                <a:gd name="connsiteX0" fmla="*/ 0 w 10000"/>
                <a:gd name="connsiteY0" fmla="*/ 5000 h 10000"/>
                <a:gd name="connsiteX1" fmla="*/ 5000 w 10000"/>
                <a:gd name="connsiteY1" fmla="*/ 0 h 10000"/>
                <a:gd name="connsiteX2" fmla="*/ 10000 w 10000"/>
                <a:gd name="connsiteY2" fmla="*/ 5000 h 10000"/>
                <a:gd name="connsiteX3" fmla="*/ 5000 w 10000"/>
                <a:gd name="connsiteY3" fmla="*/ 10000 h 10000"/>
                <a:gd name="connsiteX4" fmla="*/ 0 w 10000"/>
                <a:gd name="connsiteY4" fmla="*/ 5000 h 10000"/>
                <a:gd name="connsiteX0" fmla="*/ 0 w 10000"/>
                <a:gd name="connsiteY0" fmla="*/ 5000 h 10000"/>
                <a:gd name="connsiteX1" fmla="*/ 5000 w 10000"/>
                <a:gd name="connsiteY1" fmla="*/ 0 h 10000"/>
                <a:gd name="connsiteX2" fmla="*/ 7453 w 10000"/>
                <a:gd name="connsiteY2" fmla="*/ 2569 h 10000"/>
                <a:gd name="connsiteX3" fmla="*/ 10000 w 10000"/>
                <a:gd name="connsiteY3" fmla="*/ 5000 h 10000"/>
                <a:gd name="connsiteX4" fmla="*/ 5000 w 10000"/>
                <a:gd name="connsiteY4" fmla="*/ 10000 h 10000"/>
                <a:gd name="connsiteX5" fmla="*/ 0 w 10000"/>
                <a:gd name="connsiteY5" fmla="*/ 5000 h 10000"/>
                <a:gd name="connsiteX0" fmla="*/ 0 w 10000"/>
                <a:gd name="connsiteY0" fmla="*/ 5000 h 10000"/>
                <a:gd name="connsiteX1" fmla="*/ 5000 w 10000"/>
                <a:gd name="connsiteY1" fmla="*/ 0 h 10000"/>
                <a:gd name="connsiteX2" fmla="*/ 7453 w 10000"/>
                <a:gd name="connsiteY2" fmla="*/ 2569 h 10000"/>
                <a:gd name="connsiteX3" fmla="*/ 10000 w 10000"/>
                <a:gd name="connsiteY3" fmla="*/ 5000 h 10000"/>
                <a:gd name="connsiteX4" fmla="*/ 7453 w 10000"/>
                <a:gd name="connsiteY4" fmla="*/ 7456 h 10000"/>
                <a:gd name="connsiteX5" fmla="*/ 5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5000 w 10000"/>
                <a:gd name="connsiteY1" fmla="*/ 0 h 10000"/>
                <a:gd name="connsiteX2" fmla="*/ 7453 w 10000"/>
                <a:gd name="connsiteY2" fmla="*/ 2569 h 10000"/>
                <a:gd name="connsiteX3" fmla="*/ 10000 w 10000"/>
                <a:gd name="connsiteY3" fmla="*/ 5000 h 10000"/>
                <a:gd name="connsiteX4" fmla="*/ 7453 w 10000"/>
                <a:gd name="connsiteY4" fmla="*/ 7456 h 10000"/>
                <a:gd name="connsiteX5" fmla="*/ 5000 w 10000"/>
                <a:gd name="connsiteY5" fmla="*/ 10000 h 10000"/>
                <a:gd name="connsiteX6" fmla="*/ 2260 w 10000"/>
                <a:gd name="connsiteY6" fmla="*/ 7243 h 10000"/>
                <a:gd name="connsiteX7" fmla="*/ 0 w 10000"/>
                <a:gd name="connsiteY7" fmla="*/ 5000 h 10000"/>
                <a:gd name="connsiteX0" fmla="*/ 0 w 10000"/>
                <a:gd name="connsiteY0" fmla="*/ 5000 h 10000"/>
                <a:gd name="connsiteX1" fmla="*/ 2554 w 10000"/>
                <a:gd name="connsiteY1" fmla="*/ 2250 h 10000"/>
                <a:gd name="connsiteX2" fmla="*/ 5000 w 10000"/>
                <a:gd name="connsiteY2" fmla="*/ 0 h 10000"/>
                <a:gd name="connsiteX3" fmla="*/ 7453 w 10000"/>
                <a:gd name="connsiteY3" fmla="*/ 2569 h 10000"/>
                <a:gd name="connsiteX4" fmla="*/ 10000 w 10000"/>
                <a:gd name="connsiteY4" fmla="*/ 5000 h 10000"/>
                <a:gd name="connsiteX5" fmla="*/ 7453 w 10000"/>
                <a:gd name="connsiteY5" fmla="*/ 7456 h 10000"/>
                <a:gd name="connsiteX6" fmla="*/ 5000 w 10000"/>
                <a:gd name="connsiteY6" fmla="*/ 10000 h 10000"/>
                <a:gd name="connsiteX7" fmla="*/ 2260 w 10000"/>
                <a:gd name="connsiteY7" fmla="*/ 7243 h 10000"/>
                <a:gd name="connsiteX8" fmla="*/ 0 w 10000"/>
                <a:gd name="connsiteY8" fmla="*/ 5000 h 1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000" h="10000">
                  <a:moveTo>
                    <a:pt x="0" y="5000"/>
                  </a:moveTo>
                  <a:lnTo>
                    <a:pt x="2554" y="2250"/>
                  </a:lnTo>
                  <a:lnTo>
                    <a:pt x="5000" y="0"/>
                  </a:lnTo>
                  <a:lnTo>
                    <a:pt x="7453" y="2569"/>
                  </a:lnTo>
                  <a:lnTo>
                    <a:pt x="10000" y="5000"/>
                  </a:lnTo>
                  <a:lnTo>
                    <a:pt x="7453" y="7456"/>
                  </a:lnTo>
                  <a:lnTo>
                    <a:pt x="5000" y="10000"/>
                  </a:lnTo>
                  <a:lnTo>
                    <a:pt x="2260" y="7243"/>
                  </a:lnTo>
                  <a:lnTo>
                    <a:pt x="0" y="5000"/>
                  </a:lnTo>
                  <a:close/>
                </a:path>
              </a:pathLst>
            </a:custGeom>
            <a:solidFill>
              <a:srgbClr val="0000CC"/>
            </a:solidFill>
            <a:ln w="19050" cap="flat" cmpd="sng" algn="ctr">
              <a:solidFill>
                <a:srgbClr val="0000CC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hu-HU" sz="14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endParaRPr>
            </a:p>
          </p:txBody>
        </p:sp>
        <p:cxnSp>
          <p:nvCxnSpPr>
            <p:cNvPr id="160" name="Egyenes összekötő 159"/>
            <p:cNvCxnSpPr>
              <a:stCxn id="112" idx="3"/>
              <a:endCxn id="159" idx="7"/>
            </p:cNvCxnSpPr>
            <p:nvPr/>
          </p:nvCxnSpPr>
          <p:spPr bwMode="auto">
            <a:xfrm flipV="1">
              <a:off x="6260177" y="1272585"/>
              <a:ext cx="430670" cy="746099"/>
            </a:xfrm>
            <a:prstGeom prst="line">
              <a:avLst/>
            </a:prstGeom>
            <a:noFill/>
            <a:ln w="19050" cap="flat" cmpd="sng" algn="ctr">
              <a:solidFill>
                <a:srgbClr val="0000CC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121" name="TextBox 103"/>
          <p:cNvSpPr txBox="1"/>
          <p:nvPr/>
        </p:nvSpPr>
        <p:spPr>
          <a:xfrm>
            <a:off x="174625" y="632895"/>
            <a:ext cx="639630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>
                <a:solidFill>
                  <a:srgbClr val="2D2D8A"/>
                </a:solidFill>
              </a:rPr>
              <a:t>Single thread IPC in Intel’s basic architectures </a:t>
            </a:r>
            <a:r>
              <a:rPr lang="en-US" sz="1400" dirty="0"/>
              <a:t>(Based on </a:t>
            </a:r>
            <a:r>
              <a:rPr lang="en-US" sz="1400" dirty="0" smtClean="0"/>
              <a:t>[</a:t>
            </a:r>
            <a:r>
              <a:rPr lang="hu-HU" sz="1400" dirty="0" smtClean="0"/>
              <a:t>81</a:t>
            </a:r>
            <a:r>
              <a:rPr lang="en-US" sz="1400" dirty="0" smtClean="0"/>
              <a:t>])</a:t>
            </a:r>
            <a:endParaRPr lang="en-US" sz="1400" dirty="0"/>
          </a:p>
        </p:txBody>
      </p:sp>
      <p:sp>
        <p:nvSpPr>
          <p:cNvPr id="128" name="TextBox 127"/>
          <p:cNvSpPr txBox="1"/>
          <p:nvPr/>
        </p:nvSpPr>
        <p:spPr>
          <a:xfrm>
            <a:off x="169862" y="6399330"/>
            <a:ext cx="872261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rgbClr val="FF0000"/>
                </a:solidFill>
              </a:rPr>
              <a:t>Note</a:t>
            </a:r>
            <a:r>
              <a:rPr lang="en-US" sz="1400" dirty="0" smtClean="0"/>
              <a:t> that Intel raised IPC in the Core family </a:t>
            </a:r>
            <a:r>
              <a:rPr lang="en-US" sz="1400" dirty="0" smtClean="0">
                <a:solidFill>
                  <a:srgbClr val="0070C0"/>
                </a:solidFill>
              </a:rPr>
              <a:t>only less then 2-times  in about 10 years. </a:t>
            </a:r>
            <a:endParaRPr lang="en-US" sz="14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3121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182F76"/>
            </a:gs>
            <a:gs pos="100000">
              <a:srgbClr val="3366FF"/>
            </a:gs>
          </a:gsLst>
          <a:lin ang="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1" name="AutoShape 3"/>
          <p:cNvSpPr>
            <a:spLocks noChangeArrowheads="1"/>
          </p:cNvSpPr>
          <p:nvPr/>
        </p:nvSpPr>
        <p:spPr bwMode="auto">
          <a:xfrm>
            <a:off x="296864" y="1200150"/>
            <a:ext cx="8505606" cy="522000"/>
          </a:xfrm>
          <a:prstGeom prst="roundRect">
            <a:avLst>
              <a:gd name="adj" fmla="val 0"/>
            </a:avLst>
          </a:prstGeom>
          <a:solidFill>
            <a:srgbClr val="000080"/>
          </a:solidFill>
          <a:ln w="9525">
            <a:solidFill>
              <a:schemeClr val="bg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hu-HU" sz="1900" smtClean="0">
                <a:solidFill>
                  <a:srgbClr val="FFFFFF"/>
                </a:solidFill>
              </a:rPr>
              <a:t>2.2 </a:t>
            </a:r>
            <a:r>
              <a:rPr lang="en-US" sz="1900" smtClean="0">
                <a:solidFill>
                  <a:srgbClr val="FFFFFF"/>
                </a:solidFill>
              </a:rPr>
              <a:t>ISA </a:t>
            </a:r>
            <a:r>
              <a:rPr lang="en-US" sz="1900">
                <a:solidFill>
                  <a:srgbClr val="FFFFFF"/>
                </a:solidFill>
              </a:rPr>
              <a:t>extensions </a:t>
            </a:r>
            <a:r>
              <a:rPr lang="hu-HU" sz="1900" smtClean="0">
                <a:solidFill>
                  <a:srgbClr val="FFFFFF"/>
                </a:solidFill>
              </a:rPr>
              <a:t>introduced </a:t>
            </a:r>
            <a:r>
              <a:rPr lang="en-US" sz="1900" smtClean="0">
                <a:solidFill>
                  <a:srgbClr val="FFFFFF"/>
                </a:solidFill>
              </a:rPr>
              <a:t>to </a:t>
            </a:r>
            <a:r>
              <a:rPr lang="en-US" sz="1900">
                <a:solidFill>
                  <a:srgbClr val="FFFFFF"/>
                </a:solidFill>
              </a:rPr>
              <a:t>enhance </a:t>
            </a:r>
            <a:r>
              <a:rPr lang="en-US" sz="1900" smtClean="0">
                <a:solidFill>
                  <a:srgbClr val="FFFFFF"/>
                </a:solidFill>
              </a:rPr>
              <a:t>compute capabilities</a:t>
            </a:r>
            <a:endParaRPr lang="en-US" sz="19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3957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2.2</a:t>
            </a:r>
            <a:r>
              <a:rPr lang="hu-HU" smtClean="0"/>
              <a:t>.1 Overview (1)</a:t>
            </a:r>
            <a:endParaRPr lang="hu-HU"/>
          </a:p>
        </p:txBody>
      </p:sp>
      <p:sp>
        <p:nvSpPr>
          <p:cNvPr id="22" name="Rectangle 21"/>
          <p:cNvSpPr/>
          <p:nvPr/>
        </p:nvSpPr>
        <p:spPr>
          <a:xfrm>
            <a:off x="182563" y="629165"/>
            <a:ext cx="8550611" cy="7232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Aft>
                <a:spcPts val="600"/>
              </a:spcAft>
            </a:pPr>
            <a:r>
              <a:rPr lang="hu-HU" smtClean="0">
                <a:solidFill>
                  <a:srgbClr val="333399"/>
                </a:solidFill>
              </a:rPr>
              <a:t>2.2 ISA</a:t>
            </a:r>
            <a:r>
              <a:rPr lang="en-US" smtClean="0">
                <a:solidFill>
                  <a:srgbClr val="333399"/>
                </a:solidFill>
              </a:rPr>
              <a:t> extensions</a:t>
            </a:r>
            <a:r>
              <a:rPr lang="hu-HU" smtClean="0">
                <a:solidFill>
                  <a:srgbClr val="333399"/>
                </a:solidFill>
              </a:rPr>
              <a:t> introduced</a:t>
            </a:r>
            <a:r>
              <a:rPr lang="en-US" smtClean="0">
                <a:solidFill>
                  <a:srgbClr val="333399"/>
                </a:solidFill>
              </a:rPr>
              <a:t> to </a:t>
            </a:r>
            <a:r>
              <a:rPr lang="hu-HU">
                <a:solidFill>
                  <a:srgbClr val="333399"/>
                </a:solidFill>
              </a:rPr>
              <a:t>enhance </a:t>
            </a:r>
            <a:r>
              <a:rPr lang="hu-HU" smtClean="0">
                <a:solidFill>
                  <a:srgbClr val="333399"/>
                </a:solidFill>
              </a:rPr>
              <a:t>compute </a:t>
            </a:r>
            <a:r>
              <a:rPr lang="hu-HU">
                <a:solidFill>
                  <a:srgbClr val="333399"/>
                </a:solidFill>
              </a:rPr>
              <a:t>capabilities</a:t>
            </a:r>
            <a:r>
              <a:rPr lang="en-US">
                <a:solidFill>
                  <a:srgbClr val="333399"/>
                </a:solidFill>
              </a:rPr>
              <a:t> </a:t>
            </a:r>
            <a:r>
              <a:rPr lang="en-US" smtClean="0">
                <a:solidFill>
                  <a:srgbClr val="333399"/>
                </a:solidFill>
              </a:rPr>
              <a:t>-</a:t>
            </a:r>
            <a:r>
              <a:rPr lang="hu-HU" smtClean="0">
                <a:solidFill>
                  <a:srgbClr val="333399"/>
                </a:solidFill>
              </a:rPr>
              <a:t>1</a:t>
            </a:r>
          </a:p>
          <a:p>
            <a:pPr lvl="0">
              <a:spcAft>
                <a:spcPts val="600"/>
              </a:spcAft>
            </a:pPr>
            <a:r>
              <a:rPr lang="hu-HU" smtClean="0">
                <a:solidFill>
                  <a:srgbClr val="333399"/>
                </a:solidFill>
              </a:rPr>
              <a:t>2.2.1 Overview</a:t>
            </a:r>
            <a:endParaRPr lang="en-US">
              <a:solidFill>
                <a:srgbClr val="333399"/>
              </a:solidFill>
            </a:endParaRPr>
          </a:p>
        </p:txBody>
      </p:sp>
      <p:sp>
        <p:nvSpPr>
          <p:cNvPr id="24" name="Text Box 7"/>
          <p:cNvSpPr txBox="1">
            <a:spLocks noChangeArrowheads="1"/>
          </p:cNvSpPr>
          <p:nvPr/>
        </p:nvSpPr>
        <p:spPr bwMode="auto">
          <a:xfrm>
            <a:off x="74706" y="2185972"/>
            <a:ext cx="3687204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p"/>
              <a:defRPr sz="28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p"/>
              <a:defRPr sz="20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300" b="1">
                <a:solidFill>
                  <a:srgbClr val="000000"/>
                </a:solidFill>
              </a:rPr>
              <a:t>ISA extensions </a:t>
            </a:r>
            <a:r>
              <a:rPr lang="hu-HU" altLang="en-US" sz="1300" b="1" smtClean="0">
                <a:solidFill>
                  <a:srgbClr val="000000"/>
                </a:solidFill>
              </a:rPr>
              <a:t>introduced 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hu-HU" altLang="en-US" sz="1300" b="1">
                <a:solidFill>
                  <a:srgbClr val="000000"/>
                </a:solidFill>
              </a:rPr>
              <a:t>t</a:t>
            </a:r>
            <a:r>
              <a:rPr lang="hu-HU" altLang="en-US" sz="1300" b="1" smtClean="0">
                <a:solidFill>
                  <a:srgbClr val="000000"/>
                </a:solidFill>
              </a:rPr>
              <a:t>o </a:t>
            </a:r>
            <a:r>
              <a:rPr lang="en-US" altLang="en-US" sz="1300" b="1" smtClean="0">
                <a:solidFill>
                  <a:srgbClr val="000000"/>
                </a:solidFill>
              </a:rPr>
              <a:t> </a:t>
            </a:r>
            <a:r>
              <a:rPr lang="hu-HU" altLang="en-US" sz="1300" b="1" smtClean="0">
                <a:solidFill>
                  <a:srgbClr val="000000"/>
                </a:solidFill>
              </a:rPr>
              <a:t>enhance </a:t>
            </a:r>
            <a:r>
              <a:rPr lang="en-US" altLang="en-US" sz="1300" b="1" smtClean="0">
                <a:solidFill>
                  <a:srgbClr val="000000"/>
                </a:solidFill>
              </a:rPr>
              <a:t>compute capabilities</a:t>
            </a:r>
            <a:endParaRPr lang="en-US" altLang="en-US" sz="1300" b="1">
              <a:solidFill>
                <a:srgbClr val="000000"/>
              </a:solidFill>
            </a:endParaRPr>
          </a:p>
        </p:txBody>
      </p:sp>
      <p:sp>
        <p:nvSpPr>
          <p:cNvPr id="25" name="Text Box 16"/>
          <p:cNvSpPr txBox="1">
            <a:spLocks noChangeArrowheads="1"/>
          </p:cNvSpPr>
          <p:nvPr/>
        </p:nvSpPr>
        <p:spPr bwMode="auto">
          <a:xfrm>
            <a:off x="3990141" y="1313765"/>
            <a:ext cx="2230098" cy="292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p"/>
              <a:defRPr sz="28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p"/>
              <a:defRPr sz="20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300" b="1" smtClean="0">
                <a:solidFill>
                  <a:srgbClr val="000000"/>
                </a:solidFill>
              </a:rPr>
              <a:t>ARM</a:t>
            </a:r>
            <a:r>
              <a:rPr lang="hu-HU" altLang="en-US" sz="1300" b="1" smtClean="0">
                <a:solidFill>
                  <a:srgbClr val="000000"/>
                </a:solidFill>
              </a:rPr>
              <a:t>’s ISA extensions</a:t>
            </a:r>
            <a:endParaRPr lang="en-US" altLang="en-US" sz="1300" b="1">
              <a:solidFill>
                <a:srgbClr val="000000"/>
              </a:solidFill>
            </a:endParaRPr>
          </a:p>
        </p:txBody>
      </p:sp>
      <p:sp>
        <p:nvSpPr>
          <p:cNvPr id="26" name="Line 17"/>
          <p:cNvSpPr>
            <a:spLocks noChangeShapeType="1"/>
          </p:cNvSpPr>
          <p:nvPr/>
        </p:nvSpPr>
        <p:spPr bwMode="auto">
          <a:xfrm flipV="1">
            <a:off x="1827213" y="1938661"/>
            <a:ext cx="6233974" cy="1438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/>
          <a:lstStyle/>
          <a:p>
            <a:endParaRPr lang="en-US" sz="1300">
              <a:solidFill>
                <a:srgbClr val="000000"/>
              </a:solidFill>
            </a:endParaRPr>
          </a:p>
        </p:txBody>
      </p:sp>
      <p:sp>
        <p:nvSpPr>
          <p:cNvPr id="27" name="Line 22"/>
          <p:cNvSpPr>
            <a:spLocks noChangeShapeType="1"/>
          </p:cNvSpPr>
          <p:nvPr/>
        </p:nvSpPr>
        <p:spPr bwMode="auto">
          <a:xfrm>
            <a:off x="5110242" y="1681979"/>
            <a:ext cx="0" cy="2444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/>
          <a:lstStyle/>
          <a:p>
            <a:endParaRPr lang="en-US" sz="1300">
              <a:solidFill>
                <a:srgbClr val="000000"/>
              </a:solidFill>
            </a:endParaRPr>
          </a:p>
        </p:txBody>
      </p:sp>
      <p:sp>
        <p:nvSpPr>
          <p:cNvPr id="28" name="Line 25"/>
          <p:cNvSpPr>
            <a:spLocks noChangeShapeType="1"/>
          </p:cNvSpPr>
          <p:nvPr/>
        </p:nvSpPr>
        <p:spPr bwMode="auto">
          <a:xfrm>
            <a:off x="1824633" y="1953043"/>
            <a:ext cx="1" cy="17773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/>
          <a:lstStyle/>
          <a:p>
            <a:endParaRPr lang="en-US" sz="1300">
              <a:solidFill>
                <a:srgbClr val="000000"/>
              </a:solidFill>
            </a:endParaRPr>
          </a:p>
        </p:txBody>
      </p:sp>
      <p:sp>
        <p:nvSpPr>
          <p:cNvPr id="29" name="Line 29"/>
          <p:cNvSpPr>
            <a:spLocks noChangeShapeType="1"/>
          </p:cNvSpPr>
          <p:nvPr/>
        </p:nvSpPr>
        <p:spPr bwMode="auto">
          <a:xfrm flipH="1">
            <a:off x="8053002" y="1946671"/>
            <a:ext cx="0" cy="19045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/>
          <a:lstStyle/>
          <a:p>
            <a:endParaRPr lang="en-US" sz="1300">
              <a:solidFill>
                <a:srgbClr val="000000"/>
              </a:solidFill>
            </a:endParaRPr>
          </a:p>
        </p:txBody>
      </p:sp>
      <p:sp>
        <p:nvSpPr>
          <p:cNvPr id="30" name="Text Box 7"/>
          <p:cNvSpPr txBox="1">
            <a:spLocks noChangeArrowheads="1"/>
          </p:cNvSpPr>
          <p:nvPr/>
        </p:nvSpPr>
        <p:spPr bwMode="auto">
          <a:xfrm>
            <a:off x="3716905" y="2187694"/>
            <a:ext cx="2925324" cy="8925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p"/>
              <a:defRPr sz="28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p"/>
              <a:defRPr sz="20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hu-HU" altLang="en-US" sz="1300" b="1" dirty="0" smtClean="0">
                <a:solidFill>
                  <a:srgbClr val="000000"/>
                </a:solidFill>
              </a:rPr>
              <a:t>ISA extensions introduced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hu-HU" altLang="en-US" sz="1300" b="1" dirty="0" smtClean="0">
                <a:solidFill>
                  <a:srgbClr val="000000"/>
                </a:solidFill>
              </a:rPr>
              <a:t> to reduce code size or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hu-HU" altLang="en-US" sz="1300" b="1" dirty="0" smtClean="0">
                <a:solidFill>
                  <a:srgbClr val="000000"/>
                </a:solidFill>
              </a:rPr>
              <a:t>the execution speed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hu-HU" altLang="en-US" sz="1300" b="1" dirty="0" smtClean="0">
                <a:solidFill>
                  <a:srgbClr val="000000"/>
                </a:solidFill>
              </a:rPr>
              <a:t>of Java bytecode</a:t>
            </a:r>
            <a:endParaRPr lang="en-US" altLang="en-US" sz="1300" b="1" dirty="0">
              <a:solidFill>
                <a:srgbClr val="000000"/>
              </a:solidFill>
            </a:endParaRPr>
          </a:p>
        </p:txBody>
      </p:sp>
      <p:sp>
        <p:nvSpPr>
          <p:cNvPr id="31" name="Oval 13"/>
          <p:cNvSpPr>
            <a:spLocks noChangeArrowheads="1"/>
          </p:cNvSpPr>
          <p:nvPr/>
        </p:nvSpPr>
        <p:spPr bwMode="auto">
          <a:xfrm>
            <a:off x="5077103" y="2107119"/>
            <a:ext cx="65087" cy="60325"/>
          </a:xfrm>
          <a:prstGeom prst="ellipse">
            <a:avLst/>
          </a:prstGeom>
          <a:solidFill>
            <a:srgbClr val="FFFFFF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p"/>
              <a:defRPr sz="28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p"/>
              <a:defRPr sz="20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hu-HU" altLang="en-US" sz="1300">
              <a:solidFill>
                <a:srgbClr val="000000"/>
              </a:solidFill>
            </a:endParaRPr>
          </a:p>
        </p:txBody>
      </p:sp>
      <p:sp>
        <p:nvSpPr>
          <p:cNvPr id="32" name="Line 25"/>
          <p:cNvSpPr>
            <a:spLocks noChangeShapeType="1"/>
          </p:cNvSpPr>
          <p:nvPr/>
        </p:nvSpPr>
        <p:spPr bwMode="auto">
          <a:xfrm>
            <a:off x="5111711" y="1924621"/>
            <a:ext cx="1" cy="17773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/>
          <a:lstStyle/>
          <a:p>
            <a:endParaRPr lang="en-US" sz="1300">
              <a:solidFill>
                <a:srgbClr val="000000"/>
              </a:solidFill>
            </a:endParaRPr>
          </a:p>
        </p:txBody>
      </p:sp>
      <p:sp>
        <p:nvSpPr>
          <p:cNvPr id="33" name="Text Box 7"/>
          <p:cNvSpPr txBox="1">
            <a:spLocks noChangeArrowheads="1"/>
          </p:cNvSpPr>
          <p:nvPr/>
        </p:nvSpPr>
        <p:spPr bwMode="auto">
          <a:xfrm>
            <a:off x="6102170" y="2189910"/>
            <a:ext cx="3372169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p"/>
              <a:defRPr sz="28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p"/>
              <a:defRPr sz="20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hu-HU" altLang="en-US" sz="1300" b="1" smtClean="0">
                <a:solidFill>
                  <a:srgbClr val="000000"/>
                </a:solidFill>
              </a:rPr>
              <a:t>ISA extensions introduced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hu-HU" altLang="en-US" sz="1300" b="1" smtClean="0">
                <a:solidFill>
                  <a:srgbClr val="000000"/>
                </a:solidFill>
              </a:rPr>
              <a:t> to enhance security</a:t>
            </a:r>
            <a:endParaRPr lang="en-US" altLang="en-US" sz="1300" b="1">
              <a:solidFill>
                <a:srgbClr val="000000"/>
              </a:solidFill>
            </a:endParaRPr>
          </a:p>
        </p:txBody>
      </p:sp>
      <p:sp>
        <p:nvSpPr>
          <p:cNvPr id="34" name="Oval 13"/>
          <p:cNvSpPr>
            <a:spLocks noChangeArrowheads="1"/>
          </p:cNvSpPr>
          <p:nvPr/>
        </p:nvSpPr>
        <p:spPr bwMode="auto">
          <a:xfrm>
            <a:off x="1790025" y="2105397"/>
            <a:ext cx="65087" cy="60325"/>
          </a:xfrm>
          <a:prstGeom prst="ellipse">
            <a:avLst/>
          </a:prstGeom>
          <a:solidFill>
            <a:srgbClr val="FFFFFF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p"/>
              <a:defRPr sz="28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p"/>
              <a:defRPr sz="20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hu-HU" altLang="en-US" sz="1300">
              <a:solidFill>
                <a:srgbClr val="000000"/>
              </a:solidFill>
            </a:endParaRPr>
          </a:p>
        </p:txBody>
      </p:sp>
      <p:sp>
        <p:nvSpPr>
          <p:cNvPr id="35" name="Oval 13"/>
          <p:cNvSpPr>
            <a:spLocks noChangeArrowheads="1"/>
          </p:cNvSpPr>
          <p:nvPr/>
        </p:nvSpPr>
        <p:spPr bwMode="auto">
          <a:xfrm>
            <a:off x="8021737" y="2100634"/>
            <a:ext cx="65088" cy="60325"/>
          </a:xfrm>
          <a:prstGeom prst="ellipse">
            <a:avLst/>
          </a:prstGeom>
          <a:solidFill>
            <a:srgbClr val="FFFFFF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p"/>
              <a:defRPr sz="28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p"/>
              <a:defRPr sz="20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hu-HU" altLang="en-US" sz="1300">
              <a:solidFill>
                <a:srgbClr val="000000"/>
              </a:solidFill>
            </a:endParaRPr>
          </a:p>
        </p:txBody>
      </p:sp>
      <p:sp>
        <p:nvSpPr>
          <p:cNvPr id="36" name="Rounded Rectangle 35"/>
          <p:cNvSpPr/>
          <p:nvPr/>
        </p:nvSpPr>
        <p:spPr bwMode="auto">
          <a:xfrm>
            <a:off x="92553" y="2100634"/>
            <a:ext cx="3669357" cy="742983"/>
          </a:xfrm>
          <a:prstGeom prst="roundRect">
            <a:avLst/>
          </a:prstGeom>
          <a:noFill/>
          <a:ln w="28575" cap="flat" cmpd="sng" algn="ctr">
            <a:solidFill>
              <a:srgbClr val="FF0000"/>
            </a:solidFill>
            <a:prstDash val="dash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u-HU" sz="1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594028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25" grpId="0"/>
      <p:bldP spid="26" grpId="0" animBg="1"/>
      <p:bldP spid="27" grpId="0" animBg="1"/>
      <p:bldP spid="28" grpId="0" animBg="1"/>
      <p:bldP spid="29" grpId="0" animBg="1"/>
      <p:bldP spid="30" grpId="0"/>
      <p:bldP spid="31" grpId="0" animBg="1"/>
      <p:bldP spid="32" grpId="0" animBg="1"/>
      <p:bldP spid="33" grpId="0"/>
      <p:bldP spid="34" grpId="0" animBg="1"/>
      <p:bldP spid="35" grpId="0" animBg="1"/>
      <p:bldP spid="3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Lekerekített téglalap 43"/>
          <p:cNvSpPr/>
          <p:nvPr/>
        </p:nvSpPr>
        <p:spPr>
          <a:xfrm>
            <a:off x="1159876" y="4366914"/>
            <a:ext cx="1188000" cy="614484"/>
          </a:xfrm>
          <a:prstGeom prst="roundRect">
            <a:avLst/>
          </a:prstGeom>
          <a:solidFill>
            <a:srgbClr val="DBE6C4"/>
          </a:solidFill>
          <a:ln>
            <a:solidFill>
              <a:schemeClr val="accent3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1050">
              <a:solidFill>
                <a:srgbClr val="000000"/>
              </a:solidFill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4" name="Lekerekített téglalap 42"/>
          <p:cNvSpPr/>
          <p:nvPr/>
        </p:nvSpPr>
        <p:spPr>
          <a:xfrm>
            <a:off x="2469104" y="3091877"/>
            <a:ext cx="1188000" cy="1876821"/>
          </a:xfrm>
          <a:prstGeom prst="roundRect">
            <a:avLst/>
          </a:prstGeom>
          <a:solidFill>
            <a:srgbClr val="DBE6C4"/>
          </a:solidFill>
          <a:ln>
            <a:solidFill>
              <a:schemeClr val="accent3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1050">
              <a:solidFill>
                <a:srgbClr val="000000"/>
              </a:solidFill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5" name="Lekerekített téglalap 3"/>
          <p:cNvSpPr/>
          <p:nvPr/>
        </p:nvSpPr>
        <p:spPr>
          <a:xfrm>
            <a:off x="1208832" y="5125414"/>
            <a:ext cx="1080000" cy="360000"/>
          </a:xfrm>
          <a:prstGeom prst="roundRect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1050">
                <a:solidFill>
                  <a:srgbClr val="FFFFFF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ARMv4</a:t>
            </a:r>
          </a:p>
        </p:txBody>
      </p:sp>
      <p:sp>
        <p:nvSpPr>
          <p:cNvPr id="6" name="Lekerekített téglalap 4"/>
          <p:cNvSpPr/>
          <p:nvPr/>
        </p:nvSpPr>
        <p:spPr>
          <a:xfrm>
            <a:off x="2546368" y="5125414"/>
            <a:ext cx="1080000" cy="360000"/>
          </a:xfrm>
          <a:prstGeom prst="roundRect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1050">
                <a:solidFill>
                  <a:srgbClr val="FFFFFF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ARMv5</a:t>
            </a:r>
          </a:p>
        </p:txBody>
      </p:sp>
      <p:sp>
        <p:nvSpPr>
          <p:cNvPr id="7" name="Lekerekített téglalap 5"/>
          <p:cNvSpPr/>
          <p:nvPr/>
        </p:nvSpPr>
        <p:spPr>
          <a:xfrm>
            <a:off x="3873488" y="5125414"/>
            <a:ext cx="1080000" cy="360000"/>
          </a:xfrm>
          <a:prstGeom prst="roundRect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1050">
                <a:solidFill>
                  <a:srgbClr val="FFFFFF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ARMv6</a:t>
            </a:r>
          </a:p>
        </p:txBody>
      </p:sp>
      <p:sp>
        <p:nvSpPr>
          <p:cNvPr id="8" name="Lekerekített téglalap 6"/>
          <p:cNvSpPr/>
          <p:nvPr/>
        </p:nvSpPr>
        <p:spPr>
          <a:xfrm>
            <a:off x="6503756" y="5125414"/>
            <a:ext cx="2160000" cy="360000"/>
          </a:xfrm>
          <a:prstGeom prst="roundRect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1050">
                <a:solidFill>
                  <a:srgbClr val="FFFFFF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ARMv8-A</a:t>
            </a:r>
          </a:p>
        </p:txBody>
      </p:sp>
      <p:sp>
        <p:nvSpPr>
          <p:cNvPr id="9" name="Lekerekített téglalap 7"/>
          <p:cNvSpPr/>
          <p:nvPr/>
        </p:nvSpPr>
        <p:spPr>
          <a:xfrm>
            <a:off x="5207492" y="5125414"/>
            <a:ext cx="1080000" cy="360000"/>
          </a:xfrm>
          <a:prstGeom prst="roundRect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1050">
                <a:solidFill>
                  <a:srgbClr val="FFFFFF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ARMv7-A/R</a:t>
            </a:r>
          </a:p>
        </p:txBody>
      </p:sp>
      <p:sp>
        <p:nvSpPr>
          <p:cNvPr id="10" name="Lekerekített téglalap 8"/>
          <p:cNvSpPr/>
          <p:nvPr/>
        </p:nvSpPr>
        <p:spPr>
          <a:xfrm>
            <a:off x="2528028" y="3748950"/>
            <a:ext cx="1080000" cy="360000"/>
          </a:xfrm>
          <a:prstGeom prst="roundRect">
            <a:avLst/>
          </a:prstGeom>
          <a:solidFill>
            <a:srgbClr val="8AC6CD"/>
          </a:solidFill>
          <a:ln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1050" err="1">
                <a:solidFill>
                  <a:srgbClr val="000000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Jazelle</a:t>
            </a:r>
            <a:endParaRPr lang="hu-HU" sz="1050">
              <a:solidFill>
                <a:srgbClr val="000000"/>
              </a:solidFill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1" name="Lekerekített téglalap 9"/>
          <p:cNvSpPr/>
          <p:nvPr/>
        </p:nvSpPr>
        <p:spPr>
          <a:xfrm>
            <a:off x="2521494" y="3293490"/>
            <a:ext cx="1086534" cy="360000"/>
          </a:xfrm>
          <a:prstGeom prst="roundRect">
            <a:avLst/>
          </a:prstGeom>
          <a:solidFill>
            <a:srgbClr val="83A6D9"/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1050" err="1">
                <a:solidFill>
                  <a:srgbClr val="000000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VFPv</a:t>
            </a:r>
            <a:r>
              <a:rPr lang="en-US" sz="1050">
                <a:solidFill>
                  <a:srgbClr val="000000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1/</a:t>
            </a:r>
            <a:r>
              <a:rPr lang="hu-HU" sz="1050">
                <a:solidFill>
                  <a:srgbClr val="000000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2</a:t>
            </a:r>
          </a:p>
        </p:txBody>
      </p:sp>
      <p:sp>
        <p:nvSpPr>
          <p:cNvPr id="12" name="Lekerekített téglalap 10"/>
          <p:cNvSpPr/>
          <p:nvPr/>
        </p:nvSpPr>
        <p:spPr>
          <a:xfrm>
            <a:off x="1208832" y="4525630"/>
            <a:ext cx="1080000" cy="360000"/>
          </a:xfrm>
          <a:prstGeom prst="roundRect">
            <a:avLst/>
          </a:prstGeom>
          <a:solidFill>
            <a:srgbClr val="999999"/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1050" err="1">
                <a:solidFill>
                  <a:srgbClr val="000000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Thumb</a:t>
            </a:r>
            <a:endParaRPr lang="en-US" sz="1050">
              <a:solidFill>
                <a:srgbClr val="000000"/>
              </a:solidFill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/>
            <a:r>
              <a:rPr lang="en-US" sz="1050">
                <a:solidFill>
                  <a:srgbClr val="000000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(ARMv4T)</a:t>
            </a:r>
            <a:endParaRPr lang="hu-HU" sz="1050">
              <a:solidFill>
                <a:srgbClr val="000000"/>
              </a:solidFill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3" name="Lekerekített téglalap 11"/>
          <p:cNvSpPr/>
          <p:nvPr/>
        </p:nvSpPr>
        <p:spPr>
          <a:xfrm>
            <a:off x="3801120" y="2270226"/>
            <a:ext cx="1188000" cy="2698472"/>
          </a:xfrm>
          <a:prstGeom prst="roundRect">
            <a:avLst/>
          </a:prstGeom>
          <a:solidFill>
            <a:srgbClr val="DBE6C4"/>
          </a:solidFill>
          <a:ln>
            <a:solidFill>
              <a:schemeClr val="accent3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1050">
              <a:solidFill>
                <a:srgbClr val="000000"/>
              </a:solidFill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4" name="Lekerekített téglalap 12"/>
          <p:cNvSpPr/>
          <p:nvPr/>
        </p:nvSpPr>
        <p:spPr>
          <a:xfrm>
            <a:off x="3861995" y="2884854"/>
            <a:ext cx="1080000" cy="360000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1050">
                <a:solidFill>
                  <a:srgbClr val="000000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SIMD</a:t>
            </a:r>
          </a:p>
        </p:txBody>
      </p:sp>
      <p:sp>
        <p:nvSpPr>
          <p:cNvPr id="15" name="Lekerekített téglalap 13"/>
          <p:cNvSpPr/>
          <p:nvPr/>
        </p:nvSpPr>
        <p:spPr>
          <a:xfrm>
            <a:off x="3861995" y="2449898"/>
            <a:ext cx="1080000" cy="360000"/>
          </a:xfrm>
          <a:prstGeom prst="roundRect">
            <a:avLst/>
          </a:prstGeom>
          <a:solidFill>
            <a:srgbClr val="FF8585"/>
          </a:solidFill>
          <a:ln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1050" err="1">
                <a:solidFill>
                  <a:srgbClr val="000000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TrustZone</a:t>
            </a:r>
            <a:endParaRPr lang="hu-HU" sz="1050">
              <a:solidFill>
                <a:srgbClr val="000000"/>
              </a:solidFill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6" name="Lekerekített téglalap 14"/>
          <p:cNvSpPr/>
          <p:nvPr/>
        </p:nvSpPr>
        <p:spPr>
          <a:xfrm>
            <a:off x="5103607" y="2270226"/>
            <a:ext cx="1188000" cy="2698472"/>
          </a:xfrm>
          <a:prstGeom prst="roundRect">
            <a:avLst/>
          </a:prstGeom>
          <a:solidFill>
            <a:srgbClr val="DBE6C4"/>
          </a:solidFill>
          <a:ln>
            <a:solidFill>
              <a:schemeClr val="accent3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1050">
              <a:solidFill>
                <a:srgbClr val="000000"/>
              </a:solidFill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7" name="Lekerekített téglalap 15"/>
          <p:cNvSpPr/>
          <p:nvPr/>
        </p:nvSpPr>
        <p:spPr>
          <a:xfrm>
            <a:off x="3851920" y="4526298"/>
            <a:ext cx="1080000" cy="360000"/>
          </a:xfrm>
          <a:prstGeom prst="roundRect">
            <a:avLst/>
          </a:prstGeom>
          <a:solidFill>
            <a:srgbClr val="999999"/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1050">
                <a:solidFill>
                  <a:srgbClr val="000000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Thumb-2</a:t>
            </a:r>
            <a:endParaRPr lang="en-US" sz="1050">
              <a:solidFill>
                <a:srgbClr val="000000"/>
              </a:solidFill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/>
            <a:r>
              <a:rPr lang="en-US" sz="1050">
                <a:solidFill>
                  <a:srgbClr val="000000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(ARMv6T2)</a:t>
            </a:r>
            <a:endParaRPr lang="hu-HU" sz="1050">
              <a:solidFill>
                <a:srgbClr val="000000"/>
              </a:solidFill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8" name="Lekerekített téglalap 17"/>
          <p:cNvSpPr/>
          <p:nvPr/>
        </p:nvSpPr>
        <p:spPr>
          <a:xfrm>
            <a:off x="6503636" y="1279626"/>
            <a:ext cx="2160120" cy="3689072"/>
          </a:xfrm>
          <a:prstGeom prst="roundRect">
            <a:avLst/>
          </a:prstGeom>
          <a:solidFill>
            <a:srgbClr val="DBE6C4"/>
          </a:solidFill>
          <a:ln>
            <a:solidFill>
              <a:schemeClr val="accent3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1050">
              <a:solidFill>
                <a:srgbClr val="000000"/>
              </a:solidFill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9" name="Lekerekített téglalap 18"/>
          <p:cNvSpPr/>
          <p:nvPr/>
        </p:nvSpPr>
        <p:spPr>
          <a:xfrm>
            <a:off x="5152942" y="2884854"/>
            <a:ext cx="1084235" cy="360000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1050" smtClean="0">
                <a:solidFill>
                  <a:srgbClr val="000000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050" smtClean="0">
                <a:solidFill>
                  <a:srgbClr val="000000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Adv.</a:t>
            </a:r>
            <a:r>
              <a:rPr lang="hu-HU" sz="1050" smtClean="0">
                <a:solidFill>
                  <a:srgbClr val="000000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 SIMD</a:t>
            </a:r>
          </a:p>
          <a:p>
            <a:pPr algn="ctr"/>
            <a:r>
              <a:rPr lang="hu-HU" sz="1050" smtClean="0">
                <a:solidFill>
                  <a:srgbClr val="000000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(NEON</a:t>
            </a:r>
            <a:r>
              <a:rPr lang="hu-HU" sz="1050" baseline="30000" smtClean="0">
                <a:solidFill>
                  <a:srgbClr val="000000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1</a:t>
            </a:r>
            <a:r>
              <a:rPr lang="hu-HU" sz="1050" smtClean="0">
                <a:solidFill>
                  <a:srgbClr val="000000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)</a:t>
            </a:r>
            <a:endParaRPr lang="hu-HU" sz="1050">
              <a:solidFill>
                <a:srgbClr val="000000"/>
              </a:solidFill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0" name="Lekerekített téglalap 20"/>
          <p:cNvSpPr/>
          <p:nvPr/>
        </p:nvSpPr>
        <p:spPr>
          <a:xfrm>
            <a:off x="5152942" y="3304376"/>
            <a:ext cx="1080000" cy="360000"/>
          </a:xfrm>
          <a:prstGeom prst="roundRect">
            <a:avLst/>
          </a:prstGeom>
          <a:solidFill>
            <a:srgbClr val="83A6D9"/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1050">
                <a:solidFill>
                  <a:srgbClr val="000000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VFPv3/v4</a:t>
            </a:r>
          </a:p>
        </p:txBody>
      </p:sp>
      <p:sp>
        <p:nvSpPr>
          <p:cNvPr id="21" name="Lekerekített téglalap 23"/>
          <p:cNvSpPr/>
          <p:nvPr/>
        </p:nvSpPr>
        <p:spPr>
          <a:xfrm>
            <a:off x="6534252" y="1480155"/>
            <a:ext cx="1008000" cy="360000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5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1050">
                <a:solidFill>
                  <a:srgbClr val="000000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AArch32</a:t>
            </a:r>
          </a:p>
        </p:txBody>
      </p:sp>
      <p:sp>
        <p:nvSpPr>
          <p:cNvPr id="22" name="Lekerekített téglalap 24"/>
          <p:cNvSpPr/>
          <p:nvPr/>
        </p:nvSpPr>
        <p:spPr>
          <a:xfrm>
            <a:off x="7611163" y="1480155"/>
            <a:ext cx="1008000" cy="360000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5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1050">
                <a:solidFill>
                  <a:srgbClr val="000000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AArch64</a:t>
            </a:r>
          </a:p>
        </p:txBody>
      </p:sp>
      <p:sp>
        <p:nvSpPr>
          <p:cNvPr id="25" name="Jobbra nyíl 27"/>
          <p:cNvSpPr/>
          <p:nvPr/>
        </p:nvSpPr>
        <p:spPr>
          <a:xfrm>
            <a:off x="3610495" y="3782538"/>
            <a:ext cx="1521289" cy="216024"/>
          </a:xfrm>
          <a:prstGeom prst="rightArrow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>
              <a:solidFill>
                <a:srgbClr val="FFFFFF"/>
              </a:solidFill>
            </a:endParaRPr>
          </a:p>
        </p:txBody>
      </p:sp>
      <p:sp>
        <p:nvSpPr>
          <p:cNvPr id="27" name="Jobbra nyíl 29"/>
          <p:cNvSpPr/>
          <p:nvPr/>
        </p:nvSpPr>
        <p:spPr>
          <a:xfrm>
            <a:off x="4965948" y="2491170"/>
            <a:ext cx="2160144" cy="216024"/>
          </a:xfrm>
          <a:prstGeom prst="rightArrow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>
              <a:solidFill>
                <a:srgbClr val="FFFFFF"/>
              </a:solidFill>
            </a:endParaRPr>
          </a:p>
        </p:txBody>
      </p:sp>
      <p:sp>
        <p:nvSpPr>
          <p:cNvPr id="28" name="Jobbra nyíl 30"/>
          <p:cNvSpPr/>
          <p:nvPr/>
        </p:nvSpPr>
        <p:spPr>
          <a:xfrm>
            <a:off x="6243948" y="2946221"/>
            <a:ext cx="864000" cy="216024"/>
          </a:xfrm>
          <a:prstGeom prst="rightArrow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>
              <a:solidFill>
                <a:srgbClr val="FFFFFF"/>
              </a:solidFill>
            </a:endParaRPr>
          </a:p>
        </p:txBody>
      </p:sp>
      <p:sp>
        <p:nvSpPr>
          <p:cNvPr id="29" name="Jobbra nyíl 31"/>
          <p:cNvSpPr/>
          <p:nvPr/>
        </p:nvSpPr>
        <p:spPr>
          <a:xfrm>
            <a:off x="6287492" y="4194181"/>
            <a:ext cx="864000" cy="216024"/>
          </a:xfrm>
          <a:prstGeom prst="rightArrow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>
              <a:solidFill>
                <a:srgbClr val="FFFFFF"/>
              </a:solidFill>
            </a:endParaRPr>
          </a:p>
        </p:txBody>
      </p:sp>
      <p:sp>
        <p:nvSpPr>
          <p:cNvPr id="30" name="Jobb oldali kapcsos zárójel 32"/>
          <p:cNvSpPr/>
          <p:nvPr/>
        </p:nvSpPr>
        <p:spPr>
          <a:xfrm>
            <a:off x="7223596" y="2035067"/>
            <a:ext cx="216024" cy="2738243"/>
          </a:xfrm>
          <a:prstGeom prst="rightBrace">
            <a:avLst/>
          </a:prstGeom>
          <a:ln w="1905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hu-HU">
              <a:solidFill>
                <a:srgbClr val="000000"/>
              </a:solidFill>
            </a:endParaRPr>
          </a:p>
        </p:txBody>
      </p:sp>
      <p:cxnSp>
        <p:nvCxnSpPr>
          <p:cNvPr id="31" name="Egyenes összekötő 35"/>
          <p:cNvCxnSpPr>
            <a:endCxn id="18" idx="2"/>
          </p:cNvCxnSpPr>
          <p:nvPr/>
        </p:nvCxnSpPr>
        <p:spPr>
          <a:xfrm flipH="1">
            <a:off x="7583696" y="818710"/>
            <a:ext cx="60" cy="4149988"/>
          </a:xfrm>
          <a:prstGeom prst="line">
            <a:avLst/>
          </a:prstGeom>
          <a:ln w="28575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églalap 33"/>
          <p:cNvSpPr/>
          <p:nvPr/>
        </p:nvSpPr>
        <p:spPr>
          <a:xfrm>
            <a:off x="7537652" y="3036925"/>
            <a:ext cx="1035407" cy="720080"/>
          </a:xfrm>
          <a:prstGeom prst="rect">
            <a:avLst/>
          </a:prstGeom>
          <a:solidFill>
            <a:srgbClr val="F79747"/>
          </a:solidFill>
          <a:ln>
            <a:solidFill>
              <a:srgbClr val="F7974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1000">
                <a:solidFill>
                  <a:srgbClr val="000000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Key </a:t>
            </a:r>
            <a:r>
              <a:rPr lang="hu-HU" sz="1000" err="1">
                <a:solidFill>
                  <a:srgbClr val="000000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feature</a:t>
            </a:r>
            <a:r>
              <a:rPr lang="hu-HU" sz="1000">
                <a:solidFill>
                  <a:srgbClr val="000000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/>
            </a:r>
            <a:br>
              <a:rPr lang="hu-HU" sz="1000">
                <a:solidFill>
                  <a:srgbClr val="000000"/>
                </a:solidFill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hu-HU" sz="1000">
                <a:solidFill>
                  <a:srgbClr val="000000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ARMv7-A</a:t>
            </a:r>
          </a:p>
          <a:p>
            <a:pPr algn="ctr"/>
            <a:r>
              <a:rPr lang="hu-HU" sz="1000" err="1">
                <a:solidFill>
                  <a:srgbClr val="000000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compatibility</a:t>
            </a:r>
            <a:endParaRPr lang="hu-HU" sz="1000">
              <a:solidFill>
                <a:srgbClr val="000000"/>
              </a:solidFill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3" name="Lekerekített téglalap 36"/>
          <p:cNvSpPr/>
          <p:nvPr/>
        </p:nvSpPr>
        <p:spPr>
          <a:xfrm>
            <a:off x="6529889" y="2019453"/>
            <a:ext cx="1008000" cy="360000"/>
          </a:xfrm>
          <a:prstGeom prst="roundRect">
            <a:avLst/>
          </a:prstGeom>
          <a:solidFill>
            <a:srgbClr val="FFB3B3"/>
          </a:solidFill>
          <a:ln>
            <a:solidFill>
              <a:schemeClr val="accent3">
                <a:lumMod val="60000"/>
                <a:lumOff val="40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1050">
                <a:solidFill>
                  <a:srgbClr val="000000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C</a:t>
            </a:r>
            <a:r>
              <a:rPr lang="en-US" sz="1050" err="1">
                <a:solidFill>
                  <a:srgbClr val="000000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rypto-graphy</a:t>
            </a:r>
            <a:r>
              <a:rPr lang="en-US" sz="1050">
                <a:solidFill>
                  <a:srgbClr val="000000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 ext.</a:t>
            </a:r>
            <a:endParaRPr lang="hu-HU" sz="1050">
              <a:solidFill>
                <a:srgbClr val="000000"/>
              </a:solidFill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4" name="Lekerekített téglalap 37"/>
          <p:cNvSpPr/>
          <p:nvPr/>
        </p:nvSpPr>
        <p:spPr>
          <a:xfrm>
            <a:off x="7606800" y="2019453"/>
            <a:ext cx="1008000" cy="360000"/>
          </a:xfrm>
          <a:prstGeom prst="roundRect">
            <a:avLst/>
          </a:prstGeom>
          <a:solidFill>
            <a:srgbClr val="FFB3B3"/>
          </a:solidFill>
          <a:ln>
            <a:solidFill>
              <a:schemeClr val="accent3">
                <a:lumMod val="60000"/>
                <a:lumOff val="40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1050">
                <a:solidFill>
                  <a:srgbClr val="000000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C</a:t>
            </a:r>
            <a:r>
              <a:rPr lang="en-US" sz="1050" err="1">
                <a:solidFill>
                  <a:srgbClr val="000000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rypto-graphy</a:t>
            </a:r>
            <a:r>
              <a:rPr lang="en-US" sz="1050">
                <a:solidFill>
                  <a:srgbClr val="000000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 ext.</a:t>
            </a:r>
            <a:endParaRPr lang="hu-HU" sz="1050">
              <a:solidFill>
                <a:srgbClr val="000000"/>
              </a:solidFill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5" name="Jobbra nyíl 30"/>
          <p:cNvSpPr/>
          <p:nvPr/>
        </p:nvSpPr>
        <p:spPr>
          <a:xfrm>
            <a:off x="6258604" y="3351266"/>
            <a:ext cx="864000" cy="216024"/>
          </a:xfrm>
          <a:prstGeom prst="rightArrow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>
              <a:solidFill>
                <a:srgbClr val="FFFFFF"/>
              </a:solidFill>
            </a:endParaRPr>
          </a:p>
        </p:txBody>
      </p:sp>
      <p:sp>
        <p:nvSpPr>
          <p:cNvPr id="36" name="Lekerekített téglalap 8"/>
          <p:cNvSpPr/>
          <p:nvPr/>
        </p:nvSpPr>
        <p:spPr>
          <a:xfrm>
            <a:off x="5144485" y="3738064"/>
            <a:ext cx="1080000" cy="360000"/>
          </a:xfrm>
          <a:prstGeom prst="roundRect">
            <a:avLst/>
          </a:prstGeom>
          <a:solidFill>
            <a:srgbClr val="8AC6CD"/>
          </a:solidFill>
          <a:ln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1050" err="1">
                <a:solidFill>
                  <a:srgbClr val="000000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Jazelle</a:t>
            </a:r>
            <a:endParaRPr lang="en-US" sz="1050">
              <a:solidFill>
                <a:srgbClr val="000000"/>
              </a:solidFill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/>
            <a:r>
              <a:rPr lang="en-US" sz="1050">
                <a:solidFill>
                  <a:srgbClr val="000000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(ex. by SW)</a:t>
            </a:r>
            <a:endParaRPr lang="hu-HU" sz="1050">
              <a:solidFill>
                <a:srgbClr val="000000"/>
              </a:solidFill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7" name="Lekerekített téglalap 15"/>
          <p:cNvSpPr/>
          <p:nvPr/>
        </p:nvSpPr>
        <p:spPr>
          <a:xfrm>
            <a:off x="5142904" y="4174576"/>
            <a:ext cx="1126586" cy="360000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1050" err="1">
                <a:solidFill>
                  <a:srgbClr val="000000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Thumb</a:t>
            </a:r>
            <a:r>
              <a:rPr lang="en-US" sz="1050">
                <a:solidFill>
                  <a:srgbClr val="000000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EE</a:t>
            </a:r>
          </a:p>
          <a:p>
            <a:pPr algn="ctr"/>
            <a:r>
              <a:rPr lang="en-US" sz="1050">
                <a:solidFill>
                  <a:srgbClr val="000000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(</a:t>
            </a:r>
            <a:r>
              <a:rPr lang="en-US" sz="1050" err="1">
                <a:solidFill>
                  <a:srgbClr val="000000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Jazelle</a:t>
            </a:r>
            <a:r>
              <a:rPr lang="en-US" sz="1050">
                <a:solidFill>
                  <a:srgbClr val="000000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-RCT)</a:t>
            </a:r>
            <a:endParaRPr lang="hu-HU" sz="1050">
              <a:solidFill>
                <a:srgbClr val="000000"/>
              </a:solidFill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8" name="Jobbra nyíl 28"/>
          <p:cNvSpPr/>
          <p:nvPr/>
        </p:nvSpPr>
        <p:spPr>
          <a:xfrm>
            <a:off x="4983950" y="2971339"/>
            <a:ext cx="144000" cy="216024"/>
          </a:xfrm>
          <a:prstGeom prst="rightArrow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>
              <a:solidFill>
                <a:srgbClr val="FFFFFF"/>
              </a:solidFill>
            </a:endParaRPr>
          </a:p>
        </p:txBody>
      </p:sp>
      <p:sp>
        <p:nvSpPr>
          <p:cNvPr id="39" name="Jobbra nyíl 30"/>
          <p:cNvSpPr/>
          <p:nvPr/>
        </p:nvSpPr>
        <p:spPr>
          <a:xfrm>
            <a:off x="6247718" y="3802956"/>
            <a:ext cx="864000" cy="216024"/>
          </a:xfrm>
          <a:prstGeom prst="rightArrow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>
              <a:solidFill>
                <a:srgbClr val="FFFFFF"/>
              </a:solidFill>
            </a:endParaRPr>
          </a:p>
        </p:txBody>
      </p:sp>
      <p:sp>
        <p:nvSpPr>
          <p:cNvPr id="44" name="Jobbra nyíl 26"/>
          <p:cNvSpPr/>
          <p:nvPr/>
        </p:nvSpPr>
        <p:spPr>
          <a:xfrm>
            <a:off x="2324555" y="4598286"/>
            <a:ext cx="1480411" cy="216024"/>
          </a:xfrm>
          <a:prstGeom prst="rightArrow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>
              <a:solidFill>
                <a:srgbClr val="FFFFFF"/>
              </a:solidFill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198276" y="609729"/>
            <a:ext cx="798904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lang="hu-HU">
                <a:solidFill>
                  <a:srgbClr val="333399"/>
                </a:solidFill>
              </a:rPr>
              <a:t>ISA</a:t>
            </a:r>
            <a:r>
              <a:rPr lang="en-US">
                <a:solidFill>
                  <a:srgbClr val="333399"/>
                </a:solidFill>
              </a:rPr>
              <a:t> extensions introduced to </a:t>
            </a:r>
            <a:r>
              <a:rPr lang="hu-HU">
                <a:solidFill>
                  <a:srgbClr val="333399"/>
                </a:solidFill>
              </a:rPr>
              <a:t>enhance the compute capabilities</a:t>
            </a:r>
            <a:r>
              <a:rPr lang="en-US">
                <a:solidFill>
                  <a:srgbClr val="333399"/>
                </a:solidFill>
              </a:rPr>
              <a:t> </a:t>
            </a:r>
            <a:r>
              <a:rPr lang="en-US" smtClean="0">
                <a:solidFill>
                  <a:srgbClr val="333399"/>
                </a:solidFill>
              </a:rPr>
              <a:t>-</a:t>
            </a:r>
            <a:r>
              <a:rPr lang="hu-HU" smtClean="0">
                <a:solidFill>
                  <a:srgbClr val="333399"/>
                </a:solidFill>
              </a:rPr>
              <a:t>2</a:t>
            </a:r>
            <a:endParaRPr lang="en-US">
              <a:solidFill>
                <a:srgbClr val="333399"/>
              </a:solidFill>
            </a:endParaRPr>
          </a:p>
          <a:p>
            <a:r>
              <a:rPr lang="en-US" smtClean="0">
                <a:solidFill>
                  <a:srgbClr val="333399"/>
                </a:solidFill>
              </a:rPr>
              <a:t> </a:t>
            </a:r>
            <a:r>
              <a:rPr lang="hu-HU" smtClean="0">
                <a:solidFill>
                  <a:srgbClr val="333399"/>
                </a:solidFill>
              </a:rPr>
              <a:t> </a:t>
            </a:r>
            <a:r>
              <a:rPr lang="hu-HU" smtClean="0"/>
              <a:t>(Based </a:t>
            </a:r>
            <a:r>
              <a:rPr lang="hu-HU" err="1" smtClean="0"/>
              <a:t>on</a:t>
            </a:r>
            <a:r>
              <a:rPr lang="hu-HU" smtClean="0"/>
              <a:t> [64])</a:t>
            </a:r>
            <a:endParaRPr lang="en-US"/>
          </a:p>
        </p:txBody>
      </p:sp>
      <p:sp>
        <p:nvSpPr>
          <p:cNvPr id="23" name="TextBox 22"/>
          <p:cNvSpPr txBox="1"/>
          <p:nvPr/>
        </p:nvSpPr>
        <p:spPr>
          <a:xfrm>
            <a:off x="1243544" y="5582798"/>
            <a:ext cx="94128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dirty="0" smtClean="0">
                <a:solidFill>
                  <a:srgbClr val="000000"/>
                </a:solidFill>
              </a:rPr>
              <a:t>ARM</a:t>
            </a:r>
            <a:r>
              <a:rPr lang="hu-HU" sz="1200" dirty="0" smtClean="0">
                <a:solidFill>
                  <a:srgbClr val="000000"/>
                </a:solidFill>
              </a:rPr>
              <a:t>710T</a:t>
            </a:r>
            <a:endParaRPr lang="en-US" sz="1200" dirty="0">
              <a:solidFill>
                <a:srgbClr val="000000"/>
              </a:solidFill>
            </a:endParaRPr>
          </a:p>
          <a:p>
            <a:pPr algn="ctr"/>
            <a:r>
              <a:rPr lang="en-US" sz="1200" dirty="0" smtClean="0">
                <a:solidFill>
                  <a:srgbClr val="000000"/>
                </a:solidFill>
              </a:rPr>
              <a:t>(~</a:t>
            </a:r>
            <a:r>
              <a:rPr lang="hu-HU" sz="1200" dirty="0" smtClean="0">
                <a:solidFill>
                  <a:srgbClr val="000000"/>
                </a:solidFill>
              </a:rPr>
              <a:t>1995</a:t>
            </a:r>
            <a:r>
              <a:rPr lang="en-US" sz="1200" dirty="0" smtClean="0">
                <a:solidFill>
                  <a:srgbClr val="000000"/>
                </a:solidFill>
              </a:rPr>
              <a:t>)</a:t>
            </a:r>
            <a:endParaRPr lang="en-US" sz="1200" dirty="0">
              <a:solidFill>
                <a:srgbClr val="000000"/>
              </a:solidFill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2681602" y="5595498"/>
            <a:ext cx="82105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>
                <a:solidFill>
                  <a:srgbClr val="000000"/>
                </a:solidFill>
              </a:rPr>
              <a:t>ARM926</a:t>
            </a:r>
          </a:p>
          <a:p>
            <a:pPr algn="ctr"/>
            <a:r>
              <a:rPr lang="en-US" sz="1200">
                <a:solidFill>
                  <a:srgbClr val="000000"/>
                </a:solidFill>
              </a:rPr>
              <a:t>(2001)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3941062" y="5595498"/>
            <a:ext cx="91884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>
                <a:solidFill>
                  <a:srgbClr val="000000"/>
                </a:solidFill>
              </a:rPr>
              <a:t>ARM1176</a:t>
            </a:r>
          </a:p>
          <a:p>
            <a:pPr algn="ctr"/>
            <a:r>
              <a:rPr lang="en-US" sz="1200">
                <a:solidFill>
                  <a:srgbClr val="000000"/>
                </a:solidFill>
              </a:rPr>
              <a:t>(2004)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5124760" y="5601293"/>
            <a:ext cx="122706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>
                <a:solidFill>
                  <a:srgbClr val="000000"/>
                </a:solidFill>
              </a:rPr>
              <a:t>Cortex-A5-15</a:t>
            </a:r>
          </a:p>
          <a:p>
            <a:pPr algn="ctr"/>
            <a:r>
              <a:rPr lang="en-US" sz="1200">
                <a:solidFill>
                  <a:srgbClr val="000000"/>
                </a:solidFill>
              </a:rPr>
              <a:t>(2006)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7047275" y="5595498"/>
            <a:ext cx="105875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>
                <a:solidFill>
                  <a:srgbClr val="000000"/>
                </a:solidFill>
              </a:rPr>
              <a:t>Cortex-A50</a:t>
            </a:r>
          </a:p>
          <a:p>
            <a:pPr algn="ctr"/>
            <a:r>
              <a:rPr lang="en-US" sz="1200">
                <a:solidFill>
                  <a:srgbClr val="000000"/>
                </a:solidFill>
              </a:rPr>
              <a:t>(2014)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303430" y="5569841"/>
            <a:ext cx="92525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>
                <a:solidFill>
                  <a:srgbClr val="000000"/>
                </a:solidFill>
              </a:rPr>
              <a:t>Examples</a:t>
            </a:r>
          </a:p>
        </p:txBody>
      </p:sp>
      <p:sp>
        <p:nvSpPr>
          <p:cNvPr id="54" name="Jobbra nyíl 29"/>
          <p:cNvSpPr/>
          <p:nvPr/>
        </p:nvSpPr>
        <p:spPr>
          <a:xfrm>
            <a:off x="4951645" y="4605021"/>
            <a:ext cx="2160144" cy="216024"/>
          </a:xfrm>
          <a:prstGeom prst="rightArrow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>
              <a:solidFill>
                <a:srgbClr val="FFFFFF"/>
              </a:solidFill>
            </a:endParaRPr>
          </a:p>
        </p:txBody>
      </p:sp>
      <p:sp>
        <p:nvSpPr>
          <p:cNvPr id="56" name="Jobbra nyíl 27"/>
          <p:cNvSpPr/>
          <p:nvPr/>
        </p:nvSpPr>
        <p:spPr>
          <a:xfrm>
            <a:off x="3635776" y="3382437"/>
            <a:ext cx="1521289" cy="216024"/>
          </a:xfrm>
          <a:prstGeom prst="rightArrow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>
              <a:solidFill>
                <a:srgbClr val="FFFFFF"/>
              </a:solidFill>
            </a:endParaRPr>
          </a:p>
        </p:txBody>
      </p:sp>
      <p:sp>
        <p:nvSpPr>
          <p:cNvPr id="51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393700"/>
          </a:xfrm>
        </p:spPr>
        <p:txBody>
          <a:bodyPr/>
          <a:lstStyle/>
          <a:p>
            <a:r>
              <a:rPr lang="en-US"/>
              <a:t>2.2</a:t>
            </a:r>
            <a:r>
              <a:rPr lang="hu-HU"/>
              <a:t>.1 Overview </a:t>
            </a:r>
            <a:r>
              <a:rPr lang="hu-HU" smtClean="0"/>
              <a:t>(2)</a:t>
            </a:r>
            <a:endParaRPr lang="en-US"/>
          </a:p>
        </p:txBody>
      </p:sp>
      <p:sp>
        <p:nvSpPr>
          <p:cNvPr id="24" name="Rounded Rectangle 23"/>
          <p:cNvSpPr/>
          <p:nvPr/>
        </p:nvSpPr>
        <p:spPr bwMode="auto">
          <a:xfrm>
            <a:off x="2381422" y="2847476"/>
            <a:ext cx="6282334" cy="854478"/>
          </a:xfrm>
          <a:prstGeom prst="roundRect">
            <a:avLst/>
          </a:prstGeom>
          <a:noFill/>
          <a:ln w="28575" cap="flat" cmpd="sng" algn="ctr">
            <a:solidFill>
              <a:srgbClr val="FF0000"/>
            </a:solidFill>
            <a:prstDash val="dash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400" smtClean="0">
              <a:solidFill>
                <a:srgbClr val="000000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206515" y="6302351"/>
            <a:ext cx="753302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1200" baseline="30000" smtClean="0"/>
              <a:t>1</a:t>
            </a:r>
            <a:r>
              <a:rPr lang="en-US" sz="1200" smtClean="0"/>
              <a:t>The </a:t>
            </a:r>
            <a:r>
              <a:rPr lang="en-US" sz="1200"/>
              <a:t>Advanced SIMD architecture </a:t>
            </a:r>
            <a:r>
              <a:rPr lang="en-US" sz="1200" smtClean="0"/>
              <a:t>extension</a:t>
            </a:r>
            <a:r>
              <a:rPr lang="hu-HU" sz="1200" smtClean="0"/>
              <a:t> is </a:t>
            </a:r>
            <a:r>
              <a:rPr lang="en-US" sz="1200" smtClean="0"/>
              <a:t>commonly </a:t>
            </a:r>
            <a:r>
              <a:rPr lang="en-US" sz="1200"/>
              <a:t>referred to as </a:t>
            </a:r>
            <a:r>
              <a:rPr lang="hu-HU" sz="1200" smtClean="0"/>
              <a:t>the </a:t>
            </a:r>
            <a:r>
              <a:rPr lang="en-US" sz="1200" smtClean="0"/>
              <a:t>NEON technology</a:t>
            </a:r>
            <a:r>
              <a:rPr lang="hu-HU" sz="1200" smtClean="0"/>
              <a:t>.</a:t>
            </a:r>
            <a:endParaRPr lang="hu-HU" sz="1200"/>
          </a:p>
        </p:txBody>
      </p:sp>
    </p:spTree>
    <p:extLst>
      <p:ext uri="{BB962C8B-B14F-4D97-AF65-F5344CB8AC3E}">
        <p14:creationId xmlns:p14="http://schemas.microsoft.com/office/powerpoint/2010/main" val="57648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16174" y="2124145"/>
            <a:ext cx="852778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sz="1600" smtClean="0">
                <a:solidFill>
                  <a:srgbClr val="000000"/>
                </a:solidFill>
              </a:rPr>
              <a:t>In line with this, the compute oriented </a:t>
            </a:r>
            <a:r>
              <a:rPr lang="en-US" sz="1600" smtClean="0">
                <a:solidFill>
                  <a:srgbClr val="000000"/>
                </a:solidFill>
              </a:rPr>
              <a:t>ISA extensions may be</a:t>
            </a:r>
            <a:r>
              <a:rPr lang="hu-HU" sz="1600" smtClean="0">
                <a:solidFill>
                  <a:srgbClr val="000000"/>
                </a:solidFill>
              </a:rPr>
              <a:t> discussed</a:t>
            </a:r>
            <a:endParaRPr lang="en-US" sz="1600" smtClean="0">
              <a:solidFill>
                <a:srgbClr val="000000"/>
              </a:solidFill>
            </a:endParaRPr>
          </a:p>
          <a:p>
            <a:r>
              <a:rPr lang="en-US" sz="1600">
                <a:solidFill>
                  <a:srgbClr val="000000"/>
                </a:solidFill>
              </a:rPr>
              <a:t> </a:t>
            </a:r>
            <a:r>
              <a:rPr lang="en-US" sz="1600" smtClean="0">
                <a:solidFill>
                  <a:srgbClr val="000000"/>
                </a:solidFill>
              </a:rPr>
              <a:t> </a:t>
            </a:r>
            <a:r>
              <a:rPr lang="hu-HU" sz="1600" smtClean="0">
                <a:solidFill>
                  <a:srgbClr val="000000"/>
                </a:solidFill>
              </a:rPr>
              <a:t>    in </a:t>
            </a:r>
            <a:r>
              <a:rPr lang="hu-HU" sz="1600" smtClean="0">
                <a:solidFill>
                  <a:srgbClr val="0070C0"/>
                </a:solidFill>
              </a:rPr>
              <a:t>two groups </a:t>
            </a:r>
            <a:r>
              <a:rPr lang="hu-HU" sz="1600" smtClean="0">
                <a:solidFill>
                  <a:srgbClr val="000000"/>
                </a:solidFill>
              </a:rPr>
              <a:t>according to </a:t>
            </a:r>
            <a:r>
              <a:rPr lang="hu-HU" sz="1600" smtClean="0">
                <a:solidFill>
                  <a:srgbClr val="0070C0"/>
                </a:solidFill>
              </a:rPr>
              <a:t>which instruction set is referred to </a:t>
            </a:r>
            <a:r>
              <a:rPr lang="hu-HU" sz="1600" smtClean="0">
                <a:solidFill>
                  <a:srgbClr val="000000"/>
                </a:solidFill>
              </a:rPr>
              <a:t>by a specific</a:t>
            </a:r>
          </a:p>
          <a:p>
            <a:r>
              <a:rPr lang="hu-HU" sz="1600">
                <a:solidFill>
                  <a:srgbClr val="000000"/>
                </a:solidFill>
              </a:rPr>
              <a:t> </a:t>
            </a:r>
            <a:r>
              <a:rPr lang="hu-HU" sz="1600" smtClean="0">
                <a:solidFill>
                  <a:srgbClr val="000000"/>
                </a:solidFill>
              </a:rPr>
              <a:t>     extension, as shown below.</a:t>
            </a:r>
            <a:endParaRPr lang="en-US" sz="1600">
              <a:solidFill>
                <a:srgbClr val="00000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74625" y="619255"/>
            <a:ext cx="90467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hu-HU" smtClean="0">
                <a:solidFill>
                  <a:srgbClr val="333399"/>
                </a:solidFill>
              </a:rPr>
              <a:t>ISA</a:t>
            </a:r>
            <a:r>
              <a:rPr lang="en-US" smtClean="0">
                <a:solidFill>
                  <a:srgbClr val="333399"/>
                </a:solidFill>
              </a:rPr>
              <a:t> extensions </a:t>
            </a:r>
            <a:r>
              <a:rPr lang="hu-HU" smtClean="0">
                <a:solidFill>
                  <a:srgbClr val="333399"/>
                </a:solidFill>
              </a:rPr>
              <a:t>introduced </a:t>
            </a:r>
            <a:r>
              <a:rPr lang="en-US" smtClean="0">
                <a:solidFill>
                  <a:srgbClr val="333399"/>
                </a:solidFill>
              </a:rPr>
              <a:t>to </a:t>
            </a:r>
            <a:r>
              <a:rPr lang="hu-HU" smtClean="0">
                <a:solidFill>
                  <a:srgbClr val="333399"/>
                </a:solidFill>
              </a:rPr>
              <a:t>enhance the compute capabilities</a:t>
            </a:r>
            <a:r>
              <a:rPr lang="en-US" smtClean="0">
                <a:solidFill>
                  <a:srgbClr val="333399"/>
                </a:solidFill>
              </a:rPr>
              <a:t> -3</a:t>
            </a:r>
            <a:endParaRPr lang="en-US">
              <a:solidFill>
                <a:srgbClr val="333399"/>
              </a:solidFill>
            </a:endParaRPr>
          </a:p>
        </p:txBody>
      </p:sp>
      <p:sp>
        <p:nvSpPr>
          <p:cNvPr id="6" name="Text Box 7"/>
          <p:cNvSpPr txBox="1">
            <a:spLocks noChangeArrowheads="1"/>
          </p:cNvSpPr>
          <p:nvPr/>
        </p:nvSpPr>
        <p:spPr bwMode="auto">
          <a:xfrm>
            <a:off x="1786354" y="3177081"/>
            <a:ext cx="3870429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p"/>
              <a:defRPr sz="28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p"/>
              <a:defRPr sz="20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300" b="1" smtClean="0">
                <a:solidFill>
                  <a:srgbClr val="000000"/>
                </a:solidFill>
              </a:rPr>
              <a:t>ISA extensions introduced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300" b="1" smtClean="0">
                <a:solidFill>
                  <a:srgbClr val="000000"/>
                </a:solidFill>
              </a:rPr>
              <a:t> to enhance compute capabilities</a:t>
            </a:r>
          </a:p>
        </p:txBody>
      </p:sp>
      <p:sp>
        <p:nvSpPr>
          <p:cNvPr id="23" name="Text Box 4"/>
          <p:cNvSpPr txBox="1">
            <a:spLocks noChangeArrowheads="1"/>
          </p:cNvSpPr>
          <p:nvPr/>
        </p:nvSpPr>
        <p:spPr bwMode="auto">
          <a:xfrm>
            <a:off x="431540" y="4174353"/>
            <a:ext cx="2328863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p"/>
              <a:defRPr sz="28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p"/>
              <a:defRPr sz="20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300" b="1" smtClean="0">
                <a:solidFill>
                  <a:srgbClr val="000000"/>
                </a:solidFill>
              </a:rPr>
              <a:t>GPR-based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300" b="1" smtClean="0">
                <a:solidFill>
                  <a:srgbClr val="000000"/>
                </a:solidFill>
              </a:rPr>
              <a:t>ISA extensions</a:t>
            </a:r>
            <a:endParaRPr lang="en-US" altLang="en-US" sz="1300" b="1">
              <a:solidFill>
                <a:srgbClr val="000000"/>
              </a:solidFill>
            </a:endParaRPr>
          </a:p>
        </p:txBody>
      </p:sp>
      <p:sp>
        <p:nvSpPr>
          <p:cNvPr id="40" name="Oval 13"/>
          <p:cNvSpPr>
            <a:spLocks noChangeArrowheads="1"/>
          </p:cNvSpPr>
          <p:nvPr/>
        </p:nvSpPr>
        <p:spPr bwMode="auto">
          <a:xfrm>
            <a:off x="1540503" y="4109244"/>
            <a:ext cx="65087" cy="60325"/>
          </a:xfrm>
          <a:prstGeom prst="ellipse">
            <a:avLst/>
          </a:prstGeom>
          <a:solidFill>
            <a:srgbClr val="FFFFFF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p"/>
              <a:defRPr sz="28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p"/>
              <a:defRPr sz="20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hu-HU" altLang="en-US" sz="1300">
              <a:solidFill>
                <a:srgbClr val="000000"/>
              </a:solidFill>
            </a:endParaRPr>
          </a:p>
        </p:txBody>
      </p:sp>
      <p:sp>
        <p:nvSpPr>
          <p:cNvPr id="43" name="Line 22"/>
          <p:cNvSpPr>
            <a:spLocks noChangeShapeType="1"/>
          </p:cNvSpPr>
          <p:nvPr/>
        </p:nvSpPr>
        <p:spPr bwMode="auto">
          <a:xfrm>
            <a:off x="3710089" y="3681918"/>
            <a:ext cx="0" cy="2444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/>
          <a:lstStyle/>
          <a:p>
            <a:endParaRPr lang="en-US" sz="1300">
              <a:solidFill>
                <a:srgbClr val="000000"/>
              </a:solidFill>
            </a:endParaRPr>
          </a:p>
        </p:txBody>
      </p:sp>
      <p:sp>
        <p:nvSpPr>
          <p:cNvPr id="44" name="Line 25"/>
          <p:cNvSpPr>
            <a:spLocks noChangeShapeType="1"/>
          </p:cNvSpPr>
          <p:nvPr/>
        </p:nvSpPr>
        <p:spPr bwMode="auto">
          <a:xfrm>
            <a:off x="1585159" y="3926746"/>
            <a:ext cx="1" cy="17773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/>
          <a:lstStyle/>
          <a:p>
            <a:endParaRPr lang="en-US" sz="1300">
              <a:solidFill>
                <a:srgbClr val="000000"/>
              </a:solidFill>
            </a:endParaRPr>
          </a:p>
        </p:txBody>
      </p:sp>
      <p:sp>
        <p:nvSpPr>
          <p:cNvPr id="45" name="Oval 13"/>
          <p:cNvSpPr>
            <a:spLocks noChangeArrowheads="1"/>
          </p:cNvSpPr>
          <p:nvPr/>
        </p:nvSpPr>
        <p:spPr bwMode="auto">
          <a:xfrm>
            <a:off x="5881263" y="4100573"/>
            <a:ext cx="65088" cy="60325"/>
          </a:xfrm>
          <a:prstGeom prst="ellipse">
            <a:avLst/>
          </a:prstGeom>
          <a:solidFill>
            <a:srgbClr val="FFFFFF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p"/>
              <a:defRPr sz="28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p"/>
              <a:defRPr sz="20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hu-HU" altLang="en-US" sz="1300">
              <a:solidFill>
                <a:srgbClr val="000000"/>
              </a:solidFill>
            </a:endParaRPr>
          </a:p>
        </p:txBody>
      </p:sp>
      <p:sp>
        <p:nvSpPr>
          <p:cNvPr id="46" name="Line 29"/>
          <p:cNvSpPr>
            <a:spLocks noChangeShapeType="1"/>
          </p:cNvSpPr>
          <p:nvPr/>
        </p:nvSpPr>
        <p:spPr bwMode="auto">
          <a:xfrm flipH="1">
            <a:off x="5916277" y="3916466"/>
            <a:ext cx="0" cy="19045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/>
          <a:lstStyle/>
          <a:p>
            <a:endParaRPr lang="en-US" sz="1300">
              <a:solidFill>
                <a:srgbClr val="000000"/>
              </a:solidFill>
            </a:endParaRPr>
          </a:p>
        </p:txBody>
      </p:sp>
      <p:sp>
        <p:nvSpPr>
          <p:cNvPr id="47" name="Text Box 4"/>
          <p:cNvSpPr txBox="1">
            <a:spLocks noChangeArrowheads="1"/>
          </p:cNvSpPr>
          <p:nvPr/>
        </p:nvSpPr>
        <p:spPr bwMode="auto">
          <a:xfrm>
            <a:off x="3940443" y="4219358"/>
            <a:ext cx="3961927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p"/>
              <a:defRPr sz="28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p"/>
              <a:defRPr sz="20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300" b="1" smtClean="0">
                <a:solidFill>
                  <a:srgbClr val="000000"/>
                </a:solidFill>
              </a:rPr>
              <a:t>FP and  Advanced SIMD registers based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300" b="1" smtClean="0">
                <a:solidFill>
                  <a:srgbClr val="000000"/>
                </a:solidFill>
              </a:rPr>
              <a:t>ISA extensions</a:t>
            </a:r>
            <a:endParaRPr lang="en-US" altLang="en-US" sz="1300" b="1">
              <a:solidFill>
                <a:srgbClr val="000000"/>
              </a:solidFill>
            </a:endParaRPr>
          </a:p>
        </p:txBody>
      </p:sp>
      <p:sp>
        <p:nvSpPr>
          <p:cNvPr id="34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393700"/>
          </a:xfrm>
        </p:spPr>
        <p:txBody>
          <a:bodyPr/>
          <a:lstStyle/>
          <a:p>
            <a:r>
              <a:rPr lang="en-US"/>
              <a:t>2.2</a:t>
            </a:r>
            <a:r>
              <a:rPr lang="hu-HU"/>
              <a:t>.1 Overview </a:t>
            </a:r>
            <a:r>
              <a:rPr lang="hu-HU" smtClean="0"/>
              <a:t>(3)</a:t>
            </a:r>
            <a:endParaRPr lang="en-US"/>
          </a:p>
        </p:txBody>
      </p:sp>
      <p:sp>
        <p:nvSpPr>
          <p:cNvPr id="25" name="TextBox 24"/>
          <p:cNvSpPr txBox="1"/>
          <p:nvPr/>
        </p:nvSpPr>
        <p:spPr>
          <a:xfrm>
            <a:off x="928082" y="4810345"/>
            <a:ext cx="1507144" cy="2923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00" i="1" smtClean="0">
                <a:solidFill>
                  <a:srgbClr val="000000"/>
                </a:solidFill>
              </a:rPr>
              <a:t>SIMD extension</a:t>
            </a:r>
            <a:endParaRPr lang="en-US" sz="1300" i="1">
              <a:solidFill>
                <a:srgbClr val="000000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4160139" y="4819799"/>
            <a:ext cx="4423006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sz="1300" i="1" smtClean="0">
                <a:solidFill>
                  <a:srgbClr val="000000"/>
                </a:solidFill>
              </a:rPr>
              <a:t>VFP (Vector Floating Point) extensions</a:t>
            </a:r>
          </a:p>
          <a:p>
            <a:pPr marL="285750" indent="-285750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sz="1300" i="1" smtClean="0">
                <a:solidFill>
                  <a:srgbClr val="000000"/>
                </a:solidFill>
              </a:rPr>
              <a:t>The </a:t>
            </a:r>
            <a:r>
              <a:rPr lang="hu-HU" sz="1300" i="1" smtClean="0">
                <a:solidFill>
                  <a:srgbClr val="000000"/>
                </a:solidFill>
              </a:rPr>
              <a:t>Advanced SIMD (</a:t>
            </a:r>
            <a:r>
              <a:rPr lang="en-US" sz="1300" i="1" smtClean="0">
                <a:solidFill>
                  <a:srgbClr val="000000"/>
                </a:solidFill>
              </a:rPr>
              <a:t>NEON</a:t>
            </a:r>
            <a:r>
              <a:rPr lang="hu-HU" sz="1300" i="1" smtClean="0">
                <a:solidFill>
                  <a:srgbClr val="000000"/>
                </a:solidFill>
              </a:rPr>
              <a:t>)</a:t>
            </a:r>
            <a:r>
              <a:rPr lang="en-US" sz="1300" i="1" smtClean="0">
                <a:solidFill>
                  <a:srgbClr val="000000"/>
                </a:solidFill>
              </a:rPr>
              <a:t> SIMD) extension</a:t>
            </a:r>
          </a:p>
          <a:p>
            <a:pPr marL="285750" indent="-285750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sz="1300" i="1" smtClean="0">
                <a:solidFill>
                  <a:srgbClr val="000000"/>
                </a:solidFill>
              </a:rPr>
              <a:t>Extensions of the ARMv8 ISA</a:t>
            </a:r>
            <a:endParaRPr lang="en-US" sz="1300" i="1">
              <a:solidFill>
                <a:srgbClr val="000000"/>
              </a:solidFill>
            </a:endParaRPr>
          </a:p>
        </p:txBody>
      </p:sp>
      <p:sp>
        <p:nvSpPr>
          <p:cNvPr id="35" name="Line 17"/>
          <p:cNvSpPr>
            <a:spLocks noChangeShapeType="1"/>
          </p:cNvSpPr>
          <p:nvPr/>
        </p:nvSpPr>
        <p:spPr bwMode="auto">
          <a:xfrm flipV="1">
            <a:off x="1564730" y="3931156"/>
            <a:ext cx="435776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/>
          <a:lstStyle/>
          <a:p>
            <a:endParaRPr lang="en-US" sz="1300">
              <a:solidFill>
                <a:srgbClr val="000000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06515" y="953725"/>
            <a:ext cx="889378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sz="1600" smtClean="0"/>
              <a:t>As far as the extension for enhancing the compute capabilities are concerned we </a:t>
            </a:r>
          </a:p>
          <a:p>
            <a:r>
              <a:rPr lang="hu-HU" sz="1600" smtClean="0"/>
              <a:t>     have to take into account </a:t>
            </a:r>
            <a:r>
              <a:rPr lang="hu-HU" sz="1600" smtClean="0">
                <a:solidFill>
                  <a:srgbClr val="FF0000"/>
                </a:solidFill>
              </a:rPr>
              <a:t>two distinct register sets</a:t>
            </a:r>
            <a:r>
              <a:rPr lang="hu-HU" sz="1600" smtClean="0"/>
              <a:t>; </a:t>
            </a:r>
            <a:endParaRPr lang="hu-HU" sz="1600"/>
          </a:p>
        </p:txBody>
      </p:sp>
      <p:sp>
        <p:nvSpPr>
          <p:cNvPr id="5" name="TextBox 4"/>
          <p:cNvSpPr txBox="1"/>
          <p:nvPr/>
        </p:nvSpPr>
        <p:spPr>
          <a:xfrm>
            <a:off x="728267" y="1507853"/>
            <a:ext cx="6138988" cy="62324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hu-HU" sz="1600" smtClean="0"/>
              <a:t>the </a:t>
            </a:r>
            <a:r>
              <a:rPr lang="hu-HU" sz="1600" smtClean="0">
                <a:solidFill>
                  <a:srgbClr val="0070C0"/>
                </a:solidFill>
              </a:rPr>
              <a:t>basic GPR register set  </a:t>
            </a:r>
            <a:r>
              <a:rPr lang="hu-HU" sz="1600" smtClean="0"/>
              <a:t>and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sz="1600" smtClean="0"/>
              <a:t>the </a:t>
            </a:r>
            <a:r>
              <a:rPr lang="hu-HU" sz="1600" smtClean="0">
                <a:solidFill>
                  <a:srgbClr val="0070C0"/>
                </a:solidFill>
              </a:rPr>
              <a:t>FP and advanced SIMD register set </a:t>
            </a:r>
            <a:r>
              <a:rPr lang="hu-HU" sz="1600" smtClean="0"/>
              <a:t>(since ARMv5).</a:t>
            </a:r>
            <a:endParaRPr lang="hu-HU" sz="1600"/>
          </a:p>
        </p:txBody>
      </p:sp>
    </p:spTree>
    <p:extLst>
      <p:ext uri="{BB962C8B-B14F-4D97-AF65-F5344CB8AC3E}">
        <p14:creationId xmlns:p14="http://schemas.microsoft.com/office/powerpoint/2010/main" val="25816137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  <p:bldP spid="23" grpId="0"/>
      <p:bldP spid="40" grpId="0" animBg="1"/>
      <p:bldP spid="43" grpId="0" animBg="1"/>
      <p:bldP spid="44" grpId="0" animBg="1"/>
      <p:bldP spid="45" grpId="0" animBg="1"/>
      <p:bldP spid="46" grpId="0" animBg="1"/>
      <p:bldP spid="47" grpId="0"/>
      <p:bldP spid="25" grpId="0"/>
      <p:bldP spid="26" grpId="0"/>
      <p:bldP spid="3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9895849"/>
              </p:ext>
            </p:extLst>
          </p:nvPr>
        </p:nvGraphicFramePr>
        <p:xfrm>
          <a:off x="31949" y="1088740"/>
          <a:ext cx="9085556" cy="563865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804634"/>
                <a:gridCol w="634072"/>
                <a:gridCol w="671073"/>
                <a:gridCol w="630070"/>
                <a:gridCol w="315035"/>
                <a:gridCol w="1035115"/>
                <a:gridCol w="990110"/>
                <a:gridCol w="1350152"/>
                <a:gridCol w="1204058"/>
                <a:gridCol w="1451237"/>
              </a:tblGrid>
              <a:tr h="279094">
                <a:tc rowSpan="2" gridSpan="2">
                  <a:txBody>
                    <a:bodyPr/>
                    <a:lstStyle/>
                    <a:p>
                      <a:pPr algn="ctr"/>
                      <a:r>
                        <a:rPr lang="en-US" sz="1200" smtClean="0">
                          <a:solidFill>
                            <a:schemeClr val="bg1"/>
                          </a:solidFill>
                        </a:rPr>
                        <a:t>ARM ISA</a:t>
                      </a:r>
                      <a:endParaRPr lang="en-US" sz="120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0070C0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pPr algn="ctr"/>
                      <a:endParaRPr lang="en-US" sz="12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0070C0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200" smtClean="0">
                          <a:solidFill>
                            <a:schemeClr val="bg1"/>
                          </a:solidFill>
                        </a:rPr>
                        <a:t>Basic arch.</a:t>
                      </a:r>
                      <a:endParaRPr lang="en-US" sz="120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0070C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 anchor="ctr"/>
                </a:tc>
                <a:tc rowSpan="3" gridSpan="2">
                  <a:txBody>
                    <a:bodyPr/>
                    <a:lstStyle/>
                    <a:p>
                      <a:pPr algn="ctr"/>
                      <a:r>
                        <a:rPr lang="en-US" sz="1200" smtClean="0">
                          <a:solidFill>
                            <a:schemeClr val="bg1"/>
                          </a:solidFill>
                        </a:rPr>
                        <a:t>Name of the extensions</a:t>
                      </a:r>
                      <a:endParaRPr lang="en-US" sz="120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  <a:tc rowSpan="3" hMerge="1"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 anchor="ctr"/>
                </a:tc>
                <a:tc rowSpan="3">
                  <a:txBody>
                    <a:bodyPr/>
                    <a:lstStyle/>
                    <a:p>
                      <a:pPr algn="ctr"/>
                      <a:r>
                        <a:rPr lang="en-US" sz="1200" smtClean="0">
                          <a:solidFill>
                            <a:schemeClr val="bg1"/>
                          </a:solidFill>
                        </a:rPr>
                        <a:t>GPR-based</a:t>
                      </a:r>
                    </a:p>
                    <a:p>
                      <a:pPr algn="ctr"/>
                      <a:r>
                        <a:rPr lang="en-US" sz="1200" smtClean="0">
                          <a:solidFill>
                            <a:schemeClr val="bg1"/>
                          </a:solidFill>
                        </a:rPr>
                        <a:t>extension</a:t>
                      </a:r>
                    </a:p>
                  </a:txBody>
                  <a:tcPr anchor="ctr">
                    <a:solidFill>
                      <a:srgbClr val="C00000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US" sz="1200" smtClean="0">
                          <a:solidFill>
                            <a:schemeClr val="bg1"/>
                          </a:solidFill>
                        </a:rPr>
                        <a:t>FP/SIMD register based extension</a:t>
                      </a:r>
                    </a:p>
                  </a:txBody>
                  <a:tcPr anchor="ctr">
                    <a:solidFill>
                      <a:srgbClr val="00B05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0">
                <a:tc gridSpan="2" vMerge="1">
                  <a:txBody>
                    <a:bodyPr/>
                    <a:lstStyle/>
                    <a:p>
                      <a:pPr algn="ctr"/>
                      <a:endParaRPr lang="en-US" sz="1200" b="0" dirty="0"/>
                    </a:p>
                  </a:txBody>
                  <a:tcPr anchor="ctr"/>
                </a:tc>
                <a:tc hMerge="1" vMerge="1"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1200" smtClean="0">
                          <a:solidFill>
                            <a:schemeClr val="bg1"/>
                          </a:solidFill>
                        </a:rPr>
                        <a:t>GPRs</a:t>
                      </a:r>
                      <a:endParaRPr lang="en-US" sz="120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0070C0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1200" smtClean="0">
                          <a:solidFill>
                            <a:schemeClr val="bg1"/>
                          </a:solidFill>
                        </a:rPr>
                        <a:t>Data type</a:t>
                      </a:r>
                      <a:endParaRPr lang="en-US" sz="120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0070C0"/>
                    </a:solidFill>
                  </a:tcPr>
                </a:tc>
                <a:tc gridSpan="2" vMerge="1">
                  <a:txBody>
                    <a:bodyPr/>
                    <a:lstStyle/>
                    <a:p>
                      <a:pPr algn="ctr"/>
                      <a:endParaRPr lang="en-US" sz="12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0070C0"/>
                    </a:solidFill>
                  </a:tcPr>
                </a:tc>
                <a:tc hMerge="1" vMerge="1"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pPr algn="ctr"/>
                      <a:endParaRPr lang="en-US" sz="1200" dirty="0" smtClean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0070C0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1200" smtClean="0">
                          <a:solidFill>
                            <a:schemeClr val="bg1"/>
                          </a:solidFill>
                        </a:rPr>
                        <a:t>FP</a:t>
                      </a:r>
                      <a:r>
                        <a:rPr lang="hu-HU" sz="1200" smtClean="0">
                          <a:solidFill>
                            <a:schemeClr val="bg1"/>
                          </a:solidFill>
                        </a:rPr>
                        <a:t>/adv. </a:t>
                      </a:r>
                      <a:r>
                        <a:rPr lang="en-US" sz="1200" smtClean="0">
                          <a:solidFill>
                            <a:schemeClr val="bg1"/>
                          </a:solidFill>
                        </a:rPr>
                        <a:t>SIMD</a:t>
                      </a:r>
                    </a:p>
                    <a:p>
                      <a:pPr algn="ctr"/>
                      <a:r>
                        <a:rPr lang="en-US" sz="1200" smtClean="0">
                          <a:solidFill>
                            <a:schemeClr val="bg1"/>
                          </a:solidFill>
                        </a:rPr>
                        <a:t>reg. </a:t>
                      </a:r>
                      <a:r>
                        <a:rPr lang="hu-HU" sz="1200" smtClean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n-US" sz="1200" smtClean="0">
                          <a:solidFill>
                            <a:schemeClr val="bg1"/>
                          </a:solidFill>
                        </a:rPr>
                        <a:t>s</a:t>
                      </a:r>
                      <a:r>
                        <a:rPr lang="hu-HU" sz="1200" smtClean="0">
                          <a:solidFill>
                            <a:schemeClr val="bg1"/>
                          </a:solidFill>
                        </a:rPr>
                        <a:t>et</a:t>
                      </a:r>
                      <a:endParaRPr lang="en-US" sz="1200" smtClean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00B050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1200" smtClean="0">
                          <a:solidFill>
                            <a:schemeClr val="bg1"/>
                          </a:solidFill>
                        </a:rPr>
                        <a:t>Scalar</a:t>
                      </a:r>
                    </a:p>
                    <a:p>
                      <a:pPr algn="ctr"/>
                      <a:r>
                        <a:rPr lang="en-US" sz="1200" smtClean="0">
                          <a:solidFill>
                            <a:schemeClr val="bg1"/>
                          </a:solidFill>
                        </a:rPr>
                        <a:t> data types</a:t>
                      </a:r>
                    </a:p>
                  </a:txBody>
                  <a:tcPr anchor="ctr">
                    <a:solidFill>
                      <a:srgbClr val="00B050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1200" smtClean="0">
                          <a:solidFill>
                            <a:schemeClr val="bg1"/>
                          </a:solidFill>
                        </a:rPr>
                        <a:t>Vector</a:t>
                      </a:r>
                    </a:p>
                    <a:p>
                      <a:pPr algn="ctr"/>
                      <a:r>
                        <a:rPr lang="en-US" sz="1200" smtClean="0">
                          <a:solidFill>
                            <a:schemeClr val="bg1"/>
                          </a:solidFill>
                        </a:rPr>
                        <a:t> data types</a:t>
                      </a:r>
                      <a:endParaRPr lang="en-US" sz="120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00B050"/>
                    </a:solidFill>
                  </a:tcPr>
                </a:tc>
              </a:tr>
              <a:tr h="368147">
                <a:tc>
                  <a:txBody>
                    <a:bodyPr/>
                    <a:lstStyle/>
                    <a:p>
                      <a:pPr algn="ctr"/>
                      <a:r>
                        <a:rPr lang="en-US" sz="1200" smtClean="0">
                          <a:solidFill>
                            <a:schemeClr val="bg1"/>
                          </a:solidFill>
                        </a:rPr>
                        <a:t>Name</a:t>
                      </a:r>
                      <a:endParaRPr lang="en-US" sz="120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smtClean="0">
                          <a:solidFill>
                            <a:schemeClr val="bg1"/>
                          </a:solidFill>
                        </a:rPr>
                        <a:t>Year</a:t>
                      </a:r>
                      <a:endParaRPr lang="en-US" sz="120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0070C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95961">
                <a:tc>
                  <a:txBody>
                    <a:bodyPr/>
                    <a:lstStyle/>
                    <a:p>
                      <a:pPr algn="ctr"/>
                      <a:r>
                        <a:rPr lang="en-US" sz="1200" b="0" smtClean="0">
                          <a:solidFill>
                            <a:schemeClr val="bg1"/>
                          </a:solidFill>
                        </a:rPr>
                        <a:t>ARMv1</a:t>
                      </a:r>
                    </a:p>
                  </a:txBody>
                  <a:tcPr anchor="ctr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smtClean="0"/>
                        <a:t>1986</a:t>
                      </a:r>
                      <a:endParaRPr lang="en-US" sz="1200"/>
                    </a:p>
                  </a:txBody>
                  <a:tcPr anchor="ctr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err="1" smtClean="0"/>
                        <a:t>n.a</a:t>
                      </a:r>
                      <a:r>
                        <a:rPr lang="en-US" sz="1200" smtClean="0"/>
                        <a:t>.</a:t>
                      </a:r>
                      <a:endParaRPr lang="en-US" sz="1200"/>
                    </a:p>
                  </a:txBody>
                  <a:tcPr anchor="ctr">
                    <a:solidFill>
                      <a:srgbClr val="C9F5FF"/>
                    </a:solidFill>
                  </a:tcPr>
                </a:tc>
                <a:tc rowSpan="10">
                  <a:txBody>
                    <a:bodyPr/>
                    <a:lstStyle/>
                    <a:p>
                      <a:pPr algn="ctr"/>
                      <a:endParaRPr lang="en-US" sz="1200" smtClean="0"/>
                    </a:p>
                    <a:p>
                      <a:pPr algn="ctr"/>
                      <a:endParaRPr lang="en-US" sz="1200" smtClean="0"/>
                    </a:p>
                    <a:p>
                      <a:pPr algn="ctr"/>
                      <a:endParaRPr lang="en-US" sz="1200" smtClean="0"/>
                    </a:p>
                    <a:p>
                      <a:pPr algn="ctr"/>
                      <a:r>
                        <a:rPr lang="en-US" sz="1200" smtClean="0"/>
                        <a:t>FX32</a:t>
                      </a:r>
                      <a:endParaRPr lang="en-US" sz="1200"/>
                    </a:p>
                  </a:txBody>
                  <a:tcPr anchor="ctr">
                    <a:solidFill>
                      <a:srgbClr val="C9F5FF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endParaRPr lang="en-US" sz="1200" smtClean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200" dirty="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20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smtClean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smtClean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</a:tr>
              <a:tr h="227885">
                <a:tc>
                  <a:txBody>
                    <a:bodyPr/>
                    <a:lstStyle/>
                    <a:p>
                      <a:pPr algn="ctr"/>
                      <a:r>
                        <a:rPr lang="en-US" sz="1200" b="0" smtClean="0">
                          <a:solidFill>
                            <a:schemeClr val="bg1"/>
                          </a:solidFill>
                        </a:rPr>
                        <a:t>ARMv2</a:t>
                      </a:r>
                      <a:endParaRPr lang="en-US" sz="1200" b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smtClean="0"/>
                        <a:t>1989</a:t>
                      </a:r>
                      <a:endParaRPr lang="en-US" sz="1200"/>
                    </a:p>
                  </a:txBody>
                  <a:tcPr anchor="ctr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err="1" smtClean="0"/>
                        <a:t>n.a</a:t>
                      </a:r>
                      <a:r>
                        <a:rPr lang="en-US" sz="1200" smtClean="0"/>
                        <a:t>.</a:t>
                      </a:r>
                      <a:endParaRPr lang="en-US" sz="1200"/>
                    </a:p>
                  </a:txBody>
                  <a:tcPr anchor="ctr">
                    <a:solidFill>
                      <a:srgbClr val="C9F5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 sz="1200" dirty="0"/>
                    </a:p>
                  </a:txBody>
                  <a:tcPr anchor="ctr"/>
                </a:tc>
                <a:tc gridSpan="2">
                  <a:txBody>
                    <a:bodyPr/>
                    <a:lstStyle/>
                    <a:p>
                      <a:endParaRPr lang="en-US" sz="120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</a:tr>
              <a:tr h="267170">
                <a:tc>
                  <a:txBody>
                    <a:bodyPr/>
                    <a:lstStyle/>
                    <a:p>
                      <a:pPr algn="ctr"/>
                      <a:r>
                        <a:rPr lang="en-US" sz="1200" b="0" smtClean="0">
                          <a:solidFill>
                            <a:schemeClr val="bg1"/>
                          </a:solidFill>
                        </a:rPr>
                        <a:t>ARMv3</a:t>
                      </a:r>
                      <a:endParaRPr lang="en-US" sz="1200" b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smtClean="0"/>
                        <a:t>1991</a:t>
                      </a:r>
                      <a:endParaRPr lang="en-US" sz="1200"/>
                    </a:p>
                  </a:txBody>
                  <a:tcPr anchor="ctr">
                    <a:solidFill>
                      <a:srgbClr val="FFFFCC"/>
                    </a:solidFill>
                  </a:tcPr>
                </a:tc>
                <a:tc rowSpan="8">
                  <a:txBody>
                    <a:bodyPr/>
                    <a:lstStyle/>
                    <a:p>
                      <a:r>
                        <a:rPr lang="en-US" sz="1200" smtClean="0"/>
                        <a:t>13x32</a:t>
                      </a:r>
                      <a:endParaRPr lang="en-US" sz="1200"/>
                    </a:p>
                  </a:txBody>
                  <a:tcPr anchor="ctr">
                    <a:solidFill>
                      <a:srgbClr val="C9F5FF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 anchor="ctr"/>
                </a:tc>
                <a:tc gridSpan="2">
                  <a:txBody>
                    <a:bodyPr/>
                    <a:lstStyle/>
                    <a:p>
                      <a:endParaRPr lang="en-US" sz="120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</a:tr>
              <a:tr h="262880">
                <a:tc>
                  <a:txBody>
                    <a:bodyPr/>
                    <a:lstStyle/>
                    <a:p>
                      <a:pPr algn="ctr"/>
                      <a:r>
                        <a:rPr lang="en-US" sz="1200" b="0" smtClean="0">
                          <a:solidFill>
                            <a:schemeClr val="bg1"/>
                          </a:solidFill>
                        </a:rPr>
                        <a:t>ARMv4</a:t>
                      </a:r>
                      <a:endParaRPr lang="en-US" sz="1200" b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smtClean="0"/>
                        <a:t>1996</a:t>
                      </a:r>
                      <a:endParaRPr lang="en-US" sz="1200"/>
                    </a:p>
                  </a:txBody>
                  <a:tcPr anchor="ctr">
                    <a:solidFill>
                      <a:srgbClr val="FFFFCC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sz="1200" dirty="0"/>
                    </a:p>
                  </a:txBody>
                  <a:tcPr anchor="ctr"/>
                </a:tc>
                <a:tc gridSpan="2">
                  <a:txBody>
                    <a:bodyPr/>
                    <a:lstStyle/>
                    <a:p>
                      <a:endParaRPr lang="en-US" sz="120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</a:tr>
              <a:tr h="254831">
                <a:tc rowSpan="2">
                  <a:txBody>
                    <a:bodyPr/>
                    <a:lstStyle/>
                    <a:p>
                      <a:pPr algn="ctr"/>
                      <a:r>
                        <a:rPr lang="en-US" sz="1200" b="0" smtClean="0">
                          <a:solidFill>
                            <a:schemeClr val="bg1"/>
                          </a:solidFill>
                        </a:rPr>
                        <a:t>ARMv5</a:t>
                      </a:r>
                      <a:endParaRPr lang="en-US" sz="1200" b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0070C0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1200" smtClean="0"/>
                        <a:t>2000</a:t>
                      </a:r>
                    </a:p>
                    <a:p>
                      <a:pPr algn="ctr"/>
                      <a:r>
                        <a:rPr lang="en-US" sz="1200" smtClean="0"/>
                        <a:t>2001</a:t>
                      </a:r>
                      <a:endParaRPr lang="en-US" sz="1200"/>
                    </a:p>
                  </a:txBody>
                  <a:tcPr anchor="ctr">
                    <a:solidFill>
                      <a:srgbClr val="FFFFCC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sz="1200" dirty="0"/>
                    </a:p>
                  </a:txBody>
                  <a:tcPr anchor="ctr"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200" smtClean="0"/>
                        <a:t>VFP(v1)</a:t>
                      </a:r>
                      <a:r>
                        <a:rPr lang="hu-HU" sz="1200" baseline="30000" smtClean="0"/>
                        <a:t>1</a:t>
                      </a:r>
                      <a:endParaRPr lang="en-US" sz="1200" baseline="30000" smtClean="0"/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endParaRPr lang="en-US" sz="1200"/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1200" smtClean="0"/>
                        <a:t> </a:t>
                      </a:r>
                      <a:r>
                        <a:rPr lang="en-US" sz="1200" smtClean="0">
                          <a:solidFill>
                            <a:schemeClr val="tx1"/>
                          </a:solidFill>
                        </a:rPr>
                        <a:t>32x32/16x64</a:t>
                      </a: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smtClean="0"/>
                        <a:t>FP32/64</a:t>
                      </a: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1200" smtClean="0"/>
                        <a:t>Serially</a:t>
                      </a:r>
                    </a:p>
                    <a:p>
                      <a:pPr algn="ctr"/>
                      <a:r>
                        <a:rPr lang="en-US" sz="1200" smtClean="0"/>
                        <a:t>executed</a:t>
                      </a:r>
                      <a:endParaRPr lang="en-US" sz="1200"/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16572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smtClean="0"/>
                        <a:t>VFP2</a:t>
                      </a:r>
                      <a:r>
                        <a:rPr lang="hu-HU" sz="1200" baseline="30000" smtClean="0"/>
                        <a:t>1</a:t>
                      </a:r>
                      <a:endParaRPr lang="en-US" sz="1200" baseline="30000" smtClean="0"/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549893">
                <a:tc>
                  <a:txBody>
                    <a:bodyPr/>
                    <a:lstStyle/>
                    <a:p>
                      <a:pPr algn="ctr"/>
                      <a:r>
                        <a:rPr lang="en-US" sz="1200" b="0" smtClean="0">
                          <a:solidFill>
                            <a:schemeClr val="bg1"/>
                          </a:solidFill>
                        </a:rPr>
                        <a:t>ARMv6</a:t>
                      </a:r>
                      <a:endParaRPr lang="en-US" sz="1200" b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smtClean="0"/>
                        <a:t>2004</a:t>
                      </a:r>
                      <a:endParaRPr lang="en-US" sz="1200"/>
                    </a:p>
                  </a:txBody>
                  <a:tcPr anchor="ctr">
                    <a:solidFill>
                      <a:srgbClr val="FFFFCC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 anchor="ctr"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200" smtClean="0"/>
                        <a:t>SIMD</a:t>
                      </a:r>
                      <a:endParaRPr lang="en-US" sz="1200"/>
                    </a:p>
                  </a:txBody>
                  <a:tcPr anchor="ctr">
                    <a:solidFill>
                      <a:srgbClr val="FFFFA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smtClean="0"/>
                        <a:t>32-bit w. FX8/16</a:t>
                      </a:r>
                      <a:endParaRPr lang="en-US" sz="1200"/>
                    </a:p>
                  </a:txBody>
                  <a:tcPr anchor="ctr">
                    <a:solidFill>
                      <a:srgbClr val="FFFFA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anchor="ctr">
                    <a:solidFill>
                      <a:srgbClr val="FFFFA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anchor="ctr">
                    <a:solidFill>
                      <a:srgbClr val="FFFFA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anchor="ctr">
                    <a:solidFill>
                      <a:srgbClr val="FFFFAF"/>
                    </a:solidFill>
                  </a:tcPr>
                </a:tc>
              </a:tr>
              <a:tr h="219727">
                <a:tc rowSpan="3">
                  <a:txBody>
                    <a:bodyPr/>
                    <a:lstStyle/>
                    <a:p>
                      <a:pPr algn="ctr"/>
                      <a:r>
                        <a:rPr lang="en-US" sz="1200" b="0" smtClean="0">
                          <a:solidFill>
                            <a:schemeClr val="bg1"/>
                          </a:solidFill>
                        </a:rPr>
                        <a:t>ARMv7</a:t>
                      </a:r>
                      <a:endParaRPr lang="en-US" sz="1200" b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0070C0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/>
                      <a:endParaRPr lang="en-US" sz="1200" smtClean="0"/>
                    </a:p>
                    <a:p>
                      <a:pPr algn="ctr"/>
                      <a:r>
                        <a:rPr lang="en-US" sz="1200" smtClean="0"/>
                        <a:t>2006</a:t>
                      </a:r>
                      <a:endParaRPr lang="en-US" sz="1200"/>
                    </a:p>
                    <a:p>
                      <a:pPr algn="ctr"/>
                      <a:endParaRPr lang="en-US" sz="1200"/>
                    </a:p>
                  </a:txBody>
                  <a:tcPr anchor="ctr">
                    <a:solidFill>
                      <a:srgbClr val="FFFFCC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 anchor="ctr"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200" smtClean="0"/>
                        <a:t>VFPv3</a:t>
                      </a:r>
                      <a:r>
                        <a:rPr lang="hu-HU" sz="1200" baseline="30000" smtClean="0"/>
                        <a:t>2</a:t>
                      </a:r>
                      <a:endParaRPr lang="en-US" sz="1200" baseline="30000" smtClean="0"/>
                    </a:p>
                  </a:txBody>
                  <a:tcPr anchor="ctr">
                    <a:solidFill>
                      <a:srgbClr val="FFE38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/>
                      <a:endParaRPr lang="en-US" sz="1200"/>
                    </a:p>
                  </a:txBody>
                  <a:tcPr anchor="ctr">
                    <a:solidFill>
                      <a:srgbClr val="FFE389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l"/>
                      <a:r>
                        <a:rPr lang="en-US" sz="1200" smtClean="0">
                          <a:solidFill>
                            <a:schemeClr val="tx1"/>
                          </a:solidFill>
                        </a:rPr>
                        <a:t>32x64/32x32</a:t>
                      </a:r>
                      <a:r>
                        <a:rPr lang="hu-HU" sz="1200" smtClean="0">
                          <a:solidFill>
                            <a:schemeClr val="tx1"/>
                          </a:solidFill>
                        </a:rPr>
                        <a:t> </a:t>
                      </a:r>
                    </a:p>
                    <a:p>
                      <a:pPr algn="l"/>
                      <a:r>
                        <a:rPr lang="hu-HU" sz="1200" smtClean="0">
                          <a:solidFill>
                            <a:schemeClr val="tx1"/>
                          </a:solidFill>
                        </a:rPr>
                        <a:t>        or </a:t>
                      </a:r>
                      <a:r>
                        <a:rPr lang="en-US" sz="1200" baseline="0" smtClean="0"/>
                        <a:t>16</a:t>
                      </a:r>
                      <a:r>
                        <a:rPr lang="en-US" sz="1200" smtClean="0"/>
                        <a:t>x64/32x32</a:t>
                      </a:r>
                      <a:endParaRPr lang="en-US" sz="1200"/>
                    </a:p>
                  </a:txBody>
                  <a:tcPr anchor="ctr">
                    <a:solidFill>
                      <a:srgbClr val="FFE38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</a:rPr>
                        <a:t>+FP 16</a:t>
                      </a:r>
                      <a:r>
                        <a:rPr kumimoji="0" lang="hu-HU" sz="1200" b="0" i="0" u="none" strike="noStrike" kern="1200" cap="none" spc="0" normalizeH="0" baseline="3000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</a:rPr>
                        <a:t>4</a:t>
                      </a:r>
                      <a:endParaRPr kumimoji="0" lang="en-US" sz="1200" b="0" i="0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n-lt"/>
                      </a:endParaRPr>
                    </a:p>
                  </a:txBody>
                  <a:tcPr anchor="ctr">
                    <a:solidFill>
                      <a:srgbClr val="FFE389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1200" smtClean="0"/>
                        <a:t>Serially</a:t>
                      </a:r>
                    </a:p>
                    <a:p>
                      <a:pPr algn="ctr"/>
                      <a:r>
                        <a:rPr lang="en-US" sz="1200" smtClean="0"/>
                        <a:t>executed</a:t>
                      </a:r>
                      <a:endParaRPr lang="en-US" sz="1200"/>
                    </a:p>
                  </a:txBody>
                  <a:tcPr anchor="ctr">
                    <a:solidFill>
                      <a:srgbClr val="FFE389"/>
                    </a:solidFill>
                  </a:tcPr>
                </a:tc>
              </a:tr>
              <a:tr h="27860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smtClean="0"/>
                        <a:t>VFPv4</a:t>
                      </a:r>
                      <a:r>
                        <a:rPr lang="hu-HU" sz="1200" baseline="30000" smtClean="0"/>
                        <a:t>2</a:t>
                      </a:r>
                      <a:endParaRPr lang="en-US" sz="1200" baseline="30000"/>
                    </a:p>
                  </a:txBody>
                  <a:tcPr anchor="ctr">
                    <a:solidFill>
                      <a:srgbClr val="FFE38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</a:rPr>
                        <a:t>+</a:t>
                      </a:r>
                      <a:r>
                        <a:rPr kumimoji="0" lang="hu-HU" sz="12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</a:rPr>
                        <a:t> </a:t>
                      </a:r>
                      <a:r>
                        <a:rPr kumimoji="0" lang="en-US" sz="12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</a:rPr>
                        <a:t>FMA</a:t>
                      </a:r>
                    </a:p>
                  </a:txBody>
                  <a:tcPr anchor="ctr">
                    <a:solidFill>
                      <a:srgbClr val="FFE389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587858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200"/>
                        </a:spcAft>
                      </a:pPr>
                      <a:r>
                        <a:rPr lang="en-US" sz="1200" smtClean="0"/>
                        <a:t>Adv. SIMD</a:t>
                      </a:r>
                      <a:endParaRPr lang="hu-HU" sz="1200" smtClean="0"/>
                    </a:p>
                    <a:p>
                      <a:pPr algn="ctr">
                        <a:spcAft>
                          <a:spcPts val="200"/>
                        </a:spcAft>
                      </a:pPr>
                      <a:r>
                        <a:rPr lang="hu-HU" sz="1200" smtClean="0"/>
                        <a:t>(NEON)</a:t>
                      </a:r>
                      <a:r>
                        <a:rPr lang="hu-HU" sz="1200" baseline="30000" smtClean="0"/>
                        <a:t>3</a:t>
                      </a:r>
                    </a:p>
                  </a:txBody>
                  <a:tcPr anchor="ctr">
                    <a:solidFill>
                      <a:srgbClr val="CCE9AD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200" baseline="30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200"/>
                    </a:p>
                  </a:txBody>
                  <a:tcPr anchor="ctr">
                    <a:solidFill>
                      <a:srgbClr val="CCE9A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smtClean="0">
                          <a:solidFill>
                            <a:schemeClr val="tx1"/>
                          </a:solidFill>
                        </a:rPr>
                        <a:t>32x64/16x128</a:t>
                      </a:r>
                      <a:endParaRPr lang="en-US" sz="120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rgbClr val="CCE9A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200" smtClean="0"/>
                        <a:t>FX8/16/32/</a:t>
                      </a:r>
                    </a:p>
                    <a:p>
                      <a:pPr algn="ctr"/>
                      <a:r>
                        <a:rPr lang="hu-HU" sz="1200" smtClean="0"/>
                        <a:t>64</a:t>
                      </a:r>
                      <a:r>
                        <a:rPr lang="en-US" sz="1200" smtClean="0"/>
                        <a:t> </a:t>
                      </a:r>
                      <a:r>
                        <a:rPr lang="en-US" sz="1200" baseline="0" smtClean="0"/>
                        <a:t> </a:t>
                      </a:r>
                      <a:endParaRPr lang="hu-HU" sz="1200" baseline="0" smtClean="0"/>
                    </a:p>
                    <a:p>
                      <a:pPr algn="ctr"/>
                      <a:r>
                        <a:rPr lang="en-US" sz="1200" smtClean="0"/>
                        <a:t>FP</a:t>
                      </a:r>
                      <a:r>
                        <a:rPr lang="hu-HU" sz="1200" smtClean="0"/>
                        <a:t>16</a:t>
                      </a:r>
                      <a:r>
                        <a:rPr lang="hu-HU" sz="1200" baseline="30000" smtClean="0"/>
                        <a:t>3</a:t>
                      </a:r>
                      <a:r>
                        <a:rPr lang="hu-HU" sz="1200" smtClean="0"/>
                        <a:t>/</a:t>
                      </a:r>
                      <a:r>
                        <a:rPr lang="en-US" sz="1200" smtClean="0"/>
                        <a:t>32/64</a:t>
                      </a:r>
                      <a:endParaRPr lang="en-US" sz="1200"/>
                    </a:p>
                  </a:txBody>
                  <a:tcPr anchor="ctr">
                    <a:solidFill>
                      <a:srgbClr val="CCE9A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smtClean="0"/>
                        <a:t>64/128-bit wide</a:t>
                      </a:r>
                    </a:p>
                    <a:p>
                      <a:pPr algn="ctr"/>
                      <a:r>
                        <a:rPr lang="en-US" sz="1200" smtClean="0"/>
                        <a:t>FX 8/16/32/64,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</a:rPr>
                        <a:t>FP16</a:t>
                      </a:r>
                      <a:r>
                        <a:rPr kumimoji="0" lang="hu-HU" sz="1200" b="0" i="0" u="none" strike="noStrike" kern="1200" cap="none" spc="0" normalizeH="0" baseline="3000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</a:rPr>
                        <a:t>3</a:t>
                      </a:r>
                      <a:r>
                        <a:rPr kumimoji="0" lang="en-US" sz="12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</a:rPr>
                        <a:t>/32</a:t>
                      </a:r>
                      <a:r>
                        <a:rPr kumimoji="0" lang="hu-HU" sz="12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</a:rPr>
                        <a:t> +FMA</a:t>
                      </a:r>
                      <a:r>
                        <a:rPr kumimoji="0" lang="hu-HU" sz="1200" b="0" i="0" u="none" strike="noStrike" kern="1200" cap="none" spc="0" normalizeH="0" baseline="3000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</a:rPr>
                        <a:t>3</a:t>
                      </a:r>
                      <a:endParaRPr lang="en-US" sz="1200" baseline="30000" smtClean="0"/>
                    </a:p>
                  </a:txBody>
                  <a:tcPr anchor="ctr">
                    <a:solidFill>
                      <a:srgbClr val="CCE9AD"/>
                    </a:solidFill>
                  </a:tcPr>
                </a:tc>
              </a:tr>
              <a:tr h="288377">
                <a:tc rowSpan="4">
                  <a:txBody>
                    <a:bodyPr/>
                    <a:lstStyle/>
                    <a:p>
                      <a:pPr algn="ctr"/>
                      <a:r>
                        <a:rPr lang="en-US" sz="1200" b="0" smtClean="0">
                          <a:solidFill>
                            <a:schemeClr val="bg1"/>
                          </a:solidFill>
                        </a:rPr>
                        <a:t>ARMv8</a:t>
                      </a:r>
                      <a:endParaRPr lang="en-US" sz="1200" b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0070C0"/>
                    </a:solidFill>
                  </a:tcPr>
                </a:tc>
                <a:tc rowSpan="4">
                  <a:txBody>
                    <a:bodyPr/>
                    <a:lstStyle/>
                    <a:p>
                      <a:pPr algn="ctr"/>
                      <a:r>
                        <a:rPr lang="en-US" sz="1200" smtClean="0"/>
                        <a:t>2014</a:t>
                      </a:r>
                      <a:endParaRPr lang="en-US" sz="1200"/>
                    </a:p>
                  </a:txBody>
                  <a:tcPr anchor="ctr">
                    <a:solidFill>
                      <a:srgbClr val="FFFFCC"/>
                    </a:solidFill>
                  </a:tcPr>
                </a:tc>
                <a:tc rowSpan="4">
                  <a:txBody>
                    <a:bodyPr/>
                    <a:lstStyle/>
                    <a:p>
                      <a:pPr algn="ctr"/>
                      <a:r>
                        <a:rPr lang="en-US" sz="1200" smtClean="0"/>
                        <a:t>31x64</a:t>
                      </a:r>
                      <a:endParaRPr lang="en-US" sz="1200"/>
                    </a:p>
                  </a:txBody>
                  <a:tcPr anchor="ctr">
                    <a:solidFill>
                      <a:srgbClr val="C9F5FF"/>
                    </a:solidFill>
                  </a:tcPr>
                </a:tc>
                <a:tc rowSpan="4">
                  <a:txBody>
                    <a:bodyPr/>
                    <a:lstStyle/>
                    <a:p>
                      <a:pPr algn="ctr"/>
                      <a:r>
                        <a:rPr lang="en-US" sz="1200" smtClean="0"/>
                        <a:t>FX32/64</a:t>
                      </a:r>
                      <a:endParaRPr lang="en-US" sz="1200"/>
                    </a:p>
                  </a:txBody>
                  <a:tcPr anchor="ctr">
                    <a:solidFill>
                      <a:srgbClr val="C9F5FF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1200" smtClean="0"/>
                        <a:t>A32</a:t>
                      </a:r>
                      <a:endParaRPr lang="en-US" sz="1200"/>
                    </a:p>
                  </a:txBody>
                  <a:tcPr anchor="ctr">
                    <a:solidFill>
                      <a:srgbClr val="3BDA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smtClean="0"/>
                        <a:t>FP</a:t>
                      </a:r>
                      <a:endParaRPr lang="en-US" sz="1200"/>
                    </a:p>
                  </a:txBody>
                  <a:tcPr anchor="ctr">
                    <a:solidFill>
                      <a:srgbClr val="3BDA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/>
                    </a:p>
                  </a:txBody>
                  <a:tcPr anchor="ctr">
                    <a:solidFill>
                      <a:srgbClr val="3BDA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200" kern="120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32x64/32x32</a:t>
                      </a:r>
                      <a:endParaRPr lang="en-US" sz="12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rgbClr val="3BDA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200" kern="120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FP32/64</a:t>
                      </a:r>
                      <a:endParaRPr lang="en-US" sz="12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rgbClr val="3BDA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rgbClr val="3BDAFF"/>
                    </a:solidFill>
                  </a:tcPr>
                </a:tc>
              </a:tr>
              <a:tr h="362840">
                <a:tc vMerge="1">
                  <a:txBody>
                    <a:bodyPr/>
                    <a:lstStyle/>
                    <a:p>
                      <a:pPr algn="ctr"/>
                      <a:endParaRPr lang="en-US" sz="1200" b="0" dirty="0"/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smtClean="0"/>
                        <a:t>Adv. SIMD</a:t>
                      </a:r>
                      <a:endParaRPr lang="en-US" sz="1200"/>
                    </a:p>
                  </a:txBody>
                  <a:tcPr anchor="ctr">
                    <a:solidFill>
                      <a:srgbClr val="3BDA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/>
                    </a:p>
                  </a:txBody>
                  <a:tcPr anchor="ctr">
                    <a:solidFill>
                      <a:srgbClr val="3BDA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200" kern="120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32x64/16x128</a:t>
                      </a:r>
                      <a:endParaRPr lang="en-US" sz="12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rgbClr val="3BDA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US" sz="12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rgbClr val="3BDA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smtClean="0"/>
                        <a:t>As for ARMv7</a:t>
                      </a:r>
                    </a:p>
                  </a:txBody>
                  <a:tcPr anchor="ctr">
                    <a:solidFill>
                      <a:srgbClr val="3BDAFF"/>
                    </a:solidFill>
                  </a:tcPr>
                </a:tc>
              </a:tr>
              <a:tr h="288377">
                <a:tc vMerge="1">
                  <a:txBody>
                    <a:bodyPr/>
                    <a:lstStyle/>
                    <a:p>
                      <a:pPr algn="ctr"/>
                      <a:endParaRPr lang="en-US" sz="1200" b="0" dirty="0"/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1200" smtClean="0"/>
                        <a:t>A64</a:t>
                      </a:r>
                      <a:endParaRPr lang="en-US" sz="1200"/>
                    </a:p>
                  </a:txBody>
                  <a:tcPr anchor="ctr">
                    <a:solidFill>
                      <a:srgbClr val="FFCDD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smtClean="0"/>
                        <a:t>FP</a:t>
                      </a:r>
                      <a:endParaRPr lang="en-US" sz="1200"/>
                    </a:p>
                  </a:txBody>
                  <a:tcPr anchor="ctr">
                    <a:solidFill>
                      <a:srgbClr val="FFCDD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/>
                    </a:p>
                  </a:txBody>
                  <a:tcPr anchor="ctr">
                    <a:solidFill>
                      <a:srgbClr val="FFCDDE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200" kern="120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32x128</a:t>
                      </a:r>
                      <a:endParaRPr lang="en-US" sz="12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rgbClr val="FFCDDE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200" kern="120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FP 32/64</a:t>
                      </a:r>
                      <a:endParaRPr lang="en-US" sz="12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rgbClr val="FFCD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rgbClr val="FFCDDE"/>
                    </a:solidFill>
                  </a:tcPr>
                </a:tc>
              </a:tr>
              <a:tr h="465156">
                <a:tc vMerge="1">
                  <a:txBody>
                    <a:bodyPr/>
                    <a:lstStyle/>
                    <a:p>
                      <a:pPr algn="ctr"/>
                      <a:endParaRPr lang="en-US" sz="1200" b="0" dirty="0"/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smtClean="0"/>
                        <a:t>Adv. SIMD</a:t>
                      </a:r>
                      <a:endParaRPr lang="en-US" sz="1200"/>
                    </a:p>
                  </a:txBody>
                  <a:tcPr anchor="ctr">
                    <a:solidFill>
                      <a:srgbClr val="FFCDD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/>
                    </a:p>
                  </a:txBody>
                  <a:tcPr anchor="ctr">
                    <a:solidFill>
                      <a:srgbClr val="FFCDDE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US" sz="12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200" kern="120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FX 8/…/64 </a:t>
                      </a:r>
                    </a:p>
                    <a:p>
                      <a:pPr marL="0" algn="ctr" defTabSz="914400" rtl="0" eaLnBrk="1" latinLnBrk="0" hangingPunct="1"/>
                      <a:r>
                        <a:rPr lang="en-US" sz="1200" kern="120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FP 32/64</a:t>
                      </a:r>
                      <a:endParaRPr lang="en-US" sz="12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rgbClr val="FFCDD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smtClean="0"/>
                        <a:t>As for ARMv7</a:t>
                      </a:r>
                    </a:p>
                    <a:p>
                      <a:pPr algn="ctr"/>
                      <a:r>
                        <a:rPr lang="en-US" sz="1200" smtClean="0"/>
                        <a:t>+ FP 64</a:t>
                      </a:r>
                    </a:p>
                  </a:txBody>
                  <a:tcPr anchor="ctr">
                    <a:solidFill>
                      <a:srgbClr val="FFCDDE"/>
                    </a:solidFill>
                  </a:tcPr>
                </a:tc>
              </a:tr>
            </a:tbl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183180" y="628224"/>
            <a:ext cx="85961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mtClean="0">
                <a:solidFill>
                  <a:srgbClr val="333399"/>
                </a:solidFill>
              </a:rPr>
              <a:t>Overview of ISA extensions introduced to enhance compute capabilities </a:t>
            </a:r>
            <a:endParaRPr lang="en-US">
              <a:solidFill>
                <a:srgbClr val="333399"/>
              </a:solidFill>
            </a:endParaRPr>
          </a:p>
        </p:txBody>
      </p: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393700"/>
          </a:xfrm>
        </p:spPr>
        <p:txBody>
          <a:bodyPr/>
          <a:lstStyle/>
          <a:p>
            <a:r>
              <a:rPr lang="en-US"/>
              <a:t>2.2</a:t>
            </a:r>
            <a:r>
              <a:rPr lang="hu-HU"/>
              <a:t>.1 Overview </a:t>
            </a:r>
            <a:r>
              <a:rPr lang="hu-HU" smtClean="0"/>
              <a:t>(4)</a:t>
            </a:r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4184840" y="6624813"/>
            <a:ext cx="79220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smtClean="0">
                <a:solidFill>
                  <a:srgbClr val="000000"/>
                </a:solidFill>
              </a:rPr>
              <a:t>w: wide</a:t>
            </a:r>
            <a:endParaRPr lang="en-US" sz="12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8091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 bwMode="auto">
          <a:xfrm>
            <a:off x="791580" y="2168860"/>
            <a:ext cx="2418873" cy="1072816"/>
          </a:xfrm>
          <a:prstGeom prst="roundRect">
            <a:avLst/>
          </a:prstGeom>
          <a:noFill/>
          <a:ln w="28575" cap="flat" cmpd="sng" algn="ctr">
            <a:solidFill>
              <a:srgbClr val="FF0000"/>
            </a:solidFill>
            <a:prstDash val="dash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400" smtClean="0">
              <a:solidFill>
                <a:srgbClr val="000000"/>
              </a:solidFill>
            </a:endParaRPr>
          </a:p>
        </p:txBody>
      </p:sp>
      <p:sp>
        <p:nvSpPr>
          <p:cNvPr id="34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393700"/>
          </a:xfrm>
        </p:spPr>
        <p:txBody>
          <a:bodyPr/>
          <a:lstStyle/>
          <a:p>
            <a:r>
              <a:rPr lang="en-US"/>
              <a:t>2.2.2 GPR-based ISA </a:t>
            </a:r>
            <a:r>
              <a:rPr lang="en-US" smtClean="0"/>
              <a:t>extensions</a:t>
            </a:r>
            <a:r>
              <a:rPr lang="hu-HU" smtClean="0"/>
              <a:t> (1)</a:t>
            </a:r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193636" y="642277"/>
            <a:ext cx="39446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mtClean="0">
                <a:solidFill>
                  <a:srgbClr val="2D2D8A"/>
                </a:solidFill>
              </a:rPr>
              <a:t>2.2.2 </a:t>
            </a:r>
            <a:r>
              <a:rPr lang="en-US" smtClean="0">
                <a:solidFill>
                  <a:srgbClr val="2D2D8A"/>
                </a:solidFill>
              </a:rPr>
              <a:t>GPR-based ISA extensions</a:t>
            </a:r>
            <a:endParaRPr lang="en-US">
              <a:solidFill>
                <a:srgbClr val="2D2D8A"/>
              </a:solidFill>
            </a:endParaRPr>
          </a:p>
        </p:txBody>
      </p:sp>
      <p:sp>
        <p:nvSpPr>
          <p:cNvPr id="18" name="Text Box 7"/>
          <p:cNvSpPr txBox="1">
            <a:spLocks noChangeArrowheads="1"/>
          </p:cNvSpPr>
          <p:nvPr/>
        </p:nvSpPr>
        <p:spPr bwMode="auto">
          <a:xfrm>
            <a:off x="2231740" y="1223755"/>
            <a:ext cx="3870429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p"/>
              <a:defRPr sz="28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p"/>
              <a:defRPr sz="20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300" b="1" smtClean="0">
                <a:solidFill>
                  <a:srgbClr val="000000"/>
                </a:solidFill>
              </a:rPr>
              <a:t>ISA extensions introduced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300" b="1" smtClean="0">
                <a:solidFill>
                  <a:srgbClr val="000000"/>
                </a:solidFill>
              </a:rPr>
              <a:t> to enhance compute capabilities</a:t>
            </a:r>
          </a:p>
        </p:txBody>
      </p:sp>
      <p:sp>
        <p:nvSpPr>
          <p:cNvPr id="19" name="Text Box 4"/>
          <p:cNvSpPr txBox="1">
            <a:spLocks noChangeArrowheads="1"/>
          </p:cNvSpPr>
          <p:nvPr/>
        </p:nvSpPr>
        <p:spPr bwMode="auto">
          <a:xfrm>
            <a:off x="836585" y="2194133"/>
            <a:ext cx="2328863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p"/>
              <a:defRPr sz="28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p"/>
              <a:defRPr sz="20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300" b="1" smtClean="0">
                <a:solidFill>
                  <a:srgbClr val="000000"/>
                </a:solidFill>
              </a:rPr>
              <a:t>GPR-based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300" b="1" smtClean="0">
                <a:solidFill>
                  <a:srgbClr val="000000"/>
                </a:solidFill>
              </a:rPr>
              <a:t>ISA extensions</a:t>
            </a:r>
            <a:endParaRPr lang="en-US" altLang="en-US" sz="1300" b="1">
              <a:solidFill>
                <a:srgbClr val="000000"/>
              </a:solidFill>
            </a:endParaRPr>
          </a:p>
        </p:txBody>
      </p:sp>
      <p:sp>
        <p:nvSpPr>
          <p:cNvPr id="20" name="Oval 13"/>
          <p:cNvSpPr>
            <a:spLocks noChangeArrowheads="1"/>
          </p:cNvSpPr>
          <p:nvPr/>
        </p:nvSpPr>
        <p:spPr bwMode="auto">
          <a:xfrm>
            <a:off x="1945548" y="2129024"/>
            <a:ext cx="65087" cy="60325"/>
          </a:xfrm>
          <a:prstGeom prst="ellipse">
            <a:avLst/>
          </a:prstGeom>
          <a:solidFill>
            <a:srgbClr val="FFFFFF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p"/>
              <a:defRPr sz="28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p"/>
              <a:defRPr sz="20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hu-HU" altLang="en-US" sz="1300">
              <a:solidFill>
                <a:srgbClr val="000000"/>
              </a:solidFill>
            </a:endParaRPr>
          </a:p>
        </p:txBody>
      </p:sp>
      <p:sp>
        <p:nvSpPr>
          <p:cNvPr id="21" name="Line 22"/>
          <p:cNvSpPr>
            <a:spLocks noChangeShapeType="1"/>
          </p:cNvSpPr>
          <p:nvPr/>
        </p:nvSpPr>
        <p:spPr bwMode="auto">
          <a:xfrm>
            <a:off x="4115134" y="1701698"/>
            <a:ext cx="0" cy="2444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/>
          <a:lstStyle/>
          <a:p>
            <a:endParaRPr lang="en-US" sz="1300">
              <a:solidFill>
                <a:srgbClr val="000000"/>
              </a:solidFill>
            </a:endParaRPr>
          </a:p>
        </p:txBody>
      </p:sp>
      <p:sp>
        <p:nvSpPr>
          <p:cNvPr id="22" name="Line 25"/>
          <p:cNvSpPr>
            <a:spLocks noChangeShapeType="1"/>
          </p:cNvSpPr>
          <p:nvPr/>
        </p:nvSpPr>
        <p:spPr bwMode="auto">
          <a:xfrm>
            <a:off x="1990204" y="1946526"/>
            <a:ext cx="1" cy="17773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/>
          <a:lstStyle/>
          <a:p>
            <a:endParaRPr lang="en-US" sz="1300">
              <a:solidFill>
                <a:srgbClr val="000000"/>
              </a:solidFill>
            </a:endParaRPr>
          </a:p>
        </p:txBody>
      </p:sp>
      <p:sp>
        <p:nvSpPr>
          <p:cNvPr id="24" name="Oval 13"/>
          <p:cNvSpPr>
            <a:spLocks noChangeArrowheads="1"/>
          </p:cNvSpPr>
          <p:nvPr/>
        </p:nvSpPr>
        <p:spPr bwMode="auto">
          <a:xfrm>
            <a:off x="6286308" y="2120353"/>
            <a:ext cx="65088" cy="60325"/>
          </a:xfrm>
          <a:prstGeom prst="ellipse">
            <a:avLst/>
          </a:prstGeom>
          <a:solidFill>
            <a:srgbClr val="FFFFFF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p"/>
              <a:defRPr sz="28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p"/>
              <a:defRPr sz="20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hu-HU" altLang="en-US" sz="1300">
              <a:solidFill>
                <a:srgbClr val="000000"/>
              </a:solidFill>
            </a:endParaRPr>
          </a:p>
        </p:txBody>
      </p:sp>
      <p:sp>
        <p:nvSpPr>
          <p:cNvPr id="27" name="Line 29"/>
          <p:cNvSpPr>
            <a:spLocks noChangeShapeType="1"/>
          </p:cNvSpPr>
          <p:nvPr/>
        </p:nvSpPr>
        <p:spPr bwMode="auto">
          <a:xfrm flipH="1">
            <a:off x="6321322" y="1936246"/>
            <a:ext cx="0" cy="19045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/>
          <a:lstStyle/>
          <a:p>
            <a:endParaRPr lang="en-US" sz="1300">
              <a:solidFill>
                <a:srgbClr val="000000"/>
              </a:solidFill>
            </a:endParaRPr>
          </a:p>
        </p:txBody>
      </p:sp>
      <p:sp>
        <p:nvSpPr>
          <p:cNvPr id="28" name="Text Box 4"/>
          <p:cNvSpPr txBox="1">
            <a:spLocks noChangeArrowheads="1"/>
          </p:cNvSpPr>
          <p:nvPr/>
        </p:nvSpPr>
        <p:spPr bwMode="auto">
          <a:xfrm>
            <a:off x="4345488" y="2239138"/>
            <a:ext cx="3961927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p"/>
              <a:defRPr sz="28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p"/>
              <a:defRPr sz="20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300" b="1" smtClean="0">
                <a:solidFill>
                  <a:srgbClr val="000000"/>
                </a:solidFill>
              </a:rPr>
              <a:t>FP and  Advanced SIMD registers based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300" b="1" smtClean="0">
                <a:solidFill>
                  <a:srgbClr val="000000"/>
                </a:solidFill>
              </a:rPr>
              <a:t>ISA extensions</a:t>
            </a:r>
            <a:endParaRPr lang="en-US" altLang="en-US" sz="1300" b="1">
              <a:solidFill>
                <a:srgbClr val="000000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1333127" y="2830125"/>
            <a:ext cx="1507144" cy="2923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00" i="1" smtClean="0">
                <a:solidFill>
                  <a:srgbClr val="000000"/>
                </a:solidFill>
              </a:rPr>
              <a:t>SIMD extension</a:t>
            </a:r>
            <a:endParaRPr lang="en-US" sz="1300" i="1">
              <a:solidFill>
                <a:srgbClr val="000000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4565184" y="2839579"/>
            <a:ext cx="3849131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sz="1300" i="1" smtClean="0">
                <a:solidFill>
                  <a:srgbClr val="000000"/>
                </a:solidFill>
              </a:rPr>
              <a:t>VFP (Vector Floating Point) extensions</a:t>
            </a:r>
          </a:p>
          <a:p>
            <a:pPr marL="285750" indent="-285750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sz="1300" i="1" smtClean="0">
                <a:solidFill>
                  <a:srgbClr val="000000"/>
                </a:solidFill>
              </a:rPr>
              <a:t>The </a:t>
            </a:r>
            <a:r>
              <a:rPr lang="hu-HU" sz="1300" i="1" smtClean="0">
                <a:solidFill>
                  <a:srgbClr val="000000"/>
                </a:solidFill>
              </a:rPr>
              <a:t> Advanced SIMD (</a:t>
            </a:r>
            <a:r>
              <a:rPr lang="en-US" sz="1300" i="1" smtClean="0">
                <a:solidFill>
                  <a:srgbClr val="000000"/>
                </a:solidFill>
              </a:rPr>
              <a:t>NEON</a:t>
            </a:r>
            <a:r>
              <a:rPr lang="hu-HU" sz="1300" i="1" smtClean="0">
                <a:solidFill>
                  <a:srgbClr val="000000"/>
                </a:solidFill>
              </a:rPr>
              <a:t>)</a:t>
            </a:r>
            <a:r>
              <a:rPr lang="en-US" sz="1300" i="1" smtClean="0">
                <a:solidFill>
                  <a:srgbClr val="000000"/>
                </a:solidFill>
              </a:rPr>
              <a:t> extension</a:t>
            </a:r>
          </a:p>
          <a:p>
            <a:pPr marL="285750" indent="-285750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sz="1300" i="1" smtClean="0">
                <a:solidFill>
                  <a:srgbClr val="000000"/>
                </a:solidFill>
              </a:rPr>
              <a:t>Extensions of the ARMv8 ISA</a:t>
            </a:r>
            <a:endParaRPr lang="en-US" sz="1300" i="1">
              <a:solidFill>
                <a:srgbClr val="000000"/>
              </a:solidFill>
            </a:endParaRPr>
          </a:p>
        </p:txBody>
      </p:sp>
      <p:sp>
        <p:nvSpPr>
          <p:cNvPr id="31" name="Line 17"/>
          <p:cNvSpPr>
            <a:spLocks noChangeShapeType="1"/>
          </p:cNvSpPr>
          <p:nvPr/>
        </p:nvSpPr>
        <p:spPr bwMode="auto">
          <a:xfrm flipV="1">
            <a:off x="1969775" y="1950936"/>
            <a:ext cx="435776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/>
          <a:lstStyle/>
          <a:p>
            <a:endParaRPr lang="en-US" sz="13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8251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 bwMode="auto">
          <a:xfrm>
            <a:off x="4279629" y="2257129"/>
            <a:ext cx="4129063" cy="524932"/>
          </a:xfrm>
          <a:prstGeom prst="roundRect">
            <a:avLst/>
          </a:prstGeom>
          <a:noFill/>
          <a:ln w="28575" cap="flat" cmpd="sng" algn="ctr">
            <a:solidFill>
              <a:srgbClr val="FF0000"/>
            </a:solidFill>
            <a:prstDash val="dash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400" smtClean="0">
              <a:solidFill>
                <a:srgbClr val="000000"/>
              </a:solidFill>
            </a:endParaRPr>
          </a:p>
        </p:txBody>
      </p:sp>
      <p:sp>
        <p:nvSpPr>
          <p:cNvPr id="25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393700"/>
          </a:xfrm>
        </p:spPr>
        <p:txBody>
          <a:bodyPr/>
          <a:lstStyle/>
          <a:p>
            <a:r>
              <a:rPr lang="en-US" smtClean="0"/>
              <a:t>2.</a:t>
            </a:r>
            <a:r>
              <a:rPr lang="hu-HU" smtClean="0"/>
              <a:t>2.</a:t>
            </a:r>
            <a:r>
              <a:rPr lang="en-US" smtClean="0"/>
              <a:t>3 </a:t>
            </a:r>
            <a:r>
              <a:rPr lang="en-US"/>
              <a:t>FP and Advanced SIMD registers based ISA </a:t>
            </a:r>
            <a:r>
              <a:rPr lang="en-US" smtClean="0"/>
              <a:t>extensions</a:t>
            </a:r>
            <a:r>
              <a:rPr lang="hu-HU" smtClean="0"/>
              <a:t> (1)</a:t>
            </a:r>
            <a:endParaRPr lang="en-US"/>
          </a:p>
        </p:txBody>
      </p:sp>
      <p:sp>
        <p:nvSpPr>
          <p:cNvPr id="34" name="TextBox 33"/>
          <p:cNvSpPr txBox="1"/>
          <p:nvPr/>
        </p:nvSpPr>
        <p:spPr>
          <a:xfrm>
            <a:off x="193636" y="642277"/>
            <a:ext cx="72391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mtClean="0">
                <a:solidFill>
                  <a:srgbClr val="2D2D8A"/>
                </a:solidFill>
              </a:rPr>
              <a:t>2.2.3 </a:t>
            </a:r>
            <a:r>
              <a:rPr lang="en-US" smtClean="0">
                <a:solidFill>
                  <a:srgbClr val="2D2D8A"/>
                </a:solidFill>
              </a:rPr>
              <a:t>FP and Advanced SIMD registers based ISA extensions</a:t>
            </a:r>
            <a:endParaRPr lang="en-US">
              <a:solidFill>
                <a:srgbClr val="2D2D8A"/>
              </a:solidFill>
            </a:endParaRPr>
          </a:p>
        </p:txBody>
      </p:sp>
      <p:sp>
        <p:nvSpPr>
          <p:cNvPr id="16" name="Text Box 7"/>
          <p:cNvSpPr txBox="1">
            <a:spLocks noChangeArrowheads="1"/>
          </p:cNvSpPr>
          <p:nvPr/>
        </p:nvSpPr>
        <p:spPr bwMode="auto">
          <a:xfrm>
            <a:off x="2231740" y="1268760"/>
            <a:ext cx="3870429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p"/>
              <a:defRPr sz="28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p"/>
              <a:defRPr sz="20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300" b="1" smtClean="0">
                <a:solidFill>
                  <a:srgbClr val="000000"/>
                </a:solidFill>
              </a:rPr>
              <a:t>ISA extensions introduced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300" b="1" smtClean="0">
                <a:solidFill>
                  <a:srgbClr val="000000"/>
                </a:solidFill>
              </a:rPr>
              <a:t> to enhance compute capabilities</a:t>
            </a:r>
          </a:p>
        </p:txBody>
      </p:sp>
      <p:sp>
        <p:nvSpPr>
          <p:cNvPr id="17" name="Text Box 4"/>
          <p:cNvSpPr txBox="1">
            <a:spLocks noChangeArrowheads="1"/>
          </p:cNvSpPr>
          <p:nvPr/>
        </p:nvSpPr>
        <p:spPr bwMode="auto">
          <a:xfrm>
            <a:off x="836585" y="2239138"/>
            <a:ext cx="2328863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p"/>
              <a:defRPr sz="28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p"/>
              <a:defRPr sz="20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300" b="1" smtClean="0">
                <a:solidFill>
                  <a:srgbClr val="000000"/>
                </a:solidFill>
              </a:rPr>
              <a:t>GPR-based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300" b="1" smtClean="0">
                <a:solidFill>
                  <a:srgbClr val="000000"/>
                </a:solidFill>
              </a:rPr>
              <a:t>ISA extensions</a:t>
            </a:r>
            <a:endParaRPr lang="en-US" altLang="en-US" sz="1300" b="1">
              <a:solidFill>
                <a:srgbClr val="000000"/>
              </a:solidFill>
            </a:endParaRPr>
          </a:p>
        </p:txBody>
      </p:sp>
      <p:sp>
        <p:nvSpPr>
          <p:cNvPr id="18" name="Oval 13"/>
          <p:cNvSpPr>
            <a:spLocks noChangeArrowheads="1"/>
          </p:cNvSpPr>
          <p:nvPr/>
        </p:nvSpPr>
        <p:spPr bwMode="auto">
          <a:xfrm>
            <a:off x="1945548" y="2174029"/>
            <a:ext cx="65087" cy="60325"/>
          </a:xfrm>
          <a:prstGeom prst="ellipse">
            <a:avLst/>
          </a:prstGeom>
          <a:solidFill>
            <a:srgbClr val="FFFFFF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p"/>
              <a:defRPr sz="28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p"/>
              <a:defRPr sz="20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hu-HU" altLang="en-US" sz="1300">
              <a:solidFill>
                <a:srgbClr val="000000"/>
              </a:solidFill>
            </a:endParaRPr>
          </a:p>
        </p:txBody>
      </p:sp>
      <p:sp>
        <p:nvSpPr>
          <p:cNvPr id="19" name="Line 22"/>
          <p:cNvSpPr>
            <a:spLocks noChangeShapeType="1"/>
          </p:cNvSpPr>
          <p:nvPr/>
        </p:nvSpPr>
        <p:spPr bwMode="auto">
          <a:xfrm>
            <a:off x="4115134" y="1746703"/>
            <a:ext cx="0" cy="2444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/>
          <a:lstStyle/>
          <a:p>
            <a:endParaRPr lang="en-US" sz="1300">
              <a:solidFill>
                <a:srgbClr val="000000"/>
              </a:solidFill>
            </a:endParaRPr>
          </a:p>
        </p:txBody>
      </p:sp>
      <p:sp>
        <p:nvSpPr>
          <p:cNvPr id="20" name="Line 25"/>
          <p:cNvSpPr>
            <a:spLocks noChangeShapeType="1"/>
          </p:cNvSpPr>
          <p:nvPr/>
        </p:nvSpPr>
        <p:spPr bwMode="auto">
          <a:xfrm>
            <a:off x="1990204" y="1991531"/>
            <a:ext cx="1" cy="17773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/>
          <a:lstStyle/>
          <a:p>
            <a:endParaRPr lang="en-US" sz="1300">
              <a:solidFill>
                <a:srgbClr val="000000"/>
              </a:solidFill>
            </a:endParaRPr>
          </a:p>
        </p:txBody>
      </p:sp>
      <p:sp>
        <p:nvSpPr>
          <p:cNvPr id="21" name="Oval 13"/>
          <p:cNvSpPr>
            <a:spLocks noChangeArrowheads="1"/>
          </p:cNvSpPr>
          <p:nvPr/>
        </p:nvSpPr>
        <p:spPr bwMode="auto">
          <a:xfrm>
            <a:off x="6286308" y="2165358"/>
            <a:ext cx="65088" cy="60325"/>
          </a:xfrm>
          <a:prstGeom prst="ellipse">
            <a:avLst/>
          </a:prstGeom>
          <a:solidFill>
            <a:srgbClr val="FFFFFF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p"/>
              <a:defRPr sz="28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p"/>
              <a:defRPr sz="20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hu-HU" altLang="en-US" sz="1300">
              <a:solidFill>
                <a:srgbClr val="000000"/>
              </a:solidFill>
            </a:endParaRPr>
          </a:p>
        </p:txBody>
      </p:sp>
      <p:sp>
        <p:nvSpPr>
          <p:cNvPr id="22" name="Line 29"/>
          <p:cNvSpPr>
            <a:spLocks noChangeShapeType="1"/>
          </p:cNvSpPr>
          <p:nvPr/>
        </p:nvSpPr>
        <p:spPr bwMode="auto">
          <a:xfrm flipH="1">
            <a:off x="6321322" y="1981251"/>
            <a:ext cx="0" cy="19045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/>
          <a:lstStyle/>
          <a:p>
            <a:endParaRPr lang="en-US" sz="1300">
              <a:solidFill>
                <a:srgbClr val="000000"/>
              </a:solidFill>
            </a:endParaRPr>
          </a:p>
        </p:txBody>
      </p:sp>
      <p:sp>
        <p:nvSpPr>
          <p:cNvPr id="24" name="Text Box 4"/>
          <p:cNvSpPr txBox="1">
            <a:spLocks noChangeArrowheads="1"/>
          </p:cNvSpPr>
          <p:nvPr/>
        </p:nvSpPr>
        <p:spPr bwMode="auto">
          <a:xfrm>
            <a:off x="4345488" y="2284143"/>
            <a:ext cx="3961927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p"/>
              <a:defRPr sz="28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p"/>
              <a:defRPr sz="20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300" b="1" smtClean="0">
                <a:solidFill>
                  <a:srgbClr val="000000"/>
                </a:solidFill>
              </a:rPr>
              <a:t>FP and  Advanced SIMD registers based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300" b="1" smtClean="0">
                <a:solidFill>
                  <a:srgbClr val="000000"/>
                </a:solidFill>
              </a:rPr>
              <a:t>ISA extensions</a:t>
            </a:r>
            <a:endParaRPr lang="en-US" altLang="en-US" sz="1300" b="1">
              <a:solidFill>
                <a:srgbClr val="000000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1333127" y="2875130"/>
            <a:ext cx="1507144" cy="2923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00" i="1" smtClean="0">
                <a:solidFill>
                  <a:srgbClr val="000000"/>
                </a:solidFill>
              </a:rPr>
              <a:t>SIMD extension</a:t>
            </a:r>
            <a:endParaRPr lang="en-US" sz="1300" i="1">
              <a:solidFill>
                <a:srgbClr val="000000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4565184" y="2884584"/>
            <a:ext cx="378982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Aft>
                <a:spcPts val="300"/>
              </a:spcAft>
            </a:pPr>
            <a:r>
              <a:rPr lang="hu-HU" sz="1300" i="1" smtClean="0">
                <a:solidFill>
                  <a:srgbClr val="000000"/>
                </a:solidFill>
              </a:rPr>
              <a:t>a) </a:t>
            </a:r>
            <a:r>
              <a:rPr lang="en-US" sz="1300" i="1" smtClean="0">
                <a:solidFill>
                  <a:srgbClr val="000000"/>
                </a:solidFill>
              </a:rPr>
              <a:t>VFP (Vector Floating Point) extensions</a:t>
            </a:r>
          </a:p>
          <a:p>
            <a:pPr>
              <a:spcAft>
                <a:spcPts val="300"/>
              </a:spcAft>
            </a:pPr>
            <a:r>
              <a:rPr lang="hu-HU" sz="1300" i="1" smtClean="0">
                <a:solidFill>
                  <a:srgbClr val="000000"/>
                </a:solidFill>
              </a:rPr>
              <a:t>b) </a:t>
            </a:r>
            <a:r>
              <a:rPr lang="en-US" sz="1300" i="1" smtClean="0">
                <a:solidFill>
                  <a:srgbClr val="000000"/>
                </a:solidFill>
              </a:rPr>
              <a:t>The </a:t>
            </a:r>
            <a:r>
              <a:rPr lang="hu-HU" sz="1300" i="1" smtClean="0">
                <a:solidFill>
                  <a:srgbClr val="000000"/>
                </a:solidFill>
              </a:rPr>
              <a:t> Advanced SIMD (</a:t>
            </a:r>
            <a:r>
              <a:rPr lang="en-US" sz="1300" i="1" smtClean="0">
                <a:solidFill>
                  <a:srgbClr val="000000"/>
                </a:solidFill>
              </a:rPr>
              <a:t>NEON</a:t>
            </a:r>
            <a:r>
              <a:rPr lang="hu-HU" sz="1300" i="1" smtClean="0">
                <a:solidFill>
                  <a:srgbClr val="000000"/>
                </a:solidFill>
              </a:rPr>
              <a:t>)</a:t>
            </a:r>
            <a:r>
              <a:rPr lang="en-US" sz="1300" i="1" smtClean="0">
                <a:solidFill>
                  <a:srgbClr val="000000"/>
                </a:solidFill>
              </a:rPr>
              <a:t> extension</a:t>
            </a:r>
          </a:p>
          <a:p>
            <a:pPr>
              <a:spcAft>
                <a:spcPts val="300"/>
              </a:spcAft>
            </a:pPr>
            <a:r>
              <a:rPr lang="hu-HU" sz="1300" i="1" smtClean="0">
                <a:solidFill>
                  <a:srgbClr val="000000"/>
                </a:solidFill>
              </a:rPr>
              <a:t>c) </a:t>
            </a:r>
            <a:r>
              <a:rPr lang="en-US" sz="1300" i="1" smtClean="0">
                <a:solidFill>
                  <a:srgbClr val="000000"/>
                </a:solidFill>
              </a:rPr>
              <a:t>Extensions </a:t>
            </a:r>
            <a:r>
              <a:rPr lang="hu-HU" sz="1300" i="1" smtClean="0">
                <a:solidFill>
                  <a:srgbClr val="000000"/>
                </a:solidFill>
              </a:rPr>
              <a:t>provided by </a:t>
            </a:r>
            <a:r>
              <a:rPr lang="en-US" sz="1300" i="1" smtClean="0">
                <a:solidFill>
                  <a:srgbClr val="000000"/>
                </a:solidFill>
              </a:rPr>
              <a:t>the ARMv8 ISA</a:t>
            </a:r>
            <a:endParaRPr lang="en-US" sz="1300" i="1">
              <a:solidFill>
                <a:srgbClr val="000000"/>
              </a:solidFill>
            </a:endParaRPr>
          </a:p>
        </p:txBody>
      </p:sp>
      <p:sp>
        <p:nvSpPr>
          <p:cNvPr id="28" name="Line 17"/>
          <p:cNvSpPr>
            <a:spLocks noChangeShapeType="1"/>
          </p:cNvSpPr>
          <p:nvPr/>
        </p:nvSpPr>
        <p:spPr bwMode="auto">
          <a:xfrm flipV="1">
            <a:off x="1969775" y="1995941"/>
            <a:ext cx="435776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/>
          <a:lstStyle/>
          <a:p>
            <a:endParaRPr lang="en-US" sz="13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96978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2.</a:t>
            </a:r>
            <a:r>
              <a:rPr lang="hu-HU"/>
              <a:t>2.</a:t>
            </a:r>
            <a:r>
              <a:rPr lang="en-US"/>
              <a:t>3 FP and Advanced SIMD registers based ISA extensions</a:t>
            </a:r>
            <a:r>
              <a:rPr lang="hu-HU"/>
              <a:t> </a:t>
            </a:r>
            <a:r>
              <a:rPr lang="hu-HU" smtClean="0"/>
              <a:t>(2)</a:t>
            </a:r>
            <a:endParaRPr lang="hu-HU"/>
          </a:p>
        </p:txBody>
      </p:sp>
      <p:sp>
        <p:nvSpPr>
          <p:cNvPr id="3" name="TextBox 2"/>
          <p:cNvSpPr txBox="1"/>
          <p:nvPr/>
        </p:nvSpPr>
        <p:spPr>
          <a:xfrm>
            <a:off x="193636" y="642277"/>
            <a:ext cx="55131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mtClean="0">
                <a:solidFill>
                  <a:srgbClr val="2D2D8A"/>
                </a:solidFill>
              </a:rPr>
              <a:t>a) VFP (Vector Floating Point) </a:t>
            </a:r>
            <a:r>
              <a:rPr lang="en-US" smtClean="0">
                <a:solidFill>
                  <a:srgbClr val="2D2D8A"/>
                </a:solidFill>
              </a:rPr>
              <a:t>ISA extensions</a:t>
            </a:r>
            <a:endParaRPr lang="en-US">
              <a:solidFill>
                <a:srgbClr val="2D2D8A"/>
              </a:solidFill>
            </a:endParaRPr>
          </a:p>
        </p:txBody>
      </p:sp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2636785" y="2213865"/>
            <a:ext cx="3821875" cy="2723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 eaLnBrk="1" hangingPunct="1">
              <a:lnSpc>
                <a:spcPct val="90000"/>
              </a:lnSpc>
              <a:spcAft>
                <a:spcPct val="15000"/>
              </a:spcAft>
            </a:pPr>
            <a:r>
              <a:rPr lang="en-US" sz="1300" b="1" smtClean="0">
                <a:solidFill>
                  <a:srgbClr val="000000"/>
                </a:solidFill>
              </a:rPr>
              <a:t>VFP </a:t>
            </a:r>
            <a:r>
              <a:rPr lang="en-US" sz="1300" b="1">
                <a:solidFill>
                  <a:srgbClr val="000000"/>
                </a:solidFill>
              </a:rPr>
              <a:t>(Vector Floating Point) </a:t>
            </a:r>
            <a:r>
              <a:rPr lang="en-US" sz="1300" b="1" smtClean="0">
                <a:solidFill>
                  <a:srgbClr val="000000"/>
                </a:solidFill>
              </a:rPr>
              <a:t>extensions</a:t>
            </a:r>
            <a:endParaRPr lang="hu-HU" sz="1300" b="1" baseline="30000">
              <a:solidFill>
                <a:srgbClr val="000000"/>
              </a:solidFill>
            </a:endParaRPr>
          </a:p>
        </p:txBody>
      </p:sp>
      <p:sp>
        <p:nvSpPr>
          <p:cNvPr id="5" name="Text Box 6"/>
          <p:cNvSpPr txBox="1">
            <a:spLocks noChangeArrowheads="1"/>
          </p:cNvSpPr>
          <p:nvPr/>
        </p:nvSpPr>
        <p:spPr bwMode="auto">
          <a:xfrm>
            <a:off x="1845735" y="3051797"/>
            <a:ext cx="1470274" cy="292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tabLst>
                <a:tab pos="177800" algn="l"/>
              </a:tabLst>
              <a:defRPr sz="14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tabLst>
                <a:tab pos="177800" algn="l"/>
              </a:tabLst>
              <a:defRPr sz="14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tabLst>
                <a:tab pos="177800" algn="l"/>
              </a:tabLst>
              <a:defRPr sz="14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tabLst>
                <a:tab pos="177800" algn="l"/>
              </a:tabLst>
              <a:defRPr sz="14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tabLst>
                <a:tab pos="177800" algn="l"/>
              </a:tabLst>
              <a:defRPr sz="14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77800" algn="l"/>
              </a:tabLst>
              <a:defRPr sz="14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77800" algn="l"/>
              </a:tabLst>
              <a:defRPr sz="14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77800" algn="l"/>
              </a:tabLst>
              <a:defRPr sz="14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77800" algn="l"/>
              </a:tabLst>
              <a:defRPr sz="14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 eaLnBrk="1" hangingPunct="1"/>
            <a:r>
              <a:rPr lang="hu-HU" sz="1300" b="1" smtClean="0">
                <a:solidFill>
                  <a:srgbClr val="000000"/>
                </a:solidFill>
              </a:rPr>
              <a:t>VFPv1/VFPv2</a:t>
            </a:r>
            <a:endParaRPr lang="en-US" sz="1300" b="1">
              <a:solidFill>
                <a:srgbClr val="000000"/>
              </a:solidFill>
            </a:endParaRPr>
          </a:p>
        </p:txBody>
      </p:sp>
      <p:sp>
        <p:nvSpPr>
          <p:cNvPr id="6" name="Line 7"/>
          <p:cNvSpPr>
            <a:spLocks noChangeShapeType="1"/>
          </p:cNvSpPr>
          <p:nvPr/>
        </p:nvSpPr>
        <p:spPr bwMode="auto">
          <a:xfrm rot="-5400000" flipH="1" flipV="1">
            <a:off x="3424237" y="1794498"/>
            <a:ext cx="315913" cy="1979612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hu-HU" sz="1300">
              <a:solidFill>
                <a:srgbClr val="000000"/>
              </a:solidFill>
            </a:endParaRPr>
          </a:p>
        </p:txBody>
      </p:sp>
      <p:sp>
        <p:nvSpPr>
          <p:cNvPr id="7" name="Line 8"/>
          <p:cNvSpPr>
            <a:spLocks noChangeShapeType="1"/>
          </p:cNvSpPr>
          <p:nvPr/>
        </p:nvSpPr>
        <p:spPr bwMode="auto">
          <a:xfrm rot="5400000" flipV="1">
            <a:off x="5403850" y="1794497"/>
            <a:ext cx="315913" cy="1979613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hu-HU" sz="1300">
              <a:solidFill>
                <a:srgbClr val="000000"/>
              </a:solidFill>
            </a:endParaRPr>
          </a:p>
        </p:txBody>
      </p:sp>
      <p:sp>
        <p:nvSpPr>
          <p:cNvPr id="8" name="Oval 7"/>
          <p:cNvSpPr>
            <a:spLocks noChangeArrowheads="1"/>
          </p:cNvSpPr>
          <p:nvPr/>
        </p:nvSpPr>
        <p:spPr bwMode="auto">
          <a:xfrm>
            <a:off x="2554288" y="2908922"/>
            <a:ext cx="60325" cy="55563"/>
          </a:xfrm>
          <a:prstGeom prst="ellipse">
            <a:avLst/>
          </a:prstGeom>
          <a:solidFill>
            <a:srgbClr val="FFFFFF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hu-HU" sz="1300">
              <a:solidFill>
                <a:srgbClr val="000000"/>
              </a:solidFill>
            </a:endParaRPr>
          </a:p>
        </p:txBody>
      </p:sp>
      <p:sp>
        <p:nvSpPr>
          <p:cNvPr id="9" name="Oval 8"/>
          <p:cNvSpPr>
            <a:spLocks noChangeArrowheads="1"/>
          </p:cNvSpPr>
          <p:nvPr/>
        </p:nvSpPr>
        <p:spPr bwMode="auto">
          <a:xfrm>
            <a:off x="6515100" y="2908922"/>
            <a:ext cx="57150" cy="55563"/>
          </a:xfrm>
          <a:prstGeom prst="ellipse">
            <a:avLst/>
          </a:prstGeom>
          <a:solidFill>
            <a:srgbClr val="FFFFFF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hu-HU" sz="1300">
              <a:solidFill>
                <a:srgbClr val="000000"/>
              </a:solidFill>
            </a:endParaRPr>
          </a:p>
        </p:txBody>
      </p:sp>
      <p:sp>
        <p:nvSpPr>
          <p:cNvPr id="10" name="Text Box 5"/>
          <p:cNvSpPr txBox="1">
            <a:spLocks noChangeArrowheads="1"/>
          </p:cNvSpPr>
          <p:nvPr/>
        </p:nvSpPr>
        <p:spPr bwMode="auto">
          <a:xfrm>
            <a:off x="5809200" y="3051797"/>
            <a:ext cx="1470274" cy="292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 eaLnBrk="1" hangingPunct="1"/>
            <a:r>
              <a:rPr lang="hu-HU" sz="1300" b="1" smtClean="0">
                <a:solidFill>
                  <a:srgbClr val="000000"/>
                </a:solidFill>
              </a:rPr>
              <a:t>VFPv3/VFPv4</a:t>
            </a:r>
            <a:endParaRPr lang="en-US" sz="1300" b="1">
              <a:solidFill>
                <a:srgbClr val="00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188883" y="3386347"/>
            <a:ext cx="2663037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1300" smtClean="0"/>
              <a:t>Introduced in the ISA version</a:t>
            </a:r>
          </a:p>
          <a:p>
            <a:pPr algn="ctr"/>
            <a:r>
              <a:rPr lang="hu-HU" sz="1300" smtClean="0"/>
              <a:t> ARMv5</a:t>
            </a:r>
            <a:endParaRPr lang="hu-HU" sz="1300"/>
          </a:p>
        </p:txBody>
      </p:sp>
      <p:sp>
        <p:nvSpPr>
          <p:cNvPr id="12" name="TextBox 11"/>
          <p:cNvSpPr txBox="1"/>
          <p:nvPr/>
        </p:nvSpPr>
        <p:spPr>
          <a:xfrm>
            <a:off x="5284338" y="3386347"/>
            <a:ext cx="2663037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1300" smtClean="0"/>
              <a:t>Introduced in the ISA version</a:t>
            </a:r>
          </a:p>
          <a:p>
            <a:pPr algn="ctr"/>
            <a:r>
              <a:rPr lang="hu-HU" sz="1300" smtClean="0"/>
              <a:t> ARMv6</a:t>
            </a:r>
            <a:endParaRPr lang="hu-HU" sz="1300"/>
          </a:p>
        </p:txBody>
      </p:sp>
      <p:sp>
        <p:nvSpPr>
          <p:cNvPr id="13" name="TextBox 12"/>
          <p:cNvSpPr txBox="1"/>
          <p:nvPr/>
        </p:nvSpPr>
        <p:spPr>
          <a:xfrm>
            <a:off x="206515" y="1027474"/>
            <a:ext cx="8937485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600" dirty="0" smtClean="0"/>
              <a:t>We will discuss the</a:t>
            </a:r>
            <a:r>
              <a:rPr lang="hu-HU" sz="1600" dirty="0"/>
              <a:t> </a:t>
            </a:r>
            <a:r>
              <a:rPr lang="en-US" sz="1600" dirty="0" smtClean="0"/>
              <a:t>VFP </a:t>
            </a:r>
            <a:r>
              <a:rPr lang="en-US" sz="1600" dirty="0"/>
              <a:t>(Vector Floating Point) </a:t>
            </a:r>
            <a:r>
              <a:rPr lang="en-US" sz="1600" dirty="0" smtClean="0"/>
              <a:t>extensions</a:t>
            </a:r>
            <a:r>
              <a:rPr lang="hu-HU" sz="1600" dirty="0" smtClean="0"/>
              <a:t> subsequently </a:t>
            </a:r>
            <a:r>
              <a:rPr lang="hu-HU" sz="1600" dirty="0" smtClean="0">
                <a:solidFill>
                  <a:srgbClr val="0070C0"/>
                </a:solidFill>
              </a:rPr>
              <a:t>in two parts,</a:t>
            </a:r>
          </a:p>
          <a:p>
            <a:r>
              <a:rPr lang="hu-HU" sz="1600" dirty="0">
                <a:solidFill>
                  <a:srgbClr val="0070C0"/>
                </a:solidFill>
              </a:rPr>
              <a:t> </a:t>
            </a:r>
            <a:r>
              <a:rPr lang="hu-HU" sz="1600" dirty="0" smtClean="0">
                <a:solidFill>
                  <a:srgbClr val="0070C0"/>
                </a:solidFill>
              </a:rPr>
              <a:t> in accordance with their introduction in the ARMv5 and ARMv6 ISA versions</a:t>
            </a:r>
            <a:r>
              <a:rPr lang="hu-HU" sz="1600" dirty="0" smtClean="0"/>
              <a:t>,</a:t>
            </a:r>
          </a:p>
          <a:p>
            <a:r>
              <a:rPr lang="hu-HU" sz="1600" dirty="0"/>
              <a:t> </a:t>
            </a:r>
            <a:r>
              <a:rPr lang="hu-HU" sz="1600" dirty="0" smtClean="0"/>
              <a:t> as shown below:</a:t>
            </a:r>
            <a:endParaRPr lang="hu-HU" sz="1600" dirty="0"/>
          </a:p>
        </p:txBody>
      </p:sp>
    </p:spTree>
    <p:extLst>
      <p:ext uri="{BB962C8B-B14F-4D97-AF65-F5344CB8AC3E}">
        <p14:creationId xmlns:p14="http://schemas.microsoft.com/office/powerpoint/2010/main" val="27611768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 animBg="1"/>
      <p:bldP spid="7" grpId="0" animBg="1"/>
      <p:bldP spid="8" grpId="0" animBg="1"/>
      <p:bldP spid="9" grpId="0" animBg="1"/>
      <p:bldP spid="10" grpId="0"/>
      <p:bldP spid="11" grpId="0"/>
      <p:bldP spid="12" grpId="0"/>
      <p:bldP spid="1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182F76"/>
            </a:gs>
            <a:gs pos="100000">
              <a:srgbClr val="3366FF"/>
            </a:gs>
          </a:gsLst>
          <a:lin ang="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Rectangle 2"/>
          <p:cNvSpPr>
            <a:spLocks noChangeArrowheads="1"/>
          </p:cNvSpPr>
          <p:nvPr/>
        </p:nvSpPr>
        <p:spPr bwMode="auto">
          <a:xfrm>
            <a:off x="0" y="2125390"/>
            <a:ext cx="92398" cy="3847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22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45720" rIns="45720"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hu-HU" altLang="en-US" sz="1900">
              <a:solidFill>
                <a:srgbClr val="3333CC"/>
              </a:solidFill>
              <a:latin typeface="Verdana" pitchFamily="34" charset="0"/>
              <a:cs typeface="Times New Roman" pitchFamily="18" charset="0"/>
            </a:endParaRPr>
          </a:p>
        </p:txBody>
      </p:sp>
      <p:sp>
        <p:nvSpPr>
          <p:cNvPr id="120835" name="AutoShape 3"/>
          <p:cNvSpPr>
            <a:spLocks noChangeArrowheads="1"/>
          </p:cNvSpPr>
          <p:nvPr/>
        </p:nvSpPr>
        <p:spPr bwMode="auto">
          <a:xfrm>
            <a:off x="971550" y="981074"/>
            <a:ext cx="7661275" cy="522000"/>
          </a:xfrm>
          <a:prstGeom prst="roundRect">
            <a:avLst>
              <a:gd name="adj" fmla="val 0"/>
            </a:avLst>
          </a:prstGeom>
          <a:solidFill>
            <a:srgbClr val="000080"/>
          </a:solidFill>
          <a:ln w="9525">
            <a:solidFill>
              <a:schemeClr val="bg1"/>
            </a:solidFill>
            <a:round/>
            <a:headEnd/>
            <a:tailEnd/>
          </a:ln>
        </p:spPr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hu-HU" altLang="en-US" sz="1900" smtClean="0">
                <a:solidFill>
                  <a:srgbClr val="FFFFFF"/>
                </a:solidFill>
                <a:latin typeface="Verdana" pitchFamily="34" charset="0"/>
                <a:cs typeface="Times New Roman" pitchFamily="18" charset="0"/>
              </a:rPr>
              <a:t>ARM’s processor lines</a:t>
            </a:r>
            <a:endParaRPr lang="en-US" altLang="en-US" sz="1900">
              <a:solidFill>
                <a:srgbClr val="FFFFFF"/>
              </a:solidFill>
              <a:latin typeface="Verdana" pitchFamily="34" charset="0"/>
              <a:cs typeface="Times New Roman" pitchFamily="18" charset="0"/>
            </a:endParaRPr>
          </a:p>
        </p:txBody>
      </p:sp>
      <p:grpSp>
        <p:nvGrpSpPr>
          <p:cNvPr id="120836" name="Group 4"/>
          <p:cNvGrpSpPr>
            <a:grpSpLocks/>
          </p:cNvGrpSpPr>
          <p:nvPr/>
        </p:nvGrpSpPr>
        <p:grpSpPr bwMode="auto">
          <a:xfrm>
            <a:off x="1111250" y="1968496"/>
            <a:ext cx="7521575" cy="432182"/>
            <a:chOff x="699" y="1638"/>
            <a:chExt cx="4448" cy="309"/>
          </a:xfrm>
        </p:grpSpPr>
        <p:sp>
          <p:nvSpPr>
            <p:cNvPr id="120855" name="AutoShape 5"/>
            <p:cNvSpPr>
              <a:spLocks noChangeArrowheads="1"/>
            </p:cNvSpPr>
            <p:nvPr/>
          </p:nvSpPr>
          <p:spPr bwMode="auto">
            <a:xfrm>
              <a:off x="951" y="1638"/>
              <a:ext cx="4196" cy="309"/>
            </a:xfrm>
            <a:prstGeom prst="roundRect">
              <a:avLst>
                <a:gd name="adj" fmla="val 0"/>
              </a:avLst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r>
                <a:rPr lang="hu-HU" altLang="en-US" sz="1900">
                  <a:solidFill>
                    <a:srgbClr val="FFFFFF"/>
                  </a:solidFill>
                  <a:latin typeface="Verdana" pitchFamily="34" charset="0"/>
                  <a:cs typeface="Times New Roman" pitchFamily="18" charset="0"/>
                </a:rPr>
                <a:t>  </a:t>
              </a:r>
              <a:r>
                <a:rPr lang="hu-HU" altLang="en-US" sz="1900" smtClean="0">
                  <a:solidFill>
                    <a:srgbClr val="FFFFFF"/>
                  </a:solidFill>
                  <a:latin typeface="Verdana" pitchFamily="34" charset="0"/>
                  <a:cs typeface="Times New Roman" pitchFamily="18" charset="0"/>
                </a:rPr>
                <a:t>1</a:t>
              </a:r>
              <a:r>
                <a:rPr lang="en-US" altLang="en-US" sz="1900" smtClean="0">
                  <a:solidFill>
                    <a:srgbClr val="FFFFFF"/>
                  </a:solidFill>
                  <a:latin typeface="Verdana" pitchFamily="34" charset="0"/>
                  <a:cs typeface="Times New Roman" pitchFamily="18" charset="0"/>
                </a:rPr>
                <a:t>.</a:t>
              </a:r>
              <a:r>
                <a:rPr lang="hu-HU" altLang="en-US" sz="1900" smtClean="0">
                  <a:solidFill>
                    <a:srgbClr val="FFFFFF"/>
                  </a:solidFill>
                  <a:latin typeface="Verdana" pitchFamily="34" charset="0"/>
                  <a:cs typeface="Times New Roman" pitchFamily="18" charset="0"/>
                </a:rPr>
                <a:t> Evolution of ARM</a:t>
              </a:r>
              <a:endParaRPr lang="en-US" altLang="en-US" sz="1900">
                <a:solidFill>
                  <a:srgbClr val="FFFFFF"/>
                </a:solidFill>
                <a:latin typeface="Verdana" pitchFamily="34" charset="0"/>
                <a:cs typeface="Times New Roman" pitchFamily="18" charset="0"/>
              </a:endParaRPr>
            </a:p>
          </p:txBody>
        </p:sp>
        <p:sp>
          <p:nvSpPr>
            <p:cNvPr id="120856" name="Text Box 6"/>
            <p:cNvSpPr txBox="1">
              <a:spLocks noChangeArrowheads="1"/>
            </p:cNvSpPr>
            <p:nvPr/>
          </p:nvSpPr>
          <p:spPr bwMode="auto">
            <a:xfrm>
              <a:off x="699" y="1684"/>
              <a:ext cx="243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lang="hu-HU" altLang="en-US" sz="1900">
                  <a:solidFill>
                    <a:srgbClr val="FFFFFF"/>
                  </a:solidFill>
                  <a:latin typeface="Verdana" pitchFamily="34" charset="0"/>
                  <a:cs typeface="Times New Roman" pitchFamily="18" charset="0"/>
                </a:rPr>
                <a:t> </a:t>
              </a:r>
              <a:endParaRPr lang="en-US" altLang="en-US" sz="1900">
                <a:solidFill>
                  <a:srgbClr val="FFFFFF"/>
                </a:solidFill>
                <a:latin typeface="Verdana" pitchFamily="34" charset="0"/>
                <a:cs typeface="Times New Roman" pitchFamily="18" charset="0"/>
              </a:endParaRPr>
            </a:p>
          </p:txBody>
        </p:sp>
      </p:grpSp>
      <p:grpSp>
        <p:nvGrpSpPr>
          <p:cNvPr id="120837" name="Group 7"/>
          <p:cNvGrpSpPr>
            <a:grpSpLocks/>
          </p:cNvGrpSpPr>
          <p:nvPr/>
        </p:nvGrpSpPr>
        <p:grpSpPr bwMode="auto">
          <a:xfrm>
            <a:off x="1108075" y="2439445"/>
            <a:ext cx="7524750" cy="450850"/>
            <a:chOff x="699" y="1626"/>
            <a:chExt cx="4448" cy="284"/>
          </a:xfrm>
        </p:grpSpPr>
        <p:sp>
          <p:nvSpPr>
            <p:cNvPr id="120853" name="AutoShape 8"/>
            <p:cNvSpPr>
              <a:spLocks noChangeArrowheads="1"/>
            </p:cNvSpPr>
            <p:nvPr/>
          </p:nvSpPr>
          <p:spPr bwMode="auto">
            <a:xfrm>
              <a:off x="951" y="1638"/>
              <a:ext cx="4196" cy="272"/>
            </a:xfrm>
            <a:prstGeom prst="roundRect">
              <a:avLst>
                <a:gd name="adj" fmla="val 0"/>
              </a:avLst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r>
                <a:rPr lang="hu-HU" altLang="en-US" sz="1900" smtClean="0">
                  <a:solidFill>
                    <a:srgbClr val="FFFFFF"/>
                  </a:solidFill>
                  <a:latin typeface="Verdana" pitchFamily="34" charset="0"/>
                  <a:cs typeface="Times New Roman" pitchFamily="18" charset="0"/>
                </a:rPr>
                <a:t>  </a:t>
              </a:r>
              <a:r>
                <a:rPr lang="en-US" altLang="en-US" sz="1900" smtClean="0">
                  <a:solidFill>
                    <a:srgbClr val="FFFFFF"/>
                  </a:solidFill>
                  <a:latin typeface="Verdana" pitchFamily="34" charset="0"/>
                  <a:cs typeface="Times New Roman" pitchFamily="18" charset="0"/>
                </a:rPr>
                <a:t>2.</a:t>
              </a:r>
              <a:r>
                <a:rPr lang="hu-HU" altLang="en-US" sz="1900" smtClean="0">
                  <a:solidFill>
                    <a:srgbClr val="FFFFFF"/>
                  </a:solidFill>
                  <a:latin typeface="Verdana" pitchFamily="34" charset="0"/>
                  <a:cs typeface="Times New Roman" pitchFamily="18" charset="0"/>
                </a:rPr>
                <a:t> </a:t>
              </a:r>
              <a:r>
                <a:rPr lang="en-US" altLang="en-US" sz="1900" smtClean="0">
                  <a:solidFill>
                    <a:srgbClr val="FFFFFF"/>
                  </a:solidFill>
                  <a:latin typeface="Verdana" pitchFamily="34" charset="0"/>
                  <a:cs typeface="Times New Roman" pitchFamily="18" charset="0"/>
                </a:rPr>
                <a:t>Evolution </a:t>
              </a:r>
              <a:r>
                <a:rPr lang="en-US" altLang="en-US" sz="1900">
                  <a:solidFill>
                    <a:srgbClr val="FFFFFF"/>
                  </a:solidFill>
                  <a:latin typeface="Verdana" pitchFamily="34" charset="0"/>
                  <a:cs typeface="Times New Roman" pitchFamily="18" charset="0"/>
                </a:rPr>
                <a:t>of </a:t>
              </a:r>
              <a:r>
                <a:rPr lang="hu-HU" altLang="en-US" sz="1900" smtClean="0">
                  <a:solidFill>
                    <a:srgbClr val="FFFFFF"/>
                  </a:solidFill>
                  <a:latin typeface="Verdana" pitchFamily="34" charset="0"/>
                  <a:cs typeface="Times New Roman" pitchFamily="18" charset="0"/>
                </a:rPr>
                <a:t>the ARM ISA</a:t>
              </a:r>
              <a:endParaRPr lang="en-US" altLang="en-US" sz="1900">
                <a:solidFill>
                  <a:srgbClr val="FFFFFF"/>
                </a:solidFill>
                <a:latin typeface="Verdana" pitchFamily="34" charset="0"/>
                <a:cs typeface="Times New Roman" pitchFamily="18" charset="0"/>
              </a:endParaRPr>
            </a:p>
          </p:txBody>
        </p:sp>
        <p:sp>
          <p:nvSpPr>
            <p:cNvPr id="120854" name="Text Box 9"/>
            <p:cNvSpPr txBox="1">
              <a:spLocks noChangeArrowheads="1"/>
            </p:cNvSpPr>
            <p:nvPr/>
          </p:nvSpPr>
          <p:spPr bwMode="auto">
            <a:xfrm>
              <a:off x="699" y="1626"/>
              <a:ext cx="243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lang="hu-HU" altLang="en-US" sz="1900">
                  <a:solidFill>
                    <a:srgbClr val="FFFFFF"/>
                  </a:solidFill>
                  <a:latin typeface="Verdana" pitchFamily="34" charset="0"/>
                  <a:cs typeface="Times New Roman" pitchFamily="18" charset="0"/>
                </a:rPr>
                <a:t> </a:t>
              </a:r>
              <a:endParaRPr lang="en-US" altLang="en-US" sz="1900">
                <a:solidFill>
                  <a:srgbClr val="FFFFFF"/>
                </a:solidFill>
                <a:latin typeface="Verdana" pitchFamily="34" charset="0"/>
                <a:cs typeface="Times New Roman" pitchFamily="18" charset="0"/>
              </a:endParaRPr>
            </a:p>
          </p:txBody>
        </p:sp>
      </p:grpSp>
      <p:grpSp>
        <p:nvGrpSpPr>
          <p:cNvPr id="120840" name="Group 16"/>
          <p:cNvGrpSpPr>
            <a:grpSpLocks/>
          </p:cNvGrpSpPr>
          <p:nvPr/>
        </p:nvGrpSpPr>
        <p:grpSpPr bwMode="auto">
          <a:xfrm>
            <a:off x="1103313" y="3895970"/>
            <a:ext cx="7529512" cy="431801"/>
            <a:chOff x="699" y="1630"/>
            <a:chExt cx="4448" cy="272"/>
          </a:xfrm>
        </p:grpSpPr>
        <p:sp>
          <p:nvSpPr>
            <p:cNvPr id="120847" name="AutoShape 17"/>
            <p:cNvSpPr>
              <a:spLocks noChangeArrowheads="1"/>
            </p:cNvSpPr>
            <p:nvPr/>
          </p:nvSpPr>
          <p:spPr bwMode="auto">
            <a:xfrm>
              <a:off x="951" y="1630"/>
              <a:ext cx="4196" cy="272"/>
            </a:xfrm>
            <a:prstGeom prst="roundRect">
              <a:avLst>
                <a:gd name="adj" fmla="val 0"/>
              </a:avLst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r>
                <a:rPr lang="hu-HU" altLang="en-US" sz="1900" smtClean="0">
                  <a:solidFill>
                    <a:srgbClr val="FFFFFF"/>
                  </a:solidFill>
                  <a:latin typeface="Verdana" pitchFamily="34" charset="0"/>
                  <a:cs typeface="Times New Roman" pitchFamily="18" charset="0"/>
                </a:rPr>
                <a:t>  5. Overview of ARM’s Cortex-A series</a:t>
              </a:r>
              <a:endParaRPr lang="en-US" altLang="en-US" sz="1900">
                <a:solidFill>
                  <a:srgbClr val="FFFFFF"/>
                </a:solidFill>
                <a:latin typeface="Verdana" pitchFamily="34" charset="0"/>
                <a:cs typeface="Times New Roman" pitchFamily="18" charset="0"/>
              </a:endParaRPr>
            </a:p>
          </p:txBody>
        </p:sp>
        <p:sp>
          <p:nvSpPr>
            <p:cNvPr id="120848" name="Text Box 18"/>
            <p:cNvSpPr txBox="1">
              <a:spLocks noChangeArrowheads="1"/>
            </p:cNvSpPr>
            <p:nvPr/>
          </p:nvSpPr>
          <p:spPr bwMode="auto">
            <a:xfrm>
              <a:off x="699" y="1632"/>
              <a:ext cx="242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lang="hu-HU" altLang="en-US" sz="1900">
                  <a:solidFill>
                    <a:srgbClr val="FFFFFF"/>
                  </a:solidFill>
                  <a:latin typeface="Verdana" pitchFamily="34" charset="0"/>
                  <a:cs typeface="Times New Roman" pitchFamily="18" charset="0"/>
                </a:rPr>
                <a:t> </a:t>
              </a:r>
              <a:endParaRPr lang="en-US" altLang="en-US" sz="1900">
                <a:solidFill>
                  <a:srgbClr val="FFFFFF"/>
                </a:solidFill>
                <a:latin typeface="Verdana" pitchFamily="34" charset="0"/>
                <a:cs typeface="Times New Roman" pitchFamily="18" charset="0"/>
              </a:endParaRPr>
            </a:p>
          </p:txBody>
        </p:sp>
      </p:grpSp>
      <p:grpSp>
        <p:nvGrpSpPr>
          <p:cNvPr id="120841" name="Group 10"/>
          <p:cNvGrpSpPr>
            <a:grpSpLocks/>
          </p:cNvGrpSpPr>
          <p:nvPr/>
        </p:nvGrpSpPr>
        <p:grpSpPr bwMode="auto">
          <a:xfrm>
            <a:off x="1111250" y="2941879"/>
            <a:ext cx="7521575" cy="436563"/>
            <a:chOff x="699" y="1635"/>
            <a:chExt cx="4448" cy="275"/>
          </a:xfrm>
        </p:grpSpPr>
        <p:sp>
          <p:nvSpPr>
            <p:cNvPr id="120845" name="AutoShape 11"/>
            <p:cNvSpPr>
              <a:spLocks noChangeArrowheads="1"/>
            </p:cNvSpPr>
            <p:nvPr/>
          </p:nvSpPr>
          <p:spPr bwMode="auto">
            <a:xfrm>
              <a:off x="951" y="1638"/>
              <a:ext cx="4196" cy="272"/>
            </a:xfrm>
            <a:prstGeom prst="roundRect">
              <a:avLst>
                <a:gd name="adj" fmla="val 0"/>
              </a:avLst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r>
                <a:rPr lang="hu-HU" altLang="en-US" sz="1900">
                  <a:solidFill>
                    <a:srgbClr val="FFFFFF"/>
                  </a:solidFill>
                  <a:latin typeface="Verdana" pitchFamily="34" charset="0"/>
                  <a:cs typeface="Times New Roman" pitchFamily="18" charset="0"/>
                </a:rPr>
                <a:t>  </a:t>
              </a:r>
              <a:r>
                <a:rPr lang="en-US" altLang="en-US" sz="1900" smtClean="0">
                  <a:solidFill>
                    <a:srgbClr val="FFFFFF"/>
                  </a:solidFill>
                  <a:latin typeface="Verdana" pitchFamily="34" charset="0"/>
                  <a:cs typeface="Times New Roman" pitchFamily="18" charset="0"/>
                </a:rPr>
                <a:t>3.</a:t>
              </a:r>
              <a:r>
                <a:rPr lang="hu-HU" altLang="en-US" sz="1900" smtClean="0">
                  <a:solidFill>
                    <a:srgbClr val="FFFFFF"/>
                  </a:solidFill>
                  <a:latin typeface="Verdana" pitchFamily="34" charset="0"/>
                  <a:cs typeface="Times New Roman" pitchFamily="18" charset="0"/>
                </a:rPr>
                <a:t> </a:t>
              </a:r>
              <a:r>
                <a:rPr lang="hu-HU" altLang="en-US" sz="1900">
                  <a:solidFill>
                    <a:srgbClr val="FFFFFF"/>
                  </a:solidFill>
                  <a:latin typeface="Verdana" pitchFamily="34" charset="0"/>
                  <a:cs typeface="Times New Roman" pitchFamily="18" charset="0"/>
                </a:rPr>
                <a:t>A</a:t>
              </a:r>
              <a:r>
                <a:rPr lang="hu-HU" altLang="en-US" sz="1900" smtClean="0">
                  <a:solidFill>
                    <a:srgbClr val="FFFFFF"/>
                  </a:solidFill>
                  <a:latin typeface="Verdana" pitchFamily="34" charset="0"/>
                  <a:cs typeface="Times New Roman" pitchFamily="18" charset="0"/>
                </a:rPr>
                <a:t>pproaches to circuit design</a:t>
              </a:r>
              <a:endParaRPr lang="en-US" altLang="en-US" sz="1900">
                <a:solidFill>
                  <a:srgbClr val="FFFFFF"/>
                </a:solidFill>
                <a:latin typeface="Verdana" pitchFamily="34" charset="0"/>
                <a:cs typeface="Times New Roman" pitchFamily="18" charset="0"/>
              </a:endParaRPr>
            </a:p>
          </p:txBody>
        </p:sp>
        <p:sp>
          <p:nvSpPr>
            <p:cNvPr id="120846" name="Text Box 12"/>
            <p:cNvSpPr txBox="1">
              <a:spLocks noChangeArrowheads="1"/>
            </p:cNvSpPr>
            <p:nvPr/>
          </p:nvSpPr>
          <p:spPr bwMode="auto">
            <a:xfrm>
              <a:off x="699" y="1635"/>
              <a:ext cx="243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lang="hu-HU" altLang="en-US" sz="1900">
                  <a:solidFill>
                    <a:srgbClr val="FFFFFF"/>
                  </a:solidFill>
                  <a:latin typeface="Verdana" pitchFamily="34" charset="0"/>
                  <a:cs typeface="Times New Roman" pitchFamily="18" charset="0"/>
                </a:rPr>
                <a:t> </a:t>
              </a:r>
              <a:endParaRPr lang="en-US" altLang="en-US" sz="1900">
                <a:solidFill>
                  <a:srgbClr val="FFFFFF"/>
                </a:solidFill>
                <a:latin typeface="Verdana" pitchFamily="34" charset="0"/>
                <a:cs typeface="Times New Roman" pitchFamily="18" charset="0"/>
              </a:endParaRPr>
            </a:p>
          </p:txBody>
        </p:sp>
      </p:grpSp>
      <p:grpSp>
        <p:nvGrpSpPr>
          <p:cNvPr id="120842" name="Group 13"/>
          <p:cNvGrpSpPr>
            <a:grpSpLocks/>
          </p:cNvGrpSpPr>
          <p:nvPr/>
        </p:nvGrpSpPr>
        <p:grpSpPr bwMode="auto">
          <a:xfrm>
            <a:off x="1108075" y="3424477"/>
            <a:ext cx="7524750" cy="431800"/>
            <a:chOff x="699" y="1638"/>
            <a:chExt cx="4448" cy="272"/>
          </a:xfrm>
        </p:grpSpPr>
        <p:sp>
          <p:nvSpPr>
            <p:cNvPr id="120843" name="AutoShape 14"/>
            <p:cNvSpPr>
              <a:spLocks noChangeArrowheads="1"/>
            </p:cNvSpPr>
            <p:nvPr/>
          </p:nvSpPr>
          <p:spPr bwMode="auto">
            <a:xfrm>
              <a:off x="951" y="1638"/>
              <a:ext cx="4196" cy="272"/>
            </a:xfrm>
            <a:prstGeom prst="roundRect">
              <a:avLst>
                <a:gd name="adj" fmla="val 0"/>
              </a:avLst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r>
                <a:rPr lang="hu-HU" altLang="en-US" sz="1900">
                  <a:solidFill>
                    <a:srgbClr val="FFFFFF"/>
                  </a:solidFill>
                  <a:latin typeface="Verdana" pitchFamily="34" charset="0"/>
                  <a:cs typeface="Times New Roman" pitchFamily="18" charset="0"/>
                </a:rPr>
                <a:t>  </a:t>
              </a:r>
              <a:r>
                <a:rPr lang="en-US" altLang="en-US" sz="1900" smtClean="0">
                  <a:solidFill>
                    <a:srgbClr val="FFFFFF"/>
                  </a:solidFill>
                  <a:latin typeface="Verdana" pitchFamily="34" charset="0"/>
                  <a:cs typeface="Times New Roman" pitchFamily="18" charset="0"/>
                </a:rPr>
                <a:t>4.</a:t>
              </a:r>
              <a:r>
                <a:rPr lang="hu-HU" altLang="en-US" sz="1900" smtClean="0">
                  <a:solidFill>
                    <a:srgbClr val="FFFFFF"/>
                  </a:solidFill>
                  <a:latin typeface="Verdana" pitchFamily="34" charset="0"/>
                  <a:cs typeface="Times New Roman" pitchFamily="18" charset="0"/>
                </a:rPr>
                <a:t> Overview of ARM’s processor families</a:t>
              </a:r>
              <a:endParaRPr lang="en-US" altLang="en-US" sz="1900">
                <a:solidFill>
                  <a:srgbClr val="FFFFFF"/>
                </a:solidFill>
                <a:latin typeface="Verdana" pitchFamily="34" charset="0"/>
                <a:cs typeface="Times New Roman" pitchFamily="18" charset="0"/>
              </a:endParaRPr>
            </a:p>
          </p:txBody>
        </p:sp>
        <p:sp>
          <p:nvSpPr>
            <p:cNvPr id="120844" name="Text Box 15"/>
            <p:cNvSpPr txBox="1">
              <a:spLocks noChangeArrowheads="1"/>
            </p:cNvSpPr>
            <p:nvPr/>
          </p:nvSpPr>
          <p:spPr bwMode="auto">
            <a:xfrm>
              <a:off x="699" y="1646"/>
              <a:ext cx="243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lang="hu-HU" altLang="en-US" sz="1900">
                  <a:solidFill>
                    <a:srgbClr val="FFFFFF"/>
                  </a:solidFill>
                  <a:latin typeface="Verdana" pitchFamily="34" charset="0"/>
                  <a:cs typeface="Times New Roman" pitchFamily="18" charset="0"/>
                </a:rPr>
                <a:t> </a:t>
              </a:r>
              <a:endParaRPr lang="en-US" altLang="en-US" sz="1900">
                <a:solidFill>
                  <a:srgbClr val="FFFFFF"/>
                </a:solidFill>
                <a:latin typeface="Verdana" pitchFamily="34" charset="0"/>
                <a:cs typeface="Times New Roman" pitchFamily="18" charset="0"/>
              </a:endParaRPr>
            </a:p>
          </p:txBody>
        </p:sp>
      </p:grpSp>
      <p:grpSp>
        <p:nvGrpSpPr>
          <p:cNvPr id="25" name="Group 16"/>
          <p:cNvGrpSpPr>
            <a:grpSpLocks/>
          </p:cNvGrpSpPr>
          <p:nvPr/>
        </p:nvGrpSpPr>
        <p:grpSpPr bwMode="auto">
          <a:xfrm>
            <a:off x="1082563" y="4853492"/>
            <a:ext cx="7529512" cy="454736"/>
            <a:chOff x="699" y="1602"/>
            <a:chExt cx="4448" cy="280"/>
          </a:xfrm>
        </p:grpSpPr>
        <p:sp>
          <p:nvSpPr>
            <p:cNvPr id="26" name="AutoShape 17"/>
            <p:cNvSpPr>
              <a:spLocks noChangeArrowheads="1"/>
            </p:cNvSpPr>
            <p:nvPr/>
          </p:nvSpPr>
          <p:spPr bwMode="auto">
            <a:xfrm>
              <a:off x="951" y="1602"/>
              <a:ext cx="4196" cy="260"/>
            </a:xfrm>
            <a:prstGeom prst="roundRect">
              <a:avLst>
                <a:gd name="adj" fmla="val 0"/>
              </a:avLst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r>
                <a:rPr lang="hu-HU" altLang="en-US" sz="1900">
                  <a:solidFill>
                    <a:srgbClr val="FFFFFF"/>
                  </a:solidFill>
                  <a:latin typeface="Verdana" pitchFamily="34" charset="0"/>
                  <a:cs typeface="Times New Roman" pitchFamily="18" charset="0"/>
                </a:rPr>
                <a:t>  7</a:t>
              </a:r>
              <a:r>
                <a:rPr lang="hu-HU" altLang="en-US" sz="1900" smtClean="0">
                  <a:solidFill>
                    <a:srgbClr val="FFFFFF"/>
                  </a:solidFill>
                  <a:latin typeface="Verdana" pitchFamily="34" charset="0"/>
                  <a:cs typeface="Times New Roman" pitchFamily="18" charset="0"/>
                </a:rPr>
                <a:t>. ARM’s 64-bit Cortex-A series</a:t>
              </a:r>
              <a:endParaRPr lang="en-US" altLang="en-US" sz="1900">
                <a:solidFill>
                  <a:srgbClr val="FFFFFF"/>
                </a:solidFill>
                <a:latin typeface="Verdana" pitchFamily="34" charset="0"/>
                <a:cs typeface="Times New Roman" pitchFamily="18" charset="0"/>
              </a:endParaRPr>
            </a:p>
          </p:txBody>
        </p:sp>
        <p:sp>
          <p:nvSpPr>
            <p:cNvPr id="27" name="Text Box 18"/>
            <p:cNvSpPr txBox="1">
              <a:spLocks noChangeArrowheads="1"/>
            </p:cNvSpPr>
            <p:nvPr/>
          </p:nvSpPr>
          <p:spPr bwMode="auto">
            <a:xfrm>
              <a:off x="699" y="1632"/>
              <a:ext cx="242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lang="hu-HU" altLang="en-US" sz="1900">
                  <a:solidFill>
                    <a:srgbClr val="FFFFFF"/>
                  </a:solidFill>
                  <a:latin typeface="Verdana" pitchFamily="34" charset="0"/>
                  <a:cs typeface="Times New Roman" pitchFamily="18" charset="0"/>
                </a:rPr>
                <a:t> </a:t>
              </a:r>
              <a:endParaRPr lang="en-US" altLang="en-US" sz="1900">
                <a:solidFill>
                  <a:srgbClr val="FFFFFF"/>
                </a:solidFill>
                <a:latin typeface="Verdana" pitchFamily="34" charset="0"/>
                <a:cs typeface="Times New Roman" pitchFamily="18" charset="0"/>
              </a:endParaRPr>
            </a:p>
          </p:txBody>
        </p:sp>
      </p:grpSp>
      <p:grpSp>
        <p:nvGrpSpPr>
          <p:cNvPr id="28" name="Group 16"/>
          <p:cNvGrpSpPr>
            <a:grpSpLocks/>
          </p:cNvGrpSpPr>
          <p:nvPr/>
        </p:nvGrpSpPr>
        <p:grpSpPr bwMode="auto">
          <a:xfrm>
            <a:off x="1067538" y="5316353"/>
            <a:ext cx="7549825" cy="423879"/>
            <a:chOff x="699" y="1621"/>
            <a:chExt cx="4460" cy="261"/>
          </a:xfrm>
        </p:grpSpPr>
        <p:sp>
          <p:nvSpPr>
            <p:cNvPr id="29" name="AutoShape 17"/>
            <p:cNvSpPr>
              <a:spLocks noChangeArrowheads="1"/>
            </p:cNvSpPr>
            <p:nvPr/>
          </p:nvSpPr>
          <p:spPr bwMode="auto">
            <a:xfrm>
              <a:off x="963" y="1621"/>
              <a:ext cx="4196" cy="260"/>
            </a:xfrm>
            <a:prstGeom prst="roundRect">
              <a:avLst>
                <a:gd name="adj" fmla="val 0"/>
              </a:avLst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r>
                <a:rPr lang="hu-HU" altLang="en-US" sz="1900">
                  <a:solidFill>
                    <a:srgbClr val="FFFFFF"/>
                  </a:solidFill>
                  <a:latin typeface="Verdana" pitchFamily="34" charset="0"/>
                  <a:cs typeface="Times New Roman" pitchFamily="18" charset="0"/>
                </a:rPr>
                <a:t>  </a:t>
              </a:r>
              <a:r>
                <a:rPr lang="hu-HU" altLang="en-US" sz="1900" smtClean="0">
                  <a:solidFill>
                    <a:srgbClr val="FFFFFF"/>
                  </a:solidFill>
                  <a:latin typeface="Verdana" pitchFamily="34" charset="0"/>
                  <a:cs typeface="Times New Roman" pitchFamily="18" charset="0"/>
                </a:rPr>
                <a:t>8. </a:t>
              </a:r>
              <a:r>
                <a:rPr lang="en-US" altLang="en-US" sz="1900" smtClean="0">
                  <a:solidFill>
                    <a:srgbClr val="FFFFFF"/>
                  </a:solidFill>
                  <a:latin typeface="Verdana" pitchFamily="34" charset="0"/>
                  <a:cs typeface="Times New Roman" pitchFamily="18" charset="0"/>
                </a:rPr>
                <a:t>References</a:t>
              </a:r>
              <a:endParaRPr lang="en-US" altLang="en-US" sz="1900">
                <a:solidFill>
                  <a:srgbClr val="FFFFFF"/>
                </a:solidFill>
                <a:latin typeface="Verdana" pitchFamily="34" charset="0"/>
                <a:cs typeface="Times New Roman" pitchFamily="18" charset="0"/>
              </a:endParaRPr>
            </a:p>
          </p:txBody>
        </p:sp>
        <p:sp>
          <p:nvSpPr>
            <p:cNvPr id="30" name="Text Box 18"/>
            <p:cNvSpPr txBox="1">
              <a:spLocks noChangeArrowheads="1"/>
            </p:cNvSpPr>
            <p:nvPr/>
          </p:nvSpPr>
          <p:spPr bwMode="auto">
            <a:xfrm>
              <a:off x="699" y="1632"/>
              <a:ext cx="242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lang="hu-HU" altLang="en-US" sz="1900">
                  <a:solidFill>
                    <a:srgbClr val="FFFFFF"/>
                  </a:solidFill>
                  <a:latin typeface="Verdana" pitchFamily="34" charset="0"/>
                  <a:cs typeface="Times New Roman" pitchFamily="18" charset="0"/>
                </a:rPr>
                <a:t> </a:t>
              </a:r>
              <a:endParaRPr lang="en-US" altLang="en-US" sz="1900">
                <a:solidFill>
                  <a:srgbClr val="FFFFFF"/>
                </a:solidFill>
                <a:latin typeface="Verdana" pitchFamily="34" charset="0"/>
                <a:cs typeface="Times New Roman" pitchFamily="18" charset="0"/>
              </a:endParaRPr>
            </a:p>
          </p:txBody>
        </p:sp>
      </p:grpSp>
      <p:grpSp>
        <p:nvGrpSpPr>
          <p:cNvPr id="31" name="Group 16"/>
          <p:cNvGrpSpPr>
            <a:grpSpLocks/>
          </p:cNvGrpSpPr>
          <p:nvPr/>
        </p:nvGrpSpPr>
        <p:grpSpPr bwMode="auto">
          <a:xfrm>
            <a:off x="1106615" y="4378907"/>
            <a:ext cx="7529512" cy="431801"/>
            <a:chOff x="699" y="1630"/>
            <a:chExt cx="4448" cy="272"/>
          </a:xfrm>
        </p:grpSpPr>
        <p:sp>
          <p:nvSpPr>
            <p:cNvPr id="32" name="AutoShape 17"/>
            <p:cNvSpPr>
              <a:spLocks noChangeArrowheads="1"/>
            </p:cNvSpPr>
            <p:nvPr/>
          </p:nvSpPr>
          <p:spPr bwMode="auto">
            <a:xfrm>
              <a:off x="951" y="1630"/>
              <a:ext cx="4196" cy="272"/>
            </a:xfrm>
            <a:prstGeom prst="roundRect">
              <a:avLst>
                <a:gd name="adj" fmla="val 0"/>
              </a:avLst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r>
                <a:rPr lang="hu-HU" altLang="en-US" sz="1900" smtClean="0">
                  <a:solidFill>
                    <a:srgbClr val="FFFFFF"/>
                  </a:solidFill>
                  <a:latin typeface="Verdana" pitchFamily="34" charset="0"/>
                  <a:cs typeface="Times New Roman" pitchFamily="18" charset="0"/>
                </a:rPr>
                <a:t>  6. Overview of ARM’s Mali graphics series</a:t>
              </a:r>
              <a:endParaRPr lang="en-US" altLang="en-US" sz="1900">
                <a:solidFill>
                  <a:srgbClr val="FFFFFF"/>
                </a:solidFill>
                <a:latin typeface="Verdana" pitchFamily="34" charset="0"/>
                <a:cs typeface="Times New Roman" pitchFamily="18" charset="0"/>
              </a:endParaRPr>
            </a:p>
          </p:txBody>
        </p:sp>
        <p:sp>
          <p:nvSpPr>
            <p:cNvPr id="33" name="Text Box 18"/>
            <p:cNvSpPr txBox="1">
              <a:spLocks noChangeArrowheads="1"/>
            </p:cNvSpPr>
            <p:nvPr/>
          </p:nvSpPr>
          <p:spPr bwMode="auto">
            <a:xfrm>
              <a:off x="699" y="1632"/>
              <a:ext cx="242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lang="hu-HU" altLang="en-US" sz="1900">
                  <a:solidFill>
                    <a:srgbClr val="FFFFFF"/>
                  </a:solidFill>
                  <a:latin typeface="Verdana" pitchFamily="34" charset="0"/>
                  <a:cs typeface="Times New Roman" pitchFamily="18" charset="0"/>
                </a:rPr>
                <a:t> </a:t>
              </a:r>
              <a:endParaRPr lang="en-US" altLang="en-US" sz="1900">
                <a:solidFill>
                  <a:srgbClr val="FFFFFF"/>
                </a:solidFill>
                <a:latin typeface="Verdana" pitchFamily="34" charset="0"/>
                <a:cs typeface="Times New Roman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449312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2.</a:t>
            </a:r>
            <a:r>
              <a:rPr lang="hu-HU" smtClean="0"/>
              <a:t>2.</a:t>
            </a:r>
            <a:r>
              <a:rPr lang="en-US" smtClean="0"/>
              <a:t>3 </a:t>
            </a:r>
            <a:r>
              <a:rPr lang="en-US"/>
              <a:t>FP and Advanced SIMD registers based ISA extensions</a:t>
            </a:r>
            <a:r>
              <a:rPr lang="hu-HU"/>
              <a:t> </a:t>
            </a:r>
            <a:r>
              <a:rPr lang="hu-HU" smtClean="0"/>
              <a:t>(3)</a:t>
            </a:r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180606" y="628455"/>
            <a:ext cx="73972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mtClean="0">
                <a:solidFill>
                  <a:srgbClr val="2D2D8A"/>
                </a:solidFill>
              </a:rPr>
              <a:t>a1) </a:t>
            </a:r>
            <a:r>
              <a:rPr lang="en-US" smtClean="0">
                <a:solidFill>
                  <a:srgbClr val="2D2D8A"/>
                </a:solidFill>
              </a:rPr>
              <a:t>VFP (Vector Floating Point) extensions </a:t>
            </a:r>
            <a:r>
              <a:rPr lang="hu-HU" smtClean="0">
                <a:solidFill>
                  <a:srgbClr val="2D2D8A"/>
                </a:solidFill>
              </a:rPr>
              <a:t>VFP(v1)/v2 </a:t>
            </a:r>
            <a:r>
              <a:rPr lang="en-US" smtClean="0"/>
              <a:t>[</a:t>
            </a:r>
            <a:r>
              <a:rPr lang="hu-HU" smtClean="0"/>
              <a:t>65</a:t>
            </a:r>
            <a:r>
              <a:rPr lang="en-US" smtClean="0"/>
              <a:t>] </a:t>
            </a:r>
            <a:r>
              <a:rPr lang="en-US" smtClean="0">
                <a:solidFill>
                  <a:srgbClr val="2D2D8A"/>
                </a:solidFill>
              </a:rPr>
              <a:t>-1</a:t>
            </a:r>
            <a:endParaRPr lang="en-US">
              <a:solidFill>
                <a:srgbClr val="2D2D8A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72661" y="998730"/>
            <a:ext cx="827482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smtClean="0">
                <a:solidFill>
                  <a:srgbClr val="000000"/>
                </a:solidFill>
              </a:rPr>
              <a:t>It is a </a:t>
            </a:r>
            <a:r>
              <a:rPr lang="en-US" sz="1600" smtClean="0">
                <a:solidFill>
                  <a:srgbClr val="0070C0"/>
                </a:solidFill>
              </a:rPr>
              <a:t>co-processor </a:t>
            </a:r>
            <a:r>
              <a:rPr lang="hu-HU" sz="1600" smtClean="0">
                <a:solidFill>
                  <a:srgbClr val="0070C0"/>
                </a:solidFill>
              </a:rPr>
              <a:t>based extension to speed up</a:t>
            </a:r>
            <a:r>
              <a:rPr lang="en-US" sz="1600" smtClean="0">
                <a:solidFill>
                  <a:srgbClr val="000000"/>
                </a:solidFill>
              </a:rPr>
              <a:t> </a:t>
            </a:r>
            <a:r>
              <a:rPr lang="en-US" sz="1600" smtClean="0">
                <a:solidFill>
                  <a:srgbClr val="0070C0"/>
                </a:solidFill>
              </a:rPr>
              <a:t>scalar and vector FP32/64</a:t>
            </a:r>
            <a:endParaRPr lang="hu-HU" sz="1600" smtClean="0">
              <a:solidFill>
                <a:srgbClr val="0070C0"/>
              </a:solidFill>
            </a:endParaRPr>
          </a:p>
          <a:p>
            <a:pPr>
              <a:spcAft>
                <a:spcPts val="400"/>
              </a:spcAft>
            </a:pPr>
            <a:r>
              <a:rPr lang="hu-HU" sz="1600">
                <a:solidFill>
                  <a:srgbClr val="0070C0"/>
                </a:solidFill>
              </a:rPr>
              <a:t> </a:t>
            </a:r>
            <a:r>
              <a:rPr lang="hu-HU" sz="1600" smtClean="0">
                <a:solidFill>
                  <a:srgbClr val="0070C0"/>
                </a:solidFill>
              </a:rPr>
              <a:t>    </a:t>
            </a:r>
            <a:r>
              <a:rPr lang="en-US" sz="1600" smtClean="0">
                <a:solidFill>
                  <a:srgbClr val="0070C0"/>
                </a:solidFill>
              </a:rPr>
              <a:t> operations</a:t>
            </a:r>
            <a:r>
              <a:rPr lang="hu-HU" sz="1600" smtClean="0">
                <a:solidFill>
                  <a:srgbClr val="0070C0"/>
                </a:solidFill>
              </a:rPr>
              <a:t>, </a:t>
            </a:r>
            <a:r>
              <a:rPr lang="hu-HU" sz="1600" smtClean="0"/>
              <a:t>introduced along with the ARMv5 ISA version</a:t>
            </a:r>
            <a:r>
              <a:rPr lang="en-US" sz="1600" smtClean="0">
                <a:solidFill>
                  <a:srgbClr val="000000"/>
                </a:solidFill>
              </a:rPr>
              <a:t>.</a:t>
            </a: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853" t="21177" r="5001" b="14353"/>
          <a:stretch/>
        </p:blipFill>
        <p:spPr bwMode="auto">
          <a:xfrm>
            <a:off x="803443" y="2325361"/>
            <a:ext cx="7413962" cy="39753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183515" y="6375811"/>
            <a:ext cx="533652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smtClean="0">
                <a:solidFill>
                  <a:srgbClr val="000000"/>
                </a:solidFill>
              </a:rPr>
              <a:t>Figure: Register banks of the VFP extensions [</a:t>
            </a:r>
            <a:r>
              <a:rPr lang="hu-HU" sz="1600" smtClean="0">
                <a:solidFill>
                  <a:srgbClr val="000000"/>
                </a:solidFill>
              </a:rPr>
              <a:t>65</a:t>
            </a:r>
            <a:r>
              <a:rPr lang="en-US" sz="1600" smtClean="0">
                <a:solidFill>
                  <a:srgbClr val="000000"/>
                </a:solidFill>
              </a:rPr>
              <a:t>]</a:t>
            </a:r>
            <a:endParaRPr lang="en-US" sz="1600">
              <a:solidFill>
                <a:srgbClr val="00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72661" y="1538790"/>
            <a:ext cx="913141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1600">
                <a:solidFill>
                  <a:srgbClr val="000000"/>
                </a:solidFill>
              </a:rPr>
              <a:t>This extension is </a:t>
            </a:r>
            <a:r>
              <a:rPr lang="en-US" sz="1600">
                <a:solidFill>
                  <a:srgbClr val="0070C0"/>
                </a:solidFill>
              </a:rPr>
              <a:t>based on </a:t>
            </a:r>
            <a:r>
              <a:rPr lang="hu-HU" sz="1600" smtClean="0">
                <a:solidFill>
                  <a:srgbClr val="0070C0"/>
                </a:solidFill>
              </a:rPr>
              <a:t>the new </a:t>
            </a:r>
            <a:r>
              <a:rPr lang="en-US" sz="1600" smtClean="0">
                <a:solidFill>
                  <a:srgbClr val="0070C0"/>
                </a:solidFill>
              </a:rPr>
              <a:t>32 </a:t>
            </a:r>
            <a:r>
              <a:rPr lang="en-US" sz="1600">
                <a:solidFill>
                  <a:srgbClr val="0070C0"/>
                </a:solidFill>
              </a:rPr>
              <a:t>32-bit </a:t>
            </a:r>
            <a:r>
              <a:rPr lang="hu-HU" sz="1600" smtClean="0">
                <a:solidFill>
                  <a:srgbClr val="0070C0"/>
                </a:solidFill>
              </a:rPr>
              <a:t>wide </a:t>
            </a:r>
            <a:r>
              <a:rPr lang="hu-HU" sz="1600" smtClean="0">
                <a:solidFill>
                  <a:srgbClr val="FF0000"/>
                </a:solidFill>
              </a:rPr>
              <a:t>VFP </a:t>
            </a:r>
            <a:r>
              <a:rPr lang="en-US" sz="1600" smtClean="0">
                <a:solidFill>
                  <a:srgbClr val="FF0000"/>
                </a:solidFill>
              </a:rPr>
              <a:t>register</a:t>
            </a:r>
            <a:r>
              <a:rPr lang="hu-HU" sz="1600" smtClean="0">
                <a:solidFill>
                  <a:srgbClr val="FF0000"/>
                </a:solidFill>
              </a:rPr>
              <a:t> file</a:t>
            </a:r>
            <a:r>
              <a:rPr lang="en-US" sz="1600" smtClean="0">
                <a:solidFill>
                  <a:srgbClr val="000000"/>
                </a:solidFill>
              </a:rPr>
              <a:t>, </a:t>
            </a:r>
            <a:r>
              <a:rPr lang="en-US" sz="1600">
                <a:solidFill>
                  <a:srgbClr val="000000"/>
                </a:solidFill>
              </a:rPr>
              <a:t>organized </a:t>
            </a:r>
            <a:r>
              <a:rPr lang="en-US" sz="1600" smtClean="0">
                <a:solidFill>
                  <a:srgbClr val="000000"/>
                </a:solidFill>
              </a:rPr>
              <a:t>as</a:t>
            </a:r>
            <a:endParaRPr lang="hu-HU" sz="1600" smtClean="0">
              <a:solidFill>
                <a:srgbClr val="000000"/>
              </a:solidFill>
            </a:endParaRPr>
          </a:p>
          <a:p>
            <a:pPr lvl="0"/>
            <a:r>
              <a:rPr lang="hu-HU" sz="1600">
                <a:solidFill>
                  <a:srgbClr val="000000"/>
                </a:solidFill>
              </a:rPr>
              <a:t> </a:t>
            </a:r>
            <a:r>
              <a:rPr lang="hu-HU" sz="1600" smtClean="0">
                <a:solidFill>
                  <a:srgbClr val="000000"/>
                </a:solidFill>
              </a:rPr>
              <a:t>    </a:t>
            </a:r>
            <a:r>
              <a:rPr lang="en-US" sz="1600" smtClean="0">
                <a:solidFill>
                  <a:srgbClr val="000000"/>
                </a:solidFill>
              </a:rPr>
              <a:t> </a:t>
            </a:r>
            <a:r>
              <a:rPr lang="en-US" sz="1600">
                <a:solidFill>
                  <a:srgbClr val="FF0000"/>
                </a:solidFill>
              </a:rPr>
              <a:t>four register banks</a:t>
            </a:r>
            <a:r>
              <a:rPr lang="en-US" sz="1600">
                <a:solidFill>
                  <a:srgbClr val="000000"/>
                </a:solidFill>
              </a:rPr>
              <a:t>, </a:t>
            </a:r>
            <a:r>
              <a:rPr lang="hu-HU" sz="1600" smtClean="0">
                <a:solidFill>
                  <a:srgbClr val="000000"/>
                </a:solidFill>
              </a:rPr>
              <a:t>each including 8 registers, </a:t>
            </a:r>
            <a:r>
              <a:rPr lang="en-US" sz="1600" smtClean="0">
                <a:solidFill>
                  <a:srgbClr val="000000"/>
                </a:solidFill>
              </a:rPr>
              <a:t>as </a:t>
            </a:r>
            <a:r>
              <a:rPr lang="en-US" sz="1600">
                <a:solidFill>
                  <a:srgbClr val="000000"/>
                </a:solidFill>
              </a:rPr>
              <a:t>seen below. </a:t>
            </a:r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782544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2.</a:t>
            </a:r>
            <a:r>
              <a:rPr lang="hu-HU" smtClean="0"/>
              <a:t>2.</a:t>
            </a:r>
            <a:r>
              <a:rPr lang="en-US" smtClean="0"/>
              <a:t>3 </a:t>
            </a:r>
            <a:r>
              <a:rPr lang="en-US"/>
              <a:t>FP and Advanced SIMD registers based ISA extensions</a:t>
            </a:r>
            <a:r>
              <a:rPr lang="hu-HU"/>
              <a:t> </a:t>
            </a:r>
            <a:r>
              <a:rPr lang="hu-HU" smtClean="0"/>
              <a:t>(5)</a:t>
            </a:r>
            <a:endParaRPr lang="hu-HU"/>
          </a:p>
        </p:txBody>
      </p:sp>
      <p:grpSp>
        <p:nvGrpSpPr>
          <p:cNvPr id="7" name="Group 6"/>
          <p:cNvGrpSpPr/>
          <p:nvPr/>
        </p:nvGrpSpPr>
        <p:grpSpPr>
          <a:xfrm>
            <a:off x="803443" y="1178750"/>
            <a:ext cx="7413962" cy="3975393"/>
            <a:chOff x="803443" y="1583795"/>
            <a:chExt cx="7413962" cy="3975393"/>
          </a:xfrm>
        </p:grpSpPr>
        <p:pic>
          <p:nvPicPr>
            <p:cNvPr id="3" name="Picture 2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9853" t="21177" r="5001" b="14353"/>
            <a:stretch/>
          </p:blipFill>
          <p:spPr bwMode="auto">
            <a:xfrm>
              <a:off x="803443" y="1583795"/>
              <a:ext cx="7413962" cy="397539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" name="Rounded Rectangle 3"/>
            <p:cNvSpPr/>
            <p:nvPr/>
          </p:nvSpPr>
          <p:spPr bwMode="auto">
            <a:xfrm>
              <a:off x="2861810" y="2978950"/>
              <a:ext cx="4860540" cy="1755195"/>
            </a:xfrm>
            <a:prstGeom prst="roundRect">
              <a:avLst/>
            </a:prstGeom>
            <a:noFill/>
            <a:ln w="28575" cap="flat" cmpd="sng" algn="ctr">
              <a:solidFill>
                <a:srgbClr val="FF0000"/>
              </a:solidFill>
              <a:prstDash val="dash"/>
              <a:round/>
              <a:headEnd type="non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C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hu-HU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endParaRPr>
            </a:p>
          </p:txBody>
        </p:sp>
      </p:grpSp>
      <p:sp>
        <p:nvSpPr>
          <p:cNvPr id="5" name="TextBox 4"/>
          <p:cNvSpPr txBox="1"/>
          <p:nvPr/>
        </p:nvSpPr>
        <p:spPr>
          <a:xfrm>
            <a:off x="178081" y="629398"/>
            <a:ext cx="58792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mtClean="0">
                <a:solidFill>
                  <a:schemeClr val="accent6"/>
                </a:solidFill>
              </a:rPr>
              <a:t>Example: Vector operation with 5 </a:t>
            </a:r>
            <a:r>
              <a:rPr lang="hu-HU" err="1" smtClean="0">
                <a:solidFill>
                  <a:schemeClr val="accent6"/>
                </a:solidFill>
              </a:rPr>
              <a:t>elements</a:t>
            </a:r>
            <a:r>
              <a:rPr lang="hu-HU" smtClean="0">
                <a:solidFill>
                  <a:schemeClr val="accent6"/>
                </a:solidFill>
              </a:rPr>
              <a:t> </a:t>
            </a:r>
            <a:r>
              <a:rPr lang="hu-HU" smtClean="0"/>
              <a:t>[65] </a:t>
            </a:r>
            <a:endParaRPr lang="hu-HU"/>
          </a:p>
        </p:txBody>
      </p:sp>
      <p:sp>
        <p:nvSpPr>
          <p:cNvPr id="6" name="TextBox 5"/>
          <p:cNvSpPr txBox="1"/>
          <p:nvPr/>
        </p:nvSpPr>
        <p:spPr>
          <a:xfrm>
            <a:off x="335397" y="5319210"/>
            <a:ext cx="8917123" cy="8822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sz="1600" smtClean="0"/>
              <a:t>In the example the input operands are taken from the registers s10...s14 and</a:t>
            </a:r>
          </a:p>
          <a:p>
            <a:pPr>
              <a:spcAft>
                <a:spcPts val="400"/>
              </a:spcAft>
            </a:pPr>
            <a:r>
              <a:rPr lang="hu-HU" sz="1600"/>
              <a:t> </a:t>
            </a:r>
            <a:r>
              <a:rPr lang="hu-HU" sz="1600" smtClean="0"/>
              <a:t>     s18...s22, and the result is written into the registers s26...s30.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sz="1600" smtClean="0"/>
              <a:t>The execution is sequential (like a hardware implemented subroutine). </a:t>
            </a:r>
            <a:endParaRPr lang="hu-HU" sz="1600"/>
          </a:p>
        </p:txBody>
      </p:sp>
    </p:spTree>
    <p:extLst>
      <p:ext uri="{BB962C8B-B14F-4D97-AF65-F5344CB8AC3E}">
        <p14:creationId xmlns:p14="http://schemas.microsoft.com/office/powerpoint/2010/main" val="35288888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Diagram illustrating NEON packed SIMD processi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1710" y="3189122"/>
            <a:ext cx="4860540" cy="21750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69335" y="5679250"/>
            <a:ext cx="9028190" cy="11926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sz="1600" smtClean="0">
                <a:solidFill>
                  <a:srgbClr val="000000"/>
                </a:solidFill>
              </a:rPr>
              <a:t> NEON</a:t>
            </a:r>
            <a:r>
              <a:rPr lang="en-US" sz="1600" smtClean="0">
                <a:solidFill>
                  <a:srgbClr val="000000"/>
                </a:solidFill>
              </a:rPr>
              <a:t> instructions </a:t>
            </a:r>
            <a:r>
              <a:rPr lang="en-US" sz="1600" smtClean="0">
                <a:solidFill>
                  <a:srgbClr val="0070C0"/>
                </a:solidFill>
              </a:rPr>
              <a:t>operate on 64 or 128-bit packed vectors of signed/unsigned </a:t>
            </a:r>
          </a:p>
          <a:p>
            <a:pPr>
              <a:spcAft>
                <a:spcPts val="600"/>
              </a:spcAft>
            </a:pPr>
            <a:r>
              <a:rPr lang="en-US" sz="1600">
                <a:solidFill>
                  <a:srgbClr val="0070C0"/>
                </a:solidFill>
              </a:rPr>
              <a:t> </a:t>
            </a:r>
            <a:r>
              <a:rPr lang="en-US" sz="1600" smtClean="0">
                <a:solidFill>
                  <a:srgbClr val="0070C0"/>
                </a:solidFill>
              </a:rPr>
              <a:t>    8-bit</a:t>
            </a:r>
            <a:r>
              <a:rPr lang="en-US" sz="1600">
                <a:solidFill>
                  <a:srgbClr val="0070C0"/>
                </a:solidFill>
              </a:rPr>
              <a:t>, 16-bit, </a:t>
            </a:r>
            <a:r>
              <a:rPr lang="en-US" sz="1600" smtClean="0">
                <a:solidFill>
                  <a:srgbClr val="0070C0"/>
                </a:solidFill>
              </a:rPr>
              <a:t>32-bit or 64-bit FX as well as on FP16 or FP32 data elements</a:t>
            </a:r>
            <a:r>
              <a:rPr lang="en-US" sz="1600" smtClean="0">
                <a:solidFill>
                  <a:srgbClr val="000000"/>
                </a:solidFill>
              </a:rPr>
              <a:t>.</a:t>
            </a:r>
            <a:endParaRPr lang="en-US" sz="1600">
              <a:solidFill>
                <a:srgbClr val="000000"/>
              </a:solidFill>
            </a:endParaRPr>
          </a:p>
          <a:p>
            <a:pPr marL="285750" indent="-285750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sz="1600" smtClean="0">
                <a:solidFill>
                  <a:srgbClr val="000000"/>
                </a:solidFill>
              </a:rPr>
              <a:t>For FP16 data there are only conversion </a:t>
            </a:r>
            <a:r>
              <a:rPr lang="hu-HU" sz="1600" smtClean="0">
                <a:solidFill>
                  <a:srgbClr val="000000"/>
                </a:solidFill>
              </a:rPr>
              <a:t>(FP16-FP32) </a:t>
            </a:r>
            <a:r>
              <a:rPr lang="en-US" sz="1600" smtClean="0">
                <a:solidFill>
                  <a:srgbClr val="000000"/>
                </a:solidFill>
              </a:rPr>
              <a:t>operation</a:t>
            </a:r>
            <a:r>
              <a:rPr lang="hu-HU" sz="1600" smtClean="0">
                <a:solidFill>
                  <a:srgbClr val="000000"/>
                </a:solidFill>
              </a:rPr>
              <a:t>s</a:t>
            </a:r>
            <a:r>
              <a:rPr lang="en-US" sz="1600" smtClean="0">
                <a:solidFill>
                  <a:srgbClr val="000000"/>
                </a:solidFill>
              </a:rPr>
              <a:t> supported.</a:t>
            </a:r>
            <a:endParaRPr lang="hu-HU" sz="1600" smtClean="0">
              <a:solidFill>
                <a:srgbClr val="000000"/>
              </a:solidFill>
            </a:endParaRPr>
          </a:p>
          <a:p>
            <a:pPr marL="285750" indent="-285750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hu-HU" sz="1600" smtClean="0">
                <a:solidFill>
                  <a:srgbClr val="000000"/>
                </a:solidFill>
              </a:rPr>
              <a:t>FP16 data and FMA operations are supported only in the </a:t>
            </a:r>
            <a:r>
              <a:rPr lang="hu-HU" sz="1600">
                <a:solidFill>
                  <a:srgbClr val="000000"/>
                </a:solidFill>
              </a:rPr>
              <a:t>A</a:t>
            </a:r>
            <a:r>
              <a:rPr lang="hu-HU" sz="1600" smtClean="0">
                <a:solidFill>
                  <a:srgbClr val="000000"/>
                </a:solidFill>
              </a:rPr>
              <a:t>dvanced SIMDv2 option. </a:t>
            </a:r>
            <a:endParaRPr lang="en-US" sz="1600" smtClean="0">
              <a:solidFill>
                <a:srgbClr val="00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6495" y="628610"/>
            <a:ext cx="94112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mtClean="0">
                <a:solidFill>
                  <a:srgbClr val="2D2D8A"/>
                </a:solidFill>
              </a:rPr>
              <a:t>b) </a:t>
            </a:r>
            <a:r>
              <a:rPr lang="en-US" smtClean="0">
                <a:solidFill>
                  <a:srgbClr val="2D2D8A"/>
                </a:solidFill>
              </a:rPr>
              <a:t>The </a:t>
            </a:r>
            <a:r>
              <a:rPr lang="hu-HU" smtClean="0">
                <a:solidFill>
                  <a:srgbClr val="2D2D8A"/>
                </a:solidFill>
              </a:rPr>
              <a:t>Advanced SIMD (</a:t>
            </a:r>
            <a:r>
              <a:rPr lang="en-US" smtClean="0">
                <a:solidFill>
                  <a:srgbClr val="2D2D8A"/>
                </a:solidFill>
              </a:rPr>
              <a:t>NEON</a:t>
            </a:r>
            <a:r>
              <a:rPr lang="hu-HU" smtClean="0">
                <a:solidFill>
                  <a:srgbClr val="2D2D8A"/>
                </a:solidFill>
              </a:rPr>
              <a:t>)</a:t>
            </a:r>
            <a:r>
              <a:rPr lang="en-US" smtClean="0">
                <a:solidFill>
                  <a:srgbClr val="2D2D8A"/>
                </a:solidFill>
              </a:rPr>
              <a:t> extension </a:t>
            </a:r>
            <a:r>
              <a:rPr lang="hu-HU" smtClean="0">
                <a:solidFill>
                  <a:srgbClr val="2D2D8A"/>
                </a:solidFill>
              </a:rPr>
              <a:t>(introduced in the ARMv7 ISA) </a:t>
            </a:r>
            <a:r>
              <a:rPr lang="en-US" smtClean="0">
                <a:solidFill>
                  <a:srgbClr val="000000"/>
                </a:solidFill>
              </a:rPr>
              <a:t>[</a:t>
            </a:r>
            <a:r>
              <a:rPr lang="hu-HU" smtClean="0">
                <a:solidFill>
                  <a:srgbClr val="000000"/>
                </a:solidFill>
              </a:rPr>
              <a:t>11</a:t>
            </a:r>
            <a:r>
              <a:rPr lang="en-US" smtClean="0">
                <a:solidFill>
                  <a:srgbClr val="000000"/>
                </a:solidFill>
              </a:rPr>
              <a:t>]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42517" y="969045"/>
            <a:ext cx="8947449" cy="164660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smtClean="0">
                <a:solidFill>
                  <a:srgbClr val="000000"/>
                </a:solidFill>
              </a:rPr>
              <a:t>It is a </a:t>
            </a:r>
            <a:r>
              <a:rPr lang="en-US" sz="1600" smtClean="0">
                <a:solidFill>
                  <a:srgbClr val="FF0000"/>
                </a:solidFill>
              </a:rPr>
              <a:t>64/128-bit SIMD extension </a:t>
            </a:r>
            <a:r>
              <a:rPr lang="en-US" sz="1600" smtClean="0">
                <a:solidFill>
                  <a:srgbClr val="000000"/>
                </a:solidFill>
              </a:rPr>
              <a:t>intended </a:t>
            </a:r>
            <a:r>
              <a:rPr lang="en-US" sz="1600">
                <a:solidFill>
                  <a:srgbClr val="000000"/>
                </a:solidFill>
              </a:rPr>
              <a:t>to accelerate multimedia and </a:t>
            </a:r>
            <a:r>
              <a:rPr lang="en-US" sz="1600" smtClean="0">
                <a:solidFill>
                  <a:srgbClr val="000000"/>
                </a:solidFill>
              </a:rPr>
              <a:t>signal</a:t>
            </a:r>
          </a:p>
          <a:p>
            <a:r>
              <a:rPr lang="en-US" sz="1600">
                <a:solidFill>
                  <a:srgbClr val="000000"/>
                </a:solidFill>
              </a:rPr>
              <a:t> </a:t>
            </a:r>
            <a:r>
              <a:rPr lang="en-US" sz="1600" smtClean="0">
                <a:solidFill>
                  <a:srgbClr val="000000"/>
                </a:solidFill>
              </a:rPr>
              <a:t>     processing </a:t>
            </a:r>
            <a:r>
              <a:rPr lang="en-US" sz="1600">
                <a:solidFill>
                  <a:srgbClr val="000000"/>
                </a:solidFill>
              </a:rPr>
              <a:t>algorithms such as video encode/decode</a:t>
            </a:r>
            <a:r>
              <a:rPr lang="en-US" sz="1600" smtClean="0">
                <a:solidFill>
                  <a:srgbClr val="000000"/>
                </a:solidFill>
              </a:rPr>
              <a:t>, </a:t>
            </a:r>
            <a:r>
              <a:rPr lang="en-US" sz="1600">
                <a:solidFill>
                  <a:srgbClr val="000000"/>
                </a:solidFill>
              </a:rPr>
              <a:t>2D/3D graphics, gaming</a:t>
            </a:r>
            <a:r>
              <a:rPr lang="en-US" sz="1600" smtClean="0">
                <a:solidFill>
                  <a:srgbClr val="000000"/>
                </a:solidFill>
              </a:rPr>
              <a:t>,</a:t>
            </a:r>
          </a:p>
          <a:p>
            <a:pPr>
              <a:spcAft>
                <a:spcPts val="600"/>
              </a:spcAft>
            </a:pPr>
            <a:r>
              <a:rPr lang="en-US" sz="1600">
                <a:solidFill>
                  <a:srgbClr val="000000"/>
                </a:solidFill>
              </a:rPr>
              <a:t> </a:t>
            </a:r>
            <a:r>
              <a:rPr lang="en-US" sz="1600" smtClean="0">
                <a:solidFill>
                  <a:srgbClr val="000000"/>
                </a:solidFill>
              </a:rPr>
              <a:t>     speech or image processing.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smtClean="0">
                <a:solidFill>
                  <a:srgbClr val="000000"/>
                </a:solidFill>
              </a:rPr>
              <a:t>NEON </a:t>
            </a:r>
            <a:r>
              <a:rPr lang="hu-HU" sz="1600" smtClean="0">
                <a:solidFill>
                  <a:srgbClr val="0070C0"/>
                </a:solidFill>
              </a:rPr>
              <a:t>extends the 32x32-bit VFP register file to</a:t>
            </a:r>
            <a:r>
              <a:rPr lang="en-US" sz="1600" smtClean="0">
                <a:solidFill>
                  <a:srgbClr val="0070C0"/>
                </a:solidFill>
              </a:rPr>
              <a:t> 32</a:t>
            </a:r>
            <a:r>
              <a:rPr lang="hu-HU" sz="1600" smtClean="0">
                <a:solidFill>
                  <a:srgbClr val="0070C0"/>
                </a:solidFill>
              </a:rPr>
              <a:t>x</a:t>
            </a:r>
            <a:r>
              <a:rPr lang="en-US" sz="1600" smtClean="0">
                <a:solidFill>
                  <a:srgbClr val="0070C0"/>
                </a:solidFill>
              </a:rPr>
              <a:t>64-bit</a:t>
            </a:r>
            <a:r>
              <a:rPr lang="hu-HU" sz="1600" smtClean="0">
                <a:solidFill>
                  <a:srgbClr val="000000"/>
                </a:solidFill>
              </a:rPr>
              <a:t>, called the </a:t>
            </a:r>
            <a:r>
              <a:rPr lang="hu-HU" sz="1600" smtClean="0">
                <a:solidFill>
                  <a:srgbClr val="FF0000"/>
                </a:solidFill>
              </a:rPr>
              <a:t>FP and </a:t>
            </a:r>
          </a:p>
          <a:p>
            <a:r>
              <a:rPr lang="hu-HU" sz="1600">
                <a:solidFill>
                  <a:srgbClr val="FF0000"/>
                </a:solidFill>
              </a:rPr>
              <a:t> </a:t>
            </a:r>
            <a:r>
              <a:rPr lang="hu-HU" sz="1600" smtClean="0">
                <a:solidFill>
                  <a:srgbClr val="FF0000"/>
                </a:solidFill>
              </a:rPr>
              <a:t>     advanced SIMD register file</a:t>
            </a:r>
            <a:r>
              <a:rPr lang="hu-HU" sz="1600" smtClean="0">
                <a:solidFill>
                  <a:srgbClr val="000000"/>
                </a:solidFill>
              </a:rPr>
              <a:t>, that may be used </a:t>
            </a:r>
            <a:r>
              <a:rPr lang="en-US" sz="1600" smtClean="0">
                <a:solidFill>
                  <a:srgbClr val="000000"/>
                </a:solidFill>
              </a:rPr>
              <a:t>also as </a:t>
            </a:r>
            <a:r>
              <a:rPr lang="en-US" sz="1600" smtClean="0">
                <a:solidFill>
                  <a:srgbClr val="0070C0"/>
                </a:solidFill>
              </a:rPr>
              <a:t>16 128-bit wide registers</a:t>
            </a:r>
            <a:r>
              <a:rPr lang="en-US" sz="1600" smtClean="0">
                <a:solidFill>
                  <a:srgbClr val="000000"/>
                </a:solidFill>
              </a:rPr>
              <a:t>,</a:t>
            </a:r>
            <a:endParaRPr lang="hu-HU" sz="1600" smtClean="0">
              <a:solidFill>
                <a:srgbClr val="000000"/>
              </a:solidFill>
            </a:endParaRPr>
          </a:p>
          <a:p>
            <a:pPr>
              <a:spcAft>
                <a:spcPts val="300"/>
              </a:spcAft>
            </a:pPr>
            <a:r>
              <a:rPr lang="hu-HU" sz="1600">
                <a:solidFill>
                  <a:srgbClr val="000000"/>
                </a:solidFill>
              </a:rPr>
              <a:t> </a:t>
            </a:r>
            <a:r>
              <a:rPr lang="hu-HU" sz="1600" smtClean="0">
                <a:solidFill>
                  <a:srgbClr val="000000"/>
                </a:solidFill>
              </a:rPr>
              <a:t>     and is</a:t>
            </a:r>
            <a:r>
              <a:rPr lang="en-US" sz="1600" smtClean="0">
                <a:solidFill>
                  <a:srgbClr val="000000"/>
                </a:solidFill>
              </a:rPr>
              <a:t> </a:t>
            </a:r>
            <a:r>
              <a:rPr lang="en-US" sz="1600" smtClean="0">
                <a:solidFill>
                  <a:srgbClr val="0070C0"/>
                </a:solidFill>
              </a:rPr>
              <a:t>shared with the VFP</a:t>
            </a:r>
            <a:r>
              <a:rPr lang="hu-HU" sz="1600" smtClean="0">
                <a:solidFill>
                  <a:srgbClr val="0070C0"/>
                </a:solidFill>
              </a:rPr>
              <a:t>3/VFP4 </a:t>
            </a:r>
            <a:r>
              <a:rPr lang="en-US" sz="1600" smtClean="0">
                <a:solidFill>
                  <a:srgbClr val="0070C0"/>
                </a:solidFill>
              </a:rPr>
              <a:t>extension</a:t>
            </a:r>
            <a:r>
              <a:rPr lang="en-US" sz="1600" smtClean="0">
                <a:solidFill>
                  <a:srgbClr val="000000"/>
                </a:solidFill>
              </a:rPr>
              <a:t>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314621" y="5319210"/>
            <a:ext cx="259718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smtClean="0">
                <a:solidFill>
                  <a:srgbClr val="000000"/>
                </a:solidFill>
              </a:rPr>
              <a:t>Figure: SIMD data [</a:t>
            </a:r>
            <a:r>
              <a:rPr lang="hu-HU" sz="1600" smtClean="0">
                <a:solidFill>
                  <a:srgbClr val="000000"/>
                </a:solidFill>
              </a:rPr>
              <a:t>11</a:t>
            </a:r>
            <a:r>
              <a:rPr lang="en-US" sz="1600" smtClean="0">
                <a:solidFill>
                  <a:srgbClr val="000000"/>
                </a:solidFill>
              </a:rPr>
              <a:t>]</a:t>
            </a:r>
            <a:endParaRPr lang="en-US" sz="1600">
              <a:solidFill>
                <a:srgbClr val="000000"/>
              </a:solidFill>
            </a:endParaRP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393700"/>
          </a:xfrm>
        </p:spPr>
        <p:txBody>
          <a:bodyPr/>
          <a:lstStyle/>
          <a:p>
            <a:r>
              <a:rPr lang="en-US" smtClean="0"/>
              <a:t>2.</a:t>
            </a:r>
            <a:r>
              <a:rPr lang="hu-HU" smtClean="0"/>
              <a:t>2.</a:t>
            </a:r>
            <a:r>
              <a:rPr lang="en-US" smtClean="0"/>
              <a:t>3 </a:t>
            </a:r>
            <a:r>
              <a:rPr lang="en-US"/>
              <a:t>FP and Advanced SIMD registers based ISA extensions</a:t>
            </a:r>
            <a:r>
              <a:rPr lang="hu-HU"/>
              <a:t> </a:t>
            </a:r>
            <a:r>
              <a:rPr lang="hu-HU" smtClean="0"/>
              <a:t>(7)</a:t>
            </a:r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342517" y="2528900"/>
            <a:ext cx="872264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lvl="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>
                <a:solidFill>
                  <a:srgbClr val="000000"/>
                </a:solidFill>
              </a:rPr>
              <a:t>NEON instructions operate on data held in the </a:t>
            </a:r>
            <a:r>
              <a:rPr lang="en-US" sz="1600" smtClean="0">
                <a:solidFill>
                  <a:srgbClr val="000000"/>
                </a:solidFill>
              </a:rPr>
              <a:t>FP</a:t>
            </a:r>
            <a:r>
              <a:rPr lang="hu-HU" sz="1600" smtClean="0">
                <a:solidFill>
                  <a:srgbClr val="000000"/>
                </a:solidFill>
              </a:rPr>
              <a:t> and advanced </a:t>
            </a:r>
            <a:r>
              <a:rPr lang="en-US" sz="1600" smtClean="0">
                <a:solidFill>
                  <a:srgbClr val="000000"/>
                </a:solidFill>
              </a:rPr>
              <a:t>SIMD </a:t>
            </a:r>
            <a:r>
              <a:rPr lang="en-US" sz="1600">
                <a:solidFill>
                  <a:srgbClr val="000000"/>
                </a:solidFill>
              </a:rPr>
              <a:t>registers</a:t>
            </a:r>
            <a:r>
              <a:rPr lang="en-US" sz="1600" smtClean="0">
                <a:solidFill>
                  <a:srgbClr val="000000"/>
                </a:solidFill>
              </a:rPr>
              <a:t>.</a:t>
            </a:r>
            <a:endParaRPr lang="en-US" sz="1600">
              <a:solidFill>
                <a:srgbClr val="00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41530" y="2798930"/>
            <a:ext cx="806567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/>
              <a:t>They perform the same operation on the data elements, as shown below</a:t>
            </a:r>
            <a:r>
              <a:rPr lang="en-US" sz="1600" smtClean="0"/>
              <a:t>.</a:t>
            </a:r>
            <a:endParaRPr lang="hu-HU" sz="1600"/>
          </a:p>
        </p:txBody>
      </p:sp>
    </p:spTree>
    <p:extLst>
      <p:ext uri="{BB962C8B-B14F-4D97-AF65-F5344CB8AC3E}">
        <p14:creationId xmlns:p14="http://schemas.microsoft.com/office/powerpoint/2010/main" val="28964416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90085" y="629165"/>
            <a:ext cx="55983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mtClean="0">
                <a:solidFill>
                  <a:srgbClr val="333399"/>
                </a:solidFill>
              </a:rPr>
              <a:t>c) </a:t>
            </a:r>
            <a:r>
              <a:rPr lang="en-US" smtClean="0">
                <a:solidFill>
                  <a:srgbClr val="333399"/>
                </a:solidFill>
              </a:rPr>
              <a:t>Extensions </a:t>
            </a:r>
            <a:r>
              <a:rPr lang="hu-HU" smtClean="0">
                <a:solidFill>
                  <a:srgbClr val="333399"/>
                </a:solidFill>
              </a:rPr>
              <a:t>provided by </a:t>
            </a:r>
            <a:r>
              <a:rPr lang="en-US" smtClean="0">
                <a:solidFill>
                  <a:srgbClr val="333399"/>
                </a:solidFill>
              </a:rPr>
              <a:t>the ARMv8 ISA </a:t>
            </a:r>
            <a:r>
              <a:rPr lang="en-US" smtClean="0">
                <a:solidFill>
                  <a:srgbClr val="000000"/>
                </a:solidFill>
              </a:rPr>
              <a:t>[</a:t>
            </a:r>
            <a:r>
              <a:rPr lang="hu-HU" smtClean="0">
                <a:solidFill>
                  <a:srgbClr val="000000"/>
                </a:solidFill>
              </a:rPr>
              <a:t>66</a:t>
            </a:r>
            <a:r>
              <a:rPr lang="en-US" smtClean="0">
                <a:solidFill>
                  <a:srgbClr val="000000"/>
                </a:solidFill>
              </a:rPr>
              <a:t>]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2636785" y="2166508"/>
            <a:ext cx="3821875" cy="2723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 eaLnBrk="1" hangingPunct="1">
              <a:lnSpc>
                <a:spcPct val="90000"/>
              </a:lnSpc>
              <a:spcAft>
                <a:spcPct val="15000"/>
              </a:spcAft>
            </a:pPr>
            <a:r>
              <a:rPr lang="en-US" sz="1300" b="1" smtClean="0">
                <a:solidFill>
                  <a:srgbClr val="000000"/>
                </a:solidFill>
              </a:rPr>
              <a:t>Execution modes of the ARMv8</a:t>
            </a:r>
            <a:endParaRPr lang="hu-HU" sz="1300" b="1" baseline="30000">
              <a:solidFill>
                <a:srgbClr val="000000"/>
              </a:solidFill>
            </a:endParaRPr>
          </a:p>
        </p:txBody>
      </p:sp>
      <p:sp>
        <p:nvSpPr>
          <p:cNvPr id="7" name="Text Box 6"/>
          <p:cNvSpPr txBox="1">
            <a:spLocks noChangeArrowheads="1"/>
          </p:cNvSpPr>
          <p:nvPr/>
        </p:nvSpPr>
        <p:spPr bwMode="auto">
          <a:xfrm>
            <a:off x="1743142" y="2914430"/>
            <a:ext cx="1675460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tabLst>
                <a:tab pos="177800" algn="l"/>
              </a:tabLst>
              <a:defRPr sz="14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tabLst>
                <a:tab pos="177800" algn="l"/>
              </a:tabLst>
              <a:defRPr sz="14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tabLst>
                <a:tab pos="177800" algn="l"/>
              </a:tabLst>
              <a:defRPr sz="14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tabLst>
                <a:tab pos="177800" algn="l"/>
              </a:tabLst>
              <a:defRPr sz="14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tabLst>
                <a:tab pos="177800" algn="l"/>
              </a:tabLst>
              <a:defRPr sz="14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77800" algn="l"/>
              </a:tabLst>
              <a:defRPr sz="14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77800" algn="l"/>
              </a:tabLst>
              <a:defRPr sz="14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77800" algn="l"/>
              </a:tabLst>
              <a:defRPr sz="14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77800" algn="l"/>
              </a:tabLst>
              <a:defRPr sz="14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 eaLnBrk="1" hangingPunct="1"/>
            <a:r>
              <a:rPr lang="en-US" sz="1300" b="1" smtClean="0">
                <a:solidFill>
                  <a:srgbClr val="000000"/>
                </a:solidFill>
              </a:rPr>
              <a:t>Aarch32 </a:t>
            </a:r>
          </a:p>
          <a:p>
            <a:pPr algn="ctr" eaLnBrk="1" hangingPunct="1"/>
            <a:r>
              <a:rPr lang="en-US" sz="1300" b="1" smtClean="0">
                <a:solidFill>
                  <a:srgbClr val="000000"/>
                </a:solidFill>
              </a:rPr>
              <a:t>execution mode</a:t>
            </a:r>
            <a:endParaRPr lang="en-US" sz="1300" b="1">
              <a:solidFill>
                <a:srgbClr val="000000"/>
              </a:solidFill>
            </a:endParaRPr>
          </a:p>
        </p:txBody>
      </p:sp>
      <p:sp>
        <p:nvSpPr>
          <p:cNvPr id="8" name="Line 7"/>
          <p:cNvSpPr>
            <a:spLocks noChangeShapeType="1"/>
          </p:cNvSpPr>
          <p:nvPr/>
        </p:nvSpPr>
        <p:spPr bwMode="auto">
          <a:xfrm rot="-5400000" flipH="1" flipV="1">
            <a:off x="3424237" y="1657131"/>
            <a:ext cx="315913" cy="1979612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hu-HU" sz="1300">
              <a:solidFill>
                <a:srgbClr val="000000"/>
              </a:solidFill>
            </a:endParaRPr>
          </a:p>
        </p:txBody>
      </p:sp>
      <p:sp>
        <p:nvSpPr>
          <p:cNvPr id="9" name="Line 8"/>
          <p:cNvSpPr>
            <a:spLocks noChangeShapeType="1"/>
          </p:cNvSpPr>
          <p:nvPr/>
        </p:nvSpPr>
        <p:spPr bwMode="auto">
          <a:xfrm rot="5400000" flipV="1">
            <a:off x="5403850" y="1657130"/>
            <a:ext cx="315913" cy="1979613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hu-HU" sz="1300">
              <a:solidFill>
                <a:srgbClr val="000000"/>
              </a:solidFill>
            </a:endParaRPr>
          </a:p>
        </p:txBody>
      </p:sp>
      <p:sp>
        <p:nvSpPr>
          <p:cNvPr id="10" name="Oval 9"/>
          <p:cNvSpPr>
            <a:spLocks noChangeArrowheads="1"/>
          </p:cNvSpPr>
          <p:nvPr/>
        </p:nvSpPr>
        <p:spPr bwMode="auto">
          <a:xfrm>
            <a:off x="2554288" y="2771555"/>
            <a:ext cx="60325" cy="55563"/>
          </a:xfrm>
          <a:prstGeom prst="ellipse">
            <a:avLst/>
          </a:prstGeom>
          <a:solidFill>
            <a:srgbClr val="FFFFFF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hu-HU" sz="1300">
              <a:solidFill>
                <a:srgbClr val="000000"/>
              </a:solidFill>
            </a:endParaRPr>
          </a:p>
        </p:txBody>
      </p:sp>
      <p:sp>
        <p:nvSpPr>
          <p:cNvPr id="11" name="Oval 10"/>
          <p:cNvSpPr>
            <a:spLocks noChangeArrowheads="1"/>
          </p:cNvSpPr>
          <p:nvPr/>
        </p:nvSpPr>
        <p:spPr bwMode="auto">
          <a:xfrm>
            <a:off x="6515100" y="2771555"/>
            <a:ext cx="57150" cy="55563"/>
          </a:xfrm>
          <a:prstGeom prst="ellipse">
            <a:avLst/>
          </a:prstGeom>
          <a:solidFill>
            <a:srgbClr val="FFFFFF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hu-HU" sz="1300">
              <a:solidFill>
                <a:srgbClr val="000000"/>
              </a:solidFill>
            </a:endParaRPr>
          </a:p>
        </p:txBody>
      </p:sp>
      <p:sp>
        <p:nvSpPr>
          <p:cNvPr id="13" name="Text Box 12"/>
          <p:cNvSpPr txBox="1">
            <a:spLocks noChangeArrowheads="1"/>
          </p:cNvSpPr>
          <p:nvPr/>
        </p:nvSpPr>
        <p:spPr bwMode="auto">
          <a:xfrm>
            <a:off x="251520" y="3551018"/>
            <a:ext cx="4193777" cy="10095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 eaLnBrk="1" hangingPunct="1">
              <a:lnSpc>
                <a:spcPct val="105000"/>
              </a:lnSpc>
            </a:pPr>
            <a:r>
              <a:rPr lang="en-US" sz="1300" smtClean="0">
                <a:solidFill>
                  <a:srgbClr val="000000"/>
                </a:solidFill>
              </a:rPr>
              <a:t>It </a:t>
            </a:r>
            <a:r>
              <a:rPr lang="en-US" sz="1300">
                <a:solidFill>
                  <a:srgbClr val="0070C0"/>
                </a:solidFill>
                <a:latin typeface="+mn-lt"/>
              </a:rPr>
              <a:t>supports two 32-bit instruction sets</a:t>
            </a:r>
            <a:r>
              <a:rPr lang="en-US" sz="1300" smtClean="0">
                <a:solidFill>
                  <a:srgbClr val="000000"/>
                </a:solidFill>
              </a:rPr>
              <a:t>,</a:t>
            </a:r>
          </a:p>
          <a:p>
            <a:pPr algn="ctr" eaLnBrk="1" hangingPunct="1">
              <a:lnSpc>
                <a:spcPct val="105000"/>
              </a:lnSpc>
              <a:spcAft>
                <a:spcPts val="600"/>
              </a:spcAft>
            </a:pPr>
            <a:r>
              <a:rPr lang="en-US" sz="1300" smtClean="0">
                <a:solidFill>
                  <a:srgbClr val="FF0000"/>
                </a:solidFill>
              </a:rPr>
              <a:t>the A32 </a:t>
            </a:r>
            <a:r>
              <a:rPr lang="en-US" sz="1300" smtClean="0">
                <a:solidFill>
                  <a:srgbClr val="000000"/>
                </a:solidFill>
              </a:rPr>
              <a:t>and the </a:t>
            </a:r>
            <a:r>
              <a:rPr lang="en-US" sz="1300" smtClean="0">
                <a:solidFill>
                  <a:srgbClr val="FF0000"/>
                </a:solidFill>
              </a:rPr>
              <a:t>T32 </a:t>
            </a:r>
            <a:r>
              <a:rPr lang="en-US" sz="1300" smtClean="0">
                <a:solidFill>
                  <a:srgbClr val="000000"/>
                </a:solidFill>
              </a:rPr>
              <a:t>(Thumb) instructions sets.</a:t>
            </a:r>
          </a:p>
          <a:p>
            <a:pPr algn="ctr" eaLnBrk="1" hangingPunct="1">
              <a:lnSpc>
                <a:spcPct val="105000"/>
              </a:lnSpc>
            </a:pPr>
            <a:r>
              <a:rPr lang="en-US" sz="1300" smtClean="0">
                <a:solidFill>
                  <a:srgbClr val="000000"/>
                </a:solidFill>
              </a:rPr>
              <a:t>In this mode the processor </a:t>
            </a:r>
            <a:r>
              <a:rPr lang="en-US" sz="1300">
                <a:solidFill>
                  <a:srgbClr val="0070C0"/>
                </a:solidFill>
                <a:latin typeface="+mn-lt"/>
              </a:rPr>
              <a:t>can run programs</a:t>
            </a:r>
          </a:p>
          <a:p>
            <a:pPr algn="ctr" eaLnBrk="1" hangingPunct="1">
              <a:lnSpc>
                <a:spcPct val="105000"/>
              </a:lnSpc>
            </a:pPr>
            <a:r>
              <a:rPr lang="en-US" sz="1300">
                <a:solidFill>
                  <a:srgbClr val="0070C0"/>
                </a:solidFill>
                <a:latin typeface="+mn-lt"/>
              </a:rPr>
              <a:t>developed for previous ISA versions</a:t>
            </a:r>
            <a:r>
              <a:rPr lang="en-US" sz="1300" smtClean="0">
                <a:solidFill>
                  <a:srgbClr val="000000"/>
                </a:solidFill>
              </a:rPr>
              <a:t>.</a:t>
            </a:r>
            <a:endParaRPr lang="en-US" sz="1300">
              <a:solidFill>
                <a:srgbClr val="0000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99610" y="998730"/>
            <a:ext cx="906652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smtClean="0">
                <a:solidFill>
                  <a:srgbClr val="000000"/>
                </a:solidFill>
              </a:rPr>
              <a:t>The ARMv8 ISA version introduces </a:t>
            </a:r>
            <a:r>
              <a:rPr lang="en-US" sz="1600" smtClean="0">
                <a:solidFill>
                  <a:srgbClr val="FF0000"/>
                </a:solidFill>
              </a:rPr>
              <a:t>major changes in</a:t>
            </a:r>
            <a:r>
              <a:rPr lang="en-US" sz="1600" smtClean="0">
                <a:solidFill>
                  <a:srgbClr val="000000"/>
                </a:solidFill>
              </a:rPr>
              <a:t> the ARM architecture while</a:t>
            </a:r>
          </a:p>
          <a:p>
            <a:pPr>
              <a:spcAft>
                <a:spcPts val="400"/>
              </a:spcAft>
            </a:pPr>
            <a:r>
              <a:rPr lang="en-US" sz="1600" smtClean="0">
                <a:solidFill>
                  <a:srgbClr val="000000"/>
                </a:solidFill>
              </a:rPr>
              <a:t>      maintaining a high level of consistency with previous versions of the architecture.</a:t>
            </a:r>
          </a:p>
        </p:txBody>
      </p:sp>
      <p:sp>
        <p:nvSpPr>
          <p:cNvPr id="15" name="Text Box 5"/>
          <p:cNvSpPr txBox="1">
            <a:spLocks noChangeArrowheads="1"/>
          </p:cNvSpPr>
          <p:nvPr/>
        </p:nvSpPr>
        <p:spPr bwMode="auto">
          <a:xfrm>
            <a:off x="5706607" y="2914430"/>
            <a:ext cx="1675460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 eaLnBrk="1" hangingPunct="1"/>
            <a:r>
              <a:rPr lang="en-US" sz="1300" b="1" smtClean="0">
                <a:solidFill>
                  <a:srgbClr val="000000"/>
                </a:solidFill>
              </a:rPr>
              <a:t>Aarch64</a:t>
            </a:r>
          </a:p>
          <a:p>
            <a:pPr algn="ctr" eaLnBrk="1" hangingPunct="1"/>
            <a:r>
              <a:rPr lang="en-US" sz="1300" b="1" smtClean="0">
                <a:solidFill>
                  <a:srgbClr val="000000"/>
                </a:solidFill>
              </a:rPr>
              <a:t>execution mode</a:t>
            </a:r>
            <a:endParaRPr lang="en-US" sz="1300" b="1">
              <a:solidFill>
                <a:srgbClr val="000000"/>
              </a:solidFill>
            </a:endParaRPr>
          </a:p>
        </p:txBody>
      </p:sp>
      <p:sp>
        <p:nvSpPr>
          <p:cNvPr id="17" name="Text Box 11"/>
          <p:cNvSpPr txBox="1">
            <a:spLocks noChangeArrowheads="1"/>
          </p:cNvSpPr>
          <p:nvPr/>
        </p:nvSpPr>
        <p:spPr bwMode="auto">
          <a:xfrm>
            <a:off x="4653415" y="3538318"/>
            <a:ext cx="3969035" cy="10095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tabLst>
                <a:tab pos="990600" algn="l"/>
              </a:tabLst>
              <a:defRPr sz="14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tabLst>
                <a:tab pos="990600" algn="l"/>
              </a:tabLst>
              <a:defRPr sz="14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tabLst>
                <a:tab pos="990600" algn="l"/>
              </a:tabLst>
              <a:defRPr sz="14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tabLst>
                <a:tab pos="990600" algn="l"/>
              </a:tabLst>
              <a:defRPr sz="14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tabLst>
                <a:tab pos="990600" algn="l"/>
              </a:tabLst>
              <a:defRPr sz="14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990600" algn="l"/>
              </a:tabLst>
              <a:defRPr sz="14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990600" algn="l"/>
              </a:tabLst>
              <a:defRPr sz="14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990600" algn="l"/>
              </a:tabLst>
              <a:defRPr sz="14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990600" algn="l"/>
              </a:tabLst>
              <a:defRPr sz="14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 eaLnBrk="1" hangingPunct="1">
              <a:lnSpc>
                <a:spcPct val="105000"/>
              </a:lnSpc>
            </a:pPr>
            <a:r>
              <a:rPr lang="en-US" sz="1300" smtClean="0">
                <a:solidFill>
                  <a:srgbClr val="000000"/>
                </a:solidFill>
              </a:rPr>
              <a:t>It supports </a:t>
            </a:r>
            <a:r>
              <a:rPr lang="en-US" sz="1300">
                <a:solidFill>
                  <a:srgbClr val="0070C0"/>
                </a:solidFill>
                <a:latin typeface="+mn-lt"/>
              </a:rPr>
              <a:t>a single 64-bit instruction set</a:t>
            </a:r>
            <a:r>
              <a:rPr lang="en-US" sz="1300" smtClean="0">
                <a:solidFill>
                  <a:srgbClr val="000000"/>
                </a:solidFill>
              </a:rPr>
              <a:t>,</a:t>
            </a:r>
          </a:p>
          <a:p>
            <a:pPr algn="ctr" eaLnBrk="1" hangingPunct="1">
              <a:lnSpc>
                <a:spcPct val="105000"/>
              </a:lnSpc>
              <a:spcAft>
                <a:spcPts val="600"/>
              </a:spcAft>
            </a:pPr>
            <a:r>
              <a:rPr lang="en-US" sz="1300" smtClean="0">
                <a:solidFill>
                  <a:srgbClr val="000000"/>
                </a:solidFill>
              </a:rPr>
              <a:t>called </a:t>
            </a:r>
            <a:r>
              <a:rPr lang="en-US" sz="1300" smtClean="0">
                <a:solidFill>
                  <a:srgbClr val="FF0000"/>
                </a:solidFill>
              </a:rPr>
              <a:t>A64.</a:t>
            </a:r>
          </a:p>
          <a:p>
            <a:pPr algn="ctr" eaLnBrk="1" hangingPunct="1">
              <a:lnSpc>
                <a:spcPct val="105000"/>
              </a:lnSpc>
            </a:pPr>
            <a:r>
              <a:rPr lang="en-US" sz="1300" smtClean="0">
                <a:solidFill>
                  <a:srgbClr val="000000"/>
                </a:solidFill>
              </a:rPr>
              <a:t>This is a fixed length </a:t>
            </a:r>
            <a:r>
              <a:rPr lang="en-US" sz="1300">
                <a:solidFill>
                  <a:srgbClr val="0070C0"/>
                </a:solidFill>
                <a:latin typeface="+mn-lt"/>
              </a:rPr>
              <a:t>powerful instruction set</a:t>
            </a:r>
          </a:p>
          <a:p>
            <a:pPr algn="ctr" eaLnBrk="1" hangingPunct="1">
              <a:lnSpc>
                <a:spcPct val="105000"/>
              </a:lnSpc>
            </a:pPr>
            <a:r>
              <a:rPr lang="en-US" sz="1300" smtClean="0">
                <a:solidFill>
                  <a:srgbClr val="000000"/>
                </a:solidFill>
              </a:rPr>
              <a:t>that uses 32-bit instruction encodings.</a:t>
            </a:r>
            <a:endParaRPr lang="en-US" sz="1300">
              <a:solidFill>
                <a:srgbClr val="000000"/>
              </a:solidFill>
            </a:endParaRPr>
          </a:p>
        </p:txBody>
      </p:sp>
      <p:sp>
        <p:nvSpPr>
          <p:cNvPr id="18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393700"/>
          </a:xfrm>
        </p:spPr>
        <p:txBody>
          <a:bodyPr/>
          <a:lstStyle/>
          <a:p>
            <a:r>
              <a:rPr lang="en-US" smtClean="0"/>
              <a:t>2.</a:t>
            </a:r>
            <a:r>
              <a:rPr lang="hu-HU" smtClean="0"/>
              <a:t>2.</a:t>
            </a:r>
            <a:r>
              <a:rPr lang="en-US" smtClean="0"/>
              <a:t>3 </a:t>
            </a:r>
            <a:r>
              <a:rPr lang="en-US"/>
              <a:t>FP and Advanced SIMD registers based ISA extensions</a:t>
            </a:r>
            <a:r>
              <a:rPr lang="hu-HU"/>
              <a:t> </a:t>
            </a:r>
            <a:r>
              <a:rPr lang="hu-HU" smtClean="0"/>
              <a:t>(8)</a:t>
            </a:r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195263" y="1541010"/>
            <a:ext cx="681808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lvl="0" indent="-285750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1600">
                <a:solidFill>
                  <a:srgbClr val="FF0000"/>
                </a:solidFill>
              </a:rPr>
              <a:t>ARMv8</a:t>
            </a:r>
            <a:r>
              <a:rPr lang="en-US" sz="1600">
                <a:solidFill>
                  <a:srgbClr val="000000"/>
                </a:solidFill>
              </a:rPr>
              <a:t> has </a:t>
            </a:r>
            <a:r>
              <a:rPr lang="en-US" sz="1600">
                <a:solidFill>
                  <a:srgbClr val="0070C0"/>
                </a:solidFill>
              </a:rPr>
              <a:t>two distinct execution modes</a:t>
            </a:r>
            <a:r>
              <a:rPr lang="en-US" sz="1600">
                <a:solidFill>
                  <a:srgbClr val="000000"/>
                </a:solidFill>
              </a:rPr>
              <a:t>, as indicated below</a:t>
            </a:r>
            <a:r>
              <a:rPr lang="en-US" sz="1600" smtClean="0">
                <a:solidFill>
                  <a:srgbClr val="000000"/>
                </a:solidFill>
              </a:rPr>
              <a:t>.</a:t>
            </a:r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3677908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8" grpId="0" animBg="1"/>
      <p:bldP spid="9" grpId="0" animBg="1"/>
      <p:bldP spid="10" grpId="0" animBg="1"/>
      <p:bldP spid="11" grpId="0" animBg="1"/>
      <p:bldP spid="13" grpId="0"/>
      <p:bldP spid="15" grpId="0"/>
      <p:bldP spid="17" grpId="0"/>
      <p:bldP spid="2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4752020" y="5441525"/>
            <a:ext cx="1099981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>
                <a:solidFill>
                  <a:srgbClr val="000000"/>
                </a:solidFill>
              </a:rPr>
              <a:t>Dedicated use</a:t>
            </a:r>
            <a:endParaRPr lang="en-US" sz="1000" dirty="0">
              <a:solidFill>
                <a:srgbClr val="000000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7479412" y="5414065"/>
            <a:ext cx="1099981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>
                <a:solidFill>
                  <a:srgbClr val="000000"/>
                </a:solidFill>
              </a:rPr>
              <a:t>Dedicated use</a:t>
            </a:r>
            <a:endParaRPr lang="en-US" sz="1000" dirty="0">
              <a:solidFill>
                <a:srgbClr val="000000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2262933" y="3724986"/>
            <a:ext cx="1047082" cy="63094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Aft>
                <a:spcPts val="300"/>
              </a:spcAft>
            </a:pPr>
            <a:r>
              <a:rPr lang="en-US" sz="1000" dirty="0" smtClean="0">
                <a:solidFill>
                  <a:srgbClr val="000000"/>
                </a:solidFill>
              </a:rPr>
              <a:t>Stack pointer</a:t>
            </a:r>
          </a:p>
          <a:p>
            <a:pPr>
              <a:spcAft>
                <a:spcPts val="300"/>
              </a:spcAft>
            </a:pPr>
            <a:r>
              <a:rPr lang="en-US" sz="1000" dirty="0" smtClean="0">
                <a:solidFill>
                  <a:srgbClr val="000000"/>
                </a:solidFill>
              </a:rPr>
              <a:t>Link register</a:t>
            </a:r>
          </a:p>
          <a:p>
            <a:pPr>
              <a:spcAft>
                <a:spcPts val="300"/>
              </a:spcAft>
            </a:pPr>
            <a:r>
              <a:rPr lang="en-US" sz="1000" dirty="0" smtClean="0">
                <a:solidFill>
                  <a:srgbClr val="000000"/>
                </a:solidFill>
              </a:rPr>
              <a:t>PC</a:t>
            </a:r>
            <a:endParaRPr lang="en-US" sz="1000" dirty="0">
              <a:solidFill>
                <a:srgbClr val="000000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1334373" y="1633080"/>
            <a:ext cx="914033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>
                <a:solidFill>
                  <a:srgbClr val="000000"/>
                </a:solidFill>
              </a:rPr>
              <a:t>32-bit wide</a:t>
            </a:r>
            <a:endParaRPr lang="en-US" sz="1000" dirty="0">
              <a:solidFill>
                <a:srgbClr val="000000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3900868" y="1614990"/>
            <a:ext cx="914033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smtClean="0">
                <a:solidFill>
                  <a:srgbClr val="000000"/>
                </a:solidFill>
              </a:rPr>
              <a:t>32-bit wide</a:t>
            </a:r>
            <a:endParaRPr lang="en-US" sz="1000">
              <a:solidFill>
                <a:srgbClr val="000000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6282190" y="1640390"/>
            <a:ext cx="914033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>
                <a:solidFill>
                  <a:srgbClr val="000000"/>
                </a:solidFill>
              </a:rPr>
              <a:t>64-bit wide</a:t>
            </a:r>
            <a:endParaRPr lang="en-US" sz="1000" dirty="0">
              <a:solidFill>
                <a:srgbClr val="000000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161510" y="6286154"/>
            <a:ext cx="313183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>
                <a:solidFill>
                  <a:srgbClr val="000000"/>
                </a:solidFill>
              </a:rPr>
              <a:t>GPRs in the</a:t>
            </a:r>
            <a:r>
              <a:rPr lang="hu-HU" sz="1200" dirty="0" smtClean="0">
                <a:solidFill>
                  <a:srgbClr val="000000"/>
                </a:solidFill>
              </a:rPr>
              <a:t> ARMv7</a:t>
            </a:r>
            <a:r>
              <a:rPr lang="en-US" sz="1200" dirty="0" smtClean="0">
                <a:solidFill>
                  <a:srgbClr val="000000"/>
                </a:solidFill>
              </a:rPr>
              <a:t> and the</a:t>
            </a:r>
            <a:r>
              <a:rPr lang="hu-HU" sz="1200" dirty="0" smtClean="0">
                <a:solidFill>
                  <a:srgbClr val="000000"/>
                </a:solidFill>
              </a:rPr>
              <a:t> </a:t>
            </a:r>
            <a:r>
              <a:rPr lang="en-US" sz="1200" dirty="0" smtClean="0">
                <a:solidFill>
                  <a:srgbClr val="000000"/>
                </a:solidFill>
              </a:rPr>
              <a:t> AArch32 </a:t>
            </a:r>
            <a:r>
              <a:rPr lang="hu-HU" sz="1200" dirty="0" smtClean="0">
                <a:solidFill>
                  <a:srgbClr val="000000"/>
                </a:solidFill>
              </a:rPr>
              <a:t>execution mode of the </a:t>
            </a:r>
            <a:r>
              <a:rPr lang="en-US" sz="1200" dirty="0" smtClean="0">
                <a:solidFill>
                  <a:srgbClr val="000000"/>
                </a:solidFill>
              </a:rPr>
              <a:t>ARMv8 ISA </a:t>
            </a:r>
            <a:endParaRPr lang="en-US" sz="1200" dirty="0">
              <a:solidFill>
                <a:srgbClr val="000000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3900868" y="5772808"/>
            <a:ext cx="113364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smtClean="0">
                <a:solidFill>
                  <a:srgbClr val="000000"/>
                </a:solidFill>
              </a:rPr>
              <a:t>32-bit mode</a:t>
            </a:r>
            <a:endParaRPr lang="en-US" sz="1200">
              <a:solidFill>
                <a:srgbClr val="000000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6282190" y="5762355"/>
            <a:ext cx="113364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smtClean="0">
                <a:solidFill>
                  <a:srgbClr val="000000"/>
                </a:solidFill>
              </a:rPr>
              <a:t>64-bit mode</a:t>
            </a:r>
            <a:endParaRPr lang="en-US" sz="1200">
              <a:solidFill>
                <a:srgbClr val="000000"/>
              </a:solidFill>
            </a:endParaRPr>
          </a:p>
        </p:txBody>
      </p:sp>
      <p:sp>
        <p:nvSpPr>
          <p:cNvPr id="33" name="Left Brace 32"/>
          <p:cNvSpPr/>
          <p:nvPr/>
        </p:nvSpPr>
        <p:spPr bwMode="auto">
          <a:xfrm rot="16200000">
            <a:off x="5590772" y="4117137"/>
            <a:ext cx="253770" cy="4001504"/>
          </a:xfrm>
          <a:prstGeom prst="leftBrace">
            <a:avLst>
              <a:gd name="adj1" fmla="val 8333"/>
              <a:gd name="adj2" fmla="val 51143"/>
            </a:avLst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400" smtClean="0">
              <a:solidFill>
                <a:srgbClr val="000000"/>
              </a:solidFill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3896925" y="6286154"/>
            <a:ext cx="37354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smtClean="0">
                <a:solidFill>
                  <a:srgbClr val="000000"/>
                </a:solidFill>
              </a:rPr>
              <a:t>GPRs in the </a:t>
            </a:r>
            <a:r>
              <a:rPr lang="hu-HU" sz="1200" smtClean="0">
                <a:solidFill>
                  <a:srgbClr val="000000"/>
                </a:solidFill>
              </a:rPr>
              <a:t>AArch64 excution mode </a:t>
            </a:r>
          </a:p>
          <a:p>
            <a:pPr algn="ctr"/>
            <a:r>
              <a:rPr lang="hu-HU" sz="1200">
                <a:solidFill>
                  <a:srgbClr val="000000"/>
                </a:solidFill>
              </a:rPr>
              <a:t>o</a:t>
            </a:r>
            <a:r>
              <a:rPr lang="hu-HU" sz="1200" smtClean="0">
                <a:solidFill>
                  <a:srgbClr val="000000"/>
                </a:solidFill>
              </a:rPr>
              <a:t>f the </a:t>
            </a:r>
            <a:r>
              <a:rPr lang="en-US" sz="1200" smtClean="0">
                <a:solidFill>
                  <a:srgbClr val="000000"/>
                </a:solidFill>
              </a:rPr>
              <a:t>ARMv8 ISA</a:t>
            </a:r>
            <a:endParaRPr lang="en-US" sz="1200">
              <a:solidFill>
                <a:srgbClr val="000000"/>
              </a:solidFill>
            </a:endParaRPr>
          </a:p>
        </p:txBody>
      </p:sp>
      <p:sp>
        <p:nvSpPr>
          <p:cNvPr id="35" name="Left Brace 34"/>
          <p:cNvSpPr/>
          <p:nvPr/>
        </p:nvSpPr>
        <p:spPr bwMode="auto">
          <a:xfrm rot="16200000">
            <a:off x="1521977" y="5253719"/>
            <a:ext cx="372524" cy="1616274"/>
          </a:xfrm>
          <a:prstGeom prst="leftBrace">
            <a:avLst>
              <a:gd name="adj1" fmla="val 8333"/>
              <a:gd name="adj2" fmla="val 51143"/>
            </a:avLst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400" smtClean="0">
              <a:solidFill>
                <a:srgbClr val="000000"/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176494" y="627863"/>
            <a:ext cx="80694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333399"/>
                </a:solidFill>
              </a:rPr>
              <a:t>Extension of the GPRs in the ARMv8 ISA </a:t>
            </a:r>
            <a:r>
              <a:rPr lang="en-US" dirty="0" smtClean="0">
                <a:solidFill>
                  <a:srgbClr val="000000"/>
                </a:solidFill>
              </a:rPr>
              <a:t>[</a:t>
            </a:r>
            <a:r>
              <a:rPr lang="hu-HU" dirty="0" smtClean="0">
                <a:solidFill>
                  <a:srgbClr val="000000"/>
                </a:solidFill>
              </a:rPr>
              <a:t>63</a:t>
            </a:r>
            <a:r>
              <a:rPr lang="en-US" dirty="0" smtClean="0">
                <a:solidFill>
                  <a:srgbClr val="000000"/>
                </a:solidFill>
              </a:rPr>
              <a:t>], [</a:t>
            </a:r>
            <a:r>
              <a:rPr lang="hu-HU" dirty="0" smtClean="0">
                <a:solidFill>
                  <a:srgbClr val="000000"/>
                </a:solidFill>
              </a:rPr>
              <a:t>66</a:t>
            </a:r>
            <a:r>
              <a:rPr lang="en-US" dirty="0" smtClean="0">
                <a:solidFill>
                  <a:srgbClr val="000000"/>
                </a:solidFill>
              </a:rPr>
              <a:t>]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200025" y="980614"/>
            <a:ext cx="864050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1600" dirty="0" smtClean="0">
                <a:solidFill>
                  <a:srgbClr val="000000"/>
                </a:solidFill>
              </a:rPr>
              <a:t>In t</a:t>
            </a:r>
            <a:r>
              <a:rPr lang="en-US" sz="1600" dirty="0" smtClean="0">
                <a:solidFill>
                  <a:srgbClr val="000000"/>
                </a:solidFill>
              </a:rPr>
              <a:t>he AArch64 mode the ARMv8 ISA version</a:t>
            </a:r>
            <a:r>
              <a:rPr lang="hu-HU" sz="1600" dirty="0" smtClean="0">
                <a:solidFill>
                  <a:srgbClr val="000000"/>
                </a:solidFill>
              </a:rPr>
              <a:t> </a:t>
            </a:r>
            <a:r>
              <a:rPr lang="en-US" sz="1600" dirty="0" smtClean="0">
                <a:solidFill>
                  <a:srgbClr val="000000"/>
                </a:solidFill>
              </a:rPr>
              <a:t>expands the </a:t>
            </a:r>
            <a:r>
              <a:rPr lang="en-US" sz="1600" dirty="0">
                <a:solidFill>
                  <a:srgbClr val="0070C0"/>
                </a:solidFill>
              </a:rPr>
              <a:t>number of GPRs </a:t>
            </a:r>
          </a:p>
          <a:p>
            <a:r>
              <a:rPr lang="en-US" sz="1600" dirty="0">
                <a:solidFill>
                  <a:srgbClr val="0070C0"/>
                </a:solidFill>
              </a:rPr>
              <a:t> from 13 32-bit registers to 31 64-bit </a:t>
            </a:r>
            <a:r>
              <a:rPr lang="en-US" sz="1600" dirty="0" smtClean="0">
                <a:solidFill>
                  <a:srgbClr val="000000"/>
                </a:solidFill>
              </a:rPr>
              <a:t>wide registers, as shown in the next Figure.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1457418" y="1998727"/>
            <a:ext cx="720000" cy="2376000"/>
            <a:chOff x="1457419" y="1998728"/>
            <a:chExt cx="649287" cy="2376487"/>
          </a:xfrm>
        </p:grpSpPr>
        <p:sp>
          <p:nvSpPr>
            <p:cNvPr id="39" name="Téglalap 3"/>
            <p:cNvSpPr/>
            <p:nvPr/>
          </p:nvSpPr>
          <p:spPr>
            <a:xfrm>
              <a:off x="1457419" y="1998728"/>
              <a:ext cx="649287" cy="215900"/>
            </a:xfrm>
            <a:prstGeom prst="rect">
              <a:avLst/>
            </a:prstGeom>
            <a:gradFill flip="none" rotWithShape="1">
              <a:gsLst>
                <a:gs pos="0">
                  <a:srgbClr val="BFE0E3"/>
                </a:gs>
                <a:gs pos="76000">
                  <a:schemeClr val="bg1"/>
                </a:gs>
                <a:gs pos="100000">
                  <a:srgbClr val="B5D5E7"/>
                </a:gs>
              </a:gsLst>
              <a:lin ang="0" scaled="1"/>
              <a:tileRect/>
            </a:gradFill>
            <a:ln w="31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hu-HU" sz="900">
                  <a:solidFill>
                    <a:srgbClr val="000000"/>
                  </a:solidFill>
                  <a:ea typeface="Verdana" panose="020B0604030504040204" pitchFamily="34" charset="0"/>
                  <a:cs typeface="Verdana" panose="020B0604030504040204" pitchFamily="34" charset="0"/>
                </a:rPr>
                <a:t>R0</a:t>
              </a:r>
            </a:p>
          </p:txBody>
        </p:sp>
        <p:sp>
          <p:nvSpPr>
            <p:cNvPr id="40" name="Téglalap 4"/>
            <p:cNvSpPr/>
            <p:nvPr/>
          </p:nvSpPr>
          <p:spPr>
            <a:xfrm>
              <a:off x="1457419" y="2214628"/>
              <a:ext cx="649287" cy="215900"/>
            </a:xfrm>
            <a:prstGeom prst="rect">
              <a:avLst/>
            </a:prstGeom>
            <a:gradFill flip="none" rotWithShape="1">
              <a:gsLst>
                <a:gs pos="0">
                  <a:srgbClr val="BFE0E3"/>
                </a:gs>
                <a:gs pos="25000">
                  <a:schemeClr val="bg1"/>
                </a:gs>
                <a:gs pos="100000">
                  <a:srgbClr val="B5D5E7"/>
                </a:gs>
              </a:gsLst>
              <a:lin ang="0" scaled="1"/>
              <a:tileRect/>
            </a:gradFill>
            <a:ln w="31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r>
                <a:rPr lang="hu-HU" sz="900">
                  <a:solidFill>
                    <a:srgbClr val="000000"/>
                  </a:solidFill>
                  <a:ea typeface="Verdana" panose="020B0604030504040204" pitchFamily="34" charset="0"/>
                  <a:cs typeface="Verdana" panose="020B0604030504040204" pitchFamily="34" charset="0"/>
                </a:rPr>
                <a:t>R1</a:t>
              </a:r>
            </a:p>
          </p:txBody>
        </p:sp>
        <p:sp>
          <p:nvSpPr>
            <p:cNvPr id="41" name="Téglalap 5"/>
            <p:cNvSpPr/>
            <p:nvPr/>
          </p:nvSpPr>
          <p:spPr>
            <a:xfrm>
              <a:off x="1457419" y="2430528"/>
              <a:ext cx="649287" cy="215900"/>
            </a:xfrm>
            <a:prstGeom prst="rect">
              <a:avLst/>
            </a:prstGeom>
            <a:gradFill flip="none" rotWithShape="1">
              <a:gsLst>
                <a:gs pos="0">
                  <a:srgbClr val="BFE0E3"/>
                </a:gs>
                <a:gs pos="76000">
                  <a:schemeClr val="bg1"/>
                </a:gs>
                <a:gs pos="100000">
                  <a:srgbClr val="B5D5E7"/>
                </a:gs>
              </a:gsLst>
              <a:lin ang="0" scaled="1"/>
              <a:tileRect/>
            </a:gradFill>
            <a:ln w="31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r>
                <a:rPr lang="hu-HU" sz="900">
                  <a:solidFill>
                    <a:srgbClr val="000000"/>
                  </a:solidFill>
                  <a:ea typeface="Verdana" panose="020B0604030504040204" pitchFamily="34" charset="0"/>
                  <a:cs typeface="Verdana" panose="020B0604030504040204" pitchFamily="34" charset="0"/>
                </a:rPr>
                <a:t>R2</a:t>
              </a:r>
            </a:p>
          </p:txBody>
        </p:sp>
        <p:sp>
          <p:nvSpPr>
            <p:cNvPr id="42" name="Téglalap 6"/>
            <p:cNvSpPr/>
            <p:nvPr/>
          </p:nvSpPr>
          <p:spPr>
            <a:xfrm>
              <a:off x="1457419" y="2646428"/>
              <a:ext cx="649287" cy="865187"/>
            </a:xfrm>
            <a:prstGeom prst="rect">
              <a:avLst/>
            </a:prstGeom>
            <a:gradFill flip="none" rotWithShape="1">
              <a:gsLst>
                <a:gs pos="0">
                  <a:srgbClr val="BFE0E3"/>
                </a:gs>
                <a:gs pos="25000">
                  <a:schemeClr val="bg1"/>
                </a:gs>
                <a:gs pos="100000">
                  <a:srgbClr val="B5D5E7"/>
                </a:gs>
              </a:gsLst>
              <a:lin ang="0" scaled="1"/>
              <a:tileRect/>
            </a:gradFill>
            <a:ln w="31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r>
                <a:rPr lang="hu-HU" sz="900">
                  <a:solidFill>
                    <a:srgbClr val="000000"/>
                  </a:solidFill>
                  <a:ea typeface="Verdana" panose="020B0604030504040204" pitchFamily="34" charset="0"/>
                  <a:cs typeface="Verdana" panose="020B0604030504040204" pitchFamily="34" charset="0"/>
                </a:rPr>
                <a:t>.</a:t>
              </a:r>
            </a:p>
            <a:p>
              <a:pPr algn="ctr"/>
              <a:r>
                <a:rPr lang="hu-HU" sz="900">
                  <a:solidFill>
                    <a:srgbClr val="000000"/>
                  </a:solidFill>
                  <a:ea typeface="Verdana" panose="020B0604030504040204" pitchFamily="34" charset="0"/>
                  <a:cs typeface="Verdana" panose="020B0604030504040204" pitchFamily="34" charset="0"/>
                </a:rPr>
                <a:t>.</a:t>
              </a:r>
            </a:p>
            <a:p>
              <a:pPr algn="ctr"/>
              <a:r>
                <a:rPr lang="hu-HU" sz="900">
                  <a:solidFill>
                    <a:srgbClr val="000000"/>
                  </a:solidFill>
                  <a:ea typeface="Verdana" panose="020B0604030504040204" pitchFamily="34" charset="0"/>
                  <a:cs typeface="Verdana" panose="020B0604030504040204" pitchFamily="34" charset="0"/>
                </a:rPr>
                <a:t>.</a:t>
              </a:r>
            </a:p>
          </p:txBody>
        </p:sp>
        <p:sp>
          <p:nvSpPr>
            <p:cNvPr id="43" name="Téglalap 7"/>
            <p:cNvSpPr/>
            <p:nvPr/>
          </p:nvSpPr>
          <p:spPr>
            <a:xfrm>
              <a:off x="1457419" y="3511615"/>
              <a:ext cx="649287" cy="215900"/>
            </a:xfrm>
            <a:prstGeom prst="rect">
              <a:avLst/>
            </a:prstGeom>
            <a:gradFill flip="none" rotWithShape="1">
              <a:gsLst>
                <a:gs pos="0">
                  <a:srgbClr val="BFE0E3"/>
                </a:gs>
                <a:gs pos="76000">
                  <a:schemeClr val="bg1"/>
                </a:gs>
                <a:gs pos="100000">
                  <a:srgbClr val="B5D5E7"/>
                </a:gs>
              </a:gsLst>
              <a:lin ang="0" scaled="1"/>
              <a:tileRect/>
            </a:gradFill>
            <a:ln w="31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r>
                <a:rPr lang="hu-HU" sz="900">
                  <a:solidFill>
                    <a:srgbClr val="000000"/>
                  </a:solidFill>
                  <a:ea typeface="Verdana" panose="020B0604030504040204" pitchFamily="34" charset="0"/>
                  <a:cs typeface="Verdana" panose="020B0604030504040204" pitchFamily="34" charset="0"/>
                </a:rPr>
                <a:t>R12</a:t>
              </a:r>
            </a:p>
          </p:txBody>
        </p:sp>
        <p:sp>
          <p:nvSpPr>
            <p:cNvPr id="44" name="Téglalap 8"/>
            <p:cNvSpPr/>
            <p:nvPr/>
          </p:nvSpPr>
          <p:spPr>
            <a:xfrm>
              <a:off x="1457419" y="3737946"/>
              <a:ext cx="649287" cy="215900"/>
            </a:xfrm>
            <a:prstGeom prst="rect">
              <a:avLst/>
            </a:prstGeom>
            <a:gradFill flip="none" rotWithShape="1">
              <a:gsLst>
                <a:gs pos="0">
                  <a:srgbClr val="BFE0E3"/>
                </a:gs>
                <a:gs pos="25000">
                  <a:schemeClr val="bg1"/>
                </a:gs>
                <a:gs pos="100000">
                  <a:srgbClr val="B5D5E7"/>
                </a:gs>
              </a:gsLst>
              <a:lin ang="0" scaled="1"/>
              <a:tileRect/>
            </a:gradFill>
            <a:ln w="31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r>
                <a:rPr lang="hu-HU" sz="900" dirty="0">
                  <a:solidFill>
                    <a:srgbClr val="000000"/>
                  </a:solidFill>
                  <a:ea typeface="Verdana" panose="020B0604030504040204" pitchFamily="34" charset="0"/>
                  <a:cs typeface="Verdana" panose="020B0604030504040204" pitchFamily="34" charset="0"/>
                </a:rPr>
                <a:t>R13(SP)</a:t>
              </a:r>
            </a:p>
          </p:txBody>
        </p:sp>
        <p:sp>
          <p:nvSpPr>
            <p:cNvPr id="45" name="Téglalap 9"/>
            <p:cNvSpPr/>
            <p:nvPr/>
          </p:nvSpPr>
          <p:spPr>
            <a:xfrm>
              <a:off x="1457419" y="3943415"/>
              <a:ext cx="649287" cy="215900"/>
            </a:xfrm>
            <a:prstGeom prst="rect">
              <a:avLst/>
            </a:prstGeom>
            <a:gradFill flip="none" rotWithShape="1">
              <a:gsLst>
                <a:gs pos="0">
                  <a:srgbClr val="BFE0E3"/>
                </a:gs>
                <a:gs pos="76000">
                  <a:schemeClr val="bg1"/>
                </a:gs>
                <a:gs pos="100000">
                  <a:srgbClr val="B5D5E7"/>
                </a:gs>
              </a:gsLst>
              <a:lin ang="0" scaled="1"/>
              <a:tileRect/>
            </a:gradFill>
            <a:ln w="31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r>
                <a:rPr lang="hu-HU" sz="900">
                  <a:solidFill>
                    <a:srgbClr val="000000"/>
                  </a:solidFill>
                  <a:ea typeface="Verdana" panose="020B0604030504040204" pitchFamily="34" charset="0"/>
                  <a:cs typeface="Verdana" panose="020B0604030504040204" pitchFamily="34" charset="0"/>
                </a:rPr>
                <a:t>R14(LR)</a:t>
              </a:r>
            </a:p>
          </p:txBody>
        </p:sp>
        <p:sp>
          <p:nvSpPr>
            <p:cNvPr id="46" name="Téglalap 10"/>
            <p:cNvSpPr/>
            <p:nvPr/>
          </p:nvSpPr>
          <p:spPr>
            <a:xfrm>
              <a:off x="1457419" y="4159315"/>
              <a:ext cx="649287" cy="215900"/>
            </a:xfrm>
            <a:prstGeom prst="rect">
              <a:avLst/>
            </a:prstGeom>
            <a:gradFill flip="none" rotWithShape="1">
              <a:gsLst>
                <a:gs pos="0">
                  <a:srgbClr val="BFE0E3"/>
                </a:gs>
                <a:gs pos="25000">
                  <a:schemeClr val="bg1"/>
                </a:gs>
                <a:gs pos="100000">
                  <a:srgbClr val="B5D5E7"/>
                </a:gs>
              </a:gsLst>
              <a:lin ang="0" scaled="1"/>
              <a:tileRect/>
            </a:gradFill>
            <a:ln w="31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r>
                <a:rPr lang="hu-HU" sz="900">
                  <a:solidFill>
                    <a:srgbClr val="000000"/>
                  </a:solidFill>
                  <a:ea typeface="Verdana" panose="020B0604030504040204" pitchFamily="34" charset="0"/>
                  <a:cs typeface="Verdana" panose="020B0604030504040204" pitchFamily="34" charset="0"/>
                </a:rPr>
                <a:t>R15(PC)</a:t>
              </a:r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4012722" y="1988867"/>
            <a:ext cx="720000" cy="3672000"/>
            <a:chOff x="4012722" y="1988868"/>
            <a:chExt cx="649288" cy="3671887"/>
          </a:xfrm>
        </p:grpSpPr>
        <p:sp>
          <p:nvSpPr>
            <p:cNvPr id="48" name="Téglalap 11"/>
            <p:cNvSpPr/>
            <p:nvPr/>
          </p:nvSpPr>
          <p:spPr>
            <a:xfrm>
              <a:off x="4012722" y="1988868"/>
              <a:ext cx="649288" cy="215900"/>
            </a:xfrm>
            <a:prstGeom prst="rect">
              <a:avLst/>
            </a:prstGeom>
            <a:gradFill flip="none" rotWithShape="1">
              <a:gsLst>
                <a:gs pos="0">
                  <a:srgbClr val="BFE0E3"/>
                </a:gs>
                <a:gs pos="76000">
                  <a:schemeClr val="bg1"/>
                </a:gs>
                <a:gs pos="100000">
                  <a:srgbClr val="B5D5E7"/>
                </a:gs>
              </a:gsLst>
              <a:lin ang="0" scaled="1"/>
              <a:tileRect/>
            </a:gradFill>
            <a:ln w="31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r>
                <a:rPr lang="hu-HU" sz="900" dirty="0">
                  <a:solidFill>
                    <a:srgbClr val="000000"/>
                  </a:solidFill>
                  <a:ea typeface="Verdana" panose="020B0604030504040204" pitchFamily="34" charset="0"/>
                  <a:cs typeface="Verdana" panose="020B0604030504040204" pitchFamily="34" charset="0"/>
                </a:rPr>
                <a:t>R0</a:t>
              </a:r>
            </a:p>
          </p:txBody>
        </p:sp>
        <p:sp>
          <p:nvSpPr>
            <p:cNvPr id="49" name="Téglalap 12"/>
            <p:cNvSpPr/>
            <p:nvPr/>
          </p:nvSpPr>
          <p:spPr>
            <a:xfrm>
              <a:off x="4012722" y="2204768"/>
              <a:ext cx="649288" cy="215900"/>
            </a:xfrm>
            <a:prstGeom prst="rect">
              <a:avLst/>
            </a:prstGeom>
            <a:gradFill flip="none" rotWithShape="1">
              <a:gsLst>
                <a:gs pos="0">
                  <a:srgbClr val="BFE0E3"/>
                </a:gs>
                <a:gs pos="25000">
                  <a:schemeClr val="bg1"/>
                </a:gs>
                <a:gs pos="100000">
                  <a:srgbClr val="B5D5E7"/>
                </a:gs>
              </a:gsLst>
              <a:lin ang="0" scaled="1"/>
              <a:tileRect/>
            </a:gradFill>
            <a:ln w="31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r>
                <a:rPr lang="hu-HU" sz="900">
                  <a:solidFill>
                    <a:srgbClr val="000000"/>
                  </a:solidFill>
                  <a:ea typeface="Verdana" panose="020B0604030504040204" pitchFamily="34" charset="0"/>
                  <a:cs typeface="Verdana" panose="020B0604030504040204" pitchFamily="34" charset="0"/>
                </a:rPr>
                <a:t>R1</a:t>
              </a:r>
            </a:p>
          </p:txBody>
        </p:sp>
        <p:sp>
          <p:nvSpPr>
            <p:cNvPr id="50" name="Téglalap 13"/>
            <p:cNvSpPr/>
            <p:nvPr/>
          </p:nvSpPr>
          <p:spPr>
            <a:xfrm>
              <a:off x="4012722" y="2420668"/>
              <a:ext cx="649288" cy="215900"/>
            </a:xfrm>
            <a:prstGeom prst="rect">
              <a:avLst/>
            </a:prstGeom>
            <a:gradFill flip="none" rotWithShape="1">
              <a:gsLst>
                <a:gs pos="0">
                  <a:srgbClr val="BFE0E3"/>
                </a:gs>
                <a:gs pos="76000">
                  <a:schemeClr val="bg1"/>
                </a:gs>
                <a:gs pos="100000">
                  <a:srgbClr val="B5D5E7"/>
                </a:gs>
              </a:gsLst>
              <a:lin ang="0" scaled="1"/>
              <a:tileRect/>
            </a:gradFill>
            <a:ln w="31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r>
                <a:rPr lang="hu-HU" sz="900">
                  <a:solidFill>
                    <a:srgbClr val="000000"/>
                  </a:solidFill>
                  <a:ea typeface="Verdana" panose="020B0604030504040204" pitchFamily="34" charset="0"/>
                  <a:cs typeface="Verdana" panose="020B0604030504040204" pitchFamily="34" charset="0"/>
                </a:rPr>
                <a:t>R2</a:t>
              </a:r>
            </a:p>
          </p:txBody>
        </p:sp>
        <p:sp>
          <p:nvSpPr>
            <p:cNvPr id="51" name="Téglalap 14"/>
            <p:cNvSpPr/>
            <p:nvPr/>
          </p:nvSpPr>
          <p:spPr>
            <a:xfrm>
              <a:off x="4012722" y="2636568"/>
              <a:ext cx="649288" cy="865187"/>
            </a:xfrm>
            <a:prstGeom prst="rect">
              <a:avLst/>
            </a:prstGeom>
            <a:gradFill flip="none" rotWithShape="1">
              <a:gsLst>
                <a:gs pos="0">
                  <a:srgbClr val="BFE0E3"/>
                </a:gs>
                <a:gs pos="25000">
                  <a:schemeClr val="bg1"/>
                </a:gs>
                <a:gs pos="100000">
                  <a:srgbClr val="B5D5E7"/>
                </a:gs>
              </a:gsLst>
              <a:lin ang="0" scaled="1"/>
              <a:tileRect/>
            </a:gradFill>
            <a:ln w="31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r>
                <a:rPr lang="hu-HU" sz="900">
                  <a:solidFill>
                    <a:srgbClr val="000000"/>
                  </a:solidFill>
                  <a:ea typeface="Verdana" panose="020B0604030504040204" pitchFamily="34" charset="0"/>
                  <a:cs typeface="Verdana" panose="020B0604030504040204" pitchFamily="34" charset="0"/>
                </a:rPr>
                <a:t>.</a:t>
              </a:r>
            </a:p>
            <a:p>
              <a:pPr algn="ctr"/>
              <a:r>
                <a:rPr lang="hu-HU" sz="900">
                  <a:solidFill>
                    <a:srgbClr val="000000"/>
                  </a:solidFill>
                  <a:ea typeface="Verdana" panose="020B0604030504040204" pitchFamily="34" charset="0"/>
                  <a:cs typeface="Verdana" panose="020B0604030504040204" pitchFamily="34" charset="0"/>
                </a:rPr>
                <a:t>.</a:t>
              </a:r>
            </a:p>
            <a:p>
              <a:pPr algn="ctr"/>
              <a:r>
                <a:rPr lang="hu-HU" sz="900">
                  <a:solidFill>
                    <a:srgbClr val="000000"/>
                  </a:solidFill>
                  <a:ea typeface="Verdana" panose="020B0604030504040204" pitchFamily="34" charset="0"/>
                  <a:cs typeface="Verdana" panose="020B0604030504040204" pitchFamily="34" charset="0"/>
                </a:rPr>
                <a:t>.</a:t>
              </a:r>
            </a:p>
          </p:txBody>
        </p:sp>
        <p:sp>
          <p:nvSpPr>
            <p:cNvPr id="52" name="Téglalap 15"/>
            <p:cNvSpPr/>
            <p:nvPr/>
          </p:nvSpPr>
          <p:spPr>
            <a:xfrm>
              <a:off x="4012722" y="3501755"/>
              <a:ext cx="649288" cy="215900"/>
            </a:xfrm>
            <a:prstGeom prst="rect">
              <a:avLst/>
            </a:prstGeom>
            <a:gradFill flip="none" rotWithShape="1">
              <a:gsLst>
                <a:gs pos="0">
                  <a:srgbClr val="BFE0E3"/>
                </a:gs>
                <a:gs pos="76000">
                  <a:schemeClr val="bg1"/>
                </a:gs>
                <a:gs pos="100000">
                  <a:srgbClr val="B5D5E7"/>
                </a:gs>
              </a:gsLst>
              <a:lin ang="0" scaled="1"/>
              <a:tileRect/>
            </a:gradFill>
            <a:ln w="31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r>
                <a:rPr lang="hu-HU" sz="900" dirty="0">
                  <a:solidFill>
                    <a:srgbClr val="000000"/>
                  </a:solidFill>
                  <a:ea typeface="Verdana" panose="020B0604030504040204" pitchFamily="34" charset="0"/>
                  <a:cs typeface="Verdana" panose="020B0604030504040204" pitchFamily="34" charset="0"/>
                </a:rPr>
                <a:t>R12</a:t>
              </a:r>
            </a:p>
          </p:txBody>
        </p:sp>
        <p:sp>
          <p:nvSpPr>
            <p:cNvPr id="53" name="Téglalap 16"/>
            <p:cNvSpPr/>
            <p:nvPr/>
          </p:nvSpPr>
          <p:spPr>
            <a:xfrm>
              <a:off x="4012722" y="3717655"/>
              <a:ext cx="649288" cy="215900"/>
            </a:xfrm>
            <a:prstGeom prst="rect">
              <a:avLst/>
            </a:prstGeom>
            <a:gradFill flip="none" rotWithShape="1">
              <a:gsLst>
                <a:gs pos="0">
                  <a:srgbClr val="BFE0E3"/>
                </a:gs>
                <a:gs pos="25000">
                  <a:schemeClr val="bg1"/>
                </a:gs>
                <a:gs pos="100000">
                  <a:srgbClr val="B5D5E7"/>
                </a:gs>
              </a:gsLst>
              <a:lin ang="0" scaled="1"/>
              <a:tileRect/>
            </a:gradFill>
            <a:ln w="31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r>
                <a:rPr lang="hu-HU" sz="900">
                  <a:solidFill>
                    <a:srgbClr val="000000"/>
                  </a:solidFill>
                  <a:ea typeface="Verdana" panose="020B0604030504040204" pitchFamily="34" charset="0"/>
                  <a:cs typeface="Verdana" panose="020B0604030504040204" pitchFamily="34" charset="0"/>
                </a:rPr>
                <a:t>R13(SP)</a:t>
              </a:r>
            </a:p>
          </p:txBody>
        </p:sp>
        <p:sp>
          <p:nvSpPr>
            <p:cNvPr id="54" name="Téglalap 17"/>
            <p:cNvSpPr/>
            <p:nvPr/>
          </p:nvSpPr>
          <p:spPr>
            <a:xfrm>
              <a:off x="4012722" y="3933555"/>
              <a:ext cx="649288" cy="215900"/>
            </a:xfrm>
            <a:prstGeom prst="rect">
              <a:avLst/>
            </a:prstGeom>
            <a:gradFill flip="none" rotWithShape="1">
              <a:gsLst>
                <a:gs pos="0">
                  <a:srgbClr val="BFE0E3"/>
                </a:gs>
                <a:gs pos="76000">
                  <a:schemeClr val="bg1"/>
                </a:gs>
                <a:gs pos="100000">
                  <a:srgbClr val="B5D5E7"/>
                </a:gs>
              </a:gsLst>
              <a:lin ang="0" scaled="1"/>
              <a:tileRect/>
            </a:gradFill>
            <a:ln w="31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r>
                <a:rPr lang="hu-HU" sz="900">
                  <a:solidFill>
                    <a:srgbClr val="000000"/>
                  </a:solidFill>
                  <a:ea typeface="Verdana" panose="020B0604030504040204" pitchFamily="34" charset="0"/>
                  <a:cs typeface="Verdana" panose="020B0604030504040204" pitchFamily="34" charset="0"/>
                </a:rPr>
                <a:t>R14(LR)</a:t>
              </a:r>
            </a:p>
          </p:txBody>
        </p:sp>
        <p:sp>
          <p:nvSpPr>
            <p:cNvPr id="55" name="Téglalap 19"/>
            <p:cNvSpPr/>
            <p:nvPr/>
          </p:nvSpPr>
          <p:spPr>
            <a:xfrm>
              <a:off x="4012722" y="4149455"/>
              <a:ext cx="649288" cy="863600"/>
            </a:xfrm>
            <a:prstGeom prst="rect">
              <a:avLst/>
            </a:prstGeom>
            <a:gradFill flip="none" rotWithShape="1">
              <a:gsLst>
                <a:gs pos="0">
                  <a:srgbClr val="BFE0E3"/>
                </a:gs>
                <a:gs pos="25000">
                  <a:schemeClr val="bg1"/>
                </a:gs>
                <a:gs pos="100000">
                  <a:srgbClr val="B5D5E7"/>
                </a:gs>
              </a:gsLst>
              <a:lin ang="0" scaled="1"/>
              <a:tileRect/>
            </a:gradFill>
            <a:ln w="31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r>
                <a:rPr lang="hu-HU" sz="900">
                  <a:solidFill>
                    <a:srgbClr val="000000"/>
                  </a:solidFill>
                  <a:ea typeface="Verdana" panose="020B0604030504040204" pitchFamily="34" charset="0"/>
                  <a:cs typeface="Verdana" panose="020B0604030504040204" pitchFamily="34" charset="0"/>
                </a:rPr>
                <a:t>.</a:t>
              </a:r>
            </a:p>
            <a:p>
              <a:pPr algn="ctr"/>
              <a:r>
                <a:rPr lang="hu-HU" sz="900">
                  <a:solidFill>
                    <a:srgbClr val="000000"/>
                  </a:solidFill>
                  <a:ea typeface="Verdana" panose="020B0604030504040204" pitchFamily="34" charset="0"/>
                  <a:cs typeface="Verdana" panose="020B0604030504040204" pitchFamily="34" charset="0"/>
                </a:rPr>
                <a:t>.</a:t>
              </a:r>
            </a:p>
            <a:p>
              <a:pPr algn="ctr"/>
              <a:r>
                <a:rPr lang="hu-HU" sz="900">
                  <a:solidFill>
                    <a:srgbClr val="000000"/>
                  </a:solidFill>
                  <a:ea typeface="Verdana" panose="020B0604030504040204" pitchFamily="34" charset="0"/>
                  <a:cs typeface="Verdana" panose="020B0604030504040204" pitchFamily="34" charset="0"/>
                </a:rPr>
                <a:t>.</a:t>
              </a:r>
            </a:p>
          </p:txBody>
        </p:sp>
        <p:sp>
          <p:nvSpPr>
            <p:cNvPr id="56" name="Téglalap 20"/>
            <p:cNvSpPr/>
            <p:nvPr/>
          </p:nvSpPr>
          <p:spPr>
            <a:xfrm>
              <a:off x="4012722" y="5013055"/>
              <a:ext cx="649288" cy="215900"/>
            </a:xfrm>
            <a:prstGeom prst="rect">
              <a:avLst/>
            </a:prstGeom>
            <a:gradFill flip="none" rotWithShape="1">
              <a:gsLst>
                <a:gs pos="0">
                  <a:srgbClr val="BFE0E3"/>
                </a:gs>
                <a:gs pos="76000">
                  <a:schemeClr val="bg1"/>
                </a:gs>
                <a:gs pos="100000">
                  <a:srgbClr val="B5D5E7"/>
                </a:gs>
              </a:gsLst>
              <a:lin ang="0" scaled="1"/>
              <a:tileRect/>
            </a:gradFill>
            <a:ln w="31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hu-HU" sz="900">
                <a:solidFill>
                  <a:srgbClr val="000000"/>
                </a:solidFill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sp>
          <p:nvSpPr>
            <p:cNvPr id="57" name="Téglalap 21"/>
            <p:cNvSpPr/>
            <p:nvPr/>
          </p:nvSpPr>
          <p:spPr>
            <a:xfrm>
              <a:off x="4012722" y="5228955"/>
              <a:ext cx="649288" cy="215900"/>
            </a:xfrm>
            <a:prstGeom prst="rect">
              <a:avLst/>
            </a:prstGeom>
            <a:gradFill flip="none" rotWithShape="1">
              <a:gsLst>
                <a:gs pos="0">
                  <a:srgbClr val="BFE0E3"/>
                </a:gs>
                <a:gs pos="25000">
                  <a:schemeClr val="bg1"/>
                </a:gs>
                <a:gs pos="100000">
                  <a:srgbClr val="B5D5E7"/>
                </a:gs>
              </a:gsLst>
              <a:lin ang="0" scaled="1"/>
              <a:tileRect/>
            </a:gradFill>
            <a:ln w="31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r>
                <a:rPr lang="hu-HU" sz="900">
                  <a:solidFill>
                    <a:srgbClr val="000000"/>
                  </a:solidFill>
                  <a:ea typeface="Verdana" panose="020B0604030504040204" pitchFamily="34" charset="0"/>
                  <a:cs typeface="Verdana" panose="020B0604030504040204" pitchFamily="34" charset="0"/>
                </a:rPr>
                <a:t>X30</a:t>
              </a:r>
            </a:p>
          </p:txBody>
        </p:sp>
        <p:sp>
          <p:nvSpPr>
            <p:cNvPr id="58" name="Téglalap 22"/>
            <p:cNvSpPr/>
            <p:nvPr/>
          </p:nvSpPr>
          <p:spPr>
            <a:xfrm>
              <a:off x="4012722" y="5444855"/>
              <a:ext cx="649288" cy="215900"/>
            </a:xfrm>
            <a:prstGeom prst="rect">
              <a:avLst/>
            </a:prstGeom>
            <a:gradFill flip="none" rotWithShape="1">
              <a:gsLst>
                <a:gs pos="0">
                  <a:srgbClr val="BFE0E3"/>
                </a:gs>
                <a:gs pos="76000">
                  <a:schemeClr val="bg1"/>
                </a:gs>
                <a:gs pos="100000">
                  <a:srgbClr val="B5D5E7"/>
                </a:gs>
              </a:gsLst>
              <a:lin ang="0" scaled="1"/>
              <a:tileRect/>
            </a:gradFill>
            <a:ln w="31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r>
                <a:rPr lang="hu-HU" sz="900">
                  <a:solidFill>
                    <a:srgbClr val="000000"/>
                  </a:solidFill>
                  <a:ea typeface="Verdana" panose="020B0604030504040204" pitchFamily="34" charset="0"/>
                  <a:cs typeface="Verdana" panose="020B0604030504040204" pitchFamily="34" charset="0"/>
                </a:rPr>
                <a:t>X31</a:t>
              </a:r>
            </a:p>
          </p:txBody>
        </p:sp>
        <p:cxnSp>
          <p:nvCxnSpPr>
            <p:cNvPr id="59" name="Egyenes összekötő nyíllal 2"/>
            <p:cNvCxnSpPr/>
            <p:nvPr/>
          </p:nvCxnSpPr>
          <p:spPr>
            <a:xfrm>
              <a:off x="4012722" y="2852468"/>
              <a:ext cx="649288" cy="0"/>
            </a:xfrm>
            <a:prstGeom prst="straightConnector1">
              <a:avLst/>
            </a:prstGeom>
            <a:ln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0" name="Szövegdoboz 35"/>
            <p:cNvSpPr txBox="1">
              <a:spLocks noChangeArrowheads="1"/>
            </p:cNvSpPr>
            <p:nvPr/>
          </p:nvSpPr>
          <p:spPr bwMode="auto">
            <a:xfrm>
              <a:off x="4176235" y="2682605"/>
              <a:ext cx="336952" cy="2308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r>
                <a:rPr lang="hu-HU" altLang="en-US" sz="900">
                  <a:solidFill>
                    <a:srgbClr val="000000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rPr>
                <a:t>X0</a:t>
              </a:r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6020317" y="1962358"/>
            <a:ext cx="1440000" cy="3671887"/>
            <a:chOff x="6020317" y="1962358"/>
            <a:chExt cx="1296988" cy="3671887"/>
          </a:xfrm>
        </p:grpSpPr>
        <p:sp>
          <p:nvSpPr>
            <p:cNvPr id="62" name="Téglalap 23"/>
            <p:cNvSpPr/>
            <p:nvPr/>
          </p:nvSpPr>
          <p:spPr>
            <a:xfrm>
              <a:off x="6020317" y="1962358"/>
              <a:ext cx="1296988" cy="215900"/>
            </a:xfrm>
            <a:prstGeom prst="rect">
              <a:avLst/>
            </a:prstGeom>
            <a:gradFill flip="none" rotWithShape="1">
              <a:gsLst>
                <a:gs pos="0">
                  <a:srgbClr val="BFE0E3"/>
                </a:gs>
                <a:gs pos="76000">
                  <a:schemeClr val="bg1"/>
                </a:gs>
                <a:gs pos="100000">
                  <a:srgbClr val="B5D5E7"/>
                </a:gs>
              </a:gsLst>
              <a:lin ang="0" scaled="1"/>
              <a:tileRect/>
            </a:gradFill>
            <a:ln w="31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r>
                <a:rPr lang="hu-HU" sz="900">
                  <a:solidFill>
                    <a:srgbClr val="000000"/>
                  </a:solidFill>
                  <a:ea typeface="Verdana" panose="020B0604030504040204" pitchFamily="34" charset="0"/>
                  <a:cs typeface="Verdana" panose="020B0604030504040204" pitchFamily="34" charset="0"/>
                </a:rPr>
                <a:t>R0</a:t>
              </a:r>
            </a:p>
          </p:txBody>
        </p:sp>
        <p:sp>
          <p:nvSpPr>
            <p:cNvPr id="63" name="Téglalap 24"/>
            <p:cNvSpPr/>
            <p:nvPr/>
          </p:nvSpPr>
          <p:spPr>
            <a:xfrm>
              <a:off x="6020317" y="2178258"/>
              <a:ext cx="1296988" cy="215900"/>
            </a:xfrm>
            <a:prstGeom prst="rect">
              <a:avLst/>
            </a:prstGeom>
            <a:gradFill flip="none" rotWithShape="1">
              <a:gsLst>
                <a:gs pos="0">
                  <a:srgbClr val="BFE0E3"/>
                </a:gs>
                <a:gs pos="25000">
                  <a:schemeClr val="bg1"/>
                </a:gs>
                <a:gs pos="100000">
                  <a:srgbClr val="B5D5E7"/>
                </a:gs>
              </a:gsLst>
              <a:lin ang="0" scaled="1"/>
              <a:tileRect/>
            </a:gradFill>
            <a:ln w="31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r>
                <a:rPr lang="hu-HU" sz="900">
                  <a:solidFill>
                    <a:srgbClr val="000000"/>
                  </a:solidFill>
                  <a:ea typeface="Verdana" panose="020B0604030504040204" pitchFamily="34" charset="0"/>
                  <a:cs typeface="Verdana" panose="020B0604030504040204" pitchFamily="34" charset="0"/>
                </a:rPr>
                <a:t>R1</a:t>
              </a:r>
            </a:p>
          </p:txBody>
        </p:sp>
        <p:sp>
          <p:nvSpPr>
            <p:cNvPr id="64" name="Téglalap 25"/>
            <p:cNvSpPr/>
            <p:nvPr/>
          </p:nvSpPr>
          <p:spPr>
            <a:xfrm>
              <a:off x="6020317" y="2394158"/>
              <a:ext cx="1296988" cy="215900"/>
            </a:xfrm>
            <a:prstGeom prst="rect">
              <a:avLst/>
            </a:prstGeom>
            <a:gradFill flip="none" rotWithShape="1">
              <a:gsLst>
                <a:gs pos="0">
                  <a:srgbClr val="BFE0E3"/>
                </a:gs>
                <a:gs pos="76000">
                  <a:schemeClr val="bg1"/>
                </a:gs>
                <a:gs pos="100000">
                  <a:srgbClr val="B5D5E7"/>
                </a:gs>
              </a:gsLst>
              <a:lin ang="0" scaled="1"/>
              <a:tileRect/>
            </a:gradFill>
            <a:ln w="31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r>
                <a:rPr lang="hu-HU" sz="900">
                  <a:solidFill>
                    <a:srgbClr val="000000"/>
                  </a:solidFill>
                  <a:ea typeface="Verdana" panose="020B0604030504040204" pitchFamily="34" charset="0"/>
                  <a:cs typeface="Verdana" panose="020B0604030504040204" pitchFamily="34" charset="0"/>
                </a:rPr>
                <a:t>R2</a:t>
              </a:r>
            </a:p>
          </p:txBody>
        </p:sp>
        <p:sp>
          <p:nvSpPr>
            <p:cNvPr id="65" name="Téglalap 26"/>
            <p:cNvSpPr/>
            <p:nvPr/>
          </p:nvSpPr>
          <p:spPr>
            <a:xfrm>
              <a:off x="6020317" y="2610058"/>
              <a:ext cx="1296988" cy="865187"/>
            </a:xfrm>
            <a:prstGeom prst="rect">
              <a:avLst/>
            </a:prstGeom>
            <a:gradFill flip="none" rotWithShape="1">
              <a:gsLst>
                <a:gs pos="0">
                  <a:srgbClr val="BFE0E3"/>
                </a:gs>
                <a:gs pos="25000">
                  <a:schemeClr val="bg1"/>
                </a:gs>
                <a:gs pos="100000">
                  <a:srgbClr val="B5D5E7"/>
                </a:gs>
              </a:gsLst>
              <a:lin ang="0" scaled="1"/>
              <a:tileRect/>
            </a:gradFill>
            <a:ln w="31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r>
                <a:rPr lang="hu-HU" sz="900">
                  <a:solidFill>
                    <a:srgbClr val="000000"/>
                  </a:solidFill>
                  <a:ea typeface="Verdana" panose="020B0604030504040204" pitchFamily="34" charset="0"/>
                  <a:cs typeface="Verdana" panose="020B0604030504040204" pitchFamily="34" charset="0"/>
                </a:rPr>
                <a:t>.</a:t>
              </a:r>
            </a:p>
            <a:p>
              <a:pPr algn="ctr"/>
              <a:r>
                <a:rPr lang="hu-HU" sz="900">
                  <a:solidFill>
                    <a:srgbClr val="000000"/>
                  </a:solidFill>
                  <a:ea typeface="Verdana" panose="020B0604030504040204" pitchFamily="34" charset="0"/>
                  <a:cs typeface="Verdana" panose="020B0604030504040204" pitchFamily="34" charset="0"/>
                </a:rPr>
                <a:t>.</a:t>
              </a:r>
            </a:p>
            <a:p>
              <a:pPr algn="ctr"/>
              <a:r>
                <a:rPr lang="hu-HU" sz="900">
                  <a:solidFill>
                    <a:srgbClr val="000000"/>
                  </a:solidFill>
                  <a:ea typeface="Verdana" panose="020B0604030504040204" pitchFamily="34" charset="0"/>
                  <a:cs typeface="Verdana" panose="020B0604030504040204" pitchFamily="34" charset="0"/>
                </a:rPr>
                <a:t>.</a:t>
              </a:r>
            </a:p>
          </p:txBody>
        </p:sp>
        <p:sp>
          <p:nvSpPr>
            <p:cNvPr id="66" name="Téglalap 27"/>
            <p:cNvSpPr/>
            <p:nvPr/>
          </p:nvSpPr>
          <p:spPr>
            <a:xfrm>
              <a:off x="6020317" y="3475245"/>
              <a:ext cx="1296988" cy="215900"/>
            </a:xfrm>
            <a:prstGeom prst="rect">
              <a:avLst/>
            </a:prstGeom>
            <a:gradFill flip="none" rotWithShape="1">
              <a:gsLst>
                <a:gs pos="0">
                  <a:srgbClr val="BFE0E3"/>
                </a:gs>
                <a:gs pos="76000">
                  <a:schemeClr val="bg1"/>
                </a:gs>
                <a:gs pos="100000">
                  <a:srgbClr val="B5D5E7"/>
                </a:gs>
              </a:gsLst>
              <a:lin ang="0" scaled="1"/>
              <a:tileRect/>
            </a:gradFill>
            <a:ln w="31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r>
                <a:rPr lang="hu-HU" sz="900">
                  <a:solidFill>
                    <a:srgbClr val="000000"/>
                  </a:solidFill>
                  <a:ea typeface="Verdana" panose="020B0604030504040204" pitchFamily="34" charset="0"/>
                  <a:cs typeface="Verdana" panose="020B0604030504040204" pitchFamily="34" charset="0"/>
                </a:rPr>
                <a:t>R12</a:t>
              </a:r>
            </a:p>
          </p:txBody>
        </p:sp>
        <p:sp>
          <p:nvSpPr>
            <p:cNvPr id="67" name="Téglalap 28"/>
            <p:cNvSpPr/>
            <p:nvPr/>
          </p:nvSpPr>
          <p:spPr>
            <a:xfrm>
              <a:off x="6020317" y="3691145"/>
              <a:ext cx="1296988" cy="215900"/>
            </a:xfrm>
            <a:prstGeom prst="rect">
              <a:avLst/>
            </a:prstGeom>
            <a:gradFill flip="none" rotWithShape="1">
              <a:gsLst>
                <a:gs pos="0">
                  <a:srgbClr val="BFE0E3"/>
                </a:gs>
                <a:gs pos="25000">
                  <a:schemeClr val="bg1"/>
                </a:gs>
                <a:gs pos="100000">
                  <a:srgbClr val="B5D5E7"/>
                </a:gs>
              </a:gsLst>
              <a:lin ang="0" scaled="1"/>
              <a:tileRect/>
            </a:gradFill>
            <a:ln w="31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r>
                <a:rPr lang="hu-HU" sz="900">
                  <a:solidFill>
                    <a:srgbClr val="000000"/>
                  </a:solidFill>
                  <a:ea typeface="Verdana" panose="020B0604030504040204" pitchFamily="34" charset="0"/>
                  <a:cs typeface="Verdana" panose="020B0604030504040204" pitchFamily="34" charset="0"/>
                </a:rPr>
                <a:t>R13(SP)</a:t>
              </a:r>
            </a:p>
          </p:txBody>
        </p:sp>
        <p:sp>
          <p:nvSpPr>
            <p:cNvPr id="68" name="Téglalap 29"/>
            <p:cNvSpPr/>
            <p:nvPr/>
          </p:nvSpPr>
          <p:spPr>
            <a:xfrm>
              <a:off x="6020317" y="3907045"/>
              <a:ext cx="1296988" cy="215900"/>
            </a:xfrm>
            <a:prstGeom prst="rect">
              <a:avLst/>
            </a:prstGeom>
            <a:gradFill flip="none" rotWithShape="1">
              <a:gsLst>
                <a:gs pos="0">
                  <a:srgbClr val="BFE0E3"/>
                </a:gs>
                <a:gs pos="76000">
                  <a:schemeClr val="bg1"/>
                </a:gs>
                <a:gs pos="100000">
                  <a:srgbClr val="B5D5E7"/>
                </a:gs>
              </a:gsLst>
              <a:lin ang="0" scaled="1"/>
              <a:tileRect/>
            </a:gradFill>
            <a:ln w="31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r>
                <a:rPr lang="hu-HU" sz="900">
                  <a:solidFill>
                    <a:srgbClr val="000000"/>
                  </a:solidFill>
                  <a:ea typeface="Verdana" panose="020B0604030504040204" pitchFamily="34" charset="0"/>
                  <a:cs typeface="Verdana" panose="020B0604030504040204" pitchFamily="34" charset="0"/>
                </a:rPr>
                <a:t>R14(LR)</a:t>
              </a:r>
            </a:p>
          </p:txBody>
        </p:sp>
        <p:sp>
          <p:nvSpPr>
            <p:cNvPr id="69" name="Téglalap 30"/>
            <p:cNvSpPr/>
            <p:nvPr/>
          </p:nvSpPr>
          <p:spPr>
            <a:xfrm>
              <a:off x="6020317" y="4122945"/>
              <a:ext cx="1296988" cy="863600"/>
            </a:xfrm>
            <a:prstGeom prst="rect">
              <a:avLst/>
            </a:prstGeom>
            <a:gradFill flip="none" rotWithShape="1">
              <a:gsLst>
                <a:gs pos="0">
                  <a:srgbClr val="BFE0E3"/>
                </a:gs>
                <a:gs pos="25000">
                  <a:schemeClr val="bg1"/>
                </a:gs>
                <a:gs pos="100000">
                  <a:srgbClr val="B5D5E7"/>
                </a:gs>
              </a:gsLst>
              <a:lin ang="0" scaled="1"/>
              <a:tileRect/>
            </a:gradFill>
            <a:ln w="31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r>
                <a:rPr lang="hu-HU" sz="900">
                  <a:solidFill>
                    <a:srgbClr val="000000"/>
                  </a:solidFill>
                  <a:ea typeface="Verdana" panose="020B0604030504040204" pitchFamily="34" charset="0"/>
                  <a:cs typeface="Verdana" panose="020B0604030504040204" pitchFamily="34" charset="0"/>
                </a:rPr>
                <a:t>.</a:t>
              </a:r>
            </a:p>
            <a:p>
              <a:pPr algn="ctr"/>
              <a:r>
                <a:rPr lang="hu-HU" sz="900">
                  <a:solidFill>
                    <a:srgbClr val="000000"/>
                  </a:solidFill>
                  <a:ea typeface="Verdana" panose="020B0604030504040204" pitchFamily="34" charset="0"/>
                  <a:cs typeface="Verdana" panose="020B0604030504040204" pitchFamily="34" charset="0"/>
                </a:rPr>
                <a:t>.</a:t>
              </a:r>
            </a:p>
            <a:p>
              <a:pPr algn="ctr"/>
              <a:r>
                <a:rPr lang="hu-HU" sz="900">
                  <a:solidFill>
                    <a:srgbClr val="000000"/>
                  </a:solidFill>
                  <a:ea typeface="Verdana" panose="020B0604030504040204" pitchFamily="34" charset="0"/>
                  <a:cs typeface="Verdana" panose="020B0604030504040204" pitchFamily="34" charset="0"/>
                </a:rPr>
                <a:t>.</a:t>
              </a:r>
            </a:p>
          </p:txBody>
        </p:sp>
        <p:sp>
          <p:nvSpPr>
            <p:cNvPr id="70" name="Téglalap 31"/>
            <p:cNvSpPr/>
            <p:nvPr/>
          </p:nvSpPr>
          <p:spPr>
            <a:xfrm>
              <a:off x="6020317" y="4986545"/>
              <a:ext cx="1296988" cy="215900"/>
            </a:xfrm>
            <a:prstGeom prst="rect">
              <a:avLst/>
            </a:prstGeom>
            <a:gradFill flip="none" rotWithShape="1">
              <a:gsLst>
                <a:gs pos="0">
                  <a:srgbClr val="BFE0E3"/>
                </a:gs>
                <a:gs pos="76000">
                  <a:schemeClr val="bg1"/>
                </a:gs>
                <a:gs pos="100000">
                  <a:srgbClr val="B5D5E7"/>
                </a:gs>
              </a:gsLst>
              <a:lin ang="0" scaled="1"/>
              <a:tileRect/>
            </a:gradFill>
            <a:ln w="31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hu-HU" sz="900">
                <a:solidFill>
                  <a:srgbClr val="000000"/>
                </a:solidFill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sp>
          <p:nvSpPr>
            <p:cNvPr id="71" name="Téglalap 32"/>
            <p:cNvSpPr/>
            <p:nvPr/>
          </p:nvSpPr>
          <p:spPr>
            <a:xfrm>
              <a:off x="6020317" y="5202445"/>
              <a:ext cx="1296988" cy="215900"/>
            </a:xfrm>
            <a:prstGeom prst="rect">
              <a:avLst/>
            </a:prstGeom>
            <a:gradFill flip="none" rotWithShape="1">
              <a:gsLst>
                <a:gs pos="0">
                  <a:srgbClr val="BFE0E3"/>
                </a:gs>
                <a:gs pos="25000">
                  <a:schemeClr val="bg1"/>
                </a:gs>
                <a:gs pos="100000">
                  <a:srgbClr val="B5D5E7"/>
                </a:gs>
              </a:gsLst>
              <a:lin ang="0" scaled="1"/>
              <a:tileRect/>
            </a:gradFill>
            <a:ln w="31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r>
                <a:rPr lang="hu-HU" sz="900">
                  <a:solidFill>
                    <a:srgbClr val="000000"/>
                  </a:solidFill>
                  <a:ea typeface="Verdana" panose="020B0604030504040204" pitchFamily="34" charset="0"/>
                  <a:cs typeface="Verdana" panose="020B0604030504040204" pitchFamily="34" charset="0"/>
                </a:rPr>
                <a:t>W30</a:t>
              </a:r>
            </a:p>
          </p:txBody>
        </p:sp>
        <p:sp>
          <p:nvSpPr>
            <p:cNvPr id="72" name="Téglalap 33"/>
            <p:cNvSpPr/>
            <p:nvPr/>
          </p:nvSpPr>
          <p:spPr>
            <a:xfrm>
              <a:off x="6020317" y="5418345"/>
              <a:ext cx="1296988" cy="215900"/>
            </a:xfrm>
            <a:prstGeom prst="rect">
              <a:avLst/>
            </a:prstGeom>
            <a:gradFill flip="none" rotWithShape="1">
              <a:gsLst>
                <a:gs pos="0">
                  <a:srgbClr val="BFE0E3"/>
                </a:gs>
                <a:gs pos="76000">
                  <a:schemeClr val="bg1"/>
                </a:gs>
                <a:gs pos="100000">
                  <a:srgbClr val="B5D5E7"/>
                </a:gs>
              </a:gsLst>
              <a:lin ang="0" scaled="1"/>
              <a:tileRect/>
            </a:gradFill>
            <a:ln w="31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r>
                <a:rPr lang="hu-HU" sz="900">
                  <a:solidFill>
                    <a:srgbClr val="000000"/>
                  </a:solidFill>
                  <a:ea typeface="Verdana" panose="020B0604030504040204" pitchFamily="34" charset="0"/>
                  <a:cs typeface="Verdana" panose="020B0604030504040204" pitchFamily="34" charset="0"/>
                </a:rPr>
                <a:t>W31</a:t>
              </a:r>
            </a:p>
          </p:txBody>
        </p:sp>
        <p:cxnSp>
          <p:nvCxnSpPr>
            <p:cNvPr id="73" name="Egyenes összekötő nyíllal 34"/>
            <p:cNvCxnSpPr/>
            <p:nvPr/>
          </p:nvCxnSpPr>
          <p:spPr>
            <a:xfrm>
              <a:off x="6020317" y="2825958"/>
              <a:ext cx="1296988" cy="0"/>
            </a:xfrm>
            <a:prstGeom prst="straightConnector1">
              <a:avLst/>
            </a:prstGeom>
            <a:ln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4" name="Szövegdoboz 36"/>
            <p:cNvSpPr txBox="1">
              <a:spLocks noChangeArrowheads="1"/>
            </p:cNvSpPr>
            <p:nvPr/>
          </p:nvSpPr>
          <p:spPr bwMode="auto">
            <a:xfrm>
              <a:off x="6491805" y="2652920"/>
              <a:ext cx="372218" cy="2308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r>
                <a:rPr lang="hu-HU" altLang="en-US" sz="900">
                  <a:solidFill>
                    <a:srgbClr val="000000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rPr>
                <a:t>W0</a:t>
              </a:r>
            </a:p>
          </p:txBody>
        </p:sp>
      </p:grpSp>
      <p:sp>
        <p:nvSpPr>
          <p:cNvPr id="75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393700"/>
          </a:xfrm>
        </p:spPr>
        <p:txBody>
          <a:bodyPr/>
          <a:lstStyle/>
          <a:p>
            <a:r>
              <a:rPr lang="en-US" dirty="0" smtClean="0"/>
              <a:t>2.</a:t>
            </a:r>
            <a:r>
              <a:rPr lang="hu-HU" dirty="0" smtClean="0"/>
              <a:t>2.</a:t>
            </a:r>
            <a:r>
              <a:rPr lang="en-US" dirty="0" smtClean="0"/>
              <a:t>3 </a:t>
            </a:r>
            <a:r>
              <a:rPr lang="en-US" dirty="0"/>
              <a:t>FP and Advanced SIMD registers based ISA extensions</a:t>
            </a:r>
            <a:r>
              <a:rPr lang="hu-HU" dirty="0"/>
              <a:t> </a:t>
            </a:r>
            <a:r>
              <a:rPr lang="hu-HU" dirty="0" smtClean="0"/>
              <a:t>(9)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2570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15"/>
          <p:cNvSpPr txBox="1"/>
          <p:nvPr/>
        </p:nvSpPr>
        <p:spPr>
          <a:xfrm>
            <a:off x="151723" y="669181"/>
            <a:ext cx="86407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333399"/>
                </a:solidFill>
              </a:rPr>
              <a:t>Extension of the </a:t>
            </a:r>
            <a:r>
              <a:rPr lang="hu-HU" dirty="0">
                <a:solidFill>
                  <a:srgbClr val="333399"/>
                </a:solidFill>
              </a:rPr>
              <a:t>FP and advanced SIMD registers</a:t>
            </a:r>
            <a:r>
              <a:rPr lang="en-US" dirty="0">
                <a:solidFill>
                  <a:srgbClr val="333399"/>
                </a:solidFill>
              </a:rPr>
              <a:t> in the ARMv8 ISA </a:t>
            </a:r>
            <a:r>
              <a:rPr lang="en-US" dirty="0">
                <a:solidFill>
                  <a:srgbClr val="000000"/>
                </a:solidFill>
              </a:rPr>
              <a:t>[</a:t>
            </a:r>
            <a:r>
              <a:rPr lang="hu-HU" dirty="0">
                <a:solidFill>
                  <a:srgbClr val="000000"/>
                </a:solidFill>
              </a:rPr>
              <a:t>66</a:t>
            </a:r>
            <a:r>
              <a:rPr lang="en-US" dirty="0">
                <a:solidFill>
                  <a:srgbClr val="000000"/>
                </a:solidFill>
              </a:rPr>
              <a:t>]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1837716" y="1713809"/>
            <a:ext cx="5262467" cy="3964678"/>
            <a:chOff x="1837716" y="1704477"/>
            <a:chExt cx="5262467" cy="3047454"/>
          </a:xfrm>
        </p:grpSpPr>
        <p:sp>
          <p:nvSpPr>
            <p:cNvPr id="7" name="TextBox 6"/>
            <p:cNvSpPr txBox="1"/>
            <p:nvPr/>
          </p:nvSpPr>
          <p:spPr>
            <a:xfrm>
              <a:off x="5531916" y="1704477"/>
              <a:ext cx="995785" cy="18925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hu-HU" sz="1000" dirty="0">
                  <a:solidFill>
                    <a:srgbClr val="000000"/>
                  </a:solidFill>
                </a:rPr>
                <a:t>128</a:t>
              </a:r>
              <a:r>
                <a:rPr lang="en-US" sz="1000" dirty="0">
                  <a:solidFill>
                    <a:srgbClr val="000000"/>
                  </a:solidFill>
                </a:rPr>
                <a:t>-bit wide</a:t>
              </a: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2381146" y="1704477"/>
              <a:ext cx="995785" cy="18925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hu-HU" sz="1000" dirty="0">
                  <a:solidFill>
                    <a:srgbClr val="000000"/>
                  </a:solidFill>
                </a:rPr>
                <a:t>128</a:t>
              </a:r>
              <a:r>
                <a:rPr lang="en-US" sz="1000" dirty="0">
                  <a:solidFill>
                    <a:srgbClr val="000000"/>
                  </a:solidFill>
                </a:rPr>
                <a:t>-bit wide</a:t>
              </a:r>
            </a:p>
          </p:txBody>
        </p:sp>
        <p:grpSp>
          <p:nvGrpSpPr>
            <p:cNvPr id="2" name="Csoportba foglalás 1"/>
            <p:cNvGrpSpPr/>
            <p:nvPr/>
          </p:nvGrpSpPr>
          <p:grpSpPr>
            <a:xfrm>
              <a:off x="5149416" y="1998016"/>
              <a:ext cx="1950767" cy="2753915"/>
              <a:chOff x="6865887" y="1656484"/>
              <a:chExt cx="2601023" cy="3671887"/>
            </a:xfrm>
          </p:grpSpPr>
          <p:sp>
            <p:nvSpPr>
              <p:cNvPr id="29" name="Téglalap 23"/>
              <p:cNvSpPr/>
              <p:nvPr/>
            </p:nvSpPr>
            <p:spPr>
              <a:xfrm>
                <a:off x="6872934" y="1656484"/>
                <a:ext cx="2593976" cy="215900"/>
              </a:xfrm>
              <a:prstGeom prst="rect">
                <a:avLst/>
              </a:prstGeom>
              <a:gradFill flip="none" rotWithShape="1">
                <a:gsLst>
                  <a:gs pos="0">
                    <a:srgbClr val="BFE0E3"/>
                  </a:gs>
                  <a:gs pos="76000">
                    <a:schemeClr val="bg1"/>
                  </a:gs>
                  <a:gs pos="100000">
                    <a:srgbClr val="B5D5E7"/>
                  </a:gs>
                </a:gsLst>
                <a:lin ang="0" scaled="1"/>
                <a:tileRect/>
              </a:gradFill>
              <a:ln w="31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r>
                  <a:rPr lang="hu-HU" sz="800" dirty="0">
                    <a:solidFill>
                      <a:srgbClr val="000000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V0</a:t>
                </a:r>
              </a:p>
            </p:txBody>
          </p:sp>
          <p:sp>
            <p:nvSpPr>
              <p:cNvPr id="30" name="Téglalap 24"/>
              <p:cNvSpPr/>
              <p:nvPr/>
            </p:nvSpPr>
            <p:spPr>
              <a:xfrm>
                <a:off x="6872934" y="1872384"/>
                <a:ext cx="2593976" cy="215900"/>
              </a:xfrm>
              <a:prstGeom prst="rect">
                <a:avLst/>
              </a:prstGeom>
              <a:gradFill flip="none" rotWithShape="1">
                <a:gsLst>
                  <a:gs pos="0">
                    <a:srgbClr val="BFE0E3"/>
                  </a:gs>
                  <a:gs pos="25000">
                    <a:schemeClr val="bg1"/>
                  </a:gs>
                  <a:gs pos="100000">
                    <a:srgbClr val="B5D5E7"/>
                  </a:gs>
                </a:gsLst>
                <a:lin ang="0" scaled="1"/>
                <a:tileRect/>
              </a:gradFill>
              <a:ln w="31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r>
                  <a:rPr lang="hu-HU" sz="800" dirty="0">
                    <a:solidFill>
                      <a:srgbClr val="000000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V1</a:t>
                </a:r>
              </a:p>
            </p:txBody>
          </p:sp>
          <p:sp>
            <p:nvSpPr>
              <p:cNvPr id="31" name="Téglalap 25"/>
              <p:cNvSpPr/>
              <p:nvPr/>
            </p:nvSpPr>
            <p:spPr>
              <a:xfrm>
                <a:off x="6872934" y="2088284"/>
                <a:ext cx="2593976" cy="215900"/>
              </a:xfrm>
              <a:prstGeom prst="rect">
                <a:avLst/>
              </a:prstGeom>
              <a:gradFill flip="none" rotWithShape="1">
                <a:gsLst>
                  <a:gs pos="0">
                    <a:srgbClr val="BFE0E3"/>
                  </a:gs>
                  <a:gs pos="76000">
                    <a:schemeClr val="bg1"/>
                  </a:gs>
                  <a:gs pos="100000">
                    <a:srgbClr val="B5D5E7"/>
                  </a:gs>
                </a:gsLst>
                <a:lin ang="0" scaled="1"/>
                <a:tileRect/>
              </a:gradFill>
              <a:ln w="31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r>
                  <a:rPr lang="hu-HU" sz="800" dirty="0">
                    <a:solidFill>
                      <a:srgbClr val="000000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V2</a:t>
                </a:r>
              </a:p>
            </p:txBody>
          </p:sp>
          <p:sp>
            <p:nvSpPr>
              <p:cNvPr id="32" name="Téglalap 26"/>
              <p:cNvSpPr/>
              <p:nvPr/>
            </p:nvSpPr>
            <p:spPr>
              <a:xfrm>
                <a:off x="6872934" y="2304185"/>
                <a:ext cx="2593976" cy="865187"/>
              </a:xfrm>
              <a:prstGeom prst="rect">
                <a:avLst/>
              </a:prstGeom>
              <a:gradFill flip="none" rotWithShape="1">
                <a:gsLst>
                  <a:gs pos="0">
                    <a:srgbClr val="BFE0E3"/>
                  </a:gs>
                  <a:gs pos="25000">
                    <a:schemeClr val="bg1"/>
                  </a:gs>
                  <a:gs pos="100000">
                    <a:srgbClr val="B5D5E7"/>
                  </a:gs>
                </a:gsLst>
                <a:lin ang="0" scaled="1"/>
                <a:tileRect/>
              </a:gradFill>
              <a:ln w="31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r>
                  <a:rPr lang="hu-HU" sz="800">
                    <a:solidFill>
                      <a:srgbClr val="000000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.</a:t>
                </a:r>
              </a:p>
              <a:p>
                <a:pPr algn="ctr"/>
                <a:r>
                  <a:rPr lang="hu-HU" sz="800">
                    <a:solidFill>
                      <a:srgbClr val="000000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.</a:t>
                </a:r>
              </a:p>
              <a:p>
                <a:pPr algn="ctr"/>
                <a:r>
                  <a:rPr lang="hu-HU" sz="800">
                    <a:solidFill>
                      <a:srgbClr val="000000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.</a:t>
                </a:r>
              </a:p>
            </p:txBody>
          </p:sp>
          <p:sp>
            <p:nvSpPr>
              <p:cNvPr id="33" name="Téglalap 27"/>
              <p:cNvSpPr/>
              <p:nvPr/>
            </p:nvSpPr>
            <p:spPr>
              <a:xfrm>
                <a:off x="6872934" y="3169371"/>
                <a:ext cx="2593976" cy="215900"/>
              </a:xfrm>
              <a:prstGeom prst="rect">
                <a:avLst/>
              </a:prstGeom>
              <a:gradFill flip="none" rotWithShape="1">
                <a:gsLst>
                  <a:gs pos="0">
                    <a:srgbClr val="BFE0E3"/>
                  </a:gs>
                  <a:gs pos="76000">
                    <a:schemeClr val="bg1"/>
                  </a:gs>
                  <a:gs pos="100000">
                    <a:srgbClr val="B5D5E7"/>
                  </a:gs>
                </a:gsLst>
                <a:lin ang="0" scaled="1"/>
                <a:tileRect/>
              </a:gradFill>
              <a:ln w="31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r>
                  <a:rPr lang="hu-HU" sz="800" dirty="0">
                    <a:solidFill>
                      <a:srgbClr val="000000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V12</a:t>
                </a:r>
              </a:p>
            </p:txBody>
          </p:sp>
          <p:sp>
            <p:nvSpPr>
              <p:cNvPr id="34" name="Téglalap 28"/>
              <p:cNvSpPr/>
              <p:nvPr/>
            </p:nvSpPr>
            <p:spPr>
              <a:xfrm>
                <a:off x="6872934" y="3385271"/>
                <a:ext cx="2593976" cy="215900"/>
              </a:xfrm>
              <a:prstGeom prst="rect">
                <a:avLst/>
              </a:prstGeom>
              <a:gradFill flip="none" rotWithShape="1">
                <a:gsLst>
                  <a:gs pos="0">
                    <a:srgbClr val="BFE0E3"/>
                  </a:gs>
                  <a:gs pos="25000">
                    <a:schemeClr val="bg1"/>
                  </a:gs>
                  <a:gs pos="100000">
                    <a:srgbClr val="B5D5E7"/>
                  </a:gs>
                </a:gsLst>
                <a:lin ang="0" scaled="1"/>
                <a:tileRect/>
              </a:gradFill>
              <a:ln w="31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r>
                  <a:rPr lang="hu-HU" sz="800" dirty="0">
                    <a:solidFill>
                      <a:srgbClr val="000000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V13</a:t>
                </a:r>
              </a:p>
            </p:txBody>
          </p:sp>
          <p:sp>
            <p:nvSpPr>
              <p:cNvPr id="35" name="Téglalap 29"/>
              <p:cNvSpPr/>
              <p:nvPr/>
            </p:nvSpPr>
            <p:spPr>
              <a:xfrm>
                <a:off x="6872934" y="3601171"/>
                <a:ext cx="2593976" cy="215900"/>
              </a:xfrm>
              <a:prstGeom prst="rect">
                <a:avLst/>
              </a:prstGeom>
              <a:gradFill flip="none" rotWithShape="1">
                <a:gsLst>
                  <a:gs pos="0">
                    <a:srgbClr val="BFE0E3"/>
                  </a:gs>
                  <a:gs pos="76000">
                    <a:schemeClr val="bg1"/>
                  </a:gs>
                  <a:gs pos="100000">
                    <a:srgbClr val="B5D5E7"/>
                  </a:gs>
                </a:gsLst>
                <a:lin ang="0" scaled="1"/>
                <a:tileRect/>
              </a:gradFill>
              <a:ln w="31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r>
                  <a:rPr lang="hu-HU" sz="800" dirty="0">
                    <a:solidFill>
                      <a:srgbClr val="000000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V14</a:t>
                </a:r>
              </a:p>
            </p:txBody>
          </p:sp>
          <p:sp>
            <p:nvSpPr>
              <p:cNvPr id="36" name="Téglalap 30"/>
              <p:cNvSpPr/>
              <p:nvPr/>
            </p:nvSpPr>
            <p:spPr>
              <a:xfrm>
                <a:off x="6872934" y="3817071"/>
                <a:ext cx="2593976" cy="863600"/>
              </a:xfrm>
              <a:prstGeom prst="rect">
                <a:avLst/>
              </a:prstGeom>
              <a:gradFill flip="none" rotWithShape="1">
                <a:gsLst>
                  <a:gs pos="0">
                    <a:srgbClr val="BFE0E3"/>
                  </a:gs>
                  <a:gs pos="25000">
                    <a:schemeClr val="bg1"/>
                  </a:gs>
                  <a:gs pos="100000">
                    <a:srgbClr val="B5D5E7"/>
                  </a:gs>
                </a:gsLst>
                <a:lin ang="0" scaled="1"/>
                <a:tileRect/>
              </a:gradFill>
              <a:ln w="31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r>
                  <a:rPr lang="hu-HU" sz="800">
                    <a:solidFill>
                      <a:srgbClr val="000000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.</a:t>
                </a:r>
              </a:p>
              <a:p>
                <a:pPr algn="ctr"/>
                <a:r>
                  <a:rPr lang="hu-HU" sz="800">
                    <a:solidFill>
                      <a:srgbClr val="000000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.</a:t>
                </a:r>
              </a:p>
              <a:p>
                <a:pPr algn="ctr"/>
                <a:r>
                  <a:rPr lang="hu-HU" sz="800">
                    <a:solidFill>
                      <a:srgbClr val="000000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.</a:t>
                </a:r>
              </a:p>
            </p:txBody>
          </p:sp>
          <p:sp>
            <p:nvSpPr>
              <p:cNvPr id="37" name="Téglalap 31"/>
              <p:cNvSpPr/>
              <p:nvPr/>
            </p:nvSpPr>
            <p:spPr>
              <a:xfrm>
                <a:off x="6872934" y="4680671"/>
                <a:ext cx="2593976" cy="215900"/>
              </a:xfrm>
              <a:prstGeom prst="rect">
                <a:avLst/>
              </a:prstGeom>
              <a:gradFill flip="none" rotWithShape="1">
                <a:gsLst>
                  <a:gs pos="0">
                    <a:srgbClr val="BFE0E3"/>
                  </a:gs>
                  <a:gs pos="76000">
                    <a:schemeClr val="bg1"/>
                  </a:gs>
                  <a:gs pos="100000">
                    <a:srgbClr val="B5D5E7"/>
                  </a:gs>
                </a:gsLst>
                <a:lin ang="0" scaled="1"/>
                <a:tileRect/>
              </a:gradFill>
              <a:ln w="31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 lang="hu-HU" sz="800">
                  <a:solidFill>
                    <a:srgbClr val="000000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endParaRPr>
              </a:p>
            </p:txBody>
          </p:sp>
          <p:sp>
            <p:nvSpPr>
              <p:cNvPr id="38" name="Téglalap 32"/>
              <p:cNvSpPr/>
              <p:nvPr/>
            </p:nvSpPr>
            <p:spPr>
              <a:xfrm>
                <a:off x="6872934" y="4896571"/>
                <a:ext cx="2593976" cy="215900"/>
              </a:xfrm>
              <a:prstGeom prst="rect">
                <a:avLst/>
              </a:prstGeom>
              <a:gradFill flip="none" rotWithShape="1">
                <a:gsLst>
                  <a:gs pos="0">
                    <a:srgbClr val="BFE0E3"/>
                  </a:gs>
                  <a:gs pos="25000">
                    <a:schemeClr val="bg1"/>
                  </a:gs>
                  <a:gs pos="100000">
                    <a:srgbClr val="B5D5E7"/>
                  </a:gs>
                </a:gsLst>
                <a:lin ang="0" scaled="1"/>
                <a:tileRect/>
              </a:gradFill>
              <a:ln w="31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r>
                  <a:rPr lang="hu-HU" sz="800" dirty="0">
                    <a:solidFill>
                      <a:srgbClr val="000000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V30</a:t>
                </a:r>
              </a:p>
            </p:txBody>
          </p:sp>
          <p:sp>
            <p:nvSpPr>
              <p:cNvPr id="39" name="Téglalap 33"/>
              <p:cNvSpPr/>
              <p:nvPr/>
            </p:nvSpPr>
            <p:spPr>
              <a:xfrm>
                <a:off x="6872934" y="5112471"/>
                <a:ext cx="2593976" cy="215900"/>
              </a:xfrm>
              <a:prstGeom prst="rect">
                <a:avLst/>
              </a:prstGeom>
              <a:gradFill flip="none" rotWithShape="1">
                <a:gsLst>
                  <a:gs pos="0">
                    <a:srgbClr val="BFE0E3"/>
                  </a:gs>
                  <a:gs pos="76000">
                    <a:schemeClr val="bg1"/>
                  </a:gs>
                  <a:gs pos="100000">
                    <a:srgbClr val="B5D5E7"/>
                  </a:gs>
                </a:gsLst>
                <a:lin ang="0" scaled="1"/>
                <a:tileRect/>
              </a:gradFill>
              <a:ln w="31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r>
                  <a:rPr lang="hu-HU" sz="800" dirty="0">
                    <a:solidFill>
                      <a:srgbClr val="000000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V31</a:t>
                </a:r>
              </a:p>
            </p:txBody>
          </p:sp>
          <p:cxnSp>
            <p:nvCxnSpPr>
              <p:cNvPr id="40" name="Egyenes összekötő nyíllal 34"/>
              <p:cNvCxnSpPr/>
              <p:nvPr/>
            </p:nvCxnSpPr>
            <p:spPr>
              <a:xfrm>
                <a:off x="6865887" y="2520084"/>
                <a:ext cx="2593976" cy="0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1" name="Szövegdoboz 36"/>
              <p:cNvSpPr txBox="1">
                <a:spLocks noChangeArrowheads="1"/>
              </p:cNvSpPr>
              <p:nvPr/>
            </p:nvSpPr>
            <p:spPr bwMode="auto">
              <a:xfrm>
                <a:off x="8009460" y="2316229"/>
                <a:ext cx="427896" cy="22080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r>
                  <a:rPr lang="hu-HU" altLang="en-US" sz="800" dirty="0">
                    <a:solidFill>
                      <a:srgbClr val="000000"/>
                    </a:solidFill>
                    <a:latin typeface="Verdana" pitchFamily="34" charset="0"/>
                    <a:ea typeface="Verdana" pitchFamily="34" charset="0"/>
                    <a:cs typeface="Verdana" pitchFamily="34" charset="0"/>
                  </a:rPr>
                  <a:t>V3</a:t>
                </a:r>
              </a:p>
            </p:txBody>
          </p:sp>
        </p:grpSp>
        <p:grpSp>
          <p:nvGrpSpPr>
            <p:cNvPr id="3" name="Csoportba foglalás 2"/>
            <p:cNvGrpSpPr/>
            <p:nvPr/>
          </p:nvGrpSpPr>
          <p:grpSpPr>
            <a:xfrm>
              <a:off x="1837716" y="1997421"/>
              <a:ext cx="1963717" cy="1782365"/>
              <a:chOff x="2450288" y="1655691"/>
              <a:chExt cx="2618289" cy="2376487"/>
            </a:xfrm>
          </p:grpSpPr>
          <p:sp>
            <p:nvSpPr>
              <p:cNvPr id="50" name="Téglalap 3"/>
              <p:cNvSpPr/>
              <p:nvPr/>
            </p:nvSpPr>
            <p:spPr>
              <a:xfrm>
                <a:off x="2450288" y="1655691"/>
                <a:ext cx="2618289" cy="215900"/>
              </a:xfrm>
              <a:prstGeom prst="rect">
                <a:avLst/>
              </a:prstGeom>
              <a:gradFill flip="none" rotWithShape="1">
                <a:gsLst>
                  <a:gs pos="0">
                    <a:srgbClr val="BFE0E3"/>
                  </a:gs>
                  <a:gs pos="76000">
                    <a:schemeClr val="bg1"/>
                  </a:gs>
                  <a:gs pos="100000">
                    <a:srgbClr val="B5D5E7"/>
                  </a:gs>
                </a:gsLst>
                <a:lin ang="0" scaled="1"/>
                <a:tileRect/>
              </a:gradFill>
              <a:ln w="31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hu-HU" sz="800" dirty="0">
                    <a:solidFill>
                      <a:srgbClr val="000000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V0</a:t>
                </a:r>
              </a:p>
            </p:txBody>
          </p:sp>
          <p:sp>
            <p:nvSpPr>
              <p:cNvPr id="51" name="Téglalap 4"/>
              <p:cNvSpPr/>
              <p:nvPr/>
            </p:nvSpPr>
            <p:spPr>
              <a:xfrm>
                <a:off x="2450288" y="1871591"/>
                <a:ext cx="2618289" cy="215900"/>
              </a:xfrm>
              <a:prstGeom prst="rect">
                <a:avLst/>
              </a:prstGeom>
              <a:gradFill flip="none" rotWithShape="1">
                <a:gsLst>
                  <a:gs pos="0">
                    <a:srgbClr val="BFE0E3"/>
                  </a:gs>
                  <a:gs pos="25000">
                    <a:schemeClr val="bg1"/>
                  </a:gs>
                  <a:gs pos="100000">
                    <a:srgbClr val="B5D5E7"/>
                  </a:gs>
                </a:gsLst>
                <a:lin ang="0" scaled="1"/>
                <a:tileRect/>
              </a:gradFill>
              <a:ln w="31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r>
                  <a:rPr lang="hu-HU" sz="800" dirty="0">
                    <a:solidFill>
                      <a:srgbClr val="000000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V1</a:t>
                </a:r>
              </a:p>
            </p:txBody>
          </p:sp>
          <p:sp>
            <p:nvSpPr>
              <p:cNvPr id="52" name="Téglalap 5"/>
              <p:cNvSpPr/>
              <p:nvPr/>
            </p:nvSpPr>
            <p:spPr>
              <a:xfrm>
                <a:off x="2450288" y="2087491"/>
                <a:ext cx="2618289" cy="215900"/>
              </a:xfrm>
              <a:prstGeom prst="rect">
                <a:avLst/>
              </a:prstGeom>
              <a:gradFill flip="none" rotWithShape="1">
                <a:gsLst>
                  <a:gs pos="0">
                    <a:srgbClr val="BFE0E3"/>
                  </a:gs>
                  <a:gs pos="76000">
                    <a:schemeClr val="bg1"/>
                  </a:gs>
                  <a:gs pos="100000">
                    <a:srgbClr val="B5D5E7"/>
                  </a:gs>
                </a:gsLst>
                <a:lin ang="0" scaled="1"/>
                <a:tileRect/>
              </a:gradFill>
              <a:ln w="31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r>
                  <a:rPr lang="hu-HU" sz="800" dirty="0">
                    <a:solidFill>
                      <a:srgbClr val="000000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V2</a:t>
                </a:r>
              </a:p>
            </p:txBody>
          </p:sp>
          <p:sp>
            <p:nvSpPr>
              <p:cNvPr id="53" name="Téglalap 6"/>
              <p:cNvSpPr/>
              <p:nvPr/>
            </p:nvSpPr>
            <p:spPr>
              <a:xfrm>
                <a:off x="2450288" y="2303392"/>
                <a:ext cx="2618289" cy="865187"/>
              </a:xfrm>
              <a:prstGeom prst="rect">
                <a:avLst/>
              </a:prstGeom>
              <a:gradFill flip="none" rotWithShape="1">
                <a:gsLst>
                  <a:gs pos="0">
                    <a:srgbClr val="BFE0E3"/>
                  </a:gs>
                  <a:gs pos="25000">
                    <a:schemeClr val="bg1"/>
                  </a:gs>
                  <a:gs pos="100000">
                    <a:srgbClr val="B5D5E7"/>
                  </a:gs>
                </a:gsLst>
                <a:lin ang="0" scaled="1"/>
                <a:tileRect/>
              </a:gradFill>
              <a:ln w="31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r>
                  <a:rPr lang="hu-HU" sz="800">
                    <a:solidFill>
                      <a:srgbClr val="000000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.</a:t>
                </a:r>
              </a:p>
              <a:p>
                <a:pPr algn="ctr"/>
                <a:r>
                  <a:rPr lang="hu-HU" sz="800">
                    <a:solidFill>
                      <a:srgbClr val="000000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.</a:t>
                </a:r>
              </a:p>
              <a:p>
                <a:pPr algn="ctr"/>
                <a:r>
                  <a:rPr lang="hu-HU" sz="800">
                    <a:solidFill>
                      <a:srgbClr val="000000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.</a:t>
                </a:r>
              </a:p>
            </p:txBody>
          </p:sp>
          <p:sp>
            <p:nvSpPr>
              <p:cNvPr id="54" name="Téglalap 7"/>
              <p:cNvSpPr/>
              <p:nvPr/>
            </p:nvSpPr>
            <p:spPr>
              <a:xfrm>
                <a:off x="2450288" y="3168578"/>
                <a:ext cx="2618289" cy="215900"/>
              </a:xfrm>
              <a:prstGeom prst="rect">
                <a:avLst/>
              </a:prstGeom>
              <a:gradFill flip="none" rotWithShape="1">
                <a:gsLst>
                  <a:gs pos="0">
                    <a:srgbClr val="BFE0E3"/>
                  </a:gs>
                  <a:gs pos="76000">
                    <a:schemeClr val="bg1"/>
                  </a:gs>
                  <a:gs pos="100000">
                    <a:srgbClr val="B5D5E7"/>
                  </a:gs>
                </a:gsLst>
                <a:lin ang="0" scaled="1"/>
                <a:tileRect/>
              </a:gradFill>
              <a:ln w="31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r>
                  <a:rPr lang="hu-HU" sz="800" dirty="0">
                    <a:solidFill>
                      <a:srgbClr val="000000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V12</a:t>
                </a:r>
              </a:p>
            </p:txBody>
          </p:sp>
          <p:sp>
            <p:nvSpPr>
              <p:cNvPr id="55" name="Téglalap 8"/>
              <p:cNvSpPr/>
              <p:nvPr/>
            </p:nvSpPr>
            <p:spPr>
              <a:xfrm>
                <a:off x="2450288" y="3384478"/>
                <a:ext cx="2618289" cy="215900"/>
              </a:xfrm>
              <a:prstGeom prst="rect">
                <a:avLst/>
              </a:prstGeom>
              <a:gradFill flip="none" rotWithShape="1">
                <a:gsLst>
                  <a:gs pos="0">
                    <a:srgbClr val="BFE0E3"/>
                  </a:gs>
                  <a:gs pos="25000">
                    <a:schemeClr val="bg1"/>
                  </a:gs>
                  <a:gs pos="100000">
                    <a:srgbClr val="B5D5E7"/>
                  </a:gs>
                </a:gsLst>
                <a:lin ang="0" scaled="1"/>
                <a:tileRect/>
              </a:gradFill>
              <a:ln w="31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r>
                  <a:rPr lang="hu-HU" sz="800" dirty="0">
                    <a:solidFill>
                      <a:srgbClr val="000000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V13</a:t>
                </a:r>
              </a:p>
            </p:txBody>
          </p:sp>
          <p:sp>
            <p:nvSpPr>
              <p:cNvPr id="56" name="Téglalap 9"/>
              <p:cNvSpPr/>
              <p:nvPr/>
            </p:nvSpPr>
            <p:spPr>
              <a:xfrm>
                <a:off x="2450288" y="3600378"/>
                <a:ext cx="2618289" cy="215900"/>
              </a:xfrm>
              <a:prstGeom prst="rect">
                <a:avLst/>
              </a:prstGeom>
              <a:gradFill flip="none" rotWithShape="1">
                <a:gsLst>
                  <a:gs pos="0">
                    <a:srgbClr val="BFE0E3"/>
                  </a:gs>
                  <a:gs pos="76000">
                    <a:schemeClr val="bg1"/>
                  </a:gs>
                  <a:gs pos="100000">
                    <a:srgbClr val="B5D5E7"/>
                  </a:gs>
                </a:gsLst>
                <a:lin ang="0" scaled="1"/>
                <a:tileRect/>
              </a:gradFill>
              <a:ln w="31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r>
                  <a:rPr lang="hu-HU" sz="800" dirty="0">
                    <a:solidFill>
                      <a:srgbClr val="000000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V14</a:t>
                </a:r>
              </a:p>
            </p:txBody>
          </p:sp>
          <p:sp>
            <p:nvSpPr>
              <p:cNvPr id="57" name="Téglalap 10"/>
              <p:cNvSpPr/>
              <p:nvPr/>
            </p:nvSpPr>
            <p:spPr>
              <a:xfrm>
                <a:off x="2450288" y="3816278"/>
                <a:ext cx="2618289" cy="215900"/>
              </a:xfrm>
              <a:prstGeom prst="rect">
                <a:avLst/>
              </a:prstGeom>
              <a:gradFill flip="none" rotWithShape="1">
                <a:gsLst>
                  <a:gs pos="0">
                    <a:srgbClr val="BFE0E3"/>
                  </a:gs>
                  <a:gs pos="25000">
                    <a:schemeClr val="bg1"/>
                  </a:gs>
                  <a:gs pos="100000">
                    <a:srgbClr val="B5D5E7"/>
                  </a:gs>
                </a:gsLst>
                <a:lin ang="0" scaled="1"/>
                <a:tileRect/>
              </a:gradFill>
              <a:ln w="31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r>
                  <a:rPr lang="hu-HU" sz="800" dirty="0">
                    <a:solidFill>
                      <a:srgbClr val="000000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V15</a:t>
                </a:r>
              </a:p>
            </p:txBody>
          </p:sp>
        </p:grpSp>
      </p:grpSp>
      <p:sp>
        <p:nvSpPr>
          <p:cNvPr id="28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393700"/>
          </a:xfrm>
        </p:spPr>
        <p:txBody>
          <a:bodyPr/>
          <a:lstStyle/>
          <a:p>
            <a:r>
              <a:rPr lang="en-US" dirty="0"/>
              <a:t>2.</a:t>
            </a:r>
            <a:r>
              <a:rPr lang="hu-HU" dirty="0"/>
              <a:t>2.</a:t>
            </a:r>
            <a:r>
              <a:rPr lang="en-US" dirty="0"/>
              <a:t>3 FP and Advanced SIMD registers based ISA extensions</a:t>
            </a:r>
            <a:r>
              <a:rPr lang="hu-HU" dirty="0"/>
              <a:t> </a:t>
            </a:r>
            <a:r>
              <a:rPr lang="hu-HU" dirty="0" smtClean="0"/>
              <a:t>(10)</a:t>
            </a:r>
            <a:endParaRPr lang="en-US" dirty="0"/>
          </a:p>
        </p:txBody>
      </p:sp>
      <p:sp>
        <p:nvSpPr>
          <p:cNvPr id="42" name="TextBox 41"/>
          <p:cNvSpPr txBox="1"/>
          <p:nvPr/>
        </p:nvSpPr>
        <p:spPr>
          <a:xfrm>
            <a:off x="200025" y="1009642"/>
            <a:ext cx="941212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1600" dirty="0" smtClean="0">
                <a:solidFill>
                  <a:srgbClr val="000000"/>
                </a:solidFill>
              </a:rPr>
              <a:t>In t</a:t>
            </a:r>
            <a:r>
              <a:rPr lang="en-US" sz="1600" dirty="0" smtClean="0">
                <a:solidFill>
                  <a:srgbClr val="000000"/>
                </a:solidFill>
              </a:rPr>
              <a:t>he AArch64 mode the ARMv8 ISA version</a:t>
            </a:r>
            <a:r>
              <a:rPr lang="hu-HU" sz="1600" dirty="0" smtClean="0">
                <a:solidFill>
                  <a:srgbClr val="000000"/>
                </a:solidFill>
              </a:rPr>
              <a:t> </a:t>
            </a:r>
            <a:r>
              <a:rPr lang="en-US" sz="1600" dirty="0" smtClean="0">
                <a:solidFill>
                  <a:srgbClr val="000000"/>
                </a:solidFill>
              </a:rPr>
              <a:t>expands the </a:t>
            </a:r>
            <a:r>
              <a:rPr lang="en-US" sz="1600" dirty="0">
                <a:solidFill>
                  <a:srgbClr val="0070C0"/>
                </a:solidFill>
              </a:rPr>
              <a:t>number of </a:t>
            </a:r>
            <a:r>
              <a:rPr lang="hu-HU" sz="1600" dirty="0" smtClean="0">
                <a:solidFill>
                  <a:srgbClr val="0070C0"/>
                </a:solidFill>
              </a:rPr>
              <a:t>FP and </a:t>
            </a:r>
          </a:p>
          <a:p>
            <a:r>
              <a:rPr lang="hu-HU" sz="1600" dirty="0">
                <a:solidFill>
                  <a:srgbClr val="0070C0"/>
                </a:solidFill>
              </a:rPr>
              <a:t> </a:t>
            </a:r>
            <a:r>
              <a:rPr lang="hu-HU" sz="1600" dirty="0" smtClean="0">
                <a:solidFill>
                  <a:srgbClr val="0070C0"/>
                </a:solidFill>
              </a:rPr>
              <a:t> advanced SIMD registers</a:t>
            </a:r>
            <a:r>
              <a:rPr lang="en-US" sz="1600" dirty="0" smtClean="0">
                <a:solidFill>
                  <a:srgbClr val="0070C0"/>
                </a:solidFill>
              </a:rPr>
              <a:t> </a:t>
            </a:r>
            <a:r>
              <a:rPr lang="en-US" sz="1600" dirty="0">
                <a:solidFill>
                  <a:srgbClr val="0070C0"/>
                </a:solidFill>
              </a:rPr>
              <a:t>from </a:t>
            </a:r>
            <a:r>
              <a:rPr lang="en-US" sz="1600" dirty="0" smtClean="0">
                <a:solidFill>
                  <a:srgbClr val="0070C0"/>
                </a:solidFill>
              </a:rPr>
              <a:t>1</a:t>
            </a:r>
            <a:r>
              <a:rPr lang="hu-HU" sz="1600" dirty="0" smtClean="0">
                <a:solidFill>
                  <a:srgbClr val="0070C0"/>
                </a:solidFill>
              </a:rPr>
              <a:t>6</a:t>
            </a:r>
            <a:r>
              <a:rPr lang="en-US" sz="1600" dirty="0" smtClean="0">
                <a:solidFill>
                  <a:srgbClr val="0070C0"/>
                </a:solidFill>
              </a:rPr>
              <a:t> </a:t>
            </a:r>
            <a:r>
              <a:rPr lang="hu-HU" sz="1600" dirty="0" smtClean="0">
                <a:solidFill>
                  <a:srgbClr val="0070C0"/>
                </a:solidFill>
              </a:rPr>
              <a:t>(available in the ARMv7 ISA) to 32,</a:t>
            </a:r>
            <a:r>
              <a:rPr lang="en-US" sz="1600" dirty="0" smtClean="0">
                <a:solidFill>
                  <a:srgbClr val="000000"/>
                </a:solidFill>
              </a:rPr>
              <a:t> as </a:t>
            </a:r>
            <a:r>
              <a:rPr lang="hu-HU" sz="1600" dirty="0" smtClean="0">
                <a:solidFill>
                  <a:srgbClr val="000000"/>
                </a:solidFill>
              </a:rPr>
              <a:t>seen below.</a:t>
            </a:r>
            <a:endParaRPr lang="en-US" sz="1600" dirty="0" smtClean="0">
              <a:solidFill>
                <a:srgbClr val="000000"/>
              </a:solidFill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1260141" y="5825443"/>
            <a:ext cx="313183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1200" dirty="0" smtClean="0">
                <a:solidFill>
                  <a:srgbClr val="000000"/>
                </a:solidFill>
              </a:rPr>
              <a:t>FP and advanced SIMD registers</a:t>
            </a:r>
          </a:p>
          <a:p>
            <a:pPr algn="ctr"/>
            <a:r>
              <a:rPr lang="hu-HU" sz="1200" dirty="0" smtClean="0">
                <a:solidFill>
                  <a:srgbClr val="000000"/>
                </a:solidFill>
              </a:rPr>
              <a:t> in ARMv7</a:t>
            </a:r>
            <a:r>
              <a:rPr lang="en-US" sz="1200" dirty="0" smtClean="0">
                <a:solidFill>
                  <a:srgbClr val="000000"/>
                </a:solidFill>
              </a:rPr>
              <a:t> and the</a:t>
            </a:r>
            <a:r>
              <a:rPr lang="hu-HU" sz="1200" dirty="0" smtClean="0">
                <a:solidFill>
                  <a:srgbClr val="000000"/>
                </a:solidFill>
              </a:rPr>
              <a:t> </a:t>
            </a:r>
            <a:r>
              <a:rPr lang="en-US" sz="1200" dirty="0" smtClean="0">
                <a:solidFill>
                  <a:srgbClr val="000000"/>
                </a:solidFill>
              </a:rPr>
              <a:t> AArch32 </a:t>
            </a:r>
            <a:r>
              <a:rPr lang="hu-HU" sz="1200" dirty="0" smtClean="0">
                <a:solidFill>
                  <a:srgbClr val="000000"/>
                </a:solidFill>
              </a:rPr>
              <a:t>execution mode of the </a:t>
            </a:r>
            <a:r>
              <a:rPr lang="en-US" sz="1200" dirty="0" smtClean="0">
                <a:solidFill>
                  <a:srgbClr val="000000"/>
                </a:solidFill>
              </a:rPr>
              <a:t>ARMv8 ISA </a:t>
            </a:r>
            <a:endParaRPr lang="en-US" sz="1200" dirty="0">
              <a:solidFill>
                <a:srgbClr val="000000"/>
              </a:solidFill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4500501" y="5825443"/>
            <a:ext cx="313183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1200" dirty="0" smtClean="0">
                <a:solidFill>
                  <a:srgbClr val="000000"/>
                </a:solidFill>
              </a:rPr>
              <a:t>FP and advanced SIMD registers</a:t>
            </a:r>
          </a:p>
          <a:p>
            <a:pPr algn="ctr"/>
            <a:r>
              <a:rPr lang="hu-HU" sz="1200" dirty="0" smtClean="0">
                <a:solidFill>
                  <a:srgbClr val="000000"/>
                </a:solidFill>
              </a:rPr>
              <a:t> in the </a:t>
            </a:r>
            <a:r>
              <a:rPr lang="en-US" sz="1200" dirty="0" err="1" smtClean="0">
                <a:solidFill>
                  <a:srgbClr val="000000"/>
                </a:solidFill>
              </a:rPr>
              <a:t>AArch</a:t>
            </a:r>
            <a:r>
              <a:rPr lang="hu-HU" sz="1200" dirty="0" smtClean="0">
                <a:solidFill>
                  <a:srgbClr val="000000"/>
                </a:solidFill>
              </a:rPr>
              <a:t>64</a:t>
            </a:r>
            <a:r>
              <a:rPr lang="en-US" sz="1200" dirty="0" smtClean="0">
                <a:solidFill>
                  <a:srgbClr val="000000"/>
                </a:solidFill>
              </a:rPr>
              <a:t> </a:t>
            </a:r>
            <a:r>
              <a:rPr lang="hu-HU" sz="1200" dirty="0" smtClean="0">
                <a:solidFill>
                  <a:srgbClr val="000000"/>
                </a:solidFill>
              </a:rPr>
              <a:t>execution mode of the </a:t>
            </a:r>
            <a:r>
              <a:rPr lang="en-US" sz="1200" dirty="0" smtClean="0">
                <a:solidFill>
                  <a:srgbClr val="000000"/>
                </a:solidFill>
              </a:rPr>
              <a:t>ARMv8 ISA </a:t>
            </a:r>
            <a:endParaRPr lang="en-US" sz="12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6130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650" b="7030"/>
          <a:stretch/>
        </p:blipFill>
        <p:spPr bwMode="auto">
          <a:xfrm>
            <a:off x="766420" y="1133745"/>
            <a:ext cx="7540995" cy="55759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86235" y="629713"/>
            <a:ext cx="896675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333399"/>
                </a:solidFill>
              </a:rPr>
              <a:t>Use of the FP and Advanced SIMD registers in the AArch64 execution mode</a:t>
            </a:r>
          </a:p>
          <a:p>
            <a:r>
              <a:rPr lang="en-US" dirty="0" smtClean="0">
                <a:solidFill>
                  <a:srgbClr val="2D2D8A"/>
                </a:solidFill>
              </a:rPr>
              <a:t> </a:t>
            </a:r>
            <a:r>
              <a:rPr lang="en-US" dirty="0" smtClean="0">
                <a:solidFill>
                  <a:srgbClr val="000000"/>
                </a:solidFill>
              </a:rPr>
              <a:t>[</a:t>
            </a:r>
            <a:r>
              <a:rPr lang="hu-HU" dirty="0" smtClean="0">
                <a:solidFill>
                  <a:srgbClr val="000000"/>
                </a:solidFill>
              </a:rPr>
              <a:t>66</a:t>
            </a:r>
            <a:r>
              <a:rPr lang="en-US" dirty="0" smtClean="0">
                <a:solidFill>
                  <a:srgbClr val="000000"/>
                </a:solidFill>
              </a:rPr>
              <a:t>]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43490" y="1412195"/>
            <a:ext cx="1770036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b="1" smtClean="0">
                <a:solidFill>
                  <a:srgbClr val="000000"/>
                </a:solidFill>
              </a:rPr>
              <a:t>32 128-bit registers</a:t>
            </a:r>
            <a:endParaRPr lang="en-US" sz="1100" b="1">
              <a:solidFill>
                <a:srgbClr val="00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233890" y="4427530"/>
            <a:ext cx="1669047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b="1" smtClean="0">
                <a:solidFill>
                  <a:srgbClr val="000000"/>
                </a:solidFill>
              </a:rPr>
              <a:t>32 64-bit registers</a:t>
            </a:r>
            <a:endParaRPr lang="en-US" sz="1100" b="1">
              <a:solidFill>
                <a:srgbClr val="000000"/>
              </a:solidFill>
            </a:endParaRP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393700"/>
          </a:xfrm>
        </p:spPr>
        <p:txBody>
          <a:bodyPr/>
          <a:lstStyle/>
          <a:p>
            <a:r>
              <a:rPr lang="en-US" dirty="0" smtClean="0"/>
              <a:t>2.</a:t>
            </a:r>
            <a:r>
              <a:rPr lang="hu-HU" dirty="0" smtClean="0"/>
              <a:t>2.</a:t>
            </a:r>
            <a:r>
              <a:rPr lang="en-US" dirty="0" smtClean="0"/>
              <a:t>3 </a:t>
            </a:r>
            <a:r>
              <a:rPr lang="en-US" dirty="0"/>
              <a:t>FP and Advanced SIMD registers based ISA extensions</a:t>
            </a:r>
            <a:r>
              <a:rPr lang="hu-HU" dirty="0"/>
              <a:t> </a:t>
            </a:r>
            <a:r>
              <a:rPr lang="hu-HU" dirty="0" smtClean="0"/>
              <a:t>(11)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0304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182F76"/>
            </a:gs>
            <a:gs pos="100000">
              <a:srgbClr val="3366FF"/>
            </a:gs>
          </a:gsLst>
          <a:lin ang="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ChangeArrowheads="1"/>
          </p:cNvSpPr>
          <p:nvPr/>
        </p:nvSpPr>
        <p:spPr bwMode="auto">
          <a:xfrm>
            <a:off x="0" y="21526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2225" algn="ctr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45720" rIns="45720" anchor="ctr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hu-HU" altLang="en-US" sz="140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32771" name="AutoShape 3"/>
          <p:cNvSpPr>
            <a:spLocks noChangeArrowheads="1"/>
          </p:cNvSpPr>
          <p:nvPr/>
        </p:nvSpPr>
        <p:spPr bwMode="auto">
          <a:xfrm>
            <a:off x="841375" y="1200150"/>
            <a:ext cx="7359650" cy="698680"/>
          </a:xfrm>
          <a:prstGeom prst="roundRect">
            <a:avLst>
              <a:gd name="adj" fmla="val 0"/>
            </a:avLst>
          </a:prstGeom>
          <a:solidFill>
            <a:srgbClr val="000080"/>
          </a:solidFill>
          <a:ln w="9525">
            <a:solidFill>
              <a:schemeClr val="bg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900" dirty="0" smtClean="0">
                <a:solidFill>
                  <a:srgbClr val="FFFFFF"/>
                </a:solidFill>
              </a:rPr>
              <a:t>2.</a:t>
            </a:r>
            <a:r>
              <a:rPr lang="hu-HU" sz="1900" dirty="0" smtClean="0">
                <a:solidFill>
                  <a:srgbClr val="FFFFFF"/>
                </a:solidFill>
              </a:rPr>
              <a:t>3</a:t>
            </a:r>
            <a:r>
              <a:rPr lang="en-US" sz="1900" dirty="0" smtClean="0">
                <a:solidFill>
                  <a:srgbClr val="FFFFFF"/>
                </a:solidFill>
              </a:rPr>
              <a:t> </a:t>
            </a:r>
            <a:r>
              <a:rPr lang="en-US" sz="1900" dirty="0">
                <a:solidFill>
                  <a:srgbClr val="FFFFFF"/>
                </a:solidFill>
              </a:rPr>
              <a:t>ISA extensions </a:t>
            </a:r>
            <a:r>
              <a:rPr lang="hu-HU" sz="1900" dirty="0" smtClean="0">
                <a:solidFill>
                  <a:srgbClr val="FFFFFF"/>
                </a:solidFill>
              </a:rPr>
              <a:t>introduced </a:t>
            </a:r>
            <a:r>
              <a:rPr lang="en-US" sz="1900" dirty="0" smtClean="0">
                <a:solidFill>
                  <a:srgbClr val="FFFFFF"/>
                </a:solidFill>
              </a:rPr>
              <a:t>to </a:t>
            </a:r>
            <a:r>
              <a:rPr lang="en-US" sz="1900" dirty="0">
                <a:solidFill>
                  <a:srgbClr val="FFFFFF"/>
                </a:solidFill>
              </a:rPr>
              <a:t>reduce </a:t>
            </a:r>
            <a:r>
              <a:rPr lang="en-US" sz="1900" dirty="0" smtClean="0">
                <a:solidFill>
                  <a:srgbClr val="FFFFFF"/>
                </a:solidFill>
              </a:rPr>
              <a:t>code size</a:t>
            </a:r>
            <a:r>
              <a:rPr lang="hu-HU" sz="1900" dirty="0" smtClean="0">
                <a:solidFill>
                  <a:srgbClr val="FFFFFF"/>
                </a:solidFill>
              </a:rPr>
              <a:t> or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hu-HU" sz="1900" dirty="0" smtClean="0">
                <a:solidFill>
                  <a:srgbClr val="FFFFFF"/>
                </a:solidFill>
              </a:rPr>
              <a:t> the execution speed of Java bytecode</a:t>
            </a:r>
            <a:endParaRPr lang="en-US" sz="19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76687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2.3 ISA extensions introduced to </a:t>
            </a:r>
            <a:r>
              <a:rPr lang="en-US" smtClean="0"/>
              <a:t>reduce </a:t>
            </a:r>
            <a:r>
              <a:rPr lang="en-US"/>
              <a:t>code size </a:t>
            </a:r>
            <a:r>
              <a:rPr lang="hu-HU" smtClean="0"/>
              <a:t>(1)</a:t>
            </a:r>
            <a:endParaRPr lang="hu-HU"/>
          </a:p>
        </p:txBody>
      </p:sp>
      <p:sp>
        <p:nvSpPr>
          <p:cNvPr id="21" name="TextBox 20"/>
          <p:cNvSpPr txBox="1"/>
          <p:nvPr/>
        </p:nvSpPr>
        <p:spPr>
          <a:xfrm>
            <a:off x="188913" y="634960"/>
            <a:ext cx="875444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smtClean="0">
                <a:solidFill>
                  <a:schemeClr val="accent6"/>
                </a:solidFill>
              </a:rPr>
              <a:t>2.3 ISA extensions introduced to reduce code size or the execution speed</a:t>
            </a:r>
          </a:p>
          <a:p>
            <a:r>
              <a:rPr lang="hu-HU" dirty="0">
                <a:solidFill>
                  <a:schemeClr val="accent6"/>
                </a:solidFill>
              </a:rPr>
              <a:t> </a:t>
            </a:r>
            <a:r>
              <a:rPr lang="hu-HU" dirty="0" smtClean="0">
                <a:solidFill>
                  <a:schemeClr val="accent6"/>
                </a:solidFill>
              </a:rPr>
              <a:t>      of Java bytecode -1</a:t>
            </a:r>
            <a:endParaRPr lang="hu-HU" dirty="0">
              <a:solidFill>
                <a:schemeClr val="accent6"/>
              </a:solidFill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3893698" y="2974594"/>
            <a:ext cx="2973557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Aft>
                <a:spcPts val="300"/>
              </a:spcAft>
            </a:pPr>
            <a:r>
              <a:rPr lang="hu-HU" sz="1300" i="1" dirty="0" smtClean="0">
                <a:solidFill>
                  <a:srgbClr val="000000"/>
                </a:solidFill>
              </a:rPr>
              <a:t>a) </a:t>
            </a:r>
            <a:r>
              <a:rPr lang="en-US" sz="1300" i="1" dirty="0" smtClean="0">
                <a:solidFill>
                  <a:srgbClr val="000000"/>
                </a:solidFill>
              </a:rPr>
              <a:t>The </a:t>
            </a:r>
            <a:r>
              <a:rPr lang="en-US" sz="1300" i="1" dirty="0">
                <a:solidFill>
                  <a:srgbClr val="000000"/>
                </a:solidFill>
              </a:rPr>
              <a:t>Thumb instruction set</a:t>
            </a:r>
          </a:p>
          <a:p>
            <a:pPr lvl="0">
              <a:spcAft>
                <a:spcPts val="300"/>
              </a:spcAft>
            </a:pPr>
            <a:r>
              <a:rPr lang="hu-HU" sz="1300" i="1" dirty="0" smtClean="0">
                <a:solidFill>
                  <a:srgbClr val="000000"/>
                </a:solidFill>
              </a:rPr>
              <a:t>b) </a:t>
            </a:r>
            <a:r>
              <a:rPr lang="en-US" sz="1300" i="1" dirty="0" err="1" smtClean="0">
                <a:solidFill>
                  <a:srgbClr val="000000"/>
                </a:solidFill>
              </a:rPr>
              <a:t>Jazelle</a:t>
            </a:r>
            <a:endParaRPr lang="en-US" sz="1300" i="1" dirty="0">
              <a:solidFill>
                <a:srgbClr val="000000"/>
              </a:solidFill>
            </a:endParaRPr>
          </a:p>
          <a:p>
            <a:pPr lvl="0">
              <a:spcAft>
                <a:spcPts val="300"/>
              </a:spcAft>
            </a:pPr>
            <a:r>
              <a:rPr lang="hu-HU" sz="1300" i="1" dirty="0" smtClean="0">
                <a:solidFill>
                  <a:srgbClr val="000000"/>
                </a:solidFill>
              </a:rPr>
              <a:t>c) </a:t>
            </a:r>
            <a:r>
              <a:rPr lang="en-US" sz="1300" i="1" dirty="0" smtClean="0">
                <a:solidFill>
                  <a:srgbClr val="000000"/>
                </a:solidFill>
              </a:rPr>
              <a:t>Thumb </a:t>
            </a:r>
            <a:r>
              <a:rPr lang="en-US" sz="1300" i="1" dirty="0">
                <a:solidFill>
                  <a:srgbClr val="000000"/>
                </a:solidFill>
              </a:rPr>
              <a:t>EE (</a:t>
            </a:r>
            <a:r>
              <a:rPr lang="en-US" sz="1300" i="1" dirty="0" err="1">
                <a:solidFill>
                  <a:srgbClr val="000000"/>
                </a:solidFill>
              </a:rPr>
              <a:t>Jazelle</a:t>
            </a:r>
            <a:r>
              <a:rPr lang="en-US" sz="1300" i="1" dirty="0">
                <a:solidFill>
                  <a:srgbClr val="000000"/>
                </a:solidFill>
              </a:rPr>
              <a:t>)</a:t>
            </a:r>
          </a:p>
        </p:txBody>
      </p:sp>
      <p:sp>
        <p:nvSpPr>
          <p:cNvPr id="24" name="Rounded Rectangle 23"/>
          <p:cNvSpPr/>
          <p:nvPr/>
        </p:nvSpPr>
        <p:spPr bwMode="auto">
          <a:xfrm>
            <a:off x="3761910" y="1912102"/>
            <a:ext cx="2782354" cy="2056957"/>
          </a:xfrm>
          <a:prstGeom prst="roundRect">
            <a:avLst/>
          </a:prstGeom>
          <a:noFill/>
          <a:ln w="28575" cap="flat" cmpd="sng" algn="ctr">
            <a:solidFill>
              <a:srgbClr val="FF0000"/>
            </a:solidFill>
            <a:prstDash val="dash"/>
            <a:round/>
            <a:headEnd type="none" w="med" len="med"/>
            <a:tailEnd type="triangle" w="med" len="med"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u-HU" sz="1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25" name="Text Box 7"/>
          <p:cNvSpPr txBox="1">
            <a:spLocks noChangeArrowheads="1"/>
          </p:cNvSpPr>
          <p:nvPr/>
        </p:nvSpPr>
        <p:spPr bwMode="auto">
          <a:xfrm>
            <a:off x="74706" y="2064548"/>
            <a:ext cx="3687204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p"/>
              <a:defRPr sz="28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p"/>
              <a:defRPr sz="20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300" b="1">
                <a:solidFill>
                  <a:srgbClr val="000000"/>
                </a:solidFill>
              </a:rPr>
              <a:t>ISA extensions </a:t>
            </a:r>
            <a:r>
              <a:rPr lang="hu-HU" altLang="en-US" sz="1300" b="1" smtClean="0">
                <a:solidFill>
                  <a:srgbClr val="000000"/>
                </a:solidFill>
              </a:rPr>
              <a:t>introduced 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hu-HU" altLang="en-US" sz="1300" b="1">
                <a:solidFill>
                  <a:srgbClr val="000000"/>
                </a:solidFill>
              </a:rPr>
              <a:t>t</a:t>
            </a:r>
            <a:r>
              <a:rPr lang="hu-HU" altLang="en-US" sz="1300" b="1" smtClean="0">
                <a:solidFill>
                  <a:srgbClr val="000000"/>
                </a:solidFill>
              </a:rPr>
              <a:t>o </a:t>
            </a:r>
            <a:r>
              <a:rPr lang="en-US" altLang="en-US" sz="1300" b="1" smtClean="0">
                <a:solidFill>
                  <a:srgbClr val="000000"/>
                </a:solidFill>
              </a:rPr>
              <a:t> </a:t>
            </a:r>
            <a:r>
              <a:rPr lang="hu-HU" altLang="en-US" sz="1300" b="1" smtClean="0">
                <a:solidFill>
                  <a:srgbClr val="000000"/>
                </a:solidFill>
              </a:rPr>
              <a:t>enhance </a:t>
            </a:r>
            <a:r>
              <a:rPr lang="en-US" altLang="en-US" sz="1300" b="1" smtClean="0">
                <a:solidFill>
                  <a:srgbClr val="000000"/>
                </a:solidFill>
              </a:rPr>
              <a:t>compute capabilities</a:t>
            </a:r>
            <a:endParaRPr lang="en-US" altLang="en-US" sz="1300" b="1">
              <a:solidFill>
                <a:srgbClr val="000000"/>
              </a:solidFill>
            </a:endParaRPr>
          </a:p>
        </p:txBody>
      </p:sp>
      <p:sp>
        <p:nvSpPr>
          <p:cNvPr id="26" name="Text Box 16"/>
          <p:cNvSpPr txBox="1">
            <a:spLocks noChangeArrowheads="1"/>
          </p:cNvSpPr>
          <p:nvPr/>
        </p:nvSpPr>
        <p:spPr bwMode="auto">
          <a:xfrm>
            <a:off x="3990141" y="1192341"/>
            <a:ext cx="2230098" cy="292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p"/>
              <a:defRPr sz="28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p"/>
              <a:defRPr sz="20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300" b="1" smtClean="0">
                <a:solidFill>
                  <a:srgbClr val="000000"/>
                </a:solidFill>
              </a:rPr>
              <a:t>ARM</a:t>
            </a:r>
            <a:r>
              <a:rPr lang="hu-HU" altLang="en-US" sz="1300" b="1" smtClean="0">
                <a:solidFill>
                  <a:srgbClr val="000000"/>
                </a:solidFill>
              </a:rPr>
              <a:t>’s ISA extensions</a:t>
            </a:r>
            <a:endParaRPr lang="en-US" altLang="en-US" sz="1300" b="1">
              <a:solidFill>
                <a:srgbClr val="000000"/>
              </a:solidFill>
            </a:endParaRPr>
          </a:p>
        </p:txBody>
      </p:sp>
      <p:sp>
        <p:nvSpPr>
          <p:cNvPr id="27" name="Line 17"/>
          <p:cNvSpPr>
            <a:spLocks noChangeShapeType="1"/>
          </p:cNvSpPr>
          <p:nvPr/>
        </p:nvSpPr>
        <p:spPr bwMode="auto">
          <a:xfrm flipV="1">
            <a:off x="1827213" y="1817237"/>
            <a:ext cx="6233974" cy="1438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/>
          <a:lstStyle/>
          <a:p>
            <a:endParaRPr lang="en-US" sz="1300">
              <a:solidFill>
                <a:srgbClr val="000000"/>
              </a:solidFill>
            </a:endParaRPr>
          </a:p>
        </p:txBody>
      </p:sp>
      <p:sp>
        <p:nvSpPr>
          <p:cNvPr id="28" name="Line 22"/>
          <p:cNvSpPr>
            <a:spLocks noChangeShapeType="1"/>
          </p:cNvSpPr>
          <p:nvPr/>
        </p:nvSpPr>
        <p:spPr bwMode="auto">
          <a:xfrm>
            <a:off x="5110242" y="1560555"/>
            <a:ext cx="0" cy="2444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/>
          <a:lstStyle/>
          <a:p>
            <a:endParaRPr lang="en-US" sz="1300">
              <a:solidFill>
                <a:srgbClr val="000000"/>
              </a:solidFill>
            </a:endParaRPr>
          </a:p>
        </p:txBody>
      </p:sp>
      <p:sp>
        <p:nvSpPr>
          <p:cNvPr id="29" name="Line 25"/>
          <p:cNvSpPr>
            <a:spLocks noChangeShapeType="1"/>
          </p:cNvSpPr>
          <p:nvPr/>
        </p:nvSpPr>
        <p:spPr bwMode="auto">
          <a:xfrm>
            <a:off x="1824633" y="1831619"/>
            <a:ext cx="1" cy="17773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/>
          <a:lstStyle/>
          <a:p>
            <a:endParaRPr lang="en-US" sz="1300">
              <a:solidFill>
                <a:srgbClr val="000000"/>
              </a:solidFill>
            </a:endParaRPr>
          </a:p>
        </p:txBody>
      </p:sp>
      <p:sp>
        <p:nvSpPr>
          <p:cNvPr id="30" name="Line 29"/>
          <p:cNvSpPr>
            <a:spLocks noChangeShapeType="1"/>
          </p:cNvSpPr>
          <p:nvPr/>
        </p:nvSpPr>
        <p:spPr bwMode="auto">
          <a:xfrm flipH="1">
            <a:off x="8053002" y="1825247"/>
            <a:ext cx="0" cy="19045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/>
          <a:lstStyle/>
          <a:p>
            <a:endParaRPr lang="en-US" sz="1300">
              <a:solidFill>
                <a:srgbClr val="000000"/>
              </a:solidFill>
            </a:endParaRPr>
          </a:p>
        </p:txBody>
      </p:sp>
      <p:sp>
        <p:nvSpPr>
          <p:cNvPr id="31" name="Text Box 7"/>
          <p:cNvSpPr txBox="1">
            <a:spLocks noChangeArrowheads="1"/>
          </p:cNvSpPr>
          <p:nvPr/>
        </p:nvSpPr>
        <p:spPr bwMode="auto">
          <a:xfrm>
            <a:off x="3716905" y="2066270"/>
            <a:ext cx="2925324" cy="8925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p"/>
              <a:defRPr sz="28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p"/>
              <a:defRPr sz="20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hu-HU" altLang="en-US" sz="1300" b="1" dirty="0" smtClean="0">
                <a:solidFill>
                  <a:srgbClr val="000000"/>
                </a:solidFill>
              </a:rPr>
              <a:t>ISA extensions introduced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hu-HU" altLang="en-US" sz="1300" b="1" dirty="0" smtClean="0">
                <a:solidFill>
                  <a:srgbClr val="000000"/>
                </a:solidFill>
              </a:rPr>
              <a:t> to reduce code size or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hu-HU" altLang="en-US" sz="1300" b="1" dirty="0" smtClean="0">
                <a:solidFill>
                  <a:srgbClr val="000000"/>
                </a:solidFill>
              </a:rPr>
              <a:t>the execution speed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hu-HU" altLang="en-US" sz="1300" b="1" dirty="0" smtClean="0">
                <a:solidFill>
                  <a:srgbClr val="000000"/>
                </a:solidFill>
              </a:rPr>
              <a:t>of Java bytecode</a:t>
            </a:r>
            <a:endParaRPr lang="en-US" altLang="en-US" sz="1300" b="1" dirty="0">
              <a:solidFill>
                <a:srgbClr val="000000"/>
              </a:solidFill>
            </a:endParaRPr>
          </a:p>
        </p:txBody>
      </p:sp>
      <p:sp>
        <p:nvSpPr>
          <p:cNvPr id="32" name="Oval 13"/>
          <p:cNvSpPr>
            <a:spLocks noChangeArrowheads="1"/>
          </p:cNvSpPr>
          <p:nvPr/>
        </p:nvSpPr>
        <p:spPr bwMode="auto">
          <a:xfrm>
            <a:off x="5077103" y="1985695"/>
            <a:ext cx="65087" cy="60325"/>
          </a:xfrm>
          <a:prstGeom prst="ellipse">
            <a:avLst/>
          </a:prstGeom>
          <a:solidFill>
            <a:srgbClr val="FFFFFF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p"/>
              <a:defRPr sz="28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p"/>
              <a:defRPr sz="20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hu-HU" altLang="en-US" sz="1300">
              <a:solidFill>
                <a:srgbClr val="000000"/>
              </a:solidFill>
            </a:endParaRPr>
          </a:p>
        </p:txBody>
      </p:sp>
      <p:sp>
        <p:nvSpPr>
          <p:cNvPr id="33" name="Line 25"/>
          <p:cNvSpPr>
            <a:spLocks noChangeShapeType="1"/>
          </p:cNvSpPr>
          <p:nvPr/>
        </p:nvSpPr>
        <p:spPr bwMode="auto">
          <a:xfrm>
            <a:off x="5111711" y="1803197"/>
            <a:ext cx="1" cy="17773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/>
          <a:lstStyle/>
          <a:p>
            <a:endParaRPr lang="en-US" sz="1300">
              <a:solidFill>
                <a:srgbClr val="000000"/>
              </a:solidFill>
            </a:endParaRPr>
          </a:p>
        </p:txBody>
      </p:sp>
      <p:sp>
        <p:nvSpPr>
          <p:cNvPr id="34" name="Text Box 7"/>
          <p:cNvSpPr txBox="1">
            <a:spLocks noChangeArrowheads="1"/>
          </p:cNvSpPr>
          <p:nvPr/>
        </p:nvSpPr>
        <p:spPr bwMode="auto">
          <a:xfrm>
            <a:off x="6102170" y="2068486"/>
            <a:ext cx="3372169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p"/>
              <a:defRPr sz="28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p"/>
              <a:defRPr sz="20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hu-HU" altLang="en-US" sz="1300" b="1" smtClean="0">
                <a:solidFill>
                  <a:srgbClr val="000000"/>
                </a:solidFill>
              </a:rPr>
              <a:t>ISA extensions introduced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hu-HU" altLang="en-US" sz="1300" b="1" smtClean="0">
                <a:solidFill>
                  <a:srgbClr val="000000"/>
                </a:solidFill>
              </a:rPr>
              <a:t> to enhance security</a:t>
            </a:r>
            <a:endParaRPr lang="en-US" altLang="en-US" sz="1300" b="1">
              <a:solidFill>
                <a:srgbClr val="000000"/>
              </a:solidFill>
            </a:endParaRPr>
          </a:p>
        </p:txBody>
      </p:sp>
      <p:sp>
        <p:nvSpPr>
          <p:cNvPr id="35" name="Oval 13"/>
          <p:cNvSpPr>
            <a:spLocks noChangeArrowheads="1"/>
          </p:cNvSpPr>
          <p:nvPr/>
        </p:nvSpPr>
        <p:spPr bwMode="auto">
          <a:xfrm>
            <a:off x="1790025" y="1983973"/>
            <a:ext cx="65087" cy="60325"/>
          </a:xfrm>
          <a:prstGeom prst="ellipse">
            <a:avLst/>
          </a:prstGeom>
          <a:solidFill>
            <a:srgbClr val="FFFFFF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p"/>
              <a:defRPr sz="28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p"/>
              <a:defRPr sz="20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hu-HU" altLang="en-US" sz="1300">
              <a:solidFill>
                <a:srgbClr val="000000"/>
              </a:solidFill>
            </a:endParaRPr>
          </a:p>
        </p:txBody>
      </p:sp>
      <p:sp>
        <p:nvSpPr>
          <p:cNvPr id="36" name="Oval 13"/>
          <p:cNvSpPr>
            <a:spLocks noChangeArrowheads="1"/>
          </p:cNvSpPr>
          <p:nvPr/>
        </p:nvSpPr>
        <p:spPr bwMode="auto">
          <a:xfrm>
            <a:off x="8021737" y="1979210"/>
            <a:ext cx="65088" cy="60325"/>
          </a:xfrm>
          <a:prstGeom prst="ellipse">
            <a:avLst/>
          </a:prstGeom>
          <a:solidFill>
            <a:srgbClr val="FFFFFF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p"/>
              <a:defRPr sz="28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p"/>
              <a:defRPr sz="20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hu-HU" altLang="en-US" sz="13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77763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4" grpId="0" animBg="1"/>
      <p:bldP spid="25" grpId="0"/>
      <p:bldP spid="26" grpId="0"/>
      <p:bldP spid="27" grpId="0" animBg="1"/>
      <p:bldP spid="28" grpId="0" animBg="1"/>
      <p:bldP spid="29" grpId="0" animBg="1"/>
      <p:bldP spid="30" grpId="0" animBg="1"/>
      <p:bldP spid="31" grpId="0"/>
      <p:bldP spid="32" grpId="0" animBg="1"/>
      <p:bldP spid="33" grpId="0" animBg="1"/>
      <p:bldP spid="34" grpId="0"/>
      <p:bldP spid="35" grpId="0" animBg="1"/>
      <p:bldP spid="36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Lekerekített téglalap 43"/>
          <p:cNvSpPr/>
          <p:nvPr/>
        </p:nvSpPr>
        <p:spPr>
          <a:xfrm>
            <a:off x="1159876" y="4366914"/>
            <a:ext cx="1188000" cy="614484"/>
          </a:xfrm>
          <a:prstGeom prst="roundRect">
            <a:avLst/>
          </a:prstGeom>
          <a:solidFill>
            <a:srgbClr val="DBE6C4"/>
          </a:solidFill>
          <a:ln>
            <a:solidFill>
              <a:schemeClr val="accent3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1050">
              <a:solidFill>
                <a:srgbClr val="000000"/>
              </a:solidFill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4" name="Lekerekített téglalap 42"/>
          <p:cNvSpPr/>
          <p:nvPr/>
        </p:nvSpPr>
        <p:spPr>
          <a:xfrm>
            <a:off x="2469104" y="3091877"/>
            <a:ext cx="1188000" cy="1876821"/>
          </a:xfrm>
          <a:prstGeom prst="roundRect">
            <a:avLst/>
          </a:prstGeom>
          <a:solidFill>
            <a:srgbClr val="DBE6C4"/>
          </a:solidFill>
          <a:ln>
            <a:solidFill>
              <a:schemeClr val="accent3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1050">
              <a:solidFill>
                <a:srgbClr val="000000"/>
              </a:solidFill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5" name="Lekerekített téglalap 3"/>
          <p:cNvSpPr/>
          <p:nvPr/>
        </p:nvSpPr>
        <p:spPr>
          <a:xfrm>
            <a:off x="1208832" y="5125414"/>
            <a:ext cx="1080000" cy="360000"/>
          </a:xfrm>
          <a:prstGeom prst="roundRect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1050">
                <a:solidFill>
                  <a:srgbClr val="FFFFFF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ARMv4</a:t>
            </a:r>
          </a:p>
        </p:txBody>
      </p:sp>
      <p:sp>
        <p:nvSpPr>
          <p:cNvPr id="6" name="Lekerekített téglalap 4"/>
          <p:cNvSpPr/>
          <p:nvPr/>
        </p:nvSpPr>
        <p:spPr>
          <a:xfrm>
            <a:off x="2546368" y="5125414"/>
            <a:ext cx="1080000" cy="360000"/>
          </a:xfrm>
          <a:prstGeom prst="roundRect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1050">
                <a:solidFill>
                  <a:srgbClr val="FFFFFF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ARMv5</a:t>
            </a:r>
          </a:p>
        </p:txBody>
      </p:sp>
      <p:sp>
        <p:nvSpPr>
          <p:cNvPr id="7" name="Lekerekített téglalap 5"/>
          <p:cNvSpPr/>
          <p:nvPr/>
        </p:nvSpPr>
        <p:spPr>
          <a:xfrm>
            <a:off x="3873488" y="5125414"/>
            <a:ext cx="1080000" cy="360000"/>
          </a:xfrm>
          <a:prstGeom prst="roundRect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1050">
                <a:solidFill>
                  <a:srgbClr val="FFFFFF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ARMv6</a:t>
            </a:r>
          </a:p>
        </p:txBody>
      </p:sp>
      <p:sp>
        <p:nvSpPr>
          <p:cNvPr id="8" name="Lekerekített téglalap 6"/>
          <p:cNvSpPr/>
          <p:nvPr/>
        </p:nvSpPr>
        <p:spPr>
          <a:xfrm>
            <a:off x="6503756" y="5125414"/>
            <a:ext cx="2160000" cy="360000"/>
          </a:xfrm>
          <a:prstGeom prst="roundRect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1050">
                <a:solidFill>
                  <a:srgbClr val="FFFFFF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ARMv8-A</a:t>
            </a:r>
          </a:p>
        </p:txBody>
      </p:sp>
      <p:sp>
        <p:nvSpPr>
          <p:cNvPr id="9" name="Lekerekített téglalap 7"/>
          <p:cNvSpPr/>
          <p:nvPr/>
        </p:nvSpPr>
        <p:spPr>
          <a:xfrm>
            <a:off x="5207492" y="5125414"/>
            <a:ext cx="1080000" cy="360000"/>
          </a:xfrm>
          <a:prstGeom prst="roundRect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1050">
                <a:solidFill>
                  <a:srgbClr val="FFFFFF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ARMv7-A/R</a:t>
            </a:r>
          </a:p>
        </p:txBody>
      </p:sp>
      <p:sp>
        <p:nvSpPr>
          <p:cNvPr id="10" name="Lekerekített téglalap 8"/>
          <p:cNvSpPr/>
          <p:nvPr/>
        </p:nvSpPr>
        <p:spPr>
          <a:xfrm>
            <a:off x="2528028" y="3748950"/>
            <a:ext cx="1080000" cy="360000"/>
          </a:xfrm>
          <a:prstGeom prst="roundRect">
            <a:avLst/>
          </a:prstGeom>
          <a:solidFill>
            <a:srgbClr val="8AC6CD"/>
          </a:solidFill>
          <a:ln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1050" err="1">
                <a:solidFill>
                  <a:srgbClr val="000000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Jazelle</a:t>
            </a:r>
            <a:endParaRPr lang="hu-HU" sz="1050">
              <a:solidFill>
                <a:srgbClr val="000000"/>
              </a:solidFill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1" name="Lekerekített téglalap 9"/>
          <p:cNvSpPr/>
          <p:nvPr/>
        </p:nvSpPr>
        <p:spPr>
          <a:xfrm>
            <a:off x="2521494" y="3293490"/>
            <a:ext cx="1086534" cy="360000"/>
          </a:xfrm>
          <a:prstGeom prst="roundRect">
            <a:avLst/>
          </a:prstGeom>
          <a:solidFill>
            <a:srgbClr val="83A6D9"/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1050" err="1">
                <a:solidFill>
                  <a:srgbClr val="000000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VFPv</a:t>
            </a:r>
            <a:r>
              <a:rPr lang="en-US" sz="1050">
                <a:solidFill>
                  <a:srgbClr val="000000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1/</a:t>
            </a:r>
            <a:r>
              <a:rPr lang="hu-HU" sz="1050">
                <a:solidFill>
                  <a:srgbClr val="000000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2</a:t>
            </a:r>
          </a:p>
        </p:txBody>
      </p:sp>
      <p:sp>
        <p:nvSpPr>
          <p:cNvPr id="12" name="Lekerekített téglalap 10"/>
          <p:cNvSpPr/>
          <p:nvPr/>
        </p:nvSpPr>
        <p:spPr>
          <a:xfrm>
            <a:off x="1208832" y="4525630"/>
            <a:ext cx="1080000" cy="360000"/>
          </a:xfrm>
          <a:prstGeom prst="roundRect">
            <a:avLst/>
          </a:prstGeom>
          <a:solidFill>
            <a:srgbClr val="999999"/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1050" err="1">
                <a:solidFill>
                  <a:srgbClr val="000000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Thumb</a:t>
            </a:r>
            <a:endParaRPr lang="en-US" sz="1050">
              <a:solidFill>
                <a:srgbClr val="000000"/>
              </a:solidFill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/>
            <a:r>
              <a:rPr lang="en-US" sz="1050">
                <a:solidFill>
                  <a:srgbClr val="000000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(ARMv4T)</a:t>
            </a:r>
            <a:endParaRPr lang="hu-HU" sz="1050">
              <a:solidFill>
                <a:srgbClr val="000000"/>
              </a:solidFill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3" name="Lekerekített téglalap 11"/>
          <p:cNvSpPr/>
          <p:nvPr/>
        </p:nvSpPr>
        <p:spPr>
          <a:xfrm>
            <a:off x="3801120" y="2270226"/>
            <a:ext cx="1188000" cy="2698472"/>
          </a:xfrm>
          <a:prstGeom prst="roundRect">
            <a:avLst/>
          </a:prstGeom>
          <a:solidFill>
            <a:srgbClr val="DBE6C4"/>
          </a:solidFill>
          <a:ln>
            <a:solidFill>
              <a:schemeClr val="accent3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1050">
              <a:solidFill>
                <a:srgbClr val="000000"/>
              </a:solidFill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4" name="Lekerekített téglalap 12"/>
          <p:cNvSpPr/>
          <p:nvPr/>
        </p:nvSpPr>
        <p:spPr>
          <a:xfrm>
            <a:off x="3861995" y="2884854"/>
            <a:ext cx="1080000" cy="360000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1050">
                <a:solidFill>
                  <a:srgbClr val="000000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SIMD</a:t>
            </a:r>
          </a:p>
        </p:txBody>
      </p:sp>
      <p:sp>
        <p:nvSpPr>
          <p:cNvPr id="15" name="Lekerekített téglalap 13"/>
          <p:cNvSpPr/>
          <p:nvPr/>
        </p:nvSpPr>
        <p:spPr>
          <a:xfrm>
            <a:off x="3861995" y="2449898"/>
            <a:ext cx="1080000" cy="360000"/>
          </a:xfrm>
          <a:prstGeom prst="roundRect">
            <a:avLst/>
          </a:prstGeom>
          <a:solidFill>
            <a:srgbClr val="FF8585"/>
          </a:solidFill>
          <a:ln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1050" err="1">
                <a:solidFill>
                  <a:srgbClr val="000000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TrustZone</a:t>
            </a:r>
            <a:endParaRPr lang="hu-HU" sz="1050">
              <a:solidFill>
                <a:srgbClr val="000000"/>
              </a:solidFill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6" name="Lekerekített téglalap 14"/>
          <p:cNvSpPr/>
          <p:nvPr/>
        </p:nvSpPr>
        <p:spPr>
          <a:xfrm>
            <a:off x="5103607" y="2270226"/>
            <a:ext cx="1188000" cy="2698472"/>
          </a:xfrm>
          <a:prstGeom prst="roundRect">
            <a:avLst/>
          </a:prstGeom>
          <a:solidFill>
            <a:srgbClr val="DBE6C4"/>
          </a:solidFill>
          <a:ln>
            <a:solidFill>
              <a:schemeClr val="accent3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1050">
              <a:solidFill>
                <a:srgbClr val="000000"/>
              </a:solidFill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7" name="Lekerekített téglalap 15"/>
          <p:cNvSpPr/>
          <p:nvPr/>
        </p:nvSpPr>
        <p:spPr>
          <a:xfrm>
            <a:off x="3851920" y="4526298"/>
            <a:ext cx="1080000" cy="360000"/>
          </a:xfrm>
          <a:prstGeom prst="roundRect">
            <a:avLst/>
          </a:prstGeom>
          <a:solidFill>
            <a:srgbClr val="999999"/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1050">
                <a:solidFill>
                  <a:srgbClr val="000000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Thumb-2</a:t>
            </a:r>
            <a:endParaRPr lang="en-US" sz="1050">
              <a:solidFill>
                <a:srgbClr val="000000"/>
              </a:solidFill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/>
            <a:r>
              <a:rPr lang="en-US" sz="1050">
                <a:solidFill>
                  <a:srgbClr val="000000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(ARMv6T2)</a:t>
            </a:r>
            <a:endParaRPr lang="hu-HU" sz="1050">
              <a:solidFill>
                <a:srgbClr val="000000"/>
              </a:solidFill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8" name="Lekerekített téglalap 17"/>
          <p:cNvSpPr/>
          <p:nvPr/>
        </p:nvSpPr>
        <p:spPr>
          <a:xfrm>
            <a:off x="6503636" y="1279626"/>
            <a:ext cx="2160120" cy="3689072"/>
          </a:xfrm>
          <a:prstGeom prst="roundRect">
            <a:avLst/>
          </a:prstGeom>
          <a:solidFill>
            <a:srgbClr val="DBE6C4"/>
          </a:solidFill>
          <a:ln>
            <a:solidFill>
              <a:schemeClr val="accent3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1050">
              <a:solidFill>
                <a:srgbClr val="000000"/>
              </a:solidFill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9" name="Lekerekített téglalap 18"/>
          <p:cNvSpPr/>
          <p:nvPr/>
        </p:nvSpPr>
        <p:spPr>
          <a:xfrm>
            <a:off x="5152942" y="2884854"/>
            <a:ext cx="1084235" cy="360000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1050" smtClean="0">
                <a:solidFill>
                  <a:srgbClr val="000000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050" smtClean="0">
                <a:solidFill>
                  <a:srgbClr val="000000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Adv.</a:t>
            </a:r>
            <a:r>
              <a:rPr lang="hu-HU" sz="1050" smtClean="0">
                <a:solidFill>
                  <a:srgbClr val="000000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 SIMD</a:t>
            </a:r>
          </a:p>
          <a:p>
            <a:pPr algn="ctr"/>
            <a:r>
              <a:rPr lang="hu-HU" sz="1050" smtClean="0">
                <a:solidFill>
                  <a:srgbClr val="000000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(NEON</a:t>
            </a:r>
            <a:r>
              <a:rPr lang="hu-HU" sz="1050" baseline="30000" smtClean="0">
                <a:solidFill>
                  <a:srgbClr val="000000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1</a:t>
            </a:r>
            <a:r>
              <a:rPr lang="hu-HU" sz="1050" smtClean="0">
                <a:solidFill>
                  <a:srgbClr val="000000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)</a:t>
            </a:r>
            <a:endParaRPr lang="hu-HU" sz="1050">
              <a:solidFill>
                <a:srgbClr val="000000"/>
              </a:solidFill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0" name="Lekerekített téglalap 20"/>
          <p:cNvSpPr/>
          <p:nvPr/>
        </p:nvSpPr>
        <p:spPr>
          <a:xfrm>
            <a:off x="5152942" y="3304376"/>
            <a:ext cx="1080000" cy="360000"/>
          </a:xfrm>
          <a:prstGeom prst="roundRect">
            <a:avLst/>
          </a:prstGeom>
          <a:solidFill>
            <a:srgbClr val="83A6D9"/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1050">
                <a:solidFill>
                  <a:srgbClr val="000000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VFPv3/v4</a:t>
            </a:r>
          </a:p>
        </p:txBody>
      </p:sp>
      <p:sp>
        <p:nvSpPr>
          <p:cNvPr id="21" name="Lekerekített téglalap 23"/>
          <p:cNvSpPr/>
          <p:nvPr/>
        </p:nvSpPr>
        <p:spPr>
          <a:xfrm>
            <a:off x="6534252" y="1480155"/>
            <a:ext cx="1008000" cy="360000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5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1050">
                <a:solidFill>
                  <a:srgbClr val="000000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AArch32</a:t>
            </a:r>
          </a:p>
        </p:txBody>
      </p:sp>
      <p:sp>
        <p:nvSpPr>
          <p:cNvPr id="22" name="Lekerekített téglalap 24"/>
          <p:cNvSpPr/>
          <p:nvPr/>
        </p:nvSpPr>
        <p:spPr>
          <a:xfrm>
            <a:off x="7611163" y="1480155"/>
            <a:ext cx="1008000" cy="360000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5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1050">
                <a:solidFill>
                  <a:srgbClr val="000000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AArch64</a:t>
            </a:r>
          </a:p>
        </p:txBody>
      </p:sp>
      <p:sp>
        <p:nvSpPr>
          <p:cNvPr id="25" name="Jobbra nyíl 27"/>
          <p:cNvSpPr/>
          <p:nvPr/>
        </p:nvSpPr>
        <p:spPr>
          <a:xfrm>
            <a:off x="3610495" y="3782538"/>
            <a:ext cx="1521289" cy="216024"/>
          </a:xfrm>
          <a:prstGeom prst="rightArrow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>
              <a:solidFill>
                <a:srgbClr val="FFFFFF"/>
              </a:solidFill>
            </a:endParaRPr>
          </a:p>
        </p:txBody>
      </p:sp>
      <p:sp>
        <p:nvSpPr>
          <p:cNvPr id="27" name="Jobbra nyíl 29"/>
          <p:cNvSpPr/>
          <p:nvPr/>
        </p:nvSpPr>
        <p:spPr>
          <a:xfrm>
            <a:off x="4965948" y="2491170"/>
            <a:ext cx="2160144" cy="216024"/>
          </a:xfrm>
          <a:prstGeom prst="rightArrow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>
              <a:solidFill>
                <a:srgbClr val="FFFFFF"/>
              </a:solidFill>
            </a:endParaRPr>
          </a:p>
        </p:txBody>
      </p:sp>
      <p:sp>
        <p:nvSpPr>
          <p:cNvPr id="28" name="Jobbra nyíl 30"/>
          <p:cNvSpPr/>
          <p:nvPr/>
        </p:nvSpPr>
        <p:spPr>
          <a:xfrm>
            <a:off x="6243948" y="2946221"/>
            <a:ext cx="864000" cy="216024"/>
          </a:xfrm>
          <a:prstGeom prst="rightArrow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>
              <a:solidFill>
                <a:srgbClr val="FFFFFF"/>
              </a:solidFill>
            </a:endParaRPr>
          </a:p>
        </p:txBody>
      </p:sp>
      <p:sp>
        <p:nvSpPr>
          <p:cNvPr id="29" name="Jobbra nyíl 31"/>
          <p:cNvSpPr/>
          <p:nvPr/>
        </p:nvSpPr>
        <p:spPr>
          <a:xfrm>
            <a:off x="6287492" y="4194181"/>
            <a:ext cx="864000" cy="216024"/>
          </a:xfrm>
          <a:prstGeom prst="rightArrow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>
              <a:solidFill>
                <a:srgbClr val="FFFFFF"/>
              </a:solidFill>
            </a:endParaRPr>
          </a:p>
        </p:txBody>
      </p:sp>
      <p:sp>
        <p:nvSpPr>
          <p:cNvPr id="30" name="Jobb oldali kapcsos zárójel 32"/>
          <p:cNvSpPr/>
          <p:nvPr/>
        </p:nvSpPr>
        <p:spPr>
          <a:xfrm>
            <a:off x="7223596" y="2035067"/>
            <a:ext cx="216024" cy="2738243"/>
          </a:xfrm>
          <a:prstGeom prst="rightBrace">
            <a:avLst/>
          </a:prstGeom>
          <a:ln w="1905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hu-HU">
              <a:solidFill>
                <a:srgbClr val="000000"/>
              </a:solidFill>
            </a:endParaRPr>
          </a:p>
        </p:txBody>
      </p:sp>
      <p:cxnSp>
        <p:nvCxnSpPr>
          <p:cNvPr id="31" name="Egyenes összekötő 35"/>
          <p:cNvCxnSpPr>
            <a:endCxn id="18" idx="2"/>
          </p:cNvCxnSpPr>
          <p:nvPr/>
        </p:nvCxnSpPr>
        <p:spPr>
          <a:xfrm flipH="1">
            <a:off x="7583696" y="818710"/>
            <a:ext cx="60" cy="4149988"/>
          </a:xfrm>
          <a:prstGeom prst="line">
            <a:avLst/>
          </a:prstGeom>
          <a:ln w="28575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églalap 33"/>
          <p:cNvSpPr/>
          <p:nvPr/>
        </p:nvSpPr>
        <p:spPr>
          <a:xfrm>
            <a:off x="7537652" y="3036925"/>
            <a:ext cx="1035407" cy="720080"/>
          </a:xfrm>
          <a:prstGeom prst="rect">
            <a:avLst/>
          </a:prstGeom>
          <a:solidFill>
            <a:srgbClr val="F79747"/>
          </a:solidFill>
          <a:ln>
            <a:solidFill>
              <a:srgbClr val="F7974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1000">
                <a:solidFill>
                  <a:srgbClr val="000000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Key </a:t>
            </a:r>
            <a:r>
              <a:rPr lang="hu-HU" sz="1000" err="1">
                <a:solidFill>
                  <a:srgbClr val="000000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feature</a:t>
            </a:r>
            <a:r>
              <a:rPr lang="hu-HU" sz="1000">
                <a:solidFill>
                  <a:srgbClr val="000000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/>
            </a:r>
            <a:br>
              <a:rPr lang="hu-HU" sz="1000">
                <a:solidFill>
                  <a:srgbClr val="000000"/>
                </a:solidFill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hu-HU" sz="1000">
                <a:solidFill>
                  <a:srgbClr val="000000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ARMv7-A</a:t>
            </a:r>
          </a:p>
          <a:p>
            <a:pPr algn="ctr"/>
            <a:r>
              <a:rPr lang="hu-HU" sz="1000" err="1">
                <a:solidFill>
                  <a:srgbClr val="000000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compatibility</a:t>
            </a:r>
            <a:endParaRPr lang="hu-HU" sz="1000">
              <a:solidFill>
                <a:srgbClr val="000000"/>
              </a:solidFill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3" name="Lekerekített téglalap 36"/>
          <p:cNvSpPr/>
          <p:nvPr/>
        </p:nvSpPr>
        <p:spPr>
          <a:xfrm>
            <a:off x="6529889" y="2019453"/>
            <a:ext cx="1008000" cy="360000"/>
          </a:xfrm>
          <a:prstGeom prst="roundRect">
            <a:avLst/>
          </a:prstGeom>
          <a:solidFill>
            <a:srgbClr val="FFB3B3"/>
          </a:solidFill>
          <a:ln>
            <a:solidFill>
              <a:schemeClr val="accent3">
                <a:lumMod val="60000"/>
                <a:lumOff val="40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1050">
                <a:solidFill>
                  <a:srgbClr val="000000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C</a:t>
            </a:r>
            <a:r>
              <a:rPr lang="en-US" sz="1050" err="1">
                <a:solidFill>
                  <a:srgbClr val="000000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rypto-graphy</a:t>
            </a:r>
            <a:r>
              <a:rPr lang="en-US" sz="1050">
                <a:solidFill>
                  <a:srgbClr val="000000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 ext.</a:t>
            </a:r>
            <a:endParaRPr lang="hu-HU" sz="1050">
              <a:solidFill>
                <a:srgbClr val="000000"/>
              </a:solidFill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4" name="Lekerekített téglalap 37"/>
          <p:cNvSpPr/>
          <p:nvPr/>
        </p:nvSpPr>
        <p:spPr>
          <a:xfrm>
            <a:off x="7606800" y="2019453"/>
            <a:ext cx="1008000" cy="360000"/>
          </a:xfrm>
          <a:prstGeom prst="roundRect">
            <a:avLst/>
          </a:prstGeom>
          <a:solidFill>
            <a:srgbClr val="FFB3B3"/>
          </a:solidFill>
          <a:ln>
            <a:solidFill>
              <a:schemeClr val="accent3">
                <a:lumMod val="60000"/>
                <a:lumOff val="40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1050">
                <a:solidFill>
                  <a:srgbClr val="000000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C</a:t>
            </a:r>
            <a:r>
              <a:rPr lang="en-US" sz="1050" err="1">
                <a:solidFill>
                  <a:srgbClr val="000000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rypto-graphy</a:t>
            </a:r>
            <a:r>
              <a:rPr lang="en-US" sz="1050">
                <a:solidFill>
                  <a:srgbClr val="000000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 ext.</a:t>
            </a:r>
            <a:endParaRPr lang="hu-HU" sz="1050">
              <a:solidFill>
                <a:srgbClr val="000000"/>
              </a:solidFill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5" name="Jobbra nyíl 30"/>
          <p:cNvSpPr/>
          <p:nvPr/>
        </p:nvSpPr>
        <p:spPr>
          <a:xfrm>
            <a:off x="6258604" y="3351266"/>
            <a:ext cx="864000" cy="216024"/>
          </a:xfrm>
          <a:prstGeom prst="rightArrow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>
              <a:solidFill>
                <a:srgbClr val="FFFFFF"/>
              </a:solidFill>
            </a:endParaRPr>
          </a:p>
        </p:txBody>
      </p:sp>
      <p:sp>
        <p:nvSpPr>
          <p:cNvPr id="36" name="Lekerekített téglalap 8"/>
          <p:cNvSpPr/>
          <p:nvPr/>
        </p:nvSpPr>
        <p:spPr>
          <a:xfrm>
            <a:off x="5144485" y="3738064"/>
            <a:ext cx="1080000" cy="360000"/>
          </a:xfrm>
          <a:prstGeom prst="roundRect">
            <a:avLst/>
          </a:prstGeom>
          <a:solidFill>
            <a:srgbClr val="8AC6CD"/>
          </a:solidFill>
          <a:ln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1050" err="1">
                <a:solidFill>
                  <a:srgbClr val="000000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Jazelle</a:t>
            </a:r>
            <a:endParaRPr lang="en-US" sz="1050">
              <a:solidFill>
                <a:srgbClr val="000000"/>
              </a:solidFill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/>
            <a:r>
              <a:rPr lang="en-US" sz="1050">
                <a:solidFill>
                  <a:srgbClr val="000000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(ex. by SW)</a:t>
            </a:r>
            <a:endParaRPr lang="hu-HU" sz="1050">
              <a:solidFill>
                <a:srgbClr val="000000"/>
              </a:solidFill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7" name="Lekerekített téglalap 15"/>
          <p:cNvSpPr/>
          <p:nvPr/>
        </p:nvSpPr>
        <p:spPr>
          <a:xfrm>
            <a:off x="5142904" y="4174576"/>
            <a:ext cx="1126586" cy="360000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1050" err="1">
                <a:solidFill>
                  <a:srgbClr val="000000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Thumb</a:t>
            </a:r>
            <a:r>
              <a:rPr lang="en-US" sz="1050">
                <a:solidFill>
                  <a:srgbClr val="000000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EE</a:t>
            </a:r>
          </a:p>
          <a:p>
            <a:pPr algn="ctr"/>
            <a:r>
              <a:rPr lang="en-US" sz="1050">
                <a:solidFill>
                  <a:srgbClr val="000000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(</a:t>
            </a:r>
            <a:r>
              <a:rPr lang="en-US" sz="1050" err="1">
                <a:solidFill>
                  <a:srgbClr val="000000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Jazelle</a:t>
            </a:r>
            <a:r>
              <a:rPr lang="en-US" sz="1050">
                <a:solidFill>
                  <a:srgbClr val="000000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-RCT)</a:t>
            </a:r>
            <a:endParaRPr lang="hu-HU" sz="1050">
              <a:solidFill>
                <a:srgbClr val="000000"/>
              </a:solidFill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8" name="Jobbra nyíl 28"/>
          <p:cNvSpPr/>
          <p:nvPr/>
        </p:nvSpPr>
        <p:spPr>
          <a:xfrm>
            <a:off x="4983950" y="2971339"/>
            <a:ext cx="144000" cy="216024"/>
          </a:xfrm>
          <a:prstGeom prst="rightArrow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>
              <a:solidFill>
                <a:srgbClr val="FFFFFF"/>
              </a:solidFill>
            </a:endParaRPr>
          </a:p>
        </p:txBody>
      </p:sp>
      <p:sp>
        <p:nvSpPr>
          <p:cNvPr id="39" name="Jobbra nyíl 30"/>
          <p:cNvSpPr/>
          <p:nvPr/>
        </p:nvSpPr>
        <p:spPr>
          <a:xfrm>
            <a:off x="6247718" y="3802956"/>
            <a:ext cx="864000" cy="216024"/>
          </a:xfrm>
          <a:prstGeom prst="rightArrow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>
              <a:solidFill>
                <a:srgbClr val="FFFFFF"/>
              </a:solidFill>
            </a:endParaRPr>
          </a:p>
        </p:txBody>
      </p:sp>
      <p:sp>
        <p:nvSpPr>
          <p:cNvPr id="44" name="Jobbra nyíl 26"/>
          <p:cNvSpPr/>
          <p:nvPr/>
        </p:nvSpPr>
        <p:spPr>
          <a:xfrm>
            <a:off x="2324555" y="4598286"/>
            <a:ext cx="1480411" cy="216024"/>
          </a:xfrm>
          <a:prstGeom prst="rightArrow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>
              <a:solidFill>
                <a:srgbClr val="FFFFFF"/>
              </a:solidFill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176829" y="627655"/>
            <a:ext cx="84423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>
                <a:solidFill>
                  <a:schemeClr val="accent6"/>
                </a:solidFill>
              </a:rPr>
              <a:t>ISA extensions </a:t>
            </a:r>
            <a:r>
              <a:rPr lang="hu-HU" smtClean="0">
                <a:solidFill>
                  <a:schemeClr val="accent6"/>
                </a:solidFill>
              </a:rPr>
              <a:t>introduced to </a:t>
            </a:r>
            <a:r>
              <a:rPr lang="hu-HU">
                <a:solidFill>
                  <a:schemeClr val="accent6"/>
                </a:solidFill>
              </a:rPr>
              <a:t>reduce </a:t>
            </a:r>
            <a:r>
              <a:rPr lang="hu-HU" smtClean="0">
                <a:solidFill>
                  <a:schemeClr val="accent6"/>
                </a:solidFill>
              </a:rPr>
              <a:t>code size </a:t>
            </a:r>
            <a:r>
              <a:rPr lang="en-US" smtClean="0">
                <a:solidFill>
                  <a:srgbClr val="333399"/>
                </a:solidFill>
              </a:rPr>
              <a:t>-</a:t>
            </a:r>
            <a:r>
              <a:rPr lang="hu-HU" smtClean="0">
                <a:solidFill>
                  <a:srgbClr val="333399"/>
                </a:solidFill>
              </a:rPr>
              <a:t>2 </a:t>
            </a:r>
            <a:r>
              <a:rPr lang="hu-HU" smtClean="0"/>
              <a:t>(Based </a:t>
            </a:r>
            <a:r>
              <a:rPr lang="hu-HU" err="1" smtClean="0"/>
              <a:t>on</a:t>
            </a:r>
            <a:r>
              <a:rPr lang="hu-HU" smtClean="0"/>
              <a:t> [64])</a:t>
            </a:r>
            <a:endParaRPr lang="en-US"/>
          </a:p>
        </p:txBody>
      </p:sp>
      <p:sp>
        <p:nvSpPr>
          <p:cNvPr id="23" name="TextBox 22"/>
          <p:cNvSpPr txBox="1"/>
          <p:nvPr/>
        </p:nvSpPr>
        <p:spPr>
          <a:xfrm>
            <a:off x="1243544" y="5582798"/>
            <a:ext cx="94128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dirty="0" smtClean="0">
                <a:solidFill>
                  <a:srgbClr val="000000"/>
                </a:solidFill>
              </a:rPr>
              <a:t>ARM</a:t>
            </a:r>
            <a:r>
              <a:rPr lang="hu-HU" sz="1200" dirty="0" smtClean="0">
                <a:solidFill>
                  <a:srgbClr val="000000"/>
                </a:solidFill>
              </a:rPr>
              <a:t>710T</a:t>
            </a:r>
            <a:endParaRPr lang="en-US" sz="1200" dirty="0">
              <a:solidFill>
                <a:srgbClr val="000000"/>
              </a:solidFill>
            </a:endParaRPr>
          </a:p>
          <a:p>
            <a:pPr algn="ctr"/>
            <a:r>
              <a:rPr lang="en-US" sz="1200" dirty="0" smtClean="0">
                <a:solidFill>
                  <a:srgbClr val="000000"/>
                </a:solidFill>
              </a:rPr>
              <a:t>(~</a:t>
            </a:r>
            <a:r>
              <a:rPr lang="hu-HU" sz="1200" dirty="0" smtClean="0">
                <a:solidFill>
                  <a:srgbClr val="000000"/>
                </a:solidFill>
              </a:rPr>
              <a:t>1995</a:t>
            </a:r>
            <a:r>
              <a:rPr lang="en-US" sz="1200" dirty="0" smtClean="0">
                <a:solidFill>
                  <a:srgbClr val="000000"/>
                </a:solidFill>
              </a:rPr>
              <a:t>)</a:t>
            </a:r>
            <a:endParaRPr lang="en-US" sz="1200" dirty="0">
              <a:solidFill>
                <a:srgbClr val="000000"/>
              </a:solidFill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2681602" y="5595498"/>
            <a:ext cx="82105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>
                <a:solidFill>
                  <a:srgbClr val="000000"/>
                </a:solidFill>
              </a:rPr>
              <a:t>ARM926</a:t>
            </a:r>
          </a:p>
          <a:p>
            <a:pPr algn="ctr"/>
            <a:r>
              <a:rPr lang="en-US" sz="1200">
                <a:solidFill>
                  <a:srgbClr val="000000"/>
                </a:solidFill>
              </a:rPr>
              <a:t>(2001)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3941062" y="5595498"/>
            <a:ext cx="91884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>
                <a:solidFill>
                  <a:srgbClr val="000000"/>
                </a:solidFill>
              </a:rPr>
              <a:t>ARM1176</a:t>
            </a:r>
          </a:p>
          <a:p>
            <a:pPr algn="ctr"/>
            <a:r>
              <a:rPr lang="en-US" sz="1200">
                <a:solidFill>
                  <a:srgbClr val="000000"/>
                </a:solidFill>
              </a:rPr>
              <a:t>(2004)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5124760" y="5601293"/>
            <a:ext cx="122706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>
                <a:solidFill>
                  <a:srgbClr val="000000"/>
                </a:solidFill>
              </a:rPr>
              <a:t>Cortex-A5-15</a:t>
            </a:r>
          </a:p>
          <a:p>
            <a:pPr algn="ctr"/>
            <a:r>
              <a:rPr lang="en-US" sz="1200">
                <a:solidFill>
                  <a:srgbClr val="000000"/>
                </a:solidFill>
              </a:rPr>
              <a:t>(2006)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7047275" y="5595498"/>
            <a:ext cx="105875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>
                <a:solidFill>
                  <a:srgbClr val="000000"/>
                </a:solidFill>
              </a:rPr>
              <a:t>Cortex-A50</a:t>
            </a:r>
          </a:p>
          <a:p>
            <a:pPr algn="ctr"/>
            <a:r>
              <a:rPr lang="en-US" sz="1200">
                <a:solidFill>
                  <a:srgbClr val="000000"/>
                </a:solidFill>
              </a:rPr>
              <a:t>(2014)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303430" y="5569841"/>
            <a:ext cx="92525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>
                <a:solidFill>
                  <a:srgbClr val="000000"/>
                </a:solidFill>
              </a:rPr>
              <a:t>Examples</a:t>
            </a:r>
          </a:p>
        </p:txBody>
      </p:sp>
      <p:sp>
        <p:nvSpPr>
          <p:cNvPr id="54" name="Jobbra nyíl 29"/>
          <p:cNvSpPr/>
          <p:nvPr/>
        </p:nvSpPr>
        <p:spPr>
          <a:xfrm>
            <a:off x="4951645" y="4605021"/>
            <a:ext cx="2160144" cy="216024"/>
          </a:xfrm>
          <a:prstGeom prst="rightArrow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>
              <a:solidFill>
                <a:srgbClr val="FFFFFF"/>
              </a:solidFill>
            </a:endParaRPr>
          </a:p>
        </p:txBody>
      </p:sp>
      <p:sp>
        <p:nvSpPr>
          <p:cNvPr id="56" name="Jobbra nyíl 27"/>
          <p:cNvSpPr/>
          <p:nvPr/>
        </p:nvSpPr>
        <p:spPr>
          <a:xfrm>
            <a:off x="3635776" y="3382437"/>
            <a:ext cx="1521289" cy="216024"/>
          </a:xfrm>
          <a:prstGeom prst="rightArrow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>
              <a:solidFill>
                <a:srgbClr val="FFFFFF"/>
              </a:solidFill>
            </a:endParaRPr>
          </a:p>
        </p:txBody>
      </p:sp>
      <p:sp>
        <p:nvSpPr>
          <p:cNvPr id="51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393700"/>
          </a:xfrm>
        </p:spPr>
        <p:txBody>
          <a:bodyPr/>
          <a:lstStyle/>
          <a:p>
            <a:r>
              <a:rPr lang="en-US"/>
              <a:t>2.3 ISA extensions introduced to reduce </a:t>
            </a:r>
            <a:r>
              <a:rPr lang="en-US" smtClean="0"/>
              <a:t>code </a:t>
            </a:r>
            <a:r>
              <a:rPr lang="en-US"/>
              <a:t>size </a:t>
            </a:r>
            <a:r>
              <a:rPr lang="hu-HU" smtClean="0"/>
              <a:t>(2)</a:t>
            </a:r>
            <a:endParaRPr lang="en-US"/>
          </a:p>
        </p:txBody>
      </p:sp>
      <p:sp>
        <p:nvSpPr>
          <p:cNvPr id="24" name="Rounded Rectangle 23"/>
          <p:cNvSpPr/>
          <p:nvPr/>
        </p:nvSpPr>
        <p:spPr bwMode="auto">
          <a:xfrm>
            <a:off x="1061610" y="3699646"/>
            <a:ext cx="6290328" cy="1318851"/>
          </a:xfrm>
          <a:prstGeom prst="roundRect">
            <a:avLst/>
          </a:prstGeom>
          <a:noFill/>
          <a:ln w="28575" cap="flat" cmpd="sng" algn="ctr">
            <a:solidFill>
              <a:srgbClr val="FF0000"/>
            </a:solidFill>
            <a:prstDash val="dash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400" smtClean="0">
              <a:solidFill>
                <a:srgbClr val="000000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206515" y="6302351"/>
            <a:ext cx="753302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1200" baseline="30000" smtClean="0"/>
              <a:t>1</a:t>
            </a:r>
            <a:r>
              <a:rPr lang="en-US" sz="1200" smtClean="0"/>
              <a:t>The </a:t>
            </a:r>
            <a:r>
              <a:rPr lang="en-US" sz="1200"/>
              <a:t>Advanced SIMD architecture </a:t>
            </a:r>
            <a:r>
              <a:rPr lang="en-US" sz="1200" smtClean="0"/>
              <a:t>extension</a:t>
            </a:r>
            <a:r>
              <a:rPr lang="hu-HU" sz="1200" smtClean="0"/>
              <a:t> is </a:t>
            </a:r>
            <a:r>
              <a:rPr lang="en-US" sz="1200" smtClean="0"/>
              <a:t>commonly </a:t>
            </a:r>
            <a:r>
              <a:rPr lang="en-US" sz="1200"/>
              <a:t>referred to as </a:t>
            </a:r>
            <a:r>
              <a:rPr lang="hu-HU" sz="1200" smtClean="0"/>
              <a:t>the </a:t>
            </a:r>
            <a:r>
              <a:rPr lang="en-US" sz="1200" smtClean="0"/>
              <a:t>NEON technology</a:t>
            </a:r>
            <a:r>
              <a:rPr lang="hu-HU" sz="1200" smtClean="0"/>
              <a:t>.</a:t>
            </a:r>
            <a:endParaRPr lang="hu-HU" sz="1200"/>
          </a:p>
        </p:txBody>
      </p:sp>
    </p:spTree>
    <p:extLst>
      <p:ext uri="{BB962C8B-B14F-4D97-AF65-F5344CB8AC3E}">
        <p14:creationId xmlns:p14="http://schemas.microsoft.com/office/powerpoint/2010/main" val="36221571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182F76"/>
            </a:gs>
            <a:gs pos="100000">
              <a:srgbClr val="3366FF"/>
            </a:gs>
          </a:gsLst>
          <a:lin ang="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ChangeArrowheads="1"/>
          </p:cNvSpPr>
          <p:nvPr/>
        </p:nvSpPr>
        <p:spPr bwMode="auto">
          <a:xfrm>
            <a:off x="0" y="21526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2225" algn="ctr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45720" rIns="45720" anchor="ctr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hu-HU" altLang="en-US" sz="140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32771" name="AutoShape 3"/>
          <p:cNvSpPr>
            <a:spLocks noChangeArrowheads="1"/>
          </p:cNvSpPr>
          <p:nvPr/>
        </p:nvSpPr>
        <p:spPr bwMode="auto">
          <a:xfrm>
            <a:off x="841375" y="1200150"/>
            <a:ext cx="7359650" cy="522000"/>
          </a:xfrm>
          <a:prstGeom prst="roundRect">
            <a:avLst>
              <a:gd name="adj" fmla="val 0"/>
            </a:avLst>
          </a:prstGeom>
          <a:solidFill>
            <a:srgbClr val="000080"/>
          </a:solidFill>
          <a:ln w="9525">
            <a:solidFill>
              <a:schemeClr val="bg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900">
                <a:solidFill>
                  <a:srgbClr val="FFFFFF"/>
                </a:solidFill>
              </a:rPr>
              <a:t>1</a:t>
            </a:r>
            <a:r>
              <a:rPr lang="hu-HU" sz="1900" smtClean="0">
                <a:solidFill>
                  <a:srgbClr val="FFFFFF"/>
                </a:solidFill>
              </a:rPr>
              <a:t>.</a:t>
            </a:r>
            <a:r>
              <a:rPr lang="en-US" sz="1900" smtClean="0">
                <a:solidFill>
                  <a:srgbClr val="FFFFFF"/>
                </a:solidFill>
              </a:rPr>
              <a:t> </a:t>
            </a:r>
            <a:r>
              <a:rPr lang="hu-HU" sz="1900" smtClean="0">
                <a:solidFill>
                  <a:srgbClr val="FFFFFF"/>
                </a:solidFill>
              </a:rPr>
              <a:t>Evolution of ARM</a:t>
            </a:r>
            <a:r>
              <a:rPr lang="en-US" sz="1900" smtClean="0">
                <a:solidFill>
                  <a:srgbClr val="FFFFFF"/>
                </a:solidFill>
              </a:rPr>
              <a:t> </a:t>
            </a:r>
            <a:endParaRPr lang="hu-HU" sz="19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2583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2.3 ISA extensions introduced to reduce </a:t>
            </a:r>
            <a:r>
              <a:rPr lang="en-US" smtClean="0"/>
              <a:t>code </a:t>
            </a:r>
            <a:r>
              <a:rPr lang="en-US"/>
              <a:t>size </a:t>
            </a:r>
            <a:r>
              <a:rPr lang="hu-HU" smtClean="0"/>
              <a:t>(4)</a:t>
            </a:r>
            <a:endParaRPr lang="hu-HU"/>
          </a:p>
        </p:txBody>
      </p:sp>
      <p:pic>
        <p:nvPicPr>
          <p:cNvPr id="4098" name="Picture 2" descr="http://m.eet.com/media/1075285/0310bcfig1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22629" y="1274810"/>
            <a:ext cx="3105345" cy="53039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95263" y="631385"/>
            <a:ext cx="75733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mtClean="0">
                <a:solidFill>
                  <a:schemeClr val="accent6"/>
                </a:solidFill>
              </a:rPr>
              <a:t>Available GPR register sets in the ARM and the Thumb ISA </a:t>
            </a:r>
            <a:r>
              <a:rPr lang="hu-HU" smtClean="0"/>
              <a:t>[63]</a:t>
            </a:r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4417407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2.3 ISA extensions introduced to reduce </a:t>
            </a:r>
            <a:r>
              <a:rPr lang="en-US" smtClean="0"/>
              <a:t>code </a:t>
            </a:r>
            <a:r>
              <a:rPr lang="en-US"/>
              <a:t>size </a:t>
            </a:r>
            <a:r>
              <a:rPr lang="hu-HU" smtClean="0"/>
              <a:t>(5)</a:t>
            </a:r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182539" y="644772"/>
            <a:ext cx="12813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mtClean="0">
                <a:solidFill>
                  <a:srgbClr val="2D2D8A"/>
                </a:solidFill>
              </a:rPr>
              <a:t>b) </a:t>
            </a:r>
            <a:r>
              <a:rPr lang="en-US" err="1" smtClean="0">
                <a:solidFill>
                  <a:srgbClr val="2D2D8A"/>
                </a:solidFill>
              </a:rPr>
              <a:t>Jazelle</a:t>
            </a:r>
            <a:endParaRPr lang="en-US">
              <a:solidFill>
                <a:srgbClr val="2D2D8A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06514" y="998730"/>
            <a:ext cx="904600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300"/>
              </a:spcAft>
            </a:pPr>
            <a:r>
              <a:rPr lang="en-US" sz="1600" smtClean="0">
                <a:solidFill>
                  <a:srgbClr val="000000"/>
                </a:solidFill>
              </a:rPr>
              <a:t>It is ARM’s </a:t>
            </a:r>
            <a:r>
              <a:rPr lang="en-US" sz="1600" smtClean="0">
                <a:solidFill>
                  <a:srgbClr val="0070C0"/>
                </a:solidFill>
              </a:rPr>
              <a:t>third ISA option</a:t>
            </a:r>
            <a:r>
              <a:rPr lang="hu-HU" sz="1600" smtClean="0"/>
              <a:t>, introduced in the ARMv5 ISA, as indicated below.</a:t>
            </a:r>
          </a:p>
        </p:txBody>
      </p:sp>
      <p:pic>
        <p:nvPicPr>
          <p:cNvPr id="10" name="Picture 2" descr="http://m.eet.com/media/1044424/JavaDBXPortHouseFig1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56" b="2233"/>
          <a:stretch/>
        </p:blipFill>
        <p:spPr bwMode="auto">
          <a:xfrm>
            <a:off x="1915206" y="1448780"/>
            <a:ext cx="5132069" cy="41127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1073713" y="5808077"/>
            <a:ext cx="736977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smtClean="0">
                <a:solidFill>
                  <a:srgbClr val="000000"/>
                </a:solidFill>
              </a:rPr>
              <a:t>Figure: The </a:t>
            </a:r>
            <a:r>
              <a:rPr lang="en-US" sz="1600" err="1" smtClean="0">
                <a:solidFill>
                  <a:srgbClr val="000000"/>
                </a:solidFill>
              </a:rPr>
              <a:t>Jazelle</a:t>
            </a:r>
            <a:r>
              <a:rPr lang="en-US" sz="1600" smtClean="0">
                <a:solidFill>
                  <a:srgbClr val="000000"/>
                </a:solidFill>
              </a:rPr>
              <a:t> ISA extension as ARM’s third ISA alternative [</a:t>
            </a:r>
            <a:r>
              <a:rPr lang="hu-HU" sz="1600" smtClean="0">
                <a:solidFill>
                  <a:srgbClr val="000000"/>
                </a:solidFill>
              </a:rPr>
              <a:t>67</a:t>
            </a:r>
            <a:r>
              <a:rPr lang="en-US" sz="1600" smtClean="0">
                <a:solidFill>
                  <a:srgbClr val="000000"/>
                </a:solidFill>
              </a:rPr>
              <a:t>] </a:t>
            </a:r>
            <a:endParaRPr lang="en-US" sz="1600">
              <a:solidFill>
                <a:srgbClr val="000000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95263" y="6264315"/>
            <a:ext cx="855061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sz="1600"/>
              <a:t>It </a:t>
            </a:r>
            <a:r>
              <a:rPr lang="en-US" sz="1600">
                <a:solidFill>
                  <a:srgbClr val="000000"/>
                </a:solidFill>
              </a:rPr>
              <a:t>aims at </a:t>
            </a:r>
            <a:r>
              <a:rPr lang="en-US" sz="1600">
                <a:solidFill>
                  <a:srgbClr val="0070C0"/>
                </a:solidFill>
              </a:rPr>
              <a:t>accelerating the execution of Java </a:t>
            </a:r>
            <a:r>
              <a:rPr lang="en-US" sz="1600" smtClean="0">
                <a:solidFill>
                  <a:srgbClr val="0070C0"/>
                </a:solidFill>
              </a:rPr>
              <a:t>bytecode</a:t>
            </a:r>
            <a:r>
              <a:rPr lang="hu-HU" sz="1600" smtClean="0">
                <a:solidFill>
                  <a:srgbClr val="0070C0"/>
                </a:solidFill>
              </a:rPr>
              <a:t>.</a:t>
            </a:r>
            <a:endParaRPr lang="en-US" sz="16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647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2.3 ISA extensions introduced to reduce code size</a:t>
            </a:r>
            <a:r>
              <a:rPr lang="hu-HU"/>
              <a:t> </a:t>
            </a:r>
            <a:r>
              <a:rPr lang="hu-HU" smtClean="0"/>
              <a:t>(7)</a:t>
            </a:r>
            <a:endParaRPr lang="hu-HU"/>
          </a:p>
        </p:txBody>
      </p:sp>
      <p:grpSp>
        <p:nvGrpSpPr>
          <p:cNvPr id="7" name="Group 6"/>
          <p:cNvGrpSpPr/>
          <p:nvPr/>
        </p:nvGrpSpPr>
        <p:grpSpPr>
          <a:xfrm>
            <a:off x="1241630" y="2348880"/>
            <a:ext cx="6681851" cy="3825425"/>
            <a:chOff x="1781689" y="2078850"/>
            <a:chExt cx="6681851" cy="3825425"/>
          </a:xfrm>
        </p:grpSpPr>
        <p:pic>
          <p:nvPicPr>
            <p:cNvPr id="2050" name="Picture 2" descr="http://en.citizendium.org/images/7/76/JITcompilation.jpg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0036"/>
            <a:stretch/>
          </p:blipFill>
          <p:spPr bwMode="auto">
            <a:xfrm>
              <a:off x="1781689" y="2078850"/>
              <a:ext cx="6074557" cy="38254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" name="TextBox 4"/>
            <p:cNvSpPr txBox="1"/>
            <p:nvPr/>
          </p:nvSpPr>
          <p:spPr>
            <a:xfrm>
              <a:off x="6777245" y="2877325"/>
              <a:ext cx="1686295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hu-HU" sz="1200" smtClean="0"/>
                <a:t> Platform neutral</a:t>
              </a:r>
            </a:p>
            <a:p>
              <a:pPr algn="ctr"/>
              <a:r>
                <a:rPr lang="hu-HU" sz="1200" smtClean="0"/>
                <a:t> portable bytecode </a:t>
              </a:r>
              <a:endParaRPr lang="hu-HU" sz="1200"/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7065770" y="2547395"/>
              <a:ext cx="1016625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hu-HU" sz="1200" smtClean="0"/>
                <a:t>Extensions</a:t>
              </a:r>
              <a:endParaRPr lang="hu-HU" sz="1200"/>
            </a:p>
          </p:txBody>
        </p:sp>
      </p:grpSp>
      <p:sp>
        <p:nvSpPr>
          <p:cNvPr id="8" name="TextBox 7"/>
          <p:cNvSpPr txBox="1"/>
          <p:nvPr/>
        </p:nvSpPr>
        <p:spPr>
          <a:xfrm>
            <a:off x="161510" y="638690"/>
            <a:ext cx="717792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1600" smtClean="0">
                <a:solidFill>
                  <a:srgbClr val="FF0000"/>
                </a:solidFill>
              </a:rPr>
              <a:t>Remark: Just-in-time (JIT) compilation in Java environment -1 </a:t>
            </a:r>
            <a:r>
              <a:rPr lang="hu-HU" sz="1600" smtClean="0"/>
              <a:t>[73]</a:t>
            </a:r>
            <a:endParaRPr lang="hu-HU" sz="1600"/>
          </a:p>
        </p:txBody>
      </p:sp>
      <p:sp>
        <p:nvSpPr>
          <p:cNvPr id="9" name="TextBox 8"/>
          <p:cNvSpPr txBox="1"/>
          <p:nvPr/>
        </p:nvSpPr>
        <p:spPr>
          <a:xfrm>
            <a:off x="296863" y="1006857"/>
            <a:ext cx="8847137" cy="8822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en-US" sz="1600"/>
              <a:t>Java </a:t>
            </a:r>
            <a:r>
              <a:rPr lang="en-US" sz="1600" i="1"/>
              <a:t>bytecode</a:t>
            </a:r>
            <a:r>
              <a:rPr lang="en-US" sz="1600"/>
              <a:t> is </a:t>
            </a:r>
            <a:r>
              <a:rPr lang="en-US" sz="1600" smtClean="0"/>
              <a:t>a</a:t>
            </a:r>
            <a:r>
              <a:rPr lang="hu-HU" sz="1600" smtClean="0"/>
              <a:t> platform neutral</a:t>
            </a:r>
            <a:r>
              <a:rPr lang="en-US" sz="1600" smtClean="0"/>
              <a:t> </a:t>
            </a:r>
            <a:r>
              <a:rPr lang="en-US" sz="1600"/>
              <a:t>intermediate </a:t>
            </a:r>
            <a:r>
              <a:rPr lang="en-US" sz="1600" smtClean="0"/>
              <a:t>language</a:t>
            </a:r>
            <a:r>
              <a:rPr lang="hu-HU" sz="1600" smtClean="0"/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smtClean="0"/>
              <a:t>Java </a:t>
            </a:r>
            <a:r>
              <a:rPr lang="en-US" sz="1600"/>
              <a:t>bytecode programs are loaded and run by a Java Virtual Machine (JVM</a:t>
            </a:r>
            <a:r>
              <a:rPr lang="en-US" sz="1600" smtClean="0"/>
              <a:t>),</a:t>
            </a:r>
            <a:endParaRPr lang="hu-HU" sz="1600" smtClean="0"/>
          </a:p>
          <a:p>
            <a:r>
              <a:rPr lang="hu-HU" sz="1600"/>
              <a:t> </a:t>
            </a:r>
            <a:r>
              <a:rPr lang="hu-HU" sz="1600" smtClean="0"/>
              <a:t>  </a:t>
            </a:r>
            <a:r>
              <a:rPr lang="en-US" sz="1600" smtClean="0"/>
              <a:t> </a:t>
            </a:r>
            <a:r>
              <a:rPr lang="hu-HU" sz="1600" smtClean="0"/>
              <a:t>  </a:t>
            </a:r>
            <a:r>
              <a:rPr lang="en-US" sz="1600" smtClean="0"/>
              <a:t>also </a:t>
            </a:r>
            <a:r>
              <a:rPr lang="en-US" sz="1600"/>
              <a:t>known as a Java Runtime Environment (JRE</a:t>
            </a:r>
            <a:r>
              <a:rPr lang="en-US" sz="1600" smtClean="0"/>
              <a:t>).</a:t>
            </a:r>
            <a:endParaRPr lang="hu-HU" sz="1600" smtClean="0"/>
          </a:p>
        </p:txBody>
      </p:sp>
      <p:sp>
        <p:nvSpPr>
          <p:cNvPr id="10" name="TextBox 9"/>
          <p:cNvSpPr txBox="1"/>
          <p:nvPr/>
        </p:nvSpPr>
        <p:spPr>
          <a:xfrm>
            <a:off x="1317997" y="6309320"/>
            <a:ext cx="622433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1600" smtClean="0"/>
              <a:t>Figure: Just-in-time compilation in Java einvironment [73]</a:t>
            </a:r>
            <a:endParaRPr lang="hu-HU" sz="1600"/>
          </a:p>
        </p:txBody>
      </p:sp>
      <p:sp>
        <p:nvSpPr>
          <p:cNvPr id="11" name="TextBox 10"/>
          <p:cNvSpPr txBox="1"/>
          <p:nvPr/>
        </p:nvSpPr>
        <p:spPr>
          <a:xfrm>
            <a:off x="7677150" y="5229200"/>
            <a:ext cx="54053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1400" smtClean="0"/>
              <a:t>JVM</a:t>
            </a:r>
            <a:endParaRPr lang="hu-HU" sz="1400"/>
          </a:p>
        </p:txBody>
      </p:sp>
      <p:sp>
        <p:nvSpPr>
          <p:cNvPr id="12" name="Up Arrow 11"/>
          <p:cNvSpPr/>
          <p:nvPr/>
        </p:nvSpPr>
        <p:spPr bwMode="auto">
          <a:xfrm>
            <a:off x="3941930" y="5814265"/>
            <a:ext cx="135015" cy="432000"/>
          </a:xfrm>
          <a:prstGeom prst="upArrow">
            <a:avLst/>
          </a:prstGeom>
          <a:solidFill>
            <a:srgbClr val="FF0000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u-HU" sz="1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973884" y="6031975"/>
            <a:ext cx="129888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1200" smtClean="0"/>
              <a:t> ThumbEE ISA</a:t>
            </a:r>
            <a:endParaRPr lang="hu-HU" sz="1200"/>
          </a:p>
        </p:txBody>
      </p:sp>
    </p:spTree>
    <p:extLst>
      <p:ext uri="{BB962C8B-B14F-4D97-AF65-F5344CB8AC3E}">
        <p14:creationId xmlns:p14="http://schemas.microsoft.com/office/powerpoint/2010/main" val="23675234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2.3 ISA extensions introduced to reduce code size</a:t>
            </a:r>
            <a:r>
              <a:rPr lang="hu-HU"/>
              <a:t> </a:t>
            </a:r>
            <a:r>
              <a:rPr lang="hu-HU" smtClean="0"/>
              <a:t>(8)</a:t>
            </a:r>
            <a:endParaRPr lang="hu-HU"/>
          </a:p>
        </p:txBody>
      </p:sp>
      <p:grpSp>
        <p:nvGrpSpPr>
          <p:cNvPr id="7" name="Group 6"/>
          <p:cNvGrpSpPr/>
          <p:nvPr/>
        </p:nvGrpSpPr>
        <p:grpSpPr>
          <a:xfrm>
            <a:off x="1241630" y="2348880"/>
            <a:ext cx="6681851" cy="3825425"/>
            <a:chOff x="1781689" y="2078850"/>
            <a:chExt cx="6681851" cy="3825425"/>
          </a:xfrm>
        </p:grpSpPr>
        <p:pic>
          <p:nvPicPr>
            <p:cNvPr id="2050" name="Picture 2" descr="http://en.citizendium.org/images/7/76/JITcompilation.jpg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0036"/>
            <a:stretch/>
          </p:blipFill>
          <p:spPr bwMode="auto">
            <a:xfrm>
              <a:off x="1781689" y="2078850"/>
              <a:ext cx="6074557" cy="38254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" name="TextBox 4"/>
            <p:cNvSpPr txBox="1"/>
            <p:nvPr/>
          </p:nvSpPr>
          <p:spPr>
            <a:xfrm>
              <a:off x="6777245" y="2877325"/>
              <a:ext cx="1686295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hu-HU" sz="1200" smtClean="0"/>
                <a:t> Platform neutral</a:t>
              </a:r>
            </a:p>
            <a:p>
              <a:pPr algn="ctr"/>
              <a:r>
                <a:rPr lang="hu-HU" sz="1200" smtClean="0"/>
                <a:t> portable bytecode </a:t>
              </a:r>
              <a:endParaRPr lang="hu-HU" sz="1200"/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7065770" y="2547395"/>
              <a:ext cx="1016625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hu-HU" sz="1200" smtClean="0"/>
                <a:t>Extensions</a:t>
              </a:r>
              <a:endParaRPr lang="hu-HU" sz="1200"/>
            </a:p>
          </p:txBody>
        </p:sp>
      </p:grpSp>
      <p:sp>
        <p:nvSpPr>
          <p:cNvPr id="8" name="TextBox 7"/>
          <p:cNvSpPr txBox="1"/>
          <p:nvPr/>
        </p:nvSpPr>
        <p:spPr>
          <a:xfrm>
            <a:off x="161510" y="638690"/>
            <a:ext cx="717792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1600" smtClean="0">
                <a:solidFill>
                  <a:srgbClr val="FF0000"/>
                </a:solidFill>
              </a:rPr>
              <a:t>Remark: Just-in-time (JIT) compilation in Java environment -2 </a:t>
            </a:r>
            <a:r>
              <a:rPr lang="hu-HU" sz="1600" smtClean="0"/>
              <a:t>[73]</a:t>
            </a:r>
            <a:endParaRPr lang="hu-HU" sz="1600"/>
          </a:p>
        </p:txBody>
      </p:sp>
      <p:sp>
        <p:nvSpPr>
          <p:cNvPr id="9" name="TextBox 8"/>
          <p:cNvSpPr txBox="1"/>
          <p:nvPr/>
        </p:nvSpPr>
        <p:spPr>
          <a:xfrm>
            <a:off x="296863" y="1006857"/>
            <a:ext cx="8847137" cy="11285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hu-HU" sz="1600" smtClean="0"/>
              <a:t>The</a:t>
            </a:r>
            <a:r>
              <a:rPr lang="en-US" sz="1600" smtClean="0"/>
              <a:t> </a:t>
            </a:r>
            <a:r>
              <a:rPr lang="en-US" sz="1600" i="1" smtClean="0"/>
              <a:t>JIT </a:t>
            </a:r>
            <a:r>
              <a:rPr lang="en-US" sz="1600" i="1"/>
              <a:t>compiler</a:t>
            </a:r>
            <a:r>
              <a:rPr lang="en-US" sz="1600"/>
              <a:t> </a:t>
            </a:r>
            <a:r>
              <a:rPr lang="en-US" sz="1600" smtClean="0"/>
              <a:t>at runtime </a:t>
            </a:r>
            <a:r>
              <a:rPr lang="en-US" sz="1600"/>
              <a:t>converts </a:t>
            </a:r>
            <a:r>
              <a:rPr lang="en-US" sz="1600" smtClean="0"/>
              <a:t>bytecode into</a:t>
            </a:r>
            <a:r>
              <a:rPr lang="hu-HU" sz="1600" smtClean="0"/>
              <a:t> </a:t>
            </a:r>
            <a:r>
              <a:rPr lang="en-US" sz="1600" smtClean="0"/>
              <a:t>native </a:t>
            </a:r>
            <a:r>
              <a:rPr lang="en-US" sz="1600"/>
              <a:t>machine code. </a:t>
            </a:r>
            <a:endParaRPr lang="hu-HU" sz="160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smtClean="0"/>
              <a:t>JIT </a:t>
            </a:r>
            <a:r>
              <a:rPr lang="en-US" sz="1600"/>
              <a:t>compilation occurs </a:t>
            </a:r>
            <a:r>
              <a:rPr lang="hu-HU" sz="1600" smtClean="0"/>
              <a:t>when </a:t>
            </a:r>
            <a:r>
              <a:rPr lang="en-US" sz="1600" smtClean="0"/>
              <a:t>each </a:t>
            </a:r>
            <a:r>
              <a:rPr lang="en-US" sz="1600"/>
              <a:t>method is </a:t>
            </a:r>
            <a:r>
              <a:rPr lang="en-US" sz="1600" smtClean="0"/>
              <a:t>called</a:t>
            </a:r>
            <a:r>
              <a:rPr lang="hu-HU" sz="1600" smtClean="0"/>
              <a:t> at the first time</a:t>
            </a:r>
            <a:r>
              <a:rPr lang="en-US" sz="1600" smtClean="0"/>
              <a:t>, </a:t>
            </a:r>
            <a:r>
              <a:rPr lang="en-US" sz="1600"/>
              <a:t>after </a:t>
            </a:r>
            <a:r>
              <a:rPr lang="en-US" sz="1600" smtClean="0"/>
              <a:t>which</a:t>
            </a:r>
            <a:endParaRPr lang="hu-HU" sz="1600" smtClean="0"/>
          </a:p>
          <a:p>
            <a:r>
              <a:rPr lang="hu-HU" sz="1600"/>
              <a:t> </a:t>
            </a:r>
            <a:r>
              <a:rPr lang="hu-HU" sz="1600" smtClean="0"/>
              <a:t>    </a:t>
            </a:r>
            <a:r>
              <a:rPr lang="en-US" sz="1600" smtClean="0"/>
              <a:t> </a:t>
            </a:r>
            <a:r>
              <a:rPr lang="en-US" sz="1600"/>
              <a:t>the native code for that method remains cached in memory; this means that </a:t>
            </a:r>
            <a:endParaRPr lang="hu-HU" sz="1600" smtClean="0"/>
          </a:p>
          <a:p>
            <a:r>
              <a:rPr lang="hu-HU" sz="1600"/>
              <a:t> </a:t>
            </a:r>
            <a:r>
              <a:rPr lang="hu-HU" sz="1600" smtClean="0"/>
              <a:t>     </a:t>
            </a:r>
            <a:r>
              <a:rPr lang="en-US" sz="1600" smtClean="0"/>
              <a:t>subsequent </a:t>
            </a:r>
            <a:r>
              <a:rPr lang="en-US" sz="1600"/>
              <a:t>executions of that method run as fast as native programs.</a:t>
            </a:r>
            <a:endParaRPr lang="hu-HU" sz="1600"/>
          </a:p>
        </p:txBody>
      </p:sp>
      <p:sp>
        <p:nvSpPr>
          <p:cNvPr id="10" name="TextBox 9"/>
          <p:cNvSpPr txBox="1"/>
          <p:nvPr/>
        </p:nvSpPr>
        <p:spPr>
          <a:xfrm>
            <a:off x="1241630" y="6375811"/>
            <a:ext cx="622433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1600" smtClean="0"/>
              <a:t>Figure: Just-in-time compilation in Java einvironment [73]</a:t>
            </a:r>
            <a:endParaRPr lang="hu-HU" sz="1600"/>
          </a:p>
        </p:txBody>
      </p:sp>
      <p:sp>
        <p:nvSpPr>
          <p:cNvPr id="6" name="TextBox 5"/>
          <p:cNvSpPr txBox="1"/>
          <p:nvPr/>
        </p:nvSpPr>
        <p:spPr>
          <a:xfrm>
            <a:off x="7542336" y="5526124"/>
            <a:ext cx="6399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mtClean="0"/>
              <a:t>JVM</a:t>
            </a:r>
            <a:endParaRPr lang="hu-HU"/>
          </a:p>
        </p:txBody>
      </p:sp>
      <p:sp>
        <p:nvSpPr>
          <p:cNvPr id="12" name="Up Arrow 11"/>
          <p:cNvSpPr/>
          <p:nvPr/>
        </p:nvSpPr>
        <p:spPr bwMode="auto">
          <a:xfrm>
            <a:off x="3941930" y="5841159"/>
            <a:ext cx="135015" cy="432000"/>
          </a:xfrm>
          <a:prstGeom prst="upArrow">
            <a:avLst/>
          </a:prstGeom>
          <a:solidFill>
            <a:srgbClr val="FF0000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u-HU" sz="1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973884" y="6058869"/>
            <a:ext cx="129888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1200" smtClean="0"/>
              <a:t> ThumbEE ISA</a:t>
            </a:r>
            <a:endParaRPr lang="hu-HU" sz="1200"/>
          </a:p>
        </p:txBody>
      </p:sp>
    </p:spTree>
    <p:extLst>
      <p:ext uri="{BB962C8B-B14F-4D97-AF65-F5344CB8AC3E}">
        <p14:creationId xmlns:p14="http://schemas.microsoft.com/office/powerpoint/2010/main" val="1278375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182F76"/>
            </a:gs>
            <a:gs pos="100000">
              <a:srgbClr val="3366FF"/>
            </a:gs>
          </a:gsLst>
          <a:lin ang="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ChangeArrowheads="1"/>
          </p:cNvSpPr>
          <p:nvPr/>
        </p:nvSpPr>
        <p:spPr bwMode="auto">
          <a:xfrm>
            <a:off x="0" y="21526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2225" algn="ctr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45720" rIns="45720" anchor="ctr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hu-HU" altLang="en-US" sz="140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32771" name="AutoShape 3"/>
          <p:cNvSpPr>
            <a:spLocks noChangeArrowheads="1"/>
          </p:cNvSpPr>
          <p:nvPr/>
        </p:nvSpPr>
        <p:spPr bwMode="auto">
          <a:xfrm>
            <a:off x="841375" y="1200150"/>
            <a:ext cx="7359650" cy="522000"/>
          </a:xfrm>
          <a:prstGeom prst="roundRect">
            <a:avLst>
              <a:gd name="adj" fmla="val 0"/>
            </a:avLst>
          </a:prstGeom>
          <a:solidFill>
            <a:srgbClr val="000080"/>
          </a:solidFill>
          <a:ln w="9525">
            <a:solidFill>
              <a:schemeClr val="bg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900" smtClean="0">
                <a:solidFill>
                  <a:srgbClr val="FFFFFF"/>
                </a:solidFill>
              </a:rPr>
              <a:t>2.</a:t>
            </a:r>
            <a:r>
              <a:rPr lang="hu-HU" sz="1900" smtClean="0">
                <a:solidFill>
                  <a:srgbClr val="FFFFFF"/>
                </a:solidFill>
              </a:rPr>
              <a:t>4</a:t>
            </a:r>
            <a:r>
              <a:rPr lang="en-US" sz="1900" smtClean="0">
                <a:solidFill>
                  <a:srgbClr val="FFFFFF"/>
                </a:solidFill>
              </a:rPr>
              <a:t> </a:t>
            </a:r>
            <a:r>
              <a:rPr lang="en-US" sz="1900">
                <a:solidFill>
                  <a:srgbClr val="FFFFFF"/>
                </a:solidFill>
              </a:rPr>
              <a:t>ISA </a:t>
            </a:r>
            <a:r>
              <a:rPr lang="en-US" sz="1900" smtClean="0">
                <a:solidFill>
                  <a:srgbClr val="FFFFFF"/>
                </a:solidFill>
              </a:rPr>
              <a:t>extensions</a:t>
            </a:r>
            <a:r>
              <a:rPr lang="hu-HU" sz="1900" smtClean="0">
                <a:solidFill>
                  <a:srgbClr val="FFFFFF"/>
                </a:solidFill>
              </a:rPr>
              <a:t> introduced</a:t>
            </a:r>
            <a:r>
              <a:rPr lang="en-US" sz="1900" smtClean="0">
                <a:solidFill>
                  <a:srgbClr val="FFFFFF"/>
                </a:solidFill>
              </a:rPr>
              <a:t> to </a:t>
            </a:r>
            <a:r>
              <a:rPr lang="en-US" sz="1900">
                <a:solidFill>
                  <a:srgbClr val="FFFFFF"/>
                </a:solidFill>
              </a:rPr>
              <a:t>enhance </a:t>
            </a:r>
            <a:r>
              <a:rPr lang="en-US" sz="1900" smtClean="0">
                <a:solidFill>
                  <a:srgbClr val="FFFFFF"/>
                </a:solidFill>
              </a:rPr>
              <a:t>security</a:t>
            </a:r>
            <a:endParaRPr lang="en-US" sz="19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18188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2.4 ISA extensions introduced to enhance security </a:t>
            </a:r>
            <a:r>
              <a:rPr lang="hu-HU" smtClean="0"/>
              <a:t>(1)</a:t>
            </a:r>
            <a:endParaRPr lang="hu-HU"/>
          </a:p>
        </p:txBody>
      </p:sp>
      <p:sp>
        <p:nvSpPr>
          <p:cNvPr id="21" name="TextBox 20"/>
          <p:cNvSpPr txBox="1"/>
          <p:nvPr/>
        </p:nvSpPr>
        <p:spPr>
          <a:xfrm>
            <a:off x="192088" y="619085"/>
            <a:ext cx="63816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mtClean="0">
                <a:solidFill>
                  <a:schemeClr val="accent6"/>
                </a:solidFill>
              </a:rPr>
              <a:t>2.4 ISA extensions introduced to enhance security -1</a:t>
            </a:r>
            <a:endParaRPr lang="hu-HU">
              <a:solidFill>
                <a:schemeClr val="accent6"/>
              </a:solidFill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6387867" y="2582732"/>
            <a:ext cx="3134683" cy="5309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Aft>
                <a:spcPts val="300"/>
              </a:spcAft>
            </a:pPr>
            <a:r>
              <a:rPr lang="hu-HU" sz="1300" i="1" smtClean="0">
                <a:solidFill>
                  <a:srgbClr val="000000"/>
                </a:solidFill>
              </a:rPr>
              <a:t>a) </a:t>
            </a:r>
            <a:r>
              <a:rPr lang="en-US" sz="1300" i="1" smtClean="0">
                <a:solidFill>
                  <a:srgbClr val="000000"/>
                </a:solidFill>
              </a:rPr>
              <a:t>The </a:t>
            </a:r>
            <a:r>
              <a:rPr lang="en-US" sz="1300" i="1" err="1">
                <a:solidFill>
                  <a:srgbClr val="000000"/>
                </a:solidFill>
              </a:rPr>
              <a:t>TrustZone</a:t>
            </a:r>
            <a:r>
              <a:rPr lang="en-US" sz="1300" i="1">
                <a:solidFill>
                  <a:srgbClr val="000000"/>
                </a:solidFill>
              </a:rPr>
              <a:t> extension</a:t>
            </a:r>
          </a:p>
          <a:p>
            <a:pPr lvl="0">
              <a:spcAft>
                <a:spcPts val="300"/>
              </a:spcAft>
            </a:pPr>
            <a:r>
              <a:rPr lang="hu-HU" sz="1300" i="1" smtClean="0">
                <a:solidFill>
                  <a:srgbClr val="000000"/>
                </a:solidFill>
              </a:rPr>
              <a:t>b) </a:t>
            </a:r>
            <a:r>
              <a:rPr lang="en-US" sz="1300" i="1" smtClean="0">
                <a:solidFill>
                  <a:srgbClr val="000000"/>
                </a:solidFill>
              </a:rPr>
              <a:t>The </a:t>
            </a:r>
            <a:r>
              <a:rPr lang="en-US" sz="1300" i="1">
                <a:solidFill>
                  <a:srgbClr val="000000"/>
                </a:solidFill>
              </a:rPr>
              <a:t>Cryptography extension </a:t>
            </a:r>
          </a:p>
        </p:txBody>
      </p:sp>
      <p:sp>
        <p:nvSpPr>
          <p:cNvPr id="24" name="Rounded Rectangle 23"/>
          <p:cNvSpPr/>
          <p:nvPr/>
        </p:nvSpPr>
        <p:spPr bwMode="auto">
          <a:xfrm>
            <a:off x="6327195" y="1988522"/>
            <a:ext cx="2790310" cy="1305145"/>
          </a:xfrm>
          <a:prstGeom prst="roundRect">
            <a:avLst/>
          </a:prstGeom>
          <a:noFill/>
          <a:ln w="28575" cap="flat" cmpd="sng" algn="ctr">
            <a:solidFill>
              <a:srgbClr val="FF0000"/>
            </a:solidFill>
            <a:prstDash val="dash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u-HU" sz="1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25" name="Text Box 7"/>
          <p:cNvSpPr txBox="1">
            <a:spLocks noChangeArrowheads="1"/>
          </p:cNvSpPr>
          <p:nvPr/>
        </p:nvSpPr>
        <p:spPr bwMode="auto">
          <a:xfrm>
            <a:off x="74706" y="2050957"/>
            <a:ext cx="3687204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p"/>
              <a:defRPr sz="28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p"/>
              <a:defRPr sz="20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300" b="1">
                <a:solidFill>
                  <a:srgbClr val="000000"/>
                </a:solidFill>
              </a:rPr>
              <a:t>ISA extensions </a:t>
            </a:r>
            <a:r>
              <a:rPr lang="hu-HU" altLang="en-US" sz="1300" b="1" smtClean="0">
                <a:solidFill>
                  <a:srgbClr val="000000"/>
                </a:solidFill>
              </a:rPr>
              <a:t>introduced 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hu-HU" altLang="en-US" sz="1300" b="1">
                <a:solidFill>
                  <a:srgbClr val="000000"/>
                </a:solidFill>
              </a:rPr>
              <a:t>t</a:t>
            </a:r>
            <a:r>
              <a:rPr lang="hu-HU" altLang="en-US" sz="1300" b="1" smtClean="0">
                <a:solidFill>
                  <a:srgbClr val="000000"/>
                </a:solidFill>
              </a:rPr>
              <a:t>o </a:t>
            </a:r>
            <a:r>
              <a:rPr lang="en-US" altLang="en-US" sz="1300" b="1" smtClean="0">
                <a:solidFill>
                  <a:srgbClr val="000000"/>
                </a:solidFill>
              </a:rPr>
              <a:t> </a:t>
            </a:r>
            <a:r>
              <a:rPr lang="hu-HU" altLang="en-US" sz="1300" b="1" smtClean="0">
                <a:solidFill>
                  <a:srgbClr val="000000"/>
                </a:solidFill>
              </a:rPr>
              <a:t>enhance</a:t>
            </a:r>
            <a:r>
              <a:rPr lang="en-US" altLang="en-US" sz="1300" b="1" smtClean="0">
                <a:solidFill>
                  <a:srgbClr val="000000"/>
                </a:solidFill>
              </a:rPr>
              <a:t> </a:t>
            </a:r>
            <a:r>
              <a:rPr lang="en-US" altLang="en-US" sz="1300" b="1">
                <a:solidFill>
                  <a:srgbClr val="000000"/>
                </a:solidFill>
              </a:rPr>
              <a:t>compute </a:t>
            </a:r>
            <a:r>
              <a:rPr lang="en-US" altLang="en-US" sz="1300" b="1" smtClean="0">
                <a:solidFill>
                  <a:srgbClr val="000000"/>
                </a:solidFill>
              </a:rPr>
              <a:t>capabilities</a:t>
            </a:r>
            <a:endParaRPr lang="en-US" altLang="en-US" sz="1300" b="1">
              <a:solidFill>
                <a:srgbClr val="000000"/>
              </a:solidFill>
            </a:endParaRPr>
          </a:p>
        </p:txBody>
      </p:sp>
      <p:sp>
        <p:nvSpPr>
          <p:cNvPr id="26" name="Text Box 16"/>
          <p:cNvSpPr txBox="1">
            <a:spLocks noChangeArrowheads="1"/>
          </p:cNvSpPr>
          <p:nvPr/>
        </p:nvSpPr>
        <p:spPr bwMode="auto">
          <a:xfrm>
            <a:off x="3990141" y="1178750"/>
            <a:ext cx="2230098" cy="292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p"/>
              <a:defRPr sz="28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p"/>
              <a:defRPr sz="20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300" b="1" smtClean="0">
                <a:solidFill>
                  <a:srgbClr val="000000"/>
                </a:solidFill>
              </a:rPr>
              <a:t>ARM</a:t>
            </a:r>
            <a:r>
              <a:rPr lang="hu-HU" altLang="en-US" sz="1300" b="1" smtClean="0">
                <a:solidFill>
                  <a:srgbClr val="000000"/>
                </a:solidFill>
              </a:rPr>
              <a:t>’s ISA extensions</a:t>
            </a:r>
            <a:endParaRPr lang="en-US" altLang="en-US" sz="1300" b="1">
              <a:solidFill>
                <a:srgbClr val="000000"/>
              </a:solidFill>
            </a:endParaRPr>
          </a:p>
        </p:txBody>
      </p:sp>
      <p:sp>
        <p:nvSpPr>
          <p:cNvPr id="27" name="Line 17"/>
          <p:cNvSpPr>
            <a:spLocks noChangeShapeType="1"/>
          </p:cNvSpPr>
          <p:nvPr/>
        </p:nvSpPr>
        <p:spPr bwMode="auto">
          <a:xfrm flipV="1">
            <a:off x="1827213" y="1803646"/>
            <a:ext cx="6233974" cy="1438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/>
          <a:lstStyle/>
          <a:p>
            <a:endParaRPr lang="en-US" sz="1300">
              <a:solidFill>
                <a:srgbClr val="000000"/>
              </a:solidFill>
            </a:endParaRPr>
          </a:p>
        </p:txBody>
      </p:sp>
      <p:sp>
        <p:nvSpPr>
          <p:cNvPr id="28" name="Line 22"/>
          <p:cNvSpPr>
            <a:spLocks noChangeShapeType="1"/>
          </p:cNvSpPr>
          <p:nvPr/>
        </p:nvSpPr>
        <p:spPr bwMode="auto">
          <a:xfrm>
            <a:off x="5110242" y="1546964"/>
            <a:ext cx="0" cy="2444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/>
          <a:lstStyle/>
          <a:p>
            <a:endParaRPr lang="en-US" sz="1300">
              <a:solidFill>
                <a:srgbClr val="000000"/>
              </a:solidFill>
            </a:endParaRPr>
          </a:p>
        </p:txBody>
      </p:sp>
      <p:sp>
        <p:nvSpPr>
          <p:cNvPr id="29" name="Line 25"/>
          <p:cNvSpPr>
            <a:spLocks noChangeShapeType="1"/>
          </p:cNvSpPr>
          <p:nvPr/>
        </p:nvSpPr>
        <p:spPr bwMode="auto">
          <a:xfrm>
            <a:off x="1824633" y="1818028"/>
            <a:ext cx="1" cy="17773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/>
          <a:lstStyle/>
          <a:p>
            <a:endParaRPr lang="en-US" sz="1300">
              <a:solidFill>
                <a:srgbClr val="000000"/>
              </a:solidFill>
            </a:endParaRPr>
          </a:p>
        </p:txBody>
      </p:sp>
      <p:sp>
        <p:nvSpPr>
          <p:cNvPr id="30" name="Line 29"/>
          <p:cNvSpPr>
            <a:spLocks noChangeShapeType="1"/>
          </p:cNvSpPr>
          <p:nvPr/>
        </p:nvSpPr>
        <p:spPr bwMode="auto">
          <a:xfrm flipH="1">
            <a:off x="8053002" y="1811656"/>
            <a:ext cx="0" cy="19045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/>
          <a:lstStyle/>
          <a:p>
            <a:endParaRPr lang="en-US" sz="1300">
              <a:solidFill>
                <a:srgbClr val="000000"/>
              </a:solidFill>
            </a:endParaRPr>
          </a:p>
        </p:txBody>
      </p:sp>
      <p:sp>
        <p:nvSpPr>
          <p:cNvPr id="31" name="Text Box 7"/>
          <p:cNvSpPr txBox="1">
            <a:spLocks noChangeArrowheads="1"/>
          </p:cNvSpPr>
          <p:nvPr/>
        </p:nvSpPr>
        <p:spPr bwMode="auto">
          <a:xfrm>
            <a:off x="3581890" y="2052679"/>
            <a:ext cx="2925324" cy="8925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p"/>
              <a:defRPr sz="28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p"/>
              <a:defRPr sz="20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hu-HU" altLang="en-US" sz="1300" b="1" dirty="0" smtClean="0">
                <a:solidFill>
                  <a:srgbClr val="000000"/>
                </a:solidFill>
              </a:rPr>
              <a:t>ISA extensions introduced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hu-HU" altLang="en-US" sz="1300" b="1" dirty="0" smtClean="0">
                <a:solidFill>
                  <a:srgbClr val="000000"/>
                </a:solidFill>
              </a:rPr>
              <a:t> to reduce code size or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hu-HU" altLang="en-US" sz="1300" b="1" dirty="0" smtClean="0">
                <a:solidFill>
                  <a:srgbClr val="000000"/>
                </a:solidFill>
              </a:rPr>
              <a:t>the execution speed 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hu-HU" altLang="en-US" sz="1300" b="1" dirty="0" smtClean="0">
                <a:solidFill>
                  <a:srgbClr val="000000"/>
                </a:solidFill>
              </a:rPr>
              <a:t>of Java bytecode</a:t>
            </a:r>
            <a:endParaRPr lang="en-US" altLang="en-US" sz="1300" b="1" dirty="0">
              <a:solidFill>
                <a:srgbClr val="000000"/>
              </a:solidFill>
            </a:endParaRPr>
          </a:p>
        </p:txBody>
      </p:sp>
      <p:sp>
        <p:nvSpPr>
          <p:cNvPr id="32" name="Oval 13"/>
          <p:cNvSpPr>
            <a:spLocks noChangeArrowheads="1"/>
          </p:cNvSpPr>
          <p:nvPr/>
        </p:nvSpPr>
        <p:spPr bwMode="auto">
          <a:xfrm>
            <a:off x="5077103" y="1972104"/>
            <a:ext cx="65087" cy="60325"/>
          </a:xfrm>
          <a:prstGeom prst="ellipse">
            <a:avLst/>
          </a:prstGeom>
          <a:solidFill>
            <a:srgbClr val="FFFFFF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p"/>
              <a:defRPr sz="28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p"/>
              <a:defRPr sz="20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hu-HU" altLang="en-US" sz="1300">
              <a:solidFill>
                <a:srgbClr val="000000"/>
              </a:solidFill>
            </a:endParaRPr>
          </a:p>
        </p:txBody>
      </p:sp>
      <p:sp>
        <p:nvSpPr>
          <p:cNvPr id="33" name="Line 25"/>
          <p:cNvSpPr>
            <a:spLocks noChangeShapeType="1"/>
          </p:cNvSpPr>
          <p:nvPr/>
        </p:nvSpPr>
        <p:spPr bwMode="auto">
          <a:xfrm>
            <a:off x="5111711" y="1789606"/>
            <a:ext cx="1" cy="17773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/>
          <a:lstStyle/>
          <a:p>
            <a:endParaRPr lang="en-US" sz="1300">
              <a:solidFill>
                <a:srgbClr val="000000"/>
              </a:solidFill>
            </a:endParaRPr>
          </a:p>
        </p:txBody>
      </p:sp>
      <p:sp>
        <p:nvSpPr>
          <p:cNvPr id="34" name="Text Box 7"/>
          <p:cNvSpPr txBox="1">
            <a:spLocks noChangeArrowheads="1"/>
          </p:cNvSpPr>
          <p:nvPr/>
        </p:nvSpPr>
        <p:spPr bwMode="auto">
          <a:xfrm>
            <a:off x="6102170" y="2054895"/>
            <a:ext cx="3372169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p"/>
              <a:defRPr sz="28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p"/>
              <a:defRPr sz="20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hu-HU" altLang="en-US" sz="1300" b="1" smtClean="0">
                <a:solidFill>
                  <a:srgbClr val="000000"/>
                </a:solidFill>
              </a:rPr>
              <a:t>ISA extensions introduced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hu-HU" altLang="en-US" sz="1300" b="1" smtClean="0">
                <a:solidFill>
                  <a:srgbClr val="000000"/>
                </a:solidFill>
              </a:rPr>
              <a:t> to enhance security</a:t>
            </a:r>
            <a:endParaRPr lang="en-US" altLang="en-US" sz="1300" b="1">
              <a:solidFill>
                <a:srgbClr val="000000"/>
              </a:solidFill>
            </a:endParaRPr>
          </a:p>
        </p:txBody>
      </p:sp>
      <p:sp>
        <p:nvSpPr>
          <p:cNvPr id="35" name="Oval 13"/>
          <p:cNvSpPr>
            <a:spLocks noChangeArrowheads="1"/>
          </p:cNvSpPr>
          <p:nvPr/>
        </p:nvSpPr>
        <p:spPr bwMode="auto">
          <a:xfrm>
            <a:off x="1790025" y="1970382"/>
            <a:ext cx="65087" cy="60325"/>
          </a:xfrm>
          <a:prstGeom prst="ellipse">
            <a:avLst/>
          </a:prstGeom>
          <a:solidFill>
            <a:srgbClr val="FFFFFF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p"/>
              <a:defRPr sz="28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p"/>
              <a:defRPr sz="20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hu-HU" altLang="en-US" sz="1300">
              <a:solidFill>
                <a:srgbClr val="000000"/>
              </a:solidFill>
            </a:endParaRPr>
          </a:p>
        </p:txBody>
      </p:sp>
      <p:sp>
        <p:nvSpPr>
          <p:cNvPr id="36" name="Oval 13"/>
          <p:cNvSpPr>
            <a:spLocks noChangeArrowheads="1"/>
          </p:cNvSpPr>
          <p:nvPr/>
        </p:nvSpPr>
        <p:spPr bwMode="auto">
          <a:xfrm>
            <a:off x="8021737" y="1965619"/>
            <a:ext cx="65088" cy="60325"/>
          </a:xfrm>
          <a:prstGeom prst="ellipse">
            <a:avLst/>
          </a:prstGeom>
          <a:solidFill>
            <a:srgbClr val="FFFFFF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p"/>
              <a:defRPr sz="28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p"/>
              <a:defRPr sz="20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hu-HU" altLang="en-US" sz="13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70610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4" grpId="0" animBg="1"/>
      <p:bldP spid="25" grpId="0"/>
      <p:bldP spid="26" grpId="0"/>
      <p:bldP spid="27" grpId="0" animBg="1"/>
      <p:bldP spid="28" grpId="0" animBg="1"/>
      <p:bldP spid="29" grpId="0" animBg="1"/>
      <p:bldP spid="30" grpId="0" animBg="1"/>
      <p:bldP spid="31" grpId="0"/>
      <p:bldP spid="32" grpId="0" animBg="1"/>
      <p:bldP spid="33" grpId="0" animBg="1"/>
      <p:bldP spid="34" grpId="0"/>
      <p:bldP spid="35" grpId="0" animBg="1"/>
      <p:bldP spid="36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Lekerekített téglalap 43"/>
          <p:cNvSpPr/>
          <p:nvPr/>
        </p:nvSpPr>
        <p:spPr>
          <a:xfrm>
            <a:off x="1159876" y="4366914"/>
            <a:ext cx="1188000" cy="614484"/>
          </a:xfrm>
          <a:prstGeom prst="roundRect">
            <a:avLst/>
          </a:prstGeom>
          <a:solidFill>
            <a:srgbClr val="DBE6C4"/>
          </a:solidFill>
          <a:ln>
            <a:solidFill>
              <a:schemeClr val="accent3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1050">
              <a:solidFill>
                <a:srgbClr val="000000"/>
              </a:solidFill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4" name="Lekerekített téglalap 42"/>
          <p:cNvSpPr/>
          <p:nvPr/>
        </p:nvSpPr>
        <p:spPr>
          <a:xfrm>
            <a:off x="2469104" y="3091877"/>
            <a:ext cx="1188000" cy="1876821"/>
          </a:xfrm>
          <a:prstGeom prst="roundRect">
            <a:avLst/>
          </a:prstGeom>
          <a:solidFill>
            <a:srgbClr val="DBE6C4"/>
          </a:solidFill>
          <a:ln>
            <a:solidFill>
              <a:schemeClr val="accent3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1050">
              <a:solidFill>
                <a:srgbClr val="000000"/>
              </a:solidFill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5" name="Lekerekített téglalap 3"/>
          <p:cNvSpPr/>
          <p:nvPr/>
        </p:nvSpPr>
        <p:spPr>
          <a:xfrm>
            <a:off x="1208832" y="5125414"/>
            <a:ext cx="1080000" cy="360000"/>
          </a:xfrm>
          <a:prstGeom prst="roundRect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1050">
                <a:solidFill>
                  <a:srgbClr val="FFFFFF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ARMv4</a:t>
            </a:r>
          </a:p>
        </p:txBody>
      </p:sp>
      <p:sp>
        <p:nvSpPr>
          <p:cNvPr id="6" name="Lekerekített téglalap 4"/>
          <p:cNvSpPr/>
          <p:nvPr/>
        </p:nvSpPr>
        <p:spPr>
          <a:xfrm>
            <a:off x="2546368" y="5125414"/>
            <a:ext cx="1080000" cy="360000"/>
          </a:xfrm>
          <a:prstGeom prst="roundRect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1050">
                <a:solidFill>
                  <a:srgbClr val="FFFFFF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ARMv5</a:t>
            </a:r>
          </a:p>
        </p:txBody>
      </p:sp>
      <p:sp>
        <p:nvSpPr>
          <p:cNvPr id="7" name="Lekerekített téglalap 5"/>
          <p:cNvSpPr/>
          <p:nvPr/>
        </p:nvSpPr>
        <p:spPr>
          <a:xfrm>
            <a:off x="3873488" y="5125414"/>
            <a:ext cx="1080000" cy="360000"/>
          </a:xfrm>
          <a:prstGeom prst="roundRect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1050">
                <a:solidFill>
                  <a:srgbClr val="FFFFFF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ARMv6</a:t>
            </a:r>
          </a:p>
        </p:txBody>
      </p:sp>
      <p:sp>
        <p:nvSpPr>
          <p:cNvPr id="8" name="Lekerekített téglalap 6"/>
          <p:cNvSpPr/>
          <p:nvPr/>
        </p:nvSpPr>
        <p:spPr>
          <a:xfrm>
            <a:off x="6503756" y="5125414"/>
            <a:ext cx="2160000" cy="360000"/>
          </a:xfrm>
          <a:prstGeom prst="roundRect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1050">
                <a:solidFill>
                  <a:srgbClr val="FFFFFF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ARMv8-A</a:t>
            </a:r>
          </a:p>
        </p:txBody>
      </p:sp>
      <p:sp>
        <p:nvSpPr>
          <p:cNvPr id="9" name="Lekerekített téglalap 7"/>
          <p:cNvSpPr/>
          <p:nvPr/>
        </p:nvSpPr>
        <p:spPr>
          <a:xfrm>
            <a:off x="5207492" y="5125414"/>
            <a:ext cx="1080000" cy="360000"/>
          </a:xfrm>
          <a:prstGeom prst="roundRect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1050">
                <a:solidFill>
                  <a:srgbClr val="FFFFFF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ARMv7-A/R</a:t>
            </a:r>
          </a:p>
        </p:txBody>
      </p:sp>
      <p:sp>
        <p:nvSpPr>
          <p:cNvPr id="10" name="Lekerekített téglalap 8"/>
          <p:cNvSpPr/>
          <p:nvPr/>
        </p:nvSpPr>
        <p:spPr>
          <a:xfrm>
            <a:off x="2528028" y="3748950"/>
            <a:ext cx="1080000" cy="360000"/>
          </a:xfrm>
          <a:prstGeom prst="roundRect">
            <a:avLst/>
          </a:prstGeom>
          <a:solidFill>
            <a:srgbClr val="8AC6CD"/>
          </a:solidFill>
          <a:ln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1050" err="1">
                <a:solidFill>
                  <a:srgbClr val="000000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Jazelle</a:t>
            </a:r>
            <a:endParaRPr lang="hu-HU" sz="1050">
              <a:solidFill>
                <a:srgbClr val="000000"/>
              </a:solidFill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1" name="Lekerekített téglalap 9"/>
          <p:cNvSpPr/>
          <p:nvPr/>
        </p:nvSpPr>
        <p:spPr>
          <a:xfrm>
            <a:off x="2521494" y="3293490"/>
            <a:ext cx="1086534" cy="360000"/>
          </a:xfrm>
          <a:prstGeom prst="roundRect">
            <a:avLst/>
          </a:prstGeom>
          <a:solidFill>
            <a:srgbClr val="83A6D9"/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1050" err="1">
                <a:solidFill>
                  <a:srgbClr val="000000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VFPv</a:t>
            </a:r>
            <a:r>
              <a:rPr lang="en-US" sz="1050">
                <a:solidFill>
                  <a:srgbClr val="000000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1/</a:t>
            </a:r>
            <a:r>
              <a:rPr lang="hu-HU" sz="1050">
                <a:solidFill>
                  <a:srgbClr val="000000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2</a:t>
            </a:r>
          </a:p>
        </p:txBody>
      </p:sp>
      <p:sp>
        <p:nvSpPr>
          <p:cNvPr id="12" name="Lekerekített téglalap 10"/>
          <p:cNvSpPr/>
          <p:nvPr/>
        </p:nvSpPr>
        <p:spPr>
          <a:xfrm>
            <a:off x="1208832" y="4525630"/>
            <a:ext cx="1080000" cy="360000"/>
          </a:xfrm>
          <a:prstGeom prst="roundRect">
            <a:avLst/>
          </a:prstGeom>
          <a:solidFill>
            <a:srgbClr val="999999"/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1050" err="1">
                <a:solidFill>
                  <a:srgbClr val="000000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Thumb</a:t>
            </a:r>
            <a:endParaRPr lang="en-US" sz="1050">
              <a:solidFill>
                <a:srgbClr val="000000"/>
              </a:solidFill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/>
            <a:r>
              <a:rPr lang="en-US" sz="1050">
                <a:solidFill>
                  <a:srgbClr val="000000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(ARMv4T)</a:t>
            </a:r>
            <a:endParaRPr lang="hu-HU" sz="1050">
              <a:solidFill>
                <a:srgbClr val="000000"/>
              </a:solidFill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3" name="Lekerekített téglalap 11"/>
          <p:cNvSpPr/>
          <p:nvPr/>
        </p:nvSpPr>
        <p:spPr>
          <a:xfrm>
            <a:off x="3801120" y="2270226"/>
            <a:ext cx="1188000" cy="2698472"/>
          </a:xfrm>
          <a:prstGeom prst="roundRect">
            <a:avLst/>
          </a:prstGeom>
          <a:solidFill>
            <a:srgbClr val="DBE6C4"/>
          </a:solidFill>
          <a:ln>
            <a:solidFill>
              <a:schemeClr val="accent3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1050">
              <a:solidFill>
                <a:srgbClr val="000000"/>
              </a:solidFill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4" name="Lekerekített téglalap 12"/>
          <p:cNvSpPr/>
          <p:nvPr/>
        </p:nvSpPr>
        <p:spPr>
          <a:xfrm>
            <a:off x="3861995" y="2884854"/>
            <a:ext cx="1080000" cy="360000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1050">
                <a:solidFill>
                  <a:srgbClr val="000000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SIMD</a:t>
            </a:r>
          </a:p>
        </p:txBody>
      </p:sp>
      <p:sp>
        <p:nvSpPr>
          <p:cNvPr id="15" name="Lekerekített téglalap 13"/>
          <p:cNvSpPr/>
          <p:nvPr/>
        </p:nvSpPr>
        <p:spPr>
          <a:xfrm>
            <a:off x="3861995" y="2449898"/>
            <a:ext cx="1080000" cy="360000"/>
          </a:xfrm>
          <a:prstGeom prst="roundRect">
            <a:avLst/>
          </a:prstGeom>
          <a:solidFill>
            <a:srgbClr val="FF8585"/>
          </a:solidFill>
          <a:ln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1050" err="1">
                <a:solidFill>
                  <a:srgbClr val="000000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TrustZone</a:t>
            </a:r>
            <a:endParaRPr lang="hu-HU" sz="1050">
              <a:solidFill>
                <a:srgbClr val="000000"/>
              </a:solidFill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6" name="Lekerekített téglalap 14"/>
          <p:cNvSpPr/>
          <p:nvPr/>
        </p:nvSpPr>
        <p:spPr>
          <a:xfrm>
            <a:off x="5103607" y="2270226"/>
            <a:ext cx="1188000" cy="2698472"/>
          </a:xfrm>
          <a:prstGeom prst="roundRect">
            <a:avLst/>
          </a:prstGeom>
          <a:solidFill>
            <a:srgbClr val="DBE6C4"/>
          </a:solidFill>
          <a:ln>
            <a:solidFill>
              <a:schemeClr val="accent3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1050">
              <a:solidFill>
                <a:srgbClr val="000000"/>
              </a:solidFill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7" name="Lekerekített téglalap 15"/>
          <p:cNvSpPr/>
          <p:nvPr/>
        </p:nvSpPr>
        <p:spPr>
          <a:xfrm>
            <a:off x="3851920" y="4526298"/>
            <a:ext cx="1080000" cy="360000"/>
          </a:xfrm>
          <a:prstGeom prst="roundRect">
            <a:avLst/>
          </a:prstGeom>
          <a:solidFill>
            <a:srgbClr val="999999"/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1050">
                <a:solidFill>
                  <a:srgbClr val="000000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Thumb-2</a:t>
            </a:r>
            <a:endParaRPr lang="en-US" sz="1050">
              <a:solidFill>
                <a:srgbClr val="000000"/>
              </a:solidFill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/>
            <a:r>
              <a:rPr lang="en-US" sz="1050">
                <a:solidFill>
                  <a:srgbClr val="000000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(ARMv6T2)</a:t>
            </a:r>
            <a:endParaRPr lang="hu-HU" sz="1050">
              <a:solidFill>
                <a:srgbClr val="000000"/>
              </a:solidFill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8" name="Lekerekített téglalap 17"/>
          <p:cNvSpPr/>
          <p:nvPr/>
        </p:nvSpPr>
        <p:spPr>
          <a:xfrm>
            <a:off x="6503636" y="1279626"/>
            <a:ext cx="2160120" cy="3689072"/>
          </a:xfrm>
          <a:prstGeom prst="roundRect">
            <a:avLst/>
          </a:prstGeom>
          <a:solidFill>
            <a:srgbClr val="DBE6C4"/>
          </a:solidFill>
          <a:ln>
            <a:solidFill>
              <a:schemeClr val="accent3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1050">
              <a:solidFill>
                <a:srgbClr val="000000"/>
              </a:solidFill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9" name="Lekerekített téglalap 18"/>
          <p:cNvSpPr/>
          <p:nvPr/>
        </p:nvSpPr>
        <p:spPr>
          <a:xfrm>
            <a:off x="5152942" y="2884854"/>
            <a:ext cx="1084235" cy="360000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1050" smtClean="0">
                <a:solidFill>
                  <a:srgbClr val="000000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050" smtClean="0">
                <a:solidFill>
                  <a:srgbClr val="000000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Adv.</a:t>
            </a:r>
            <a:r>
              <a:rPr lang="hu-HU" sz="1050" smtClean="0">
                <a:solidFill>
                  <a:srgbClr val="000000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 SIMD</a:t>
            </a:r>
          </a:p>
          <a:p>
            <a:pPr algn="ctr"/>
            <a:r>
              <a:rPr lang="hu-HU" sz="1050" smtClean="0">
                <a:solidFill>
                  <a:srgbClr val="000000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(NEON</a:t>
            </a:r>
            <a:r>
              <a:rPr lang="hu-HU" sz="1050" baseline="30000" smtClean="0">
                <a:solidFill>
                  <a:srgbClr val="000000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1</a:t>
            </a:r>
            <a:r>
              <a:rPr lang="hu-HU" sz="1050" smtClean="0">
                <a:solidFill>
                  <a:srgbClr val="000000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)</a:t>
            </a:r>
            <a:endParaRPr lang="hu-HU" sz="1050">
              <a:solidFill>
                <a:srgbClr val="000000"/>
              </a:solidFill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0" name="Lekerekített téglalap 20"/>
          <p:cNvSpPr/>
          <p:nvPr/>
        </p:nvSpPr>
        <p:spPr>
          <a:xfrm>
            <a:off x="5152942" y="3304376"/>
            <a:ext cx="1080000" cy="360000"/>
          </a:xfrm>
          <a:prstGeom prst="roundRect">
            <a:avLst/>
          </a:prstGeom>
          <a:solidFill>
            <a:srgbClr val="83A6D9"/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1050">
                <a:solidFill>
                  <a:srgbClr val="000000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VFPv3/v4</a:t>
            </a:r>
          </a:p>
        </p:txBody>
      </p:sp>
      <p:sp>
        <p:nvSpPr>
          <p:cNvPr id="21" name="Lekerekített téglalap 23"/>
          <p:cNvSpPr/>
          <p:nvPr/>
        </p:nvSpPr>
        <p:spPr>
          <a:xfrm>
            <a:off x="6534252" y="1480155"/>
            <a:ext cx="1008000" cy="360000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5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1050">
                <a:solidFill>
                  <a:srgbClr val="000000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AArch32</a:t>
            </a:r>
          </a:p>
        </p:txBody>
      </p:sp>
      <p:sp>
        <p:nvSpPr>
          <p:cNvPr id="22" name="Lekerekített téglalap 24"/>
          <p:cNvSpPr/>
          <p:nvPr/>
        </p:nvSpPr>
        <p:spPr>
          <a:xfrm>
            <a:off x="7611163" y="1480155"/>
            <a:ext cx="1008000" cy="360000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5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1050">
                <a:solidFill>
                  <a:srgbClr val="000000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AArch64</a:t>
            </a:r>
          </a:p>
        </p:txBody>
      </p:sp>
      <p:sp>
        <p:nvSpPr>
          <p:cNvPr id="25" name="Jobbra nyíl 27"/>
          <p:cNvSpPr/>
          <p:nvPr/>
        </p:nvSpPr>
        <p:spPr>
          <a:xfrm>
            <a:off x="3610495" y="3782538"/>
            <a:ext cx="1521289" cy="216024"/>
          </a:xfrm>
          <a:prstGeom prst="rightArrow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>
              <a:solidFill>
                <a:srgbClr val="FFFFFF"/>
              </a:solidFill>
            </a:endParaRPr>
          </a:p>
        </p:txBody>
      </p:sp>
      <p:sp>
        <p:nvSpPr>
          <p:cNvPr id="27" name="Jobbra nyíl 29"/>
          <p:cNvSpPr/>
          <p:nvPr/>
        </p:nvSpPr>
        <p:spPr>
          <a:xfrm>
            <a:off x="4965948" y="2491170"/>
            <a:ext cx="2160144" cy="216024"/>
          </a:xfrm>
          <a:prstGeom prst="rightArrow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>
              <a:solidFill>
                <a:srgbClr val="FFFFFF"/>
              </a:solidFill>
            </a:endParaRPr>
          </a:p>
        </p:txBody>
      </p:sp>
      <p:sp>
        <p:nvSpPr>
          <p:cNvPr id="28" name="Jobbra nyíl 30"/>
          <p:cNvSpPr/>
          <p:nvPr/>
        </p:nvSpPr>
        <p:spPr>
          <a:xfrm>
            <a:off x="6243948" y="2946221"/>
            <a:ext cx="864000" cy="216024"/>
          </a:xfrm>
          <a:prstGeom prst="rightArrow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>
              <a:solidFill>
                <a:srgbClr val="FFFFFF"/>
              </a:solidFill>
            </a:endParaRPr>
          </a:p>
        </p:txBody>
      </p:sp>
      <p:sp>
        <p:nvSpPr>
          <p:cNvPr id="29" name="Jobbra nyíl 31"/>
          <p:cNvSpPr/>
          <p:nvPr/>
        </p:nvSpPr>
        <p:spPr>
          <a:xfrm>
            <a:off x="6287492" y="4194181"/>
            <a:ext cx="864000" cy="216024"/>
          </a:xfrm>
          <a:prstGeom prst="rightArrow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>
              <a:solidFill>
                <a:srgbClr val="FFFFFF"/>
              </a:solidFill>
            </a:endParaRPr>
          </a:p>
        </p:txBody>
      </p:sp>
      <p:sp>
        <p:nvSpPr>
          <p:cNvPr id="30" name="Jobb oldali kapcsos zárójel 32"/>
          <p:cNvSpPr/>
          <p:nvPr/>
        </p:nvSpPr>
        <p:spPr>
          <a:xfrm>
            <a:off x="7223596" y="2035067"/>
            <a:ext cx="216024" cy="2738243"/>
          </a:xfrm>
          <a:prstGeom prst="rightBrace">
            <a:avLst/>
          </a:prstGeom>
          <a:ln w="1905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hu-HU">
              <a:solidFill>
                <a:srgbClr val="000000"/>
              </a:solidFill>
            </a:endParaRPr>
          </a:p>
        </p:txBody>
      </p:sp>
      <p:cxnSp>
        <p:nvCxnSpPr>
          <p:cNvPr id="31" name="Egyenes összekötő 35"/>
          <p:cNvCxnSpPr>
            <a:endCxn id="18" idx="2"/>
          </p:cNvCxnSpPr>
          <p:nvPr/>
        </p:nvCxnSpPr>
        <p:spPr>
          <a:xfrm flipH="1">
            <a:off x="7583696" y="818710"/>
            <a:ext cx="60" cy="4149988"/>
          </a:xfrm>
          <a:prstGeom prst="line">
            <a:avLst/>
          </a:prstGeom>
          <a:ln w="28575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églalap 33"/>
          <p:cNvSpPr/>
          <p:nvPr/>
        </p:nvSpPr>
        <p:spPr>
          <a:xfrm>
            <a:off x="7537652" y="3036925"/>
            <a:ext cx="1035407" cy="720080"/>
          </a:xfrm>
          <a:prstGeom prst="rect">
            <a:avLst/>
          </a:prstGeom>
          <a:solidFill>
            <a:srgbClr val="F79747"/>
          </a:solidFill>
          <a:ln>
            <a:solidFill>
              <a:srgbClr val="F7974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1000">
                <a:solidFill>
                  <a:srgbClr val="000000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Key </a:t>
            </a:r>
            <a:r>
              <a:rPr lang="hu-HU" sz="1000" err="1">
                <a:solidFill>
                  <a:srgbClr val="000000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feature</a:t>
            </a:r>
            <a:r>
              <a:rPr lang="hu-HU" sz="1000">
                <a:solidFill>
                  <a:srgbClr val="000000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/>
            </a:r>
            <a:br>
              <a:rPr lang="hu-HU" sz="1000">
                <a:solidFill>
                  <a:srgbClr val="000000"/>
                </a:solidFill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hu-HU" sz="1000">
                <a:solidFill>
                  <a:srgbClr val="000000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ARMv7-A</a:t>
            </a:r>
          </a:p>
          <a:p>
            <a:pPr algn="ctr"/>
            <a:r>
              <a:rPr lang="hu-HU" sz="1000" err="1">
                <a:solidFill>
                  <a:srgbClr val="000000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compatibility</a:t>
            </a:r>
            <a:endParaRPr lang="hu-HU" sz="1000">
              <a:solidFill>
                <a:srgbClr val="000000"/>
              </a:solidFill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3" name="Lekerekített téglalap 36"/>
          <p:cNvSpPr/>
          <p:nvPr/>
        </p:nvSpPr>
        <p:spPr>
          <a:xfrm>
            <a:off x="6529889" y="2019453"/>
            <a:ext cx="1008000" cy="360000"/>
          </a:xfrm>
          <a:prstGeom prst="roundRect">
            <a:avLst/>
          </a:prstGeom>
          <a:solidFill>
            <a:srgbClr val="FFB3B3"/>
          </a:solidFill>
          <a:ln>
            <a:solidFill>
              <a:schemeClr val="accent3">
                <a:lumMod val="60000"/>
                <a:lumOff val="40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1050">
                <a:solidFill>
                  <a:srgbClr val="000000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C</a:t>
            </a:r>
            <a:r>
              <a:rPr lang="en-US" sz="1050" err="1">
                <a:solidFill>
                  <a:srgbClr val="000000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rypto-graphy</a:t>
            </a:r>
            <a:r>
              <a:rPr lang="en-US" sz="1050">
                <a:solidFill>
                  <a:srgbClr val="000000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 ext.</a:t>
            </a:r>
            <a:endParaRPr lang="hu-HU" sz="1050">
              <a:solidFill>
                <a:srgbClr val="000000"/>
              </a:solidFill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4" name="Lekerekített téglalap 37"/>
          <p:cNvSpPr/>
          <p:nvPr/>
        </p:nvSpPr>
        <p:spPr>
          <a:xfrm>
            <a:off x="7606800" y="2019453"/>
            <a:ext cx="1008000" cy="360000"/>
          </a:xfrm>
          <a:prstGeom prst="roundRect">
            <a:avLst/>
          </a:prstGeom>
          <a:solidFill>
            <a:srgbClr val="FFB3B3"/>
          </a:solidFill>
          <a:ln>
            <a:solidFill>
              <a:schemeClr val="accent3">
                <a:lumMod val="60000"/>
                <a:lumOff val="40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1050">
                <a:solidFill>
                  <a:srgbClr val="000000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C</a:t>
            </a:r>
            <a:r>
              <a:rPr lang="en-US" sz="1050" err="1">
                <a:solidFill>
                  <a:srgbClr val="000000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rypto-graphy</a:t>
            </a:r>
            <a:r>
              <a:rPr lang="en-US" sz="1050">
                <a:solidFill>
                  <a:srgbClr val="000000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 ext.</a:t>
            </a:r>
            <a:endParaRPr lang="hu-HU" sz="1050">
              <a:solidFill>
                <a:srgbClr val="000000"/>
              </a:solidFill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5" name="Jobbra nyíl 30"/>
          <p:cNvSpPr/>
          <p:nvPr/>
        </p:nvSpPr>
        <p:spPr>
          <a:xfrm>
            <a:off x="6258604" y="3351266"/>
            <a:ext cx="864000" cy="216024"/>
          </a:xfrm>
          <a:prstGeom prst="rightArrow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>
              <a:solidFill>
                <a:srgbClr val="FFFFFF"/>
              </a:solidFill>
            </a:endParaRPr>
          </a:p>
        </p:txBody>
      </p:sp>
      <p:sp>
        <p:nvSpPr>
          <p:cNvPr id="36" name="Lekerekített téglalap 8"/>
          <p:cNvSpPr/>
          <p:nvPr/>
        </p:nvSpPr>
        <p:spPr>
          <a:xfrm>
            <a:off x="5144485" y="3738064"/>
            <a:ext cx="1080000" cy="360000"/>
          </a:xfrm>
          <a:prstGeom prst="roundRect">
            <a:avLst/>
          </a:prstGeom>
          <a:solidFill>
            <a:srgbClr val="8AC6CD"/>
          </a:solidFill>
          <a:ln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1050" err="1">
                <a:solidFill>
                  <a:srgbClr val="000000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Jazelle</a:t>
            </a:r>
            <a:endParaRPr lang="en-US" sz="1050">
              <a:solidFill>
                <a:srgbClr val="000000"/>
              </a:solidFill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/>
            <a:r>
              <a:rPr lang="en-US" sz="1050">
                <a:solidFill>
                  <a:srgbClr val="000000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(ex. by SW)</a:t>
            </a:r>
            <a:endParaRPr lang="hu-HU" sz="1050">
              <a:solidFill>
                <a:srgbClr val="000000"/>
              </a:solidFill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7" name="Lekerekített téglalap 15"/>
          <p:cNvSpPr/>
          <p:nvPr/>
        </p:nvSpPr>
        <p:spPr>
          <a:xfrm>
            <a:off x="5142904" y="4174576"/>
            <a:ext cx="1126586" cy="360000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1050" err="1">
                <a:solidFill>
                  <a:srgbClr val="000000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Thumb</a:t>
            </a:r>
            <a:r>
              <a:rPr lang="en-US" sz="1050">
                <a:solidFill>
                  <a:srgbClr val="000000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EE</a:t>
            </a:r>
          </a:p>
          <a:p>
            <a:pPr algn="ctr"/>
            <a:r>
              <a:rPr lang="en-US" sz="1050">
                <a:solidFill>
                  <a:srgbClr val="000000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(</a:t>
            </a:r>
            <a:r>
              <a:rPr lang="en-US" sz="1050" err="1">
                <a:solidFill>
                  <a:srgbClr val="000000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Jazelle</a:t>
            </a:r>
            <a:r>
              <a:rPr lang="en-US" sz="1050">
                <a:solidFill>
                  <a:srgbClr val="000000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-RCT)</a:t>
            </a:r>
            <a:endParaRPr lang="hu-HU" sz="1050">
              <a:solidFill>
                <a:srgbClr val="000000"/>
              </a:solidFill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8" name="Jobbra nyíl 28"/>
          <p:cNvSpPr/>
          <p:nvPr/>
        </p:nvSpPr>
        <p:spPr>
          <a:xfrm>
            <a:off x="4983950" y="2971339"/>
            <a:ext cx="144000" cy="216024"/>
          </a:xfrm>
          <a:prstGeom prst="rightArrow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>
              <a:solidFill>
                <a:srgbClr val="FFFFFF"/>
              </a:solidFill>
            </a:endParaRPr>
          </a:p>
        </p:txBody>
      </p:sp>
      <p:sp>
        <p:nvSpPr>
          <p:cNvPr id="39" name="Jobbra nyíl 30"/>
          <p:cNvSpPr/>
          <p:nvPr/>
        </p:nvSpPr>
        <p:spPr>
          <a:xfrm>
            <a:off x="6247718" y="3802956"/>
            <a:ext cx="864000" cy="216024"/>
          </a:xfrm>
          <a:prstGeom prst="rightArrow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>
              <a:solidFill>
                <a:srgbClr val="FFFFFF"/>
              </a:solidFill>
            </a:endParaRPr>
          </a:p>
        </p:txBody>
      </p:sp>
      <p:sp>
        <p:nvSpPr>
          <p:cNvPr id="44" name="Jobbra nyíl 26"/>
          <p:cNvSpPr/>
          <p:nvPr/>
        </p:nvSpPr>
        <p:spPr>
          <a:xfrm>
            <a:off x="2324555" y="4598286"/>
            <a:ext cx="1480411" cy="216024"/>
          </a:xfrm>
          <a:prstGeom prst="rightArrow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>
              <a:solidFill>
                <a:srgbClr val="FFFFFF"/>
              </a:solidFill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176829" y="627655"/>
            <a:ext cx="81305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mtClean="0">
                <a:solidFill>
                  <a:schemeClr val="accent6"/>
                </a:solidFill>
              </a:rPr>
              <a:t>ISA </a:t>
            </a:r>
            <a:r>
              <a:rPr lang="hu-HU">
                <a:solidFill>
                  <a:schemeClr val="accent6"/>
                </a:solidFill>
              </a:rPr>
              <a:t>extensions </a:t>
            </a:r>
            <a:r>
              <a:rPr lang="hu-HU" smtClean="0">
                <a:solidFill>
                  <a:schemeClr val="accent6"/>
                </a:solidFill>
              </a:rPr>
              <a:t>introduced to </a:t>
            </a:r>
            <a:r>
              <a:rPr lang="hu-HU">
                <a:solidFill>
                  <a:schemeClr val="accent6"/>
                </a:solidFill>
              </a:rPr>
              <a:t>enhance </a:t>
            </a:r>
            <a:r>
              <a:rPr lang="hu-HU" smtClean="0">
                <a:solidFill>
                  <a:schemeClr val="accent6"/>
                </a:solidFill>
              </a:rPr>
              <a:t>security </a:t>
            </a:r>
            <a:r>
              <a:rPr lang="en-US" smtClean="0">
                <a:solidFill>
                  <a:srgbClr val="333399"/>
                </a:solidFill>
              </a:rPr>
              <a:t>-</a:t>
            </a:r>
            <a:r>
              <a:rPr lang="hu-HU" smtClean="0">
                <a:solidFill>
                  <a:srgbClr val="333399"/>
                </a:solidFill>
              </a:rPr>
              <a:t>2 </a:t>
            </a:r>
            <a:r>
              <a:rPr lang="hu-HU" smtClean="0"/>
              <a:t>(Based </a:t>
            </a:r>
            <a:r>
              <a:rPr lang="hu-HU" err="1" smtClean="0"/>
              <a:t>on</a:t>
            </a:r>
            <a:r>
              <a:rPr lang="hu-HU" smtClean="0"/>
              <a:t> [64])</a:t>
            </a:r>
            <a:endParaRPr lang="en-US"/>
          </a:p>
        </p:txBody>
      </p:sp>
      <p:sp>
        <p:nvSpPr>
          <p:cNvPr id="23" name="TextBox 22"/>
          <p:cNvSpPr txBox="1"/>
          <p:nvPr/>
        </p:nvSpPr>
        <p:spPr>
          <a:xfrm>
            <a:off x="1243544" y="5582798"/>
            <a:ext cx="94128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dirty="0" smtClean="0">
                <a:solidFill>
                  <a:srgbClr val="000000"/>
                </a:solidFill>
              </a:rPr>
              <a:t>ARM</a:t>
            </a:r>
            <a:r>
              <a:rPr lang="hu-HU" sz="1200" dirty="0" smtClean="0">
                <a:solidFill>
                  <a:srgbClr val="000000"/>
                </a:solidFill>
              </a:rPr>
              <a:t>710T</a:t>
            </a:r>
            <a:endParaRPr lang="en-US" sz="1200" dirty="0">
              <a:solidFill>
                <a:srgbClr val="000000"/>
              </a:solidFill>
            </a:endParaRPr>
          </a:p>
          <a:p>
            <a:pPr algn="ctr"/>
            <a:r>
              <a:rPr lang="en-US" sz="1200" dirty="0" smtClean="0">
                <a:solidFill>
                  <a:srgbClr val="000000"/>
                </a:solidFill>
              </a:rPr>
              <a:t>(~</a:t>
            </a:r>
            <a:r>
              <a:rPr lang="hu-HU" sz="1200" dirty="0" smtClean="0">
                <a:solidFill>
                  <a:srgbClr val="000000"/>
                </a:solidFill>
              </a:rPr>
              <a:t>1995</a:t>
            </a:r>
            <a:r>
              <a:rPr lang="en-US" sz="1200" dirty="0" smtClean="0">
                <a:solidFill>
                  <a:srgbClr val="000000"/>
                </a:solidFill>
              </a:rPr>
              <a:t>)</a:t>
            </a:r>
            <a:endParaRPr lang="en-US" sz="1200" dirty="0">
              <a:solidFill>
                <a:srgbClr val="000000"/>
              </a:solidFill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2681602" y="5595498"/>
            <a:ext cx="82105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>
                <a:solidFill>
                  <a:srgbClr val="000000"/>
                </a:solidFill>
              </a:rPr>
              <a:t>ARM926</a:t>
            </a:r>
          </a:p>
          <a:p>
            <a:pPr algn="ctr"/>
            <a:r>
              <a:rPr lang="en-US" sz="1200">
                <a:solidFill>
                  <a:srgbClr val="000000"/>
                </a:solidFill>
              </a:rPr>
              <a:t>(2001)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3941062" y="5595498"/>
            <a:ext cx="91884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>
                <a:solidFill>
                  <a:srgbClr val="000000"/>
                </a:solidFill>
              </a:rPr>
              <a:t>ARM1176</a:t>
            </a:r>
          </a:p>
          <a:p>
            <a:pPr algn="ctr"/>
            <a:r>
              <a:rPr lang="en-US" sz="1200">
                <a:solidFill>
                  <a:srgbClr val="000000"/>
                </a:solidFill>
              </a:rPr>
              <a:t>(2004)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5124760" y="5601293"/>
            <a:ext cx="122706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>
                <a:solidFill>
                  <a:srgbClr val="000000"/>
                </a:solidFill>
              </a:rPr>
              <a:t>Cortex-A5-15</a:t>
            </a:r>
          </a:p>
          <a:p>
            <a:pPr algn="ctr"/>
            <a:r>
              <a:rPr lang="en-US" sz="1200">
                <a:solidFill>
                  <a:srgbClr val="000000"/>
                </a:solidFill>
              </a:rPr>
              <a:t>(2006)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7047275" y="5595498"/>
            <a:ext cx="105875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>
                <a:solidFill>
                  <a:srgbClr val="000000"/>
                </a:solidFill>
              </a:rPr>
              <a:t>Cortex-A50</a:t>
            </a:r>
          </a:p>
          <a:p>
            <a:pPr algn="ctr"/>
            <a:r>
              <a:rPr lang="en-US" sz="1200">
                <a:solidFill>
                  <a:srgbClr val="000000"/>
                </a:solidFill>
              </a:rPr>
              <a:t>(2014)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303430" y="5569841"/>
            <a:ext cx="92525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>
                <a:solidFill>
                  <a:srgbClr val="000000"/>
                </a:solidFill>
              </a:rPr>
              <a:t>Examples</a:t>
            </a:r>
          </a:p>
        </p:txBody>
      </p:sp>
      <p:sp>
        <p:nvSpPr>
          <p:cNvPr id="54" name="Jobbra nyíl 29"/>
          <p:cNvSpPr/>
          <p:nvPr/>
        </p:nvSpPr>
        <p:spPr>
          <a:xfrm>
            <a:off x="4951645" y="4605021"/>
            <a:ext cx="2160144" cy="216024"/>
          </a:xfrm>
          <a:prstGeom prst="rightArrow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>
              <a:solidFill>
                <a:srgbClr val="FFFFFF"/>
              </a:solidFill>
            </a:endParaRPr>
          </a:p>
        </p:txBody>
      </p:sp>
      <p:sp>
        <p:nvSpPr>
          <p:cNvPr id="56" name="Jobbra nyíl 27"/>
          <p:cNvSpPr/>
          <p:nvPr/>
        </p:nvSpPr>
        <p:spPr>
          <a:xfrm>
            <a:off x="3635776" y="3382437"/>
            <a:ext cx="1521289" cy="216024"/>
          </a:xfrm>
          <a:prstGeom prst="rightArrow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>
              <a:solidFill>
                <a:srgbClr val="FFFFFF"/>
              </a:solidFill>
            </a:endParaRPr>
          </a:p>
        </p:txBody>
      </p:sp>
      <p:sp>
        <p:nvSpPr>
          <p:cNvPr id="51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393700"/>
          </a:xfrm>
        </p:spPr>
        <p:txBody>
          <a:bodyPr/>
          <a:lstStyle/>
          <a:p>
            <a:r>
              <a:rPr lang="en-US"/>
              <a:t>2.4 ISA extensions introduced to enhance security </a:t>
            </a:r>
            <a:r>
              <a:rPr lang="hu-HU" smtClean="0"/>
              <a:t>(2)</a:t>
            </a:r>
            <a:endParaRPr lang="en-US"/>
          </a:p>
        </p:txBody>
      </p:sp>
      <p:sp>
        <p:nvSpPr>
          <p:cNvPr id="24" name="Rounded Rectangle 23"/>
          <p:cNvSpPr/>
          <p:nvPr/>
        </p:nvSpPr>
        <p:spPr bwMode="auto">
          <a:xfrm>
            <a:off x="3741944" y="1989457"/>
            <a:ext cx="4970516" cy="854478"/>
          </a:xfrm>
          <a:prstGeom prst="roundRect">
            <a:avLst/>
          </a:prstGeom>
          <a:noFill/>
          <a:ln w="28575" cap="flat" cmpd="sng" algn="ctr">
            <a:solidFill>
              <a:srgbClr val="FF0000"/>
            </a:solidFill>
            <a:prstDash val="dash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400" smtClean="0">
              <a:solidFill>
                <a:srgbClr val="000000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206515" y="6302351"/>
            <a:ext cx="753302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1200" baseline="30000" smtClean="0"/>
              <a:t>1</a:t>
            </a:r>
            <a:r>
              <a:rPr lang="en-US" sz="1200" smtClean="0"/>
              <a:t>The </a:t>
            </a:r>
            <a:r>
              <a:rPr lang="en-US" sz="1200"/>
              <a:t>Advanced SIMD architecture </a:t>
            </a:r>
            <a:r>
              <a:rPr lang="en-US" sz="1200" smtClean="0"/>
              <a:t>extension</a:t>
            </a:r>
            <a:r>
              <a:rPr lang="hu-HU" sz="1200" smtClean="0"/>
              <a:t> is </a:t>
            </a:r>
            <a:r>
              <a:rPr lang="en-US" sz="1200" smtClean="0"/>
              <a:t>commonly </a:t>
            </a:r>
            <a:r>
              <a:rPr lang="en-US" sz="1200"/>
              <a:t>referred to as </a:t>
            </a:r>
            <a:r>
              <a:rPr lang="hu-HU" sz="1200" smtClean="0"/>
              <a:t>the </a:t>
            </a:r>
            <a:r>
              <a:rPr lang="en-US" sz="1200" smtClean="0"/>
              <a:t>NEON technology</a:t>
            </a:r>
            <a:r>
              <a:rPr lang="hu-HU" sz="1200" smtClean="0"/>
              <a:t>.</a:t>
            </a:r>
            <a:endParaRPr lang="hu-HU" sz="1200"/>
          </a:p>
        </p:txBody>
      </p:sp>
    </p:spTree>
    <p:extLst>
      <p:ext uri="{BB962C8B-B14F-4D97-AF65-F5344CB8AC3E}">
        <p14:creationId xmlns:p14="http://schemas.microsoft.com/office/powerpoint/2010/main" val="34397128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182F76"/>
            </a:gs>
            <a:gs pos="100000">
              <a:srgbClr val="3366FF"/>
            </a:gs>
          </a:gsLst>
          <a:lin ang="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AutoShape 3"/>
          <p:cNvSpPr>
            <a:spLocks noChangeArrowheads="1"/>
          </p:cNvSpPr>
          <p:nvPr/>
        </p:nvSpPr>
        <p:spPr bwMode="auto">
          <a:xfrm>
            <a:off x="871538" y="1493784"/>
            <a:ext cx="7570892" cy="522000"/>
          </a:xfrm>
          <a:prstGeom prst="roundRect">
            <a:avLst>
              <a:gd name="adj" fmla="val 0"/>
            </a:avLst>
          </a:prstGeom>
          <a:solidFill>
            <a:srgbClr val="000080"/>
          </a:solidFill>
          <a:ln w="9525">
            <a:solidFill>
              <a:schemeClr val="bg1"/>
            </a:solidFill>
            <a:round/>
            <a:headEnd/>
            <a:tailEnd/>
          </a:ln>
        </p:spPr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hu-HU" altLang="en-US" sz="1900" smtClean="0">
                <a:solidFill>
                  <a:srgbClr val="FFFFFF"/>
                </a:solidFill>
                <a:cs typeface="Arial" charset="0"/>
              </a:rPr>
              <a:t>3.</a:t>
            </a:r>
            <a:r>
              <a:rPr lang="en-US" altLang="en-US" sz="1900" smtClean="0">
                <a:solidFill>
                  <a:srgbClr val="FFFFFF"/>
                </a:solidFill>
                <a:cs typeface="Arial" charset="0"/>
              </a:rPr>
              <a:t> Approaches to circuit design</a:t>
            </a:r>
            <a:endParaRPr lang="en-US" altLang="en-US" sz="1900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581345" y="2550386"/>
            <a:ext cx="179568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1600" dirty="0" smtClean="0">
                <a:solidFill>
                  <a:schemeClr val="bg1"/>
                </a:solidFill>
              </a:rPr>
              <a:t>(Not discussed)</a:t>
            </a:r>
            <a:endParaRPr lang="en-US" sz="1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1210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3. </a:t>
            </a:r>
            <a:r>
              <a:rPr lang="en-US" smtClean="0"/>
              <a:t>Approaches to circuit design </a:t>
            </a:r>
            <a:r>
              <a:rPr lang="hu-HU" smtClean="0"/>
              <a:t>(1)</a:t>
            </a:r>
            <a:endParaRPr lang="en-US"/>
          </a:p>
        </p:txBody>
      </p:sp>
      <p:sp>
        <p:nvSpPr>
          <p:cNvPr id="4" name="Text Box 5"/>
          <p:cNvSpPr txBox="1">
            <a:spLocks noChangeArrowheads="1"/>
          </p:cNvSpPr>
          <p:nvPr/>
        </p:nvSpPr>
        <p:spPr bwMode="auto">
          <a:xfrm>
            <a:off x="3374508" y="2063176"/>
            <a:ext cx="2064989" cy="292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300" b="1" smtClean="0">
                <a:solidFill>
                  <a:srgbClr val="000000"/>
                </a:solidFill>
              </a:rPr>
              <a:t>Semi custom design</a:t>
            </a:r>
            <a:endParaRPr lang="en-US" sz="1300" b="1">
              <a:solidFill>
                <a:srgbClr val="000000"/>
              </a:solidFill>
            </a:endParaRPr>
          </a:p>
        </p:txBody>
      </p:sp>
      <p:sp>
        <p:nvSpPr>
          <p:cNvPr id="5" name="Text Box 6"/>
          <p:cNvSpPr txBox="1">
            <a:spLocks noChangeArrowheads="1"/>
          </p:cNvSpPr>
          <p:nvPr/>
        </p:nvSpPr>
        <p:spPr bwMode="auto">
          <a:xfrm>
            <a:off x="6344261" y="2063176"/>
            <a:ext cx="2547492" cy="292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300" b="1" smtClean="0">
                <a:solidFill>
                  <a:srgbClr val="000000"/>
                </a:solidFill>
              </a:rPr>
              <a:t>Full synthesizable design</a:t>
            </a:r>
            <a:endParaRPr lang="en-US" sz="1300" b="1">
              <a:solidFill>
                <a:srgbClr val="000000"/>
              </a:solidFill>
            </a:endParaRPr>
          </a:p>
        </p:txBody>
      </p:sp>
      <p:sp>
        <p:nvSpPr>
          <p:cNvPr id="6" name="Line 9"/>
          <p:cNvSpPr>
            <a:spLocks noChangeShapeType="1"/>
          </p:cNvSpPr>
          <p:nvPr/>
        </p:nvSpPr>
        <p:spPr bwMode="auto">
          <a:xfrm>
            <a:off x="4408872" y="1436113"/>
            <a:ext cx="0" cy="2460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1300">
              <a:solidFill>
                <a:srgbClr val="000000"/>
              </a:solidFill>
            </a:endParaRPr>
          </a:p>
        </p:txBody>
      </p:sp>
      <p:sp>
        <p:nvSpPr>
          <p:cNvPr id="7" name="Line 10"/>
          <p:cNvSpPr>
            <a:spLocks noChangeShapeType="1"/>
          </p:cNvSpPr>
          <p:nvPr/>
        </p:nvSpPr>
        <p:spPr bwMode="auto">
          <a:xfrm flipH="1">
            <a:off x="4407719" y="1682176"/>
            <a:ext cx="0" cy="29606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1300">
              <a:solidFill>
                <a:srgbClr val="000000"/>
              </a:solidFill>
            </a:endParaRPr>
          </a:p>
        </p:txBody>
      </p:sp>
      <p:sp>
        <p:nvSpPr>
          <p:cNvPr id="8" name="Text Box 13"/>
          <p:cNvSpPr txBox="1">
            <a:spLocks noChangeArrowheads="1"/>
          </p:cNvSpPr>
          <p:nvPr/>
        </p:nvSpPr>
        <p:spPr bwMode="auto">
          <a:xfrm>
            <a:off x="2955278" y="1178750"/>
            <a:ext cx="2953053" cy="292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300" b="1" smtClean="0">
                <a:solidFill>
                  <a:srgbClr val="000000"/>
                </a:solidFill>
              </a:rPr>
              <a:t>Approaches to circuit design</a:t>
            </a:r>
            <a:endParaRPr lang="en-US" sz="1300" b="1">
              <a:solidFill>
                <a:srgbClr val="000000"/>
              </a:solidFill>
            </a:endParaRPr>
          </a:p>
        </p:txBody>
      </p:sp>
      <p:sp>
        <p:nvSpPr>
          <p:cNvPr id="9" name="Text Box 5"/>
          <p:cNvSpPr txBox="1">
            <a:spLocks noChangeArrowheads="1"/>
          </p:cNvSpPr>
          <p:nvPr/>
        </p:nvSpPr>
        <p:spPr bwMode="auto">
          <a:xfrm>
            <a:off x="251520" y="2063176"/>
            <a:ext cx="1944764" cy="292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300" b="1" smtClean="0">
                <a:solidFill>
                  <a:srgbClr val="000000"/>
                </a:solidFill>
              </a:rPr>
              <a:t>Full custom design</a:t>
            </a:r>
            <a:endParaRPr lang="en-US" sz="1300" b="1">
              <a:solidFill>
                <a:srgbClr val="000000"/>
              </a:solidFill>
            </a:endParaRPr>
          </a:p>
        </p:txBody>
      </p:sp>
      <p:cxnSp>
        <p:nvCxnSpPr>
          <p:cNvPr id="10" name="Straight Connector 9"/>
          <p:cNvCxnSpPr>
            <a:stCxn id="6" idx="1"/>
            <a:endCxn id="13" idx="7"/>
          </p:cNvCxnSpPr>
          <p:nvPr/>
        </p:nvCxnSpPr>
        <p:spPr>
          <a:xfrm flipH="1">
            <a:off x="1269817" y="1682176"/>
            <a:ext cx="3139056" cy="28330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>
            <a:stCxn id="7" idx="0"/>
            <a:endCxn id="14" idx="7"/>
          </p:cNvCxnSpPr>
          <p:nvPr/>
        </p:nvCxnSpPr>
        <p:spPr>
          <a:xfrm>
            <a:off x="4407719" y="1682176"/>
            <a:ext cx="3235345" cy="274179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Oval 13"/>
          <p:cNvSpPr>
            <a:spLocks noChangeArrowheads="1"/>
          </p:cNvSpPr>
          <p:nvPr/>
        </p:nvSpPr>
        <p:spPr bwMode="auto">
          <a:xfrm>
            <a:off x="4374808" y="1952051"/>
            <a:ext cx="65088" cy="60325"/>
          </a:xfrm>
          <a:prstGeom prst="ellipse">
            <a:avLst/>
          </a:prstGeom>
          <a:solidFill>
            <a:srgbClr val="FFFFFF"/>
          </a:solidFill>
          <a:ln w="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hu-HU" sz="1300">
              <a:solidFill>
                <a:srgbClr val="000000"/>
              </a:solidFill>
            </a:endParaRPr>
          </a:p>
        </p:txBody>
      </p:sp>
      <p:sp>
        <p:nvSpPr>
          <p:cNvPr id="13" name="Oval 13"/>
          <p:cNvSpPr>
            <a:spLocks noChangeArrowheads="1"/>
          </p:cNvSpPr>
          <p:nvPr/>
        </p:nvSpPr>
        <p:spPr bwMode="auto">
          <a:xfrm>
            <a:off x="1214261" y="1956646"/>
            <a:ext cx="65088" cy="60325"/>
          </a:xfrm>
          <a:prstGeom prst="ellipse">
            <a:avLst/>
          </a:prstGeom>
          <a:solidFill>
            <a:srgbClr val="FFFFFF"/>
          </a:solidFill>
          <a:ln w="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hu-HU" sz="1300">
              <a:solidFill>
                <a:srgbClr val="000000"/>
              </a:solidFill>
            </a:endParaRPr>
          </a:p>
        </p:txBody>
      </p:sp>
      <p:sp>
        <p:nvSpPr>
          <p:cNvPr id="14" name="Oval 13"/>
          <p:cNvSpPr>
            <a:spLocks noChangeArrowheads="1"/>
          </p:cNvSpPr>
          <p:nvPr/>
        </p:nvSpPr>
        <p:spPr bwMode="auto">
          <a:xfrm>
            <a:off x="7587509" y="1947288"/>
            <a:ext cx="65087" cy="61913"/>
          </a:xfrm>
          <a:prstGeom prst="ellipse">
            <a:avLst/>
          </a:prstGeom>
          <a:solidFill>
            <a:srgbClr val="FFFFFF"/>
          </a:solidFill>
          <a:ln w="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hu-HU" sz="1300">
              <a:solidFill>
                <a:srgbClr val="0000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35831" y="2512056"/>
            <a:ext cx="1743234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300" smtClean="0">
                <a:solidFill>
                  <a:srgbClr val="000000"/>
                </a:solidFill>
              </a:rPr>
              <a:t>Hand layout of the</a:t>
            </a:r>
          </a:p>
          <a:p>
            <a:pPr algn="ctr"/>
            <a:r>
              <a:rPr lang="en-US" sz="1300" smtClean="0">
                <a:solidFill>
                  <a:srgbClr val="000000"/>
                </a:solidFill>
              </a:rPr>
              <a:t>entire circuit</a:t>
            </a:r>
            <a:endParaRPr lang="en-US" sz="1300">
              <a:solidFill>
                <a:srgbClr val="00000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510727" y="2512056"/>
            <a:ext cx="2224904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300" smtClean="0">
                <a:solidFill>
                  <a:srgbClr val="000000"/>
                </a:solidFill>
              </a:rPr>
              <a:t>Automated layout of the</a:t>
            </a:r>
          </a:p>
          <a:p>
            <a:pPr algn="ctr"/>
            <a:r>
              <a:rPr lang="en-US" sz="1300" smtClean="0">
                <a:solidFill>
                  <a:srgbClr val="000000"/>
                </a:solidFill>
              </a:rPr>
              <a:t>entire circuit</a:t>
            </a:r>
            <a:endParaRPr lang="en-US" sz="1300">
              <a:solidFill>
                <a:srgbClr val="00000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918986" y="2512056"/>
            <a:ext cx="4983032" cy="136960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smtClean="0">
                <a:solidFill>
                  <a:srgbClr val="000000"/>
                </a:solidFill>
              </a:rPr>
              <a:t>The design </a:t>
            </a:r>
            <a:r>
              <a:rPr lang="en-US" sz="1400">
                <a:solidFill>
                  <a:srgbClr val="000000"/>
                </a:solidFill>
              </a:rPr>
              <a:t>will be </a:t>
            </a:r>
            <a:r>
              <a:rPr lang="en-US" sz="1400" smtClean="0">
                <a:solidFill>
                  <a:srgbClr val="000000"/>
                </a:solidFill>
              </a:rPr>
              <a:t>subdivided into</a:t>
            </a:r>
          </a:p>
          <a:p>
            <a:pPr algn="ctr"/>
            <a:r>
              <a:rPr lang="en-US" sz="1400" smtClean="0">
                <a:solidFill>
                  <a:srgbClr val="000000"/>
                </a:solidFill>
              </a:rPr>
              <a:t> functional units and further on into blocks</a:t>
            </a:r>
          </a:p>
          <a:p>
            <a:pPr algn="ctr"/>
            <a:r>
              <a:rPr lang="en-US" sz="1400" smtClean="0">
                <a:solidFill>
                  <a:srgbClr val="000000"/>
                </a:solidFill>
              </a:rPr>
              <a:t>and the appropriate </a:t>
            </a:r>
            <a:r>
              <a:rPr lang="en-US" sz="1400">
                <a:solidFill>
                  <a:srgbClr val="000000"/>
                </a:solidFill>
              </a:rPr>
              <a:t>implementation technique </a:t>
            </a:r>
            <a:endParaRPr lang="en-US" sz="1400" smtClean="0">
              <a:solidFill>
                <a:srgbClr val="000000"/>
              </a:solidFill>
            </a:endParaRPr>
          </a:p>
          <a:p>
            <a:pPr algn="ctr"/>
            <a:r>
              <a:rPr lang="en-US" sz="1400" smtClean="0">
                <a:solidFill>
                  <a:srgbClr val="000000"/>
                </a:solidFill>
              </a:rPr>
              <a:t>(hand layout, structured layout or automated layout)</a:t>
            </a:r>
          </a:p>
          <a:p>
            <a:pPr algn="ctr"/>
            <a:r>
              <a:rPr lang="en-US" sz="1400" smtClean="0">
                <a:solidFill>
                  <a:srgbClr val="000000"/>
                </a:solidFill>
              </a:rPr>
              <a:t> is chosen </a:t>
            </a:r>
            <a:r>
              <a:rPr lang="en-US" sz="1400">
                <a:solidFill>
                  <a:srgbClr val="000000"/>
                </a:solidFill>
              </a:rPr>
              <a:t>for each.  </a:t>
            </a:r>
          </a:p>
          <a:p>
            <a:pPr algn="ctr"/>
            <a:endParaRPr lang="en-US" sz="1300">
              <a:solidFill>
                <a:srgbClr val="000000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318446" y="3780122"/>
            <a:ext cx="1822102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300" smtClean="0">
                <a:solidFill>
                  <a:srgbClr val="000000"/>
                </a:solidFill>
              </a:rPr>
              <a:t>Power/performance</a:t>
            </a:r>
          </a:p>
          <a:p>
            <a:pPr algn="ctr"/>
            <a:r>
              <a:rPr lang="en-US" sz="1300" smtClean="0">
                <a:solidFill>
                  <a:srgbClr val="000000"/>
                </a:solidFill>
              </a:rPr>
              <a:t>optimized</a:t>
            </a:r>
            <a:endParaRPr lang="en-US" sz="1300">
              <a:solidFill>
                <a:srgbClr val="000000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6647009" y="3791652"/>
            <a:ext cx="1951175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300" smtClean="0">
                <a:solidFill>
                  <a:srgbClr val="000000"/>
                </a:solidFill>
              </a:rPr>
              <a:t>Implementation time</a:t>
            </a:r>
          </a:p>
          <a:p>
            <a:pPr algn="ctr"/>
            <a:r>
              <a:rPr lang="en-US" sz="1300" smtClean="0">
                <a:solidFill>
                  <a:srgbClr val="000000"/>
                </a:solidFill>
              </a:rPr>
              <a:t>optimized</a:t>
            </a:r>
            <a:endParaRPr lang="en-US" sz="1300">
              <a:solidFill>
                <a:srgbClr val="000000"/>
              </a:solidFill>
            </a:endParaRPr>
          </a:p>
        </p:txBody>
      </p:sp>
      <p:sp>
        <p:nvSpPr>
          <p:cNvPr id="22" name="Left-Right Arrow 21"/>
          <p:cNvSpPr/>
          <p:nvPr/>
        </p:nvSpPr>
        <p:spPr bwMode="auto">
          <a:xfrm>
            <a:off x="2322957" y="3868963"/>
            <a:ext cx="4021304" cy="405044"/>
          </a:xfrm>
          <a:prstGeom prst="leftRightArrow">
            <a:avLst/>
          </a:prstGeom>
          <a:solidFill>
            <a:schemeClr val="accent2">
              <a:lumMod val="60000"/>
              <a:lumOff val="40000"/>
            </a:schemeClr>
          </a:solidFill>
          <a:ln w="190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1300" b="1" smtClean="0">
              <a:solidFill>
                <a:srgbClr val="000000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176825" y="622260"/>
            <a:ext cx="37785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mtClean="0">
                <a:solidFill>
                  <a:srgbClr val="2D2D8A"/>
                </a:solidFill>
              </a:rPr>
              <a:t>3.</a:t>
            </a:r>
            <a:r>
              <a:rPr lang="en-US" smtClean="0">
                <a:solidFill>
                  <a:srgbClr val="2D2D8A"/>
                </a:solidFill>
              </a:rPr>
              <a:t> Approaches to circuit design</a:t>
            </a:r>
            <a:endParaRPr lang="en-US">
              <a:solidFill>
                <a:srgbClr val="2D2D8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90143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71450" y="631046"/>
            <a:ext cx="40841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mtClean="0">
                <a:solidFill>
                  <a:srgbClr val="2D2D8A"/>
                </a:solidFill>
              </a:rPr>
              <a:t>b) Structured layout </a:t>
            </a:r>
            <a:r>
              <a:rPr lang="hu-HU" smtClean="0">
                <a:solidFill>
                  <a:srgbClr val="2D2D8A"/>
                </a:solidFill>
              </a:rPr>
              <a:t>of blocks </a:t>
            </a:r>
            <a:r>
              <a:rPr lang="en-US" smtClean="0">
                <a:solidFill>
                  <a:srgbClr val="000000"/>
                </a:solidFill>
              </a:rPr>
              <a:t>[</a:t>
            </a:r>
            <a:r>
              <a:rPr lang="hu-HU" smtClean="0">
                <a:solidFill>
                  <a:srgbClr val="000000"/>
                </a:solidFill>
              </a:rPr>
              <a:t>1</a:t>
            </a:r>
            <a:r>
              <a:rPr lang="en-US" smtClean="0">
                <a:solidFill>
                  <a:srgbClr val="000000"/>
                </a:solidFill>
              </a:rPr>
              <a:t>]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14340" y="982300"/>
            <a:ext cx="8893175" cy="26161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>
                <a:solidFill>
                  <a:srgbClr val="000000"/>
                </a:solidFill>
              </a:rPr>
              <a:t>The structured approach is typically used </a:t>
            </a:r>
            <a:r>
              <a:rPr lang="en-US" sz="1600">
                <a:solidFill>
                  <a:srgbClr val="0070C0"/>
                </a:solidFill>
              </a:rPr>
              <a:t>for </a:t>
            </a:r>
            <a:r>
              <a:rPr lang="en-US" sz="1600" smtClean="0">
                <a:solidFill>
                  <a:srgbClr val="0070C0"/>
                </a:solidFill>
              </a:rPr>
              <a:t>regular </a:t>
            </a:r>
            <a:r>
              <a:rPr lang="hu-HU" sz="1600" smtClean="0">
                <a:solidFill>
                  <a:srgbClr val="0070C0"/>
                </a:solidFill>
              </a:rPr>
              <a:t>structures, like </a:t>
            </a:r>
            <a:r>
              <a:rPr lang="en-US" sz="1600" err="1" smtClean="0">
                <a:solidFill>
                  <a:srgbClr val="0070C0"/>
                </a:solidFill>
              </a:rPr>
              <a:t>datapath</a:t>
            </a:r>
            <a:r>
              <a:rPr lang="hu-HU" sz="1600" smtClean="0">
                <a:solidFill>
                  <a:srgbClr val="0070C0"/>
                </a:solidFill>
              </a:rPr>
              <a:t>s.</a:t>
            </a:r>
            <a:r>
              <a:rPr lang="en-US" sz="1600" smtClean="0">
                <a:solidFill>
                  <a:srgbClr val="0070C0"/>
                </a:solidFill>
              </a:rPr>
              <a:t> </a:t>
            </a:r>
            <a:endParaRPr lang="en-US" sz="1600" smtClean="0">
              <a:solidFill>
                <a:srgbClr val="00000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smtClean="0">
                <a:solidFill>
                  <a:srgbClr val="000000"/>
                </a:solidFill>
              </a:rPr>
              <a:t>In this approach the </a:t>
            </a:r>
            <a:r>
              <a:rPr lang="en-US" sz="1600" smtClean="0">
                <a:solidFill>
                  <a:srgbClr val="0070C0"/>
                </a:solidFill>
              </a:rPr>
              <a:t>blocks will be manually mapped into the gate level </a:t>
            </a:r>
            <a:r>
              <a:rPr lang="en-US" sz="1600" smtClean="0">
                <a:solidFill>
                  <a:srgbClr val="000000"/>
                </a:solidFill>
              </a:rPr>
              <a:t>and also </a:t>
            </a:r>
          </a:p>
          <a:p>
            <a:r>
              <a:rPr lang="en-US" sz="1600">
                <a:solidFill>
                  <a:srgbClr val="000000"/>
                </a:solidFill>
              </a:rPr>
              <a:t> </a:t>
            </a:r>
            <a:r>
              <a:rPr lang="en-US" sz="1600" smtClean="0">
                <a:solidFill>
                  <a:srgbClr val="000000"/>
                </a:solidFill>
              </a:rPr>
              <a:t>     the </a:t>
            </a:r>
            <a:r>
              <a:rPr lang="en-US" sz="1600" smtClean="0">
                <a:solidFill>
                  <a:srgbClr val="0070C0"/>
                </a:solidFill>
              </a:rPr>
              <a:t>logic gates </a:t>
            </a:r>
            <a:r>
              <a:rPr lang="en-US" sz="1600" smtClean="0">
                <a:solidFill>
                  <a:srgbClr val="000000"/>
                </a:solidFill>
              </a:rPr>
              <a:t>of the blocks are </a:t>
            </a:r>
            <a:r>
              <a:rPr lang="en-US" sz="1600" smtClean="0">
                <a:solidFill>
                  <a:srgbClr val="0070C0"/>
                </a:solidFill>
              </a:rPr>
              <a:t>manually placed </a:t>
            </a:r>
            <a:r>
              <a:rPr lang="en-US" sz="1600" smtClean="0">
                <a:solidFill>
                  <a:srgbClr val="000000"/>
                </a:solidFill>
              </a:rPr>
              <a:t>to </a:t>
            </a:r>
            <a:r>
              <a:rPr lang="en-US" sz="1600">
                <a:solidFill>
                  <a:srgbClr val="000000"/>
                </a:solidFill>
              </a:rPr>
              <a:t>maintain </a:t>
            </a:r>
            <a:r>
              <a:rPr lang="en-US" sz="1600" smtClean="0">
                <a:solidFill>
                  <a:srgbClr val="000000"/>
                </a:solidFill>
              </a:rPr>
              <a:t>a regular data-flow </a:t>
            </a:r>
          </a:p>
          <a:p>
            <a:pPr>
              <a:spcAft>
                <a:spcPts val="600"/>
              </a:spcAft>
            </a:pPr>
            <a:r>
              <a:rPr lang="en-US" sz="1600">
                <a:solidFill>
                  <a:srgbClr val="000000"/>
                </a:solidFill>
              </a:rPr>
              <a:t> </a:t>
            </a:r>
            <a:r>
              <a:rPr lang="en-US" sz="1600" smtClean="0">
                <a:solidFill>
                  <a:srgbClr val="000000"/>
                </a:solidFill>
              </a:rPr>
              <a:t>     within the blocks </a:t>
            </a:r>
            <a:r>
              <a:rPr lang="en-US" sz="1600">
                <a:solidFill>
                  <a:srgbClr val="000000"/>
                </a:solidFill>
              </a:rPr>
              <a:t>instead of generating a random gate structure </a:t>
            </a:r>
            <a:r>
              <a:rPr lang="en-US" sz="1600" smtClean="0">
                <a:solidFill>
                  <a:srgbClr val="000000"/>
                </a:solidFill>
              </a:rPr>
              <a:t>by </a:t>
            </a:r>
            <a:r>
              <a:rPr lang="en-US" sz="1600">
                <a:solidFill>
                  <a:srgbClr val="000000"/>
                </a:solidFill>
              </a:rPr>
              <a:t>synthesis</a:t>
            </a:r>
            <a:r>
              <a:rPr lang="en-US" sz="1600" smtClean="0">
                <a:solidFill>
                  <a:srgbClr val="000000"/>
                </a:solidFill>
              </a:rPr>
              <a:t>.</a:t>
            </a:r>
          </a:p>
          <a:p>
            <a:pPr>
              <a:spcAft>
                <a:spcPts val="600"/>
              </a:spcAft>
            </a:pPr>
            <a:r>
              <a:rPr lang="en-US" sz="1600" smtClean="0">
                <a:solidFill>
                  <a:srgbClr val="000000"/>
                </a:solidFill>
              </a:rPr>
              <a:t>    Nevertheless</a:t>
            </a:r>
            <a:r>
              <a:rPr lang="hu-HU" sz="1600" smtClean="0">
                <a:solidFill>
                  <a:srgbClr val="000000"/>
                </a:solidFill>
              </a:rPr>
              <a:t>,</a:t>
            </a:r>
            <a:r>
              <a:rPr lang="en-US" sz="1600" smtClean="0">
                <a:solidFill>
                  <a:srgbClr val="000000"/>
                </a:solidFill>
              </a:rPr>
              <a:t> the </a:t>
            </a:r>
            <a:r>
              <a:rPr lang="en-US" sz="1600" smtClean="0">
                <a:solidFill>
                  <a:srgbClr val="0070C0"/>
                </a:solidFill>
              </a:rPr>
              <a:t>routing </a:t>
            </a:r>
            <a:r>
              <a:rPr lang="en-US" sz="1600" smtClean="0">
                <a:solidFill>
                  <a:srgbClr val="000000"/>
                </a:solidFill>
              </a:rPr>
              <a:t>of the circuit elements is done </a:t>
            </a:r>
            <a:r>
              <a:rPr lang="en-US" sz="1600" smtClean="0">
                <a:solidFill>
                  <a:srgbClr val="0070C0"/>
                </a:solidFill>
              </a:rPr>
              <a:t>automatically</a:t>
            </a:r>
            <a:r>
              <a:rPr lang="en-US" sz="1600" smtClean="0">
                <a:solidFill>
                  <a:srgbClr val="000000"/>
                </a:solidFill>
              </a:rPr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>
                <a:solidFill>
                  <a:srgbClr val="000000"/>
                </a:solidFill>
              </a:rPr>
              <a:t>This approach offers </a:t>
            </a:r>
            <a:r>
              <a:rPr lang="en-US" sz="1600">
                <a:solidFill>
                  <a:srgbClr val="0070C0"/>
                </a:solidFill>
              </a:rPr>
              <a:t>more control over the design than an automated synthesis </a:t>
            </a:r>
            <a:endParaRPr lang="en-US" sz="1600" smtClean="0">
              <a:solidFill>
                <a:srgbClr val="0070C0"/>
              </a:solidFill>
            </a:endParaRPr>
          </a:p>
          <a:p>
            <a:pPr>
              <a:spcAft>
                <a:spcPts val="600"/>
              </a:spcAft>
            </a:pPr>
            <a:r>
              <a:rPr lang="en-US" sz="1600">
                <a:solidFill>
                  <a:srgbClr val="0070C0"/>
                </a:solidFill>
              </a:rPr>
              <a:t> </a:t>
            </a:r>
            <a:r>
              <a:rPr lang="en-US" sz="1600" smtClean="0">
                <a:solidFill>
                  <a:srgbClr val="0070C0"/>
                </a:solidFill>
              </a:rPr>
              <a:t>     approach </a:t>
            </a:r>
            <a:r>
              <a:rPr lang="en-US" sz="1600">
                <a:solidFill>
                  <a:srgbClr val="0070C0"/>
                </a:solidFill>
              </a:rPr>
              <a:t>and leads to a more predictable timing </a:t>
            </a:r>
            <a:r>
              <a:rPr lang="en-US" sz="1600" smtClean="0">
                <a:solidFill>
                  <a:srgbClr val="0070C0"/>
                </a:solidFill>
              </a:rPr>
              <a:t>behavior.</a:t>
            </a:r>
          </a:p>
          <a:p>
            <a:r>
              <a:rPr lang="en-US" sz="1600" smtClean="0">
                <a:solidFill>
                  <a:srgbClr val="000000"/>
                </a:solidFill>
              </a:rPr>
              <a:t>    On the other hand it yields </a:t>
            </a:r>
            <a:r>
              <a:rPr lang="en-US" sz="1600" smtClean="0">
                <a:solidFill>
                  <a:srgbClr val="0070C0"/>
                </a:solidFill>
              </a:rPr>
              <a:t>better </a:t>
            </a:r>
            <a:r>
              <a:rPr lang="en-US" sz="1600">
                <a:solidFill>
                  <a:srgbClr val="0070C0"/>
                </a:solidFill>
              </a:rPr>
              <a:t>performance and </a:t>
            </a:r>
            <a:r>
              <a:rPr lang="en-US" sz="1600" smtClean="0">
                <a:solidFill>
                  <a:srgbClr val="0070C0"/>
                </a:solidFill>
              </a:rPr>
              <a:t>less area than </a:t>
            </a:r>
            <a:r>
              <a:rPr lang="en-US" sz="1600">
                <a:solidFill>
                  <a:srgbClr val="0070C0"/>
                </a:solidFill>
              </a:rPr>
              <a:t>traditional </a:t>
            </a:r>
            <a:r>
              <a:rPr lang="en-US" sz="1600" smtClean="0">
                <a:solidFill>
                  <a:srgbClr val="0070C0"/>
                </a:solidFill>
              </a:rPr>
              <a:t> </a:t>
            </a:r>
          </a:p>
          <a:p>
            <a:r>
              <a:rPr lang="en-US" sz="1600">
                <a:solidFill>
                  <a:srgbClr val="0070C0"/>
                </a:solidFill>
              </a:rPr>
              <a:t> </a:t>
            </a:r>
            <a:r>
              <a:rPr lang="en-US" sz="1600" smtClean="0">
                <a:solidFill>
                  <a:srgbClr val="0070C0"/>
                </a:solidFill>
              </a:rPr>
              <a:t>     techniques</a:t>
            </a:r>
            <a:r>
              <a:rPr lang="en-US" sz="1600">
                <a:solidFill>
                  <a:srgbClr val="0070C0"/>
                </a:solidFill>
              </a:rPr>
              <a:t>.</a:t>
            </a: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072" t="14248" b="30538"/>
          <a:stretch/>
        </p:blipFill>
        <p:spPr bwMode="auto">
          <a:xfrm>
            <a:off x="2833191" y="3547585"/>
            <a:ext cx="3448999" cy="25815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2567147" y="6292890"/>
            <a:ext cx="431381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smtClean="0">
                <a:solidFill>
                  <a:srgbClr val="000000"/>
                </a:solidFill>
              </a:rPr>
              <a:t>Figure: Regular </a:t>
            </a:r>
            <a:r>
              <a:rPr lang="en-US" sz="1600" err="1" smtClean="0">
                <a:solidFill>
                  <a:srgbClr val="000000"/>
                </a:solidFill>
              </a:rPr>
              <a:t>datapath</a:t>
            </a:r>
            <a:r>
              <a:rPr lang="en-US" sz="1600" smtClean="0">
                <a:solidFill>
                  <a:srgbClr val="000000"/>
                </a:solidFill>
              </a:rPr>
              <a:t> structure [</a:t>
            </a:r>
            <a:r>
              <a:rPr lang="hu-HU" sz="1600" smtClean="0">
                <a:solidFill>
                  <a:srgbClr val="000000"/>
                </a:solidFill>
              </a:rPr>
              <a:t>3</a:t>
            </a:r>
            <a:r>
              <a:rPr lang="en-US" sz="1600" smtClean="0">
                <a:solidFill>
                  <a:srgbClr val="000000"/>
                </a:solidFill>
              </a:rPr>
              <a:t>]</a:t>
            </a:r>
            <a:endParaRPr lang="en-US" sz="1600">
              <a:solidFill>
                <a:srgbClr val="000000"/>
              </a:solidFill>
            </a:endParaRPr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393700"/>
          </a:xfrm>
        </p:spPr>
        <p:txBody>
          <a:bodyPr/>
          <a:lstStyle/>
          <a:p>
            <a:r>
              <a:rPr lang="hu-HU" smtClean="0"/>
              <a:t>3. </a:t>
            </a:r>
            <a:r>
              <a:rPr lang="en-US" smtClean="0"/>
              <a:t>Approaches to circuit design </a:t>
            </a:r>
            <a:r>
              <a:rPr lang="hu-HU" smtClean="0"/>
              <a:t>(5)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05683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5" r="3219"/>
          <a:stretch/>
        </p:blipFill>
        <p:spPr bwMode="auto">
          <a:xfrm>
            <a:off x="65837" y="1223754"/>
            <a:ext cx="9078163" cy="43654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90500" y="632340"/>
            <a:ext cx="56196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mtClean="0">
                <a:solidFill>
                  <a:schemeClr val="accent6"/>
                </a:solidFill>
              </a:rPr>
              <a:t>Total number of ARM based chips shipped </a:t>
            </a:r>
            <a:r>
              <a:rPr lang="en-US" smtClean="0"/>
              <a:t>[</a:t>
            </a:r>
            <a:r>
              <a:rPr lang="hu-HU" smtClean="0"/>
              <a:t>19</a:t>
            </a:r>
            <a:r>
              <a:rPr lang="en-US" smtClean="0"/>
              <a:t>]</a:t>
            </a:r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116505" y="5705671"/>
            <a:ext cx="9136015" cy="1246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300"/>
              </a:spcAft>
            </a:pPr>
            <a:r>
              <a:rPr lang="hu-HU" sz="1400" dirty="0" smtClean="0"/>
              <a:t>Keil: Software development tool for embedded processors</a:t>
            </a:r>
          </a:p>
          <a:p>
            <a:r>
              <a:rPr lang="hu-HU" sz="1400" dirty="0" smtClean="0">
                <a:solidFill>
                  <a:srgbClr val="FF0000"/>
                </a:solidFill>
              </a:rPr>
              <a:t>Linaro</a:t>
            </a:r>
            <a:r>
              <a:rPr lang="hu-HU" sz="1400" dirty="0" smtClean="0"/>
              <a:t>: Nonprofit company, established by </a:t>
            </a:r>
            <a:r>
              <a:rPr lang="en-US" sz="1400" dirty="0" smtClean="0"/>
              <a:t>ARM</a:t>
            </a:r>
            <a:r>
              <a:rPr lang="en-US" sz="1400" dirty="0"/>
              <a:t>, Freescale, IBM, Samsung, ST-Ericsson and </a:t>
            </a:r>
            <a:r>
              <a:rPr lang="hu-HU" sz="1400" dirty="0" smtClean="0"/>
              <a:t>TI </a:t>
            </a:r>
          </a:p>
          <a:p>
            <a:pPr>
              <a:spcAft>
                <a:spcPts val="300"/>
              </a:spcAft>
            </a:pPr>
            <a:r>
              <a:rPr lang="hu-HU" sz="1400" dirty="0"/>
              <a:t> </a:t>
            </a:r>
            <a:r>
              <a:rPr lang="hu-HU" sz="1400" dirty="0" smtClean="0"/>
              <a:t>           to support </a:t>
            </a:r>
            <a:r>
              <a:rPr lang="en-US" sz="1400" dirty="0" smtClean="0"/>
              <a:t>open </a:t>
            </a:r>
            <a:r>
              <a:rPr lang="en-US" sz="1400" dirty="0"/>
              <a:t>source software developers using Linux </a:t>
            </a:r>
            <a:r>
              <a:rPr lang="en-US" sz="1400" dirty="0" smtClean="0"/>
              <a:t>on</a:t>
            </a:r>
            <a:r>
              <a:rPr lang="hu-HU" sz="1400" dirty="0" smtClean="0"/>
              <a:t> </a:t>
            </a:r>
            <a:r>
              <a:rPr lang="en-US" sz="1400" dirty="0" err="1" smtClean="0"/>
              <a:t>SoCs</a:t>
            </a:r>
            <a:r>
              <a:rPr lang="en-US" sz="1400" dirty="0" smtClean="0"/>
              <a:t>.</a:t>
            </a:r>
            <a:endParaRPr lang="hu-HU" sz="1400" dirty="0" smtClean="0"/>
          </a:p>
          <a:p>
            <a:r>
              <a:rPr lang="en-US" sz="1400" dirty="0"/>
              <a:t>SBSA: Server Base System Architecture, a standardized </a:t>
            </a:r>
            <a:r>
              <a:rPr lang="hu-HU" sz="1400" dirty="0"/>
              <a:t>server platform for</a:t>
            </a:r>
            <a:r>
              <a:rPr lang="en-US" sz="1400" dirty="0"/>
              <a:t> 64-bit ARM</a:t>
            </a:r>
            <a:r>
              <a:rPr lang="hu-HU" sz="1400" dirty="0"/>
              <a:t> processors.         </a:t>
            </a:r>
            <a:r>
              <a:rPr lang="en-US" sz="1400" dirty="0"/>
              <a:t> </a:t>
            </a:r>
            <a:r>
              <a:rPr lang="hu-HU" sz="1400" dirty="0"/>
              <a:t> </a:t>
            </a:r>
          </a:p>
          <a:p>
            <a:endParaRPr lang="en-US" sz="1400" dirty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393700"/>
          </a:xfrm>
        </p:spPr>
        <p:txBody>
          <a:bodyPr/>
          <a:lstStyle/>
          <a:p>
            <a:r>
              <a:rPr lang="hu-HU"/>
              <a:t>1. Evolution of </a:t>
            </a:r>
            <a:r>
              <a:rPr lang="en-US"/>
              <a:t>ARM </a:t>
            </a:r>
            <a:r>
              <a:rPr lang="hu-HU" smtClean="0"/>
              <a:t>(2)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14809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2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460"/>
          <a:stretch/>
        </p:blipFill>
        <p:spPr bwMode="auto">
          <a:xfrm>
            <a:off x="617165" y="1126840"/>
            <a:ext cx="7915275" cy="4541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71450" y="627063"/>
            <a:ext cx="77946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>
                <a:solidFill>
                  <a:srgbClr val="2D2D8A"/>
                </a:solidFill>
              </a:rPr>
              <a:t>B</a:t>
            </a:r>
            <a:r>
              <a:rPr lang="en-US" smtClean="0">
                <a:solidFill>
                  <a:srgbClr val="2D2D8A"/>
                </a:solidFill>
              </a:rPr>
              <a:t>enefits of the structured layout vs. fully synthesized layout </a:t>
            </a:r>
            <a:r>
              <a:rPr lang="en-US" smtClean="0">
                <a:solidFill>
                  <a:srgbClr val="000000"/>
                </a:solidFill>
              </a:rPr>
              <a:t>[</a:t>
            </a:r>
            <a:r>
              <a:rPr lang="hu-HU" smtClean="0">
                <a:solidFill>
                  <a:srgbClr val="000000"/>
                </a:solidFill>
              </a:rPr>
              <a:t>3</a:t>
            </a:r>
            <a:r>
              <a:rPr lang="en-US" smtClean="0">
                <a:solidFill>
                  <a:srgbClr val="000000"/>
                </a:solidFill>
              </a:rPr>
              <a:t>]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393700"/>
          </a:xfrm>
        </p:spPr>
        <p:txBody>
          <a:bodyPr/>
          <a:lstStyle/>
          <a:p>
            <a:r>
              <a:rPr lang="hu-HU" smtClean="0"/>
              <a:t>3. </a:t>
            </a:r>
            <a:r>
              <a:rPr lang="en-US" smtClean="0"/>
              <a:t>Approaches to circuit design </a:t>
            </a:r>
            <a:r>
              <a:rPr lang="hu-HU" smtClean="0"/>
              <a:t>(6)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7011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766"/>
          <a:stretch/>
        </p:blipFill>
        <p:spPr bwMode="auto">
          <a:xfrm>
            <a:off x="431540" y="1088740"/>
            <a:ext cx="8229600" cy="50020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71035" y="631785"/>
            <a:ext cx="66527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mtClean="0">
                <a:solidFill>
                  <a:srgbClr val="2D2D8A"/>
                </a:solidFill>
              </a:rPr>
              <a:t>Example for a semi custom design: The Cortex-A8 </a:t>
            </a:r>
            <a:r>
              <a:rPr lang="en-US" smtClean="0">
                <a:solidFill>
                  <a:srgbClr val="000000"/>
                </a:solidFill>
              </a:rPr>
              <a:t>[</a:t>
            </a:r>
            <a:r>
              <a:rPr lang="hu-HU" smtClean="0">
                <a:solidFill>
                  <a:srgbClr val="000000"/>
                </a:solidFill>
              </a:rPr>
              <a:t>3</a:t>
            </a:r>
            <a:r>
              <a:rPr lang="en-US" smtClean="0">
                <a:solidFill>
                  <a:srgbClr val="000000"/>
                </a:solidFill>
              </a:rPr>
              <a:t>]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90952" y="6207722"/>
            <a:ext cx="828034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smtClean="0">
                <a:solidFill>
                  <a:srgbClr val="000000"/>
                </a:solidFill>
              </a:rPr>
              <a:t>Figure: Partitioning the Cortex-A8 into blocks implemented by different design</a:t>
            </a:r>
            <a:endParaRPr lang="hu-HU" sz="1600" smtClean="0">
              <a:solidFill>
                <a:srgbClr val="000000"/>
              </a:solidFill>
            </a:endParaRPr>
          </a:p>
          <a:p>
            <a:pPr algn="ctr"/>
            <a:r>
              <a:rPr lang="en-US" sz="1600" smtClean="0">
                <a:solidFill>
                  <a:srgbClr val="000000"/>
                </a:solidFill>
              </a:rPr>
              <a:t> approaches [</a:t>
            </a:r>
            <a:r>
              <a:rPr lang="hu-HU" sz="1600" smtClean="0">
                <a:solidFill>
                  <a:srgbClr val="000000"/>
                </a:solidFill>
              </a:rPr>
              <a:t>3</a:t>
            </a:r>
            <a:r>
              <a:rPr lang="en-US" sz="1600" smtClean="0">
                <a:solidFill>
                  <a:srgbClr val="000000"/>
                </a:solidFill>
              </a:rPr>
              <a:t>]</a:t>
            </a:r>
            <a:endParaRPr lang="en-US" sz="1600">
              <a:solidFill>
                <a:srgbClr val="000000"/>
              </a:solidFill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393700"/>
          </a:xfrm>
        </p:spPr>
        <p:txBody>
          <a:bodyPr/>
          <a:lstStyle/>
          <a:p>
            <a:r>
              <a:rPr lang="hu-HU" smtClean="0"/>
              <a:t>3. </a:t>
            </a:r>
            <a:r>
              <a:rPr lang="en-US" smtClean="0"/>
              <a:t>Approaches to circuit design </a:t>
            </a:r>
            <a:r>
              <a:rPr lang="hu-HU" smtClean="0"/>
              <a:t>(9)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46916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50825" y="998730"/>
            <a:ext cx="8776670" cy="14003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smtClean="0">
                <a:solidFill>
                  <a:srgbClr val="000000"/>
                </a:solidFill>
              </a:rPr>
              <a:t>Over </a:t>
            </a:r>
            <a:r>
              <a:rPr lang="en-US" sz="1600">
                <a:solidFill>
                  <a:srgbClr val="000000"/>
                </a:solidFill>
              </a:rPr>
              <a:t>time </a:t>
            </a:r>
            <a:r>
              <a:rPr lang="en-US" sz="1600">
                <a:solidFill>
                  <a:srgbClr val="0070C0"/>
                </a:solidFill>
              </a:rPr>
              <a:t>more and more advanced standard cell libraries were developed </a:t>
            </a:r>
            <a:r>
              <a:rPr lang="en-US" sz="1600">
                <a:solidFill>
                  <a:srgbClr val="000000"/>
                </a:solidFill>
              </a:rPr>
              <a:t>that </a:t>
            </a:r>
            <a:endParaRPr lang="en-US" sz="1600" smtClean="0">
              <a:solidFill>
                <a:srgbClr val="000000"/>
              </a:solidFill>
            </a:endParaRPr>
          </a:p>
          <a:p>
            <a:r>
              <a:rPr lang="en-US" sz="1600">
                <a:solidFill>
                  <a:srgbClr val="000000"/>
                </a:solidFill>
              </a:rPr>
              <a:t> </a:t>
            </a:r>
            <a:r>
              <a:rPr lang="en-US" sz="1600" smtClean="0">
                <a:solidFill>
                  <a:srgbClr val="000000"/>
                </a:solidFill>
              </a:rPr>
              <a:t>     have </a:t>
            </a:r>
            <a:r>
              <a:rPr lang="en-US" sz="1600">
                <a:solidFill>
                  <a:srgbClr val="000000"/>
                </a:solidFill>
              </a:rPr>
              <a:t>a large variety of cell types and drive strengths which </a:t>
            </a:r>
            <a:r>
              <a:rPr lang="en-US" sz="1600">
                <a:solidFill>
                  <a:srgbClr val="0070C0"/>
                </a:solidFill>
              </a:rPr>
              <a:t>lessens the need</a:t>
            </a:r>
          </a:p>
          <a:p>
            <a:pPr>
              <a:spcAft>
                <a:spcPts val="600"/>
              </a:spcAft>
            </a:pPr>
            <a:r>
              <a:rPr lang="en-US" sz="1600">
                <a:solidFill>
                  <a:srgbClr val="0070C0"/>
                </a:solidFill>
              </a:rPr>
              <a:t> </a:t>
            </a:r>
            <a:r>
              <a:rPr lang="en-US" sz="1600" smtClean="0">
                <a:solidFill>
                  <a:srgbClr val="0070C0"/>
                </a:solidFill>
              </a:rPr>
              <a:t>     </a:t>
            </a:r>
            <a:r>
              <a:rPr lang="en-US" sz="1600">
                <a:solidFill>
                  <a:srgbClr val="0070C0"/>
                </a:solidFill>
              </a:rPr>
              <a:t>for </a:t>
            </a:r>
            <a:r>
              <a:rPr lang="en-US" sz="1600" smtClean="0">
                <a:solidFill>
                  <a:srgbClr val="0070C0"/>
                </a:solidFill>
              </a:rPr>
              <a:t>custom design</a:t>
            </a:r>
            <a:r>
              <a:rPr lang="en-US" sz="1600" smtClean="0">
                <a:solidFill>
                  <a:srgbClr val="2D2D8A"/>
                </a:solidFill>
              </a:rPr>
              <a:t>. </a:t>
            </a:r>
            <a:endParaRPr lang="en-US" sz="1600">
              <a:solidFill>
                <a:srgbClr val="2D2D8A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>
                <a:solidFill>
                  <a:srgbClr val="000000"/>
                </a:solidFill>
              </a:rPr>
              <a:t>This is the reason why </a:t>
            </a:r>
            <a:r>
              <a:rPr lang="en-US" sz="1600">
                <a:solidFill>
                  <a:srgbClr val="FF0000"/>
                </a:solidFill>
              </a:rPr>
              <a:t>recently automated design tools are </a:t>
            </a:r>
            <a:r>
              <a:rPr lang="en-US" sz="1600" smtClean="0">
                <a:solidFill>
                  <a:srgbClr val="FF0000"/>
                </a:solidFill>
              </a:rPr>
              <a:t>typically </a:t>
            </a:r>
            <a:r>
              <a:rPr lang="en-US" sz="1600">
                <a:solidFill>
                  <a:srgbClr val="FF0000"/>
                </a:solidFill>
              </a:rPr>
              <a:t>used </a:t>
            </a:r>
            <a:r>
              <a:rPr lang="en-US" sz="1600">
                <a:solidFill>
                  <a:srgbClr val="000000"/>
                </a:solidFill>
              </a:rPr>
              <a:t>for</a:t>
            </a:r>
          </a:p>
          <a:p>
            <a:r>
              <a:rPr lang="en-US" sz="1600" smtClean="0">
                <a:solidFill>
                  <a:srgbClr val="000000"/>
                </a:solidFill>
              </a:rPr>
              <a:t>      processor </a:t>
            </a:r>
            <a:r>
              <a:rPr lang="en-US" sz="1600">
                <a:solidFill>
                  <a:srgbClr val="000000"/>
                </a:solidFill>
              </a:rPr>
              <a:t>design.</a:t>
            </a:r>
          </a:p>
        </p:txBody>
      </p:sp>
      <p:sp>
        <p:nvSpPr>
          <p:cNvPr id="4" name="Text Box 5"/>
          <p:cNvSpPr txBox="1">
            <a:spLocks noChangeArrowheads="1"/>
          </p:cNvSpPr>
          <p:nvPr/>
        </p:nvSpPr>
        <p:spPr bwMode="auto">
          <a:xfrm>
            <a:off x="3374508" y="3503336"/>
            <a:ext cx="2064989" cy="292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300" b="1" smtClean="0">
                <a:solidFill>
                  <a:srgbClr val="000000"/>
                </a:solidFill>
              </a:rPr>
              <a:t>Semi custom design</a:t>
            </a:r>
            <a:endParaRPr lang="en-US" sz="1300" b="1">
              <a:solidFill>
                <a:srgbClr val="000000"/>
              </a:solidFill>
            </a:endParaRPr>
          </a:p>
        </p:txBody>
      </p:sp>
      <p:sp>
        <p:nvSpPr>
          <p:cNvPr id="5" name="Text Box 6"/>
          <p:cNvSpPr txBox="1">
            <a:spLocks noChangeArrowheads="1"/>
          </p:cNvSpPr>
          <p:nvPr/>
        </p:nvSpPr>
        <p:spPr bwMode="auto">
          <a:xfrm>
            <a:off x="6344261" y="3503336"/>
            <a:ext cx="2547492" cy="292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300" b="1" smtClean="0">
                <a:solidFill>
                  <a:srgbClr val="000000"/>
                </a:solidFill>
              </a:rPr>
              <a:t>Full synthesizable design</a:t>
            </a:r>
            <a:endParaRPr lang="en-US" sz="1300" b="1">
              <a:solidFill>
                <a:srgbClr val="000000"/>
              </a:solidFill>
            </a:endParaRPr>
          </a:p>
        </p:txBody>
      </p:sp>
      <p:sp>
        <p:nvSpPr>
          <p:cNvPr id="6" name="Line 9"/>
          <p:cNvSpPr>
            <a:spLocks noChangeShapeType="1"/>
          </p:cNvSpPr>
          <p:nvPr/>
        </p:nvSpPr>
        <p:spPr bwMode="auto">
          <a:xfrm>
            <a:off x="4408872" y="2876273"/>
            <a:ext cx="0" cy="2460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1300">
              <a:solidFill>
                <a:srgbClr val="000000"/>
              </a:solidFill>
            </a:endParaRPr>
          </a:p>
        </p:txBody>
      </p:sp>
      <p:sp>
        <p:nvSpPr>
          <p:cNvPr id="7" name="Line 10"/>
          <p:cNvSpPr>
            <a:spLocks noChangeShapeType="1"/>
          </p:cNvSpPr>
          <p:nvPr/>
        </p:nvSpPr>
        <p:spPr bwMode="auto">
          <a:xfrm flipH="1">
            <a:off x="4407719" y="3122336"/>
            <a:ext cx="0" cy="29606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1300">
              <a:solidFill>
                <a:srgbClr val="000000"/>
              </a:solidFill>
            </a:endParaRPr>
          </a:p>
        </p:txBody>
      </p:sp>
      <p:sp>
        <p:nvSpPr>
          <p:cNvPr id="8" name="Text Box 13"/>
          <p:cNvSpPr txBox="1">
            <a:spLocks noChangeArrowheads="1"/>
          </p:cNvSpPr>
          <p:nvPr/>
        </p:nvSpPr>
        <p:spPr bwMode="auto">
          <a:xfrm>
            <a:off x="2955278" y="2618910"/>
            <a:ext cx="2953053" cy="292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300" b="1" smtClean="0">
                <a:solidFill>
                  <a:srgbClr val="000000"/>
                </a:solidFill>
              </a:rPr>
              <a:t>Approaches to circuit design</a:t>
            </a:r>
            <a:endParaRPr lang="en-US" sz="1300" b="1">
              <a:solidFill>
                <a:srgbClr val="000000"/>
              </a:solidFill>
            </a:endParaRPr>
          </a:p>
        </p:txBody>
      </p:sp>
      <p:sp>
        <p:nvSpPr>
          <p:cNvPr id="9" name="Text Box 5"/>
          <p:cNvSpPr txBox="1">
            <a:spLocks noChangeArrowheads="1"/>
          </p:cNvSpPr>
          <p:nvPr/>
        </p:nvSpPr>
        <p:spPr bwMode="auto">
          <a:xfrm>
            <a:off x="251520" y="3503336"/>
            <a:ext cx="1944764" cy="292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300" b="1" smtClean="0">
                <a:solidFill>
                  <a:srgbClr val="000000"/>
                </a:solidFill>
              </a:rPr>
              <a:t>Full custom design</a:t>
            </a:r>
            <a:endParaRPr lang="en-US" sz="1300" b="1">
              <a:solidFill>
                <a:srgbClr val="000000"/>
              </a:solidFill>
            </a:endParaRPr>
          </a:p>
        </p:txBody>
      </p:sp>
      <p:cxnSp>
        <p:nvCxnSpPr>
          <p:cNvPr id="10" name="Straight Connector 9"/>
          <p:cNvCxnSpPr>
            <a:stCxn id="6" idx="1"/>
            <a:endCxn id="13" idx="7"/>
          </p:cNvCxnSpPr>
          <p:nvPr/>
        </p:nvCxnSpPr>
        <p:spPr>
          <a:xfrm flipH="1">
            <a:off x="1269817" y="3122336"/>
            <a:ext cx="3139056" cy="28330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>
            <a:stCxn id="7" idx="0"/>
            <a:endCxn id="14" idx="7"/>
          </p:cNvCxnSpPr>
          <p:nvPr/>
        </p:nvCxnSpPr>
        <p:spPr>
          <a:xfrm>
            <a:off x="4407719" y="3122336"/>
            <a:ext cx="3235345" cy="274179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Oval 13"/>
          <p:cNvSpPr>
            <a:spLocks noChangeArrowheads="1"/>
          </p:cNvSpPr>
          <p:nvPr/>
        </p:nvSpPr>
        <p:spPr bwMode="auto">
          <a:xfrm>
            <a:off x="4374808" y="3392211"/>
            <a:ext cx="65088" cy="60325"/>
          </a:xfrm>
          <a:prstGeom prst="ellipse">
            <a:avLst/>
          </a:prstGeom>
          <a:solidFill>
            <a:srgbClr val="FFFFFF"/>
          </a:solidFill>
          <a:ln w="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hu-HU" sz="1300">
              <a:solidFill>
                <a:srgbClr val="000000"/>
              </a:solidFill>
            </a:endParaRPr>
          </a:p>
        </p:txBody>
      </p:sp>
      <p:sp>
        <p:nvSpPr>
          <p:cNvPr id="13" name="Oval 13"/>
          <p:cNvSpPr>
            <a:spLocks noChangeArrowheads="1"/>
          </p:cNvSpPr>
          <p:nvPr/>
        </p:nvSpPr>
        <p:spPr bwMode="auto">
          <a:xfrm>
            <a:off x="1214261" y="3396806"/>
            <a:ext cx="65088" cy="60325"/>
          </a:xfrm>
          <a:prstGeom prst="ellipse">
            <a:avLst/>
          </a:prstGeom>
          <a:solidFill>
            <a:srgbClr val="FFFFFF"/>
          </a:solidFill>
          <a:ln w="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hu-HU" sz="1300">
              <a:solidFill>
                <a:srgbClr val="000000"/>
              </a:solidFill>
            </a:endParaRPr>
          </a:p>
        </p:txBody>
      </p:sp>
      <p:sp>
        <p:nvSpPr>
          <p:cNvPr id="14" name="Oval 13"/>
          <p:cNvSpPr>
            <a:spLocks noChangeArrowheads="1"/>
          </p:cNvSpPr>
          <p:nvPr/>
        </p:nvSpPr>
        <p:spPr bwMode="auto">
          <a:xfrm>
            <a:off x="7587509" y="3387448"/>
            <a:ext cx="65087" cy="61913"/>
          </a:xfrm>
          <a:prstGeom prst="ellipse">
            <a:avLst/>
          </a:prstGeom>
          <a:solidFill>
            <a:srgbClr val="FFFFFF"/>
          </a:solidFill>
          <a:ln w="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hu-HU" sz="1300">
              <a:solidFill>
                <a:srgbClr val="0000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35831" y="3952216"/>
            <a:ext cx="1743234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300" smtClean="0">
                <a:solidFill>
                  <a:srgbClr val="000000"/>
                </a:solidFill>
              </a:rPr>
              <a:t>Hand layout of the</a:t>
            </a:r>
          </a:p>
          <a:p>
            <a:pPr algn="ctr"/>
            <a:r>
              <a:rPr lang="en-US" sz="1300" smtClean="0">
                <a:solidFill>
                  <a:srgbClr val="000000"/>
                </a:solidFill>
              </a:rPr>
              <a:t>entire circuit</a:t>
            </a:r>
            <a:endParaRPr lang="en-US" sz="1300">
              <a:solidFill>
                <a:srgbClr val="00000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510727" y="3952216"/>
            <a:ext cx="2224904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300" smtClean="0">
                <a:solidFill>
                  <a:srgbClr val="000000"/>
                </a:solidFill>
              </a:rPr>
              <a:t>Automated layout of the</a:t>
            </a:r>
          </a:p>
          <a:p>
            <a:pPr algn="ctr"/>
            <a:r>
              <a:rPr lang="en-US" sz="1300" smtClean="0">
                <a:solidFill>
                  <a:srgbClr val="000000"/>
                </a:solidFill>
              </a:rPr>
              <a:t>entire circuit</a:t>
            </a:r>
            <a:endParaRPr lang="en-US" sz="1300">
              <a:solidFill>
                <a:srgbClr val="00000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918986" y="3952216"/>
            <a:ext cx="4983032" cy="136960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smtClean="0">
                <a:solidFill>
                  <a:srgbClr val="000000"/>
                </a:solidFill>
              </a:rPr>
              <a:t>The design </a:t>
            </a:r>
            <a:r>
              <a:rPr lang="en-US" sz="1400">
                <a:solidFill>
                  <a:srgbClr val="000000"/>
                </a:solidFill>
              </a:rPr>
              <a:t>will be </a:t>
            </a:r>
            <a:r>
              <a:rPr lang="en-US" sz="1400" smtClean="0">
                <a:solidFill>
                  <a:srgbClr val="000000"/>
                </a:solidFill>
              </a:rPr>
              <a:t>subdivided into</a:t>
            </a:r>
          </a:p>
          <a:p>
            <a:pPr algn="ctr"/>
            <a:r>
              <a:rPr lang="en-US" sz="1400" smtClean="0">
                <a:solidFill>
                  <a:srgbClr val="000000"/>
                </a:solidFill>
              </a:rPr>
              <a:t> functional units and further on into blocks</a:t>
            </a:r>
          </a:p>
          <a:p>
            <a:pPr algn="ctr"/>
            <a:r>
              <a:rPr lang="en-US" sz="1400" smtClean="0">
                <a:solidFill>
                  <a:srgbClr val="000000"/>
                </a:solidFill>
              </a:rPr>
              <a:t>and the appropriate </a:t>
            </a:r>
            <a:r>
              <a:rPr lang="en-US" sz="1400">
                <a:solidFill>
                  <a:srgbClr val="000000"/>
                </a:solidFill>
              </a:rPr>
              <a:t>implementation technique </a:t>
            </a:r>
            <a:endParaRPr lang="en-US" sz="1400" smtClean="0">
              <a:solidFill>
                <a:srgbClr val="000000"/>
              </a:solidFill>
            </a:endParaRPr>
          </a:p>
          <a:p>
            <a:pPr algn="ctr"/>
            <a:r>
              <a:rPr lang="en-US" sz="1400" smtClean="0">
                <a:solidFill>
                  <a:srgbClr val="000000"/>
                </a:solidFill>
              </a:rPr>
              <a:t>(hand layout, structured layout or automated layout)</a:t>
            </a:r>
          </a:p>
          <a:p>
            <a:pPr algn="ctr"/>
            <a:r>
              <a:rPr lang="en-US" sz="1400" smtClean="0">
                <a:solidFill>
                  <a:srgbClr val="000000"/>
                </a:solidFill>
              </a:rPr>
              <a:t> is chosen </a:t>
            </a:r>
            <a:r>
              <a:rPr lang="en-US" sz="1400">
                <a:solidFill>
                  <a:srgbClr val="000000"/>
                </a:solidFill>
              </a:rPr>
              <a:t>for each.  </a:t>
            </a:r>
          </a:p>
          <a:p>
            <a:pPr algn="ctr"/>
            <a:endParaRPr lang="en-US" sz="1300">
              <a:solidFill>
                <a:srgbClr val="00000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18446" y="5140360"/>
            <a:ext cx="1822102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300" smtClean="0">
                <a:solidFill>
                  <a:srgbClr val="000000"/>
                </a:solidFill>
              </a:rPr>
              <a:t>Power/performance</a:t>
            </a:r>
          </a:p>
          <a:p>
            <a:pPr algn="ctr"/>
            <a:r>
              <a:rPr lang="en-US" sz="1300" smtClean="0">
                <a:solidFill>
                  <a:srgbClr val="000000"/>
                </a:solidFill>
              </a:rPr>
              <a:t>optimized</a:t>
            </a:r>
            <a:endParaRPr lang="en-US" sz="1300">
              <a:solidFill>
                <a:srgbClr val="000000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6647009" y="5151890"/>
            <a:ext cx="1951175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300" smtClean="0">
                <a:solidFill>
                  <a:srgbClr val="000000"/>
                </a:solidFill>
              </a:rPr>
              <a:t>Implementation time</a:t>
            </a:r>
          </a:p>
          <a:p>
            <a:pPr algn="ctr"/>
            <a:r>
              <a:rPr lang="en-US" sz="1300" smtClean="0">
                <a:solidFill>
                  <a:srgbClr val="000000"/>
                </a:solidFill>
              </a:rPr>
              <a:t>optimized</a:t>
            </a:r>
            <a:endParaRPr lang="en-US" sz="1300">
              <a:solidFill>
                <a:srgbClr val="000000"/>
              </a:solidFill>
            </a:endParaRPr>
          </a:p>
        </p:txBody>
      </p:sp>
      <p:sp>
        <p:nvSpPr>
          <p:cNvPr id="20" name="Left-Right Arrow 19"/>
          <p:cNvSpPr/>
          <p:nvPr/>
        </p:nvSpPr>
        <p:spPr bwMode="auto">
          <a:xfrm>
            <a:off x="2322957" y="5229201"/>
            <a:ext cx="4021304" cy="405044"/>
          </a:xfrm>
          <a:prstGeom prst="leftRightArrow">
            <a:avLst/>
          </a:prstGeom>
          <a:solidFill>
            <a:schemeClr val="accent2">
              <a:lumMod val="60000"/>
              <a:lumOff val="40000"/>
            </a:schemeClr>
          </a:solidFill>
          <a:ln w="190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1300" b="1" smtClean="0">
              <a:solidFill>
                <a:srgbClr val="000000"/>
              </a:solidFill>
            </a:endParaRPr>
          </a:p>
        </p:txBody>
      </p:sp>
      <p:sp>
        <p:nvSpPr>
          <p:cNvPr id="21" name="Right Arrow 20"/>
          <p:cNvSpPr/>
          <p:nvPr/>
        </p:nvSpPr>
        <p:spPr bwMode="auto">
          <a:xfrm>
            <a:off x="385840" y="5959368"/>
            <a:ext cx="8101595" cy="225025"/>
          </a:xfrm>
          <a:prstGeom prst="rightArrow">
            <a:avLst/>
          </a:prstGeom>
          <a:solidFill>
            <a:srgbClr val="FF0000"/>
          </a:solidFill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1400" smtClean="0">
              <a:solidFill>
                <a:srgbClr val="3333CC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175320" y="628210"/>
            <a:ext cx="65994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mtClean="0">
                <a:solidFill>
                  <a:srgbClr val="2D2D8A"/>
                </a:solidFill>
              </a:rPr>
              <a:t>Evolution of the approaches used to circuit design </a:t>
            </a:r>
            <a:r>
              <a:rPr lang="en-US" smtClean="0">
                <a:solidFill>
                  <a:srgbClr val="000000"/>
                </a:solidFill>
              </a:rPr>
              <a:t>[</a:t>
            </a:r>
            <a:r>
              <a:rPr lang="hu-HU" smtClean="0">
                <a:solidFill>
                  <a:srgbClr val="000000"/>
                </a:solidFill>
              </a:rPr>
              <a:t>1</a:t>
            </a:r>
            <a:r>
              <a:rPr lang="en-US" smtClean="0">
                <a:solidFill>
                  <a:srgbClr val="000000"/>
                </a:solidFill>
              </a:rPr>
              <a:t>]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4204816" y="5711499"/>
            <a:ext cx="715972" cy="4280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00" smtClean="0">
                <a:solidFill>
                  <a:srgbClr val="000000"/>
                </a:solidFill>
              </a:rPr>
              <a:t>Trend</a:t>
            </a:r>
            <a:endParaRPr lang="en-US" sz="1300">
              <a:solidFill>
                <a:srgbClr val="000000"/>
              </a:solidFill>
            </a:endParaRPr>
          </a:p>
        </p:txBody>
      </p:sp>
      <p:sp>
        <p:nvSpPr>
          <p:cNvPr id="25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393700"/>
          </a:xfrm>
        </p:spPr>
        <p:txBody>
          <a:bodyPr/>
          <a:lstStyle/>
          <a:p>
            <a:r>
              <a:rPr lang="hu-HU" smtClean="0"/>
              <a:t>3. </a:t>
            </a:r>
            <a:r>
              <a:rPr lang="en-US" smtClean="0"/>
              <a:t>Approaches to circuit design </a:t>
            </a:r>
            <a:r>
              <a:rPr lang="hu-HU" smtClean="0"/>
              <a:t>(11)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86649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 animBg="1"/>
      <p:bldP spid="7" grpId="0" animBg="1"/>
      <p:bldP spid="8" grpId="0"/>
      <p:bldP spid="9" grpId="0"/>
      <p:bldP spid="12" grpId="0" animBg="1"/>
      <p:bldP spid="13" grpId="0" animBg="1"/>
      <p:bldP spid="14" grpId="0" animBg="1"/>
      <p:bldP spid="15" grpId="0"/>
      <p:bldP spid="16" grpId="0"/>
      <p:bldP spid="17" grpId="0"/>
      <p:bldP spid="18" grpId="0"/>
      <p:bldP spid="19" grpId="0"/>
      <p:bldP spid="20" grpId="0" animBg="1"/>
      <p:bldP spid="21" grpId="0" animBg="1"/>
      <p:bldP spid="23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182F76"/>
            </a:gs>
            <a:gs pos="100000">
              <a:srgbClr val="3366FF"/>
            </a:gs>
          </a:gsLst>
          <a:lin ang="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ChangeArrowheads="1"/>
          </p:cNvSpPr>
          <p:nvPr/>
        </p:nvSpPr>
        <p:spPr bwMode="auto">
          <a:xfrm>
            <a:off x="0" y="21526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2225" algn="ctr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45720" rIns="45720" anchor="ctr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hu-HU" altLang="en-US" sz="140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32771" name="AutoShape 3"/>
          <p:cNvSpPr>
            <a:spLocks noChangeArrowheads="1"/>
          </p:cNvSpPr>
          <p:nvPr/>
        </p:nvSpPr>
        <p:spPr bwMode="auto">
          <a:xfrm>
            <a:off x="841375" y="1223755"/>
            <a:ext cx="7359650" cy="522000"/>
          </a:xfrm>
          <a:prstGeom prst="roundRect">
            <a:avLst>
              <a:gd name="adj" fmla="val 0"/>
            </a:avLst>
          </a:prstGeom>
          <a:solidFill>
            <a:srgbClr val="000080"/>
          </a:solidFill>
          <a:ln w="9525">
            <a:solidFill>
              <a:schemeClr val="bg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hu-HU" sz="1900" smtClean="0">
                <a:solidFill>
                  <a:srgbClr val="FFFFFF"/>
                </a:solidFill>
              </a:rPr>
              <a:t>4.</a:t>
            </a:r>
            <a:r>
              <a:rPr lang="en-US" sz="1900" smtClean="0">
                <a:solidFill>
                  <a:srgbClr val="FFFFFF"/>
                </a:solidFill>
              </a:rPr>
              <a:t> </a:t>
            </a:r>
            <a:r>
              <a:rPr lang="hu-HU" sz="1900" smtClean="0">
                <a:solidFill>
                  <a:srgbClr val="FFFFFF"/>
                </a:solidFill>
              </a:rPr>
              <a:t>Overview of </a:t>
            </a:r>
            <a:r>
              <a:rPr lang="en-US" sz="1900" smtClean="0">
                <a:solidFill>
                  <a:srgbClr val="FFFFFF"/>
                </a:solidFill>
              </a:rPr>
              <a:t>ARM’s </a:t>
            </a:r>
            <a:r>
              <a:rPr lang="en-US" sz="1900">
                <a:solidFill>
                  <a:srgbClr val="FFFFFF"/>
                </a:solidFill>
              </a:rPr>
              <a:t>processor </a:t>
            </a:r>
            <a:r>
              <a:rPr lang="hu-HU" sz="1900" smtClean="0">
                <a:solidFill>
                  <a:srgbClr val="FFFFFF"/>
                </a:solidFill>
              </a:rPr>
              <a:t>series</a:t>
            </a:r>
            <a:endParaRPr lang="hu-HU" sz="1900">
              <a:solidFill>
                <a:srgbClr val="FFFFFF"/>
              </a:solidFill>
            </a:endParaRPr>
          </a:p>
        </p:txBody>
      </p:sp>
      <p:grpSp>
        <p:nvGrpSpPr>
          <p:cNvPr id="4" name="Group 3"/>
          <p:cNvGrpSpPr>
            <a:grpSpLocks/>
          </p:cNvGrpSpPr>
          <p:nvPr/>
        </p:nvGrpSpPr>
        <p:grpSpPr bwMode="auto">
          <a:xfrm>
            <a:off x="597685" y="2171289"/>
            <a:ext cx="7916863" cy="432182"/>
            <a:chOff x="699" y="1638"/>
            <a:chExt cx="4448" cy="309"/>
          </a:xfrm>
        </p:grpSpPr>
        <p:sp>
          <p:nvSpPr>
            <p:cNvPr id="5" name="AutoShape 5"/>
            <p:cNvSpPr>
              <a:spLocks noChangeArrowheads="1"/>
            </p:cNvSpPr>
            <p:nvPr/>
          </p:nvSpPr>
          <p:spPr bwMode="auto">
            <a:xfrm>
              <a:off x="951" y="1638"/>
              <a:ext cx="4196" cy="309"/>
            </a:xfrm>
            <a:prstGeom prst="roundRect">
              <a:avLst>
                <a:gd name="adj" fmla="val 0"/>
              </a:avLst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r>
                <a:rPr lang="hu-HU" altLang="en-US" sz="1900" dirty="0">
                  <a:solidFill>
                    <a:srgbClr val="FFFFFF"/>
                  </a:solidFill>
                  <a:latin typeface="Verdana" pitchFamily="34" charset="0"/>
                  <a:cs typeface="Times New Roman" pitchFamily="18" charset="0"/>
                </a:rPr>
                <a:t> </a:t>
              </a:r>
              <a:r>
                <a:rPr lang="hu-HU" altLang="en-US" sz="1900" dirty="0" smtClean="0">
                  <a:solidFill>
                    <a:srgbClr val="FFFFFF"/>
                  </a:solidFill>
                  <a:latin typeface="Verdana" pitchFamily="34" charset="0"/>
                  <a:cs typeface="Times New Roman" pitchFamily="18" charset="0"/>
                </a:rPr>
                <a:t> 4.1 Introduction</a:t>
              </a:r>
              <a:endParaRPr lang="en-US" altLang="en-US" sz="1900" dirty="0">
                <a:solidFill>
                  <a:srgbClr val="FFFFFF"/>
                </a:solidFill>
                <a:latin typeface="Verdana" pitchFamily="34" charset="0"/>
                <a:cs typeface="Times New Roman" pitchFamily="18" charset="0"/>
              </a:endParaRPr>
            </a:p>
          </p:txBody>
        </p:sp>
        <p:sp>
          <p:nvSpPr>
            <p:cNvPr id="6" name="Text Box 6"/>
            <p:cNvSpPr txBox="1">
              <a:spLocks noChangeArrowheads="1"/>
            </p:cNvSpPr>
            <p:nvPr/>
          </p:nvSpPr>
          <p:spPr bwMode="auto">
            <a:xfrm>
              <a:off x="699" y="1644"/>
              <a:ext cx="243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lang="hu-HU" altLang="en-US" sz="1900">
                  <a:solidFill>
                    <a:srgbClr val="FFFFFF"/>
                  </a:solidFill>
                  <a:latin typeface="Verdana" pitchFamily="34" charset="0"/>
                  <a:cs typeface="Times New Roman" pitchFamily="18" charset="0"/>
                </a:rPr>
                <a:t> </a:t>
              </a:r>
              <a:endParaRPr lang="en-US" altLang="en-US" sz="1900">
                <a:solidFill>
                  <a:srgbClr val="FFFFFF"/>
                </a:solidFill>
                <a:latin typeface="Verdana" pitchFamily="34" charset="0"/>
                <a:cs typeface="Times New Roman" pitchFamily="18" charset="0"/>
              </a:endParaRPr>
            </a:p>
          </p:txBody>
        </p:sp>
      </p:grpSp>
      <p:grpSp>
        <p:nvGrpSpPr>
          <p:cNvPr id="7" name="Group 6"/>
          <p:cNvGrpSpPr>
            <a:grpSpLocks/>
          </p:cNvGrpSpPr>
          <p:nvPr/>
        </p:nvGrpSpPr>
        <p:grpSpPr bwMode="auto">
          <a:xfrm>
            <a:off x="594510" y="2661288"/>
            <a:ext cx="7920038" cy="431800"/>
            <a:chOff x="699" y="1638"/>
            <a:chExt cx="4448" cy="272"/>
          </a:xfrm>
        </p:grpSpPr>
        <p:sp>
          <p:nvSpPr>
            <p:cNvPr id="8" name="AutoShape 8"/>
            <p:cNvSpPr>
              <a:spLocks noChangeArrowheads="1"/>
            </p:cNvSpPr>
            <p:nvPr/>
          </p:nvSpPr>
          <p:spPr bwMode="auto">
            <a:xfrm>
              <a:off x="951" y="1638"/>
              <a:ext cx="4196" cy="272"/>
            </a:xfrm>
            <a:prstGeom prst="roundRect">
              <a:avLst>
                <a:gd name="adj" fmla="val 0"/>
              </a:avLst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buNone/>
              </a:pPr>
              <a:r>
                <a:rPr lang="hu-HU" altLang="en-US" sz="1900" dirty="0" smtClean="0">
                  <a:solidFill>
                    <a:srgbClr val="FFFFFF"/>
                  </a:solidFill>
                  <a:latin typeface="Verdana" pitchFamily="34" charset="0"/>
                  <a:cs typeface="Times New Roman" pitchFamily="18" charset="0"/>
                </a:rPr>
                <a:t>  </a:t>
              </a:r>
              <a:r>
                <a:rPr lang="hu-HU" altLang="en-US" sz="1900" dirty="0" smtClean="0">
                  <a:solidFill>
                    <a:srgbClr val="FFFFFF"/>
                  </a:solidFill>
                  <a:latin typeface="+mn-lt"/>
                  <a:cs typeface="Times New Roman" pitchFamily="18" charset="0"/>
                </a:rPr>
                <a:t>4</a:t>
              </a:r>
              <a:r>
                <a:rPr lang="hu-HU" sz="1900" dirty="0" smtClean="0">
                  <a:solidFill>
                    <a:srgbClr val="FFFFFF"/>
                  </a:solidFill>
                  <a:latin typeface="+mn-lt"/>
                </a:rPr>
                <a:t>.2 Processors implementing the ARMv1 – ARMv3 ISA</a:t>
              </a:r>
              <a:endParaRPr lang="hu-HU" sz="1900" dirty="0">
                <a:solidFill>
                  <a:srgbClr val="FFFFFF"/>
                </a:solidFill>
                <a:latin typeface="+mn-lt"/>
              </a:endParaRPr>
            </a:p>
          </p:txBody>
        </p:sp>
        <p:sp>
          <p:nvSpPr>
            <p:cNvPr id="9" name="Text Box 9"/>
            <p:cNvSpPr txBox="1">
              <a:spLocks noChangeArrowheads="1"/>
            </p:cNvSpPr>
            <p:nvPr/>
          </p:nvSpPr>
          <p:spPr bwMode="auto">
            <a:xfrm>
              <a:off x="699" y="1648"/>
              <a:ext cx="243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lang="hu-HU" altLang="en-US" sz="1900">
                  <a:solidFill>
                    <a:srgbClr val="FFFFFF"/>
                  </a:solidFill>
                  <a:latin typeface="Verdana" pitchFamily="34" charset="0"/>
                  <a:cs typeface="Times New Roman" pitchFamily="18" charset="0"/>
                </a:rPr>
                <a:t> </a:t>
              </a:r>
              <a:endParaRPr lang="en-US" altLang="en-US" sz="1900">
                <a:solidFill>
                  <a:srgbClr val="FFFFFF"/>
                </a:solidFill>
                <a:latin typeface="Verdana" pitchFamily="34" charset="0"/>
                <a:cs typeface="Times New Roman" pitchFamily="18" charset="0"/>
              </a:endParaRPr>
            </a:p>
          </p:txBody>
        </p:sp>
      </p:grpSp>
      <p:grpSp>
        <p:nvGrpSpPr>
          <p:cNvPr id="10" name="Group 9"/>
          <p:cNvGrpSpPr>
            <a:grpSpLocks/>
          </p:cNvGrpSpPr>
          <p:nvPr/>
        </p:nvGrpSpPr>
        <p:grpSpPr bwMode="auto">
          <a:xfrm>
            <a:off x="597685" y="3149438"/>
            <a:ext cx="7916863" cy="431801"/>
            <a:chOff x="699" y="1638"/>
            <a:chExt cx="4448" cy="272"/>
          </a:xfrm>
        </p:grpSpPr>
        <p:sp>
          <p:nvSpPr>
            <p:cNvPr id="11" name="AutoShape 11"/>
            <p:cNvSpPr>
              <a:spLocks noChangeArrowheads="1"/>
            </p:cNvSpPr>
            <p:nvPr/>
          </p:nvSpPr>
          <p:spPr bwMode="auto">
            <a:xfrm>
              <a:off x="951" y="1638"/>
              <a:ext cx="4196" cy="272"/>
            </a:xfrm>
            <a:prstGeom prst="roundRect">
              <a:avLst>
                <a:gd name="adj" fmla="val 0"/>
              </a:avLst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buNone/>
              </a:pPr>
              <a:r>
                <a:rPr lang="hu-HU" altLang="en-US" sz="1900" dirty="0" smtClean="0">
                  <a:solidFill>
                    <a:srgbClr val="FFFFFF"/>
                  </a:solidFill>
                  <a:latin typeface="Verdana" pitchFamily="34" charset="0"/>
                  <a:cs typeface="Times New Roman" pitchFamily="18" charset="0"/>
                </a:rPr>
                <a:t>  </a:t>
              </a:r>
              <a:r>
                <a:rPr lang="hu-HU" altLang="en-US" sz="1900" dirty="0" smtClean="0">
                  <a:solidFill>
                    <a:srgbClr val="FFFFFF"/>
                  </a:solidFill>
                  <a:latin typeface="+mn-lt"/>
                  <a:cs typeface="Times New Roman" pitchFamily="18" charset="0"/>
                </a:rPr>
                <a:t>4</a:t>
              </a:r>
              <a:r>
                <a:rPr lang="en-US" sz="1900" dirty="0" smtClean="0">
                  <a:solidFill>
                    <a:srgbClr val="FFFFFF"/>
                  </a:solidFill>
                  <a:latin typeface="+mn-lt"/>
                </a:rPr>
                <a:t>.</a:t>
              </a:r>
              <a:r>
                <a:rPr lang="hu-HU" sz="1900" dirty="0" smtClean="0">
                  <a:solidFill>
                    <a:srgbClr val="FFFFFF"/>
                  </a:solidFill>
                  <a:latin typeface="+mn-lt"/>
                </a:rPr>
                <a:t>3</a:t>
              </a:r>
              <a:r>
                <a:rPr lang="en-US" sz="1900" dirty="0" smtClean="0">
                  <a:solidFill>
                    <a:srgbClr val="FFFFFF"/>
                  </a:solidFill>
                  <a:latin typeface="+mn-lt"/>
                </a:rPr>
                <a:t> Processors implementing</a:t>
              </a:r>
              <a:r>
                <a:rPr lang="hu-HU" sz="1900" dirty="0" smtClean="0">
                  <a:solidFill>
                    <a:srgbClr val="FFFFFF"/>
                  </a:solidFill>
                  <a:latin typeface="+mn-lt"/>
                </a:rPr>
                <a:t> </a:t>
              </a:r>
              <a:r>
                <a:rPr lang="en-US" sz="1900" dirty="0" smtClean="0">
                  <a:solidFill>
                    <a:srgbClr val="FFFFFF"/>
                  </a:solidFill>
                  <a:latin typeface="+mn-lt"/>
                </a:rPr>
                <a:t>the </a:t>
              </a:r>
              <a:r>
                <a:rPr lang="en-US" sz="1900" dirty="0" err="1" smtClean="0">
                  <a:solidFill>
                    <a:srgbClr val="FFFFFF"/>
                  </a:solidFill>
                  <a:latin typeface="+mn-lt"/>
                </a:rPr>
                <a:t>ARMv</a:t>
              </a:r>
              <a:r>
                <a:rPr lang="hu-HU" sz="1900" dirty="0" smtClean="0">
                  <a:solidFill>
                    <a:srgbClr val="FFFFFF"/>
                  </a:solidFill>
                  <a:latin typeface="+mn-lt"/>
                </a:rPr>
                <a:t>4</a:t>
              </a:r>
              <a:r>
                <a:rPr lang="en-US" sz="1900" dirty="0" smtClean="0">
                  <a:solidFill>
                    <a:srgbClr val="FFFFFF"/>
                  </a:solidFill>
                  <a:latin typeface="+mn-lt"/>
                </a:rPr>
                <a:t> </a:t>
              </a:r>
              <a:r>
                <a:rPr lang="en-US" sz="1900" dirty="0">
                  <a:solidFill>
                    <a:srgbClr val="FFFFFF"/>
                  </a:solidFill>
                  <a:latin typeface="+mn-lt"/>
                </a:rPr>
                <a:t>– </a:t>
              </a:r>
              <a:r>
                <a:rPr lang="en-US" sz="1900" dirty="0" err="1" smtClean="0">
                  <a:solidFill>
                    <a:srgbClr val="FFFFFF"/>
                  </a:solidFill>
                  <a:latin typeface="+mn-lt"/>
                </a:rPr>
                <a:t>ARMv</a:t>
              </a:r>
              <a:r>
                <a:rPr lang="hu-HU" sz="1900" dirty="0" smtClean="0">
                  <a:solidFill>
                    <a:srgbClr val="FFFFFF"/>
                  </a:solidFill>
                  <a:latin typeface="+mn-lt"/>
                </a:rPr>
                <a:t>6</a:t>
              </a:r>
              <a:r>
                <a:rPr lang="en-US" sz="1900" dirty="0" smtClean="0">
                  <a:solidFill>
                    <a:srgbClr val="FFFFFF"/>
                  </a:solidFill>
                  <a:latin typeface="+mn-lt"/>
                </a:rPr>
                <a:t> ISA</a:t>
              </a:r>
              <a:endParaRPr lang="en-US" sz="1900" dirty="0">
                <a:solidFill>
                  <a:srgbClr val="FFFFFF"/>
                </a:solidFill>
                <a:latin typeface="+mn-lt"/>
              </a:endParaRPr>
            </a:p>
          </p:txBody>
        </p:sp>
        <p:sp>
          <p:nvSpPr>
            <p:cNvPr id="12" name="Text Box 12"/>
            <p:cNvSpPr txBox="1">
              <a:spLocks noChangeArrowheads="1"/>
            </p:cNvSpPr>
            <p:nvPr/>
          </p:nvSpPr>
          <p:spPr bwMode="auto">
            <a:xfrm>
              <a:off x="699" y="1640"/>
              <a:ext cx="243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lang="hu-HU" altLang="en-US" sz="1900">
                  <a:solidFill>
                    <a:srgbClr val="FFFFFF"/>
                  </a:solidFill>
                  <a:latin typeface="Verdana" pitchFamily="34" charset="0"/>
                  <a:cs typeface="Times New Roman" pitchFamily="18" charset="0"/>
                </a:rPr>
                <a:t> </a:t>
              </a:r>
              <a:endParaRPr lang="en-US" altLang="en-US" sz="1900">
                <a:solidFill>
                  <a:srgbClr val="FFFFFF"/>
                </a:solidFill>
                <a:latin typeface="Verdana" pitchFamily="34" charset="0"/>
                <a:cs typeface="Times New Roman" pitchFamily="18" charset="0"/>
              </a:endParaRPr>
            </a:p>
          </p:txBody>
        </p:sp>
      </p:grpSp>
      <p:grpSp>
        <p:nvGrpSpPr>
          <p:cNvPr id="13" name="Group 12"/>
          <p:cNvGrpSpPr>
            <a:grpSpLocks/>
          </p:cNvGrpSpPr>
          <p:nvPr/>
        </p:nvGrpSpPr>
        <p:grpSpPr bwMode="auto">
          <a:xfrm>
            <a:off x="615577" y="3627269"/>
            <a:ext cx="7916863" cy="431801"/>
            <a:chOff x="699" y="1638"/>
            <a:chExt cx="4448" cy="272"/>
          </a:xfrm>
        </p:grpSpPr>
        <p:sp>
          <p:nvSpPr>
            <p:cNvPr id="14" name="AutoShape 11"/>
            <p:cNvSpPr>
              <a:spLocks noChangeArrowheads="1"/>
            </p:cNvSpPr>
            <p:nvPr/>
          </p:nvSpPr>
          <p:spPr bwMode="auto">
            <a:xfrm>
              <a:off x="951" y="1638"/>
              <a:ext cx="4196" cy="272"/>
            </a:xfrm>
            <a:prstGeom prst="roundRect">
              <a:avLst>
                <a:gd name="adj" fmla="val 0"/>
              </a:avLst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buNone/>
              </a:pPr>
              <a:r>
                <a:rPr lang="hu-HU" altLang="en-US" sz="1900" dirty="0" smtClean="0">
                  <a:solidFill>
                    <a:srgbClr val="FFFFFF"/>
                  </a:solidFill>
                  <a:latin typeface="Verdana" pitchFamily="34" charset="0"/>
                  <a:cs typeface="Times New Roman" pitchFamily="18" charset="0"/>
                </a:rPr>
                <a:t>  </a:t>
              </a:r>
              <a:r>
                <a:rPr lang="hu-HU" altLang="en-US" sz="1900" dirty="0" smtClean="0">
                  <a:solidFill>
                    <a:srgbClr val="FFFFFF"/>
                  </a:solidFill>
                  <a:latin typeface="+mn-lt"/>
                  <a:cs typeface="Times New Roman" pitchFamily="18" charset="0"/>
                </a:rPr>
                <a:t>4</a:t>
              </a:r>
              <a:r>
                <a:rPr lang="en-US" sz="1900" dirty="0" smtClean="0">
                  <a:solidFill>
                    <a:srgbClr val="FFFFFF"/>
                  </a:solidFill>
                  <a:latin typeface="+mn-lt"/>
                </a:rPr>
                <a:t>.</a:t>
              </a:r>
              <a:r>
                <a:rPr lang="hu-HU" sz="1900" dirty="0" smtClean="0">
                  <a:solidFill>
                    <a:srgbClr val="FFFFFF"/>
                  </a:solidFill>
                  <a:latin typeface="+mn-lt"/>
                </a:rPr>
                <a:t>4</a:t>
              </a:r>
              <a:r>
                <a:rPr lang="en-US" sz="1900" dirty="0" smtClean="0">
                  <a:solidFill>
                    <a:srgbClr val="FFFFFF"/>
                  </a:solidFill>
                  <a:latin typeface="+mn-lt"/>
                </a:rPr>
                <a:t> Processors implementing</a:t>
              </a:r>
              <a:r>
                <a:rPr lang="hu-HU" sz="1900" dirty="0" smtClean="0">
                  <a:solidFill>
                    <a:srgbClr val="FFFFFF"/>
                  </a:solidFill>
                  <a:latin typeface="+mn-lt"/>
                </a:rPr>
                <a:t> </a:t>
              </a:r>
              <a:r>
                <a:rPr lang="en-US" sz="1900" dirty="0" smtClean="0">
                  <a:solidFill>
                    <a:srgbClr val="FFFFFF"/>
                  </a:solidFill>
                  <a:latin typeface="+mn-lt"/>
                </a:rPr>
                <a:t>the </a:t>
              </a:r>
              <a:r>
                <a:rPr lang="en-US" sz="1900" dirty="0" err="1" smtClean="0">
                  <a:solidFill>
                    <a:srgbClr val="FFFFFF"/>
                  </a:solidFill>
                  <a:latin typeface="+mn-lt"/>
                </a:rPr>
                <a:t>ARMv</a:t>
              </a:r>
              <a:r>
                <a:rPr lang="hu-HU" sz="1900" dirty="0" smtClean="0">
                  <a:solidFill>
                    <a:srgbClr val="FFFFFF"/>
                  </a:solidFill>
                  <a:latin typeface="+mn-lt"/>
                </a:rPr>
                <a:t>7</a:t>
              </a:r>
              <a:r>
                <a:rPr lang="en-US" sz="1900" dirty="0" smtClean="0">
                  <a:solidFill>
                    <a:srgbClr val="FFFFFF"/>
                  </a:solidFill>
                  <a:latin typeface="+mn-lt"/>
                </a:rPr>
                <a:t> </a:t>
              </a:r>
              <a:r>
                <a:rPr lang="en-US" sz="1900" dirty="0">
                  <a:solidFill>
                    <a:srgbClr val="FFFFFF"/>
                  </a:solidFill>
                  <a:latin typeface="+mn-lt"/>
                </a:rPr>
                <a:t>– </a:t>
              </a:r>
              <a:r>
                <a:rPr lang="en-US" sz="1900" dirty="0" err="1" smtClean="0">
                  <a:solidFill>
                    <a:srgbClr val="FFFFFF"/>
                  </a:solidFill>
                  <a:latin typeface="+mn-lt"/>
                </a:rPr>
                <a:t>ARMv</a:t>
              </a:r>
              <a:r>
                <a:rPr lang="hu-HU" sz="1900" dirty="0" smtClean="0">
                  <a:solidFill>
                    <a:srgbClr val="FFFFFF"/>
                  </a:solidFill>
                  <a:latin typeface="+mn-lt"/>
                </a:rPr>
                <a:t>8</a:t>
              </a:r>
              <a:r>
                <a:rPr lang="en-US" sz="1900" dirty="0" smtClean="0">
                  <a:solidFill>
                    <a:srgbClr val="FFFFFF"/>
                  </a:solidFill>
                  <a:latin typeface="+mn-lt"/>
                </a:rPr>
                <a:t> ISA</a:t>
              </a:r>
              <a:endParaRPr lang="en-US" sz="1900" dirty="0">
                <a:solidFill>
                  <a:srgbClr val="FFFFFF"/>
                </a:solidFill>
                <a:latin typeface="+mn-lt"/>
              </a:endParaRPr>
            </a:p>
          </p:txBody>
        </p:sp>
        <p:sp>
          <p:nvSpPr>
            <p:cNvPr id="15" name="Text Box 12"/>
            <p:cNvSpPr txBox="1">
              <a:spLocks noChangeArrowheads="1"/>
            </p:cNvSpPr>
            <p:nvPr/>
          </p:nvSpPr>
          <p:spPr bwMode="auto">
            <a:xfrm>
              <a:off x="699" y="1640"/>
              <a:ext cx="243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lang="hu-HU" altLang="en-US" sz="1900">
                  <a:solidFill>
                    <a:srgbClr val="FFFFFF"/>
                  </a:solidFill>
                  <a:latin typeface="Verdana" pitchFamily="34" charset="0"/>
                  <a:cs typeface="Times New Roman" pitchFamily="18" charset="0"/>
                </a:rPr>
                <a:t> </a:t>
              </a:r>
              <a:endParaRPr lang="en-US" altLang="en-US" sz="1900">
                <a:solidFill>
                  <a:srgbClr val="FFFFFF"/>
                </a:solidFill>
                <a:latin typeface="Verdana" pitchFamily="34" charset="0"/>
                <a:cs typeface="Times New Roman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6905094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182F76"/>
            </a:gs>
            <a:gs pos="100000">
              <a:srgbClr val="3366FF"/>
            </a:gs>
          </a:gsLst>
          <a:lin ang="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ChangeArrowheads="1"/>
          </p:cNvSpPr>
          <p:nvPr/>
        </p:nvSpPr>
        <p:spPr bwMode="auto">
          <a:xfrm>
            <a:off x="0" y="21526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2225" algn="ctr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45720" rIns="45720" anchor="ctr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hu-HU" altLang="en-US" sz="140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32771" name="AutoShape 3"/>
          <p:cNvSpPr>
            <a:spLocks noChangeArrowheads="1"/>
          </p:cNvSpPr>
          <p:nvPr/>
        </p:nvSpPr>
        <p:spPr bwMode="auto">
          <a:xfrm>
            <a:off x="841375" y="1223755"/>
            <a:ext cx="7359650" cy="522000"/>
          </a:xfrm>
          <a:prstGeom prst="roundRect">
            <a:avLst>
              <a:gd name="adj" fmla="val 0"/>
            </a:avLst>
          </a:prstGeom>
          <a:solidFill>
            <a:srgbClr val="000080"/>
          </a:solidFill>
          <a:ln w="9525">
            <a:solidFill>
              <a:schemeClr val="bg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hu-HU" sz="1900" smtClean="0">
                <a:solidFill>
                  <a:srgbClr val="FFFFFF"/>
                </a:solidFill>
              </a:rPr>
              <a:t>4.1</a:t>
            </a:r>
            <a:r>
              <a:rPr lang="en-US" sz="1900" smtClean="0">
                <a:solidFill>
                  <a:srgbClr val="FFFFFF"/>
                </a:solidFill>
              </a:rPr>
              <a:t> </a:t>
            </a:r>
            <a:r>
              <a:rPr lang="hu-HU" sz="1900" smtClean="0">
                <a:solidFill>
                  <a:srgbClr val="FFFFFF"/>
                </a:solidFill>
              </a:rPr>
              <a:t>Overview of </a:t>
            </a:r>
            <a:r>
              <a:rPr lang="en-US" sz="1900" smtClean="0">
                <a:solidFill>
                  <a:srgbClr val="FFFFFF"/>
                </a:solidFill>
              </a:rPr>
              <a:t>ARM’s </a:t>
            </a:r>
            <a:r>
              <a:rPr lang="en-US" sz="1900">
                <a:solidFill>
                  <a:srgbClr val="FFFFFF"/>
                </a:solidFill>
              </a:rPr>
              <a:t>processor </a:t>
            </a:r>
            <a:r>
              <a:rPr lang="hu-HU" sz="1900" smtClean="0">
                <a:solidFill>
                  <a:srgbClr val="FFFFFF"/>
                </a:solidFill>
              </a:rPr>
              <a:t>series</a:t>
            </a:r>
            <a:endParaRPr lang="hu-HU" sz="19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89874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4.1 </a:t>
            </a:r>
            <a:r>
              <a:rPr lang="en-US" smtClean="0"/>
              <a:t>Overview of ARM’s processor lines </a:t>
            </a:r>
            <a:r>
              <a:rPr lang="hu-HU" smtClean="0"/>
              <a:t>(1)</a:t>
            </a:r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190085" y="638690"/>
            <a:ext cx="20681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smtClean="0">
                <a:solidFill>
                  <a:srgbClr val="333399"/>
                </a:solidFill>
              </a:rPr>
              <a:t>4.1</a:t>
            </a:r>
            <a:r>
              <a:rPr lang="en-US" dirty="0" smtClean="0">
                <a:solidFill>
                  <a:srgbClr val="333399"/>
                </a:solidFill>
              </a:rPr>
              <a:t> </a:t>
            </a:r>
            <a:r>
              <a:rPr lang="hu-HU" dirty="0" smtClean="0">
                <a:solidFill>
                  <a:srgbClr val="333399"/>
                </a:solidFill>
              </a:rPr>
              <a:t>Introduction</a:t>
            </a:r>
            <a:endParaRPr lang="en-US" dirty="0">
              <a:solidFill>
                <a:srgbClr val="333399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90085" y="998730"/>
            <a:ext cx="895084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rgbClr val="000000"/>
                </a:solidFill>
              </a:rPr>
              <a:t>Subsequently</a:t>
            </a:r>
            <a:r>
              <a:rPr lang="en-US" sz="1600" dirty="0">
                <a:solidFill>
                  <a:srgbClr val="000000"/>
                </a:solidFill>
              </a:rPr>
              <a:t>, we give an overview of ARM’s processor </a:t>
            </a:r>
            <a:r>
              <a:rPr lang="hu-HU" sz="1600" dirty="0" smtClean="0">
                <a:solidFill>
                  <a:srgbClr val="000000"/>
                </a:solidFill>
              </a:rPr>
              <a:t>series</a:t>
            </a:r>
            <a:r>
              <a:rPr lang="en-US" sz="1600" dirty="0" smtClean="0">
                <a:solidFill>
                  <a:srgbClr val="000000"/>
                </a:solidFill>
              </a:rPr>
              <a:t> </a:t>
            </a:r>
            <a:r>
              <a:rPr lang="hu-HU" sz="1600" dirty="0" smtClean="0">
                <a:solidFill>
                  <a:srgbClr val="0070C0"/>
                </a:solidFill>
              </a:rPr>
              <a:t>sub</a:t>
            </a:r>
            <a:r>
              <a:rPr lang="en-US" sz="1600" dirty="0" smtClean="0">
                <a:solidFill>
                  <a:srgbClr val="0070C0"/>
                </a:solidFill>
              </a:rPr>
              <a:t>divided </a:t>
            </a:r>
            <a:r>
              <a:rPr lang="en-US" sz="1600" dirty="0">
                <a:solidFill>
                  <a:srgbClr val="0070C0"/>
                </a:solidFill>
              </a:rPr>
              <a:t>into three </a:t>
            </a:r>
          </a:p>
          <a:p>
            <a:pPr>
              <a:spcAft>
                <a:spcPts val="400"/>
              </a:spcAft>
            </a:pPr>
            <a:r>
              <a:rPr lang="en-US" sz="1600" dirty="0">
                <a:solidFill>
                  <a:srgbClr val="0070C0"/>
                </a:solidFill>
              </a:rPr>
              <a:t>     </a:t>
            </a:r>
            <a:r>
              <a:rPr lang="hu-HU" sz="1600" dirty="0" smtClean="0">
                <a:solidFill>
                  <a:srgbClr val="0070C0"/>
                </a:solidFill>
              </a:rPr>
              <a:t>sections</a:t>
            </a:r>
            <a:r>
              <a:rPr lang="en-US" sz="1600" dirty="0" smtClean="0">
                <a:solidFill>
                  <a:srgbClr val="0070C0"/>
                </a:solidFill>
              </a:rPr>
              <a:t>, </a:t>
            </a:r>
            <a:r>
              <a:rPr lang="en-US" sz="1600" dirty="0">
                <a:solidFill>
                  <a:srgbClr val="0070C0"/>
                </a:solidFill>
              </a:rPr>
              <a:t>according their underlying ISAs</a:t>
            </a:r>
            <a:r>
              <a:rPr lang="en-US" sz="1600" dirty="0" smtClean="0">
                <a:solidFill>
                  <a:srgbClr val="000000"/>
                </a:solidFill>
              </a:rPr>
              <a:t>, </a:t>
            </a:r>
            <a:r>
              <a:rPr lang="en-US" sz="1600" dirty="0">
                <a:solidFill>
                  <a:srgbClr val="000000"/>
                </a:solidFill>
              </a:rPr>
              <a:t>as follows.</a:t>
            </a:r>
          </a:p>
        </p:txBody>
      </p:sp>
      <p:sp>
        <p:nvSpPr>
          <p:cNvPr id="5" name="Text Box 7"/>
          <p:cNvSpPr txBox="1">
            <a:spLocks noChangeArrowheads="1"/>
          </p:cNvSpPr>
          <p:nvPr/>
        </p:nvSpPr>
        <p:spPr bwMode="auto">
          <a:xfrm>
            <a:off x="293999" y="2699592"/>
            <a:ext cx="2655295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p"/>
              <a:defRPr sz="28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p"/>
              <a:defRPr sz="20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hu-HU" altLang="en-US" sz="1300" b="1" smtClean="0">
                <a:solidFill>
                  <a:srgbClr val="000000"/>
                </a:solidFill>
              </a:rPr>
              <a:t>Processors implementing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hu-HU" altLang="en-US" sz="1300" b="1">
                <a:solidFill>
                  <a:srgbClr val="000000"/>
                </a:solidFill>
              </a:rPr>
              <a:t>t</a:t>
            </a:r>
            <a:r>
              <a:rPr lang="hu-HU" altLang="en-US" sz="1300" b="1" smtClean="0">
                <a:solidFill>
                  <a:srgbClr val="000000"/>
                </a:solidFill>
              </a:rPr>
              <a:t>he ARMv1 – ARMv3 ISA</a:t>
            </a:r>
            <a:endParaRPr lang="en-US" altLang="en-US" sz="1300" b="1">
              <a:solidFill>
                <a:srgbClr val="000000"/>
              </a:solidFill>
            </a:endParaRPr>
          </a:p>
        </p:txBody>
      </p:sp>
      <p:sp>
        <p:nvSpPr>
          <p:cNvPr id="6" name="Text Box 16"/>
          <p:cNvSpPr txBox="1">
            <a:spLocks noChangeArrowheads="1"/>
          </p:cNvSpPr>
          <p:nvPr/>
        </p:nvSpPr>
        <p:spPr bwMode="auto">
          <a:xfrm>
            <a:off x="3298591" y="1831467"/>
            <a:ext cx="2353529" cy="292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p"/>
              <a:defRPr sz="28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p"/>
              <a:defRPr sz="20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300" b="1" smtClean="0">
                <a:solidFill>
                  <a:srgbClr val="000000"/>
                </a:solidFill>
              </a:rPr>
              <a:t>ARM</a:t>
            </a:r>
            <a:r>
              <a:rPr lang="hu-HU" altLang="en-US" sz="1300" b="1" smtClean="0">
                <a:solidFill>
                  <a:srgbClr val="000000"/>
                </a:solidFill>
              </a:rPr>
              <a:t>’s</a:t>
            </a:r>
            <a:r>
              <a:rPr lang="en-US" altLang="en-US" sz="1300" b="1" smtClean="0">
                <a:solidFill>
                  <a:srgbClr val="000000"/>
                </a:solidFill>
              </a:rPr>
              <a:t> processor</a:t>
            </a:r>
            <a:r>
              <a:rPr lang="hu-HU" altLang="en-US" sz="1300" b="1" smtClean="0">
                <a:solidFill>
                  <a:srgbClr val="000000"/>
                </a:solidFill>
              </a:rPr>
              <a:t> series</a:t>
            </a:r>
            <a:endParaRPr lang="en-US" altLang="en-US" sz="1300" b="1">
              <a:solidFill>
                <a:srgbClr val="000000"/>
              </a:solidFill>
            </a:endParaRPr>
          </a:p>
        </p:txBody>
      </p:sp>
      <p:sp>
        <p:nvSpPr>
          <p:cNvPr id="7" name="Line 17"/>
          <p:cNvSpPr>
            <a:spLocks noChangeShapeType="1"/>
          </p:cNvSpPr>
          <p:nvPr/>
        </p:nvSpPr>
        <p:spPr bwMode="auto">
          <a:xfrm flipV="1">
            <a:off x="1624434" y="2388712"/>
            <a:ext cx="5672193" cy="1576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/>
          <a:lstStyle/>
          <a:p>
            <a:endParaRPr lang="en-US" sz="1300">
              <a:solidFill>
                <a:srgbClr val="000000"/>
              </a:solidFill>
            </a:endParaRPr>
          </a:p>
        </p:txBody>
      </p:sp>
      <p:sp>
        <p:nvSpPr>
          <p:cNvPr id="8" name="Line 22"/>
          <p:cNvSpPr>
            <a:spLocks noChangeShapeType="1"/>
          </p:cNvSpPr>
          <p:nvPr/>
        </p:nvSpPr>
        <p:spPr bwMode="auto">
          <a:xfrm>
            <a:off x="4469776" y="2132029"/>
            <a:ext cx="0" cy="2444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/>
          <a:lstStyle/>
          <a:p>
            <a:endParaRPr lang="en-US" sz="1300">
              <a:solidFill>
                <a:srgbClr val="000000"/>
              </a:solidFill>
            </a:endParaRPr>
          </a:p>
        </p:txBody>
      </p:sp>
      <p:sp>
        <p:nvSpPr>
          <p:cNvPr id="9" name="Line 25"/>
          <p:cNvSpPr>
            <a:spLocks noChangeShapeType="1"/>
          </p:cNvSpPr>
          <p:nvPr/>
        </p:nvSpPr>
        <p:spPr bwMode="auto">
          <a:xfrm>
            <a:off x="1622483" y="2403093"/>
            <a:ext cx="1" cy="17773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/>
          <a:lstStyle/>
          <a:p>
            <a:endParaRPr lang="en-US" sz="1300">
              <a:solidFill>
                <a:srgbClr val="000000"/>
              </a:solidFill>
            </a:endParaRPr>
          </a:p>
        </p:txBody>
      </p:sp>
      <p:sp>
        <p:nvSpPr>
          <p:cNvPr id="10" name="Line 29"/>
          <p:cNvSpPr>
            <a:spLocks noChangeShapeType="1"/>
          </p:cNvSpPr>
          <p:nvPr/>
        </p:nvSpPr>
        <p:spPr bwMode="auto">
          <a:xfrm flipH="1">
            <a:off x="7288442" y="2396721"/>
            <a:ext cx="0" cy="19045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/>
          <a:lstStyle/>
          <a:p>
            <a:endParaRPr lang="en-US" sz="1300">
              <a:solidFill>
                <a:srgbClr val="00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87436" y="3293985"/>
            <a:ext cx="2212465" cy="2923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en-US" sz="1300" i="1" smtClean="0">
                <a:solidFill>
                  <a:srgbClr val="000000"/>
                </a:solidFill>
              </a:rPr>
              <a:t>(</a:t>
            </a:r>
            <a:r>
              <a:rPr lang="hu-HU" altLang="en-US" sz="1300" i="1" smtClean="0">
                <a:solidFill>
                  <a:srgbClr val="000000"/>
                </a:solidFill>
              </a:rPr>
              <a:t>Early ARM processors)</a:t>
            </a:r>
            <a:endParaRPr lang="en-US" sz="1300" i="1">
              <a:solidFill>
                <a:srgbClr val="000000"/>
              </a:solidFill>
            </a:endParaRPr>
          </a:p>
        </p:txBody>
      </p:sp>
      <p:sp>
        <p:nvSpPr>
          <p:cNvPr id="12" name="Text Box 7"/>
          <p:cNvSpPr txBox="1">
            <a:spLocks noChangeArrowheads="1"/>
          </p:cNvSpPr>
          <p:nvPr/>
        </p:nvSpPr>
        <p:spPr bwMode="auto">
          <a:xfrm>
            <a:off x="3086835" y="2698976"/>
            <a:ext cx="2586447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p"/>
              <a:defRPr sz="28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p"/>
              <a:defRPr sz="20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hu-HU" altLang="en-US" sz="1300" b="1" smtClean="0">
                <a:solidFill>
                  <a:srgbClr val="000000"/>
                </a:solidFill>
              </a:rPr>
              <a:t>Processors implementing the ARMv4 – v6 ISA</a:t>
            </a:r>
            <a:endParaRPr lang="en-US" altLang="en-US" sz="1300" b="1">
              <a:solidFill>
                <a:srgbClr val="000000"/>
              </a:solidFill>
            </a:endParaRPr>
          </a:p>
        </p:txBody>
      </p:sp>
      <p:sp>
        <p:nvSpPr>
          <p:cNvPr id="13" name="Oval 13"/>
          <p:cNvSpPr>
            <a:spLocks noChangeArrowheads="1"/>
          </p:cNvSpPr>
          <p:nvPr/>
        </p:nvSpPr>
        <p:spPr bwMode="auto">
          <a:xfrm>
            <a:off x="4436637" y="2557169"/>
            <a:ext cx="65087" cy="60325"/>
          </a:xfrm>
          <a:prstGeom prst="ellipse">
            <a:avLst/>
          </a:prstGeom>
          <a:solidFill>
            <a:srgbClr val="FFFFFF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p"/>
              <a:defRPr sz="28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p"/>
              <a:defRPr sz="20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hu-HU" altLang="en-US" sz="1300">
              <a:solidFill>
                <a:srgbClr val="000000"/>
              </a:solidFill>
            </a:endParaRPr>
          </a:p>
        </p:txBody>
      </p:sp>
      <p:sp>
        <p:nvSpPr>
          <p:cNvPr id="14" name="Line 25"/>
          <p:cNvSpPr>
            <a:spLocks noChangeShapeType="1"/>
          </p:cNvSpPr>
          <p:nvPr/>
        </p:nvSpPr>
        <p:spPr bwMode="auto">
          <a:xfrm>
            <a:off x="4471245" y="2374671"/>
            <a:ext cx="1" cy="17773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/>
          <a:lstStyle/>
          <a:p>
            <a:endParaRPr lang="en-US" sz="1300">
              <a:solidFill>
                <a:srgbClr val="0000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214660" y="3295707"/>
            <a:ext cx="2528256" cy="2923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en-US" sz="1300" i="1" smtClean="0">
                <a:solidFill>
                  <a:srgbClr val="000000"/>
                </a:solidFill>
              </a:rPr>
              <a:t>(</a:t>
            </a:r>
            <a:r>
              <a:rPr lang="hu-HU" altLang="en-US" sz="1300" i="1" smtClean="0">
                <a:solidFill>
                  <a:srgbClr val="000000"/>
                </a:solidFill>
              </a:rPr>
              <a:t>Advanced ARM processors)</a:t>
            </a:r>
            <a:endParaRPr lang="en-US" sz="1300" i="1">
              <a:solidFill>
                <a:srgbClr val="000000"/>
              </a:solidFill>
            </a:endParaRPr>
          </a:p>
        </p:txBody>
      </p:sp>
      <p:sp>
        <p:nvSpPr>
          <p:cNvPr id="16" name="Text Box 7"/>
          <p:cNvSpPr txBox="1">
            <a:spLocks noChangeArrowheads="1"/>
          </p:cNvSpPr>
          <p:nvPr/>
        </p:nvSpPr>
        <p:spPr bwMode="auto">
          <a:xfrm>
            <a:off x="5631483" y="2711532"/>
            <a:ext cx="3351007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p"/>
              <a:defRPr sz="28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p"/>
              <a:defRPr sz="20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hu-HU" altLang="en-US" sz="1300" b="1" dirty="0" smtClean="0">
                <a:solidFill>
                  <a:srgbClr val="000000"/>
                </a:solidFill>
              </a:rPr>
              <a:t>Processors implementing 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hu-HU" altLang="en-US" sz="1300" b="1" dirty="0" smtClean="0">
                <a:solidFill>
                  <a:srgbClr val="000000"/>
                </a:solidFill>
              </a:rPr>
              <a:t>the ARMv7 – ARMv8 ISA</a:t>
            </a:r>
            <a:endParaRPr lang="en-US" altLang="en-US" sz="1300" b="1" dirty="0">
              <a:solidFill>
                <a:srgbClr val="00000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057165" y="3324817"/>
            <a:ext cx="2488182" cy="2923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en-US" sz="1300" i="1" smtClean="0">
                <a:solidFill>
                  <a:srgbClr val="000000"/>
                </a:solidFill>
              </a:rPr>
              <a:t>(</a:t>
            </a:r>
            <a:r>
              <a:rPr lang="hu-HU" altLang="en-US" sz="1300" i="1" smtClean="0">
                <a:solidFill>
                  <a:srgbClr val="000000"/>
                </a:solidFill>
              </a:rPr>
              <a:t>ARM’s Cortex processors</a:t>
            </a:r>
            <a:r>
              <a:rPr lang="en-US" altLang="en-US" sz="1300" i="1" smtClean="0">
                <a:solidFill>
                  <a:srgbClr val="000000"/>
                </a:solidFill>
              </a:rPr>
              <a:t>)</a:t>
            </a:r>
            <a:endParaRPr lang="en-US" sz="1300" i="1">
              <a:solidFill>
                <a:srgbClr val="000000"/>
              </a:solidFill>
            </a:endParaRPr>
          </a:p>
        </p:txBody>
      </p:sp>
      <p:sp>
        <p:nvSpPr>
          <p:cNvPr id="18" name="Oval 13"/>
          <p:cNvSpPr>
            <a:spLocks noChangeArrowheads="1"/>
          </p:cNvSpPr>
          <p:nvPr/>
        </p:nvSpPr>
        <p:spPr bwMode="auto">
          <a:xfrm>
            <a:off x="1587875" y="2555447"/>
            <a:ext cx="65087" cy="60325"/>
          </a:xfrm>
          <a:prstGeom prst="ellipse">
            <a:avLst/>
          </a:prstGeom>
          <a:solidFill>
            <a:srgbClr val="FFFFFF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p"/>
              <a:defRPr sz="28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p"/>
              <a:defRPr sz="20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hu-HU" altLang="en-US" sz="1300">
              <a:solidFill>
                <a:srgbClr val="000000"/>
              </a:solidFill>
            </a:endParaRPr>
          </a:p>
        </p:txBody>
      </p:sp>
      <p:sp>
        <p:nvSpPr>
          <p:cNvPr id="19" name="Oval 13"/>
          <p:cNvSpPr>
            <a:spLocks noChangeArrowheads="1"/>
          </p:cNvSpPr>
          <p:nvPr/>
        </p:nvSpPr>
        <p:spPr bwMode="auto">
          <a:xfrm>
            <a:off x="7257177" y="2550684"/>
            <a:ext cx="65088" cy="60325"/>
          </a:xfrm>
          <a:prstGeom prst="ellipse">
            <a:avLst/>
          </a:prstGeom>
          <a:solidFill>
            <a:srgbClr val="FFFFFF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p"/>
              <a:defRPr sz="28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p"/>
              <a:defRPr sz="20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hu-HU" altLang="en-US" sz="1300">
              <a:solidFill>
                <a:srgbClr val="000000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860953" y="3519010"/>
            <a:ext cx="1452642" cy="2923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00" smtClean="0"/>
              <a:t>(~ 1985-1994)</a:t>
            </a:r>
            <a:endParaRPr lang="en-US" sz="1300"/>
          </a:p>
        </p:txBody>
      </p:sp>
      <p:sp>
        <p:nvSpPr>
          <p:cNvPr id="21" name="TextBox 20"/>
          <p:cNvSpPr txBox="1"/>
          <p:nvPr/>
        </p:nvSpPr>
        <p:spPr>
          <a:xfrm>
            <a:off x="3696268" y="3519010"/>
            <a:ext cx="1452642" cy="2923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00" smtClean="0"/>
              <a:t>(~ 1995-2004)</a:t>
            </a:r>
            <a:endParaRPr lang="en-US" sz="1300"/>
          </a:p>
        </p:txBody>
      </p:sp>
      <p:sp>
        <p:nvSpPr>
          <p:cNvPr id="22" name="TextBox 21"/>
          <p:cNvSpPr txBox="1"/>
          <p:nvPr/>
        </p:nvSpPr>
        <p:spPr>
          <a:xfrm>
            <a:off x="6656839" y="3519010"/>
            <a:ext cx="1269899" cy="2923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00" smtClean="0"/>
              <a:t>(Since 2004)</a:t>
            </a:r>
            <a:endParaRPr lang="en-US" sz="1300"/>
          </a:p>
        </p:txBody>
      </p:sp>
      <p:sp>
        <p:nvSpPr>
          <p:cNvPr id="23" name="TextBox 22"/>
          <p:cNvSpPr txBox="1"/>
          <p:nvPr/>
        </p:nvSpPr>
        <p:spPr>
          <a:xfrm>
            <a:off x="1006483" y="3901697"/>
            <a:ext cx="1135247" cy="2923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1300" i="1" dirty="0" smtClean="0"/>
              <a:t>Section 4.2</a:t>
            </a:r>
            <a:endParaRPr lang="hu-HU" sz="1300" i="1" dirty="0"/>
          </a:p>
        </p:txBody>
      </p:sp>
      <p:sp>
        <p:nvSpPr>
          <p:cNvPr id="24" name="TextBox 23"/>
          <p:cNvSpPr txBox="1"/>
          <p:nvPr/>
        </p:nvSpPr>
        <p:spPr>
          <a:xfrm>
            <a:off x="3841798" y="3924055"/>
            <a:ext cx="1135247" cy="2923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1300" i="1" smtClean="0"/>
              <a:t>Section 4.3</a:t>
            </a:r>
            <a:endParaRPr lang="hu-HU" sz="1300" i="1"/>
          </a:p>
        </p:txBody>
      </p:sp>
      <p:sp>
        <p:nvSpPr>
          <p:cNvPr id="25" name="TextBox 24"/>
          <p:cNvSpPr txBox="1"/>
          <p:nvPr/>
        </p:nvSpPr>
        <p:spPr>
          <a:xfrm>
            <a:off x="6732240" y="3924055"/>
            <a:ext cx="1135247" cy="2923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1300" i="1" dirty="0" smtClean="0"/>
              <a:t>Section 4.2</a:t>
            </a:r>
            <a:endParaRPr lang="hu-HU" sz="1300" i="1" dirty="0"/>
          </a:p>
        </p:txBody>
      </p:sp>
    </p:spTree>
    <p:extLst>
      <p:ext uri="{BB962C8B-B14F-4D97-AF65-F5344CB8AC3E}">
        <p14:creationId xmlns:p14="http://schemas.microsoft.com/office/powerpoint/2010/main" val="7044954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 animBg="1"/>
      <p:bldP spid="8" grpId="0" animBg="1"/>
      <p:bldP spid="9" grpId="0" animBg="1"/>
      <p:bldP spid="10" grpId="0" animBg="1"/>
      <p:bldP spid="11" grpId="0"/>
      <p:bldP spid="12" grpId="0"/>
      <p:bldP spid="13" grpId="0" animBg="1"/>
      <p:bldP spid="14" grpId="0" animBg="1"/>
      <p:bldP spid="15" grpId="0"/>
      <p:bldP spid="16" grpId="0"/>
      <p:bldP spid="17" grpId="0"/>
      <p:bldP spid="18" grpId="0" animBg="1"/>
      <p:bldP spid="19" grpId="0" animBg="1"/>
      <p:bldP spid="20" grpId="0"/>
      <p:bldP spid="21" grpId="0"/>
      <p:bldP spid="22" grpId="0"/>
      <p:bldP spid="23" grpId="0"/>
      <p:bldP spid="24" grpId="0"/>
      <p:bldP spid="25" grpId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182F76"/>
            </a:gs>
            <a:gs pos="100000">
              <a:srgbClr val="3366FF"/>
            </a:gs>
          </a:gsLst>
          <a:lin ang="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ChangeArrowheads="1"/>
          </p:cNvSpPr>
          <p:nvPr/>
        </p:nvSpPr>
        <p:spPr bwMode="auto">
          <a:xfrm>
            <a:off x="0" y="21526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2225" algn="ctr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45720" rIns="45720" anchor="ctr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hu-HU" altLang="en-US" sz="140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32771" name="AutoShape 3"/>
          <p:cNvSpPr>
            <a:spLocks noChangeArrowheads="1"/>
          </p:cNvSpPr>
          <p:nvPr/>
        </p:nvSpPr>
        <p:spPr bwMode="auto">
          <a:xfrm>
            <a:off x="841375" y="1223755"/>
            <a:ext cx="7359650" cy="522000"/>
          </a:xfrm>
          <a:prstGeom prst="roundRect">
            <a:avLst>
              <a:gd name="adj" fmla="val 0"/>
            </a:avLst>
          </a:prstGeom>
          <a:solidFill>
            <a:srgbClr val="000080"/>
          </a:solidFill>
          <a:ln w="9525">
            <a:solidFill>
              <a:schemeClr val="bg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hu-HU" sz="1900" dirty="0" smtClean="0">
                <a:solidFill>
                  <a:srgbClr val="FFFFFF"/>
                </a:solidFill>
              </a:rPr>
              <a:t>4.2</a:t>
            </a:r>
            <a:r>
              <a:rPr lang="en-US" sz="1900" dirty="0" smtClean="0">
                <a:solidFill>
                  <a:srgbClr val="FFFFFF"/>
                </a:solidFill>
              </a:rPr>
              <a:t> </a:t>
            </a:r>
            <a:r>
              <a:rPr lang="hu-HU" sz="1900" dirty="0" smtClean="0">
                <a:solidFill>
                  <a:srgbClr val="FFFFFF"/>
                </a:solidFill>
              </a:rPr>
              <a:t>Processors implementing the ARM v1 - ARM v3 ISA</a:t>
            </a:r>
            <a:endParaRPr lang="hu-HU" sz="19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6509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71035" y="629165"/>
            <a:ext cx="71474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smtClean="0">
                <a:solidFill>
                  <a:srgbClr val="333399"/>
                </a:solidFill>
              </a:rPr>
              <a:t>4.2 Processors implementing the </a:t>
            </a:r>
            <a:r>
              <a:rPr lang="en-US" dirty="0" smtClean="0">
                <a:solidFill>
                  <a:srgbClr val="333399"/>
                </a:solidFill>
              </a:rPr>
              <a:t>ARMv1 </a:t>
            </a:r>
            <a:r>
              <a:rPr lang="en-US" dirty="0">
                <a:solidFill>
                  <a:srgbClr val="333399"/>
                </a:solidFill>
              </a:rPr>
              <a:t>– </a:t>
            </a:r>
            <a:r>
              <a:rPr lang="en-US" dirty="0" smtClean="0">
                <a:solidFill>
                  <a:srgbClr val="333399"/>
                </a:solidFill>
              </a:rPr>
              <a:t>ARMv3</a:t>
            </a:r>
            <a:r>
              <a:rPr lang="hu-HU" dirty="0" smtClean="0">
                <a:solidFill>
                  <a:srgbClr val="333399"/>
                </a:solidFill>
              </a:rPr>
              <a:t> ISA </a:t>
            </a:r>
            <a:r>
              <a:rPr lang="hu-HU" dirty="0" smtClean="0"/>
              <a:t>[5]</a:t>
            </a:r>
            <a:endParaRPr lang="en-US" dirty="0"/>
          </a:p>
        </p:txBody>
      </p:sp>
      <p:pic>
        <p:nvPicPr>
          <p:cNvPr id="4" name="Picture 2" descr="C:\Users\Sima Dezső\Documents\arm_processors\armhistory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545" y="1073425"/>
            <a:ext cx="8145905" cy="57609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ounded Rectangle 4"/>
          <p:cNvSpPr/>
          <p:nvPr/>
        </p:nvSpPr>
        <p:spPr bwMode="auto">
          <a:xfrm>
            <a:off x="386535" y="1403350"/>
            <a:ext cx="3690165" cy="1755620"/>
          </a:xfrm>
          <a:prstGeom prst="roundRect">
            <a:avLst/>
          </a:prstGeom>
          <a:noFill/>
          <a:ln w="28575" cap="flat" cmpd="sng" algn="ctr">
            <a:solidFill>
              <a:srgbClr val="FF0000"/>
            </a:solidFill>
            <a:prstDash val="dash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400">
              <a:solidFill>
                <a:srgbClr val="000000"/>
              </a:solidFill>
            </a:endParaRP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0" y="-7810"/>
            <a:ext cx="9144000" cy="393700"/>
          </a:xfrm>
        </p:spPr>
        <p:txBody>
          <a:bodyPr/>
          <a:lstStyle/>
          <a:p>
            <a:pPr>
              <a:defRPr/>
            </a:pPr>
            <a:r>
              <a:rPr lang="hu-HU" dirty="0" smtClean="0">
                <a:solidFill>
                  <a:srgbClr val="FFFFFF"/>
                </a:solidFill>
              </a:rPr>
              <a:t>4.2</a:t>
            </a:r>
            <a:r>
              <a:rPr lang="en-US" dirty="0" smtClean="0">
                <a:solidFill>
                  <a:srgbClr val="FFFFFF"/>
                </a:solidFill>
              </a:rPr>
              <a:t> </a:t>
            </a:r>
            <a:r>
              <a:rPr lang="hu-HU" dirty="0">
                <a:solidFill>
                  <a:srgbClr val="FFFFFF"/>
                </a:solidFill>
              </a:rPr>
              <a:t>Processors implementing the ARM v1 - ARM v3 </a:t>
            </a:r>
            <a:r>
              <a:rPr lang="hu-HU" dirty="0" smtClean="0">
                <a:solidFill>
                  <a:srgbClr val="FFFFFF"/>
                </a:solidFill>
              </a:rPr>
              <a:t>ISA (1)</a:t>
            </a:r>
            <a:endParaRPr lang="hu-HU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24176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182F76"/>
            </a:gs>
            <a:gs pos="100000">
              <a:srgbClr val="3366FF"/>
            </a:gs>
          </a:gsLst>
          <a:lin ang="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ChangeArrowheads="1"/>
          </p:cNvSpPr>
          <p:nvPr/>
        </p:nvSpPr>
        <p:spPr bwMode="auto">
          <a:xfrm>
            <a:off x="0" y="21526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2225" algn="ctr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45720" rIns="45720" anchor="ctr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hu-HU" altLang="en-US" sz="140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32771" name="AutoShape 3"/>
          <p:cNvSpPr>
            <a:spLocks noChangeArrowheads="1"/>
          </p:cNvSpPr>
          <p:nvPr/>
        </p:nvSpPr>
        <p:spPr bwMode="auto">
          <a:xfrm>
            <a:off x="841375" y="1223755"/>
            <a:ext cx="7359650" cy="522000"/>
          </a:xfrm>
          <a:prstGeom prst="roundRect">
            <a:avLst>
              <a:gd name="adj" fmla="val 0"/>
            </a:avLst>
          </a:prstGeom>
          <a:solidFill>
            <a:srgbClr val="000080"/>
          </a:solidFill>
          <a:ln w="9525">
            <a:solidFill>
              <a:schemeClr val="bg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hu-HU" sz="1900" smtClean="0">
                <a:solidFill>
                  <a:srgbClr val="FFFFFF"/>
                </a:solidFill>
              </a:rPr>
              <a:t>4.3</a:t>
            </a:r>
            <a:r>
              <a:rPr lang="en-US" sz="1900" smtClean="0">
                <a:solidFill>
                  <a:srgbClr val="FFFFFF"/>
                </a:solidFill>
              </a:rPr>
              <a:t> </a:t>
            </a:r>
            <a:r>
              <a:rPr lang="hu-HU" sz="1900" smtClean="0">
                <a:solidFill>
                  <a:srgbClr val="FFFFFF"/>
                </a:solidFill>
              </a:rPr>
              <a:t>Processors implementing the ARM v4 - ARM v6 ISA</a:t>
            </a:r>
            <a:endParaRPr lang="hu-HU" sz="19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73756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Sima Dezső\Documents\arm_processors\armhistory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545" y="1073425"/>
            <a:ext cx="8145905" cy="57609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ounded Rectangle 4"/>
          <p:cNvSpPr/>
          <p:nvPr/>
        </p:nvSpPr>
        <p:spPr bwMode="auto">
          <a:xfrm>
            <a:off x="462735" y="3113964"/>
            <a:ext cx="3690165" cy="2745305"/>
          </a:xfrm>
          <a:prstGeom prst="roundRect">
            <a:avLst/>
          </a:prstGeom>
          <a:noFill/>
          <a:ln w="28575" cap="flat" cmpd="sng" algn="ctr">
            <a:solidFill>
              <a:srgbClr val="FF0000"/>
            </a:solidFill>
            <a:prstDash val="dash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400">
              <a:solidFill>
                <a:srgbClr val="000000"/>
              </a:solidFill>
            </a:endParaRP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393700"/>
          </a:xfrm>
        </p:spPr>
        <p:txBody>
          <a:bodyPr/>
          <a:lstStyle/>
          <a:p>
            <a:r>
              <a:rPr lang="hu-HU" smtClean="0">
                <a:solidFill>
                  <a:srgbClr val="FFFFFF"/>
                </a:solidFill>
              </a:rPr>
              <a:t>4.3</a:t>
            </a:r>
            <a:r>
              <a:rPr lang="en-US" smtClean="0">
                <a:solidFill>
                  <a:srgbClr val="FFFFFF"/>
                </a:solidFill>
              </a:rPr>
              <a:t> </a:t>
            </a:r>
            <a:r>
              <a:rPr lang="hu-HU">
                <a:solidFill>
                  <a:srgbClr val="FFFFFF"/>
                </a:solidFill>
              </a:rPr>
              <a:t>Processors implementing the ARM v4 - ARM v6 </a:t>
            </a:r>
            <a:r>
              <a:rPr lang="hu-HU" smtClean="0">
                <a:solidFill>
                  <a:srgbClr val="FFFFFF"/>
                </a:solidFill>
              </a:rPr>
              <a:t>ISA (1)</a:t>
            </a:r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190085" y="629165"/>
            <a:ext cx="70641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mtClean="0">
                <a:solidFill>
                  <a:srgbClr val="333399"/>
                </a:solidFill>
              </a:rPr>
              <a:t>4.3 Processors implementing the </a:t>
            </a:r>
            <a:r>
              <a:rPr lang="en-US" smtClean="0">
                <a:solidFill>
                  <a:srgbClr val="333399"/>
                </a:solidFill>
              </a:rPr>
              <a:t>ARMv4 </a:t>
            </a:r>
            <a:r>
              <a:rPr lang="en-US">
                <a:solidFill>
                  <a:srgbClr val="333399"/>
                </a:solidFill>
              </a:rPr>
              <a:t>– </a:t>
            </a:r>
            <a:r>
              <a:rPr lang="en-US" smtClean="0">
                <a:solidFill>
                  <a:srgbClr val="333399"/>
                </a:solidFill>
              </a:rPr>
              <a:t>ARMv6</a:t>
            </a:r>
            <a:r>
              <a:rPr lang="hu-HU" smtClean="0">
                <a:solidFill>
                  <a:srgbClr val="333399"/>
                </a:solidFill>
              </a:rPr>
              <a:t> ISA </a:t>
            </a:r>
            <a:r>
              <a:rPr lang="en-US" smtClean="0">
                <a:solidFill>
                  <a:srgbClr val="000000"/>
                </a:solidFill>
              </a:rPr>
              <a:t>[</a:t>
            </a:r>
            <a:r>
              <a:rPr lang="hu-HU" smtClean="0">
                <a:solidFill>
                  <a:srgbClr val="000000"/>
                </a:solidFill>
              </a:rPr>
              <a:t>5</a:t>
            </a:r>
            <a:r>
              <a:rPr lang="en-US" smtClean="0">
                <a:solidFill>
                  <a:srgbClr val="000000"/>
                </a:solidFill>
              </a:rPr>
              <a:t>]</a:t>
            </a:r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74018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553"/>
          <a:stretch/>
        </p:blipFill>
        <p:spPr bwMode="auto">
          <a:xfrm>
            <a:off x="1994740" y="1358770"/>
            <a:ext cx="4962525" cy="2970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601670" y="4620616"/>
            <a:ext cx="584967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1600" dirty="0" smtClean="0">
                <a:solidFill>
                  <a:srgbClr val="000000"/>
                </a:solidFill>
              </a:rPr>
              <a:t>Figure: </a:t>
            </a:r>
            <a:r>
              <a:rPr lang="en-US" sz="1600" dirty="0" smtClean="0">
                <a:solidFill>
                  <a:srgbClr val="000000"/>
                </a:solidFill>
              </a:rPr>
              <a:t>The </a:t>
            </a:r>
            <a:r>
              <a:rPr lang="en-US" sz="1600" dirty="0">
                <a:solidFill>
                  <a:srgbClr val="000000"/>
                </a:solidFill>
              </a:rPr>
              <a:t>headquarters of ARM </a:t>
            </a:r>
            <a:r>
              <a:rPr lang="en-US" sz="1600" dirty="0" smtClean="0">
                <a:solidFill>
                  <a:srgbClr val="000000"/>
                </a:solidFill>
              </a:rPr>
              <a:t>Ltd. about 1990</a:t>
            </a:r>
            <a:r>
              <a:rPr lang="hu-HU" sz="1600" dirty="0" smtClean="0">
                <a:solidFill>
                  <a:srgbClr val="000000"/>
                </a:solidFill>
              </a:rPr>
              <a:t> </a:t>
            </a:r>
            <a:r>
              <a:rPr lang="en-US" sz="1600" dirty="0" smtClean="0">
                <a:solidFill>
                  <a:srgbClr val="000000"/>
                </a:solidFill>
              </a:rPr>
              <a:t>[</a:t>
            </a:r>
            <a:r>
              <a:rPr lang="hu-HU" sz="1600" dirty="0" smtClean="0">
                <a:solidFill>
                  <a:srgbClr val="000000"/>
                </a:solidFill>
              </a:rPr>
              <a:t>62</a:t>
            </a:r>
            <a:r>
              <a:rPr lang="en-US" sz="1600" dirty="0" smtClean="0">
                <a:solidFill>
                  <a:srgbClr val="000000"/>
                </a:solidFill>
              </a:rPr>
              <a:t>]</a:t>
            </a:r>
            <a:endParaRPr lang="en-US" sz="1600" dirty="0">
              <a:solidFill>
                <a:srgbClr val="000000"/>
              </a:solidFill>
            </a:endParaRP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0" y="-4080"/>
            <a:ext cx="9144000" cy="393700"/>
          </a:xfrm>
        </p:spPr>
        <p:txBody>
          <a:bodyPr/>
          <a:lstStyle/>
          <a:p>
            <a:r>
              <a:rPr lang="hu-HU" dirty="0"/>
              <a:t>1. Evolution of </a:t>
            </a:r>
            <a:r>
              <a:rPr lang="en-US" dirty="0"/>
              <a:t>ARM </a:t>
            </a:r>
            <a:r>
              <a:rPr lang="hu-HU" dirty="0" smtClean="0"/>
              <a:t>(5)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83180" y="646069"/>
            <a:ext cx="244971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FF0000"/>
                </a:solidFill>
              </a:rPr>
              <a:t>Historical </a:t>
            </a:r>
            <a:r>
              <a:rPr lang="en-US" sz="1600" dirty="0" smtClean="0">
                <a:solidFill>
                  <a:srgbClr val="FF0000"/>
                </a:solidFill>
              </a:rPr>
              <a:t>remarks</a:t>
            </a:r>
            <a:r>
              <a:rPr lang="en-US" sz="1600" dirty="0" smtClean="0">
                <a:solidFill>
                  <a:srgbClr val="000000"/>
                </a:solidFill>
              </a:rPr>
              <a:t> </a:t>
            </a:r>
            <a:r>
              <a:rPr lang="en-US" sz="1600" dirty="0" smtClean="0">
                <a:solidFill>
                  <a:srgbClr val="FF0000"/>
                </a:solidFill>
              </a:rPr>
              <a:t>-2</a:t>
            </a:r>
            <a:endParaRPr lang="en-US" sz="16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48009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Lekerekített téglalap 43"/>
          <p:cNvSpPr/>
          <p:nvPr/>
        </p:nvSpPr>
        <p:spPr>
          <a:xfrm>
            <a:off x="1159876" y="4591939"/>
            <a:ext cx="1188000" cy="614484"/>
          </a:xfrm>
          <a:prstGeom prst="roundRect">
            <a:avLst/>
          </a:prstGeom>
          <a:solidFill>
            <a:srgbClr val="DBE6C4"/>
          </a:solidFill>
          <a:ln>
            <a:solidFill>
              <a:schemeClr val="accent3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1050">
              <a:solidFill>
                <a:srgbClr val="000000"/>
              </a:solidFill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7" name="Lekerekített téglalap 42"/>
          <p:cNvSpPr/>
          <p:nvPr/>
        </p:nvSpPr>
        <p:spPr>
          <a:xfrm>
            <a:off x="2469104" y="3316902"/>
            <a:ext cx="1188000" cy="1876821"/>
          </a:xfrm>
          <a:prstGeom prst="roundRect">
            <a:avLst/>
          </a:prstGeom>
          <a:solidFill>
            <a:srgbClr val="DBE6C4"/>
          </a:solidFill>
          <a:ln>
            <a:solidFill>
              <a:schemeClr val="accent3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1050">
              <a:solidFill>
                <a:srgbClr val="000000"/>
              </a:solidFill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8" name="Lekerekített téglalap 3"/>
          <p:cNvSpPr/>
          <p:nvPr/>
        </p:nvSpPr>
        <p:spPr>
          <a:xfrm>
            <a:off x="1208832" y="5350439"/>
            <a:ext cx="1080000" cy="360000"/>
          </a:xfrm>
          <a:prstGeom prst="roundRect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1050">
                <a:solidFill>
                  <a:srgbClr val="FFFFFF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ARMv4</a:t>
            </a:r>
          </a:p>
        </p:txBody>
      </p:sp>
      <p:sp>
        <p:nvSpPr>
          <p:cNvPr id="9" name="Lekerekített téglalap 4"/>
          <p:cNvSpPr/>
          <p:nvPr/>
        </p:nvSpPr>
        <p:spPr>
          <a:xfrm>
            <a:off x="2546368" y="5350439"/>
            <a:ext cx="1080000" cy="360000"/>
          </a:xfrm>
          <a:prstGeom prst="roundRect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1050">
                <a:solidFill>
                  <a:srgbClr val="FFFFFF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ARMv5</a:t>
            </a:r>
          </a:p>
        </p:txBody>
      </p:sp>
      <p:sp>
        <p:nvSpPr>
          <p:cNvPr id="10" name="Lekerekített téglalap 5"/>
          <p:cNvSpPr/>
          <p:nvPr/>
        </p:nvSpPr>
        <p:spPr>
          <a:xfrm>
            <a:off x="3873488" y="5350439"/>
            <a:ext cx="1080000" cy="360000"/>
          </a:xfrm>
          <a:prstGeom prst="roundRect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1050">
                <a:solidFill>
                  <a:srgbClr val="FFFFFF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ARMv6</a:t>
            </a:r>
          </a:p>
        </p:txBody>
      </p:sp>
      <p:sp>
        <p:nvSpPr>
          <p:cNvPr id="11" name="Lekerekített téglalap 6"/>
          <p:cNvSpPr/>
          <p:nvPr/>
        </p:nvSpPr>
        <p:spPr>
          <a:xfrm>
            <a:off x="6503756" y="5350439"/>
            <a:ext cx="2160000" cy="360000"/>
          </a:xfrm>
          <a:prstGeom prst="roundRect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1050">
                <a:solidFill>
                  <a:srgbClr val="FFFFFF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ARMv8-A</a:t>
            </a:r>
          </a:p>
        </p:txBody>
      </p:sp>
      <p:sp>
        <p:nvSpPr>
          <p:cNvPr id="12" name="Lekerekített téglalap 7"/>
          <p:cNvSpPr/>
          <p:nvPr/>
        </p:nvSpPr>
        <p:spPr>
          <a:xfrm>
            <a:off x="5207492" y="5350439"/>
            <a:ext cx="1080000" cy="360000"/>
          </a:xfrm>
          <a:prstGeom prst="roundRect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1050">
                <a:solidFill>
                  <a:srgbClr val="FFFFFF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ARMv7-A/R</a:t>
            </a:r>
          </a:p>
        </p:txBody>
      </p:sp>
      <p:sp>
        <p:nvSpPr>
          <p:cNvPr id="13" name="Lekerekített téglalap 8"/>
          <p:cNvSpPr/>
          <p:nvPr/>
        </p:nvSpPr>
        <p:spPr>
          <a:xfrm>
            <a:off x="2528028" y="3903530"/>
            <a:ext cx="1080000" cy="360000"/>
          </a:xfrm>
          <a:prstGeom prst="roundRect">
            <a:avLst/>
          </a:prstGeom>
          <a:solidFill>
            <a:srgbClr val="8AC6CD"/>
          </a:solidFill>
          <a:ln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1050" err="1">
                <a:solidFill>
                  <a:srgbClr val="000000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Jazelle</a:t>
            </a:r>
            <a:endParaRPr lang="hu-HU" sz="1050">
              <a:solidFill>
                <a:srgbClr val="000000"/>
              </a:solidFill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4" name="Lekerekített téglalap 9"/>
          <p:cNvSpPr/>
          <p:nvPr/>
        </p:nvSpPr>
        <p:spPr>
          <a:xfrm>
            <a:off x="2521494" y="3447896"/>
            <a:ext cx="1086534" cy="360000"/>
          </a:xfrm>
          <a:prstGeom prst="roundRect">
            <a:avLst/>
          </a:prstGeom>
          <a:solidFill>
            <a:srgbClr val="83A6D9"/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1050" err="1">
                <a:solidFill>
                  <a:srgbClr val="000000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VFPv</a:t>
            </a:r>
            <a:r>
              <a:rPr lang="en-US" sz="1050">
                <a:solidFill>
                  <a:srgbClr val="000000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1/</a:t>
            </a:r>
            <a:r>
              <a:rPr lang="hu-HU" sz="1050">
                <a:solidFill>
                  <a:srgbClr val="000000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2</a:t>
            </a:r>
          </a:p>
        </p:txBody>
      </p:sp>
      <p:sp>
        <p:nvSpPr>
          <p:cNvPr id="15" name="Lekerekített téglalap 10"/>
          <p:cNvSpPr/>
          <p:nvPr/>
        </p:nvSpPr>
        <p:spPr>
          <a:xfrm>
            <a:off x="1208832" y="4750655"/>
            <a:ext cx="1080000" cy="360000"/>
          </a:xfrm>
          <a:prstGeom prst="roundRect">
            <a:avLst/>
          </a:prstGeom>
          <a:solidFill>
            <a:srgbClr val="999999"/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1050" err="1">
                <a:solidFill>
                  <a:srgbClr val="000000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Thumb</a:t>
            </a:r>
            <a:endParaRPr lang="en-US" sz="1050">
              <a:solidFill>
                <a:srgbClr val="000000"/>
              </a:solidFill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/>
            <a:r>
              <a:rPr lang="en-US" sz="1050">
                <a:solidFill>
                  <a:srgbClr val="000000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(ARMv4T)</a:t>
            </a:r>
            <a:endParaRPr lang="hu-HU" sz="1050">
              <a:solidFill>
                <a:srgbClr val="000000"/>
              </a:solidFill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6" name="Lekerekített téglalap 11"/>
          <p:cNvSpPr/>
          <p:nvPr/>
        </p:nvSpPr>
        <p:spPr>
          <a:xfrm>
            <a:off x="3801120" y="2311871"/>
            <a:ext cx="1188000" cy="2881852"/>
          </a:xfrm>
          <a:prstGeom prst="roundRect">
            <a:avLst/>
          </a:prstGeom>
          <a:solidFill>
            <a:srgbClr val="DBE6C4"/>
          </a:solidFill>
          <a:ln>
            <a:solidFill>
              <a:schemeClr val="accent3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1050">
              <a:solidFill>
                <a:srgbClr val="000000"/>
              </a:solidFill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7" name="Lekerekített téglalap 12"/>
          <p:cNvSpPr/>
          <p:nvPr/>
        </p:nvSpPr>
        <p:spPr>
          <a:xfrm>
            <a:off x="3861995" y="3014034"/>
            <a:ext cx="1080000" cy="360000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1050">
                <a:solidFill>
                  <a:srgbClr val="000000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SIMD</a:t>
            </a:r>
          </a:p>
        </p:txBody>
      </p:sp>
      <p:sp>
        <p:nvSpPr>
          <p:cNvPr id="18" name="Lekerekített téglalap 13"/>
          <p:cNvSpPr/>
          <p:nvPr/>
        </p:nvSpPr>
        <p:spPr>
          <a:xfrm>
            <a:off x="3861995" y="2562315"/>
            <a:ext cx="1080000" cy="360000"/>
          </a:xfrm>
          <a:prstGeom prst="roundRect">
            <a:avLst/>
          </a:prstGeom>
          <a:solidFill>
            <a:srgbClr val="FF8585"/>
          </a:solidFill>
          <a:ln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1050" err="1">
                <a:solidFill>
                  <a:srgbClr val="000000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TrustZone</a:t>
            </a:r>
            <a:endParaRPr lang="hu-HU" sz="1050">
              <a:solidFill>
                <a:srgbClr val="000000"/>
              </a:solidFill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9" name="Lekerekített téglalap 14"/>
          <p:cNvSpPr/>
          <p:nvPr/>
        </p:nvSpPr>
        <p:spPr>
          <a:xfrm>
            <a:off x="5103607" y="2819611"/>
            <a:ext cx="1188000" cy="2374112"/>
          </a:xfrm>
          <a:prstGeom prst="roundRect">
            <a:avLst/>
          </a:prstGeom>
          <a:solidFill>
            <a:srgbClr val="DBE6C4"/>
          </a:solidFill>
          <a:ln>
            <a:solidFill>
              <a:schemeClr val="accent3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1050">
              <a:solidFill>
                <a:srgbClr val="000000"/>
              </a:solidFill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0" name="Lekerekített téglalap 15"/>
          <p:cNvSpPr/>
          <p:nvPr/>
        </p:nvSpPr>
        <p:spPr>
          <a:xfrm>
            <a:off x="3851920" y="4751323"/>
            <a:ext cx="1080000" cy="360000"/>
          </a:xfrm>
          <a:prstGeom prst="roundRect">
            <a:avLst/>
          </a:prstGeom>
          <a:solidFill>
            <a:srgbClr val="999999"/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1050">
                <a:solidFill>
                  <a:srgbClr val="000000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Thumb-2</a:t>
            </a:r>
            <a:endParaRPr lang="en-US" sz="1050">
              <a:solidFill>
                <a:srgbClr val="000000"/>
              </a:solidFill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/>
            <a:r>
              <a:rPr lang="en-US" sz="1050">
                <a:solidFill>
                  <a:srgbClr val="000000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(ARMv6T2)</a:t>
            </a:r>
            <a:endParaRPr lang="hu-HU" sz="1050">
              <a:solidFill>
                <a:srgbClr val="000000"/>
              </a:solidFill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1" name="Lekerekített téglalap 17"/>
          <p:cNvSpPr/>
          <p:nvPr/>
        </p:nvSpPr>
        <p:spPr>
          <a:xfrm>
            <a:off x="6503636" y="1263573"/>
            <a:ext cx="2160120" cy="3930150"/>
          </a:xfrm>
          <a:prstGeom prst="roundRect">
            <a:avLst/>
          </a:prstGeom>
          <a:solidFill>
            <a:srgbClr val="DBE6C4"/>
          </a:solidFill>
          <a:ln>
            <a:solidFill>
              <a:schemeClr val="accent3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1050">
              <a:solidFill>
                <a:srgbClr val="000000"/>
              </a:solidFill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2" name="Lekerekített téglalap 18"/>
          <p:cNvSpPr/>
          <p:nvPr/>
        </p:nvSpPr>
        <p:spPr>
          <a:xfrm>
            <a:off x="5152942" y="3014034"/>
            <a:ext cx="1084235" cy="360000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 smtClean="0">
                <a:solidFill>
                  <a:srgbClr val="000000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NEON</a:t>
            </a:r>
          </a:p>
          <a:p>
            <a:pPr algn="ctr"/>
            <a:r>
              <a:rPr lang="en-US" sz="1050">
                <a:solidFill>
                  <a:srgbClr val="000000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(</a:t>
            </a:r>
            <a:r>
              <a:rPr lang="en-US" sz="1050" smtClean="0">
                <a:solidFill>
                  <a:srgbClr val="000000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Adv</a:t>
            </a:r>
            <a:r>
              <a:rPr lang="en-US" sz="1050">
                <a:solidFill>
                  <a:srgbClr val="000000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. </a:t>
            </a:r>
            <a:r>
              <a:rPr lang="hu-HU" sz="1050" smtClean="0">
                <a:solidFill>
                  <a:srgbClr val="000000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SIMD</a:t>
            </a:r>
            <a:r>
              <a:rPr lang="en-US" sz="1050" smtClean="0">
                <a:solidFill>
                  <a:srgbClr val="000000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)</a:t>
            </a:r>
            <a:endParaRPr lang="hu-HU" sz="1050">
              <a:solidFill>
                <a:srgbClr val="000000"/>
              </a:solidFill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3" name="Lekerekített téglalap 20"/>
          <p:cNvSpPr/>
          <p:nvPr/>
        </p:nvSpPr>
        <p:spPr>
          <a:xfrm>
            <a:off x="5152942" y="3458782"/>
            <a:ext cx="1080000" cy="360000"/>
          </a:xfrm>
          <a:prstGeom prst="roundRect">
            <a:avLst/>
          </a:prstGeom>
          <a:solidFill>
            <a:srgbClr val="83A6D9"/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1050">
                <a:solidFill>
                  <a:srgbClr val="000000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VFPv3/v4</a:t>
            </a:r>
          </a:p>
        </p:txBody>
      </p:sp>
      <p:sp>
        <p:nvSpPr>
          <p:cNvPr id="24" name="Lekerekített téglalap 23"/>
          <p:cNvSpPr/>
          <p:nvPr/>
        </p:nvSpPr>
        <p:spPr>
          <a:xfrm>
            <a:off x="6534252" y="1553790"/>
            <a:ext cx="1008000" cy="360000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5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1050">
                <a:solidFill>
                  <a:srgbClr val="000000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AArch32</a:t>
            </a:r>
          </a:p>
        </p:txBody>
      </p:sp>
      <p:sp>
        <p:nvSpPr>
          <p:cNvPr id="25" name="Lekerekített téglalap 24"/>
          <p:cNvSpPr/>
          <p:nvPr/>
        </p:nvSpPr>
        <p:spPr>
          <a:xfrm>
            <a:off x="7611163" y="1553790"/>
            <a:ext cx="1008000" cy="360000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5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1050">
                <a:solidFill>
                  <a:srgbClr val="000000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AArch64</a:t>
            </a:r>
          </a:p>
        </p:txBody>
      </p:sp>
      <p:sp>
        <p:nvSpPr>
          <p:cNvPr id="26" name="Jobbra nyíl 27"/>
          <p:cNvSpPr/>
          <p:nvPr/>
        </p:nvSpPr>
        <p:spPr>
          <a:xfrm>
            <a:off x="3610495" y="3937118"/>
            <a:ext cx="1521289" cy="216024"/>
          </a:xfrm>
          <a:prstGeom prst="rightArrow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>
              <a:solidFill>
                <a:srgbClr val="FFFFFF"/>
              </a:solidFill>
            </a:endParaRPr>
          </a:p>
        </p:txBody>
      </p:sp>
      <p:sp>
        <p:nvSpPr>
          <p:cNvPr id="27" name="Jobbra nyíl 29"/>
          <p:cNvSpPr/>
          <p:nvPr/>
        </p:nvSpPr>
        <p:spPr>
          <a:xfrm>
            <a:off x="4965948" y="2603587"/>
            <a:ext cx="2160144" cy="216024"/>
          </a:xfrm>
          <a:prstGeom prst="rightArrow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>
              <a:solidFill>
                <a:srgbClr val="FFFFFF"/>
              </a:solidFill>
            </a:endParaRPr>
          </a:p>
        </p:txBody>
      </p:sp>
      <p:sp>
        <p:nvSpPr>
          <p:cNvPr id="28" name="Jobbra nyíl 30"/>
          <p:cNvSpPr/>
          <p:nvPr/>
        </p:nvSpPr>
        <p:spPr>
          <a:xfrm>
            <a:off x="6243948" y="3087927"/>
            <a:ext cx="864000" cy="216024"/>
          </a:xfrm>
          <a:prstGeom prst="rightArrow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>
              <a:solidFill>
                <a:srgbClr val="FFFFFF"/>
              </a:solidFill>
            </a:endParaRPr>
          </a:p>
        </p:txBody>
      </p:sp>
      <p:sp>
        <p:nvSpPr>
          <p:cNvPr id="29" name="Jobbra nyíl 31"/>
          <p:cNvSpPr/>
          <p:nvPr/>
        </p:nvSpPr>
        <p:spPr>
          <a:xfrm>
            <a:off x="6287492" y="4348935"/>
            <a:ext cx="864000" cy="216024"/>
          </a:xfrm>
          <a:prstGeom prst="rightArrow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>
              <a:solidFill>
                <a:srgbClr val="FFFFFF"/>
              </a:solidFill>
            </a:endParaRPr>
          </a:p>
        </p:txBody>
      </p:sp>
      <p:sp>
        <p:nvSpPr>
          <p:cNvPr id="30" name="Jobb oldali kapcsos zárójel 32"/>
          <p:cNvSpPr/>
          <p:nvPr/>
        </p:nvSpPr>
        <p:spPr>
          <a:xfrm>
            <a:off x="7223596" y="2260092"/>
            <a:ext cx="216024" cy="2738243"/>
          </a:xfrm>
          <a:prstGeom prst="rightBrace">
            <a:avLst/>
          </a:prstGeom>
          <a:ln w="1905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hu-HU">
              <a:solidFill>
                <a:srgbClr val="000000"/>
              </a:solidFill>
            </a:endParaRPr>
          </a:p>
        </p:txBody>
      </p:sp>
      <p:cxnSp>
        <p:nvCxnSpPr>
          <p:cNvPr id="31" name="Egyenes összekötő 35"/>
          <p:cNvCxnSpPr>
            <a:endCxn id="21" idx="2"/>
          </p:cNvCxnSpPr>
          <p:nvPr/>
        </p:nvCxnSpPr>
        <p:spPr>
          <a:xfrm flipH="1">
            <a:off x="7583696" y="1043735"/>
            <a:ext cx="60" cy="4149988"/>
          </a:xfrm>
          <a:prstGeom prst="line">
            <a:avLst/>
          </a:prstGeom>
          <a:ln w="28575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églalap 33"/>
          <p:cNvSpPr/>
          <p:nvPr/>
        </p:nvSpPr>
        <p:spPr>
          <a:xfrm>
            <a:off x="7537652" y="3178805"/>
            <a:ext cx="1035407" cy="720080"/>
          </a:xfrm>
          <a:prstGeom prst="rect">
            <a:avLst/>
          </a:prstGeom>
          <a:solidFill>
            <a:srgbClr val="F79747"/>
          </a:solidFill>
          <a:ln>
            <a:solidFill>
              <a:srgbClr val="F7974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1000">
                <a:solidFill>
                  <a:srgbClr val="000000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Key </a:t>
            </a:r>
            <a:r>
              <a:rPr lang="hu-HU" sz="1000" err="1">
                <a:solidFill>
                  <a:srgbClr val="000000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feature</a:t>
            </a:r>
            <a:r>
              <a:rPr lang="hu-HU" sz="1000">
                <a:solidFill>
                  <a:srgbClr val="000000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/>
            </a:r>
            <a:br>
              <a:rPr lang="hu-HU" sz="1000">
                <a:solidFill>
                  <a:srgbClr val="000000"/>
                </a:solidFill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hu-HU" sz="1000">
                <a:solidFill>
                  <a:srgbClr val="000000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ARMv7-A</a:t>
            </a:r>
          </a:p>
          <a:p>
            <a:pPr algn="ctr"/>
            <a:r>
              <a:rPr lang="hu-HU" sz="1000" err="1">
                <a:solidFill>
                  <a:srgbClr val="000000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compatibility</a:t>
            </a:r>
            <a:endParaRPr lang="hu-HU" sz="1000">
              <a:solidFill>
                <a:srgbClr val="000000"/>
              </a:solidFill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3" name="Lekerekített téglalap 36"/>
          <p:cNvSpPr/>
          <p:nvPr/>
        </p:nvSpPr>
        <p:spPr>
          <a:xfrm>
            <a:off x="6529889" y="2073095"/>
            <a:ext cx="1008000" cy="360000"/>
          </a:xfrm>
          <a:prstGeom prst="roundRect">
            <a:avLst/>
          </a:prstGeom>
          <a:solidFill>
            <a:srgbClr val="FFB3B3"/>
          </a:solidFill>
          <a:ln>
            <a:solidFill>
              <a:schemeClr val="accent3">
                <a:lumMod val="60000"/>
                <a:lumOff val="40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1050">
                <a:solidFill>
                  <a:srgbClr val="000000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C</a:t>
            </a:r>
            <a:r>
              <a:rPr lang="en-US" sz="1050" err="1">
                <a:solidFill>
                  <a:srgbClr val="000000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rypto-graphy</a:t>
            </a:r>
            <a:r>
              <a:rPr lang="en-US" sz="1050">
                <a:solidFill>
                  <a:srgbClr val="000000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 ext.</a:t>
            </a:r>
            <a:endParaRPr lang="hu-HU" sz="1050">
              <a:solidFill>
                <a:srgbClr val="000000"/>
              </a:solidFill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4" name="Lekerekített téglalap 37"/>
          <p:cNvSpPr/>
          <p:nvPr/>
        </p:nvSpPr>
        <p:spPr>
          <a:xfrm>
            <a:off x="7606800" y="2073095"/>
            <a:ext cx="1008000" cy="360000"/>
          </a:xfrm>
          <a:prstGeom prst="roundRect">
            <a:avLst/>
          </a:prstGeom>
          <a:solidFill>
            <a:srgbClr val="FFB3B3"/>
          </a:solidFill>
          <a:ln>
            <a:solidFill>
              <a:schemeClr val="accent3">
                <a:lumMod val="60000"/>
                <a:lumOff val="40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1050">
                <a:solidFill>
                  <a:srgbClr val="000000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C</a:t>
            </a:r>
            <a:r>
              <a:rPr lang="en-US" sz="1050" err="1">
                <a:solidFill>
                  <a:srgbClr val="000000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rypto-graphy</a:t>
            </a:r>
            <a:r>
              <a:rPr lang="en-US" sz="1050">
                <a:solidFill>
                  <a:srgbClr val="000000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 ext.</a:t>
            </a:r>
            <a:endParaRPr lang="hu-HU" sz="1050">
              <a:solidFill>
                <a:srgbClr val="000000"/>
              </a:solidFill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5" name="Jobbra nyíl 30"/>
          <p:cNvSpPr/>
          <p:nvPr/>
        </p:nvSpPr>
        <p:spPr>
          <a:xfrm>
            <a:off x="6258604" y="3505672"/>
            <a:ext cx="864000" cy="216024"/>
          </a:xfrm>
          <a:prstGeom prst="rightArrow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>
              <a:solidFill>
                <a:srgbClr val="FFFFFF"/>
              </a:solidFill>
            </a:endParaRPr>
          </a:p>
        </p:txBody>
      </p:sp>
      <p:sp>
        <p:nvSpPr>
          <p:cNvPr id="36" name="Lekerekített téglalap 8"/>
          <p:cNvSpPr/>
          <p:nvPr/>
        </p:nvSpPr>
        <p:spPr>
          <a:xfrm>
            <a:off x="5144485" y="3892644"/>
            <a:ext cx="1080000" cy="360000"/>
          </a:xfrm>
          <a:prstGeom prst="roundRect">
            <a:avLst/>
          </a:prstGeom>
          <a:solidFill>
            <a:srgbClr val="8AC6CD"/>
          </a:solidFill>
          <a:ln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1050" err="1">
                <a:solidFill>
                  <a:srgbClr val="000000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Jazelle</a:t>
            </a:r>
            <a:endParaRPr lang="en-US" sz="1050">
              <a:solidFill>
                <a:srgbClr val="000000"/>
              </a:solidFill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/>
            <a:r>
              <a:rPr lang="en-US" sz="1050">
                <a:solidFill>
                  <a:srgbClr val="000000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(ex. by SW)</a:t>
            </a:r>
            <a:endParaRPr lang="hu-HU" sz="1050">
              <a:solidFill>
                <a:srgbClr val="000000"/>
              </a:solidFill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7" name="Lekerekített téglalap 15"/>
          <p:cNvSpPr/>
          <p:nvPr/>
        </p:nvSpPr>
        <p:spPr>
          <a:xfrm>
            <a:off x="5142904" y="4329330"/>
            <a:ext cx="1126586" cy="360000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1050" err="1">
                <a:solidFill>
                  <a:srgbClr val="000000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Thumb</a:t>
            </a:r>
            <a:r>
              <a:rPr lang="en-US" sz="1050">
                <a:solidFill>
                  <a:srgbClr val="000000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EE</a:t>
            </a:r>
          </a:p>
          <a:p>
            <a:pPr algn="ctr"/>
            <a:r>
              <a:rPr lang="en-US" sz="1050">
                <a:solidFill>
                  <a:srgbClr val="000000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(</a:t>
            </a:r>
            <a:r>
              <a:rPr lang="en-US" sz="1050" err="1">
                <a:solidFill>
                  <a:srgbClr val="000000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Jazelle</a:t>
            </a:r>
            <a:r>
              <a:rPr lang="en-US" sz="1050">
                <a:solidFill>
                  <a:srgbClr val="000000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-RCT)</a:t>
            </a:r>
            <a:endParaRPr lang="hu-HU" sz="1050">
              <a:solidFill>
                <a:srgbClr val="000000"/>
              </a:solidFill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8" name="Jobbra nyíl 28"/>
          <p:cNvSpPr/>
          <p:nvPr/>
        </p:nvSpPr>
        <p:spPr>
          <a:xfrm>
            <a:off x="4983950" y="3113045"/>
            <a:ext cx="144000" cy="216024"/>
          </a:xfrm>
          <a:prstGeom prst="rightArrow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>
              <a:solidFill>
                <a:srgbClr val="FFFFFF"/>
              </a:solidFill>
            </a:endParaRPr>
          </a:p>
        </p:txBody>
      </p:sp>
      <p:sp>
        <p:nvSpPr>
          <p:cNvPr id="39" name="Jobbra nyíl 30"/>
          <p:cNvSpPr/>
          <p:nvPr/>
        </p:nvSpPr>
        <p:spPr>
          <a:xfrm>
            <a:off x="6247718" y="3957536"/>
            <a:ext cx="864000" cy="216024"/>
          </a:xfrm>
          <a:prstGeom prst="rightArrow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>
              <a:solidFill>
                <a:srgbClr val="FFFFFF"/>
              </a:solidFill>
            </a:endParaRPr>
          </a:p>
        </p:txBody>
      </p:sp>
      <p:sp>
        <p:nvSpPr>
          <p:cNvPr id="42" name="Jobbra nyíl 26"/>
          <p:cNvSpPr/>
          <p:nvPr/>
        </p:nvSpPr>
        <p:spPr>
          <a:xfrm>
            <a:off x="2324555" y="4823311"/>
            <a:ext cx="1480411" cy="216024"/>
          </a:xfrm>
          <a:prstGeom prst="rightArrow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>
              <a:solidFill>
                <a:srgbClr val="FFFFFF"/>
              </a:solidFill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1256366" y="5893770"/>
            <a:ext cx="91563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dirty="0" smtClean="0">
                <a:solidFill>
                  <a:srgbClr val="000000"/>
                </a:solidFill>
              </a:rPr>
              <a:t>ARM</a:t>
            </a:r>
            <a:r>
              <a:rPr lang="hu-HU" sz="1200" dirty="0" smtClean="0">
                <a:solidFill>
                  <a:srgbClr val="000000"/>
                </a:solidFill>
              </a:rPr>
              <a:t>710T</a:t>
            </a:r>
            <a:endParaRPr lang="en-US" sz="1200" dirty="0">
              <a:solidFill>
                <a:srgbClr val="000000"/>
              </a:solidFill>
            </a:endParaRPr>
          </a:p>
          <a:p>
            <a:pPr algn="ctr"/>
            <a:r>
              <a:rPr lang="en-US" sz="1200" dirty="0" smtClean="0">
                <a:solidFill>
                  <a:srgbClr val="000000"/>
                </a:solidFill>
              </a:rPr>
              <a:t>(~</a:t>
            </a:r>
            <a:r>
              <a:rPr lang="hu-HU" sz="1200" dirty="0" smtClean="0">
                <a:solidFill>
                  <a:srgbClr val="000000"/>
                </a:solidFill>
              </a:rPr>
              <a:t>1995</a:t>
            </a:r>
            <a:r>
              <a:rPr lang="en-US" sz="1200" dirty="0" smtClean="0">
                <a:solidFill>
                  <a:srgbClr val="000000"/>
                </a:solidFill>
              </a:rPr>
              <a:t>)</a:t>
            </a:r>
            <a:endParaRPr lang="en-US" sz="1200" dirty="0">
              <a:solidFill>
                <a:srgbClr val="000000"/>
              </a:solidFill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2681602" y="5906470"/>
            <a:ext cx="82105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>
                <a:solidFill>
                  <a:srgbClr val="000000"/>
                </a:solidFill>
              </a:rPr>
              <a:t>ARM926</a:t>
            </a:r>
          </a:p>
          <a:p>
            <a:pPr algn="ctr"/>
            <a:r>
              <a:rPr lang="en-US" sz="1200">
                <a:solidFill>
                  <a:srgbClr val="000000"/>
                </a:solidFill>
              </a:rPr>
              <a:t>(</a:t>
            </a:r>
            <a:r>
              <a:rPr lang="en-US" sz="1200" smtClean="0">
                <a:solidFill>
                  <a:srgbClr val="000000"/>
                </a:solidFill>
              </a:rPr>
              <a:t>2001-)</a:t>
            </a:r>
            <a:endParaRPr lang="en-US" sz="1200">
              <a:solidFill>
                <a:srgbClr val="000000"/>
              </a:solidFill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3941062" y="5906470"/>
            <a:ext cx="91884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>
                <a:solidFill>
                  <a:srgbClr val="000000"/>
                </a:solidFill>
              </a:rPr>
              <a:t>ARM1176</a:t>
            </a:r>
          </a:p>
          <a:p>
            <a:pPr algn="ctr"/>
            <a:r>
              <a:rPr lang="en-US" sz="1200">
                <a:solidFill>
                  <a:srgbClr val="000000"/>
                </a:solidFill>
              </a:rPr>
              <a:t>(</a:t>
            </a:r>
            <a:r>
              <a:rPr lang="en-US" sz="1200" smtClean="0">
                <a:solidFill>
                  <a:srgbClr val="000000"/>
                </a:solidFill>
              </a:rPr>
              <a:t>2004-)</a:t>
            </a:r>
            <a:endParaRPr lang="en-US" sz="1200">
              <a:solidFill>
                <a:srgbClr val="000000"/>
              </a:solidFill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5054230" y="5912265"/>
            <a:ext cx="136813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smtClean="0">
                <a:solidFill>
                  <a:srgbClr val="000000"/>
                </a:solidFill>
              </a:rPr>
              <a:t>Cortex-A series</a:t>
            </a:r>
            <a:endParaRPr lang="en-US" sz="1200">
              <a:solidFill>
                <a:srgbClr val="000000"/>
              </a:solidFill>
            </a:endParaRPr>
          </a:p>
          <a:p>
            <a:pPr algn="ctr"/>
            <a:r>
              <a:rPr lang="en-US" sz="1200">
                <a:solidFill>
                  <a:srgbClr val="000000"/>
                </a:solidFill>
              </a:rPr>
              <a:t>(</a:t>
            </a:r>
            <a:r>
              <a:rPr lang="en-US" sz="1200" smtClean="0">
                <a:solidFill>
                  <a:srgbClr val="000000"/>
                </a:solidFill>
              </a:rPr>
              <a:t>2005-)</a:t>
            </a:r>
            <a:endParaRPr lang="en-US" sz="1200">
              <a:solidFill>
                <a:srgbClr val="000000"/>
              </a:solidFill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7047275" y="5906470"/>
            <a:ext cx="105875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>
                <a:solidFill>
                  <a:srgbClr val="000000"/>
                </a:solidFill>
              </a:rPr>
              <a:t>Cortex-A50</a:t>
            </a:r>
          </a:p>
          <a:p>
            <a:pPr algn="ctr"/>
            <a:r>
              <a:rPr lang="en-US" sz="1200">
                <a:solidFill>
                  <a:srgbClr val="000000"/>
                </a:solidFill>
              </a:rPr>
              <a:t>(2014)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303430" y="5880813"/>
            <a:ext cx="92525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>
                <a:solidFill>
                  <a:srgbClr val="000000"/>
                </a:solidFill>
              </a:rPr>
              <a:t>Examples</a:t>
            </a:r>
          </a:p>
        </p:txBody>
      </p:sp>
      <p:sp>
        <p:nvSpPr>
          <p:cNvPr id="49" name="Jobbra nyíl 29"/>
          <p:cNvSpPr/>
          <p:nvPr/>
        </p:nvSpPr>
        <p:spPr>
          <a:xfrm>
            <a:off x="4951645" y="4817520"/>
            <a:ext cx="2160144" cy="216024"/>
          </a:xfrm>
          <a:prstGeom prst="rightArrow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>
              <a:solidFill>
                <a:srgbClr val="FFFFFF"/>
              </a:solidFill>
            </a:endParaRPr>
          </a:p>
        </p:txBody>
      </p:sp>
      <p:sp>
        <p:nvSpPr>
          <p:cNvPr id="50" name="Jobbra nyíl 27"/>
          <p:cNvSpPr/>
          <p:nvPr/>
        </p:nvSpPr>
        <p:spPr>
          <a:xfrm>
            <a:off x="3635776" y="3536843"/>
            <a:ext cx="1521289" cy="216024"/>
          </a:xfrm>
          <a:prstGeom prst="rightArrow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>
              <a:solidFill>
                <a:srgbClr val="FFFFFF"/>
              </a:solidFill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2785317" y="6489340"/>
            <a:ext cx="452681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smtClean="0">
                <a:solidFill>
                  <a:srgbClr val="000000"/>
                </a:solidFill>
              </a:rPr>
              <a:t>Figure: Enhancements of the ARMv6 ISA</a:t>
            </a:r>
            <a:endParaRPr lang="en-US" sz="1600">
              <a:solidFill>
                <a:srgbClr val="000000"/>
              </a:solidFill>
            </a:endParaRPr>
          </a:p>
        </p:txBody>
      </p:sp>
      <p:sp>
        <p:nvSpPr>
          <p:cNvPr id="52" name="Rounded Rectangle 51"/>
          <p:cNvSpPr/>
          <p:nvPr/>
        </p:nvSpPr>
        <p:spPr bwMode="auto">
          <a:xfrm>
            <a:off x="1016606" y="2260092"/>
            <a:ext cx="4056102" cy="3594449"/>
          </a:xfrm>
          <a:prstGeom prst="roundRect">
            <a:avLst/>
          </a:prstGeom>
          <a:noFill/>
          <a:ln w="28575" cap="flat" cmpd="sng" algn="ctr">
            <a:solidFill>
              <a:srgbClr val="FF0000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1400" smtClean="0">
              <a:solidFill>
                <a:srgbClr val="3333CC"/>
              </a:solidFill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176830" y="627655"/>
            <a:ext cx="91058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>
                <a:solidFill>
                  <a:srgbClr val="333399"/>
                </a:solidFill>
              </a:rPr>
              <a:t>Main extensions introduced </a:t>
            </a:r>
            <a:r>
              <a:rPr lang="en-US" smtClean="0">
                <a:solidFill>
                  <a:srgbClr val="333399"/>
                </a:solidFill>
              </a:rPr>
              <a:t>in the </a:t>
            </a:r>
            <a:r>
              <a:rPr lang="en-US" err="1" smtClean="0">
                <a:solidFill>
                  <a:srgbClr val="333399"/>
                </a:solidFill>
              </a:rPr>
              <a:t>ARMv</a:t>
            </a:r>
            <a:r>
              <a:rPr lang="hu-HU" smtClean="0">
                <a:solidFill>
                  <a:srgbClr val="333399"/>
                </a:solidFill>
              </a:rPr>
              <a:t>4 – ARM v</a:t>
            </a:r>
            <a:r>
              <a:rPr lang="en-US" smtClean="0">
                <a:solidFill>
                  <a:srgbClr val="333399"/>
                </a:solidFill>
              </a:rPr>
              <a:t>6 ISA version</a:t>
            </a:r>
            <a:r>
              <a:rPr lang="hu-HU" smtClean="0">
                <a:solidFill>
                  <a:srgbClr val="333399"/>
                </a:solidFill>
              </a:rPr>
              <a:t>s</a:t>
            </a:r>
            <a:r>
              <a:rPr lang="en-US" smtClean="0">
                <a:solidFill>
                  <a:srgbClr val="333399"/>
                </a:solidFill>
              </a:rPr>
              <a:t> </a:t>
            </a:r>
            <a:r>
              <a:rPr lang="en-US">
                <a:solidFill>
                  <a:srgbClr val="333399"/>
                </a:solidFill>
              </a:rPr>
              <a:t>(simplified)</a:t>
            </a:r>
          </a:p>
        </p:txBody>
      </p:sp>
      <p:sp>
        <p:nvSpPr>
          <p:cNvPr id="53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393700"/>
          </a:xfrm>
        </p:spPr>
        <p:txBody>
          <a:bodyPr/>
          <a:lstStyle/>
          <a:p>
            <a:r>
              <a:rPr lang="hu-HU" smtClean="0">
                <a:solidFill>
                  <a:srgbClr val="FFFFFF"/>
                </a:solidFill>
              </a:rPr>
              <a:t>4.3</a:t>
            </a:r>
            <a:r>
              <a:rPr lang="en-US" smtClean="0">
                <a:solidFill>
                  <a:srgbClr val="FFFFFF"/>
                </a:solidFill>
              </a:rPr>
              <a:t> </a:t>
            </a:r>
            <a:r>
              <a:rPr lang="hu-HU">
                <a:solidFill>
                  <a:srgbClr val="FFFFFF"/>
                </a:solidFill>
              </a:rPr>
              <a:t>Processors implementing the ARM v4 - ARM v6 ISA </a:t>
            </a:r>
            <a:r>
              <a:rPr lang="hu-HU" smtClean="0">
                <a:solidFill>
                  <a:srgbClr val="FFFFFF"/>
                </a:solidFill>
              </a:rPr>
              <a:t>(2)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9247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447" name="Text Box 47"/>
          <p:cNvSpPr txBox="1">
            <a:spLocks noChangeArrowheads="1"/>
          </p:cNvSpPr>
          <p:nvPr/>
        </p:nvSpPr>
        <p:spPr bwMode="auto">
          <a:xfrm>
            <a:off x="251520" y="6115050"/>
            <a:ext cx="321627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fontAlgn="base"/>
            <a:r>
              <a:rPr lang="en-US" altLang="en-US" sz="1400" err="1">
                <a:solidFill>
                  <a:srgbClr val="000000"/>
                </a:solidFill>
                <a:latin typeface="Times New Roman" pitchFamily="18" charset="0"/>
              </a:rPr>
              <a:t>XScale</a:t>
            </a:r>
            <a:r>
              <a:rPr lang="en-US" altLang="en-US" sz="1400">
                <a:solidFill>
                  <a:srgbClr val="000000"/>
                </a:solidFill>
                <a:latin typeface="Times New Roman" pitchFamily="18" charset="0"/>
              </a:rPr>
              <a:t> is a trademark of Intel Corporation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90085" y="629165"/>
            <a:ext cx="87741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mtClean="0">
                <a:solidFill>
                  <a:srgbClr val="333399"/>
                </a:solidFill>
              </a:rPr>
              <a:t>Overview of ARM’s </a:t>
            </a:r>
            <a:r>
              <a:rPr lang="en-US" smtClean="0">
                <a:solidFill>
                  <a:srgbClr val="333399"/>
                </a:solidFill>
              </a:rPr>
              <a:t>processors </a:t>
            </a:r>
            <a:r>
              <a:rPr lang="hu-HU" smtClean="0">
                <a:solidFill>
                  <a:srgbClr val="333399"/>
                </a:solidFill>
              </a:rPr>
              <a:t>implementing the </a:t>
            </a:r>
            <a:r>
              <a:rPr lang="en-US" smtClean="0">
                <a:solidFill>
                  <a:srgbClr val="333399"/>
                </a:solidFill>
              </a:rPr>
              <a:t>ARMv4 </a:t>
            </a:r>
            <a:r>
              <a:rPr lang="en-US">
                <a:solidFill>
                  <a:srgbClr val="333399"/>
                </a:solidFill>
              </a:rPr>
              <a:t>– </a:t>
            </a:r>
            <a:r>
              <a:rPr lang="en-US" smtClean="0">
                <a:solidFill>
                  <a:srgbClr val="333399"/>
                </a:solidFill>
              </a:rPr>
              <a:t>ARMv6</a:t>
            </a:r>
            <a:r>
              <a:rPr lang="hu-HU" smtClean="0">
                <a:solidFill>
                  <a:srgbClr val="333399"/>
                </a:solidFill>
              </a:rPr>
              <a:t> ISA </a:t>
            </a:r>
            <a:r>
              <a:rPr lang="en-US" smtClean="0">
                <a:solidFill>
                  <a:srgbClr val="000000"/>
                </a:solidFill>
              </a:rPr>
              <a:t>[</a:t>
            </a:r>
            <a:r>
              <a:rPr lang="hu-HU" smtClean="0">
                <a:solidFill>
                  <a:srgbClr val="000000"/>
                </a:solidFill>
              </a:rPr>
              <a:t>5</a:t>
            </a:r>
            <a:r>
              <a:rPr lang="en-US" smtClean="0">
                <a:solidFill>
                  <a:srgbClr val="000000"/>
                </a:solidFill>
              </a:rPr>
              <a:t>]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61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393700"/>
          </a:xfrm>
        </p:spPr>
        <p:txBody>
          <a:bodyPr/>
          <a:lstStyle/>
          <a:p>
            <a:r>
              <a:rPr lang="hu-HU" smtClean="0">
                <a:solidFill>
                  <a:srgbClr val="FFFFFF"/>
                </a:solidFill>
              </a:rPr>
              <a:t>4.3</a:t>
            </a:r>
            <a:r>
              <a:rPr lang="en-US" smtClean="0">
                <a:solidFill>
                  <a:srgbClr val="FFFFFF"/>
                </a:solidFill>
              </a:rPr>
              <a:t> </a:t>
            </a:r>
            <a:r>
              <a:rPr lang="hu-HU">
                <a:solidFill>
                  <a:srgbClr val="FFFFFF"/>
                </a:solidFill>
              </a:rPr>
              <a:t>Processors implementing the ARM v4 - ARM v6 ISA </a:t>
            </a:r>
            <a:r>
              <a:rPr lang="hu-HU" smtClean="0">
                <a:solidFill>
                  <a:srgbClr val="FFFFFF"/>
                </a:solidFill>
              </a:rPr>
              <a:t>(3)</a:t>
            </a:r>
            <a:endParaRPr lang="en-US"/>
          </a:p>
        </p:txBody>
      </p:sp>
      <p:grpSp>
        <p:nvGrpSpPr>
          <p:cNvPr id="4" name="Group 3"/>
          <p:cNvGrpSpPr/>
          <p:nvPr/>
        </p:nvGrpSpPr>
        <p:grpSpPr>
          <a:xfrm>
            <a:off x="-18510" y="1178750"/>
            <a:ext cx="9271030" cy="4718813"/>
            <a:chOff x="-254461" y="1178750"/>
            <a:chExt cx="9687001" cy="4802950"/>
          </a:xfrm>
        </p:grpSpPr>
        <p:sp>
          <p:nvSpPr>
            <p:cNvPr id="230402" name="AutoShape 2"/>
            <p:cNvSpPr>
              <a:spLocks noChangeArrowheads="1"/>
            </p:cNvSpPr>
            <p:nvPr/>
          </p:nvSpPr>
          <p:spPr bwMode="auto">
            <a:xfrm>
              <a:off x="152400" y="4234687"/>
              <a:ext cx="8763000" cy="838200"/>
            </a:xfrm>
            <a:prstGeom prst="notchedRightArrow">
              <a:avLst>
                <a:gd name="adj1" fmla="val 56944"/>
                <a:gd name="adj2" fmla="val 159093"/>
              </a:avLst>
            </a:prstGeom>
            <a:gradFill rotWithShape="0">
              <a:gsLst>
                <a:gs pos="0">
                  <a:srgbClr val="D5F8FF"/>
                </a:gs>
                <a:gs pos="100000">
                  <a:schemeClr val="accent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/>
              <a:endParaRPr lang="en-US" altLang="en-US" sz="1400">
                <a:solidFill>
                  <a:srgbClr val="000000"/>
                </a:solidFill>
              </a:endParaRPr>
            </a:p>
          </p:txBody>
        </p:sp>
        <p:sp>
          <p:nvSpPr>
            <p:cNvPr id="230404" name="Text Box 4"/>
            <p:cNvSpPr txBox="1">
              <a:spLocks noChangeArrowheads="1"/>
            </p:cNvSpPr>
            <p:nvPr/>
          </p:nvSpPr>
          <p:spPr bwMode="auto">
            <a:xfrm>
              <a:off x="2971800" y="5638800"/>
              <a:ext cx="914400" cy="304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fontAlgn="base"/>
              <a:r>
                <a:rPr lang="en-US" altLang="en-US" sz="1400" b="1">
                  <a:solidFill>
                    <a:srgbClr val="000000"/>
                  </a:solidFill>
                </a:rPr>
                <a:t>1998</a:t>
              </a:r>
              <a:endParaRPr lang="en-US" altLang="en-US" sz="1400">
                <a:solidFill>
                  <a:srgbClr val="000000"/>
                </a:solidFill>
              </a:endParaRPr>
            </a:p>
          </p:txBody>
        </p:sp>
        <p:sp>
          <p:nvSpPr>
            <p:cNvPr id="230405" name="Text Box 5"/>
            <p:cNvSpPr txBox="1">
              <a:spLocks noChangeArrowheads="1"/>
            </p:cNvSpPr>
            <p:nvPr/>
          </p:nvSpPr>
          <p:spPr bwMode="auto">
            <a:xfrm>
              <a:off x="4267200" y="5638800"/>
              <a:ext cx="914400" cy="304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fontAlgn="base"/>
              <a:r>
                <a:rPr lang="en-US" altLang="en-US" sz="1400" b="1">
                  <a:solidFill>
                    <a:srgbClr val="000000"/>
                  </a:solidFill>
                </a:rPr>
                <a:t>2000</a:t>
              </a:r>
              <a:endParaRPr lang="en-US" altLang="en-US" sz="1400">
                <a:solidFill>
                  <a:srgbClr val="000000"/>
                </a:solidFill>
              </a:endParaRPr>
            </a:p>
          </p:txBody>
        </p:sp>
        <p:sp>
          <p:nvSpPr>
            <p:cNvPr id="230406" name="Text Box 6"/>
            <p:cNvSpPr txBox="1">
              <a:spLocks noChangeArrowheads="1"/>
            </p:cNvSpPr>
            <p:nvPr/>
          </p:nvSpPr>
          <p:spPr bwMode="auto">
            <a:xfrm>
              <a:off x="5562600" y="5638800"/>
              <a:ext cx="914400" cy="304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fontAlgn="base"/>
              <a:r>
                <a:rPr lang="en-US" altLang="en-US" sz="1400" b="1">
                  <a:solidFill>
                    <a:srgbClr val="000000"/>
                  </a:solidFill>
                </a:rPr>
                <a:t>2002</a:t>
              </a:r>
              <a:endParaRPr lang="en-US" altLang="en-US" sz="1400">
                <a:solidFill>
                  <a:srgbClr val="000000"/>
                </a:solidFill>
              </a:endParaRPr>
            </a:p>
          </p:txBody>
        </p:sp>
        <p:sp>
          <p:nvSpPr>
            <p:cNvPr id="230407" name="Text Box 7"/>
            <p:cNvSpPr txBox="1">
              <a:spLocks noChangeArrowheads="1"/>
            </p:cNvSpPr>
            <p:nvPr/>
          </p:nvSpPr>
          <p:spPr bwMode="auto">
            <a:xfrm>
              <a:off x="6781800" y="5676900"/>
              <a:ext cx="914400" cy="304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fontAlgn="base"/>
              <a:r>
                <a:rPr lang="en-US" altLang="en-US" sz="1400" b="1">
                  <a:solidFill>
                    <a:srgbClr val="000000"/>
                  </a:solidFill>
                </a:rPr>
                <a:t>2004</a:t>
              </a:r>
              <a:endParaRPr lang="en-US" altLang="en-US" sz="1400">
                <a:solidFill>
                  <a:srgbClr val="000000"/>
                </a:solidFill>
              </a:endParaRPr>
            </a:p>
          </p:txBody>
        </p:sp>
        <p:sp>
          <p:nvSpPr>
            <p:cNvPr id="230408" name="Line 8"/>
            <p:cNvSpPr>
              <a:spLocks noChangeShapeType="1"/>
            </p:cNvSpPr>
            <p:nvPr/>
          </p:nvSpPr>
          <p:spPr bwMode="auto">
            <a:xfrm>
              <a:off x="609600" y="5486400"/>
              <a:ext cx="8229600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30409" name="Line 9"/>
            <p:cNvSpPr>
              <a:spLocks noChangeShapeType="1"/>
            </p:cNvSpPr>
            <p:nvPr/>
          </p:nvSpPr>
          <p:spPr bwMode="auto">
            <a:xfrm flipV="1">
              <a:off x="609600" y="1371600"/>
              <a:ext cx="0" cy="411480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30410" name="Text Box 10"/>
            <p:cNvSpPr txBox="1">
              <a:spLocks noChangeArrowheads="1"/>
            </p:cNvSpPr>
            <p:nvPr/>
          </p:nvSpPr>
          <p:spPr bwMode="auto">
            <a:xfrm>
              <a:off x="8518140" y="5509465"/>
              <a:ext cx="914400" cy="304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fontAlgn="base"/>
              <a:r>
                <a:rPr lang="en-US" altLang="en-US" sz="1400" b="1">
                  <a:solidFill>
                    <a:srgbClr val="000000"/>
                  </a:solidFill>
                </a:rPr>
                <a:t>time</a:t>
              </a:r>
              <a:endParaRPr lang="en-US" altLang="en-US" sz="1400">
                <a:solidFill>
                  <a:srgbClr val="000000"/>
                </a:solidFill>
              </a:endParaRPr>
            </a:p>
          </p:txBody>
        </p:sp>
        <p:sp>
          <p:nvSpPr>
            <p:cNvPr id="230411" name="Text Box 11"/>
            <p:cNvSpPr txBox="1">
              <a:spLocks noChangeArrowheads="1"/>
            </p:cNvSpPr>
            <p:nvPr/>
          </p:nvSpPr>
          <p:spPr bwMode="auto">
            <a:xfrm rot="-5400000">
              <a:off x="-457200" y="1864550"/>
              <a:ext cx="1676400" cy="304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fontAlgn="base"/>
              <a:r>
                <a:rPr lang="en-US" altLang="en-US" sz="1400" b="1">
                  <a:solidFill>
                    <a:srgbClr val="000000"/>
                  </a:solidFill>
                </a:rPr>
                <a:t>version</a:t>
              </a:r>
              <a:endParaRPr lang="en-US" altLang="en-US" sz="1400">
                <a:solidFill>
                  <a:srgbClr val="000000"/>
                </a:solidFill>
              </a:endParaRPr>
            </a:p>
          </p:txBody>
        </p:sp>
        <p:sp>
          <p:nvSpPr>
            <p:cNvPr id="230412" name="Line 12"/>
            <p:cNvSpPr>
              <a:spLocks noChangeShapeType="1"/>
            </p:cNvSpPr>
            <p:nvPr/>
          </p:nvSpPr>
          <p:spPr bwMode="auto">
            <a:xfrm>
              <a:off x="3429000" y="5410200"/>
              <a:ext cx="0" cy="15240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30413" name="Line 13"/>
            <p:cNvSpPr>
              <a:spLocks noChangeShapeType="1"/>
            </p:cNvSpPr>
            <p:nvPr/>
          </p:nvSpPr>
          <p:spPr bwMode="auto">
            <a:xfrm>
              <a:off x="4724400" y="5410200"/>
              <a:ext cx="0" cy="15240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30414" name="Line 14"/>
            <p:cNvSpPr>
              <a:spLocks noChangeShapeType="1"/>
            </p:cNvSpPr>
            <p:nvPr/>
          </p:nvSpPr>
          <p:spPr bwMode="auto">
            <a:xfrm>
              <a:off x="6019800" y="5410200"/>
              <a:ext cx="0" cy="15240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30415" name="Line 15"/>
            <p:cNvSpPr>
              <a:spLocks noChangeShapeType="1"/>
            </p:cNvSpPr>
            <p:nvPr/>
          </p:nvSpPr>
          <p:spPr bwMode="auto">
            <a:xfrm>
              <a:off x="7239000" y="5410200"/>
              <a:ext cx="0" cy="15240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30416" name="Text Box 16"/>
            <p:cNvSpPr txBox="1">
              <a:spLocks noChangeArrowheads="1"/>
            </p:cNvSpPr>
            <p:nvPr/>
          </p:nvSpPr>
          <p:spPr bwMode="auto">
            <a:xfrm>
              <a:off x="914400" y="3270287"/>
              <a:ext cx="1219200" cy="304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fontAlgn="base"/>
              <a:r>
                <a:rPr lang="en-US" altLang="en-US" sz="1400" b="1">
                  <a:solidFill>
                    <a:srgbClr val="000000"/>
                  </a:solidFill>
                </a:rPr>
                <a:t>ARMv5</a:t>
              </a:r>
              <a:endParaRPr lang="en-US" altLang="en-US" sz="1400">
                <a:solidFill>
                  <a:srgbClr val="000000"/>
                </a:solidFill>
              </a:endParaRPr>
            </a:p>
          </p:txBody>
        </p:sp>
        <p:sp>
          <p:nvSpPr>
            <p:cNvPr id="230417" name="Text Box 17"/>
            <p:cNvSpPr txBox="1">
              <a:spLocks noChangeArrowheads="1"/>
            </p:cNvSpPr>
            <p:nvPr/>
          </p:nvSpPr>
          <p:spPr bwMode="auto">
            <a:xfrm>
              <a:off x="3309938" y="1987057"/>
              <a:ext cx="1143000" cy="304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fontAlgn="base"/>
              <a:r>
                <a:rPr lang="en-US" altLang="en-US" sz="1400" b="1">
                  <a:solidFill>
                    <a:srgbClr val="000000"/>
                  </a:solidFill>
                </a:rPr>
                <a:t>ARMv6</a:t>
              </a:r>
              <a:endParaRPr lang="en-US" altLang="en-US" sz="1400">
                <a:solidFill>
                  <a:srgbClr val="000000"/>
                </a:solidFill>
              </a:endParaRPr>
            </a:p>
          </p:txBody>
        </p:sp>
        <p:sp>
          <p:nvSpPr>
            <p:cNvPr id="230418" name="Text Box 18"/>
            <p:cNvSpPr txBox="1">
              <a:spLocks noChangeArrowheads="1"/>
            </p:cNvSpPr>
            <p:nvPr/>
          </p:nvSpPr>
          <p:spPr bwMode="auto">
            <a:xfrm>
              <a:off x="457200" y="5638800"/>
              <a:ext cx="914400" cy="304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fontAlgn="base"/>
              <a:r>
                <a:rPr lang="en-US" altLang="en-US" sz="1400" b="1">
                  <a:solidFill>
                    <a:srgbClr val="000000"/>
                  </a:solidFill>
                </a:rPr>
                <a:t>1994</a:t>
              </a:r>
              <a:endParaRPr lang="en-US" altLang="en-US" sz="1400">
                <a:solidFill>
                  <a:srgbClr val="000000"/>
                </a:solidFill>
              </a:endParaRPr>
            </a:p>
          </p:txBody>
        </p:sp>
        <p:sp>
          <p:nvSpPr>
            <p:cNvPr id="230419" name="Line 19"/>
            <p:cNvSpPr>
              <a:spLocks noChangeShapeType="1"/>
            </p:cNvSpPr>
            <p:nvPr/>
          </p:nvSpPr>
          <p:spPr bwMode="auto">
            <a:xfrm>
              <a:off x="2133600" y="5410200"/>
              <a:ext cx="0" cy="15240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30420" name="Line 20"/>
            <p:cNvSpPr>
              <a:spLocks noChangeShapeType="1"/>
            </p:cNvSpPr>
            <p:nvPr/>
          </p:nvSpPr>
          <p:spPr bwMode="auto">
            <a:xfrm>
              <a:off x="914400" y="5410200"/>
              <a:ext cx="0" cy="15240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30421" name="Text Box 21"/>
            <p:cNvSpPr txBox="1">
              <a:spLocks noChangeArrowheads="1"/>
            </p:cNvSpPr>
            <p:nvPr/>
          </p:nvSpPr>
          <p:spPr bwMode="auto">
            <a:xfrm>
              <a:off x="1676400" y="5638800"/>
              <a:ext cx="914400" cy="304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fontAlgn="base"/>
              <a:r>
                <a:rPr lang="en-US" altLang="en-US" sz="1400" b="1">
                  <a:solidFill>
                    <a:srgbClr val="000000"/>
                  </a:solidFill>
                </a:rPr>
                <a:t>1996</a:t>
              </a:r>
              <a:endParaRPr lang="en-US" altLang="en-US" sz="1400">
                <a:solidFill>
                  <a:srgbClr val="000000"/>
                </a:solidFill>
              </a:endParaRPr>
            </a:p>
          </p:txBody>
        </p:sp>
        <p:sp>
          <p:nvSpPr>
            <p:cNvPr id="230422" name="Line 22"/>
            <p:cNvSpPr>
              <a:spLocks noChangeShapeType="1"/>
            </p:cNvSpPr>
            <p:nvPr/>
          </p:nvSpPr>
          <p:spPr bwMode="auto">
            <a:xfrm>
              <a:off x="8382000" y="5486400"/>
              <a:ext cx="0" cy="15240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30423" name="Text Box 23"/>
            <p:cNvSpPr txBox="1">
              <a:spLocks noChangeArrowheads="1"/>
            </p:cNvSpPr>
            <p:nvPr/>
          </p:nvSpPr>
          <p:spPr bwMode="auto">
            <a:xfrm>
              <a:off x="7924800" y="5638800"/>
              <a:ext cx="914400" cy="304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fontAlgn="base"/>
              <a:r>
                <a:rPr lang="en-US" altLang="en-US" sz="1400" b="1">
                  <a:solidFill>
                    <a:srgbClr val="000000"/>
                  </a:solidFill>
                </a:rPr>
                <a:t>2006</a:t>
              </a:r>
              <a:endParaRPr lang="en-US" altLang="en-US" sz="1400">
                <a:solidFill>
                  <a:srgbClr val="000000"/>
                </a:solidFill>
              </a:endParaRPr>
            </a:p>
          </p:txBody>
        </p:sp>
        <p:sp>
          <p:nvSpPr>
            <p:cNvPr id="230424" name="AutoShape 24"/>
            <p:cNvSpPr>
              <a:spLocks noChangeArrowheads="1"/>
            </p:cNvSpPr>
            <p:nvPr/>
          </p:nvSpPr>
          <p:spPr bwMode="auto">
            <a:xfrm>
              <a:off x="1776413" y="2938500"/>
              <a:ext cx="7010400" cy="990600"/>
            </a:xfrm>
            <a:prstGeom prst="notchedRightArrow">
              <a:avLst>
                <a:gd name="adj1" fmla="val 51602"/>
                <a:gd name="adj2" fmla="val 118342"/>
              </a:avLst>
            </a:prstGeom>
            <a:gradFill rotWithShape="0">
              <a:gsLst>
                <a:gs pos="0">
                  <a:srgbClr val="CCFFCC"/>
                </a:gs>
                <a:gs pos="100000">
                  <a:schemeClr val="accent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/>
              <a:endParaRPr lang="en-US" altLang="en-US" sz="1400">
                <a:solidFill>
                  <a:srgbClr val="000000"/>
                </a:solidFill>
              </a:endParaRPr>
            </a:p>
          </p:txBody>
        </p:sp>
        <p:sp>
          <p:nvSpPr>
            <p:cNvPr id="230426" name="Text Box 26"/>
            <p:cNvSpPr txBox="1">
              <a:spLocks noChangeArrowheads="1"/>
            </p:cNvSpPr>
            <p:nvPr/>
          </p:nvSpPr>
          <p:spPr bwMode="auto">
            <a:xfrm>
              <a:off x="-254461" y="4387513"/>
              <a:ext cx="685800" cy="53254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algn="ctr" fontAlgn="base"/>
              <a:r>
                <a:rPr lang="hu-HU" altLang="en-US" sz="1400" b="1" smtClean="0">
                  <a:solidFill>
                    <a:srgbClr val="000000"/>
                  </a:solidFill>
                </a:rPr>
                <a:t>ARM</a:t>
              </a:r>
              <a:r>
                <a:rPr lang="en-US" altLang="en-US" sz="1400" b="1" smtClean="0">
                  <a:solidFill>
                    <a:srgbClr val="000000"/>
                  </a:solidFill>
                </a:rPr>
                <a:t>V4</a:t>
              </a:r>
              <a:endParaRPr lang="en-US" altLang="en-US" sz="1400">
                <a:solidFill>
                  <a:srgbClr val="000000"/>
                </a:solidFill>
              </a:endParaRPr>
            </a:p>
          </p:txBody>
        </p:sp>
        <p:sp>
          <p:nvSpPr>
            <p:cNvPr id="230427" name="Text Box 27"/>
            <p:cNvSpPr txBox="1">
              <a:spLocks noChangeArrowheads="1"/>
            </p:cNvSpPr>
            <p:nvPr/>
          </p:nvSpPr>
          <p:spPr bwMode="auto">
            <a:xfrm>
              <a:off x="2090292" y="3995362"/>
              <a:ext cx="1311578" cy="30777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6D82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fontAlgn="base"/>
              <a:r>
                <a:rPr lang="en-US" altLang="en-US" sz="1400" b="1" err="1" smtClean="0">
                  <a:solidFill>
                    <a:srgbClr val="000000"/>
                  </a:solidFill>
                </a:rPr>
                <a:t>StrongARM</a:t>
              </a:r>
              <a:endParaRPr lang="en-US" altLang="en-US" sz="1400" b="1" baseline="30000">
                <a:solidFill>
                  <a:srgbClr val="000000"/>
                </a:solidFill>
              </a:endParaRPr>
            </a:p>
          </p:txBody>
        </p:sp>
        <p:sp>
          <p:nvSpPr>
            <p:cNvPr id="230428" name="Oval 28"/>
            <p:cNvSpPr>
              <a:spLocks noChangeArrowheads="1"/>
            </p:cNvSpPr>
            <p:nvPr/>
          </p:nvSpPr>
          <p:spPr bwMode="auto">
            <a:xfrm>
              <a:off x="2133600" y="4325175"/>
              <a:ext cx="252413" cy="273050"/>
            </a:xfrm>
            <a:prstGeom prst="ellipse">
              <a:avLst/>
            </a:prstGeom>
            <a:solidFill>
              <a:srgbClr val="66FF33"/>
            </a:solidFill>
            <a:ln w="28575">
              <a:solidFill>
                <a:schemeClr val="tx1"/>
              </a:solidFill>
              <a:round/>
              <a:headEnd/>
              <a:tailEnd/>
            </a:ln>
            <a:effectLst>
              <a:outerShdw dist="35921" dir="2700000" algn="ctr" rotWithShape="0">
                <a:srgbClr val="808080"/>
              </a:outerShdw>
            </a:effectLst>
          </p:spPr>
          <p:txBody>
            <a:bodyPr wrap="none" anchor="ctr">
              <a:spAutoFit/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30429" name="Text Box 29"/>
            <p:cNvSpPr txBox="1">
              <a:spLocks noChangeArrowheads="1"/>
            </p:cNvSpPr>
            <p:nvPr/>
          </p:nvSpPr>
          <p:spPr bwMode="auto">
            <a:xfrm>
              <a:off x="4745038" y="3798683"/>
              <a:ext cx="1457325" cy="304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6D82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fontAlgn="base"/>
              <a:r>
                <a:rPr lang="en-US" altLang="en-US" sz="1400" b="1" smtClean="0">
                  <a:solidFill>
                    <a:srgbClr val="000000"/>
                  </a:solidFill>
                </a:rPr>
                <a:t>ARM926EJ-S</a:t>
              </a:r>
              <a:endParaRPr lang="en-US" altLang="en-US" sz="1400" b="1" baseline="30000">
                <a:solidFill>
                  <a:srgbClr val="000000"/>
                </a:solidFill>
              </a:endParaRPr>
            </a:p>
          </p:txBody>
        </p:sp>
        <p:sp>
          <p:nvSpPr>
            <p:cNvPr id="230430" name="Oval 30"/>
            <p:cNvSpPr>
              <a:spLocks noChangeArrowheads="1"/>
            </p:cNvSpPr>
            <p:nvPr/>
          </p:nvSpPr>
          <p:spPr bwMode="auto">
            <a:xfrm>
              <a:off x="5224463" y="3384587"/>
              <a:ext cx="254000" cy="273050"/>
            </a:xfrm>
            <a:prstGeom prst="ellipse">
              <a:avLst/>
            </a:prstGeom>
            <a:solidFill>
              <a:srgbClr val="FF99FF"/>
            </a:solidFill>
            <a:ln w="28575">
              <a:solidFill>
                <a:schemeClr val="tx1"/>
              </a:solidFill>
              <a:round/>
              <a:headEnd/>
              <a:tailEnd/>
            </a:ln>
            <a:effectLst>
              <a:outerShdw dist="35921" dir="2700000" algn="ctr" rotWithShape="0">
                <a:srgbClr val="808080"/>
              </a:outerShdw>
            </a:effectLst>
          </p:spPr>
          <p:txBody>
            <a:bodyPr wrap="none" anchor="ctr">
              <a:spAutoFit/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30431" name="Oval 31"/>
            <p:cNvSpPr>
              <a:spLocks noChangeArrowheads="1"/>
            </p:cNvSpPr>
            <p:nvPr/>
          </p:nvSpPr>
          <p:spPr bwMode="auto">
            <a:xfrm>
              <a:off x="3738563" y="3141700"/>
              <a:ext cx="255587" cy="273050"/>
            </a:xfrm>
            <a:prstGeom prst="ellipse">
              <a:avLst/>
            </a:prstGeom>
            <a:solidFill>
              <a:srgbClr val="0066CC"/>
            </a:solidFill>
            <a:ln w="28575">
              <a:solidFill>
                <a:schemeClr val="tx1"/>
              </a:solidFill>
              <a:round/>
              <a:headEnd/>
              <a:tailEnd/>
            </a:ln>
            <a:effectLst>
              <a:outerShdw dist="35921" dir="2700000" algn="ctr" rotWithShape="0">
                <a:srgbClr val="808080"/>
              </a:outerShdw>
            </a:effectLst>
          </p:spPr>
          <p:txBody>
            <a:bodyPr wrap="none" anchor="ctr">
              <a:spAutoFit/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30432" name="Text Box 32"/>
            <p:cNvSpPr txBox="1">
              <a:spLocks noChangeArrowheads="1"/>
            </p:cNvSpPr>
            <p:nvPr/>
          </p:nvSpPr>
          <p:spPr bwMode="auto">
            <a:xfrm>
              <a:off x="4062413" y="2879862"/>
              <a:ext cx="856325" cy="30777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6D82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fontAlgn="base"/>
              <a:r>
                <a:rPr lang="en-US" altLang="en-US" sz="1400" b="1" err="1" smtClean="0">
                  <a:solidFill>
                    <a:srgbClr val="000000"/>
                  </a:solidFill>
                </a:rPr>
                <a:t>XScale</a:t>
              </a:r>
              <a:endParaRPr lang="en-US" altLang="en-US" sz="1400" b="1">
                <a:solidFill>
                  <a:srgbClr val="000000"/>
                </a:solidFill>
              </a:endParaRPr>
            </a:p>
          </p:txBody>
        </p:sp>
        <p:sp>
          <p:nvSpPr>
            <p:cNvPr id="230433" name="Oval 33"/>
            <p:cNvSpPr>
              <a:spLocks noChangeArrowheads="1"/>
            </p:cNvSpPr>
            <p:nvPr/>
          </p:nvSpPr>
          <p:spPr bwMode="auto">
            <a:xfrm>
              <a:off x="4724400" y="3155987"/>
              <a:ext cx="252413" cy="273050"/>
            </a:xfrm>
            <a:prstGeom prst="ellipse">
              <a:avLst/>
            </a:prstGeom>
            <a:solidFill>
              <a:srgbClr val="66FF33"/>
            </a:solidFill>
            <a:ln w="28575">
              <a:solidFill>
                <a:schemeClr val="tx1"/>
              </a:solidFill>
              <a:round/>
              <a:headEnd/>
              <a:tailEnd/>
            </a:ln>
            <a:effectLst>
              <a:outerShdw dist="35921" dir="2700000" algn="ctr" rotWithShape="0">
                <a:srgbClr val="808080"/>
              </a:outerShdw>
            </a:effectLst>
          </p:spPr>
          <p:txBody>
            <a:bodyPr wrap="none" anchor="ctr">
              <a:spAutoFit/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30434" name="Text Box 34"/>
            <p:cNvSpPr txBox="1">
              <a:spLocks noChangeArrowheads="1"/>
            </p:cNvSpPr>
            <p:nvPr/>
          </p:nvSpPr>
          <p:spPr bwMode="auto">
            <a:xfrm>
              <a:off x="3035300" y="2690217"/>
              <a:ext cx="1101725" cy="304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6D82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fontAlgn="base"/>
              <a:r>
                <a:rPr lang="en-US" altLang="en-US" sz="1400" b="1">
                  <a:solidFill>
                    <a:srgbClr val="000000"/>
                  </a:solidFill>
                </a:rPr>
                <a:t>ARM102xE</a:t>
              </a:r>
              <a:endParaRPr lang="en-US" altLang="en-US" sz="1400" b="1" baseline="30000">
                <a:solidFill>
                  <a:srgbClr val="000000"/>
                </a:solidFill>
              </a:endParaRPr>
            </a:p>
          </p:txBody>
        </p:sp>
        <p:sp>
          <p:nvSpPr>
            <p:cNvPr id="230435" name="Oval 35"/>
            <p:cNvSpPr>
              <a:spLocks noChangeArrowheads="1"/>
            </p:cNvSpPr>
            <p:nvPr/>
          </p:nvSpPr>
          <p:spPr bwMode="auto">
            <a:xfrm>
              <a:off x="5824538" y="3129000"/>
              <a:ext cx="255587" cy="273050"/>
            </a:xfrm>
            <a:prstGeom prst="ellipse">
              <a:avLst/>
            </a:prstGeom>
            <a:solidFill>
              <a:srgbClr val="0066CC"/>
            </a:solidFill>
            <a:ln w="28575">
              <a:solidFill>
                <a:schemeClr val="tx1"/>
              </a:solidFill>
              <a:round/>
              <a:headEnd/>
              <a:tailEnd/>
            </a:ln>
            <a:effectLst>
              <a:outerShdw dist="35921" dir="2700000" algn="ctr" rotWithShape="0">
                <a:srgbClr val="808080"/>
              </a:outerShdw>
            </a:effectLst>
          </p:spPr>
          <p:txBody>
            <a:bodyPr wrap="none" anchor="ctr">
              <a:spAutoFit/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30436" name="Text Box 36"/>
            <p:cNvSpPr txBox="1">
              <a:spLocks noChangeArrowheads="1"/>
            </p:cNvSpPr>
            <p:nvPr/>
          </p:nvSpPr>
          <p:spPr bwMode="auto">
            <a:xfrm>
              <a:off x="5027613" y="2780227"/>
              <a:ext cx="1585690" cy="30777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6D82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fontAlgn="base"/>
              <a:r>
                <a:rPr lang="en-US" altLang="en-US" sz="1400" b="1" smtClean="0">
                  <a:solidFill>
                    <a:srgbClr val="000000"/>
                  </a:solidFill>
                </a:rPr>
                <a:t>ARM1026EJ-S</a:t>
              </a:r>
              <a:endParaRPr lang="en-US" altLang="en-US" sz="1400" b="1" baseline="30000">
                <a:solidFill>
                  <a:srgbClr val="000000"/>
                </a:solidFill>
              </a:endParaRPr>
            </a:p>
          </p:txBody>
        </p:sp>
        <p:sp>
          <p:nvSpPr>
            <p:cNvPr id="230437" name="Oval 37"/>
            <p:cNvSpPr>
              <a:spLocks noChangeArrowheads="1"/>
            </p:cNvSpPr>
            <p:nvPr/>
          </p:nvSpPr>
          <p:spPr bwMode="auto">
            <a:xfrm>
              <a:off x="3886200" y="4387087"/>
              <a:ext cx="254000" cy="273050"/>
            </a:xfrm>
            <a:prstGeom prst="ellipse">
              <a:avLst/>
            </a:prstGeom>
            <a:solidFill>
              <a:srgbClr val="FF99FF"/>
            </a:solidFill>
            <a:ln w="28575">
              <a:solidFill>
                <a:schemeClr val="tx1"/>
              </a:solidFill>
              <a:round/>
              <a:headEnd/>
              <a:tailEnd/>
            </a:ln>
            <a:effectLst>
              <a:outerShdw dist="35921" dir="2700000" algn="ctr" rotWithShape="0">
                <a:srgbClr val="808080"/>
              </a:outerShdw>
            </a:effectLst>
          </p:spPr>
          <p:txBody>
            <a:bodyPr wrap="none" anchor="ctr">
              <a:spAutoFit/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30438" name="Oval 38"/>
            <p:cNvSpPr>
              <a:spLocks noChangeArrowheads="1"/>
            </p:cNvSpPr>
            <p:nvPr/>
          </p:nvSpPr>
          <p:spPr bwMode="auto">
            <a:xfrm>
              <a:off x="4119563" y="3370300"/>
              <a:ext cx="254000" cy="273050"/>
            </a:xfrm>
            <a:prstGeom prst="ellipse">
              <a:avLst/>
            </a:prstGeom>
            <a:solidFill>
              <a:srgbClr val="FF99FF"/>
            </a:solidFill>
            <a:ln w="28575">
              <a:solidFill>
                <a:schemeClr val="tx1"/>
              </a:solidFill>
              <a:round/>
              <a:headEnd/>
              <a:tailEnd/>
            </a:ln>
            <a:effectLst>
              <a:outerShdw dist="35921" dir="2700000" algn="ctr" rotWithShape="0">
                <a:srgbClr val="808080"/>
              </a:outerShdw>
            </a:effectLst>
          </p:spPr>
          <p:txBody>
            <a:bodyPr wrap="none" anchor="ctr">
              <a:spAutoFit/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30439" name="Text Box 39"/>
            <p:cNvSpPr txBox="1">
              <a:spLocks noChangeArrowheads="1"/>
            </p:cNvSpPr>
            <p:nvPr/>
          </p:nvSpPr>
          <p:spPr bwMode="auto">
            <a:xfrm>
              <a:off x="3760788" y="3690562"/>
              <a:ext cx="1003300" cy="304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6D82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fontAlgn="base"/>
              <a:r>
                <a:rPr lang="en-US" altLang="en-US" sz="1400" b="1">
                  <a:solidFill>
                    <a:srgbClr val="000000"/>
                  </a:solidFill>
                </a:rPr>
                <a:t>ARM9x6E</a:t>
              </a:r>
              <a:endParaRPr lang="en-US" altLang="en-US" sz="1400" b="1" baseline="30000">
                <a:solidFill>
                  <a:srgbClr val="000000"/>
                </a:solidFill>
              </a:endParaRPr>
            </a:p>
          </p:txBody>
        </p:sp>
        <p:sp>
          <p:nvSpPr>
            <p:cNvPr id="230440" name="Text Box 40"/>
            <p:cNvSpPr txBox="1">
              <a:spLocks noChangeArrowheads="1"/>
            </p:cNvSpPr>
            <p:nvPr/>
          </p:nvSpPr>
          <p:spPr bwMode="auto">
            <a:xfrm>
              <a:off x="3641725" y="4085372"/>
              <a:ext cx="992188" cy="304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6D82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fontAlgn="base"/>
              <a:r>
                <a:rPr lang="en-US" altLang="en-US" sz="1400" b="1">
                  <a:solidFill>
                    <a:srgbClr val="000000"/>
                  </a:solidFill>
                </a:rPr>
                <a:t>ARM92xT</a:t>
              </a:r>
              <a:endParaRPr lang="en-US" altLang="en-US" sz="1400" b="1" baseline="30000">
                <a:solidFill>
                  <a:srgbClr val="000000"/>
                </a:solidFill>
              </a:endParaRPr>
            </a:p>
          </p:txBody>
        </p:sp>
        <p:sp>
          <p:nvSpPr>
            <p:cNvPr id="230442" name="Text Box 42"/>
            <p:cNvSpPr txBox="1">
              <a:spLocks noChangeArrowheads="1"/>
            </p:cNvSpPr>
            <p:nvPr/>
          </p:nvSpPr>
          <p:spPr bwMode="auto">
            <a:xfrm>
              <a:off x="5092700" y="1615582"/>
              <a:ext cx="1544638" cy="304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6D82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fontAlgn="base"/>
              <a:r>
                <a:rPr lang="en-US" altLang="en-US" sz="1400" b="1">
                  <a:solidFill>
                    <a:srgbClr val="000000"/>
                  </a:solidFill>
                </a:rPr>
                <a:t>ARM1136JF-S™</a:t>
              </a:r>
              <a:endParaRPr lang="en-US" altLang="en-US" sz="1400" b="1" baseline="30000">
                <a:solidFill>
                  <a:srgbClr val="000000"/>
                </a:solidFill>
              </a:endParaRPr>
            </a:p>
          </p:txBody>
        </p:sp>
        <p:sp>
          <p:nvSpPr>
            <p:cNvPr id="230443" name="Oval 43"/>
            <p:cNvSpPr>
              <a:spLocks noChangeArrowheads="1"/>
            </p:cNvSpPr>
            <p:nvPr/>
          </p:nvSpPr>
          <p:spPr bwMode="auto">
            <a:xfrm>
              <a:off x="1600200" y="4387087"/>
              <a:ext cx="255588" cy="273050"/>
            </a:xfrm>
            <a:prstGeom prst="ellipse">
              <a:avLst/>
            </a:prstGeom>
            <a:solidFill>
              <a:srgbClr val="00FFFF"/>
            </a:solidFill>
            <a:ln w="28575">
              <a:solidFill>
                <a:schemeClr val="tx1"/>
              </a:solidFill>
              <a:round/>
              <a:headEnd/>
              <a:tailEnd/>
            </a:ln>
            <a:effectLst>
              <a:outerShdw dist="35921" dir="2700000" algn="ctr" rotWithShape="0">
                <a:srgbClr val="808080"/>
              </a:outerShdw>
            </a:effectLst>
          </p:spPr>
          <p:txBody>
            <a:bodyPr wrap="none" anchor="ctr">
              <a:spAutoFit/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30444" name="Text Box 44"/>
            <p:cNvSpPr txBox="1">
              <a:spLocks noChangeArrowheads="1"/>
            </p:cNvSpPr>
            <p:nvPr/>
          </p:nvSpPr>
          <p:spPr bwMode="auto">
            <a:xfrm>
              <a:off x="579963" y="4085372"/>
              <a:ext cx="1516762" cy="30777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6D82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fontAlgn="base"/>
              <a:r>
                <a:rPr lang="en-US" altLang="en-US" sz="1400" b="1" smtClean="0">
                  <a:solidFill>
                    <a:srgbClr val="000000"/>
                  </a:solidFill>
                </a:rPr>
                <a:t>ARM7TDMI-S</a:t>
              </a:r>
              <a:endParaRPr lang="en-US" altLang="en-US" sz="1400" b="1" baseline="30000">
                <a:solidFill>
                  <a:srgbClr val="000000"/>
                </a:solidFill>
              </a:endParaRPr>
            </a:p>
          </p:txBody>
        </p:sp>
        <p:sp>
          <p:nvSpPr>
            <p:cNvPr id="230445" name="Oval 45"/>
            <p:cNvSpPr>
              <a:spLocks noChangeArrowheads="1"/>
            </p:cNvSpPr>
            <p:nvPr/>
          </p:nvSpPr>
          <p:spPr bwMode="auto">
            <a:xfrm>
              <a:off x="3276600" y="4629975"/>
              <a:ext cx="255588" cy="273050"/>
            </a:xfrm>
            <a:prstGeom prst="ellipse">
              <a:avLst/>
            </a:prstGeom>
            <a:solidFill>
              <a:srgbClr val="00FFFF"/>
            </a:solidFill>
            <a:ln w="28575">
              <a:solidFill>
                <a:schemeClr val="tx1"/>
              </a:solidFill>
              <a:round/>
              <a:headEnd/>
              <a:tailEnd/>
            </a:ln>
            <a:effectLst>
              <a:outerShdw dist="35921" dir="2700000" algn="ctr" rotWithShape="0">
                <a:srgbClr val="808080"/>
              </a:outerShdw>
            </a:effectLst>
          </p:spPr>
          <p:txBody>
            <a:bodyPr wrap="none" anchor="ctr">
              <a:spAutoFit/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30446" name="Text Box 46"/>
            <p:cNvSpPr txBox="1">
              <a:spLocks noChangeArrowheads="1"/>
            </p:cNvSpPr>
            <p:nvPr/>
          </p:nvSpPr>
          <p:spPr bwMode="auto">
            <a:xfrm>
              <a:off x="3035300" y="4901437"/>
              <a:ext cx="1169988" cy="304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6D82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fontAlgn="base"/>
              <a:r>
                <a:rPr lang="en-US" altLang="en-US" sz="1400" b="1" smtClean="0">
                  <a:solidFill>
                    <a:srgbClr val="000000"/>
                  </a:solidFill>
                </a:rPr>
                <a:t>ARM720T</a:t>
              </a:r>
              <a:endParaRPr lang="en-US" altLang="en-US" sz="1400" b="1" baseline="30000">
                <a:solidFill>
                  <a:srgbClr val="000000"/>
                </a:solidFill>
              </a:endParaRPr>
            </a:p>
          </p:txBody>
        </p:sp>
        <p:sp>
          <p:nvSpPr>
            <p:cNvPr id="230450" name="Oval 50"/>
            <p:cNvSpPr>
              <a:spLocks noChangeArrowheads="1"/>
            </p:cNvSpPr>
            <p:nvPr/>
          </p:nvSpPr>
          <p:spPr bwMode="auto">
            <a:xfrm>
              <a:off x="2411413" y="4617275"/>
              <a:ext cx="255587" cy="273050"/>
            </a:xfrm>
            <a:prstGeom prst="ellipse">
              <a:avLst/>
            </a:prstGeom>
            <a:solidFill>
              <a:srgbClr val="00FFFF"/>
            </a:solidFill>
            <a:ln w="28575">
              <a:solidFill>
                <a:schemeClr val="tx1"/>
              </a:solidFill>
              <a:round/>
              <a:headEnd/>
              <a:tailEnd/>
            </a:ln>
            <a:effectLst>
              <a:outerShdw dist="35921" dir="2700000" algn="ctr" rotWithShape="0">
                <a:srgbClr val="808080"/>
              </a:outerShdw>
            </a:effectLst>
          </p:spPr>
          <p:txBody>
            <a:bodyPr wrap="none" anchor="ctr">
              <a:spAutoFit/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30451" name="Text Box 51"/>
            <p:cNvSpPr txBox="1">
              <a:spLocks noChangeArrowheads="1"/>
            </p:cNvSpPr>
            <p:nvPr/>
          </p:nvSpPr>
          <p:spPr bwMode="auto">
            <a:xfrm>
              <a:off x="2117725" y="4947725"/>
              <a:ext cx="827471" cy="30777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6D82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fontAlgn="base"/>
              <a:r>
                <a:rPr lang="en-US" altLang="en-US" sz="1400" b="1" smtClean="0">
                  <a:solidFill>
                    <a:srgbClr val="000000"/>
                  </a:solidFill>
                </a:rPr>
                <a:t>SC100</a:t>
              </a:r>
              <a:endParaRPr lang="en-US" altLang="en-US" sz="1400" b="1" baseline="30000">
                <a:solidFill>
                  <a:srgbClr val="000000"/>
                </a:solidFill>
              </a:endParaRPr>
            </a:p>
          </p:txBody>
        </p:sp>
        <p:sp>
          <p:nvSpPr>
            <p:cNvPr id="230452" name="Oval 52"/>
            <p:cNvSpPr>
              <a:spLocks noChangeArrowheads="1"/>
            </p:cNvSpPr>
            <p:nvPr/>
          </p:nvSpPr>
          <p:spPr bwMode="auto">
            <a:xfrm>
              <a:off x="6016625" y="3449675"/>
              <a:ext cx="254000" cy="273050"/>
            </a:xfrm>
            <a:prstGeom prst="ellipse">
              <a:avLst/>
            </a:prstGeom>
            <a:solidFill>
              <a:srgbClr val="FF99FF"/>
            </a:solidFill>
            <a:ln w="28575">
              <a:solidFill>
                <a:schemeClr val="tx1"/>
              </a:solidFill>
              <a:round/>
              <a:headEnd/>
              <a:tailEnd/>
            </a:ln>
            <a:effectLst>
              <a:outerShdw dist="35921" dir="2700000" algn="ctr" rotWithShape="0">
                <a:srgbClr val="808080"/>
              </a:outerShdw>
            </a:effectLst>
          </p:spPr>
          <p:txBody>
            <a:bodyPr wrap="none" anchor="ctr">
              <a:spAutoFit/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30453" name="Text Box 53"/>
            <p:cNvSpPr txBox="1">
              <a:spLocks noChangeArrowheads="1"/>
            </p:cNvSpPr>
            <p:nvPr/>
          </p:nvSpPr>
          <p:spPr bwMode="auto">
            <a:xfrm>
              <a:off x="5938838" y="3960592"/>
              <a:ext cx="1153442" cy="304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6D82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anchor="ctr">
              <a:spAutoFit/>
            </a:bodyPr>
            <a:lstStyle/>
            <a:p>
              <a:pPr fontAlgn="base"/>
              <a:r>
                <a:rPr lang="en-US" altLang="en-US" sz="1400" b="1" smtClean="0">
                  <a:solidFill>
                    <a:srgbClr val="000000"/>
                  </a:solidFill>
                </a:rPr>
                <a:t>SC200</a:t>
              </a:r>
              <a:endParaRPr lang="en-US" altLang="en-US" sz="1400" b="1" baseline="30000">
                <a:solidFill>
                  <a:srgbClr val="000000"/>
                </a:solidFill>
              </a:endParaRPr>
            </a:p>
          </p:txBody>
        </p:sp>
        <p:sp>
          <p:nvSpPr>
            <p:cNvPr id="230456" name="Text Box 56"/>
            <p:cNvSpPr txBox="1">
              <a:spLocks noChangeArrowheads="1"/>
            </p:cNvSpPr>
            <p:nvPr/>
          </p:nvSpPr>
          <p:spPr bwMode="auto">
            <a:xfrm>
              <a:off x="6064645" y="2472450"/>
              <a:ext cx="1702710" cy="30777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6D82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fontAlgn="base"/>
              <a:r>
                <a:rPr lang="en-US" altLang="en-US" sz="1400" b="1" smtClean="0">
                  <a:solidFill>
                    <a:srgbClr val="000000"/>
                  </a:solidFill>
                </a:rPr>
                <a:t>ARM1176JZF-S</a:t>
              </a:r>
              <a:endParaRPr lang="en-US" altLang="en-US" sz="1400" b="1" baseline="30000">
                <a:solidFill>
                  <a:srgbClr val="000000"/>
                </a:solidFill>
              </a:endParaRPr>
            </a:p>
          </p:txBody>
        </p:sp>
        <p:sp>
          <p:nvSpPr>
            <p:cNvPr id="60" name="AutoShape 49"/>
            <p:cNvSpPr>
              <a:spLocks noChangeArrowheads="1"/>
            </p:cNvSpPr>
            <p:nvPr/>
          </p:nvSpPr>
          <p:spPr bwMode="auto">
            <a:xfrm>
              <a:off x="3429000" y="1262887"/>
              <a:ext cx="5124450" cy="914400"/>
            </a:xfrm>
            <a:prstGeom prst="notchedRightArrow">
              <a:avLst>
                <a:gd name="adj1" fmla="val 50343"/>
                <a:gd name="adj2" fmla="val 103997"/>
              </a:avLst>
            </a:prstGeom>
            <a:solidFill>
              <a:schemeClr val="bg1"/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pPr fontAlgn="base"/>
              <a:endParaRPr lang="en-US" altLang="en-US" sz="1400">
                <a:solidFill>
                  <a:srgbClr val="000000"/>
                </a:solidFill>
              </a:endParaRPr>
            </a:p>
          </p:txBody>
        </p:sp>
        <p:sp>
          <p:nvSpPr>
            <p:cNvPr id="63" name="Text Box 57"/>
            <p:cNvSpPr txBox="1">
              <a:spLocks noChangeArrowheads="1"/>
            </p:cNvSpPr>
            <p:nvPr/>
          </p:nvSpPr>
          <p:spPr bwMode="auto">
            <a:xfrm>
              <a:off x="5902379" y="1338579"/>
              <a:ext cx="1729961" cy="30777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6D82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fontAlgn="base"/>
              <a:r>
                <a:rPr lang="en-US" altLang="en-US" sz="1400" b="1" smtClean="0">
                  <a:solidFill>
                    <a:srgbClr val="000000"/>
                  </a:solidFill>
                </a:rPr>
                <a:t>ARM1156T2F-S</a:t>
              </a:r>
              <a:endParaRPr lang="en-US" altLang="en-US" sz="1400" b="1" baseline="30000">
                <a:solidFill>
                  <a:srgbClr val="000000"/>
                </a:solidFill>
              </a:endParaRPr>
            </a:p>
          </p:txBody>
        </p:sp>
        <p:sp>
          <p:nvSpPr>
            <p:cNvPr id="64" name="AutoShape 25"/>
            <p:cNvSpPr>
              <a:spLocks noChangeArrowheads="1"/>
            </p:cNvSpPr>
            <p:nvPr/>
          </p:nvSpPr>
          <p:spPr bwMode="auto">
            <a:xfrm>
              <a:off x="4071938" y="1640802"/>
              <a:ext cx="4648200" cy="914400"/>
            </a:xfrm>
            <a:prstGeom prst="notchedRightArrow">
              <a:avLst>
                <a:gd name="adj1" fmla="val 52315"/>
                <a:gd name="adj2" fmla="val 123553"/>
              </a:avLst>
            </a:prstGeom>
            <a:gradFill rotWithShape="0">
              <a:gsLst>
                <a:gs pos="0">
                  <a:srgbClr val="FFFFCC"/>
                </a:gs>
                <a:gs pos="100000">
                  <a:schemeClr val="tx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/>
              <a:endParaRPr lang="en-US" altLang="en-US" sz="1400">
                <a:solidFill>
                  <a:srgbClr val="000000"/>
                </a:solidFill>
              </a:endParaRPr>
            </a:p>
          </p:txBody>
        </p:sp>
        <p:sp>
          <p:nvSpPr>
            <p:cNvPr id="65" name="Oval 41"/>
            <p:cNvSpPr>
              <a:spLocks noChangeArrowheads="1"/>
            </p:cNvSpPr>
            <p:nvPr/>
          </p:nvSpPr>
          <p:spPr bwMode="auto">
            <a:xfrm>
              <a:off x="6181725" y="1987057"/>
              <a:ext cx="255588" cy="273050"/>
            </a:xfrm>
            <a:prstGeom prst="ellipse">
              <a:avLst/>
            </a:prstGeom>
            <a:solidFill>
              <a:srgbClr val="FF9999"/>
            </a:solidFill>
            <a:ln w="28575">
              <a:solidFill>
                <a:schemeClr val="tx1"/>
              </a:solidFill>
              <a:round/>
              <a:headEnd/>
              <a:tailEnd/>
            </a:ln>
            <a:effectLst>
              <a:outerShdw dist="35921" dir="2700000" algn="ctr" rotWithShape="0">
                <a:srgbClr val="808080"/>
              </a:outerShdw>
            </a:effectLst>
          </p:spPr>
          <p:txBody>
            <a:bodyPr wrap="none" anchor="ctr">
              <a:spAutoFit/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66" name="Oval 54"/>
            <p:cNvSpPr>
              <a:spLocks noChangeArrowheads="1"/>
            </p:cNvSpPr>
            <p:nvPr/>
          </p:nvSpPr>
          <p:spPr bwMode="auto">
            <a:xfrm>
              <a:off x="7292975" y="2098182"/>
              <a:ext cx="255588" cy="273050"/>
            </a:xfrm>
            <a:prstGeom prst="ellipse">
              <a:avLst/>
            </a:prstGeom>
            <a:solidFill>
              <a:srgbClr val="FF9999"/>
            </a:solidFill>
            <a:ln w="28575">
              <a:solidFill>
                <a:schemeClr val="tx1"/>
              </a:solidFill>
              <a:round/>
              <a:headEnd/>
              <a:tailEnd/>
            </a:ln>
            <a:effectLst>
              <a:outerShdw dist="35921" dir="2700000" algn="ctr" rotWithShape="0">
                <a:srgbClr val="808080"/>
              </a:outerShdw>
            </a:effectLst>
          </p:spPr>
          <p:txBody>
            <a:bodyPr wrap="none" anchor="ctr">
              <a:spAutoFit/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67" name="Oval 55"/>
            <p:cNvSpPr>
              <a:spLocks noChangeArrowheads="1"/>
            </p:cNvSpPr>
            <p:nvPr/>
          </p:nvSpPr>
          <p:spPr bwMode="auto">
            <a:xfrm>
              <a:off x="7337425" y="1894982"/>
              <a:ext cx="255588" cy="273050"/>
            </a:xfrm>
            <a:prstGeom prst="ellipse">
              <a:avLst/>
            </a:prstGeom>
            <a:solidFill>
              <a:srgbClr val="FF9999"/>
            </a:solidFill>
            <a:ln w="28575">
              <a:solidFill>
                <a:schemeClr val="tx1"/>
              </a:solidFill>
              <a:round/>
              <a:headEnd/>
              <a:tailEnd/>
            </a:ln>
            <a:effectLst>
              <a:outerShdw dist="35921" dir="2700000" algn="ctr" rotWithShape="0">
                <a:srgbClr val="808080"/>
              </a:outerShdw>
            </a:effectLst>
          </p:spPr>
          <p:txBody>
            <a:bodyPr wrap="none" anchor="ctr">
              <a:spAutoFit/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68" name="Text Box 42"/>
            <p:cNvSpPr txBox="1">
              <a:spLocks noChangeArrowheads="1"/>
            </p:cNvSpPr>
            <p:nvPr/>
          </p:nvSpPr>
          <p:spPr bwMode="auto">
            <a:xfrm>
              <a:off x="5092700" y="1565092"/>
              <a:ext cx="1544638" cy="304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6D82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fontAlgn="base"/>
              <a:r>
                <a:rPr lang="en-US" altLang="en-US" sz="1400" b="1">
                  <a:solidFill>
                    <a:srgbClr val="000000"/>
                  </a:solidFill>
                </a:rPr>
                <a:t>ARM1136JF-S™</a:t>
              </a:r>
              <a:endParaRPr lang="en-US" altLang="en-US" sz="1400" b="1" baseline="30000">
                <a:solidFill>
                  <a:srgbClr val="00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559025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4863" y="1043735"/>
            <a:ext cx="7534275" cy="584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74625" y="630238"/>
            <a:ext cx="87827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mtClean="0">
                <a:solidFill>
                  <a:srgbClr val="2D2D8A"/>
                </a:solidFill>
              </a:rPr>
              <a:t>Evolution of the pipeline length</a:t>
            </a:r>
            <a:r>
              <a:rPr lang="hu-HU" smtClean="0">
                <a:solidFill>
                  <a:srgbClr val="2D2D8A"/>
                </a:solidFill>
              </a:rPr>
              <a:t> of</a:t>
            </a:r>
            <a:r>
              <a:rPr lang="en-US" smtClean="0">
                <a:solidFill>
                  <a:srgbClr val="2D2D8A"/>
                </a:solidFill>
              </a:rPr>
              <a:t> ARM</a:t>
            </a:r>
            <a:r>
              <a:rPr lang="hu-HU" smtClean="0">
                <a:solidFill>
                  <a:srgbClr val="2D2D8A"/>
                </a:solidFill>
              </a:rPr>
              <a:t> v4</a:t>
            </a:r>
            <a:r>
              <a:rPr lang="en-US" smtClean="0">
                <a:solidFill>
                  <a:srgbClr val="2D2D8A"/>
                </a:solidFill>
              </a:rPr>
              <a:t> – ARM</a:t>
            </a:r>
            <a:r>
              <a:rPr lang="hu-HU" smtClean="0">
                <a:solidFill>
                  <a:srgbClr val="2D2D8A"/>
                </a:solidFill>
              </a:rPr>
              <a:t> v6 based</a:t>
            </a:r>
            <a:r>
              <a:rPr lang="en-US" smtClean="0">
                <a:solidFill>
                  <a:srgbClr val="2D2D8A"/>
                </a:solidFill>
              </a:rPr>
              <a:t> processors </a:t>
            </a:r>
            <a:r>
              <a:rPr lang="en-US" smtClean="0">
                <a:solidFill>
                  <a:srgbClr val="000000"/>
                </a:solidFill>
              </a:rPr>
              <a:t>[</a:t>
            </a:r>
            <a:r>
              <a:rPr lang="hu-HU" smtClean="0">
                <a:solidFill>
                  <a:srgbClr val="000000"/>
                </a:solidFill>
              </a:rPr>
              <a:t>8</a:t>
            </a:r>
            <a:r>
              <a:rPr lang="en-US" smtClean="0">
                <a:solidFill>
                  <a:srgbClr val="000000"/>
                </a:solidFill>
              </a:rPr>
              <a:t>]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393700"/>
          </a:xfrm>
        </p:spPr>
        <p:txBody>
          <a:bodyPr/>
          <a:lstStyle/>
          <a:p>
            <a:r>
              <a:rPr lang="hu-HU" smtClean="0">
                <a:solidFill>
                  <a:srgbClr val="FFFFFF"/>
                </a:solidFill>
              </a:rPr>
              <a:t>4.3</a:t>
            </a:r>
            <a:r>
              <a:rPr lang="en-US" smtClean="0">
                <a:solidFill>
                  <a:srgbClr val="FFFFFF"/>
                </a:solidFill>
              </a:rPr>
              <a:t> </a:t>
            </a:r>
            <a:r>
              <a:rPr lang="hu-HU">
                <a:solidFill>
                  <a:srgbClr val="FFFFFF"/>
                </a:solidFill>
              </a:rPr>
              <a:t>Processors implementing the ARM v4 - ARM v6 ISA </a:t>
            </a:r>
            <a:r>
              <a:rPr lang="hu-HU" smtClean="0">
                <a:solidFill>
                  <a:srgbClr val="FFFFFF"/>
                </a:solidFill>
              </a:rPr>
              <a:t>(4)</a:t>
            </a:r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573220" y="1853825"/>
            <a:ext cx="80342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1400" smtClean="0"/>
              <a:t>ARMv4</a:t>
            </a:r>
            <a:endParaRPr lang="hu-HU" sz="1400"/>
          </a:p>
        </p:txBody>
      </p:sp>
      <p:sp>
        <p:nvSpPr>
          <p:cNvPr id="7" name="TextBox 6"/>
          <p:cNvSpPr txBox="1"/>
          <p:nvPr/>
        </p:nvSpPr>
        <p:spPr>
          <a:xfrm>
            <a:off x="573220" y="2986208"/>
            <a:ext cx="80342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1400" smtClean="0"/>
              <a:t>ARMv4</a:t>
            </a:r>
            <a:endParaRPr lang="hu-HU" sz="1400"/>
          </a:p>
        </p:txBody>
      </p:sp>
      <p:sp>
        <p:nvSpPr>
          <p:cNvPr id="8" name="TextBox 7"/>
          <p:cNvSpPr txBox="1"/>
          <p:nvPr/>
        </p:nvSpPr>
        <p:spPr>
          <a:xfrm>
            <a:off x="566555" y="4066328"/>
            <a:ext cx="80342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1400" smtClean="0"/>
              <a:t>ARMv5</a:t>
            </a:r>
            <a:endParaRPr lang="hu-HU" sz="1400"/>
          </a:p>
        </p:txBody>
      </p:sp>
      <p:sp>
        <p:nvSpPr>
          <p:cNvPr id="9" name="TextBox 8"/>
          <p:cNvSpPr txBox="1"/>
          <p:nvPr/>
        </p:nvSpPr>
        <p:spPr>
          <a:xfrm>
            <a:off x="566555" y="4966428"/>
            <a:ext cx="80342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1400" smtClean="0"/>
              <a:t>ARMv5</a:t>
            </a:r>
            <a:endParaRPr lang="hu-HU" sz="1400"/>
          </a:p>
        </p:txBody>
      </p:sp>
      <p:sp>
        <p:nvSpPr>
          <p:cNvPr id="10" name="TextBox 9"/>
          <p:cNvSpPr txBox="1"/>
          <p:nvPr/>
        </p:nvSpPr>
        <p:spPr>
          <a:xfrm>
            <a:off x="566555" y="5974649"/>
            <a:ext cx="80342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1400" smtClean="0"/>
              <a:t>ARMv6</a:t>
            </a:r>
            <a:endParaRPr lang="hu-HU" sz="1400"/>
          </a:p>
        </p:txBody>
      </p:sp>
    </p:spTree>
    <p:extLst>
      <p:ext uri="{BB962C8B-B14F-4D97-AF65-F5344CB8AC3E}">
        <p14:creationId xmlns:p14="http://schemas.microsoft.com/office/powerpoint/2010/main" val="34356545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744"/>
          <a:stretch/>
        </p:blipFill>
        <p:spPr bwMode="auto">
          <a:xfrm>
            <a:off x="293820" y="1070365"/>
            <a:ext cx="8629650" cy="53739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71035" y="631785"/>
            <a:ext cx="83327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mtClean="0">
                <a:solidFill>
                  <a:srgbClr val="2D2D8A"/>
                </a:solidFill>
              </a:rPr>
              <a:t>Main features of the ARM</a:t>
            </a:r>
            <a:r>
              <a:rPr lang="hu-HU" smtClean="0">
                <a:solidFill>
                  <a:srgbClr val="2D2D8A"/>
                </a:solidFill>
              </a:rPr>
              <a:t>v5</a:t>
            </a:r>
            <a:r>
              <a:rPr lang="en-US" smtClean="0">
                <a:solidFill>
                  <a:srgbClr val="2D2D8A"/>
                </a:solidFill>
              </a:rPr>
              <a:t> – ARM</a:t>
            </a:r>
            <a:r>
              <a:rPr lang="hu-HU" smtClean="0">
                <a:solidFill>
                  <a:srgbClr val="2D2D8A"/>
                </a:solidFill>
              </a:rPr>
              <a:t>v6</a:t>
            </a:r>
            <a:r>
              <a:rPr lang="en-US" smtClean="0">
                <a:solidFill>
                  <a:srgbClr val="2D2D8A"/>
                </a:solidFill>
              </a:rPr>
              <a:t> processors </a:t>
            </a:r>
            <a:r>
              <a:rPr lang="hu-HU" smtClean="0">
                <a:solidFill>
                  <a:srgbClr val="2D2D8A"/>
                </a:solidFill>
              </a:rPr>
              <a:t>(≈1999-2003) </a:t>
            </a:r>
            <a:r>
              <a:rPr lang="en-US" smtClean="0">
                <a:solidFill>
                  <a:srgbClr val="000000"/>
                </a:solidFill>
              </a:rPr>
              <a:t>[</a:t>
            </a:r>
            <a:r>
              <a:rPr lang="hu-HU" smtClean="0">
                <a:solidFill>
                  <a:srgbClr val="000000"/>
                </a:solidFill>
              </a:rPr>
              <a:t>57</a:t>
            </a:r>
            <a:r>
              <a:rPr lang="en-US" smtClean="0">
                <a:solidFill>
                  <a:srgbClr val="000000"/>
                </a:solidFill>
              </a:rPr>
              <a:t>] 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0" y="-5990"/>
            <a:ext cx="9144000" cy="393700"/>
          </a:xfrm>
        </p:spPr>
        <p:txBody>
          <a:bodyPr/>
          <a:lstStyle/>
          <a:p>
            <a:r>
              <a:rPr lang="hu-HU" smtClean="0">
                <a:solidFill>
                  <a:srgbClr val="FFFFFF"/>
                </a:solidFill>
              </a:rPr>
              <a:t>4.3</a:t>
            </a:r>
            <a:r>
              <a:rPr lang="en-US" smtClean="0">
                <a:solidFill>
                  <a:srgbClr val="FFFFFF"/>
                </a:solidFill>
              </a:rPr>
              <a:t> </a:t>
            </a:r>
            <a:r>
              <a:rPr lang="hu-HU">
                <a:solidFill>
                  <a:srgbClr val="FFFFFF"/>
                </a:solidFill>
              </a:rPr>
              <a:t>Processors implementing the ARM v4 - ARM v6 ISA </a:t>
            </a:r>
            <a:r>
              <a:rPr lang="hu-HU" smtClean="0">
                <a:solidFill>
                  <a:srgbClr val="FFFFFF"/>
                </a:solidFill>
              </a:rPr>
              <a:t>(5)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02220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274"/>
          <a:stretch/>
        </p:blipFill>
        <p:spPr bwMode="auto">
          <a:xfrm>
            <a:off x="276225" y="985839"/>
            <a:ext cx="8591550" cy="4335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74625" y="630830"/>
            <a:ext cx="44454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mtClean="0">
                <a:solidFill>
                  <a:srgbClr val="2D2D8A"/>
                </a:solidFill>
              </a:rPr>
              <a:t>Pipeline structure of the ARM11 </a:t>
            </a:r>
            <a:r>
              <a:rPr lang="en-US" smtClean="0">
                <a:solidFill>
                  <a:srgbClr val="000000"/>
                </a:solidFill>
              </a:rPr>
              <a:t>[</a:t>
            </a:r>
            <a:r>
              <a:rPr lang="hu-HU" smtClean="0">
                <a:solidFill>
                  <a:srgbClr val="000000"/>
                </a:solidFill>
              </a:rPr>
              <a:t>57</a:t>
            </a:r>
            <a:r>
              <a:rPr lang="en-US" smtClean="0">
                <a:solidFill>
                  <a:srgbClr val="000000"/>
                </a:solidFill>
              </a:rPr>
              <a:t>]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393700"/>
          </a:xfrm>
        </p:spPr>
        <p:txBody>
          <a:bodyPr/>
          <a:lstStyle/>
          <a:p>
            <a:r>
              <a:rPr lang="hu-HU" smtClean="0">
                <a:solidFill>
                  <a:srgbClr val="FFFFFF"/>
                </a:solidFill>
              </a:rPr>
              <a:t>4.3</a:t>
            </a:r>
            <a:r>
              <a:rPr lang="en-US" smtClean="0">
                <a:solidFill>
                  <a:srgbClr val="FFFFFF"/>
                </a:solidFill>
              </a:rPr>
              <a:t> </a:t>
            </a:r>
            <a:r>
              <a:rPr lang="hu-HU">
                <a:solidFill>
                  <a:srgbClr val="FFFFFF"/>
                </a:solidFill>
              </a:rPr>
              <a:t>Processors implementing the ARM v4 - ARM v6 ISA </a:t>
            </a:r>
            <a:r>
              <a:rPr lang="hu-HU" smtClean="0">
                <a:solidFill>
                  <a:srgbClr val="FFFFFF"/>
                </a:solidFill>
              </a:rPr>
              <a:t>(8)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17574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78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09900"/>
            <a:ext cx="9144000" cy="44432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171035" y="634960"/>
            <a:ext cx="48694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mtClean="0">
                <a:solidFill>
                  <a:srgbClr val="2D2D8A"/>
                </a:solidFill>
              </a:rPr>
              <a:t>Block diagram of the ARM11 MP</a:t>
            </a:r>
            <a:r>
              <a:rPr lang="hu-HU" smtClean="0">
                <a:solidFill>
                  <a:srgbClr val="2D2D8A"/>
                </a:solidFill>
              </a:rPr>
              <a:t>Core</a:t>
            </a:r>
            <a:r>
              <a:rPr lang="en-US" smtClean="0">
                <a:solidFill>
                  <a:srgbClr val="2D2D8A"/>
                </a:solidFill>
              </a:rPr>
              <a:t> </a:t>
            </a:r>
            <a:r>
              <a:rPr lang="en-US" smtClean="0">
                <a:solidFill>
                  <a:srgbClr val="000000"/>
                </a:solidFill>
              </a:rPr>
              <a:t>[</a:t>
            </a:r>
            <a:r>
              <a:rPr lang="hu-HU" smtClean="0">
                <a:solidFill>
                  <a:srgbClr val="000000"/>
                </a:solidFill>
              </a:rPr>
              <a:t>9</a:t>
            </a:r>
            <a:r>
              <a:rPr lang="en-US" smtClean="0">
                <a:solidFill>
                  <a:srgbClr val="000000"/>
                </a:solidFill>
              </a:rPr>
              <a:t>]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90573" y="6084295"/>
            <a:ext cx="567014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smtClean="0">
                <a:solidFill>
                  <a:srgbClr val="000000"/>
                </a:solidFill>
              </a:rPr>
              <a:t>Note that the ARM11 MP</a:t>
            </a:r>
            <a:r>
              <a:rPr lang="hu-HU" sz="1600" smtClean="0">
                <a:solidFill>
                  <a:srgbClr val="000000"/>
                </a:solidFill>
              </a:rPr>
              <a:t>Core</a:t>
            </a:r>
            <a:r>
              <a:rPr lang="en-US" sz="1600" smtClean="0">
                <a:solidFill>
                  <a:srgbClr val="000000"/>
                </a:solidFill>
              </a:rPr>
              <a:t> </a:t>
            </a:r>
            <a:r>
              <a:rPr lang="en-US" sz="1600" smtClean="0">
                <a:solidFill>
                  <a:srgbClr val="0070C0"/>
                </a:solidFill>
              </a:rPr>
              <a:t>does not include an L2</a:t>
            </a:r>
            <a:r>
              <a:rPr lang="en-US" sz="1600" smtClean="0">
                <a:solidFill>
                  <a:srgbClr val="000000"/>
                </a:solidFill>
              </a:rPr>
              <a:t>.</a:t>
            </a:r>
            <a:endParaRPr lang="en-US" sz="1600">
              <a:solidFill>
                <a:srgbClr val="000000"/>
              </a:solidFill>
            </a:endParaRP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393700"/>
          </a:xfrm>
        </p:spPr>
        <p:txBody>
          <a:bodyPr/>
          <a:lstStyle/>
          <a:p>
            <a:r>
              <a:rPr lang="hu-HU" smtClean="0">
                <a:solidFill>
                  <a:srgbClr val="FFFFFF"/>
                </a:solidFill>
              </a:rPr>
              <a:t>4.3</a:t>
            </a:r>
            <a:r>
              <a:rPr lang="en-US" smtClean="0">
                <a:solidFill>
                  <a:srgbClr val="FFFFFF"/>
                </a:solidFill>
              </a:rPr>
              <a:t> </a:t>
            </a:r>
            <a:r>
              <a:rPr lang="hu-HU">
                <a:solidFill>
                  <a:srgbClr val="FFFFFF"/>
                </a:solidFill>
              </a:rPr>
              <a:t>Processors implementing the ARM v4 - ARM v6 ISA </a:t>
            </a:r>
            <a:r>
              <a:rPr lang="hu-HU" smtClean="0">
                <a:solidFill>
                  <a:srgbClr val="FFFFFF"/>
                </a:solidFill>
              </a:rPr>
              <a:t>10)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1641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26261287"/>
              </p:ext>
            </p:extLst>
          </p:nvPr>
        </p:nvGraphicFramePr>
        <p:xfrm>
          <a:off x="75105" y="1223755"/>
          <a:ext cx="8970885" cy="483608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26565"/>
                <a:gridCol w="7444320"/>
              </a:tblGrid>
              <a:tr h="62477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30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Year of 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30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launching</a:t>
                      </a:r>
                      <a:endParaRPr lang="en-US" sz="130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30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Dual core design</a:t>
                      </a:r>
                      <a:endParaRPr lang="en-US" sz="130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/>
                </a:tc>
              </a:tr>
              <a:tr h="37021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30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10/2001</a:t>
                      </a:r>
                      <a:endParaRPr lang="en-US" sz="130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30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IBM launches dual core POWER4</a:t>
                      </a:r>
                      <a:endParaRPr lang="en-US" sz="130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/>
                </a:tc>
              </a:tr>
              <a:tr h="37021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30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11/2002</a:t>
                      </a:r>
                      <a:endParaRPr lang="en-US" sz="130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30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IBM launches dual core POWER4+</a:t>
                      </a:r>
                      <a:endParaRPr lang="en-US" sz="130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/>
                </a:tc>
              </a:tr>
              <a:tr h="62477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30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05/2004</a:t>
                      </a:r>
                      <a:endParaRPr lang="en-US" sz="130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30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ARM announces the availability of the </a:t>
                      </a:r>
                      <a:r>
                        <a:rPr lang="en-US" sz="1300" err="1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synthe</a:t>
                      </a:r>
                      <a:r>
                        <a:rPr lang="hu-HU" sz="1300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s</a:t>
                      </a:r>
                      <a:r>
                        <a:rPr lang="en-US" sz="1300" err="1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isable</a:t>
                      </a:r>
                      <a:r>
                        <a:rPr lang="en-US" sz="1300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ARM11 </a:t>
                      </a:r>
                      <a:r>
                        <a:rPr lang="en-US" sz="1300" err="1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MPCore</a:t>
                      </a:r>
                      <a:r>
                        <a:rPr lang="en-US" sz="130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quad core processor</a:t>
                      </a:r>
                      <a:endParaRPr lang="en-US" sz="130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/>
                </a:tc>
              </a:tr>
              <a:tr h="37021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30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05/2004</a:t>
                      </a:r>
                      <a:endParaRPr lang="en-US" sz="130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30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IBM launches dual core POWER5</a:t>
                      </a:r>
                      <a:endParaRPr lang="en-US" sz="130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/>
                </a:tc>
              </a:tr>
              <a:tr h="37021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30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08/2004</a:t>
                      </a:r>
                      <a:endParaRPr lang="en-US" sz="130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30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AMD demonstrates first x86 dual core (Opteron) processor</a:t>
                      </a:r>
                      <a:endParaRPr lang="en-US" sz="130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/>
                </a:tc>
              </a:tr>
              <a:tr h="62477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30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04/2005</a:t>
                      </a:r>
                      <a:endParaRPr lang="en-US" sz="130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30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ARM demonstrates the ARM11 </a:t>
                      </a:r>
                      <a:r>
                        <a:rPr lang="en-US" sz="1300" err="1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MPCore</a:t>
                      </a:r>
                      <a:r>
                        <a:rPr lang="en-US" sz="130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quad core test chip 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300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300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in </a:t>
                      </a:r>
                      <a:r>
                        <a:rPr lang="en-US" sz="130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cooperation with NEC</a:t>
                      </a:r>
                      <a:endParaRPr lang="en-US" sz="130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/>
                </a:tc>
              </a:tr>
              <a:tr h="37021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30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04/2005</a:t>
                      </a:r>
                      <a:endParaRPr lang="en-US" sz="130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30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Intel launches dual core Pentium processors (Pentium D)</a:t>
                      </a:r>
                      <a:endParaRPr lang="en-US" sz="130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/>
                </a:tc>
              </a:tr>
              <a:tr h="37021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30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04/2005</a:t>
                      </a:r>
                      <a:endParaRPr lang="en-US" sz="130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30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AMD launches dual core Opteron server processors</a:t>
                      </a:r>
                      <a:endParaRPr lang="en-US" sz="130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/>
                </a:tc>
              </a:tr>
              <a:tr h="37021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30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06/2006</a:t>
                      </a:r>
                      <a:endParaRPr lang="en-US" sz="130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30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Intel launches the dual core </a:t>
                      </a:r>
                      <a:r>
                        <a:rPr lang="en-US" sz="1300" err="1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Core</a:t>
                      </a:r>
                      <a:r>
                        <a:rPr lang="en-US" sz="130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2 family</a:t>
                      </a:r>
                      <a:endParaRPr lang="en-US" sz="130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/>
                </a:tc>
              </a:tr>
              <a:tr h="37021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30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10/2007</a:t>
                      </a:r>
                      <a:endParaRPr lang="en-US" sz="130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30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ARM launches their</a:t>
                      </a:r>
                      <a:r>
                        <a:rPr lang="hu-HU" sz="1300" baseline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first multicore Cortex model (the quad core Cortex A9 MPcore)</a:t>
                      </a:r>
                      <a:endParaRPr lang="en-US" sz="130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180069" y="641668"/>
            <a:ext cx="483638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hu-HU" sz="1600" smtClean="0">
                <a:solidFill>
                  <a:srgbClr val="FF0000"/>
                </a:solidFill>
              </a:rPr>
              <a:t>Remark: </a:t>
            </a:r>
            <a:r>
              <a:rPr lang="en-US" sz="1600" smtClean="0">
                <a:solidFill>
                  <a:srgbClr val="FF0000"/>
                </a:solidFill>
              </a:rPr>
              <a:t>Emergence of dual core processors </a:t>
            </a:r>
            <a:endParaRPr lang="en-US" sz="1600">
              <a:solidFill>
                <a:srgbClr val="FF0000"/>
              </a:solidFill>
            </a:endParaRP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393700"/>
          </a:xfrm>
        </p:spPr>
        <p:txBody>
          <a:bodyPr/>
          <a:lstStyle/>
          <a:p>
            <a:r>
              <a:rPr lang="hu-HU">
                <a:solidFill>
                  <a:srgbClr val="FFFFFF"/>
                </a:solidFill>
              </a:rPr>
              <a:t>4.3</a:t>
            </a:r>
            <a:r>
              <a:rPr lang="en-US">
                <a:solidFill>
                  <a:srgbClr val="FFFFFF"/>
                </a:solidFill>
              </a:rPr>
              <a:t> </a:t>
            </a:r>
            <a:r>
              <a:rPr lang="hu-HU">
                <a:solidFill>
                  <a:srgbClr val="FFFFFF"/>
                </a:solidFill>
              </a:rPr>
              <a:t>Processors implementing the ARM v4 - ARM v6 ISA </a:t>
            </a:r>
            <a:r>
              <a:rPr lang="hu-HU" smtClean="0">
                <a:solidFill>
                  <a:srgbClr val="FFFFFF"/>
                </a:solidFill>
              </a:rPr>
              <a:t>11)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02596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182F76"/>
            </a:gs>
            <a:gs pos="100000">
              <a:srgbClr val="3366FF"/>
            </a:gs>
          </a:gsLst>
          <a:lin ang="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ChangeArrowheads="1"/>
          </p:cNvSpPr>
          <p:nvPr/>
        </p:nvSpPr>
        <p:spPr bwMode="auto">
          <a:xfrm>
            <a:off x="0" y="21526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2225" algn="ctr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45720" rIns="45720" anchor="ctr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hu-HU" altLang="en-US" sz="140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32771" name="AutoShape 3"/>
          <p:cNvSpPr>
            <a:spLocks noChangeArrowheads="1"/>
          </p:cNvSpPr>
          <p:nvPr/>
        </p:nvSpPr>
        <p:spPr bwMode="auto">
          <a:xfrm>
            <a:off x="841375" y="1223755"/>
            <a:ext cx="7359650" cy="522000"/>
          </a:xfrm>
          <a:prstGeom prst="roundRect">
            <a:avLst>
              <a:gd name="adj" fmla="val 0"/>
            </a:avLst>
          </a:prstGeom>
          <a:solidFill>
            <a:srgbClr val="000080"/>
          </a:solidFill>
          <a:ln w="9525">
            <a:solidFill>
              <a:schemeClr val="bg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hu-HU" sz="1900" smtClean="0">
                <a:solidFill>
                  <a:schemeClr val="bg1"/>
                </a:solidFill>
              </a:rPr>
              <a:t>4.</a:t>
            </a:r>
            <a:r>
              <a:rPr lang="en-US" sz="1900" smtClean="0">
                <a:solidFill>
                  <a:schemeClr val="bg1"/>
                </a:solidFill>
              </a:rPr>
              <a:t>4 </a:t>
            </a:r>
            <a:r>
              <a:rPr lang="en-US" sz="1900">
                <a:solidFill>
                  <a:schemeClr val="bg1"/>
                </a:solidFill>
              </a:rPr>
              <a:t>Processors implementing the ARM v7 - ARM v8 </a:t>
            </a:r>
            <a:r>
              <a:rPr lang="en-US" sz="1900" smtClean="0">
                <a:solidFill>
                  <a:schemeClr val="bg1"/>
                </a:solidFill>
              </a:rPr>
              <a:t>ISA</a:t>
            </a:r>
            <a:endParaRPr lang="en-US" sz="190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4020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4.</a:t>
            </a:r>
            <a:r>
              <a:rPr lang="en-US" smtClean="0"/>
              <a:t>4 </a:t>
            </a:r>
            <a:r>
              <a:rPr lang="en-US"/>
              <a:t>Processors implementing the ARM v7 - ARM v8 ISA</a:t>
            </a:r>
            <a:r>
              <a:rPr lang="hu-HU"/>
              <a:t> </a:t>
            </a:r>
            <a:r>
              <a:rPr lang="hu-HU" smtClean="0"/>
              <a:t>(4)</a:t>
            </a:r>
            <a:endParaRPr lang="en-US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875" t="13200" r="9625" b="6600"/>
          <a:stretch/>
        </p:blipFill>
        <p:spPr bwMode="auto">
          <a:xfrm>
            <a:off x="2726795" y="693135"/>
            <a:ext cx="6278880" cy="61112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>
          <a:xfrm>
            <a:off x="171287" y="622429"/>
            <a:ext cx="249696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>
                <a:solidFill>
                  <a:srgbClr val="333399"/>
                </a:solidFill>
              </a:rPr>
              <a:t>Recent ARM </a:t>
            </a:r>
            <a:r>
              <a:rPr lang="en-US" smtClean="0">
                <a:solidFill>
                  <a:srgbClr val="333399"/>
                </a:solidFill>
              </a:rPr>
              <a:t>profiles</a:t>
            </a:r>
          </a:p>
          <a:p>
            <a:r>
              <a:rPr lang="en-US" smtClean="0">
                <a:solidFill>
                  <a:srgbClr val="333399"/>
                </a:solidFill>
              </a:rPr>
              <a:t> </a:t>
            </a:r>
            <a:r>
              <a:rPr lang="en-US">
                <a:solidFill>
                  <a:srgbClr val="333399"/>
                </a:solidFill>
              </a:rPr>
              <a:t>and </a:t>
            </a:r>
            <a:r>
              <a:rPr lang="en-US" smtClean="0">
                <a:solidFill>
                  <a:srgbClr val="333399"/>
                </a:solidFill>
              </a:rPr>
              <a:t>processors </a:t>
            </a:r>
            <a:r>
              <a:rPr lang="en-US" smtClean="0"/>
              <a:t>[6]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37306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4.</a:t>
            </a:r>
            <a:r>
              <a:rPr lang="en-US" smtClean="0"/>
              <a:t>4 </a:t>
            </a:r>
            <a:r>
              <a:rPr lang="en-US"/>
              <a:t>Processors implementing the ARM v7 - ARM v8 </a:t>
            </a:r>
            <a:r>
              <a:rPr lang="en-US" smtClean="0"/>
              <a:t>ISA</a:t>
            </a:r>
            <a:r>
              <a:rPr lang="hu-HU" smtClean="0"/>
              <a:t> (1)</a:t>
            </a:r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177385" y="628628"/>
            <a:ext cx="69310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smtClean="0">
                <a:solidFill>
                  <a:srgbClr val="333399"/>
                </a:solidFill>
              </a:rPr>
              <a:t>Introducing the 64-bit ARM v8 ISA and related processors</a:t>
            </a:r>
            <a:endParaRPr lang="en-US" dirty="0">
              <a:solidFill>
                <a:srgbClr val="333399"/>
              </a:solidFill>
            </a:endParaRPr>
          </a:p>
        </p:txBody>
      </p:sp>
      <p:sp>
        <p:nvSpPr>
          <p:cNvPr id="4" name="Text Box 7"/>
          <p:cNvSpPr txBox="1">
            <a:spLocks noChangeArrowheads="1"/>
          </p:cNvSpPr>
          <p:nvPr/>
        </p:nvSpPr>
        <p:spPr bwMode="auto">
          <a:xfrm>
            <a:off x="750119" y="2566689"/>
            <a:ext cx="3641861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p"/>
              <a:defRPr sz="28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p"/>
              <a:defRPr sz="20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300" b="1" smtClean="0">
                <a:solidFill>
                  <a:srgbClr val="000000"/>
                </a:solidFill>
              </a:rPr>
              <a:t>ARM processors implementing the ARMv7 ISA</a:t>
            </a:r>
            <a:endParaRPr lang="en-US" altLang="en-US" sz="1300" b="1">
              <a:solidFill>
                <a:srgbClr val="000000"/>
              </a:solidFill>
            </a:endParaRPr>
          </a:p>
        </p:txBody>
      </p:sp>
      <p:sp>
        <p:nvSpPr>
          <p:cNvPr id="5" name="Text Box 16"/>
          <p:cNvSpPr txBox="1">
            <a:spLocks noChangeArrowheads="1"/>
          </p:cNvSpPr>
          <p:nvPr/>
        </p:nvSpPr>
        <p:spPr bwMode="auto">
          <a:xfrm>
            <a:off x="3299160" y="1673805"/>
            <a:ext cx="2379177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p"/>
              <a:defRPr sz="28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p"/>
              <a:defRPr sz="20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300" b="1" smtClean="0">
                <a:solidFill>
                  <a:srgbClr val="000000"/>
                </a:solidFill>
              </a:rPr>
              <a:t>Recent ARM processors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300" b="1" smtClean="0">
                <a:solidFill>
                  <a:srgbClr val="000000"/>
                </a:solidFill>
              </a:rPr>
              <a:t>(The Cortex family)</a:t>
            </a:r>
            <a:endParaRPr lang="en-US" altLang="en-US" sz="1300" b="1">
              <a:solidFill>
                <a:srgbClr val="000000"/>
              </a:solidFill>
            </a:endParaRPr>
          </a:p>
        </p:txBody>
      </p:sp>
      <p:sp>
        <p:nvSpPr>
          <p:cNvPr id="6" name="Line 17"/>
          <p:cNvSpPr>
            <a:spLocks noChangeShapeType="1"/>
          </p:cNvSpPr>
          <p:nvPr/>
        </p:nvSpPr>
        <p:spPr bwMode="auto">
          <a:xfrm flipV="1">
            <a:off x="2582155" y="2365313"/>
            <a:ext cx="3966665" cy="412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/>
          <a:lstStyle/>
          <a:p>
            <a:endParaRPr lang="en-US" sz="1300">
              <a:solidFill>
                <a:srgbClr val="000000"/>
              </a:solidFill>
            </a:endParaRPr>
          </a:p>
        </p:txBody>
      </p:sp>
      <p:sp>
        <p:nvSpPr>
          <p:cNvPr id="7" name="Line 22"/>
          <p:cNvSpPr>
            <a:spLocks noChangeShapeType="1"/>
          </p:cNvSpPr>
          <p:nvPr/>
        </p:nvSpPr>
        <p:spPr bwMode="auto">
          <a:xfrm>
            <a:off x="4477530" y="2116972"/>
            <a:ext cx="0" cy="2444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/>
          <a:lstStyle/>
          <a:p>
            <a:endParaRPr lang="en-US" sz="1300">
              <a:solidFill>
                <a:srgbClr val="000000"/>
              </a:solidFill>
            </a:endParaRPr>
          </a:p>
        </p:txBody>
      </p:sp>
      <p:sp>
        <p:nvSpPr>
          <p:cNvPr id="8" name="Line 25"/>
          <p:cNvSpPr>
            <a:spLocks noChangeShapeType="1"/>
          </p:cNvSpPr>
          <p:nvPr/>
        </p:nvSpPr>
        <p:spPr bwMode="auto">
          <a:xfrm>
            <a:off x="2584220" y="2369440"/>
            <a:ext cx="1" cy="17773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/>
          <a:lstStyle/>
          <a:p>
            <a:endParaRPr lang="en-US" sz="1300">
              <a:solidFill>
                <a:srgbClr val="000000"/>
              </a:solidFill>
            </a:endParaRPr>
          </a:p>
        </p:txBody>
      </p:sp>
      <p:sp>
        <p:nvSpPr>
          <p:cNvPr id="9" name="Line 29"/>
          <p:cNvSpPr>
            <a:spLocks noChangeShapeType="1"/>
          </p:cNvSpPr>
          <p:nvPr/>
        </p:nvSpPr>
        <p:spPr bwMode="auto">
          <a:xfrm flipH="1">
            <a:off x="6547541" y="2365314"/>
            <a:ext cx="0" cy="19045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/>
          <a:lstStyle/>
          <a:p>
            <a:endParaRPr lang="en-US" sz="1300">
              <a:solidFill>
                <a:srgbClr val="000000"/>
              </a:solidFill>
            </a:endParaRPr>
          </a:p>
        </p:txBody>
      </p:sp>
      <p:sp>
        <p:nvSpPr>
          <p:cNvPr id="10" name="Text Box 7"/>
          <p:cNvSpPr txBox="1">
            <a:spLocks noChangeArrowheads="1"/>
          </p:cNvSpPr>
          <p:nvPr/>
        </p:nvSpPr>
        <p:spPr bwMode="auto">
          <a:xfrm>
            <a:off x="4526995" y="2597521"/>
            <a:ext cx="3915435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p"/>
              <a:defRPr sz="28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p"/>
              <a:defRPr sz="20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 typeface="Wingdings" pitchFamily="2" charset="2"/>
              <a:buNone/>
            </a:pPr>
            <a:r>
              <a:rPr lang="en-US" altLang="en-US" sz="1300" b="1" smtClean="0">
                <a:solidFill>
                  <a:srgbClr val="000000"/>
                </a:solidFill>
              </a:rPr>
              <a:t>ARM processors implementing the</a:t>
            </a:r>
          </a:p>
          <a:p>
            <a:pPr algn="ctr">
              <a:spcBef>
                <a:spcPct val="0"/>
              </a:spcBef>
              <a:buClrTx/>
              <a:buSzTx/>
              <a:buFont typeface="Wingdings" pitchFamily="2" charset="2"/>
              <a:buNone/>
            </a:pPr>
            <a:r>
              <a:rPr lang="en-US" altLang="en-US" sz="1300" b="1" smtClean="0">
                <a:solidFill>
                  <a:srgbClr val="000000"/>
                </a:solidFill>
              </a:rPr>
              <a:t> ARMv8 ISA</a:t>
            </a:r>
            <a:endParaRPr lang="en-US" altLang="en-US" sz="1300" b="1">
              <a:solidFill>
                <a:srgbClr val="000000"/>
              </a:solidFill>
            </a:endParaRPr>
          </a:p>
        </p:txBody>
      </p:sp>
      <p:sp>
        <p:nvSpPr>
          <p:cNvPr id="11" name="Oval 13"/>
          <p:cNvSpPr>
            <a:spLocks noChangeArrowheads="1"/>
          </p:cNvSpPr>
          <p:nvPr/>
        </p:nvSpPr>
        <p:spPr bwMode="auto">
          <a:xfrm>
            <a:off x="2549612" y="2521794"/>
            <a:ext cx="65087" cy="60325"/>
          </a:xfrm>
          <a:prstGeom prst="ellipse">
            <a:avLst/>
          </a:prstGeom>
          <a:solidFill>
            <a:srgbClr val="FFFFFF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p"/>
              <a:defRPr sz="28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p"/>
              <a:defRPr sz="20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hu-HU" altLang="en-US" sz="1300">
              <a:solidFill>
                <a:srgbClr val="000000"/>
              </a:solidFill>
            </a:endParaRPr>
          </a:p>
        </p:txBody>
      </p:sp>
      <p:sp>
        <p:nvSpPr>
          <p:cNvPr id="12" name="Oval 13"/>
          <p:cNvSpPr>
            <a:spLocks noChangeArrowheads="1"/>
          </p:cNvSpPr>
          <p:nvPr/>
        </p:nvSpPr>
        <p:spPr bwMode="auto">
          <a:xfrm>
            <a:off x="6516276" y="2519277"/>
            <a:ext cx="65088" cy="60325"/>
          </a:xfrm>
          <a:prstGeom prst="ellipse">
            <a:avLst/>
          </a:prstGeom>
          <a:solidFill>
            <a:srgbClr val="FFFFFF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p"/>
              <a:defRPr sz="28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p"/>
              <a:defRPr sz="20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hu-HU" altLang="en-US" sz="1300">
              <a:solidFill>
                <a:srgbClr val="00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570651" y="3161582"/>
            <a:ext cx="2016898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300" i="1" smtClean="0">
                <a:solidFill>
                  <a:srgbClr val="000000"/>
                </a:solidFill>
              </a:rPr>
              <a:t>32-bit architectures</a:t>
            </a:r>
          </a:p>
          <a:p>
            <a:pPr algn="ctr"/>
            <a:r>
              <a:rPr lang="en-US" sz="1300" i="1" smtClean="0">
                <a:solidFill>
                  <a:srgbClr val="000000"/>
                </a:solidFill>
              </a:rPr>
              <a:t>(Announced in 2004)</a:t>
            </a:r>
            <a:endParaRPr lang="en-US" sz="1300" i="1">
              <a:solidFill>
                <a:srgbClr val="0000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528838" y="3161582"/>
            <a:ext cx="2016898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300" i="1" smtClean="0">
                <a:solidFill>
                  <a:srgbClr val="000000"/>
                </a:solidFill>
              </a:rPr>
              <a:t>64-bit architectures</a:t>
            </a:r>
          </a:p>
          <a:p>
            <a:pPr algn="ctr"/>
            <a:r>
              <a:rPr lang="en-US" sz="1300" i="1" smtClean="0">
                <a:solidFill>
                  <a:srgbClr val="000000"/>
                </a:solidFill>
              </a:rPr>
              <a:t>(Announced in 2012) </a:t>
            </a:r>
            <a:endParaRPr lang="en-US" sz="1300" i="1">
              <a:solidFill>
                <a:srgbClr val="00000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51520" y="991825"/>
            <a:ext cx="903433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hu-HU" sz="1600" dirty="0" smtClean="0">
                <a:solidFill>
                  <a:srgbClr val="0070C0"/>
                </a:solidFill>
              </a:rPr>
              <a:t>In 2012 ARM  expanded their Cortex family </a:t>
            </a:r>
            <a:r>
              <a:rPr lang="hu-HU" sz="1600" dirty="0" smtClean="0"/>
              <a:t>by processors</a:t>
            </a:r>
            <a:r>
              <a:rPr lang="hu-HU" sz="1600" dirty="0" smtClean="0">
                <a:solidFill>
                  <a:srgbClr val="FF0000"/>
                </a:solidFill>
              </a:rPr>
              <a:t> </a:t>
            </a:r>
            <a:r>
              <a:rPr lang="hu-HU" sz="1600" dirty="0" smtClean="0">
                <a:solidFill>
                  <a:srgbClr val="0070C0"/>
                </a:solidFill>
              </a:rPr>
              <a:t>implementing the 64-bit</a:t>
            </a:r>
          </a:p>
          <a:p>
            <a:r>
              <a:rPr lang="hu-HU" sz="1600" dirty="0">
                <a:solidFill>
                  <a:srgbClr val="0070C0"/>
                </a:solidFill>
              </a:rPr>
              <a:t> </a:t>
            </a:r>
            <a:r>
              <a:rPr lang="hu-HU" sz="1600" dirty="0" smtClean="0">
                <a:solidFill>
                  <a:srgbClr val="0070C0"/>
                </a:solidFill>
              </a:rPr>
              <a:t>     ARMv8 ISA</a:t>
            </a:r>
            <a:r>
              <a:rPr lang="hu-HU" sz="1600" dirty="0" smtClean="0"/>
              <a:t>,</a:t>
            </a:r>
            <a:r>
              <a:rPr lang="hu-HU" sz="1600" dirty="0" smtClean="0">
                <a:solidFill>
                  <a:srgbClr val="FF0000"/>
                </a:solidFill>
              </a:rPr>
              <a:t> </a:t>
            </a:r>
            <a:r>
              <a:rPr lang="hu-HU" sz="1600" dirty="0" smtClean="0"/>
              <a:t>as indicate below.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0937364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 animBg="1"/>
      <p:bldP spid="7" grpId="0" animBg="1"/>
      <p:bldP spid="8" grpId="0" animBg="1"/>
      <p:bldP spid="9" grpId="0" animBg="1"/>
      <p:bldP spid="10" grpId="0"/>
      <p:bldP spid="11" grpId="0" animBg="1"/>
      <p:bldP spid="12" grpId="0" animBg="1"/>
      <p:bldP spid="13" grpId="0"/>
      <p:bldP spid="14" grpId="0"/>
      <p:bldP spid="1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1. Evolution of </a:t>
            </a:r>
            <a:r>
              <a:rPr lang="en-US" dirty="0"/>
              <a:t>ARM </a:t>
            </a:r>
            <a:r>
              <a:rPr lang="hu-HU" dirty="0" smtClean="0"/>
              <a:t>(7)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873" y="1200321"/>
            <a:ext cx="8280582" cy="4973984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83180" y="646069"/>
            <a:ext cx="235673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FF0000"/>
                </a:solidFill>
              </a:rPr>
              <a:t>Historical </a:t>
            </a:r>
            <a:r>
              <a:rPr lang="en-US" sz="1600" dirty="0" smtClean="0">
                <a:solidFill>
                  <a:srgbClr val="FF0000"/>
                </a:solidFill>
              </a:rPr>
              <a:t>remarks</a:t>
            </a:r>
            <a:r>
              <a:rPr lang="en-US" sz="1600" dirty="0" smtClean="0">
                <a:solidFill>
                  <a:srgbClr val="000000"/>
                </a:solidFill>
              </a:rPr>
              <a:t> </a:t>
            </a:r>
            <a:r>
              <a:rPr lang="en-US" sz="1600" dirty="0" smtClean="0">
                <a:solidFill>
                  <a:srgbClr val="FF0000"/>
                </a:solidFill>
              </a:rPr>
              <a:t>-</a:t>
            </a:r>
            <a:r>
              <a:rPr lang="hu-HU" sz="1600" dirty="0">
                <a:solidFill>
                  <a:srgbClr val="FF0000"/>
                </a:solidFill>
              </a:rPr>
              <a:t>4</a:t>
            </a:r>
            <a:endParaRPr lang="en-US" sz="1600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000727" y="6354325"/>
            <a:ext cx="629210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1600" dirty="0" smtClean="0">
                <a:solidFill>
                  <a:srgbClr val="000000"/>
                </a:solidFill>
              </a:rPr>
              <a:t>Figure: ARM's</a:t>
            </a:r>
            <a:r>
              <a:rPr lang="en-US" sz="1600" dirty="0" smtClean="0">
                <a:solidFill>
                  <a:srgbClr val="000000"/>
                </a:solidFill>
              </a:rPr>
              <a:t> </a:t>
            </a:r>
            <a:r>
              <a:rPr lang="hu-HU" sz="1600" dirty="0" smtClean="0">
                <a:solidFill>
                  <a:srgbClr val="000000"/>
                </a:solidFill>
              </a:rPr>
              <a:t>recent </a:t>
            </a:r>
            <a:r>
              <a:rPr lang="en-US" sz="1600" dirty="0" smtClean="0">
                <a:solidFill>
                  <a:srgbClr val="000000"/>
                </a:solidFill>
              </a:rPr>
              <a:t>headquarters </a:t>
            </a:r>
            <a:r>
              <a:rPr lang="hu-HU" sz="1600" dirty="0" smtClean="0">
                <a:solidFill>
                  <a:srgbClr val="000000"/>
                </a:solidFill>
              </a:rPr>
              <a:t>in Cambridge (UK) [78]</a:t>
            </a:r>
            <a:endParaRPr lang="en-US" sz="16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5602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182F76"/>
            </a:gs>
            <a:gs pos="100000">
              <a:srgbClr val="3366FF"/>
            </a:gs>
          </a:gsLst>
          <a:lin ang="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ChangeArrowheads="1"/>
          </p:cNvSpPr>
          <p:nvPr/>
        </p:nvSpPr>
        <p:spPr bwMode="auto">
          <a:xfrm>
            <a:off x="0" y="21526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2225" algn="ctr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45720" rIns="45720" anchor="ctr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hu-HU" altLang="en-US" sz="140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32771" name="AutoShape 3"/>
          <p:cNvSpPr>
            <a:spLocks noChangeArrowheads="1"/>
          </p:cNvSpPr>
          <p:nvPr/>
        </p:nvSpPr>
        <p:spPr bwMode="auto">
          <a:xfrm>
            <a:off x="841375" y="1223755"/>
            <a:ext cx="7359650" cy="522000"/>
          </a:xfrm>
          <a:prstGeom prst="roundRect">
            <a:avLst>
              <a:gd name="adj" fmla="val 0"/>
            </a:avLst>
          </a:prstGeom>
          <a:solidFill>
            <a:srgbClr val="000080"/>
          </a:solidFill>
          <a:ln w="9525">
            <a:solidFill>
              <a:schemeClr val="bg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hu-HU" sz="1900" smtClean="0">
                <a:solidFill>
                  <a:srgbClr val="FFFFFF"/>
                </a:solidFill>
              </a:rPr>
              <a:t>5. Overview of ARM’s Cortex-A series</a:t>
            </a:r>
            <a:endParaRPr lang="hu-HU" sz="19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42840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2795" y="0"/>
            <a:ext cx="9144000" cy="393700"/>
          </a:xfrm>
        </p:spPr>
        <p:txBody>
          <a:bodyPr/>
          <a:lstStyle/>
          <a:p>
            <a:r>
              <a:rPr lang="hu-HU">
                <a:solidFill>
                  <a:srgbClr val="FFFFFF"/>
                </a:solidFill>
              </a:rPr>
              <a:t>5. Overview of ARM’s Cortex-A </a:t>
            </a:r>
            <a:r>
              <a:rPr lang="hu-HU" smtClean="0">
                <a:solidFill>
                  <a:srgbClr val="FFFFFF"/>
                </a:solidFill>
              </a:rPr>
              <a:t>series (1)</a:t>
            </a:r>
            <a:endParaRPr lang="hu-HU"/>
          </a:p>
        </p:txBody>
      </p:sp>
      <p:sp>
        <p:nvSpPr>
          <p:cNvPr id="3" name="Text Box 5"/>
          <p:cNvSpPr txBox="1">
            <a:spLocks noChangeArrowheads="1"/>
          </p:cNvSpPr>
          <p:nvPr/>
        </p:nvSpPr>
        <p:spPr bwMode="auto">
          <a:xfrm>
            <a:off x="3406916" y="2711532"/>
            <a:ext cx="2233304" cy="4924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 eaLnBrk="1" hangingPunct="1"/>
            <a:r>
              <a:rPr lang="hu-HU" sz="1300" b="1">
                <a:solidFill>
                  <a:srgbClr val="000000"/>
                </a:solidFill>
              </a:rPr>
              <a:t>Performance classes </a:t>
            </a:r>
          </a:p>
          <a:p>
            <a:pPr algn="ctr" eaLnBrk="1" hangingPunct="1"/>
            <a:r>
              <a:rPr lang="hu-HU" sz="1300" b="1">
                <a:solidFill>
                  <a:srgbClr val="000000"/>
                </a:solidFill>
              </a:rPr>
              <a:t>of the </a:t>
            </a:r>
            <a:r>
              <a:rPr lang="hu-HU" sz="1300" b="1" smtClean="0">
                <a:solidFill>
                  <a:srgbClr val="000000"/>
                </a:solidFill>
              </a:rPr>
              <a:t>Cortex-A series</a:t>
            </a:r>
            <a:endParaRPr lang="en-US" sz="1300" b="1">
              <a:solidFill>
                <a:srgbClr val="000000"/>
              </a:solidFill>
            </a:endParaRPr>
          </a:p>
        </p:txBody>
      </p:sp>
      <p:sp>
        <p:nvSpPr>
          <p:cNvPr id="4" name="Text Box 6"/>
          <p:cNvSpPr txBox="1">
            <a:spLocks noChangeArrowheads="1"/>
          </p:cNvSpPr>
          <p:nvPr/>
        </p:nvSpPr>
        <p:spPr bwMode="auto">
          <a:xfrm>
            <a:off x="6547972" y="2711532"/>
            <a:ext cx="2291012" cy="4924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hu-HU" altLang="en-US" sz="1300" b="1">
                <a:solidFill>
                  <a:srgbClr val="000000"/>
                </a:solidFill>
              </a:rPr>
              <a:t>Word </a:t>
            </a:r>
            <a:r>
              <a:rPr lang="hu-HU" altLang="en-US" sz="1300" b="1" smtClean="0">
                <a:solidFill>
                  <a:srgbClr val="000000"/>
                </a:solidFill>
              </a:rPr>
              <a:t>length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hu-HU" altLang="en-US" sz="1300" b="1" smtClean="0">
                <a:solidFill>
                  <a:srgbClr val="000000"/>
                </a:solidFill>
              </a:rPr>
              <a:t> </a:t>
            </a:r>
            <a:r>
              <a:rPr lang="hu-HU" altLang="en-US" sz="1300" b="1">
                <a:solidFill>
                  <a:srgbClr val="000000"/>
                </a:solidFill>
              </a:rPr>
              <a:t>of the </a:t>
            </a:r>
            <a:r>
              <a:rPr lang="en-US" altLang="en-US" sz="1300" b="1" smtClean="0">
                <a:solidFill>
                  <a:srgbClr val="000000"/>
                </a:solidFill>
              </a:rPr>
              <a:t>Cortex-A </a:t>
            </a:r>
            <a:r>
              <a:rPr lang="hu-HU" altLang="en-US" sz="1300" b="1" smtClean="0">
                <a:solidFill>
                  <a:srgbClr val="000000"/>
                </a:solidFill>
              </a:rPr>
              <a:t>series</a:t>
            </a:r>
            <a:endParaRPr lang="en-US" altLang="en-US" sz="1300" b="1">
              <a:solidFill>
                <a:srgbClr val="000000"/>
              </a:solidFill>
            </a:endParaRPr>
          </a:p>
        </p:txBody>
      </p:sp>
      <p:sp>
        <p:nvSpPr>
          <p:cNvPr id="5" name="Line 9"/>
          <p:cNvSpPr>
            <a:spLocks noChangeShapeType="1"/>
          </p:cNvSpPr>
          <p:nvPr/>
        </p:nvSpPr>
        <p:spPr bwMode="auto">
          <a:xfrm flipH="1">
            <a:off x="4466690" y="2119494"/>
            <a:ext cx="2278" cy="2110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1300">
              <a:solidFill>
                <a:srgbClr val="000000"/>
              </a:solidFill>
            </a:endParaRPr>
          </a:p>
        </p:txBody>
      </p:sp>
      <p:sp>
        <p:nvSpPr>
          <p:cNvPr id="6" name="Line 10"/>
          <p:cNvSpPr>
            <a:spLocks noChangeShapeType="1"/>
          </p:cNvSpPr>
          <p:nvPr/>
        </p:nvSpPr>
        <p:spPr bwMode="auto">
          <a:xfrm flipH="1">
            <a:off x="4465537" y="2330532"/>
            <a:ext cx="0" cy="29606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1300">
              <a:solidFill>
                <a:srgbClr val="000000"/>
              </a:solidFill>
            </a:endParaRPr>
          </a:p>
        </p:txBody>
      </p:sp>
      <p:sp>
        <p:nvSpPr>
          <p:cNvPr id="7" name="Text Box 13"/>
          <p:cNvSpPr txBox="1">
            <a:spLocks noChangeArrowheads="1"/>
          </p:cNvSpPr>
          <p:nvPr/>
        </p:nvSpPr>
        <p:spPr bwMode="auto">
          <a:xfrm>
            <a:off x="2546775" y="1827106"/>
            <a:ext cx="3844322" cy="292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hu-HU" sz="1300" b="1">
                <a:solidFill>
                  <a:srgbClr val="000000"/>
                </a:solidFill>
              </a:rPr>
              <a:t>Key features of </a:t>
            </a:r>
            <a:r>
              <a:rPr lang="hu-HU" sz="1300" b="1" smtClean="0">
                <a:solidFill>
                  <a:srgbClr val="000000"/>
                </a:solidFill>
              </a:rPr>
              <a:t>ARM’s Cortex-A series</a:t>
            </a:r>
            <a:endParaRPr lang="hu-HU" sz="1300" b="1" baseline="30000">
              <a:solidFill>
                <a:srgbClr val="000000"/>
              </a:solidFill>
            </a:endParaRPr>
          </a:p>
        </p:txBody>
      </p:sp>
      <p:sp>
        <p:nvSpPr>
          <p:cNvPr id="8" name="Text Box 5"/>
          <p:cNvSpPr txBox="1">
            <a:spLocks noChangeArrowheads="1"/>
          </p:cNvSpPr>
          <p:nvPr/>
        </p:nvSpPr>
        <p:spPr bwMode="auto">
          <a:xfrm>
            <a:off x="42686" y="2711532"/>
            <a:ext cx="2618024" cy="4924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 eaLnBrk="1" hangingPunct="1"/>
            <a:r>
              <a:rPr lang="hu-HU" sz="1300" b="1">
                <a:solidFill>
                  <a:srgbClr val="000000"/>
                </a:solidFill>
              </a:rPr>
              <a:t>Multiprocessor capability </a:t>
            </a:r>
          </a:p>
          <a:p>
            <a:pPr algn="ctr" eaLnBrk="1" hangingPunct="1"/>
            <a:r>
              <a:rPr lang="hu-HU" sz="1300" b="1">
                <a:solidFill>
                  <a:srgbClr val="000000"/>
                </a:solidFill>
              </a:rPr>
              <a:t>of the Cortex-A </a:t>
            </a:r>
            <a:r>
              <a:rPr lang="hu-HU" sz="1300" b="1" smtClean="0">
                <a:solidFill>
                  <a:srgbClr val="000000"/>
                </a:solidFill>
              </a:rPr>
              <a:t>series</a:t>
            </a:r>
            <a:endParaRPr lang="en-US" sz="1300" b="1">
              <a:solidFill>
                <a:srgbClr val="000000"/>
              </a:solidFill>
            </a:endParaRPr>
          </a:p>
        </p:txBody>
      </p:sp>
      <p:cxnSp>
        <p:nvCxnSpPr>
          <p:cNvPr id="9" name="Straight Connector 8"/>
          <p:cNvCxnSpPr>
            <a:stCxn id="5" idx="1"/>
            <a:endCxn id="12" idx="7"/>
          </p:cNvCxnSpPr>
          <p:nvPr/>
        </p:nvCxnSpPr>
        <p:spPr>
          <a:xfrm flipH="1">
            <a:off x="1349096" y="2330532"/>
            <a:ext cx="3117594" cy="28330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>
            <a:stCxn id="6" idx="0"/>
            <a:endCxn id="13" idx="7"/>
          </p:cNvCxnSpPr>
          <p:nvPr/>
        </p:nvCxnSpPr>
        <p:spPr>
          <a:xfrm>
            <a:off x="4465537" y="2330532"/>
            <a:ext cx="3311336" cy="293229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Oval 10"/>
          <p:cNvSpPr>
            <a:spLocks noChangeArrowheads="1"/>
          </p:cNvSpPr>
          <p:nvPr/>
        </p:nvSpPr>
        <p:spPr bwMode="auto">
          <a:xfrm>
            <a:off x="4445505" y="2600407"/>
            <a:ext cx="65088" cy="60325"/>
          </a:xfrm>
          <a:prstGeom prst="ellipse">
            <a:avLst/>
          </a:prstGeom>
          <a:solidFill>
            <a:srgbClr val="FFFFFF"/>
          </a:solidFill>
          <a:ln w="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hu-HU" sz="1300">
              <a:solidFill>
                <a:srgbClr val="000000"/>
              </a:solidFill>
            </a:endParaRPr>
          </a:p>
        </p:txBody>
      </p:sp>
      <p:sp>
        <p:nvSpPr>
          <p:cNvPr id="12" name="Oval 13"/>
          <p:cNvSpPr>
            <a:spLocks noChangeArrowheads="1"/>
          </p:cNvSpPr>
          <p:nvPr/>
        </p:nvSpPr>
        <p:spPr bwMode="auto">
          <a:xfrm>
            <a:off x="1293540" y="2605002"/>
            <a:ext cx="65088" cy="60325"/>
          </a:xfrm>
          <a:prstGeom prst="ellipse">
            <a:avLst/>
          </a:prstGeom>
          <a:solidFill>
            <a:srgbClr val="FFFFFF"/>
          </a:solidFill>
          <a:ln w="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hu-HU" sz="1300">
              <a:solidFill>
                <a:srgbClr val="000000"/>
              </a:solidFill>
            </a:endParaRPr>
          </a:p>
        </p:txBody>
      </p:sp>
      <p:sp>
        <p:nvSpPr>
          <p:cNvPr id="13" name="Oval 12"/>
          <p:cNvSpPr>
            <a:spLocks noChangeArrowheads="1"/>
          </p:cNvSpPr>
          <p:nvPr/>
        </p:nvSpPr>
        <p:spPr bwMode="auto">
          <a:xfrm>
            <a:off x="7721318" y="2614694"/>
            <a:ext cx="65087" cy="61913"/>
          </a:xfrm>
          <a:prstGeom prst="ellipse">
            <a:avLst/>
          </a:prstGeom>
          <a:solidFill>
            <a:srgbClr val="FFFFFF"/>
          </a:solidFill>
          <a:ln w="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hu-HU" sz="1300">
              <a:solidFill>
                <a:srgbClr val="0000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90085" y="628431"/>
            <a:ext cx="45027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mtClean="0">
                <a:solidFill>
                  <a:srgbClr val="2D2D8A"/>
                </a:solidFill>
              </a:rPr>
              <a:t>5. Overview of A</a:t>
            </a:r>
            <a:r>
              <a:rPr lang="en-US" smtClean="0">
                <a:solidFill>
                  <a:srgbClr val="2D2D8A"/>
                </a:solidFill>
              </a:rPr>
              <a:t>RM</a:t>
            </a:r>
            <a:r>
              <a:rPr lang="hu-HU" smtClean="0">
                <a:solidFill>
                  <a:srgbClr val="2D2D8A"/>
                </a:solidFill>
              </a:rPr>
              <a:t>’s</a:t>
            </a:r>
            <a:r>
              <a:rPr lang="en-US" smtClean="0">
                <a:solidFill>
                  <a:srgbClr val="2D2D8A"/>
                </a:solidFill>
              </a:rPr>
              <a:t> Cortex-A series</a:t>
            </a:r>
            <a:endParaRPr lang="en-US">
              <a:solidFill>
                <a:srgbClr val="2D2D8A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09332" y="1001350"/>
            <a:ext cx="831311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smtClean="0">
                <a:solidFill>
                  <a:srgbClr val="000000"/>
                </a:solidFill>
              </a:rPr>
              <a:t>According to the general scope of </a:t>
            </a:r>
            <a:r>
              <a:rPr lang="en-US" sz="1600" err="1" smtClean="0">
                <a:solidFill>
                  <a:srgbClr val="000000"/>
                </a:solidFill>
              </a:rPr>
              <a:t>th</a:t>
            </a:r>
            <a:r>
              <a:rPr lang="hu-HU" sz="1600" smtClean="0">
                <a:solidFill>
                  <a:srgbClr val="000000"/>
                </a:solidFill>
              </a:rPr>
              <a:t>is</a:t>
            </a:r>
            <a:r>
              <a:rPr lang="en-US" sz="1600" smtClean="0">
                <a:solidFill>
                  <a:srgbClr val="000000"/>
                </a:solidFill>
              </a:rPr>
              <a:t> Lecture Notes, subsequently </a:t>
            </a:r>
            <a:r>
              <a:rPr lang="en-US" sz="1600" smtClean="0">
                <a:solidFill>
                  <a:srgbClr val="0070C0"/>
                </a:solidFill>
              </a:rPr>
              <a:t>we will be</a:t>
            </a:r>
          </a:p>
          <a:p>
            <a:r>
              <a:rPr lang="en-US" sz="1600">
                <a:solidFill>
                  <a:srgbClr val="0070C0"/>
                </a:solidFill>
              </a:rPr>
              <a:t> </a:t>
            </a:r>
            <a:r>
              <a:rPr lang="en-US" sz="1600" smtClean="0">
                <a:solidFill>
                  <a:srgbClr val="0070C0"/>
                </a:solidFill>
              </a:rPr>
              <a:t> concerned only with </a:t>
            </a:r>
            <a:r>
              <a:rPr lang="en-US" sz="1600" smtClean="0">
                <a:solidFill>
                  <a:srgbClr val="FF0000"/>
                </a:solidFill>
              </a:rPr>
              <a:t>the Cortex-A series</a:t>
            </a:r>
            <a:r>
              <a:rPr lang="en-US" sz="1600" smtClean="0">
                <a:solidFill>
                  <a:srgbClr val="000000"/>
                </a:solidFill>
              </a:rPr>
              <a:t>.</a:t>
            </a:r>
            <a:endParaRPr lang="en-US" sz="16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44809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 animBg="1"/>
      <p:bldP spid="6" grpId="0" animBg="1"/>
      <p:bldP spid="7" grpId="0"/>
      <p:bldP spid="8" grpId="0"/>
      <p:bldP spid="11" grpId="0" animBg="1"/>
      <p:bldP spid="12" grpId="0" animBg="1"/>
      <p:bldP spid="13" grpId="0" animBg="1"/>
    </p:bld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5"/>
          <p:cNvSpPr txBox="1">
            <a:spLocks noChangeArrowheads="1"/>
          </p:cNvSpPr>
          <p:nvPr/>
        </p:nvSpPr>
        <p:spPr bwMode="auto">
          <a:xfrm>
            <a:off x="2960392" y="2110801"/>
            <a:ext cx="3023585" cy="292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hu-HU" sz="1300" b="1" smtClean="0">
                <a:solidFill>
                  <a:srgbClr val="000000"/>
                </a:solidFill>
              </a:rPr>
              <a:t>Dual designs with </a:t>
            </a:r>
            <a:r>
              <a:rPr lang="en-US" sz="1300" b="1" smtClean="0">
                <a:solidFill>
                  <a:srgbClr val="000000"/>
                </a:solidFill>
              </a:rPr>
              <a:t>two options</a:t>
            </a:r>
          </a:p>
        </p:txBody>
      </p:sp>
      <p:sp>
        <p:nvSpPr>
          <p:cNvPr id="5" name="Text Box 6"/>
          <p:cNvSpPr txBox="1">
            <a:spLocks noChangeArrowheads="1"/>
          </p:cNvSpPr>
          <p:nvPr/>
        </p:nvSpPr>
        <p:spPr bwMode="auto">
          <a:xfrm>
            <a:off x="6571133" y="2110801"/>
            <a:ext cx="2366352" cy="4924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300" b="1" smtClean="0">
                <a:solidFill>
                  <a:srgbClr val="000000"/>
                </a:solidFill>
              </a:rPr>
              <a:t>A-priory 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300" b="1" smtClean="0">
                <a:solidFill>
                  <a:srgbClr val="000000"/>
                </a:solidFill>
              </a:rPr>
              <a:t>multiprocessor designs</a:t>
            </a:r>
            <a:endParaRPr lang="en-US" sz="1300" b="1">
              <a:solidFill>
                <a:srgbClr val="000000"/>
              </a:solidFill>
            </a:endParaRPr>
          </a:p>
        </p:txBody>
      </p:sp>
      <p:sp>
        <p:nvSpPr>
          <p:cNvPr id="6" name="Line 9"/>
          <p:cNvSpPr>
            <a:spLocks noChangeShapeType="1"/>
          </p:cNvSpPr>
          <p:nvPr/>
        </p:nvSpPr>
        <p:spPr bwMode="auto">
          <a:xfrm flipH="1">
            <a:off x="4466690" y="1518763"/>
            <a:ext cx="2278" cy="2110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1300">
              <a:solidFill>
                <a:srgbClr val="000000"/>
              </a:solidFill>
            </a:endParaRPr>
          </a:p>
        </p:txBody>
      </p:sp>
      <p:sp>
        <p:nvSpPr>
          <p:cNvPr id="7" name="Line 10"/>
          <p:cNvSpPr>
            <a:spLocks noChangeShapeType="1"/>
          </p:cNvSpPr>
          <p:nvPr/>
        </p:nvSpPr>
        <p:spPr bwMode="auto">
          <a:xfrm flipH="1">
            <a:off x="4465537" y="1729801"/>
            <a:ext cx="0" cy="29606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1300">
              <a:solidFill>
                <a:srgbClr val="000000"/>
              </a:solidFill>
            </a:endParaRPr>
          </a:p>
        </p:txBody>
      </p:sp>
      <p:sp>
        <p:nvSpPr>
          <p:cNvPr id="8" name="Text Box 13"/>
          <p:cNvSpPr txBox="1">
            <a:spLocks noChangeArrowheads="1"/>
          </p:cNvSpPr>
          <p:nvPr/>
        </p:nvSpPr>
        <p:spPr bwMode="auto">
          <a:xfrm>
            <a:off x="2096725" y="1226375"/>
            <a:ext cx="4802918" cy="292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300" b="1" smtClean="0">
                <a:solidFill>
                  <a:srgbClr val="000000"/>
                </a:solidFill>
              </a:rPr>
              <a:t>Multiprocessor capability of the Cortex-A </a:t>
            </a:r>
            <a:r>
              <a:rPr lang="hu-HU" sz="1300" b="1" smtClean="0">
                <a:solidFill>
                  <a:srgbClr val="000000"/>
                </a:solidFill>
              </a:rPr>
              <a:t>series</a:t>
            </a:r>
            <a:endParaRPr lang="en-US" sz="1300" b="1">
              <a:solidFill>
                <a:srgbClr val="000000"/>
              </a:solidFill>
            </a:endParaRPr>
          </a:p>
        </p:txBody>
      </p:sp>
      <p:sp>
        <p:nvSpPr>
          <p:cNvPr id="9" name="Text Box 5"/>
          <p:cNvSpPr txBox="1">
            <a:spLocks noChangeArrowheads="1"/>
          </p:cNvSpPr>
          <p:nvPr/>
        </p:nvSpPr>
        <p:spPr bwMode="auto">
          <a:xfrm>
            <a:off x="61921" y="2110801"/>
            <a:ext cx="2579553" cy="6924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300" b="1" smtClean="0">
                <a:solidFill>
                  <a:srgbClr val="000000"/>
                </a:solidFill>
              </a:rPr>
              <a:t>Single processor design</a:t>
            </a:r>
            <a:r>
              <a:rPr lang="hu-HU" sz="1300" b="1" smtClean="0">
                <a:solidFill>
                  <a:srgbClr val="000000"/>
                </a:solidFill>
              </a:rPr>
              <a:t>s</a:t>
            </a:r>
            <a:r>
              <a:rPr lang="en-US" sz="1300" b="1" smtClean="0">
                <a:solidFill>
                  <a:srgbClr val="000000"/>
                </a:solidFill>
              </a:rPr>
              <a:t>,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300" b="1" smtClean="0">
                <a:solidFill>
                  <a:srgbClr val="000000"/>
                </a:solidFill>
              </a:rPr>
              <a:t>no multiprocessor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300" b="1" smtClean="0">
                <a:solidFill>
                  <a:srgbClr val="000000"/>
                </a:solidFill>
              </a:rPr>
              <a:t> capability</a:t>
            </a:r>
            <a:endParaRPr lang="en-US" sz="1300" b="1">
              <a:solidFill>
                <a:srgbClr val="000000"/>
              </a:solidFill>
            </a:endParaRPr>
          </a:p>
        </p:txBody>
      </p:sp>
      <p:cxnSp>
        <p:nvCxnSpPr>
          <p:cNvPr id="10" name="Straight Connector 9"/>
          <p:cNvCxnSpPr>
            <a:stCxn id="6" idx="1"/>
            <a:endCxn id="13" idx="7"/>
          </p:cNvCxnSpPr>
          <p:nvPr/>
        </p:nvCxnSpPr>
        <p:spPr>
          <a:xfrm flipH="1">
            <a:off x="1349096" y="1729801"/>
            <a:ext cx="3117594" cy="28330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>
            <a:stCxn id="7" idx="0"/>
            <a:endCxn id="14" idx="7"/>
          </p:cNvCxnSpPr>
          <p:nvPr/>
        </p:nvCxnSpPr>
        <p:spPr>
          <a:xfrm>
            <a:off x="4465537" y="1729801"/>
            <a:ext cx="3311336" cy="293229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Oval 11"/>
          <p:cNvSpPr>
            <a:spLocks noChangeArrowheads="1"/>
          </p:cNvSpPr>
          <p:nvPr/>
        </p:nvSpPr>
        <p:spPr bwMode="auto">
          <a:xfrm>
            <a:off x="4445505" y="1999676"/>
            <a:ext cx="65088" cy="60325"/>
          </a:xfrm>
          <a:prstGeom prst="ellipse">
            <a:avLst/>
          </a:prstGeom>
          <a:solidFill>
            <a:srgbClr val="FFFFFF"/>
          </a:solidFill>
          <a:ln w="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hu-HU" sz="1300">
              <a:solidFill>
                <a:srgbClr val="000000"/>
              </a:solidFill>
            </a:endParaRPr>
          </a:p>
        </p:txBody>
      </p:sp>
      <p:sp>
        <p:nvSpPr>
          <p:cNvPr id="13" name="Oval 13"/>
          <p:cNvSpPr>
            <a:spLocks noChangeArrowheads="1"/>
          </p:cNvSpPr>
          <p:nvPr/>
        </p:nvSpPr>
        <p:spPr bwMode="auto">
          <a:xfrm>
            <a:off x="1293540" y="2004271"/>
            <a:ext cx="65088" cy="60325"/>
          </a:xfrm>
          <a:prstGeom prst="ellipse">
            <a:avLst/>
          </a:prstGeom>
          <a:solidFill>
            <a:srgbClr val="FFFFFF"/>
          </a:solidFill>
          <a:ln w="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hu-HU" sz="1300">
              <a:solidFill>
                <a:srgbClr val="000000"/>
              </a:solidFill>
            </a:endParaRPr>
          </a:p>
        </p:txBody>
      </p:sp>
      <p:sp>
        <p:nvSpPr>
          <p:cNvPr id="14" name="Oval 13"/>
          <p:cNvSpPr>
            <a:spLocks noChangeArrowheads="1"/>
          </p:cNvSpPr>
          <p:nvPr/>
        </p:nvSpPr>
        <p:spPr bwMode="auto">
          <a:xfrm>
            <a:off x="7721318" y="2013963"/>
            <a:ext cx="65087" cy="61913"/>
          </a:xfrm>
          <a:prstGeom prst="ellipse">
            <a:avLst/>
          </a:prstGeom>
          <a:solidFill>
            <a:srgbClr val="FFFFFF"/>
          </a:solidFill>
          <a:ln w="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hu-HU" sz="1300">
              <a:solidFill>
                <a:srgbClr val="0000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94319" y="3089438"/>
            <a:ext cx="1657762" cy="2923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Aft>
                <a:spcPts val="300"/>
              </a:spcAft>
            </a:pPr>
            <a:r>
              <a:rPr lang="en-US" sz="1300" smtClean="0">
                <a:solidFill>
                  <a:srgbClr val="000000"/>
                </a:solidFill>
              </a:rPr>
              <a:t>Cortex-A8 (2005)</a:t>
            </a:r>
            <a:endParaRPr lang="en-US" sz="1300">
              <a:solidFill>
                <a:srgbClr val="00000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741080" y="3089438"/>
            <a:ext cx="3473900" cy="100796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spcAft>
                <a:spcPts val="300"/>
              </a:spcAft>
            </a:pPr>
            <a:r>
              <a:rPr lang="en-US" sz="1300" smtClean="0">
                <a:solidFill>
                  <a:srgbClr val="000000"/>
                </a:solidFill>
              </a:rPr>
              <a:t>Cortex-A9/Cortex-A9 </a:t>
            </a:r>
            <a:r>
              <a:rPr lang="en-US" sz="1300" err="1" smtClean="0">
                <a:solidFill>
                  <a:srgbClr val="000000"/>
                </a:solidFill>
              </a:rPr>
              <a:t>MPCore</a:t>
            </a:r>
            <a:r>
              <a:rPr lang="en-US" sz="1300" smtClean="0">
                <a:solidFill>
                  <a:srgbClr val="000000"/>
                </a:solidFill>
              </a:rPr>
              <a:t> (2007)</a:t>
            </a:r>
          </a:p>
          <a:p>
            <a:pPr algn="ctr">
              <a:spcAft>
                <a:spcPts val="300"/>
              </a:spcAft>
            </a:pPr>
            <a:r>
              <a:rPr lang="en-US" sz="1300" smtClean="0">
                <a:solidFill>
                  <a:srgbClr val="000000"/>
                </a:solidFill>
              </a:rPr>
              <a:t>Cortex-A12/Cortex-A12 </a:t>
            </a:r>
            <a:r>
              <a:rPr lang="en-US" sz="1300" err="1" smtClean="0">
                <a:solidFill>
                  <a:srgbClr val="000000"/>
                </a:solidFill>
              </a:rPr>
              <a:t>MPCore</a:t>
            </a:r>
            <a:r>
              <a:rPr lang="en-US" sz="1300" smtClean="0">
                <a:solidFill>
                  <a:srgbClr val="000000"/>
                </a:solidFill>
              </a:rPr>
              <a:t> (2013)</a:t>
            </a:r>
          </a:p>
          <a:p>
            <a:pPr algn="ctr">
              <a:spcAft>
                <a:spcPts val="300"/>
              </a:spcAft>
            </a:pPr>
            <a:r>
              <a:rPr lang="en-US" sz="1300" smtClean="0">
                <a:solidFill>
                  <a:srgbClr val="000000"/>
                </a:solidFill>
              </a:rPr>
              <a:t>Cortex-A15/Cortex-A15 </a:t>
            </a:r>
            <a:r>
              <a:rPr lang="en-US" sz="1300" err="1" smtClean="0">
                <a:solidFill>
                  <a:srgbClr val="000000"/>
                </a:solidFill>
              </a:rPr>
              <a:t>MPCore</a:t>
            </a:r>
            <a:r>
              <a:rPr lang="en-US" sz="1300" smtClean="0">
                <a:solidFill>
                  <a:srgbClr val="000000"/>
                </a:solidFill>
              </a:rPr>
              <a:t> (2010)</a:t>
            </a:r>
          </a:p>
          <a:p>
            <a:pPr algn="ctr">
              <a:spcAft>
                <a:spcPts val="300"/>
              </a:spcAft>
            </a:pPr>
            <a:r>
              <a:rPr lang="en-US" sz="1300" smtClean="0">
                <a:solidFill>
                  <a:srgbClr val="000000"/>
                </a:solidFill>
              </a:rPr>
              <a:t>Cortex-A17/Cortex-A17 </a:t>
            </a:r>
            <a:r>
              <a:rPr lang="en-US" sz="1300" err="1" smtClean="0">
                <a:solidFill>
                  <a:srgbClr val="000000"/>
                </a:solidFill>
              </a:rPr>
              <a:t>MPCore</a:t>
            </a:r>
            <a:r>
              <a:rPr lang="en-US" sz="1300" smtClean="0">
                <a:solidFill>
                  <a:srgbClr val="000000"/>
                </a:solidFill>
              </a:rPr>
              <a:t> (2014)</a:t>
            </a:r>
            <a:endParaRPr lang="en-US" sz="1300">
              <a:solidFill>
                <a:srgbClr val="00000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620208" y="3179448"/>
            <a:ext cx="2347053" cy="12464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spcAft>
                <a:spcPts val="300"/>
              </a:spcAft>
            </a:pPr>
            <a:r>
              <a:rPr lang="en-US" sz="1300" dirty="0" smtClean="0">
                <a:solidFill>
                  <a:srgbClr val="000000"/>
                </a:solidFill>
              </a:rPr>
              <a:t>Cortex-A7 </a:t>
            </a:r>
            <a:r>
              <a:rPr lang="en-US" sz="1300" dirty="0" err="1" smtClean="0">
                <a:solidFill>
                  <a:srgbClr val="000000"/>
                </a:solidFill>
              </a:rPr>
              <a:t>MPCore</a:t>
            </a:r>
            <a:r>
              <a:rPr lang="en-US" sz="1300" dirty="0" smtClean="0">
                <a:solidFill>
                  <a:srgbClr val="000000"/>
                </a:solidFill>
              </a:rPr>
              <a:t> </a:t>
            </a:r>
            <a:r>
              <a:rPr lang="hu-HU" sz="1300" dirty="0" smtClean="0">
                <a:solidFill>
                  <a:srgbClr val="000000"/>
                </a:solidFill>
              </a:rPr>
              <a:t>(</a:t>
            </a:r>
            <a:r>
              <a:rPr lang="en-US" sz="1300" dirty="0" smtClean="0">
                <a:solidFill>
                  <a:srgbClr val="000000"/>
                </a:solidFill>
              </a:rPr>
              <a:t>2011)</a:t>
            </a:r>
            <a:endParaRPr lang="hu-HU" sz="1300" dirty="0" smtClean="0">
              <a:solidFill>
                <a:srgbClr val="000000"/>
              </a:solidFill>
            </a:endParaRPr>
          </a:p>
          <a:p>
            <a:pPr algn="ctr">
              <a:spcAft>
                <a:spcPts val="300"/>
              </a:spcAft>
            </a:pPr>
            <a:r>
              <a:rPr lang="hu-HU" sz="1300" dirty="0" smtClean="0">
                <a:solidFill>
                  <a:srgbClr val="000000"/>
                </a:solidFill>
              </a:rPr>
              <a:t>Cortex-A35 (2015)</a:t>
            </a:r>
            <a:endParaRPr lang="en-US" sz="1300" dirty="0" smtClean="0">
              <a:solidFill>
                <a:srgbClr val="000000"/>
              </a:solidFill>
            </a:endParaRPr>
          </a:p>
          <a:p>
            <a:pPr algn="ctr">
              <a:spcAft>
                <a:spcPts val="300"/>
              </a:spcAft>
            </a:pPr>
            <a:r>
              <a:rPr lang="en-US" sz="1300" dirty="0" smtClean="0">
                <a:solidFill>
                  <a:srgbClr val="000000"/>
                </a:solidFill>
              </a:rPr>
              <a:t>Cortex-A53 (2012)</a:t>
            </a:r>
          </a:p>
          <a:p>
            <a:pPr algn="ctr">
              <a:spcAft>
                <a:spcPts val="300"/>
              </a:spcAft>
            </a:pPr>
            <a:r>
              <a:rPr lang="en-US" sz="1300" dirty="0" smtClean="0">
                <a:solidFill>
                  <a:srgbClr val="000000"/>
                </a:solidFill>
              </a:rPr>
              <a:t>Cortex-A57 (2012)</a:t>
            </a:r>
          </a:p>
          <a:p>
            <a:pPr algn="ctr">
              <a:spcAft>
                <a:spcPts val="300"/>
              </a:spcAft>
            </a:pPr>
            <a:r>
              <a:rPr lang="en-US" sz="1300" dirty="0" smtClean="0">
                <a:solidFill>
                  <a:srgbClr val="000000"/>
                </a:solidFill>
              </a:rPr>
              <a:t>Cortex-A72 (2015)</a:t>
            </a:r>
            <a:endParaRPr lang="en-US" sz="1300" dirty="0">
              <a:solidFill>
                <a:srgbClr val="00000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771800" y="2366242"/>
            <a:ext cx="3379451" cy="51809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 fontAlgn="base">
              <a:spcBef>
                <a:spcPct val="0"/>
              </a:spcBef>
              <a:spcAft>
                <a:spcPts val="100"/>
              </a:spcAft>
              <a:buFont typeface="Arial" panose="020B0604020202020204" pitchFamily="34" charset="0"/>
              <a:buChar char="•"/>
            </a:pPr>
            <a:r>
              <a:rPr lang="en-US" sz="1300" b="1">
                <a:solidFill>
                  <a:srgbClr val="000000"/>
                </a:solidFill>
              </a:rPr>
              <a:t>a single processor option and</a:t>
            </a:r>
          </a:p>
          <a:p>
            <a:pPr marL="285750" indent="-28575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sz="1300" b="1">
                <a:solidFill>
                  <a:srgbClr val="000000"/>
                </a:solidFill>
              </a:rPr>
              <a:t>a </a:t>
            </a:r>
            <a:r>
              <a:rPr lang="en-US" sz="1300" b="1" err="1">
                <a:solidFill>
                  <a:srgbClr val="000000"/>
                </a:solidFill>
              </a:rPr>
              <a:t>multiprocesor</a:t>
            </a:r>
            <a:r>
              <a:rPr lang="en-US" sz="1300" b="1">
                <a:solidFill>
                  <a:srgbClr val="000000"/>
                </a:solidFill>
              </a:rPr>
              <a:t> capable </a:t>
            </a:r>
            <a:r>
              <a:rPr lang="en-US" sz="1300" b="1" smtClean="0">
                <a:solidFill>
                  <a:srgbClr val="000000"/>
                </a:solidFill>
              </a:rPr>
              <a:t>option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176161" y="631919"/>
            <a:ext cx="829484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>
                <a:solidFill>
                  <a:srgbClr val="2D2D8A"/>
                </a:solidFill>
              </a:rPr>
              <a:t>Multiprocessor capability </a:t>
            </a:r>
            <a:r>
              <a:rPr lang="en-US" smtClean="0">
                <a:solidFill>
                  <a:srgbClr val="2D2D8A"/>
                </a:solidFill>
              </a:rPr>
              <a:t>of </a:t>
            </a:r>
            <a:r>
              <a:rPr lang="en-US">
                <a:solidFill>
                  <a:srgbClr val="2D2D8A"/>
                </a:solidFill>
              </a:rPr>
              <a:t>the Cortex-A </a:t>
            </a:r>
            <a:r>
              <a:rPr lang="hu-HU" smtClean="0">
                <a:solidFill>
                  <a:srgbClr val="2D2D8A"/>
                </a:solidFill>
              </a:rPr>
              <a:t>series</a:t>
            </a:r>
            <a:endParaRPr lang="en-US">
              <a:solidFill>
                <a:srgbClr val="2D2D8A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50825" y="4509410"/>
            <a:ext cx="851348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rgbClr val="000000"/>
                </a:solidFill>
              </a:rPr>
              <a:t>Here we note that </a:t>
            </a:r>
            <a:r>
              <a:rPr lang="en-US" sz="1600" dirty="0" smtClean="0">
                <a:solidFill>
                  <a:srgbClr val="0070C0"/>
                </a:solidFill>
              </a:rPr>
              <a:t>in figures or tables we often omit the </a:t>
            </a:r>
            <a:r>
              <a:rPr lang="en-US" sz="1600" dirty="0" err="1" smtClean="0">
                <a:solidFill>
                  <a:srgbClr val="0070C0"/>
                </a:solidFill>
              </a:rPr>
              <a:t>MPCore</a:t>
            </a:r>
            <a:r>
              <a:rPr lang="en-US" sz="1600" dirty="0" smtClean="0">
                <a:solidFill>
                  <a:srgbClr val="0070C0"/>
                </a:solidFill>
              </a:rPr>
              <a:t> tag for the sake</a:t>
            </a:r>
          </a:p>
          <a:p>
            <a:r>
              <a:rPr lang="en-US" sz="1600" dirty="0">
                <a:solidFill>
                  <a:srgbClr val="0070C0"/>
                </a:solidFill>
              </a:rPr>
              <a:t> </a:t>
            </a:r>
            <a:r>
              <a:rPr lang="en-US" sz="1600" dirty="0" smtClean="0">
                <a:solidFill>
                  <a:srgbClr val="0070C0"/>
                </a:solidFill>
              </a:rPr>
              <a:t>of </a:t>
            </a:r>
            <a:r>
              <a:rPr lang="hu-HU" sz="1600" dirty="0" smtClean="0">
                <a:solidFill>
                  <a:srgbClr val="0070C0"/>
                </a:solidFill>
              </a:rPr>
              <a:t>brevity</a:t>
            </a:r>
            <a:r>
              <a:rPr lang="en-US" sz="1600" dirty="0" smtClean="0">
                <a:solidFill>
                  <a:srgbClr val="0070C0"/>
                </a:solidFill>
              </a:rPr>
              <a:t>.</a:t>
            </a:r>
            <a:endParaRPr lang="en-US" sz="1600" dirty="0">
              <a:solidFill>
                <a:srgbClr val="0070C0"/>
              </a:solidFill>
            </a:endParaRPr>
          </a:p>
        </p:txBody>
      </p:sp>
      <p:sp>
        <p:nvSpPr>
          <p:cNvPr id="20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393700"/>
          </a:xfrm>
        </p:spPr>
        <p:txBody>
          <a:bodyPr/>
          <a:lstStyle/>
          <a:p>
            <a:r>
              <a:rPr lang="hu-HU">
                <a:solidFill>
                  <a:srgbClr val="FFFFFF"/>
                </a:solidFill>
              </a:rPr>
              <a:t>5. Overview of ARM’s Cortex-A series </a:t>
            </a:r>
            <a:r>
              <a:rPr lang="hu-HU" smtClean="0">
                <a:solidFill>
                  <a:srgbClr val="FFFFFF"/>
                </a:solidFill>
              </a:rPr>
              <a:t>(2)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31043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 animBg="1"/>
      <p:bldP spid="7" grpId="0" animBg="1"/>
      <p:bldP spid="8" grpId="0"/>
      <p:bldP spid="9" grpId="0"/>
      <p:bldP spid="12" grpId="0" animBg="1"/>
      <p:bldP spid="13" grpId="0" animBg="1"/>
      <p:bldP spid="14" grpId="0" animBg="1"/>
      <p:bldP spid="15" grpId="0"/>
      <p:bldP spid="16" grpId="0"/>
      <p:bldP spid="17" grpId="0"/>
      <p:bldP spid="18" grpId="0"/>
      <p:bldP spid="3" grpId="0"/>
    </p:bld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5"/>
          <p:cNvSpPr txBox="1">
            <a:spLocks noChangeArrowheads="1"/>
          </p:cNvSpPr>
          <p:nvPr/>
        </p:nvSpPr>
        <p:spPr bwMode="auto">
          <a:xfrm>
            <a:off x="3543609" y="2056271"/>
            <a:ext cx="2018501" cy="292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300" b="1" smtClean="0">
                <a:solidFill>
                  <a:srgbClr val="000000"/>
                </a:solidFill>
              </a:rPr>
              <a:t>Mainstream models</a:t>
            </a:r>
            <a:endParaRPr lang="en-US" sz="1300" b="1">
              <a:solidFill>
                <a:srgbClr val="000000"/>
              </a:solidFill>
            </a:endParaRPr>
          </a:p>
        </p:txBody>
      </p:sp>
      <p:sp>
        <p:nvSpPr>
          <p:cNvPr id="4" name="Text Box 6"/>
          <p:cNvSpPr txBox="1">
            <a:spLocks noChangeArrowheads="1"/>
          </p:cNvSpPr>
          <p:nvPr/>
        </p:nvSpPr>
        <p:spPr bwMode="auto">
          <a:xfrm>
            <a:off x="6102170" y="2056271"/>
            <a:ext cx="1968808" cy="292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300" b="1" smtClean="0">
                <a:solidFill>
                  <a:srgbClr val="000000"/>
                </a:solidFill>
              </a:rPr>
              <a:t>Low-power models</a:t>
            </a:r>
            <a:endParaRPr lang="en-US" sz="1300" b="1">
              <a:solidFill>
                <a:srgbClr val="000000"/>
              </a:solidFill>
            </a:endParaRPr>
          </a:p>
        </p:txBody>
      </p:sp>
      <p:sp>
        <p:nvSpPr>
          <p:cNvPr id="5" name="Line 9"/>
          <p:cNvSpPr>
            <a:spLocks noChangeShapeType="1"/>
          </p:cNvSpPr>
          <p:nvPr/>
        </p:nvSpPr>
        <p:spPr bwMode="auto">
          <a:xfrm flipH="1">
            <a:off x="4569722" y="1464233"/>
            <a:ext cx="2278" cy="2110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1300">
              <a:solidFill>
                <a:srgbClr val="000000"/>
              </a:solidFill>
            </a:endParaRPr>
          </a:p>
        </p:txBody>
      </p:sp>
      <p:sp>
        <p:nvSpPr>
          <p:cNvPr id="6" name="Line 10"/>
          <p:cNvSpPr>
            <a:spLocks noChangeShapeType="1"/>
          </p:cNvSpPr>
          <p:nvPr/>
        </p:nvSpPr>
        <p:spPr bwMode="auto">
          <a:xfrm flipH="1">
            <a:off x="4568569" y="1675271"/>
            <a:ext cx="0" cy="29606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1300">
              <a:solidFill>
                <a:srgbClr val="000000"/>
              </a:solidFill>
            </a:endParaRPr>
          </a:p>
        </p:txBody>
      </p:sp>
      <p:sp>
        <p:nvSpPr>
          <p:cNvPr id="7" name="Text Box 13"/>
          <p:cNvSpPr txBox="1">
            <a:spLocks noChangeArrowheads="1"/>
          </p:cNvSpPr>
          <p:nvPr/>
        </p:nvSpPr>
        <p:spPr bwMode="auto">
          <a:xfrm>
            <a:off x="2392590" y="1171845"/>
            <a:ext cx="4434227" cy="292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300" b="1" smtClean="0">
                <a:solidFill>
                  <a:srgbClr val="000000"/>
                </a:solidFill>
              </a:rPr>
              <a:t>Performance classes of the Cortex-A </a:t>
            </a:r>
            <a:r>
              <a:rPr lang="hu-HU" sz="1300" b="1" smtClean="0">
                <a:solidFill>
                  <a:srgbClr val="000000"/>
                </a:solidFill>
              </a:rPr>
              <a:t>models</a:t>
            </a:r>
            <a:endParaRPr lang="en-US" sz="1300" b="1">
              <a:solidFill>
                <a:srgbClr val="000000"/>
              </a:solidFill>
            </a:endParaRPr>
          </a:p>
        </p:txBody>
      </p:sp>
      <p:sp>
        <p:nvSpPr>
          <p:cNvPr id="8" name="Text Box 5"/>
          <p:cNvSpPr txBox="1">
            <a:spLocks noChangeArrowheads="1"/>
          </p:cNvSpPr>
          <p:nvPr/>
        </p:nvSpPr>
        <p:spPr bwMode="auto">
          <a:xfrm>
            <a:off x="689026" y="2056271"/>
            <a:ext cx="2622834" cy="292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300" b="1" smtClean="0">
                <a:solidFill>
                  <a:srgbClr val="000000"/>
                </a:solidFill>
              </a:rPr>
              <a:t>High-performance models</a:t>
            </a:r>
            <a:endParaRPr lang="en-US" sz="1300" b="1">
              <a:solidFill>
                <a:srgbClr val="000000"/>
              </a:solidFill>
            </a:endParaRPr>
          </a:p>
        </p:txBody>
      </p:sp>
      <p:cxnSp>
        <p:nvCxnSpPr>
          <p:cNvPr id="9" name="Straight Connector 8"/>
          <p:cNvCxnSpPr>
            <a:stCxn id="5" idx="1"/>
            <a:endCxn id="12" idx="7"/>
          </p:cNvCxnSpPr>
          <p:nvPr/>
        </p:nvCxnSpPr>
        <p:spPr>
          <a:xfrm flipH="1">
            <a:off x="2075150" y="1675271"/>
            <a:ext cx="2494572" cy="28330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>
            <a:stCxn id="6" idx="0"/>
            <a:endCxn id="13" idx="7"/>
          </p:cNvCxnSpPr>
          <p:nvPr/>
        </p:nvCxnSpPr>
        <p:spPr>
          <a:xfrm>
            <a:off x="4568569" y="1675271"/>
            <a:ext cx="2559335" cy="274179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Oval 13"/>
          <p:cNvSpPr>
            <a:spLocks noChangeArrowheads="1"/>
          </p:cNvSpPr>
          <p:nvPr/>
        </p:nvSpPr>
        <p:spPr bwMode="auto">
          <a:xfrm>
            <a:off x="4535658" y="1945146"/>
            <a:ext cx="65088" cy="60325"/>
          </a:xfrm>
          <a:prstGeom prst="ellipse">
            <a:avLst/>
          </a:prstGeom>
          <a:solidFill>
            <a:srgbClr val="FFFFFF"/>
          </a:solidFill>
          <a:ln w="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hu-HU" sz="1300">
              <a:solidFill>
                <a:srgbClr val="000000"/>
              </a:solidFill>
            </a:endParaRPr>
          </a:p>
        </p:txBody>
      </p:sp>
      <p:sp>
        <p:nvSpPr>
          <p:cNvPr id="12" name="Oval 13"/>
          <p:cNvSpPr>
            <a:spLocks noChangeArrowheads="1"/>
          </p:cNvSpPr>
          <p:nvPr/>
        </p:nvSpPr>
        <p:spPr bwMode="auto">
          <a:xfrm>
            <a:off x="2019594" y="1949741"/>
            <a:ext cx="65088" cy="60325"/>
          </a:xfrm>
          <a:prstGeom prst="ellipse">
            <a:avLst/>
          </a:prstGeom>
          <a:solidFill>
            <a:srgbClr val="FFFFFF"/>
          </a:solidFill>
          <a:ln w="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hu-HU" sz="1300">
              <a:solidFill>
                <a:srgbClr val="000000"/>
              </a:solidFill>
            </a:endParaRPr>
          </a:p>
        </p:txBody>
      </p:sp>
      <p:sp>
        <p:nvSpPr>
          <p:cNvPr id="13" name="Oval 12"/>
          <p:cNvSpPr>
            <a:spLocks noChangeArrowheads="1"/>
          </p:cNvSpPr>
          <p:nvPr/>
        </p:nvSpPr>
        <p:spPr bwMode="auto">
          <a:xfrm>
            <a:off x="7072349" y="1940383"/>
            <a:ext cx="65087" cy="61913"/>
          </a:xfrm>
          <a:prstGeom prst="ellipse">
            <a:avLst/>
          </a:prstGeom>
          <a:solidFill>
            <a:srgbClr val="FFFFFF"/>
          </a:solidFill>
          <a:ln w="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hu-HU" sz="1300">
              <a:solidFill>
                <a:srgbClr val="0000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76368" y="632075"/>
            <a:ext cx="60764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mtClean="0">
                <a:solidFill>
                  <a:srgbClr val="2D2D8A"/>
                </a:solidFill>
              </a:rPr>
              <a:t>Performance classes of the Cortex-A series</a:t>
            </a:r>
            <a:r>
              <a:rPr lang="hu-HU" smtClean="0">
                <a:solidFill>
                  <a:srgbClr val="2D2D8A"/>
                </a:solidFill>
              </a:rPr>
              <a:t> </a:t>
            </a:r>
            <a:r>
              <a:rPr lang="en-US" smtClean="0">
                <a:solidFill>
                  <a:srgbClr val="2D2D8A"/>
                </a:solidFill>
              </a:rPr>
              <a:t>-1 </a:t>
            </a:r>
            <a:r>
              <a:rPr lang="en-US" smtClean="0">
                <a:solidFill>
                  <a:srgbClr val="000000"/>
                </a:solidFill>
              </a:rPr>
              <a:t>[</a:t>
            </a:r>
            <a:r>
              <a:rPr lang="hu-HU" smtClean="0">
                <a:solidFill>
                  <a:srgbClr val="000000"/>
                </a:solidFill>
              </a:rPr>
              <a:t>12</a:t>
            </a:r>
            <a:r>
              <a:rPr lang="en-US" smtClean="0">
                <a:solidFill>
                  <a:srgbClr val="000000"/>
                </a:solidFill>
              </a:rPr>
              <a:t>]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466655" y="2431985"/>
            <a:ext cx="1130374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Aft>
                <a:spcPts val="300"/>
              </a:spcAft>
            </a:pPr>
            <a:r>
              <a:rPr lang="en-US" sz="1300" smtClean="0">
                <a:solidFill>
                  <a:srgbClr val="000000"/>
                </a:solidFill>
              </a:rPr>
              <a:t>Cortex-A15</a:t>
            </a:r>
          </a:p>
          <a:p>
            <a:pPr>
              <a:spcAft>
                <a:spcPts val="300"/>
              </a:spcAft>
            </a:pPr>
            <a:r>
              <a:rPr lang="en-US" sz="1300" smtClean="0">
                <a:solidFill>
                  <a:srgbClr val="000000"/>
                </a:solidFill>
              </a:rPr>
              <a:t>Cortex-A57</a:t>
            </a:r>
          </a:p>
          <a:p>
            <a:pPr>
              <a:spcAft>
                <a:spcPts val="300"/>
              </a:spcAft>
            </a:pPr>
            <a:r>
              <a:rPr lang="en-US" sz="1300" smtClean="0">
                <a:solidFill>
                  <a:srgbClr val="000000"/>
                </a:solidFill>
              </a:rPr>
              <a:t>Cortex-A72</a:t>
            </a:r>
            <a:endParaRPr lang="en-US" sz="1300">
              <a:solidFill>
                <a:srgbClr val="00000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986935" y="2431985"/>
            <a:ext cx="1281056" cy="100796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Aft>
                <a:spcPts val="300"/>
              </a:spcAft>
            </a:pPr>
            <a:r>
              <a:rPr lang="en-US" sz="1300" smtClean="0">
                <a:solidFill>
                  <a:srgbClr val="000000"/>
                </a:solidFill>
              </a:rPr>
              <a:t>Cortex-A8</a:t>
            </a:r>
          </a:p>
          <a:p>
            <a:pPr>
              <a:spcAft>
                <a:spcPts val="300"/>
              </a:spcAft>
            </a:pPr>
            <a:r>
              <a:rPr lang="en-US" sz="1300" smtClean="0">
                <a:solidFill>
                  <a:srgbClr val="000000"/>
                </a:solidFill>
              </a:rPr>
              <a:t>Cortex-A9</a:t>
            </a:r>
          </a:p>
          <a:p>
            <a:pPr>
              <a:spcAft>
                <a:spcPts val="300"/>
              </a:spcAft>
            </a:pPr>
            <a:r>
              <a:rPr lang="en-US" sz="1300" smtClean="0">
                <a:solidFill>
                  <a:srgbClr val="000000"/>
                </a:solidFill>
              </a:rPr>
              <a:t>(Cortex-A12)</a:t>
            </a:r>
          </a:p>
          <a:p>
            <a:pPr>
              <a:spcAft>
                <a:spcPts val="300"/>
              </a:spcAft>
            </a:pPr>
            <a:r>
              <a:rPr lang="en-US" sz="1300" smtClean="0">
                <a:solidFill>
                  <a:srgbClr val="000000"/>
                </a:solidFill>
              </a:rPr>
              <a:t>Cortex-A17</a:t>
            </a:r>
            <a:endParaRPr lang="en-US" sz="1300">
              <a:solidFill>
                <a:srgbClr val="00000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546971" y="2431985"/>
            <a:ext cx="1130374" cy="100796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Aft>
                <a:spcPts val="300"/>
              </a:spcAft>
            </a:pPr>
            <a:r>
              <a:rPr lang="en-US" sz="1300" dirty="0" smtClean="0">
                <a:solidFill>
                  <a:srgbClr val="000000"/>
                </a:solidFill>
              </a:rPr>
              <a:t>Cortex-A5</a:t>
            </a:r>
          </a:p>
          <a:p>
            <a:pPr>
              <a:spcAft>
                <a:spcPts val="300"/>
              </a:spcAft>
            </a:pPr>
            <a:r>
              <a:rPr lang="en-US" sz="1300" dirty="0" smtClean="0">
                <a:solidFill>
                  <a:srgbClr val="000000"/>
                </a:solidFill>
              </a:rPr>
              <a:t>Cortex-A7</a:t>
            </a:r>
            <a:endParaRPr lang="hu-HU" sz="1300" dirty="0" smtClean="0">
              <a:solidFill>
                <a:srgbClr val="000000"/>
              </a:solidFill>
            </a:endParaRPr>
          </a:p>
          <a:p>
            <a:pPr>
              <a:spcAft>
                <a:spcPts val="300"/>
              </a:spcAft>
            </a:pPr>
            <a:r>
              <a:rPr lang="hu-HU" sz="1300" dirty="0" smtClean="0">
                <a:solidFill>
                  <a:srgbClr val="000000"/>
                </a:solidFill>
              </a:rPr>
              <a:t>Cortex-A35</a:t>
            </a:r>
            <a:endParaRPr lang="en-US" sz="1300" dirty="0" smtClean="0">
              <a:solidFill>
                <a:srgbClr val="000000"/>
              </a:solidFill>
            </a:endParaRPr>
          </a:p>
          <a:p>
            <a:pPr>
              <a:spcAft>
                <a:spcPts val="300"/>
              </a:spcAft>
            </a:pPr>
            <a:r>
              <a:rPr lang="en-US" sz="1300" dirty="0" smtClean="0">
                <a:solidFill>
                  <a:srgbClr val="000000"/>
                </a:solidFill>
              </a:rPr>
              <a:t>Cortex-A53</a:t>
            </a:r>
            <a:endParaRPr lang="en-US" sz="1300" dirty="0">
              <a:solidFill>
                <a:srgbClr val="000000"/>
              </a:solidFill>
            </a:endParaRPr>
          </a:p>
        </p:txBody>
      </p:sp>
      <p:sp>
        <p:nvSpPr>
          <p:cNvPr id="19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393700"/>
          </a:xfrm>
        </p:spPr>
        <p:txBody>
          <a:bodyPr/>
          <a:lstStyle/>
          <a:p>
            <a:r>
              <a:rPr lang="hu-HU">
                <a:solidFill>
                  <a:srgbClr val="FFFFFF"/>
                </a:solidFill>
              </a:rPr>
              <a:t>5. Overview of ARM’s Cortex-A series </a:t>
            </a:r>
            <a:r>
              <a:rPr lang="hu-HU" smtClean="0">
                <a:solidFill>
                  <a:srgbClr val="FFFFFF"/>
                </a:solidFill>
              </a:rPr>
              <a:t>(4)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71890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 animBg="1"/>
      <p:bldP spid="6" grpId="0" animBg="1"/>
      <p:bldP spid="7" grpId="0"/>
      <p:bldP spid="8" grpId="0"/>
      <p:bldP spid="11" grpId="0" animBg="1"/>
      <p:bldP spid="12" grpId="0" animBg="1"/>
      <p:bldP spid="13" grpId="0" animBg="1"/>
      <p:bldP spid="16" grpId="0"/>
      <p:bldP spid="17" grpId="0"/>
      <p:bldP spid="18" grpId="0"/>
    </p:bld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>
                <a:solidFill>
                  <a:srgbClr val="FFFFFF"/>
                </a:solidFill>
              </a:rPr>
              <a:t>5. Overview of ARM’s Cortex-A series </a:t>
            </a:r>
            <a:r>
              <a:rPr lang="hu-HU" dirty="0" smtClean="0">
                <a:solidFill>
                  <a:srgbClr val="FFFFFF"/>
                </a:solidFill>
              </a:rPr>
              <a:t>(5)</a:t>
            </a:r>
            <a:endParaRPr lang="hu-HU" dirty="0"/>
          </a:p>
        </p:txBody>
      </p:sp>
      <p:sp>
        <p:nvSpPr>
          <p:cNvPr id="86" name="TextBox 85"/>
          <p:cNvSpPr txBox="1"/>
          <p:nvPr/>
        </p:nvSpPr>
        <p:spPr>
          <a:xfrm>
            <a:off x="156390" y="602504"/>
            <a:ext cx="7430945" cy="36933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dirty="0" smtClean="0">
                <a:solidFill>
                  <a:srgbClr val="2D2D8A"/>
                </a:solidFill>
              </a:rPr>
              <a:t>Performance classes of </a:t>
            </a:r>
            <a:r>
              <a:rPr lang="hu-HU" dirty="0" smtClean="0">
                <a:solidFill>
                  <a:srgbClr val="2D2D8A"/>
                </a:solidFill>
              </a:rPr>
              <a:t>the</a:t>
            </a:r>
            <a:r>
              <a:rPr lang="en-US" dirty="0" smtClean="0">
                <a:solidFill>
                  <a:srgbClr val="2D2D8A"/>
                </a:solidFill>
              </a:rPr>
              <a:t> Cortex-A</a:t>
            </a:r>
            <a:r>
              <a:rPr lang="hu-HU" dirty="0" smtClean="0">
                <a:solidFill>
                  <a:srgbClr val="2D2D8A"/>
                </a:solidFill>
              </a:rPr>
              <a:t> series -2 </a:t>
            </a:r>
            <a:r>
              <a:rPr lang="en-US" dirty="0" smtClean="0">
                <a:solidFill>
                  <a:srgbClr val="000000"/>
                </a:solidFill>
              </a:rPr>
              <a:t>(based </a:t>
            </a:r>
            <a:r>
              <a:rPr lang="en-US" dirty="0">
                <a:solidFill>
                  <a:srgbClr val="000000"/>
                </a:solidFill>
              </a:rPr>
              <a:t>on </a:t>
            </a:r>
            <a:r>
              <a:rPr lang="en-US" dirty="0" smtClean="0">
                <a:solidFill>
                  <a:srgbClr val="000000"/>
                </a:solidFill>
              </a:rPr>
              <a:t>[</a:t>
            </a:r>
            <a:r>
              <a:rPr lang="hu-HU" dirty="0" smtClean="0">
                <a:solidFill>
                  <a:srgbClr val="000000"/>
                </a:solidFill>
              </a:rPr>
              <a:t>12</a:t>
            </a:r>
            <a:r>
              <a:rPr lang="en-US" dirty="0" smtClean="0">
                <a:solidFill>
                  <a:srgbClr val="000000"/>
                </a:solidFill>
              </a:rPr>
              <a:t>]) </a:t>
            </a:r>
            <a:endParaRPr lang="en-US" dirty="0">
              <a:solidFill>
                <a:srgbClr val="000000"/>
              </a:solidFill>
            </a:endParaRPr>
          </a:p>
        </p:txBody>
      </p:sp>
      <p:grpSp>
        <p:nvGrpSpPr>
          <p:cNvPr id="15" name="Group 14"/>
          <p:cNvGrpSpPr/>
          <p:nvPr/>
        </p:nvGrpSpPr>
        <p:grpSpPr>
          <a:xfrm>
            <a:off x="53852" y="1140299"/>
            <a:ext cx="9328343" cy="5694121"/>
            <a:chOff x="116505" y="904864"/>
            <a:chExt cx="9328343" cy="5939432"/>
          </a:xfrm>
        </p:grpSpPr>
        <p:sp>
          <p:nvSpPr>
            <p:cNvPr id="6" name="Felfelé nyíl 5"/>
            <p:cNvSpPr/>
            <p:nvPr/>
          </p:nvSpPr>
          <p:spPr>
            <a:xfrm rot="5122871">
              <a:off x="3852301" y="1073327"/>
              <a:ext cx="1944000" cy="8568000"/>
            </a:xfrm>
            <a:custGeom>
              <a:avLst/>
              <a:gdLst>
                <a:gd name="connsiteX0" fmla="*/ 0 w 1663868"/>
                <a:gd name="connsiteY0" fmla="*/ 831934 h 6271200"/>
                <a:gd name="connsiteX1" fmla="*/ 831934 w 1663868"/>
                <a:gd name="connsiteY1" fmla="*/ 0 h 6271200"/>
                <a:gd name="connsiteX2" fmla="*/ 1663868 w 1663868"/>
                <a:gd name="connsiteY2" fmla="*/ 831934 h 6271200"/>
                <a:gd name="connsiteX3" fmla="*/ 1247901 w 1663868"/>
                <a:gd name="connsiteY3" fmla="*/ 831934 h 6271200"/>
                <a:gd name="connsiteX4" fmla="*/ 1247901 w 1663868"/>
                <a:gd name="connsiteY4" fmla="*/ 6271200 h 6271200"/>
                <a:gd name="connsiteX5" fmla="*/ 415967 w 1663868"/>
                <a:gd name="connsiteY5" fmla="*/ 6271200 h 6271200"/>
                <a:gd name="connsiteX6" fmla="*/ 415967 w 1663868"/>
                <a:gd name="connsiteY6" fmla="*/ 831934 h 6271200"/>
                <a:gd name="connsiteX7" fmla="*/ 0 w 1663868"/>
                <a:gd name="connsiteY7" fmla="*/ 831934 h 6271200"/>
                <a:gd name="connsiteX0" fmla="*/ 0 w 1663868"/>
                <a:gd name="connsiteY0" fmla="*/ 1590895 h 7030161"/>
                <a:gd name="connsiteX1" fmla="*/ 764392 w 1663868"/>
                <a:gd name="connsiteY1" fmla="*/ 0 h 7030161"/>
                <a:gd name="connsiteX2" fmla="*/ 1663868 w 1663868"/>
                <a:gd name="connsiteY2" fmla="*/ 1590895 h 7030161"/>
                <a:gd name="connsiteX3" fmla="*/ 1247901 w 1663868"/>
                <a:gd name="connsiteY3" fmla="*/ 1590895 h 7030161"/>
                <a:gd name="connsiteX4" fmla="*/ 1247901 w 1663868"/>
                <a:gd name="connsiteY4" fmla="*/ 7030161 h 7030161"/>
                <a:gd name="connsiteX5" fmla="*/ 415967 w 1663868"/>
                <a:gd name="connsiteY5" fmla="*/ 7030161 h 7030161"/>
                <a:gd name="connsiteX6" fmla="*/ 415967 w 1663868"/>
                <a:gd name="connsiteY6" fmla="*/ 1590895 h 7030161"/>
                <a:gd name="connsiteX7" fmla="*/ 0 w 1663868"/>
                <a:gd name="connsiteY7" fmla="*/ 1590895 h 7030161"/>
                <a:gd name="connsiteX0" fmla="*/ 0 w 1465294"/>
                <a:gd name="connsiteY0" fmla="*/ 1389825 h 7030161"/>
                <a:gd name="connsiteX1" fmla="*/ 565818 w 1465294"/>
                <a:gd name="connsiteY1" fmla="*/ 0 h 7030161"/>
                <a:gd name="connsiteX2" fmla="*/ 1465294 w 1465294"/>
                <a:gd name="connsiteY2" fmla="*/ 1590895 h 7030161"/>
                <a:gd name="connsiteX3" fmla="*/ 1049327 w 1465294"/>
                <a:gd name="connsiteY3" fmla="*/ 1590895 h 7030161"/>
                <a:gd name="connsiteX4" fmla="*/ 1049327 w 1465294"/>
                <a:gd name="connsiteY4" fmla="*/ 7030161 h 7030161"/>
                <a:gd name="connsiteX5" fmla="*/ 217393 w 1465294"/>
                <a:gd name="connsiteY5" fmla="*/ 7030161 h 7030161"/>
                <a:gd name="connsiteX6" fmla="*/ 217393 w 1465294"/>
                <a:gd name="connsiteY6" fmla="*/ 1590895 h 7030161"/>
                <a:gd name="connsiteX7" fmla="*/ 0 w 1465294"/>
                <a:gd name="connsiteY7" fmla="*/ 1389825 h 7030161"/>
                <a:gd name="connsiteX0" fmla="*/ 0 w 1465294"/>
                <a:gd name="connsiteY0" fmla="*/ 1389825 h 7030161"/>
                <a:gd name="connsiteX1" fmla="*/ 565818 w 1465294"/>
                <a:gd name="connsiteY1" fmla="*/ 0 h 7030161"/>
                <a:gd name="connsiteX2" fmla="*/ 1465294 w 1465294"/>
                <a:gd name="connsiteY2" fmla="*/ 1590895 h 7030161"/>
                <a:gd name="connsiteX3" fmla="*/ 1049327 w 1465294"/>
                <a:gd name="connsiteY3" fmla="*/ 1590895 h 7030161"/>
                <a:gd name="connsiteX4" fmla="*/ 1049327 w 1465294"/>
                <a:gd name="connsiteY4" fmla="*/ 7030161 h 7030161"/>
                <a:gd name="connsiteX5" fmla="*/ 217393 w 1465294"/>
                <a:gd name="connsiteY5" fmla="*/ 7030161 h 7030161"/>
                <a:gd name="connsiteX6" fmla="*/ 211557 w 1465294"/>
                <a:gd name="connsiteY6" fmla="*/ 1383089 h 7030161"/>
                <a:gd name="connsiteX7" fmla="*/ 0 w 1465294"/>
                <a:gd name="connsiteY7" fmla="*/ 1389825 h 7030161"/>
                <a:gd name="connsiteX0" fmla="*/ 0 w 1282087"/>
                <a:gd name="connsiteY0" fmla="*/ 1389825 h 7030161"/>
                <a:gd name="connsiteX1" fmla="*/ 565818 w 1282087"/>
                <a:gd name="connsiteY1" fmla="*/ 0 h 7030161"/>
                <a:gd name="connsiteX2" fmla="*/ 1282087 w 1282087"/>
                <a:gd name="connsiteY2" fmla="*/ 1367731 h 7030161"/>
                <a:gd name="connsiteX3" fmla="*/ 1049327 w 1282087"/>
                <a:gd name="connsiteY3" fmla="*/ 1590895 h 7030161"/>
                <a:gd name="connsiteX4" fmla="*/ 1049327 w 1282087"/>
                <a:gd name="connsiteY4" fmla="*/ 7030161 h 7030161"/>
                <a:gd name="connsiteX5" fmla="*/ 217393 w 1282087"/>
                <a:gd name="connsiteY5" fmla="*/ 7030161 h 7030161"/>
                <a:gd name="connsiteX6" fmla="*/ 211557 w 1282087"/>
                <a:gd name="connsiteY6" fmla="*/ 1383089 h 7030161"/>
                <a:gd name="connsiteX7" fmla="*/ 0 w 1282087"/>
                <a:gd name="connsiteY7" fmla="*/ 1389825 h 7030161"/>
                <a:gd name="connsiteX0" fmla="*/ 0 w 1282087"/>
                <a:gd name="connsiteY0" fmla="*/ 1389825 h 7030161"/>
                <a:gd name="connsiteX1" fmla="*/ 565818 w 1282087"/>
                <a:gd name="connsiteY1" fmla="*/ 0 h 7030161"/>
                <a:gd name="connsiteX2" fmla="*/ 1282087 w 1282087"/>
                <a:gd name="connsiteY2" fmla="*/ 1367731 h 7030161"/>
                <a:gd name="connsiteX3" fmla="*/ 1037227 w 1282087"/>
                <a:gd name="connsiteY3" fmla="*/ 1382088 h 7030161"/>
                <a:gd name="connsiteX4" fmla="*/ 1049327 w 1282087"/>
                <a:gd name="connsiteY4" fmla="*/ 7030161 h 7030161"/>
                <a:gd name="connsiteX5" fmla="*/ 217393 w 1282087"/>
                <a:gd name="connsiteY5" fmla="*/ 7030161 h 7030161"/>
                <a:gd name="connsiteX6" fmla="*/ 211557 w 1282087"/>
                <a:gd name="connsiteY6" fmla="*/ 1383089 h 7030161"/>
                <a:gd name="connsiteX7" fmla="*/ 0 w 1282087"/>
                <a:gd name="connsiteY7" fmla="*/ 1389825 h 7030161"/>
                <a:gd name="connsiteX0" fmla="*/ 0 w 1282087"/>
                <a:gd name="connsiteY0" fmla="*/ 1275304 h 6915640"/>
                <a:gd name="connsiteX1" fmla="*/ 554225 w 1282087"/>
                <a:gd name="connsiteY1" fmla="*/ 0 h 6915640"/>
                <a:gd name="connsiteX2" fmla="*/ 1282087 w 1282087"/>
                <a:gd name="connsiteY2" fmla="*/ 1253210 h 6915640"/>
                <a:gd name="connsiteX3" fmla="*/ 1037227 w 1282087"/>
                <a:gd name="connsiteY3" fmla="*/ 1267567 h 6915640"/>
                <a:gd name="connsiteX4" fmla="*/ 1049327 w 1282087"/>
                <a:gd name="connsiteY4" fmla="*/ 6915640 h 6915640"/>
                <a:gd name="connsiteX5" fmla="*/ 217393 w 1282087"/>
                <a:gd name="connsiteY5" fmla="*/ 6915640 h 6915640"/>
                <a:gd name="connsiteX6" fmla="*/ 211557 w 1282087"/>
                <a:gd name="connsiteY6" fmla="*/ 1268568 h 6915640"/>
                <a:gd name="connsiteX7" fmla="*/ 0 w 1282087"/>
                <a:gd name="connsiteY7" fmla="*/ 1275304 h 69156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282087" h="6915640">
                  <a:moveTo>
                    <a:pt x="0" y="1275304"/>
                  </a:moveTo>
                  <a:lnTo>
                    <a:pt x="554225" y="0"/>
                  </a:lnTo>
                  <a:lnTo>
                    <a:pt x="1282087" y="1253210"/>
                  </a:lnTo>
                  <a:lnTo>
                    <a:pt x="1037227" y="1267567"/>
                  </a:lnTo>
                  <a:cubicBezTo>
                    <a:pt x="1041260" y="3150258"/>
                    <a:pt x="1045294" y="5032949"/>
                    <a:pt x="1049327" y="6915640"/>
                  </a:cubicBezTo>
                  <a:lnTo>
                    <a:pt x="217393" y="6915640"/>
                  </a:lnTo>
                  <a:cubicBezTo>
                    <a:pt x="215448" y="5033283"/>
                    <a:pt x="213502" y="3150925"/>
                    <a:pt x="211557" y="1268568"/>
                  </a:cubicBezTo>
                  <a:lnTo>
                    <a:pt x="0" y="1275304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1">
                    <a:tint val="66000"/>
                    <a:satMod val="160000"/>
                    <a:alpha val="1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1"/>
              <a:tileRect/>
            </a:gradFill>
            <a:ln cap="flat">
              <a:noFill/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hu-HU">
                <a:solidFill>
                  <a:prstClr val="white"/>
                </a:solidFill>
              </a:endParaRPr>
            </a:p>
          </p:txBody>
        </p:sp>
        <p:grpSp>
          <p:nvGrpSpPr>
            <p:cNvPr id="8" name="Group 7"/>
            <p:cNvGrpSpPr/>
            <p:nvPr/>
          </p:nvGrpSpPr>
          <p:grpSpPr>
            <a:xfrm>
              <a:off x="116505" y="904864"/>
              <a:ext cx="9328343" cy="5939432"/>
              <a:chOff x="-36512" y="170420"/>
              <a:chExt cx="9866473" cy="6606856"/>
            </a:xfrm>
          </p:grpSpPr>
          <p:sp>
            <p:nvSpPr>
              <p:cNvPr id="65" name="Felfelé nyíl 5"/>
              <p:cNvSpPr/>
              <p:nvPr/>
            </p:nvSpPr>
            <p:spPr>
              <a:xfrm rot="3780000">
                <a:off x="4217601" y="-1979701"/>
                <a:ext cx="2162451" cy="9062268"/>
              </a:xfrm>
              <a:custGeom>
                <a:avLst/>
                <a:gdLst>
                  <a:gd name="connsiteX0" fmla="*/ 0 w 1663868"/>
                  <a:gd name="connsiteY0" fmla="*/ 831934 h 6271200"/>
                  <a:gd name="connsiteX1" fmla="*/ 831934 w 1663868"/>
                  <a:gd name="connsiteY1" fmla="*/ 0 h 6271200"/>
                  <a:gd name="connsiteX2" fmla="*/ 1663868 w 1663868"/>
                  <a:gd name="connsiteY2" fmla="*/ 831934 h 6271200"/>
                  <a:gd name="connsiteX3" fmla="*/ 1247901 w 1663868"/>
                  <a:gd name="connsiteY3" fmla="*/ 831934 h 6271200"/>
                  <a:gd name="connsiteX4" fmla="*/ 1247901 w 1663868"/>
                  <a:gd name="connsiteY4" fmla="*/ 6271200 h 6271200"/>
                  <a:gd name="connsiteX5" fmla="*/ 415967 w 1663868"/>
                  <a:gd name="connsiteY5" fmla="*/ 6271200 h 6271200"/>
                  <a:gd name="connsiteX6" fmla="*/ 415967 w 1663868"/>
                  <a:gd name="connsiteY6" fmla="*/ 831934 h 6271200"/>
                  <a:gd name="connsiteX7" fmla="*/ 0 w 1663868"/>
                  <a:gd name="connsiteY7" fmla="*/ 831934 h 6271200"/>
                  <a:gd name="connsiteX0" fmla="*/ 0 w 1663868"/>
                  <a:gd name="connsiteY0" fmla="*/ 1590895 h 7030161"/>
                  <a:gd name="connsiteX1" fmla="*/ 764392 w 1663868"/>
                  <a:gd name="connsiteY1" fmla="*/ 0 h 7030161"/>
                  <a:gd name="connsiteX2" fmla="*/ 1663868 w 1663868"/>
                  <a:gd name="connsiteY2" fmla="*/ 1590895 h 7030161"/>
                  <a:gd name="connsiteX3" fmla="*/ 1247901 w 1663868"/>
                  <a:gd name="connsiteY3" fmla="*/ 1590895 h 7030161"/>
                  <a:gd name="connsiteX4" fmla="*/ 1247901 w 1663868"/>
                  <a:gd name="connsiteY4" fmla="*/ 7030161 h 7030161"/>
                  <a:gd name="connsiteX5" fmla="*/ 415967 w 1663868"/>
                  <a:gd name="connsiteY5" fmla="*/ 7030161 h 7030161"/>
                  <a:gd name="connsiteX6" fmla="*/ 415967 w 1663868"/>
                  <a:gd name="connsiteY6" fmla="*/ 1590895 h 7030161"/>
                  <a:gd name="connsiteX7" fmla="*/ 0 w 1663868"/>
                  <a:gd name="connsiteY7" fmla="*/ 1590895 h 7030161"/>
                  <a:gd name="connsiteX0" fmla="*/ 0 w 1455600"/>
                  <a:gd name="connsiteY0" fmla="*/ 1379646 h 7030161"/>
                  <a:gd name="connsiteX1" fmla="*/ 556124 w 1455600"/>
                  <a:gd name="connsiteY1" fmla="*/ 0 h 7030161"/>
                  <a:gd name="connsiteX2" fmla="*/ 1455600 w 1455600"/>
                  <a:gd name="connsiteY2" fmla="*/ 1590895 h 7030161"/>
                  <a:gd name="connsiteX3" fmla="*/ 1039633 w 1455600"/>
                  <a:gd name="connsiteY3" fmla="*/ 1590895 h 7030161"/>
                  <a:gd name="connsiteX4" fmla="*/ 1039633 w 1455600"/>
                  <a:gd name="connsiteY4" fmla="*/ 7030161 h 7030161"/>
                  <a:gd name="connsiteX5" fmla="*/ 207699 w 1455600"/>
                  <a:gd name="connsiteY5" fmla="*/ 7030161 h 7030161"/>
                  <a:gd name="connsiteX6" fmla="*/ 207699 w 1455600"/>
                  <a:gd name="connsiteY6" fmla="*/ 1590895 h 7030161"/>
                  <a:gd name="connsiteX7" fmla="*/ 0 w 1455600"/>
                  <a:gd name="connsiteY7" fmla="*/ 1379646 h 7030161"/>
                  <a:gd name="connsiteX0" fmla="*/ 0 w 1455600"/>
                  <a:gd name="connsiteY0" fmla="*/ 1379646 h 7030161"/>
                  <a:gd name="connsiteX1" fmla="*/ 556124 w 1455600"/>
                  <a:gd name="connsiteY1" fmla="*/ 0 h 7030161"/>
                  <a:gd name="connsiteX2" fmla="*/ 1455600 w 1455600"/>
                  <a:gd name="connsiteY2" fmla="*/ 1590895 h 7030161"/>
                  <a:gd name="connsiteX3" fmla="*/ 1039633 w 1455600"/>
                  <a:gd name="connsiteY3" fmla="*/ 1590895 h 7030161"/>
                  <a:gd name="connsiteX4" fmla="*/ 1039633 w 1455600"/>
                  <a:gd name="connsiteY4" fmla="*/ 7030161 h 7030161"/>
                  <a:gd name="connsiteX5" fmla="*/ 207699 w 1455600"/>
                  <a:gd name="connsiteY5" fmla="*/ 7030161 h 7030161"/>
                  <a:gd name="connsiteX6" fmla="*/ 204316 w 1455600"/>
                  <a:gd name="connsiteY6" fmla="*/ 1376752 h 7030161"/>
                  <a:gd name="connsiteX7" fmla="*/ 0 w 1455600"/>
                  <a:gd name="connsiteY7" fmla="*/ 1379646 h 7030161"/>
                  <a:gd name="connsiteX0" fmla="*/ 0 w 1455600"/>
                  <a:gd name="connsiteY0" fmla="*/ 1379646 h 7030161"/>
                  <a:gd name="connsiteX1" fmla="*/ 556124 w 1455600"/>
                  <a:gd name="connsiteY1" fmla="*/ 0 h 7030161"/>
                  <a:gd name="connsiteX2" fmla="*/ 1455600 w 1455600"/>
                  <a:gd name="connsiteY2" fmla="*/ 1590895 h 7030161"/>
                  <a:gd name="connsiteX3" fmla="*/ 1034180 w 1455600"/>
                  <a:gd name="connsiteY3" fmla="*/ 1389351 h 7030161"/>
                  <a:gd name="connsiteX4" fmla="*/ 1039633 w 1455600"/>
                  <a:gd name="connsiteY4" fmla="*/ 7030161 h 7030161"/>
                  <a:gd name="connsiteX5" fmla="*/ 207699 w 1455600"/>
                  <a:gd name="connsiteY5" fmla="*/ 7030161 h 7030161"/>
                  <a:gd name="connsiteX6" fmla="*/ 204316 w 1455600"/>
                  <a:gd name="connsiteY6" fmla="*/ 1376752 h 7030161"/>
                  <a:gd name="connsiteX7" fmla="*/ 0 w 1455600"/>
                  <a:gd name="connsiteY7" fmla="*/ 1379646 h 7030161"/>
                  <a:gd name="connsiteX0" fmla="*/ 0 w 1253081"/>
                  <a:gd name="connsiteY0" fmla="*/ 1379646 h 7030161"/>
                  <a:gd name="connsiteX1" fmla="*/ 556124 w 1253081"/>
                  <a:gd name="connsiteY1" fmla="*/ 0 h 7030161"/>
                  <a:gd name="connsiteX2" fmla="*/ 1253081 w 1253081"/>
                  <a:gd name="connsiteY2" fmla="*/ 1375942 h 7030161"/>
                  <a:gd name="connsiteX3" fmla="*/ 1034180 w 1253081"/>
                  <a:gd name="connsiteY3" fmla="*/ 1389351 h 7030161"/>
                  <a:gd name="connsiteX4" fmla="*/ 1039633 w 1253081"/>
                  <a:gd name="connsiteY4" fmla="*/ 7030161 h 7030161"/>
                  <a:gd name="connsiteX5" fmla="*/ 207699 w 1253081"/>
                  <a:gd name="connsiteY5" fmla="*/ 7030161 h 7030161"/>
                  <a:gd name="connsiteX6" fmla="*/ 204316 w 1253081"/>
                  <a:gd name="connsiteY6" fmla="*/ 1376752 h 7030161"/>
                  <a:gd name="connsiteX7" fmla="*/ 0 w 1253081"/>
                  <a:gd name="connsiteY7" fmla="*/ 1379646 h 7030161"/>
                  <a:gd name="connsiteX0" fmla="*/ 0 w 1253081"/>
                  <a:gd name="connsiteY0" fmla="*/ 1379646 h 7030161"/>
                  <a:gd name="connsiteX1" fmla="*/ 556124 w 1253081"/>
                  <a:gd name="connsiteY1" fmla="*/ 0 h 7030161"/>
                  <a:gd name="connsiteX2" fmla="*/ 1253081 w 1253081"/>
                  <a:gd name="connsiteY2" fmla="*/ 1375942 h 7030161"/>
                  <a:gd name="connsiteX3" fmla="*/ 1031029 w 1253081"/>
                  <a:gd name="connsiteY3" fmla="*/ 1369410 h 7030161"/>
                  <a:gd name="connsiteX4" fmla="*/ 1039633 w 1253081"/>
                  <a:gd name="connsiteY4" fmla="*/ 7030161 h 7030161"/>
                  <a:gd name="connsiteX5" fmla="*/ 207699 w 1253081"/>
                  <a:gd name="connsiteY5" fmla="*/ 7030161 h 7030161"/>
                  <a:gd name="connsiteX6" fmla="*/ 204316 w 1253081"/>
                  <a:gd name="connsiteY6" fmla="*/ 1376752 h 7030161"/>
                  <a:gd name="connsiteX7" fmla="*/ 0 w 1253081"/>
                  <a:gd name="connsiteY7" fmla="*/ 1379646 h 7030161"/>
                  <a:gd name="connsiteX0" fmla="*/ 0 w 1253081"/>
                  <a:gd name="connsiteY0" fmla="*/ 1250526 h 6901041"/>
                  <a:gd name="connsiteX1" fmla="*/ 554192 w 1253081"/>
                  <a:gd name="connsiteY1" fmla="*/ 0 h 6901041"/>
                  <a:gd name="connsiteX2" fmla="*/ 1253081 w 1253081"/>
                  <a:gd name="connsiteY2" fmla="*/ 1246822 h 6901041"/>
                  <a:gd name="connsiteX3" fmla="*/ 1031029 w 1253081"/>
                  <a:gd name="connsiteY3" fmla="*/ 1240290 h 6901041"/>
                  <a:gd name="connsiteX4" fmla="*/ 1039633 w 1253081"/>
                  <a:gd name="connsiteY4" fmla="*/ 6901041 h 6901041"/>
                  <a:gd name="connsiteX5" fmla="*/ 207699 w 1253081"/>
                  <a:gd name="connsiteY5" fmla="*/ 6901041 h 6901041"/>
                  <a:gd name="connsiteX6" fmla="*/ 204316 w 1253081"/>
                  <a:gd name="connsiteY6" fmla="*/ 1247632 h 6901041"/>
                  <a:gd name="connsiteX7" fmla="*/ 0 w 1253081"/>
                  <a:gd name="connsiteY7" fmla="*/ 1250526 h 69010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253081" h="6901041">
                    <a:moveTo>
                      <a:pt x="0" y="1250526"/>
                    </a:moveTo>
                    <a:lnTo>
                      <a:pt x="554192" y="0"/>
                    </a:lnTo>
                    <a:lnTo>
                      <a:pt x="1253081" y="1246822"/>
                    </a:lnTo>
                    <a:lnTo>
                      <a:pt x="1031029" y="1240290"/>
                    </a:lnTo>
                    <a:cubicBezTo>
                      <a:pt x="1032847" y="3120560"/>
                      <a:pt x="1037815" y="5020771"/>
                      <a:pt x="1039633" y="6901041"/>
                    </a:cubicBezTo>
                    <a:lnTo>
                      <a:pt x="207699" y="6901041"/>
                    </a:lnTo>
                    <a:cubicBezTo>
                      <a:pt x="206571" y="5016571"/>
                      <a:pt x="205444" y="3132102"/>
                      <a:pt x="204316" y="1247632"/>
                    </a:cubicBezTo>
                    <a:lnTo>
                      <a:pt x="0" y="1250526"/>
                    </a:lnTo>
                    <a:close/>
                  </a:path>
                </a:pathLst>
              </a:custGeom>
              <a:gradFill flip="none" rotWithShape="1">
                <a:gsLst>
                  <a:gs pos="100000">
                    <a:srgbClr val="FFEFD1">
                      <a:alpha val="10000"/>
                    </a:srgbClr>
                  </a:gs>
                  <a:gs pos="64999">
                    <a:srgbClr val="F0EBD5"/>
                  </a:gs>
                  <a:gs pos="0">
                    <a:srgbClr val="D1C39F"/>
                  </a:gs>
                </a:gsLst>
                <a:lin ang="5400000" scaled="0"/>
                <a:tileRect/>
              </a:gradFill>
              <a:ln cap="flat">
                <a:noFill/>
                <a:miter lim="800000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hu-HU">
                  <a:solidFill>
                    <a:prstClr val="white"/>
                  </a:solidFill>
                </a:endParaRPr>
              </a:p>
            </p:txBody>
          </p:sp>
          <p:sp>
            <p:nvSpPr>
              <p:cNvPr id="64" name="Felfelé nyíl 5"/>
              <p:cNvSpPr/>
              <p:nvPr/>
            </p:nvSpPr>
            <p:spPr>
              <a:xfrm rot="4500000">
                <a:off x="3904989" y="-719551"/>
                <a:ext cx="2002269" cy="9138424"/>
              </a:xfrm>
              <a:custGeom>
                <a:avLst/>
                <a:gdLst>
                  <a:gd name="connsiteX0" fmla="*/ 0 w 1663868"/>
                  <a:gd name="connsiteY0" fmla="*/ 831934 h 6271200"/>
                  <a:gd name="connsiteX1" fmla="*/ 831934 w 1663868"/>
                  <a:gd name="connsiteY1" fmla="*/ 0 h 6271200"/>
                  <a:gd name="connsiteX2" fmla="*/ 1663868 w 1663868"/>
                  <a:gd name="connsiteY2" fmla="*/ 831934 h 6271200"/>
                  <a:gd name="connsiteX3" fmla="*/ 1247901 w 1663868"/>
                  <a:gd name="connsiteY3" fmla="*/ 831934 h 6271200"/>
                  <a:gd name="connsiteX4" fmla="*/ 1247901 w 1663868"/>
                  <a:gd name="connsiteY4" fmla="*/ 6271200 h 6271200"/>
                  <a:gd name="connsiteX5" fmla="*/ 415967 w 1663868"/>
                  <a:gd name="connsiteY5" fmla="*/ 6271200 h 6271200"/>
                  <a:gd name="connsiteX6" fmla="*/ 415967 w 1663868"/>
                  <a:gd name="connsiteY6" fmla="*/ 831934 h 6271200"/>
                  <a:gd name="connsiteX7" fmla="*/ 0 w 1663868"/>
                  <a:gd name="connsiteY7" fmla="*/ 831934 h 6271200"/>
                  <a:gd name="connsiteX0" fmla="*/ 0 w 1663868"/>
                  <a:gd name="connsiteY0" fmla="*/ 1590895 h 7030161"/>
                  <a:gd name="connsiteX1" fmla="*/ 764392 w 1663868"/>
                  <a:gd name="connsiteY1" fmla="*/ 0 h 7030161"/>
                  <a:gd name="connsiteX2" fmla="*/ 1663868 w 1663868"/>
                  <a:gd name="connsiteY2" fmla="*/ 1590895 h 7030161"/>
                  <a:gd name="connsiteX3" fmla="*/ 1247901 w 1663868"/>
                  <a:gd name="connsiteY3" fmla="*/ 1590895 h 7030161"/>
                  <a:gd name="connsiteX4" fmla="*/ 1247901 w 1663868"/>
                  <a:gd name="connsiteY4" fmla="*/ 7030161 h 7030161"/>
                  <a:gd name="connsiteX5" fmla="*/ 415967 w 1663868"/>
                  <a:gd name="connsiteY5" fmla="*/ 7030161 h 7030161"/>
                  <a:gd name="connsiteX6" fmla="*/ 415967 w 1663868"/>
                  <a:gd name="connsiteY6" fmla="*/ 1590895 h 7030161"/>
                  <a:gd name="connsiteX7" fmla="*/ 0 w 1663868"/>
                  <a:gd name="connsiteY7" fmla="*/ 1590895 h 7030161"/>
                  <a:gd name="connsiteX0" fmla="*/ 0 w 1434967"/>
                  <a:gd name="connsiteY0" fmla="*/ 1401125 h 7030161"/>
                  <a:gd name="connsiteX1" fmla="*/ 535491 w 1434967"/>
                  <a:gd name="connsiteY1" fmla="*/ 0 h 7030161"/>
                  <a:gd name="connsiteX2" fmla="*/ 1434967 w 1434967"/>
                  <a:gd name="connsiteY2" fmla="*/ 1590895 h 7030161"/>
                  <a:gd name="connsiteX3" fmla="*/ 1019000 w 1434967"/>
                  <a:gd name="connsiteY3" fmla="*/ 1590895 h 7030161"/>
                  <a:gd name="connsiteX4" fmla="*/ 1019000 w 1434967"/>
                  <a:gd name="connsiteY4" fmla="*/ 7030161 h 7030161"/>
                  <a:gd name="connsiteX5" fmla="*/ 187066 w 1434967"/>
                  <a:gd name="connsiteY5" fmla="*/ 7030161 h 7030161"/>
                  <a:gd name="connsiteX6" fmla="*/ 187066 w 1434967"/>
                  <a:gd name="connsiteY6" fmla="*/ 1590895 h 7030161"/>
                  <a:gd name="connsiteX7" fmla="*/ 0 w 1434967"/>
                  <a:gd name="connsiteY7" fmla="*/ 1401125 h 7030161"/>
                  <a:gd name="connsiteX0" fmla="*/ 0 w 1434967"/>
                  <a:gd name="connsiteY0" fmla="*/ 1401125 h 7030161"/>
                  <a:gd name="connsiteX1" fmla="*/ 535491 w 1434967"/>
                  <a:gd name="connsiteY1" fmla="*/ 0 h 7030161"/>
                  <a:gd name="connsiteX2" fmla="*/ 1434967 w 1434967"/>
                  <a:gd name="connsiteY2" fmla="*/ 1590895 h 7030161"/>
                  <a:gd name="connsiteX3" fmla="*/ 1019000 w 1434967"/>
                  <a:gd name="connsiteY3" fmla="*/ 1590895 h 7030161"/>
                  <a:gd name="connsiteX4" fmla="*/ 1019000 w 1434967"/>
                  <a:gd name="connsiteY4" fmla="*/ 7030161 h 7030161"/>
                  <a:gd name="connsiteX5" fmla="*/ 187066 w 1434967"/>
                  <a:gd name="connsiteY5" fmla="*/ 7030161 h 7030161"/>
                  <a:gd name="connsiteX6" fmla="*/ 189789 w 1434967"/>
                  <a:gd name="connsiteY6" fmla="*/ 1410311 h 7030161"/>
                  <a:gd name="connsiteX7" fmla="*/ 0 w 1434967"/>
                  <a:gd name="connsiteY7" fmla="*/ 1401125 h 7030161"/>
                  <a:gd name="connsiteX0" fmla="*/ 0 w 1447184"/>
                  <a:gd name="connsiteY0" fmla="*/ 1437966 h 7030161"/>
                  <a:gd name="connsiteX1" fmla="*/ 547708 w 1447184"/>
                  <a:gd name="connsiteY1" fmla="*/ 0 h 7030161"/>
                  <a:gd name="connsiteX2" fmla="*/ 1447184 w 1447184"/>
                  <a:gd name="connsiteY2" fmla="*/ 1590895 h 7030161"/>
                  <a:gd name="connsiteX3" fmla="*/ 1031217 w 1447184"/>
                  <a:gd name="connsiteY3" fmla="*/ 1590895 h 7030161"/>
                  <a:gd name="connsiteX4" fmla="*/ 1031217 w 1447184"/>
                  <a:gd name="connsiteY4" fmla="*/ 7030161 h 7030161"/>
                  <a:gd name="connsiteX5" fmla="*/ 199283 w 1447184"/>
                  <a:gd name="connsiteY5" fmla="*/ 7030161 h 7030161"/>
                  <a:gd name="connsiteX6" fmla="*/ 202006 w 1447184"/>
                  <a:gd name="connsiteY6" fmla="*/ 1410311 h 7030161"/>
                  <a:gd name="connsiteX7" fmla="*/ 0 w 1447184"/>
                  <a:gd name="connsiteY7" fmla="*/ 1437966 h 7030161"/>
                  <a:gd name="connsiteX0" fmla="*/ 0 w 1443216"/>
                  <a:gd name="connsiteY0" fmla="*/ 1412740 h 7030161"/>
                  <a:gd name="connsiteX1" fmla="*/ 543740 w 1443216"/>
                  <a:gd name="connsiteY1" fmla="*/ 0 h 7030161"/>
                  <a:gd name="connsiteX2" fmla="*/ 1443216 w 1443216"/>
                  <a:gd name="connsiteY2" fmla="*/ 1590895 h 7030161"/>
                  <a:gd name="connsiteX3" fmla="*/ 1027249 w 1443216"/>
                  <a:gd name="connsiteY3" fmla="*/ 1590895 h 7030161"/>
                  <a:gd name="connsiteX4" fmla="*/ 1027249 w 1443216"/>
                  <a:gd name="connsiteY4" fmla="*/ 7030161 h 7030161"/>
                  <a:gd name="connsiteX5" fmla="*/ 195315 w 1443216"/>
                  <a:gd name="connsiteY5" fmla="*/ 7030161 h 7030161"/>
                  <a:gd name="connsiteX6" fmla="*/ 198038 w 1443216"/>
                  <a:gd name="connsiteY6" fmla="*/ 1410311 h 7030161"/>
                  <a:gd name="connsiteX7" fmla="*/ 0 w 1443216"/>
                  <a:gd name="connsiteY7" fmla="*/ 1412740 h 7030161"/>
                  <a:gd name="connsiteX0" fmla="*/ 0 w 1443216"/>
                  <a:gd name="connsiteY0" fmla="*/ 1412740 h 7030161"/>
                  <a:gd name="connsiteX1" fmla="*/ 543740 w 1443216"/>
                  <a:gd name="connsiteY1" fmla="*/ 0 h 7030161"/>
                  <a:gd name="connsiteX2" fmla="*/ 1443216 w 1443216"/>
                  <a:gd name="connsiteY2" fmla="*/ 1590895 h 7030161"/>
                  <a:gd name="connsiteX3" fmla="*/ 1029662 w 1443216"/>
                  <a:gd name="connsiteY3" fmla="*/ 1371473 h 7030161"/>
                  <a:gd name="connsiteX4" fmla="*/ 1027249 w 1443216"/>
                  <a:gd name="connsiteY4" fmla="*/ 7030161 h 7030161"/>
                  <a:gd name="connsiteX5" fmla="*/ 195315 w 1443216"/>
                  <a:gd name="connsiteY5" fmla="*/ 7030161 h 7030161"/>
                  <a:gd name="connsiteX6" fmla="*/ 198038 w 1443216"/>
                  <a:gd name="connsiteY6" fmla="*/ 1410311 h 7030161"/>
                  <a:gd name="connsiteX7" fmla="*/ 0 w 1443216"/>
                  <a:gd name="connsiteY7" fmla="*/ 1412740 h 7030161"/>
                  <a:gd name="connsiteX0" fmla="*/ 0 w 1255049"/>
                  <a:gd name="connsiteY0" fmla="*/ 1412740 h 7030161"/>
                  <a:gd name="connsiteX1" fmla="*/ 543740 w 1255049"/>
                  <a:gd name="connsiteY1" fmla="*/ 0 h 7030161"/>
                  <a:gd name="connsiteX2" fmla="*/ 1255049 w 1255049"/>
                  <a:gd name="connsiteY2" fmla="*/ 1399263 h 7030161"/>
                  <a:gd name="connsiteX3" fmla="*/ 1029662 w 1255049"/>
                  <a:gd name="connsiteY3" fmla="*/ 1371473 h 7030161"/>
                  <a:gd name="connsiteX4" fmla="*/ 1027249 w 1255049"/>
                  <a:gd name="connsiteY4" fmla="*/ 7030161 h 7030161"/>
                  <a:gd name="connsiteX5" fmla="*/ 195315 w 1255049"/>
                  <a:gd name="connsiteY5" fmla="*/ 7030161 h 7030161"/>
                  <a:gd name="connsiteX6" fmla="*/ 198038 w 1255049"/>
                  <a:gd name="connsiteY6" fmla="*/ 1410311 h 7030161"/>
                  <a:gd name="connsiteX7" fmla="*/ 0 w 1255049"/>
                  <a:gd name="connsiteY7" fmla="*/ 1412740 h 7030161"/>
                  <a:gd name="connsiteX0" fmla="*/ 0 w 1255049"/>
                  <a:gd name="connsiteY0" fmla="*/ 1412740 h 7030161"/>
                  <a:gd name="connsiteX1" fmla="*/ 543740 w 1255049"/>
                  <a:gd name="connsiteY1" fmla="*/ 0 h 7030161"/>
                  <a:gd name="connsiteX2" fmla="*/ 1255049 w 1255049"/>
                  <a:gd name="connsiteY2" fmla="*/ 1399263 h 7030161"/>
                  <a:gd name="connsiteX3" fmla="*/ 1025693 w 1255049"/>
                  <a:gd name="connsiteY3" fmla="*/ 1396700 h 7030161"/>
                  <a:gd name="connsiteX4" fmla="*/ 1027249 w 1255049"/>
                  <a:gd name="connsiteY4" fmla="*/ 7030161 h 7030161"/>
                  <a:gd name="connsiteX5" fmla="*/ 195315 w 1255049"/>
                  <a:gd name="connsiteY5" fmla="*/ 7030161 h 7030161"/>
                  <a:gd name="connsiteX6" fmla="*/ 198038 w 1255049"/>
                  <a:gd name="connsiteY6" fmla="*/ 1410311 h 7030161"/>
                  <a:gd name="connsiteX7" fmla="*/ 0 w 1255049"/>
                  <a:gd name="connsiteY7" fmla="*/ 1412740 h 7030161"/>
                  <a:gd name="connsiteX0" fmla="*/ 0 w 1238242"/>
                  <a:gd name="connsiteY0" fmla="*/ 1412740 h 7030161"/>
                  <a:gd name="connsiteX1" fmla="*/ 543740 w 1238242"/>
                  <a:gd name="connsiteY1" fmla="*/ 0 h 7030161"/>
                  <a:gd name="connsiteX2" fmla="*/ 1238242 w 1238242"/>
                  <a:gd name="connsiteY2" fmla="*/ 1383653 h 7030161"/>
                  <a:gd name="connsiteX3" fmla="*/ 1025693 w 1238242"/>
                  <a:gd name="connsiteY3" fmla="*/ 1396700 h 7030161"/>
                  <a:gd name="connsiteX4" fmla="*/ 1027249 w 1238242"/>
                  <a:gd name="connsiteY4" fmla="*/ 7030161 h 7030161"/>
                  <a:gd name="connsiteX5" fmla="*/ 195315 w 1238242"/>
                  <a:gd name="connsiteY5" fmla="*/ 7030161 h 7030161"/>
                  <a:gd name="connsiteX6" fmla="*/ 198038 w 1238242"/>
                  <a:gd name="connsiteY6" fmla="*/ 1410311 h 7030161"/>
                  <a:gd name="connsiteX7" fmla="*/ 0 w 1238242"/>
                  <a:gd name="connsiteY7" fmla="*/ 1412740 h 7030161"/>
                  <a:gd name="connsiteX0" fmla="*/ 0 w 1238242"/>
                  <a:gd name="connsiteY0" fmla="*/ 1278300 h 6895721"/>
                  <a:gd name="connsiteX1" fmla="*/ 535434 w 1238242"/>
                  <a:gd name="connsiteY1" fmla="*/ 0 h 6895721"/>
                  <a:gd name="connsiteX2" fmla="*/ 1238242 w 1238242"/>
                  <a:gd name="connsiteY2" fmla="*/ 1249213 h 6895721"/>
                  <a:gd name="connsiteX3" fmla="*/ 1025693 w 1238242"/>
                  <a:gd name="connsiteY3" fmla="*/ 1262260 h 6895721"/>
                  <a:gd name="connsiteX4" fmla="*/ 1027249 w 1238242"/>
                  <a:gd name="connsiteY4" fmla="*/ 6895721 h 6895721"/>
                  <a:gd name="connsiteX5" fmla="*/ 195315 w 1238242"/>
                  <a:gd name="connsiteY5" fmla="*/ 6895721 h 6895721"/>
                  <a:gd name="connsiteX6" fmla="*/ 198038 w 1238242"/>
                  <a:gd name="connsiteY6" fmla="*/ 1275871 h 6895721"/>
                  <a:gd name="connsiteX7" fmla="*/ 0 w 1238242"/>
                  <a:gd name="connsiteY7" fmla="*/ 1278300 h 68957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238242" h="6895721">
                    <a:moveTo>
                      <a:pt x="0" y="1278300"/>
                    </a:moveTo>
                    <a:lnTo>
                      <a:pt x="535434" y="0"/>
                    </a:lnTo>
                    <a:lnTo>
                      <a:pt x="1238242" y="1249213"/>
                    </a:lnTo>
                    <a:lnTo>
                      <a:pt x="1025693" y="1262260"/>
                    </a:lnTo>
                    <a:cubicBezTo>
                      <a:pt x="1024889" y="3148489"/>
                      <a:pt x="1028053" y="5009492"/>
                      <a:pt x="1027249" y="6895721"/>
                    </a:cubicBezTo>
                    <a:lnTo>
                      <a:pt x="195315" y="6895721"/>
                    </a:lnTo>
                    <a:cubicBezTo>
                      <a:pt x="196223" y="5022438"/>
                      <a:pt x="197130" y="3149154"/>
                      <a:pt x="198038" y="1275871"/>
                    </a:cubicBezTo>
                    <a:lnTo>
                      <a:pt x="0" y="127830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rgbClr val="E6E6E6">
                      <a:alpha val="10000"/>
                    </a:srgbClr>
                  </a:gs>
                  <a:gs pos="16000">
                    <a:srgbClr val="E6E6E6"/>
                  </a:gs>
                  <a:gs pos="100000">
                    <a:srgbClr val="E6E6E6"/>
                  </a:gs>
                </a:gsLst>
                <a:lin ang="5400000" scaled="0"/>
                <a:tileRect/>
              </a:gradFill>
              <a:ln cap="flat">
                <a:noFill/>
                <a:miter lim="800000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hu-HU">
                  <a:solidFill>
                    <a:prstClr val="white"/>
                  </a:solidFill>
                </a:endParaRPr>
              </a:p>
            </p:txBody>
          </p:sp>
          <p:grpSp>
            <p:nvGrpSpPr>
              <p:cNvPr id="7" name="Group 6"/>
              <p:cNvGrpSpPr/>
              <p:nvPr/>
            </p:nvGrpSpPr>
            <p:grpSpPr>
              <a:xfrm>
                <a:off x="-36512" y="170420"/>
                <a:ext cx="9437167" cy="6606856"/>
                <a:chOff x="-36512" y="170420"/>
                <a:chExt cx="9437167" cy="6606856"/>
              </a:xfrm>
            </p:grpSpPr>
            <p:sp>
              <p:nvSpPr>
                <p:cNvPr id="12" name="Téglalap 11"/>
                <p:cNvSpPr/>
                <p:nvPr/>
              </p:nvSpPr>
              <p:spPr>
                <a:xfrm>
                  <a:off x="312739" y="5987576"/>
                  <a:ext cx="3909669" cy="789700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  <p:cxnSp>
              <p:nvCxnSpPr>
                <p:cNvPr id="3" name="Egyenes összekötő nyíllal 2"/>
                <p:cNvCxnSpPr/>
                <p:nvPr/>
              </p:nvCxnSpPr>
              <p:spPr>
                <a:xfrm flipV="1">
                  <a:off x="224154" y="6354404"/>
                  <a:ext cx="9176501" cy="3970"/>
                </a:xfrm>
                <a:prstGeom prst="straightConnector1">
                  <a:avLst/>
                </a:prstGeom>
                <a:ln>
                  <a:solidFill>
                    <a:schemeClr val="tx1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" name="Egyenes összekötő 4"/>
                <p:cNvCxnSpPr/>
                <p:nvPr/>
              </p:nvCxnSpPr>
              <p:spPr>
                <a:xfrm>
                  <a:off x="4215703" y="6282173"/>
                  <a:ext cx="0" cy="144463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" name="Egyenes összekötő 13"/>
                <p:cNvCxnSpPr/>
                <p:nvPr/>
              </p:nvCxnSpPr>
              <p:spPr>
                <a:xfrm>
                  <a:off x="1615378" y="6294873"/>
                  <a:ext cx="0" cy="144463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" name="Egyenes összekötő 15"/>
                <p:cNvCxnSpPr/>
                <p:nvPr/>
              </p:nvCxnSpPr>
              <p:spPr>
                <a:xfrm>
                  <a:off x="5946078" y="6286936"/>
                  <a:ext cx="0" cy="144462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2061" name="Szövegdoboz 16"/>
                <p:cNvSpPr txBox="1">
                  <a:spLocks noChangeArrowheads="1"/>
                </p:cNvSpPr>
                <p:nvPr/>
              </p:nvSpPr>
              <p:spPr bwMode="auto">
                <a:xfrm>
                  <a:off x="6123087" y="6431398"/>
                  <a:ext cx="523875" cy="25400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spcBef>
                      <a:spcPct val="20000"/>
                    </a:spcBef>
                    <a:buFont typeface="Arial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5pPr>
                  <a:lvl6pPr marL="2514600" indent="-228600" fontAlgn="base">
                    <a:spcBef>
                      <a:spcPct val="20000"/>
                    </a:spcBef>
                    <a:spcAft>
                      <a:spcPct val="0"/>
                    </a:spcAft>
                    <a:buFont typeface="Arial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6pPr>
                  <a:lvl7pPr marL="2971800" indent="-228600" fontAlgn="base">
                    <a:spcBef>
                      <a:spcPct val="20000"/>
                    </a:spcBef>
                    <a:spcAft>
                      <a:spcPct val="0"/>
                    </a:spcAft>
                    <a:buFont typeface="Arial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7pPr>
                  <a:lvl8pPr marL="3429000" indent="-228600" fontAlgn="base">
                    <a:spcBef>
                      <a:spcPct val="20000"/>
                    </a:spcBef>
                    <a:spcAft>
                      <a:spcPct val="0"/>
                    </a:spcAft>
                    <a:buFont typeface="Arial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8pPr>
                  <a:lvl9pPr marL="3886200" indent="-228600" fontAlgn="base">
                    <a:spcBef>
                      <a:spcPct val="20000"/>
                    </a:spcBef>
                    <a:spcAft>
                      <a:spcPct val="0"/>
                    </a:spcAft>
                    <a:buFont typeface="Arial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r>
                    <a:rPr lang="hu-HU" altLang="hu-HU" sz="1000">
                      <a:solidFill>
                        <a:srgbClr val="000000"/>
                      </a:solidFill>
                      <a:latin typeface="Verdana" pitchFamily="34" charset="0"/>
                    </a:rPr>
                    <a:t>2012</a:t>
                  </a:r>
                </a:p>
              </p:txBody>
            </p:sp>
            <p:sp>
              <p:nvSpPr>
                <p:cNvPr id="2062" name="Szövegdoboz 17"/>
                <p:cNvSpPr txBox="1">
                  <a:spLocks noChangeArrowheads="1"/>
                </p:cNvSpPr>
                <p:nvPr/>
              </p:nvSpPr>
              <p:spPr bwMode="auto">
                <a:xfrm>
                  <a:off x="6973987" y="6437748"/>
                  <a:ext cx="523875" cy="25400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spcBef>
                      <a:spcPct val="20000"/>
                    </a:spcBef>
                    <a:buFont typeface="Arial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5pPr>
                  <a:lvl6pPr marL="2514600" indent="-228600" fontAlgn="base">
                    <a:spcBef>
                      <a:spcPct val="20000"/>
                    </a:spcBef>
                    <a:spcAft>
                      <a:spcPct val="0"/>
                    </a:spcAft>
                    <a:buFont typeface="Arial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6pPr>
                  <a:lvl7pPr marL="2971800" indent="-228600" fontAlgn="base">
                    <a:spcBef>
                      <a:spcPct val="20000"/>
                    </a:spcBef>
                    <a:spcAft>
                      <a:spcPct val="0"/>
                    </a:spcAft>
                    <a:buFont typeface="Arial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7pPr>
                  <a:lvl8pPr marL="3429000" indent="-228600" fontAlgn="base">
                    <a:spcBef>
                      <a:spcPct val="20000"/>
                    </a:spcBef>
                    <a:spcAft>
                      <a:spcPct val="0"/>
                    </a:spcAft>
                    <a:buFont typeface="Arial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8pPr>
                  <a:lvl9pPr marL="3886200" indent="-228600" fontAlgn="base">
                    <a:spcBef>
                      <a:spcPct val="20000"/>
                    </a:spcBef>
                    <a:spcAft>
                      <a:spcPct val="0"/>
                    </a:spcAft>
                    <a:buFont typeface="Arial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r>
                    <a:rPr lang="hu-HU" altLang="hu-HU" sz="1000">
                      <a:solidFill>
                        <a:srgbClr val="000000"/>
                      </a:solidFill>
                      <a:latin typeface="Verdana" pitchFamily="34" charset="0"/>
                    </a:rPr>
                    <a:t>2013</a:t>
                  </a:r>
                </a:p>
              </p:txBody>
            </p:sp>
            <p:sp>
              <p:nvSpPr>
                <p:cNvPr id="2063" name="Szövegdoboz 36"/>
                <p:cNvSpPr txBox="1">
                  <a:spLocks noChangeArrowheads="1"/>
                </p:cNvSpPr>
                <p:nvPr/>
              </p:nvSpPr>
              <p:spPr bwMode="auto">
                <a:xfrm rot="-900000">
                  <a:off x="3796520" y="5099265"/>
                  <a:ext cx="910827" cy="69249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spcBef>
                      <a:spcPct val="20000"/>
                    </a:spcBef>
                    <a:buFont typeface="Arial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5pPr>
                  <a:lvl6pPr marL="2514600" indent="-228600" fontAlgn="base">
                    <a:spcBef>
                      <a:spcPct val="20000"/>
                    </a:spcBef>
                    <a:spcAft>
                      <a:spcPct val="0"/>
                    </a:spcAft>
                    <a:buFont typeface="Arial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6pPr>
                  <a:lvl7pPr marL="2971800" indent="-228600" fontAlgn="base">
                    <a:spcBef>
                      <a:spcPct val="20000"/>
                    </a:spcBef>
                    <a:spcAft>
                      <a:spcPct val="0"/>
                    </a:spcAft>
                    <a:buFont typeface="Arial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7pPr>
                  <a:lvl8pPr marL="3429000" indent="-228600" fontAlgn="base">
                    <a:spcBef>
                      <a:spcPct val="20000"/>
                    </a:spcBef>
                    <a:spcAft>
                      <a:spcPct val="0"/>
                    </a:spcAft>
                    <a:buFont typeface="Arial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8pPr>
                  <a:lvl9pPr marL="3886200" indent="-228600" fontAlgn="base">
                    <a:spcBef>
                      <a:spcPct val="20000"/>
                    </a:spcBef>
                    <a:spcAft>
                      <a:spcPct val="0"/>
                    </a:spcAft>
                    <a:buFont typeface="Arial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9pPr>
                </a:lstStyle>
                <a:p>
                  <a:pPr algn="ctr">
                    <a:spcBef>
                      <a:spcPct val="0"/>
                    </a:spcBef>
                    <a:buFontTx/>
                    <a:buNone/>
                  </a:pPr>
                  <a:r>
                    <a:rPr lang="en-US" altLang="hu-HU" sz="900" dirty="0" smtClean="0">
                      <a:solidFill>
                        <a:srgbClr val="000000"/>
                      </a:solidFill>
                      <a:latin typeface="Verdana" pitchFamily="34" charset="0"/>
                    </a:rPr>
                    <a:t>10/2009</a:t>
                  </a:r>
                </a:p>
                <a:p>
                  <a:pPr>
                    <a:spcBef>
                      <a:spcPct val="0"/>
                    </a:spcBef>
                    <a:buFontTx/>
                    <a:buNone/>
                  </a:pPr>
                  <a:r>
                    <a:rPr lang="hu-HU" altLang="hu-HU" sz="1000" b="1" smtClean="0">
                      <a:solidFill>
                        <a:srgbClr val="000000"/>
                      </a:solidFill>
                      <a:latin typeface="Verdana" pitchFamily="34" charset="0"/>
                    </a:rPr>
                    <a:t>Cortex-A5</a:t>
                  </a:r>
                  <a:endParaRPr lang="en-US" altLang="hu-HU" sz="1000" b="1" dirty="0" smtClean="0">
                    <a:solidFill>
                      <a:srgbClr val="000000"/>
                    </a:solidFill>
                    <a:latin typeface="Verdana" pitchFamily="34" charset="0"/>
                  </a:endParaRPr>
                </a:p>
                <a:p>
                  <a:pPr algn="ctr">
                    <a:spcBef>
                      <a:spcPct val="0"/>
                    </a:spcBef>
                    <a:buFontTx/>
                    <a:buNone/>
                  </a:pPr>
                  <a:r>
                    <a:rPr lang="en-US" altLang="hu-HU" sz="1000" dirty="0" smtClean="0">
                      <a:solidFill>
                        <a:srgbClr val="000000"/>
                      </a:solidFill>
                      <a:latin typeface="Verdana" pitchFamily="34" charset="0"/>
                    </a:rPr>
                    <a:t>ARMv7</a:t>
                  </a:r>
                </a:p>
                <a:p>
                  <a:pPr algn="ctr">
                    <a:spcBef>
                      <a:spcPct val="0"/>
                    </a:spcBef>
                    <a:buFontTx/>
                    <a:buNone/>
                  </a:pPr>
                  <a:r>
                    <a:rPr lang="en-US" altLang="hu-HU" sz="1000" dirty="0" smtClean="0">
                      <a:solidFill>
                        <a:srgbClr val="000000"/>
                      </a:solidFill>
                      <a:latin typeface="Verdana" pitchFamily="34" charset="0"/>
                    </a:rPr>
                    <a:t>40 nm</a:t>
                  </a:r>
                  <a:endParaRPr lang="hu-HU" altLang="hu-HU" sz="1000">
                    <a:solidFill>
                      <a:srgbClr val="000000"/>
                    </a:solidFill>
                    <a:latin typeface="Verdana" pitchFamily="34" charset="0"/>
                  </a:endParaRPr>
                </a:p>
              </p:txBody>
            </p:sp>
            <p:sp>
              <p:nvSpPr>
                <p:cNvPr id="2072" name="Szövegdoboz 1"/>
                <p:cNvSpPr txBox="1">
                  <a:spLocks noChangeArrowheads="1"/>
                </p:cNvSpPr>
                <p:nvPr/>
              </p:nvSpPr>
              <p:spPr bwMode="auto">
                <a:xfrm rot="-1740000">
                  <a:off x="1808786" y="3108899"/>
                  <a:ext cx="2288575" cy="43088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spcBef>
                      <a:spcPct val="20000"/>
                    </a:spcBef>
                    <a:buFont typeface="Arial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5pPr>
                  <a:lvl6pPr marL="2514600" indent="-228600" fontAlgn="base">
                    <a:spcBef>
                      <a:spcPct val="20000"/>
                    </a:spcBef>
                    <a:spcAft>
                      <a:spcPct val="0"/>
                    </a:spcAft>
                    <a:buFont typeface="Arial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6pPr>
                  <a:lvl7pPr marL="2971800" indent="-228600" fontAlgn="base">
                    <a:spcBef>
                      <a:spcPct val="20000"/>
                    </a:spcBef>
                    <a:spcAft>
                      <a:spcPct val="0"/>
                    </a:spcAft>
                    <a:buFont typeface="Arial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7pPr>
                  <a:lvl8pPr marL="3429000" indent="-228600" fontAlgn="base">
                    <a:spcBef>
                      <a:spcPct val="20000"/>
                    </a:spcBef>
                    <a:spcAft>
                      <a:spcPct val="0"/>
                    </a:spcAft>
                    <a:buFont typeface="Arial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8pPr>
                  <a:lvl9pPr marL="3886200" indent="-228600" fontAlgn="base">
                    <a:spcBef>
                      <a:spcPct val="20000"/>
                    </a:spcBef>
                    <a:spcAft>
                      <a:spcPct val="0"/>
                    </a:spcAft>
                    <a:buFont typeface="Arial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r>
                    <a:rPr lang="hu-HU" altLang="en-US" sz="2200" b="1" err="1" smtClean="0">
                      <a:solidFill>
                        <a:srgbClr val="DAB99E"/>
                      </a:solidFill>
                    </a:rPr>
                    <a:t>High</a:t>
                  </a:r>
                  <a:r>
                    <a:rPr lang="hu-HU" altLang="en-US" sz="2200" b="1" smtClean="0">
                      <a:solidFill>
                        <a:srgbClr val="DAB99E"/>
                      </a:solidFill>
                    </a:rPr>
                    <a:t> Performance</a:t>
                  </a:r>
                  <a:endParaRPr lang="hu-HU" altLang="en-US" sz="2200" b="1">
                    <a:solidFill>
                      <a:srgbClr val="DAB99E"/>
                    </a:solidFill>
                  </a:endParaRPr>
                </a:p>
              </p:txBody>
            </p:sp>
            <p:sp>
              <p:nvSpPr>
                <p:cNvPr id="2073" name="Szövegdoboz 21"/>
                <p:cNvSpPr txBox="1">
                  <a:spLocks noChangeArrowheads="1"/>
                </p:cNvSpPr>
                <p:nvPr/>
              </p:nvSpPr>
              <p:spPr bwMode="auto">
                <a:xfrm rot="20668803">
                  <a:off x="3984122" y="3590803"/>
                  <a:ext cx="1606658" cy="43088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spcBef>
                      <a:spcPct val="20000"/>
                    </a:spcBef>
                    <a:buFont typeface="Arial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5pPr>
                  <a:lvl6pPr marL="2514600" indent="-228600" fontAlgn="base">
                    <a:spcBef>
                      <a:spcPct val="20000"/>
                    </a:spcBef>
                    <a:spcAft>
                      <a:spcPct val="0"/>
                    </a:spcAft>
                    <a:buFont typeface="Arial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6pPr>
                  <a:lvl7pPr marL="2971800" indent="-228600" fontAlgn="base">
                    <a:spcBef>
                      <a:spcPct val="20000"/>
                    </a:spcBef>
                    <a:spcAft>
                      <a:spcPct val="0"/>
                    </a:spcAft>
                    <a:buFont typeface="Arial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7pPr>
                  <a:lvl8pPr marL="3429000" indent="-228600" fontAlgn="base">
                    <a:spcBef>
                      <a:spcPct val="20000"/>
                    </a:spcBef>
                    <a:spcAft>
                      <a:spcPct val="0"/>
                    </a:spcAft>
                    <a:buFont typeface="Arial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8pPr>
                  <a:lvl9pPr marL="3886200" indent="-228600" fontAlgn="base">
                    <a:spcBef>
                      <a:spcPct val="20000"/>
                    </a:spcBef>
                    <a:spcAft>
                      <a:spcPct val="0"/>
                    </a:spcAft>
                    <a:buFont typeface="Arial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r>
                    <a:rPr lang="hu-HU" altLang="en-US" sz="2200" b="1" dirty="0">
                      <a:solidFill>
                        <a:srgbClr val="C1BFC1"/>
                      </a:solidFill>
                    </a:rPr>
                    <a:t>Mainstream</a:t>
                  </a:r>
                </a:p>
              </p:txBody>
            </p:sp>
            <p:sp>
              <p:nvSpPr>
                <p:cNvPr id="2074" name="Szövegdoboz 22"/>
                <p:cNvSpPr txBox="1">
                  <a:spLocks noChangeArrowheads="1"/>
                </p:cNvSpPr>
                <p:nvPr/>
              </p:nvSpPr>
              <p:spPr bwMode="auto">
                <a:xfrm rot="-900000">
                  <a:off x="1945370" y="5341955"/>
                  <a:ext cx="1724025" cy="43088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>
                    <a:spcBef>
                      <a:spcPct val="20000"/>
                    </a:spcBef>
                    <a:buFont typeface="Arial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5pPr>
                  <a:lvl6pPr marL="2514600" indent="-228600" fontAlgn="base">
                    <a:spcBef>
                      <a:spcPct val="20000"/>
                    </a:spcBef>
                    <a:spcAft>
                      <a:spcPct val="0"/>
                    </a:spcAft>
                    <a:buFont typeface="Arial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6pPr>
                  <a:lvl7pPr marL="2971800" indent="-228600" fontAlgn="base">
                    <a:spcBef>
                      <a:spcPct val="20000"/>
                    </a:spcBef>
                    <a:spcAft>
                      <a:spcPct val="0"/>
                    </a:spcAft>
                    <a:buFont typeface="Arial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7pPr>
                  <a:lvl8pPr marL="3429000" indent="-228600" fontAlgn="base">
                    <a:spcBef>
                      <a:spcPct val="20000"/>
                    </a:spcBef>
                    <a:spcAft>
                      <a:spcPct val="0"/>
                    </a:spcAft>
                    <a:buFont typeface="Arial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8pPr>
                  <a:lvl9pPr marL="3886200" indent="-228600" fontAlgn="base">
                    <a:spcBef>
                      <a:spcPct val="20000"/>
                    </a:spcBef>
                    <a:spcAft>
                      <a:spcPct val="0"/>
                    </a:spcAft>
                    <a:buFont typeface="Arial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9pPr>
                </a:lstStyle>
                <a:p>
                  <a:pPr algn="ctr">
                    <a:spcBef>
                      <a:spcPct val="0"/>
                    </a:spcBef>
                    <a:buFontTx/>
                    <a:buNone/>
                  </a:pPr>
                  <a:r>
                    <a:rPr lang="hu-HU" altLang="en-US" sz="2200" b="1" err="1" smtClean="0">
                      <a:solidFill>
                        <a:srgbClr val="9AB5E4"/>
                      </a:solidFill>
                    </a:rPr>
                    <a:t>Low</a:t>
                  </a:r>
                  <a:r>
                    <a:rPr lang="hu-HU" altLang="en-US" sz="2200" b="1" smtClean="0">
                      <a:solidFill>
                        <a:srgbClr val="9AB5E4"/>
                      </a:solidFill>
                    </a:rPr>
                    <a:t> </a:t>
                  </a:r>
                  <a:r>
                    <a:rPr lang="hu-HU" altLang="en-US" sz="2200" b="1" err="1" smtClean="0">
                      <a:solidFill>
                        <a:srgbClr val="9AB5E4"/>
                      </a:solidFill>
                    </a:rPr>
                    <a:t>power</a:t>
                  </a:r>
                  <a:endParaRPr lang="hu-HU" altLang="en-US" sz="2000" b="1">
                    <a:solidFill>
                      <a:srgbClr val="9AB5E4"/>
                    </a:solidFill>
                  </a:endParaRPr>
                </a:p>
              </p:txBody>
            </p:sp>
            <p:sp>
              <p:nvSpPr>
                <p:cNvPr id="4" name="Lekerekített téglalap 3"/>
                <p:cNvSpPr/>
                <p:nvPr/>
              </p:nvSpPr>
              <p:spPr>
                <a:xfrm>
                  <a:off x="4694918" y="2870326"/>
                  <a:ext cx="180000" cy="180000"/>
                </a:xfrm>
                <a:prstGeom prst="roundRect">
                  <a:avLst/>
                </a:prstGeom>
              </p:spPr>
              <p:style>
                <a:lnRef idx="0">
                  <a:schemeClr val="accent1"/>
                </a:lnRef>
                <a:fillRef idx="3">
                  <a:schemeClr val="accent1"/>
                </a:fillRef>
                <a:effectRef idx="3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hu-HU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25" name="Lekerekített téglalap 24"/>
                <p:cNvSpPr/>
                <p:nvPr/>
              </p:nvSpPr>
              <p:spPr>
                <a:xfrm>
                  <a:off x="2306288" y="4008407"/>
                  <a:ext cx="180000" cy="180000"/>
                </a:xfrm>
                <a:prstGeom prst="roundRect">
                  <a:avLst/>
                </a:prstGeom>
              </p:spPr>
              <p:style>
                <a:lnRef idx="0">
                  <a:schemeClr val="accent1"/>
                </a:lnRef>
                <a:fillRef idx="3">
                  <a:schemeClr val="accent1"/>
                </a:fillRef>
                <a:effectRef idx="3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hu-HU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26" name="Lekerekített téglalap 25"/>
                <p:cNvSpPr/>
                <p:nvPr/>
              </p:nvSpPr>
              <p:spPr>
                <a:xfrm>
                  <a:off x="432094" y="4530697"/>
                  <a:ext cx="180000" cy="180000"/>
                </a:xfrm>
                <a:prstGeom prst="roundRect">
                  <a:avLst/>
                </a:prstGeom>
              </p:spPr>
              <p:style>
                <a:lnRef idx="0">
                  <a:schemeClr val="accent1"/>
                </a:lnRef>
                <a:fillRef idx="3">
                  <a:schemeClr val="accent1"/>
                </a:fillRef>
                <a:effectRef idx="3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hu-HU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27" name="Lekerekített téglalap 26"/>
                <p:cNvSpPr/>
                <p:nvPr/>
              </p:nvSpPr>
              <p:spPr>
                <a:xfrm>
                  <a:off x="3954928" y="4858624"/>
                  <a:ext cx="180000" cy="180000"/>
                </a:xfrm>
                <a:prstGeom prst="roundRect">
                  <a:avLst/>
                </a:prstGeom>
              </p:spPr>
              <p:style>
                <a:lnRef idx="0">
                  <a:schemeClr val="accent1"/>
                </a:lnRef>
                <a:fillRef idx="3">
                  <a:schemeClr val="accent1"/>
                </a:fillRef>
                <a:effectRef idx="3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hu-HU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28" name="Lekerekített téglalap 27"/>
                <p:cNvSpPr/>
                <p:nvPr/>
              </p:nvSpPr>
              <p:spPr>
                <a:xfrm>
                  <a:off x="5707173" y="4666151"/>
                  <a:ext cx="180000" cy="179999"/>
                </a:xfrm>
                <a:prstGeom prst="roundRect">
                  <a:avLst/>
                </a:prstGeom>
              </p:spPr>
              <p:style>
                <a:lnRef idx="0">
                  <a:schemeClr val="accent1"/>
                </a:lnRef>
                <a:fillRef idx="3">
                  <a:schemeClr val="accent1"/>
                </a:fillRef>
                <a:effectRef idx="3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hu-HU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29" name="Lekerekített téglalap 28"/>
                <p:cNvSpPr/>
                <p:nvPr/>
              </p:nvSpPr>
              <p:spPr>
                <a:xfrm>
                  <a:off x="6481496" y="2024864"/>
                  <a:ext cx="180000" cy="180000"/>
                </a:xfrm>
                <a:prstGeom prst="roundRect">
                  <a:avLst/>
                </a:prstGeom>
              </p:spPr>
              <p:style>
                <a:lnRef idx="0">
                  <a:schemeClr val="accent1"/>
                </a:lnRef>
                <a:fillRef idx="3">
                  <a:schemeClr val="accent1"/>
                </a:fillRef>
                <a:effectRef idx="3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/>
                  <a:endParaRPr lang="hu-HU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30" name="Lekerekített téglalap 29"/>
                <p:cNvSpPr/>
                <p:nvPr/>
              </p:nvSpPr>
              <p:spPr>
                <a:xfrm>
                  <a:off x="6985552" y="3571760"/>
                  <a:ext cx="180000" cy="180000"/>
                </a:xfrm>
                <a:prstGeom prst="roundRect">
                  <a:avLst/>
                </a:prstGeom>
              </p:spPr>
              <p:style>
                <a:lnRef idx="0">
                  <a:schemeClr val="accent1"/>
                </a:lnRef>
                <a:fillRef idx="3">
                  <a:schemeClr val="accent1"/>
                </a:fillRef>
                <a:effectRef idx="3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/>
                  <a:endParaRPr lang="hu-HU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31" name="Lekerekített téglalap 30"/>
                <p:cNvSpPr/>
                <p:nvPr/>
              </p:nvSpPr>
              <p:spPr>
                <a:xfrm>
                  <a:off x="6553504" y="4273103"/>
                  <a:ext cx="180000" cy="180000"/>
                </a:xfrm>
                <a:prstGeom prst="roundRect">
                  <a:avLst/>
                </a:prstGeom>
              </p:spPr>
              <p:style>
                <a:lnRef idx="0">
                  <a:schemeClr val="accent1"/>
                </a:lnRef>
                <a:fillRef idx="3">
                  <a:schemeClr val="accent1"/>
                </a:fillRef>
                <a:effectRef idx="3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/>
                  <a:endParaRPr lang="hu-HU">
                    <a:solidFill>
                      <a:prstClr val="white"/>
                    </a:solidFill>
                  </a:endParaRPr>
                </a:p>
              </p:txBody>
            </p:sp>
            <p:cxnSp>
              <p:nvCxnSpPr>
                <p:cNvPr id="9" name="Egyenes összekötő nyíllal 8"/>
                <p:cNvCxnSpPr/>
                <p:nvPr/>
              </p:nvCxnSpPr>
              <p:spPr>
                <a:xfrm flipV="1">
                  <a:off x="247956" y="170421"/>
                  <a:ext cx="6044" cy="6256215"/>
                </a:xfrm>
                <a:prstGeom prst="straightConnector1">
                  <a:avLst/>
                </a:prstGeom>
                <a:ln>
                  <a:solidFill>
                    <a:schemeClr val="tx1"/>
                  </a:solidFill>
                  <a:headEnd type="none" w="med" len="med"/>
                  <a:tailEnd type="triangl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1" name="Téglalap 10"/>
                <p:cNvSpPr/>
                <p:nvPr/>
              </p:nvSpPr>
              <p:spPr>
                <a:xfrm>
                  <a:off x="534550" y="835494"/>
                  <a:ext cx="1698625" cy="400312"/>
                </a:xfrm>
                <a:prstGeom prst="rect">
                  <a:avLst/>
                </a:prstGeom>
                <a:gradFill>
                  <a:gsLst>
                    <a:gs pos="0">
                      <a:schemeClr val="dk1">
                        <a:tint val="50000"/>
                        <a:satMod val="300000"/>
                        <a:alpha val="34000"/>
                      </a:schemeClr>
                    </a:gs>
                    <a:gs pos="100000">
                      <a:schemeClr val="dk1">
                        <a:tint val="15000"/>
                        <a:satMod val="350000"/>
                      </a:schemeClr>
                    </a:gs>
                  </a:gsLst>
                </a:gradFill>
                <a:ln>
                  <a:noFill/>
                </a:ln>
              </p:spPr>
              <p:style>
                <a:lnRef idx="1">
                  <a:schemeClr val="dk1"/>
                </a:lnRef>
                <a:fillRef idx="2">
                  <a:schemeClr val="dk1"/>
                </a:fillRef>
                <a:effectRef idx="1">
                  <a:schemeClr val="dk1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hu-HU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38" name="Lekerekített téglalap 37"/>
                <p:cNvSpPr/>
                <p:nvPr/>
              </p:nvSpPr>
              <p:spPr>
                <a:xfrm>
                  <a:off x="743557" y="929565"/>
                  <a:ext cx="180000" cy="180000"/>
                </a:xfrm>
                <a:prstGeom prst="roundRect">
                  <a:avLst/>
                </a:prstGeom>
              </p:spPr>
              <p:style>
                <a:lnRef idx="0">
                  <a:schemeClr val="accent1"/>
                </a:lnRef>
                <a:fillRef idx="3">
                  <a:schemeClr val="accent1"/>
                </a:fillRef>
                <a:effectRef idx="3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hu-HU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2109" name="Szövegdoboz 40"/>
                <p:cNvSpPr txBox="1">
                  <a:spLocks noChangeArrowheads="1"/>
                </p:cNvSpPr>
                <p:nvPr/>
              </p:nvSpPr>
              <p:spPr bwMode="auto">
                <a:xfrm>
                  <a:off x="954802" y="863420"/>
                  <a:ext cx="1042989" cy="27622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spcBef>
                      <a:spcPct val="20000"/>
                    </a:spcBef>
                    <a:buFont typeface="Arial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5pPr>
                  <a:lvl6pPr marL="2514600" indent="-228600" fontAlgn="base">
                    <a:spcBef>
                      <a:spcPct val="20000"/>
                    </a:spcBef>
                    <a:spcAft>
                      <a:spcPct val="0"/>
                    </a:spcAft>
                    <a:buFont typeface="Arial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6pPr>
                  <a:lvl7pPr marL="2971800" indent="-228600" fontAlgn="base">
                    <a:spcBef>
                      <a:spcPct val="20000"/>
                    </a:spcBef>
                    <a:spcAft>
                      <a:spcPct val="0"/>
                    </a:spcAft>
                    <a:buFont typeface="Arial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7pPr>
                  <a:lvl8pPr marL="3429000" indent="-228600" fontAlgn="base">
                    <a:spcBef>
                      <a:spcPct val="20000"/>
                    </a:spcBef>
                    <a:spcAft>
                      <a:spcPct val="0"/>
                    </a:spcAft>
                    <a:buFont typeface="Arial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8pPr>
                  <a:lvl9pPr marL="3886200" indent="-228600" fontAlgn="base">
                    <a:spcBef>
                      <a:spcPct val="20000"/>
                    </a:spcBef>
                    <a:spcAft>
                      <a:spcPct val="0"/>
                    </a:spcAft>
                    <a:buFont typeface="Arial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r>
                    <a:rPr lang="en-US" altLang="hu-HU" sz="1200" dirty="0">
                      <a:solidFill>
                        <a:srgbClr val="000000"/>
                      </a:solidFill>
                      <a:latin typeface="Verdana" pitchFamily="34" charset="0"/>
                    </a:rPr>
                    <a:t>Announced</a:t>
                  </a:r>
                  <a:endParaRPr lang="hu-HU" altLang="hu-HU" sz="1200">
                    <a:solidFill>
                      <a:srgbClr val="000000"/>
                    </a:solidFill>
                    <a:latin typeface="Verdana" pitchFamily="34" charset="0"/>
                  </a:endParaRPr>
                </a:p>
              </p:txBody>
            </p:sp>
            <p:cxnSp>
              <p:nvCxnSpPr>
                <p:cNvPr id="42" name="Egyenes összekötő 41"/>
                <p:cNvCxnSpPr/>
                <p:nvPr/>
              </p:nvCxnSpPr>
              <p:spPr>
                <a:xfrm rot="5400000">
                  <a:off x="240507" y="5421397"/>
                  <a:ext cx="0" cy="144463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3" name="Egyenes összekötő 42"/>
                <p:cNvCxnSpPr/>
                <p:nvPr/>
              </p:nvCxnSpPr>
              <p:spPr>
                <a:xfrm rot="5400000">
                  <a:off x="257969" y="4535970"/>
                  <a:ext cx="0" cy="144462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4" name="Egyenes összekötő 43"/>
                <p:cNvCxnSpPr/>
                <p:nvPr/>
              </p:nvCxnSpPr>
              <p:spPr>
                <a:xfrm rot="5400000">
                  <a:off x="251619" y="3667112"/>
                  <a:ext cx="0" cy="144462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5" name="Egyenes összekötő 44"/>
                <p:cNvCxnSpPr/>
                <p:nvPr/>
              </p:nvCxnSpPr>
              <p:spPr>
                <a:xfrm rot="5400000">
                  <a:off x="257969" y="2765040"/>
                  <a:ext cx="0" cy="144462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6" name="Egyenes összekötő 45"/>
                <p:cNvCxnSpPr/>
                <p:nvPr/>
              </p:nvCxnSpPr>
              <p:spPr>
                <a:xfrm rot="5400000">
                  <a:off x="257969" y="1948445"/>
                  <a:ext cx="0" cy="144462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47" name="Szövegdoboz 46"/>
                <p:cNvSpPr txBox="1"/>
                <p:nvPr/>
              </p:nvSpPr>
              <p:spPr>
                <a:xfrm>
                  <a:off x="-36512" y="5374567"/>
                  <a:ext cx="269875" cy="254000"/>
                </a:xfrm>
                <a:prstGeom prst="rect">
                  <a:avLst/>
                </a:prstGeom>
                <a:noFill/>
              </p:spPr>
              <p:txBody>
                <a:bodyPr wrap="none">
                  <a:spAutoFit/>
                </a:bodyPr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r>
                    <a:rPr lang="hu-HU" sz="1050">
                      <a:solidFill>
                        <a:prstClr val="black"/>
                      </a:solidFill>
                      <a:latin typeface="Verdana" panose="020B0604030504040204" pitchFamily="34" charset="0"/>
                      <a:ea typeface="Verdana" panose="020B0604030504040204" pitchFamily="34" charset="0"/>
                      <a:cs typeface="Verdana" panose="020B0604030504040204" pitchFamily="34" charset="0"/>
                    </a:rPr>
                    <a:t>1</a:t>
                  </a:r>
                </a:p>
              </p:txBody>
            </p:sp>
            <p:sp>
              <p:nvSpPr>
                <p:cNvPr id="48" name="Szövegdoboz 47"/>
                <p:cNvSpPr txBox="1"/>
                <p:nvPr/>
              </p:nvSpPr>
              <p:spPr>
                <a:xfrm>
                  <a:off x="-36512" y="4476439"/>
                  <a:ext cx="269875" cy="254000"/>
                </a:xfrm>
                <a:prstGeom prst="rect">
                  <a:avLst/>
                </a:prstGeom>
                <a:noFill/>
              </p:spPr>
              <p:txBody>
                <a:bodyPr wrap="none">
                  <a:spAutoFit/>
                </a:bodyPr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r>
                    <a:rPr lang="hu-HU" sz="1050">
                      <a:solidFill>
                        <a:prstClr val="black"/>
                      </a:solidFill>
                      <a:latin typeface="Verdana" panose="020B0604030504040204" pitchFamily="34" charset="0"/>
                      <a:ea typeface="Verdana" panose="020B0604030504040204" pitchFamily="34" charset="0"/>
                      <a:cs typeface="Verdana" panose="020B0604030504040204" pitchFamily="34" charset="0"/>
                    </a:rPr>
                    <a:t>2</a:t>
                  </a:r>
                </a:p>
              </p:txBody>
            </p:sp>
            <p:sp>
              <p:nvSpPr>
                <p:cNvPr id="49" name="Szövegdoboz 48"/>
                <p:cNvSpPr txBox="1"/>
                <p:nvPr/>
              </p:nvSpPr>
              <p:spPr>
                <a:xfrm>
                  <a:off x="-36512" y="3612343"/>
                  <a:ext cx="269875" cy="254000"/>
                </a:xfrm>
                <a:prstGeom prst="rect">
                  <a:avLst/>
                </a:prstGeom>
                <a:noFill/>
              </p:spPr>
              <p:txBody>
                <a:bodyPr wrap="none">
                  <a:spAutoFit/>
                </a:bodyPr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r>
                    <a:rPr lang="hu-HU" sz="1050">
                      <a:solidFill>
                        <a:prstClr val="black"/>
                      </a:solidFill>
                      <a:latin typeface="Verdana" panose="020B0604030504040204" pitchFamily="34" charset="0"/>
                      <a:ea typeface="Verdana" panose="020B0604030504040204" pitchFamily="34" charset="0"/>
                      <a:cs typeface="Verdana" panose="020B0604030504040204" pitchFamily="34" charset="0"/>
                    </a:rPr>
                    <a:t>3</a:t>
                  </a:r>
                </a:p>
              </p:txBody>
            </p:sp>
            <p:sp>
              <p:nvSpPr>
                <p:cNvPr id="50" name="Szövegdoboz 49"/>
                <p:cNvSpPr txBox="1"/>
                <p:nvPr/>
              </p:nvSpPr>
              <p:spPr>
                <a:xfrm>
                  <a:off x="-36512" y="2710271"/>
                  <a:ext cx="269875" cy="254000"/>
                </a:xfrm>
                <a:prstGeom prst="rect">
                  <a:avLst/>
                </a:prstGeom>
                <a:noFill/>
              </p:spPr>
              <p:txBody>
                <a:bodyPr wrap="none">
                  <a:spAutoFit/>
                </a:bodyPr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r>
                    <a:rPr lang="hu-HU" sz="1050">
                      <a:solidFill>
                        <a:prstClr val="black"/>
                      </a:solidFill>
                      <a:latin typeface="Verdana" panose="020B0604030504040204" pitchFamily="34" charset="0"/>
                      <a:ea typeface="Verdana" panose="020B0604030504040204" pitchFamily="34" charset="0"/>
                      <a:cs typeface="Verdana" panose="020B0604030504040204" pitchFamily="34" charset="0"/>
                    </a:rPr>
                    <a:t>4</a:t>
                  </a:r>
                </a:p>
              </p:txBody>
            </p:sp>
            <p:sp>
              <p:nvSpPr>
                <p:cNvPr id="52" name="Szövegdoboz 51"/>
                <p:cNvSpPr txBox="1"/>
                <p:nvPr/>
              </p:nvSpPr>
              <p:spPr>
                <a:xfrm>
                  <a:off x="-36512" y="1884151"/>
                  <a:ext cx="269875" cy="254000"/>
                </a:xfrm>
                <a:prstGeom prst="rect">
                  <a:avLst/>
                </a:prstGeom>
                <a:noFill/>
              </p:spPr>
              <p:txBody>
                <a:bodyPr wrap="none">
                  <a:spAutoFit/>
                </a:bodyPr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r>
                    <a:rPr lang="hu-HU" sz="1050">
                      <a:solidFill>
                        <a:prstClr val="black"/>
                      </a:solidFill>
                      <a:latin typeface="Verdana" panose="020B0604030504040204" pitchFamily="34" charset="0"/>
                      <a:ea typeface="Verdana" panose="020B0604030504040204" pitchFamily="34" charset="0"/>
                      <a:cs typeface="Verdana" panose="020B0604030504040204" pitchFamily="34" charset="0"/>
                    </a:rPr>
                    <a:t>5</a:t>
                  </a:r>
                </a:p>
              </p:txBody>
            </p:sp>
            <p:cxnSp>
              <p:nvCxnSpPr>
                <p:cNvPr id="55" name="Egyenes összekötő 54"/>
                <p:cNvCxnSpPr/>
                <p:nvPr/>
              </p:nvCxnSpPr>
              <p:spPr>
                <a:xfrm>
                  <a:off x="5080891" y="6294873"/>
                  <a:ext cx="0" cy="144463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6" name="Egyenes összekötő 55"/>
                <p:cNvCxnSpPr/>
                <p:nvPr/>
              </p:nvCxnSpPr>
              <p:spPr>
                <a:xfrm>
                  <a:off x="3350516" y="6294873"/>
                  <a:ext cx="0" cy="144463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7" name="Egyenes összekötő 56"/>
                <p:cNvCxnSpPr/>
                <p:nvPr/>
              </p:nvCxnSpPr>
              <p:spPr>
                <a:xfrm>
                  <a:off x="6792216" y="6294873"/>
                  <a:ext cx="0" cy="144463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8" name="Egyenes összekötő 57"/>
                <p:cNvCxnSpPr/>
                <p:nvPr/>
              </p:nvCxnSpPr>
              <p:spPr>
                <a:xfrm>
                  <a:off x="2475803" y="6294873"/>
                  <a:ext cx="0" cy="144463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9" name="Egyenes összekötő 58"/>
                <p:cNvCxnSpPr/>
                <p:nvPr/>
              </p:nvCxnSpPr>
              <p:spPr>
                <a:xfrm>
                  <a:off x="761303" y="6294873"/>
                  <a:ext cx="0" cy="144463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2129" name="Szövegdoboz 60"/>
                <p:cNvSpPr txBox="1">
                  <a:spLocks noChangeArrowheads="1"/>
                </p:cNvSpPr>
                <p:nvPr/>
              </p:nvSpPr>
              <p:spPr bwMode="auto">
                <a:xfrm>
                  <a:off x="952599" y="6436161"/>
                  <a:ext cx="512763" cy="24606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spcBef>
                      <a:spcPct val="20000"/>
                    </a:spcBef>
                    <a:buFont typeface="Arial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5pPr>
                  <a:lvl6pPr marL="2514600" indent="-228600" fontAlgn="base">
                    <a:spcBef>
                      <a:spcPct val="20000"/>
                    </a:spcBef>
                    <a:spcAft>
                      <a:spcPct val="0"/>
                    </a:spcAft>
                    <a:buFont typeface="Arial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6pPr>
                  <a:lvl7pPr marL="2971800" indent="-228600" fontAlgn="base">
                    <a:spcBef>
                      <a:spcPct val="20000"/>
                    </a:spcBef>
                    <a:spcAft>
                      <a:spcPct val="0"/>
                    </a:spcAft>
                    <a:buFont typeface="Arial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7pPr>
                  <a:lvl8pPr marL="3429000" indent="-228600" fontAlgn="base">
                    <a:spcBef>
                      <a:spcPct val="20000"/>
                    </a:spcBef>
                    <a:spcAft>
                      <a:spcPct val="0"/>
                    </a:spcAft>
                    <a:buFont typeface="Arial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8pPr>
                  <a:lvl9pPr marL="3886200" indent="-228600" fontAlgn="base">
                    <a:spcBef>
                      <a:spcPct val="20000"/>
                    </a:spcBef>
                    <a:spcAft>
                      <a:spcPct val="0"/>
                    </a:spcAft>
                    <a:buFont typeface="Arial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r>
                    <a:rPr lang="hu-HU" altLang="hu-HU" sz="1000">
                      <a:solidFill>
                        <a:srgbClr val="000000"/>
                      </a:solidFill>
                      <a:latin typeface="Verdana" pitchFamily="34" charset="0"/>
                    </a:rPr>
                    <a:t>2006</a:t>
                  </a:r>
                </a:p>
              </p:txBody>
            </p:sp>
            <p:sp>
              <p:nvSpPr>
                <p:cNvPr id="2130" name="Szövegdoboz 61"/>
                <p:cNvSpPr txBox="1">
                  <a:spLocks noChangeArrowheads="1"/>
                </p:cNvSpPr>
                <p:nvPr/>
              </p:nvSpPr>
              <p:spPr bwMode="auto">
                <a:xfrm>
                  <a:off x="1805087" y="6437748"/>
                  <a:ext cx="512762" cy="24606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spcBef>
                      <a:spcPct val="20000"/>
                    </a:spcBef>
                    <a:buFont typeface="Arial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5pPr>
                  <a:lvl6pPr marL="2514600" indent="-228600" fontAlgn="base">
                    <a:spcBef>
                      <a:spcPct val="20000"/>
                    </a:spcBef>
                    <a:spcAft>
                      <a:spcPct val="0"/>
                    </a:spcAft>
                    <a:buFont typeface="Arial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6pPr>
                  <a:lvl7pPr marL="2971800" indent="-228600" fontAlgn="base">
                    <a:spcBef>
                      <a:spcPct val="20000"/>
                    </a:spcBef>
                    <a:spcAft>
                      <a:spcPct val="0"/>
                    </a:spcAft>
                    <a:buFont typeface="Arial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7pPr>
                  <a:lvl8pPr marL="3429000" indent="-228600" fontAlgn="base">
                    <a:spcBef>
                      <a:spcPct val="20000"/>
                    </a:spcBef>
                    <a:spcAft>
                      <a:spcPct val="0"/>
                    </a:spcAft>
                    <a:buFont typeface="Arial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8pPr>
                  <a:lvl9pPr marL="3886200" indent="-228600" fontAlgn="base">
                    <a:spcBef>
                      <a:spcPct val="20000"/>
                    </a:spcBef>
                    <a:spcAft>
                      <a:spcPct val="0"/>
                    </a:spcAft>
                    <a:buFont typeface="Arial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r>
                    <a:rPr lang="hu-HU" altLang="hu-HU" sz="1000">
                      <a:solidFill>
                        <a:srgbClr val="000000"/>
                      </a:solidFill>
                      <a:latin typeface="Verdana" pitchFamily="34" charset="0"/>
                    </a:rPr>
                    <a:t>2007</a:t>
                  </a:r>
                </a:p>
              </p:txBody>
            </p:sp>
            <p:sp>
              <p:nvSpPr>
                <p:cNvPr id="2131" name="Szövegdoboz 62"/>
                <p:cNvSpPr txBox="1">
                  <a:spLocks noChangeArrowheads="1"/>
                </p:cNvSpPr>
                <p:nvPr/>
              </p:nvSpPr>
              <p:spPr bwMode="auto">
                <a:xfrm>
                  <a:off x="2673449" y="6431398"/>
                  <a:ext cx="511175" cy="24606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spcBef>
                      <a:spcPct val="20000"/>
                    </a:spcBef>
                    <a:buFont typeface="Arial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5pPr>
                  <a:lvl6pPr marL="2514600" indent="-228600" fontAlgn="base">
                    <a:spcBef>
                      <a:spcPct val="20000"/>
                    </a:spcBef>
                    <a:spcAft>
                      <a:spcPct val="0"/>
                    </a:spcAft>
                    <a:buFont typeface="Arial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6pPr>
                  <a:lvl7pPr marL="2971800" indent="-228600" fontAlgn="base">
                    <a:spcBef>
                      <a:spcPct val="20000"/>
                    </a:spcBef>
                    <a:spcAft>
                      <a:spcPct val="0"/>
                    </a:spcAft>
                    <a:buFont typeface="Arial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7pPr>
                  <a:lvl8pPr marL="3429000" indent="-228600" fontAlgn="base">
                    <a:spcBef>
                      <a:spcPct val="20000"/>
                    </a:spcBef>
                    <a:spcAft>
                      <a:spcPct val="0"/>
                    </a:spcAft>
                    <a:buFont typeface="Arial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8pPr>
                  <a:lvl9pPr marL="3886200" indent="-228600" fontAlgn="base">
                    <a:spcBef>
                      <a:spcPct val="20000"/>
                    </a:spcBef>
                    <a:spcAft>
                      <a:spcPct val="0"/>
                    </a:spcAft>
                    <a:buFont typeface="Arial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r>
                    <a:rPr lang="hu-HU" altLang="hu-HU" sz="1000">
                      <a:solidFill>
                        <a:srgbClr val="000000"/>
                      </a:solidFill>
                      <a:latin typeface="Verdana" pitchFamily="34" charset="0"/>
                    </a:rPr>
                    <a:t>2008</a:t>
                  </a:r>
                </a:p>
              </p:txBody>
            </p:sp>
            <p:sp>
              <p:nvSpPr>
                <p:cNvPr id="2132" name="Szövegdoboz 65"/>
                <p:cNvSpPr txBox="1">
                  <a:spLocks noChangeArrowheads="1"/>
                </p:cNvSpPr>
                <p:nvPr/>
              </p:nvSpPr>
              <p:spPr bwMode="auto">
                <a:xfrm>
                  <a:off x="3535462" y="6431398"/>
                  <a:ext cx="511175" cy="24606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spcBef>
                      <a:spcPct val="20000"/>
                    </a:spcBef>
                    <a:buFont typeface="Arial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5pPr>
                  <a:lvl6pPr marL="2514600" indent="-228600" fontAlgn="base">
                    <a:spcBef>
                      <a:spcPct val="20000"/>
                    </a:spcBef>
                    <a:spcAft>
                      <a:spcPct val="0"/>
                    </a:spcAft>
                    <a:buFont typeface="Arial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6pPr>
                  <a:lvl7pPr marL="2971800" indent="-228600" fontAlgn="base">
                    <a:spcBef>
                      <a:spcPct val="20000"/>
                    </a:spcBef>
                    <a:spcAft>
                      <a:spcPct val="0"/>
                    </a:spcAft>
                    <a:buFont typeface="Arial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7pPr>
                  <a:lvl8pPr marL="3429000" indent="-228600" fontAlgn="base">
                    <a:spcBef>
                      <a:spcPct val="20000"/>
                    </a:spcBef>
                    <a:spcAft>
                      <a:spcPct val="0"/>
                    </a:spcAft>
                    <a:buFont typeface="Arial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8pPr>
                  <a:lvl9pPr marL="3886200" indent="-228600" fontAlgn="base">
                    <a:spcBef>
                      <a:spcPct val="20000"/>
                    </a:spcBef>
                    <a:spcAft>
                      <a:spcPct val="0"/>
                    </a:spcAft>
                    <a:buFont typeface="Arial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r>
                    <a:rPr lang="hu-HU" altLang="hu-HU" sz="1000">
                      <a:solidFill>
                        <a:srgbClr val="000000"/>
                      </a:solidFill>
                      <a:latin typeface="Verdana" pitchFamily="34" charset="0"/>
                    </a:rPr>
                    <a:t>2009</a:t>
                  </a:r>
                </a:p>
              </p:txBody>
            </p:sp>
            <p:sp>
              <p:nvSpPr>
                <p:cNvPr id="2133" name="Szövegdoboz 66"/>
                <p:cNvSpPr txBox="1">
                  <a:spLocks noChangeArrowheads="1"/>
                </p:cNvSpPr>
                <p:nvPr/>
              </p:nvSpPr>
              <p:spPr bwMode="auto">
                <a:xfrm>
                  <a:off x="4402237" y="6432986"/>
                  <a:ext cx="512762" cy="24606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spcBef>
                      <a:spcPct val="20000"/>
                    </a:spcBef>
                    <a:buFont typeface="Arial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5pPr>
                  <a:lvl6pPr marL="2514600" indent="-228600" fontAlgn="base">
                    <a:spcBef>
                      <a:spcPct val="20000"/>
                    </a:spcBef>
                    <a:spcAft>
                      <a:spcPct val="0"/>
                    </a:spcAft>
                    <a:buFont typeface="Arial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6pPr>
                  <a:lvl7pPr marL="2971800" indent="-228600" fontAlgn="base">
                    <a:spcBef>
                      <a:spcPct val="20000"/>
                    </a:spcBef>
                    <a:spcAft>
                      <a:spcPct val="0"/>
                    </a:spcAft>
                    <a:buFont typeface="Arial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7pPr>
                  <a:lvl8pPr marL="3429000" indent="-228600" fontAlgn="base">
                    <a:spcBef>
                      <a:spcPct val="20000"/>
                    </a:spcBef>
                    <a:spcAft>
                      <a:spcPct val="0"/>
                    </a:spcAft>
                    <a:buFont typeface="Arial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8pPr>
                  <a:lvl9pPr marL="3886200" indent="-228600" fontAlgn="base">
                    <a:spcBef>
                      <a:spcPct val="20000"/>
                    </a:spcBef>
                    <a:spcAft>
                      <a:spcPct val="0"/>
                    </a:spcAft>
                    <a:buFont typeface="Arial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r>
                    <a:rPr lang="hu-HU" altLang="hu-HU" sz="1000">
                      <a:solidFill>
                        <a:srgbClr val="000000"/>
                      </a:solidFill>
                      <a:latin typeface="Verdana" pitchFamily="34" charset="0"/>
                    </a:rPr>
                    <a:t>2010</a:t>
                  </a:r>
                </a:p>
              </p:txBody>
            </p:sp>
            <p:sp>
              <p:nvSpPr>
                <p:cNvPr id="2134" name="Szövegdoboz 67"/>
                <p:cNvSpPr txBox="1">
                  <a:spLocks noChangeArrowheads="1"/>
                </p:cNvSpPr>
                <p:nvPr/>
              </p:nvSpPr>
              <p:spPr bwMode="auto">
                <a:xfrm>
                  <a:off x="5264249" y="6431398"/>
                  <a:ext cx="512763" cy="24606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spcBef>
                      <a:spcPct val="20000"/>
                    </a:spcBef>
                    <a:buFont typeface="Arial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5pPr>
                  <a:lvl6pPr marL="2514600" indent="-228600" fontAlgn="base">
                    <a:spcBef>
                      <a:spcPct val="20000"/>
                    </a:spcBef>
                    <a:spcAft>
                      <a:spcPct val="0"/>
                    </a:spcAft>
                    <a:buFont typeface="Arial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6pPr>
                  <a:lvl7pPr marL="2971800" indent="-228600" fontAlgn="base">
                    <a:spcBef>
                      <a:spcPct val="20000"/>
                    </a:spcBef>
                    <a:spcAft>
                      <a:spcPct val="0"/>
                    </a:spcAft>
                    <a:buFont typeface="Arial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7pPr>
                  <a:lvl8pPr marL="3429000" indent="-228600" fontAlgn="base">
                    <a:spcBef>
                      <a:spcPct val="20000"/>
                    </a:spcBef>
                    <a:spcAft>
                      <a:spcPct val="0"/>
                    </a:spcAft>
                    <a:buFont typeface="Arial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8pPr>
                  <a:lvl9pPr marL="3886200" indent="-228600" fontAlgn="base">
                    <a:spcBef>
                      <a:spcPct val="20000"/>
                    </a:spcBef>
                    <a:spcAft>
                      <a:spcPct val="0"/>
                    </a:spcAft>
                    <a:buFont typeface="Arial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r>
                    <a:rPr lang="hu-HU" altLang="hu-HU" sz="1000">
                      <a:solidFill>
                        <a:srgbClr val="000000"/>
                      </a:solidFill>
                      <a:latin typeface="Verdana" pitchFamily="34" charset="0"/>
                    </a:rPr>
                    <a:t>2011</a:t>
                  </a:r>
                </a:p>
              </p:txBody>
            </p:sp>
            <p:sp>
              <p:nvSpPr>
                <p:cNvPr id="73" name="Szövegdoboz 36"/>
                <p:cNvSpPr txBox="1">
                  <a:spLocks noChangeArrowheads="1"/>
                </p:cNvSpPr>
                <p:nvPr/>
              </p:nvSpPr>
              <p:spPr bwMode="auto">
                <a:xfrm rot="20700000">
                  <a:off x="5421214" y="4895578"/>
                  <a:ext cx="910827" cy="69249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spcBef>
                      <a:spcPct val="20000"/>
                    </a:spcBef>
                    <a:buFont typeface="Arial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5pPr>
                  <a:lvl6pPr marL="2514600" indent="-228600" fontAlgn="base">
                    <a:spcBef>
                      <a:spcPct val="20000"/>
                    </a:spcBef>
                    <a:spcAft>
                      <a:spcPct val="0"/>
                    </a:spcAft>
                    <a:buFont typeface="Arial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6pPr>
                  <a:lvl7pPr marL="2971800" indent="-228600" fontAlgn="base">
                    <a:spcBef>
                      <a:spcPct val="20000"/>
                    </a:spcBef>
                    <a:spcAft>
                      <a:spcPct val="0"/>
                    </a:spcAft>
                    <a:buFont typeface="Arial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7pPr>
                  <a:lvl8pPr marL="3429000" indent="-228600" fontAlgn="base">
                    <a:spcBef>
                      <a:spcPct val="20000"/>
                    </a:spcBef>
                    <a:spcAft>
                      <a:spcPct val="0"/>
                    </a:spcAft>
                    <a:buFont typeface="Arial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8pPr>
                  <a:lvl9pPr marL="3886200" indent="-228600" fontAlgn="base">
                    <a:spcBef>
                      <a:spcPct val="20000"/>
                    </a:spcBef>
                    <a:spcAft>
                      <a:spcPct val="0"/>
                    </a:spcAft>
                    <a:buFont typeface="Arial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9pPr>
                </a:lstStyle>
                <a:p>
                  <a:pPr algn="ctr">
                    <a:spcBef>
                      <a:spcPct val="0"/>
                    </a:spcBef>
                    <a:buFontTx/>
                    <a:buNone/>
                  </a:pPr>
                  <a:r>
                    <a:rPr lang="en-US" altLang="hu-HU" sz="900" dirty="0" smtClean="0">
                      <a:solidFill>
                        <a:srgbClr val="000000"/>
                      </a:solidFill>
                      <a:latin typeface="Verdana" pitchFamily="34" charset="0"/>
                    </a:rPr>
                    <a:t>10/2011</a:t>
                  </a:r>
                </a:p>
                <a:p>
                  <a:pPr>
                    <a:spcBef>
                      <a:spcPct val="0"/>
                    </a:spcBef>
                    <a:buFontTx/>
                    <a:buNone/>
                  </a:pPr>
                  <a:r>
                    <a:rPr lang="hu-HU" altLang="hu-HU" sz="1000" b="1" err="1" smtClean="0">
                      <a:solidFill>
                        <a:srgbClr val="000000"/>
                      </a:solidFill>
                      <a:latin typeface="Verdana" pitchFamily="34" charset="0"/>
                    </a:rPr>
                    <a:t>Cortex-A</a:t>
                  </a:r>
                  <a:r>
                    <a:rPr lang="en-US" altLang="hu-HU" sz="1000" b="1" dirty="0" smtClean="0">
                      <a:solidFill>
                        <a:srgbClr val="000000"/>
                      </a:solidFill>
                      <a:latin typeface="Verdana" pitchFamily="34" charset="0"/>
                    </a:rPr>
                    <a:t>7</a:t>
                  </a:r>
                </a:p>
                <a:p>
                  <a:pPr algn="ctr">
                    <a:spcBef>
                      <a:spcPct val="0"/>
                    </a:spcBef>
                    <a:buFontTx/>
                    <a:buNone/>
                  </a:pPr>
                  <a:r>
                    <a:rPr lang="en-US" altLang="hu-HU" sz="1000" dirty="0" smtClean="0">
                      <a:solidFill>
                        <a:srgbClr val="000000"/>
                      </a:solidFill>
                      <a:latin typeface="Verdana" pitchFamily="34" charset="0"/>
                    </a:rPr>
                    <a:t>ARMv7</a:t>
                  </a:r>
                </a:p>
                <a:p>
                  <a:pPr algn="ctr">
                    <a:spcBef>
                      <a:spcPct val="0"/>
                    </a:spcBef>
                    <a:buFontTx/>
                    <a:buNone/>
                  </a:pPr>
                  <a:r>
                    <a:rPr lang="en-US" altLang="hu-HU" sz="1000" dirty="0" smtClean="0">
                      <a:solidFill>
                        <a:srgbClr val="000000"/>
                      </a:solidFill>
                      <a:latin typeface="Verdana" pitchFamily="34" charset="0"/>
                    </a:rPr>
                    <a:t>28 nm</a:t>
                  </a:r>
                  <a:endParaRPr lang="hu-HU" altLang="hu-HU" sz="1000">
                    <a:solidFill>
                      <a:srgbClr val="000000"/>
                    </a:solidFill>
                    <a:latin typeface="Verdana" pitchFamily="34" charset="0"/>
                  </a:endParaRPr>
                </a:p>
              </p:txBody>
            </p:sp>
            <p:sp>
              <p:nvSpPr>
                <p:cNvPr id="74" name="Szövegdoboz 36"/>
                <p:cNvSpPr txBox="1">
                  <a:spLocks noChangeArrowheads="1"/>
                </p:cNvSpPr>
                <p:nvPr/>
              </p:nvSpPr>
              <p:spPr bwMode="auto">
                <a:xfrm rot="-900000">
                  <a:off x="6411278" y="4446970"/>
                  <a:ext cx="1002197" cy="69249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spcBef>
                      <a:spcPct val="20000"/>
                    </a:spcBef>
                    <a:buFont typeface="Arial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5pPr>
                  <a:lvl6pPr marL="2514600" indent="-228600" fontAlgn="base">
                    <a:spcBef>
                      <a:spcPct val="20000"/>
                    </a:spcBef>
                    <a:spcAft>
                      <a:spcPct val="0"/>
                    </a:spcAft>
                    <a:buFont typeface="Arial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6pPr>
                  <a:lvl7pPr marL="2971800" indent="-228600" fontAlgn="base">
                    <a:spcBef>
                      <a:spcPct val="20000"/>
                    </a:spcBef>
                    <a:spcAft>
                      <a:spcPct val="0"/>
                    </a:spcAft>
                    <a:buFont typeface="Arial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7pPr>
                  <a:lvl8pPr marL="3429000" indent="-228600" fontAlgn="base">
                    <a:spcBef>
                      <a:spcPct val="20000"/>
                    </a:spcBef>
                    <a:spcAft>
                      <a:spcPct val="0"/>
                    </a:spcAft>
                    <a:buFont typeface="Arial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8pPr>
                  <a:lvl9pPr marL="3886200" indent="-228600" fontAlgn="base">
                    <a:spcBef>
                      <a:spcPct val="20000"/>
                    </a:spcBef>
                    <a:spcAft>
                      <a:spcPct val="0"/>
                    </a:spcAft>
                    <a:buFont typeface="Arial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9pPr>
                </a:lstStyle>
                <a:p>
                  <a:pPr algn="ctr">
                    <a:spcBef>
                      <a:spcPct val="0"/>
                    </a:spcBef>
                    <a:buFontTx/>
                    <a:buNone/>
                  </a:pPr>
                  <a:r>
                    <a:rPr lang="en-US" altLang="hu-HU" sz="900" dirty="0" smtClean="0">
                      <a:solidFill>
                        <a:srgbClr val="000000"/>
                      </a:solidFill>
                      <a:latin typeface="Verdana" pitchFamily="34" charset="0"/>
                    </a:rPr>
                    <a:t>10/2012</a:t>
                  </a:r>
                </a:p>
                <a:p>
                  <a:pPr>
                    <a:spcBef>
                      <a:spcPct val="0"/>
                    </a:spcBef>
                    <a:buFontTx/>
                    <a:buNone/>
                  </a:pPr>
                  <a:r>
                    <a:rPr lang="hu-HU" altLang="hu-HU" sz="1000" b="1" err="1" smtClean="0">
                      <a:solidFill>
                        <a:srgbClr val="000000"/>
                      </a:solidFill>
                      <a:latin typeface="Verdana" pitchFamily="34" charset="0"/>
                    </a:rPr>
                    <a:t>Cortex-A</a:t>
                  </a:r>
                  <a:r>
                    <a:rPr lang="en-US" altLang="hu-HU" sz="1000" b="1" dirty="0" smtClean="0">
                      <a:solidFill>
                        <a:srgbClr val="000000"/>
                      </a:solidFill>
                      <a:latin typeface="Verdana" pitchFamily="34" charset="0"/>
                    </a:rPr>
                    <a:t>53</a:t>
                  </a:r>
                </a:p>
                <a:p>
                  <a:pPr algn="ctr">
                    <a:spcBef>
                      <a:spcPct val="0"/>
                    </a:spcBef>
                    <a:buFontTx/>
                    <a:buNone/>
                  </a:pPr>
                  <a:r>
                    <a:rPr lang="en-US" altLang="hu-HU" sz="1000" dirty="0" smtClean="0">
                      <a:solidFill>
                        <a:srgbClr val="000000"/>
                      </a:solidFill>
                      <a:latin typeface="Verdana" pitchFamily="34" charset="0"/>
                    </a:rPr>
                    <a:t>ARMv8</a:t>
                  </a:r>
                </a:p>
                <a:p>
                  <a:pPr algn="ctr">
                    <a:spcBef>
                      <a:spcPct val="0"/>
                    </a:spcBef>
                    <a:buFontTx/>
                    <a:buNone/>
                  </a:pPr>
                  <a:r>
                    <a:rPr lang="en-US" altLang="hu-HU" sz="1000" dirty="0" smtClean="0">
                      <a:solidFill>
                        <a:srgbClr val="000000"/>
                      </a:solidFill>
                      <a:latin typeface="Verdana" pitchFamily="34" charset="0"/>
                    </a:rPr>
                    <a:t>20/16 nm</a:t>
                  </a:r>
                  <a:endParaRPr lang="hu-HU" altLang="hu-HU" sz="1000">
                    <a:solidFill>
                      <a:srgbClr val="000000"/>
                    </a:solidFill>
                    <a:latin typeface="Verdana" pitchFamily="34" charset="0"/>
                  </a:endParaRPr>
                </a:p>
              </p:txBody>
            </p:sp>
            <p:sp>
              <p:nvSpPr>
                <p:cNvPr id="75" name="Szövegdoboz 36"/>
                <p:cNvSpPr txBox="1">
                  <a:spLocks noChangeArrowheads="1"/>
                </p:cNvSpPr>
                <p:nvPr/>
              </p:nvSpPr>
              <p:spPr bwMode="auto">
                <a:xfrm rot="20700000">
                  <a:off x="626655" y="4313621"/>
                  <a:ext cx="910827" cy="69249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spcBef>
                      <a:spcPct val="20000"/>
                    </a:spcBef>
                    <a:buFont typeface="Arial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5pPr>
                  <a:lvl6pPr marL="2514600" indent="-228600" fontAlgn="base">
                    <a:spcBef>
                      <a:spcPct val="20000"/>
                    </a:spcBef>
                    <a:spcAft>
                      <a:spcPct val="0"/>
                    </a:spcAft>
                    <a:buFont typeface="Arial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6pPr>
                  <a:lvl7pPr marL="2971800" indent="-228600" fontAlgn="base">
                    <a:spcBef>
                      <a:spcPct val="20000"/>
                    </a:spcBef>
                    <a:spcAft>
                      <a:spcPct val="0"/>
                    </a:spcAft>
                    <a:buFont typeface="Arial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7pPr>
                  <a:lvl8pPr marL="3429000" indent="-228600" fontAlgn="base">
                    <a:spcBef>
                      <a:spcPct val="20000"/>
                    </a:spcBef>
                    <a:spcAft>
                      <a:spcPct val="0"/>
                    </a:spcAft>
                    <a:buFont typeface="Arial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8pPr>
                  <a:lvl9pPr marL="3886200" indent="-228600" fontAlgn="base">
                    <a:spcBef>
                      <a:spcPct val="20000"/>
                    </a:spcBef>
                    <a:spcAft>
                      <a:spcPct val="0"/>
                    </a:spcAft>
                    <a:buFont typeface="Arial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9pPr>
                </a:lstStyle>
                <a:p>
                  <a:pPr algn="ctr">
                    <a:spcBef>
                      <a:spcPct val="0"/>
                    </a:spcBef>
                    <a:buFontTx/>
                    <a:buNone/>
                  </a:pPr>
                  <a:r>
                    <a:rPr lang="en-US" altLang="hu-HU" sz="900" dirty="0" smtClean="0">
                      <a:solidFill>
                        <a:srgbClr val="000000"/>
                      </a:solidFill>
                      <a:latin typeface="Verdana" pitchFamily="34" charset="0"/>
                    </a:rPr>
                    <a:t>10/2005</a:t>
                  </a:r>
                </a:p>
                <a:p>
                  <a:pPr>
                    <a:spcBef>
                      <a:spcPct val="0"/>
                    </a:spcBef>
                    <a:buFontTx/>
                    <a:buNone/>
                  </a:pPr>
                  <a:r>
                    <a:rPr lang="hu-HU" altLang="hu-HU" sz="1000" b="1" dirty="0" smtClean="0">
                      <a:solidFill>
                        <a:srgbClr val="000000"/>
                      </a:solidFill>
                      <a:latin typeface="Verdana" pitchFamily="34" charset="0"/>
                    </a:rPr>
                    <a:t>Cortex-A</a:t>
                  </a:r>
                  <a:r>
                    <a:rPr lang="en-US" altLang="hu-HU" sz="1000" b="1" dirty="0" smtClean="0">
                      <a:solidFill>
                        <a:srgbClr val="000000"/>
                      </a:solidFill>
                      <a:latin typeface="Verdana" pitchFamily="34" charset="0"/>
                    </a:rPr>
                    <a:t>8</a:t>
                  </a:r>
                </a:p>
                <a:p>
                  <a:pPr algn="ctr">
                    <a:spcBef>
                      <a:spcPct val="0"/>
                    </a:spcBef>
                    <a:buFontTx/>
                    <a:buNone/>
                  </a:pPr>
                  <a:r>
                    <a:rPr lang="en-US" altLang="hu-HU" sz="1000" dirty="0" smtClean="0">
                      <a:solidFill>
                        <a:srgbClr val="000000"/>
                      </a:solidFill>
                      <a:latin typeface="Verdana" pitchFamily="34" charset="0"/>
                    </a:rPr>
                    <a:t>ARMv7</a:t>
                  </a:r>
                </a:p>
                <a:p>
                  <a:pPr algn="ctr">
                    <a:spcBef>
                      <a:spcPct val="0"/>
                    </a:spcBef>
                    <a:buFontTx/>
                    <a:buNone/>
                  </a:pPr>
                  <a:r>
                    <a:rPr lang="en-US" altLang="hu-HU" sz="1000" dirty="0" smtClean="0">
                      <a:solidFill>
                        <a:srgbClr val="000000"/>
                      </a:solidFill>
                      <a:latin typeface="Verdana" pitchFamily="34" charset="0"/>
                    </a:rPr>
                    <a:t>65 nm</a:t>
                  </a:r>
                  <a:endParaRPr lang="hu-HU" altLang="hu-HU" sz="1000" dirty="0">
                    <a:solidFill>
                      <a:srgbClr val="000000"/>
                    </a:solidFill>
                    <a:latin typeface="Verdana" pitchFamily="34" charset="0"/>
                  </a:endParaRPr>
                </a:p>
              </p:txBody>
            </p:sp>
            <p:sp>
              <p:nvSpPr>
                <p:cNvPr id="77" name="Szövegdoboz 36"/>
                <p:cNvSpPr txBox="1">
                  <a:spLocks noChangeArrowheads="1"/>
                </p:cNvSpPr>
                <p:nvPr/>
              </p:nvSpPr>
              <p:spPr bwMode="auto">
                <a:xfrm rot="-900000">
                  <a:off x="2695187" y="3757875"/>
                  <a:ext cx="910827" cy="69249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spcBef>
                      <a:spcPct val="20000"/>
                    </a:spcBef>
                    <a:buFont typeface="Arial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5pPr>
                  <a:lvl6pPr marL="2514600" indent="-228600" fontAlgn="base">
                    <a:spcBef>
                      <a:spcPct val="20000"/>
                    </a:spcBef>
                    <a:spcAft>
                      <a:spcPct val="0"/>
                    </a:spcAft>
                    <a:buFont typeface="Arial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6pPr>
                  <a:lvl7pPr marL="2971800" indent="-228600" fontAlgn="base">
                    <a:spcBef>
                      <a:spcPct val="20000"/>
                    </a:spcBef>
                    <a:spcAft>
                      <a:spcPct val="0"/>
                    </a:spcAft>
                    <a:buFont typeface="Arial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7pPr>
                  <a:lvl8pPr marL="3429000" indent="-228600" fontAlgn="base">
                    <a:spcBef>
                      <a:spcPct val="20000"/>
                    </a:spcBef>
                    <a:spcAft>
                      <a:spcPct val="0"/>
                    </a:spcAft>
                    <a:buFont typeface="Arial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8pPr>
                  <a:lvl9pPr marL="3886200" indent="-228600" fontAlgn="base">
                    <a:spcBef>
                      <a:spcPct val="20000"/>
                    </a:spcBef>
                    <a:spcAft>
                      <a:spcPct val="0"/>
                    </a:spcAft>
                    <a:buFont typeface="Arial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9pPr>
                </a:lstStyle>
                <a:p>
                  <a:pPr algn="ctr">
                    <a:spcBef>
                      <a:spcPct val="0"/>
                    </a:spcBef>
                    <a:buFontTx/>
                    <a:buNone/>
                  </a:pPr>
                  <a:r>
                    <a:rPr lang="en-US" altLang="hu-HU" sz="900" dirty="0" smtClean="0">
                      <a:solidFill>
                        <a:srgbClr val="000000"/>
                      </a:solidFill>
                      <a:latin typeface="Verdana" pitchFamily="34" charset="0"/>
                    </a:rPr>
                    <a:t>10/2007</a:t>
                  </a:r>
                </a:p>
                <a:p>
                  <a:pPr>
                    <a:spcBef>
                      <a:spcPct val="0"/>
                    </a:spcBef>
                    <a:buFontTx/>
                    <a:buNone/>
                  </a:pPr>
                  <a:r>
                    <a:rPr lang="hu-HU" altLang="hu-HU" sz="1000" b="1" err="1" smtClean="0">
                      <a:solidFill>
                        <a:srgbClr val="000000"/>
                      </a:solidFill>
                      <a:latin typeface="Verdana" pitchFamily="34" charset="0"/>
                    </a:rPr>
                    <a:t>Cortex-A</a:t>
                  </a:r>
                  <a:r>
                    <a:rPr lang="en-US" altLang="hu-HU" sz="1000" b="1" dirty="0" smtClean="0">
                      <a:solidFill>
                        <a:srgbClr val="000000"/>
                      </a:solidFill>
                      <a:latin typeface="Verdana" pitchFamily="34" charset="0"/>
                    </a:rPr>
                    <a:t>9</a:t>
                  </a:r>
                </a:p>
                <a:p>
                  <a:pPr algn="ctr">
                    <a:spcBef>
                      <a:spcPct val="0"/>
                    </a:spcBef>
                    <a:buFontTx/>
                    <a:buNone/>
                  </a:pPr>
                  <a:r>
                    <a:rPr lang="en-US" altLang="hu-HU" sz="1000" dirty="0" smtClean="0">
                      <a:solidFill>
                        <a:srgbClr val="000000"/>
                      </a:solidFill>
                      <a:latin typeface="Verdana" pitchFamily="34" charset="0"/>
                    </a:rPr>
                    <a:t>ARMv7</a:t>
                  </a:r>
                </a:p>
                <a:p>
                  <a:pPr algn="ctr">
                    <a:spcBef>
                      <a:spcPct val="0"/>
                    </a:spcBef>
                    <a:buFontTx/>
                    <a:buNone/>
                  </a:pPr>
                  <a:r>
                    <a:rPr lang="hu-HU" altLang="hu-HU" sz="1000" smtClean="0">
                      <a:solidFill>
                        <a:srgbClr val="000000"/>
                      </a:solidFill>
                      <a:latin typeface="Verdana" pitchFamily="34" charset="0"/>
                    </a:rPr>
                    <a:t>40</a:t>
                  </a:r>
                  <a:r>
                    <a:rPr lang="en-US" altLang="hu-HU" sz="1000" dirty="0" smtClean="0">
                      <a:solidFill>
                        <a:srgbClr val="000000"/>
                      </a:solidFill>
                      <a:latin typeface="Verdana" pitchFamily="34" charset="0"/>
                    </a:rPr>
                    <a:t> nm</a:t>
                  </a:r>
                  <a:endParaRPr lang="hu-HU" altLang="hu-HU" sz="1000">
                    <a:solidFill>
                      <a:srgbClr val="000000"/>
                    </a:solidFill>
                    <a:latin typeface="Verdana" pitchFamily="34" charset="0"/>
                  </a:endParaRPr>
                </a:p>
              </p:txBody>
            </p:sp>
            <p:sp>
              <p:nvSpPr>
                <p:cNvPr id="78" name="Szövegdoboz 36"/>
                <p:cNvSpPr txBox="1">
                  <a:spLocks noChangeArrowheads="1"/>
                </p:cNvSpPr>
                <p:nvPr/>
              </p:nvSpPr>
              <p:spPr bwMode="auto">
                <a:xfrm rot="-1680000">
                  <a:off x="4088071" y="2230696"/>
                  <a:ext cx="1002197" cy="69249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spcBef>
                      <a:spcPct val="20000"/>
                    </a:spcBef>
                    <a:buFont typeface="Arial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5pPr>
                  <a:lvl6pPr marL="2514600" indent="-228600" fontAlgn="base">
                    <a:spcBef>
                      <a:spcPct val="20000"/>
                    </a:spcBef>
                    <a:spcAft>
                      <a:spcPct val="0"/>
                    </a:spcAft>
                    <a:buFont typeface="Arial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6pPr>
                  <a:lvl7pPr marL="2971800" indent="-228600" fontAlgn="base">
                    <a:spcBef>
                      <a:spcPct val="20000"/>
                    </a:spcBef>
                    <a:spcAft>
                      <a:spcPct val="0"/>
                    </a:spcAft>
                    <a:buFont typeface="Arial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7pPr>
                  <a:lvl8pPr marL="3429000" indent="-228600" fontAlgn="base">
                    <a:spcBef>
                      <a:spcPct val="20000"/>
                    </a:spcBef>
                    <a:spcAft>
                      <a:spcPct val="0"/>
                    </a:spcAft>
                    <a:buFont typeface="Arial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8pPr>
                  <a:lvl9pPr marL="3886200" indent="-228600" fontAlgn="base">
                    <a:spcBef>
                      <a:spcPct val="20000"/>
                    </a:spcBef>
                    <a:spcAft>
                      <a:spcPct val="0"/>
                    </a:spcAft>
                    <a:buFont typeface="Arial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9pPr>
                </a:lstStyle>
                <a:p>
                  <a:pPr algn="ctr">
                    <a:spcBef>
                      <a:spcPct val="0"/>
                    </a:spcBef>
                    <a:buFontTx/>
                    <a:buNone/>
                  </a:pPr>
                  <a:r>
                    <a:rPr lang="en-US" altLang="hu-HU" sz="900" dirty="0" smtClean="0">
                      <a:solidFill>
                        <a:srgbClr val="000000"/>
                      </a:solidFill>
                      <a:latin typeface="Verdana" pitchFamily="34" charset="0"/>
                    </a:rPr>
                    <a:t>9/2010</a:t>
                  </a:r>
                </a:p>
                <a:p>
                  <a:pPr>
                    <a:spcBef>
                      <a:spcPct val="0"/>
                    </a:spcBef>
                    <a:buFontTx/>
                    <a:buNone/>
                  </a:pPr>
                  <a:r>
                    <a:rPr lang="hu-HU" altLang="hu-HU" sz="1000" b="1" err="1" smtClean="0">
                      <a:solidFill>
                        <a:srgbClr val="000000"/>
                      </a:solidFill>
                      <a:latin typeface="Verdana" pitchFamily="34" charset="0"/>
                    </a:rPr>
                    <a:t>Cortex-A</a:t>
                  </a:r>
                  <a:r>
                    <a:rPr lang="en-US" altLang="hu-HU" sz="1000" b="1" dirty="0" smtClean="0">
                      <a:solidFill>
                        <a:srgbClr val="000000"/>
                      </a:solidFill>
                      <a:latin typeface="Verdana" pitchFamily="34" charset="0"/>
                    </a:rPr>
                    <a:t>1</a:t>
                  </a:r>
                  <a:r>
                    <a:rPr lang="hu-HU" altLang="hu-HU" sz="1000" b="1" smtClean="0">
                      <a:solidFill>
                        <a:srgbClr val="000000"/>
                      </a:solidFill>
                      <a:latin typeface="Verdana" pitchFamily="34" charset="0"/>
                    </a:rPr>
                    <a:t>5</a:t>
                  </a:r>
                </a:p>
                <a:p>
                  <a:pPr algn="ctr">
                    <a:spcBef>
                      <a:spcPct val="0"/>
                    </a:spcBef>
                    <a:buFontTx/>
                    <a:buNone/>
                  </a:pPr>
                  <a:r>
                    <a:rPr lang="en-US" altLang="hu-HU" sz="1000" dirty="0" smtClean="0">
                      <a:solidFill>
                        <a:srgbClr val="000000"/>
                      </a:solidFill>
                      <a:latin typeface="Verdana" pitchFamily="34" charset="0"/>
                    </a:rPr>
                    <a:t>ARMv7</a:t>
                  </a:r>
                </a:p>
                <a:p>
                  <a:pPr algn="ctr">
                    <a:spcBef>
                      <a:spcPct val="0"/>
                    </a:spcBef>
                    <a:buFontTx/>
                    <a:buNone/>
                  </a:pPr>
                  <a:r>
                    <a:rPr lang="en-US" altLang="hu-HU" sz="1000" dirty="0" smtClean="0">
                      <a:solidFill>
                        <a:srgbClr val="000000"/>
                      </a:solidFill>
                      <a:latin typeface="Verdana" pitchFamily="34" charset="0"/>
                    </a:rPr>
                    <a:t>32/28 nm</a:t>
                  </a:r>
                  <a:endParaRPr lang="hu-HU" altLang="hu-HU" sz="1000">
                    <a:solidFill>
                      <a:srgbClr val="000000"/>
                    </a:solidFill>
                    <a:latin typeface="Verdana" pitchFamily="34" charset="0"/>
                  </a:endParaRPr>
                </a:p>
              </p:txBody>
            </p:sp>
            <p:sp>
              <p:nvSpPr>
                <p:cNvPr id="79" name="Szövegdoboz 36"/>
                <p:cNvSpPr txBox="1">
                  <a:spLocks noChangeArrowheads="1"/>
                </p:cNvSpPr>
                <p:nvPr/>
              </p:nvSpPr>
              <p:spPr bwMode="auto">
                <a:xfrm rot="-1620000">
                  <a:off x="5826706" y="1322611"/>
                  <a:ext cx="1002197" cy="69249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spcBef>
                      <a:spcPct val="20000"/>
                    </a:spcBef>
                    <a:buFont typeface="Arial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5pPr>
                  <a:lvl6pPr marL="2514600" indent="-228600" fontAlgn="base">
                    <a:spcBef>
                      <a:spcPct val="20000"/>
                    </a:spcBef>
                    <a:spcAft>
                      <a:spcPct val="0"/>
                    </a:spcAft>
                    <a:buFont typeface="Arial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6pPr>
                  <a:lvl7pPr marL="2971800" indent="-228600" fontAlgn="base">
                    <a:spcBef>
                      <a:spcPct val="20000"/>
                    </a:spcBef>
                    <a:spcAft>
                      <a:spcPct val="0"/>
                    </a:spcAft>
                    <a:buFont typeface="Arial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7pPr>
                  <a:lvl8pPr marL="3429000" indent="-228600" fontAlgn="base">
                    <a:spcBef>
                      <a:spcPct val="20000"/>
                    </a:spcBef>
                    <a:spcAft>
                      <a:spcPct val="0"/>
                    </a:spcAft>
                    <a:buFont typeface="Arial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8pPr>
                  <a:lvl9pPr marL="3886200" indent="-228600" fontAlgn="base">
                    <a:spcBef>
                      <a:spcPct val="20000"/>
                    </a:spcBef>
                    <a:spcAft>
                      <a:spcPct val="0"/>
                    </a:spcAft>
                    <a:buFont typeface="Arial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9pPr>
                </a:lstStyle>
                <a:p>
                  <a:pPr algn="ctr">
                    <a:spcBef>
                      <a:spcPct val="0"/>
                    </a:spcBef>
                    <a:buFontTx/>
                    <a:buNone/>
                  </a:pPr>
                  <a:r>
                    <a:rPr lang="en-US" altLang="hu-HU" sz="900" dirty="0" smtClean="0">
                      <a:solidFill>
                        <a:srgbClr val="000000"/>
                      </a:solidFill>
                      <a:latin typeface="Verdana" pitchFamily="34" charset="0"/>
                    </a:rPr>
                    <a:t>10/2012</a:t>
                  </a:r>
                </a:p>
                <a:p>
                  <a:pPr>
                    <a:spcBef>
                      <a:spcPct val="0"/>
                    </a:spcBef>
                    <a:buFontTx/>
                    <a:buNone/>
                  </a:pPr>
                  <a:r>
                    <a:rPr lang="hu-HU" altLang="hu-HU" sz="1000" b="1" smtClean="0">
                      <a:solidFill>
                        <a:srgbClr val="000000"/>
                      </a:solidFill>
                      <a:latin typeface="Verdana" pitchFamily="34" charset="0"/>
                    </a:rPr>
                    <a:t>Cortex-A5</a:t>
                  </a:r>
                  <a:r>
                    <a:rPr lang="en-US" altLang="hu-HU" sz="1000" b="1" dirty="0" smtClean="0">
                      <a:solidFill>
                        <a:srgbClr val="000000"/>
                      </a:solidFill>
                      <a:latin typeface="Verdana" pitchFamily="34" charset="0"/>
                    </a:rPr>
                    <a:t>7</a:t>
                  </a:r>
                </a:p>
                <a:p>
                  <a:pPr algn="ctr">
                    <a:spcBef>
                      <a:spcPct val="0"/>
                    </a:spcBef>
                    <a:buFontTx/>
                    <a:buNone/>
                  </a:pPr>
                  <a:r>
                    <a:rPr lang="en-US" altLang="hu-HU" sz="1000" dirty="0" smtClean="0">
                      <a:solidFill>
                        <a:srgbClr val="000000"/>
                      </a:solidFill>
                      <a:latin typeface="Verdana" pitchFamily="34" charset="0"/>
                    </a:rPr>
                    <a:t>ARMv8</a:t>
                  </a:r>
                </a:p>
                <a:p>
                  <a:pPr algn="ctr">
                    <a:spcBef>
                      <a:spcPct val="0"/>
                    </a:spcBef>
                    <a:buFontTx/>
                    <a:buNone/>
                  </a:pPr>
                  <a:r>
                    <a:rPr lang="en-US" altLang="hu-HU" sz="1000" dirty="0" smtClean="0">
                      <a:solidFill>
                        <a:srgbClr val="000000"/>
                      </a:solidFill>
                      <a:latin typeface="Verdana" pitchFamily="34" charset="0"/>
                    </a:rPr>
                    <a:t>20/16 nm</a:t>
                  </a:r>
                  <a:endParaRPr lang="hu-HU" altLang="hu-HU" sz="1000">
                    <a:solidFill>
                      <a:srgbClr val="000000"/>
                    </a:solidFill>
                    <a:latin typeface="Verdana" pitchFamily="34" charset="0"/>
                  </a:endParaRPr>
                </a:p>
              </p:txBody>
            </p:sp>
            <p:sp>
              <p:nvSpPr>
                <p:cNvPr id="84" name="Szövegdoboz 36"/>
                <p:cNvSpPr txBox="1">
                  <a:spLocks noChangeArrowheads="1"/>
                </p:cNvSpPr>
                <p:nvPr/>
              </p:nvSpPr>
              <p:spPr bwMode="auto">
                <a:xfrm rot="20659298">
                  <a:off x="6423508" y="2809709"/>
                  <a:ext cx="1002197" cy="84638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spcBef>
                      <a:spcPct val="20000"/>
                    </a:spcBef>
                    <a:buFont typeface="Arial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5pPr>
                  <a:lvl6pPr marL="2514600" indent="-228600" fontAlgn="base">
                    <a:spcBef>
                      <a:spcPct val="20000"/>
                    </a:spcBef>
                    <a:spcAft>
                      <a:spcPct val="0"/>
                    </a:spcAft>
                    <a:buFont typeface="Arial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6pPr>
                  <a:lvl7pPr marL="2971800" indent="-228600" fontAlgn="base">
                    <a:spcBef>
                      <a:spcPct val="20000"/>
                    </a:spcBef>
                    <a:spcAft>
                      <a:spcPct val="0"/>
                    </a:spcAft>
                    <a:buFont typeface="Arial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7pPr>
                  <a:lvl8pPr marL="3429000" indent="-228600" fontAlgn="base">
                    <a:spcBef>
                      <a:spcPct val="20000"/>
                    </a:spcBef>
                    <a:spcAft>
                      <a:spcPct val="0"/>
                    </a:spcAft>
                    <a:buFont typeface="Arial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8pPr>
                  <a:lvl9pPr marL="3886200" indent="-228600" fontAlgn="base">
                    <a:spcBef>
                      <a:spcPct val="20000"/>
                    </a:spcBef>
                    <a:spcAft>
                      <a:spcPct val="0"/>
                    </a:spcAft>
                    <a:buFont typeface="Arial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9pPr>
                </a:lstStyle>
                <a:p>
                  <a:pPr algn="ctr">
                    <a:spcBef>
                      <a:spcPct val="0"/>
                    </a:spcBef>
                    <a:buFontTx/>
                    <a:buNone/>
                  </a:pPr>
                  <a:r>
                    <a:rPr lang="hu-HU" altLang="hu-HU" sz="900" dirty="0">
                      <a:solidFill>
                        <a:srgbClr val="000000"/>
                      </a:solidFill>
                      <a:latin typeface="Verdana" pitchFamily="34" charset="0"/>
                    </a:rPr>
                    <a:t>6</a:t>
                  </a:r>
                  <a:r>
                    <a:rPr lang="en-US" altLang="hu-HU" sz="900" dirty="0" smtClean="0">
                      <a:solidFill>
                        <a:srgbClr val="000000"/>
                      </a:solidFill>
                      <a:latin typeface="Verdana" pitchFamily="34" charset="0"/>
                    </a:rPr>
                    <a:t>/2013</a:t>
                  </a:r>
                </a:p>
                <a:p>
                  <a:pPr>
                    <a:spcBef>
                      <a:spcPct val="0"/>
                    </a:spcBef>
                    <a:buFontTx/>
                    <a:buNone/>
                  </a:pPr>
                  <a:r>
                    <a:rPr lang="hu-HU" altLang="hu-HU" sz="1000" b="1" dirty="0" smtClean="0">
                      <a:solidFill>
                        <a:srgbClr val="000000"/>
                      </a:solidFill>
                      <a:latin typeface="Verdana" pitchFamily="34" charset="0"/>
                    </a:rPr>
                    <a:t>Cortex-A</a:t>
                  </a:r>
                  <a:r>
                    <a:rPr lang="en-US" altLang="hu-HU" sz="1000" b="1" dirty="0" smtClean="0">
                      <a:solidFill>
                        <a:srgbClr val="000000"/>
                      </a:solidFill>
                      <a:latin typeface="Verdana" pitchFamily="34" charset="0"/>
                    </a:rPr>
                    <a:t>12</a:t>
                  </a:r>
                </a:p>
                <a:p>
                  <a:pPr algn="ctr">
                    <a:spcBef>
                      <a:spcPct val="0"/>
                    </a:spcBef>
                    <a:buFontTx/>
                    <a:buNone/>
                  </a:pPr>
                  <a:r>
                    <a:rPr lang="en-US" altLang="hu-HU" sz="1000" dirty="0" smtClean="0">
                      <a:solidFill>
                        <a:srgbClr val="000000"/>
                      </a:solidFill>
                      <a:latin typeface="Verdana" pitchFamily="34" charset="0"/>
                    </a:rPr>
                    <a:t>ARMv7</a:t>
                  </a:r>
                </a:p>
                <a:p>
                  <a:pPr algn="ctr">
                    <a:spcBef>
                      <a:spcPct val="0"/>
                    </a:spcBef>
                    <a:buFontTx/>
                    <a:buNone/>
                  </a:pPr>
                  <a:r>
                    <a:rPr lang="en-US" altLang="hu-HU" sz="1000" dirty="0" smtClean="0">
                      <a:solidFill>
                        <a:srgbClr val="000000"/>
                      </a:solidFill>
                      <a:latin typeface="Verdana" pitchFamily="34" charset="0"/>
                    </a:rPr>
                    <a:t>20/16 nm</a:t>
                  </a:r>
                </a:p>
                <a:p>
                  <a:pPr algn="ctr">
                    <a:spcBef>
                      <a:spcPct val="0"/>
                    </a:spcBef>
                    <a:buFontTx/>
                    <a:buNone/>
                  </a:pPr>
                  <a:endParaRPr lang="hu-HU" altLang="hu-HU" sz="1000" dirty="0">
                    <a:solidFill>
                      <a:srgbClr val="000000"/>
                    </a:solidFill>
                    <a:latin typeface="Verdana" pitchFamily="34" charset="0"/>
                  </a:endParaRPr>
                </a:p>
              </p:txBody>
            </p:sp>
            <p:sp>
              <p:nvSpPr>
                <p:cNvPr id="67" name="Szövegdoboz 17"/>
                <p:cNvSpPr txBox="1">
                  <a:spLocks noChangeArrowheads="1"/>
                </p:cNvSpPr>
                <p:nvPr/>
              </p:nvSpPr>
              <p:spPr bwMode="auto">
                <a:xfrm>
                  <a:off x="7820229" y="6437516"/>
                  <a:ext cx="511679" cy="24622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spcBef>
                      <a:spcPct val="20000"/>
                    </a:spcBef>
                    <a:buFont typeface="Arial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5pPr>
                  <a:lvl6pPr marL="2514600" indent="-228600" fontAlgn="base">
                    <a:spcBef>
                      <a:spcPct val="20000"/>
                    </a:spcBef>
                    <a:spcAft>
                      <a:spcPct val="0"/>
                    </a:spcAft>
                    <a:buFont typeface="Arial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6pPr>
                  <a:lvl7pPr marL="2971800" indent="-228600" fontAlgn="base">
                    <a:spcBef>
                      <a:spcPct val="20000"/>
                    </a:spcBef>
                    <a:spcAft>
                      <a:spcPct val="0"/>
                    </a:spcAft>
                    <a:buFont typeface="Arial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7pPr>
                  <a:lvl8pPr marL="3429000" indent="-228600" fontAlgn="base">
                    <a:spcBef>
                      <a:spcPct val="20000"/>
                    </a:spcBef>
                    <a:spcAft>
                      <a:spcPct val="0"/>
                    </a:spcAft>
                    <a:buFont typeface="Arial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8pPr>
                  <a:lvl9pPr marL="3886200" indent="-228600" fontAlgn="base">
                    <a:spcBef>
                      <a:spcPct val="20000"/>
                    </a:spcBef>
                    <a:spcAft>
                      <a:spcPct val="0"/>
                    </a:spcAft>
                    <a:buFont typeface="Arial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r>
                    <a:rPr lang="hu-HU" altLang="hu-HU" sz="1000" smtClean="0">
                      <a:solidFill>
                        <a:srgbClr val="000000"/>
                      </a:solidFill>
                      <a:latin typeface="Verdana" pitchFamily="34" charset="0"/>
                    </a:rPr>
                    <a:t>201</a:t>
                  </a:r>
                  <a:r>
                    <a:rPr lang="en-US" altLang="hu-HU" sz="1000" dirty="0" smtClean="0">
                      <a:solidFill>
                        <a:srgbClr val="000000"/>
                      </a:solidFill>
                      <a:latin typeface="Verdana" pitchFamily="34" charset="0"/>
                    </a:rPr>
                    <a:t>4</a:t>
                  </a:r>
                  <a:endParaRPr lang="hu-HU" altLang="hu-HU" sz="1000">
                    <a:solidFill>
                      <a:srgbClr val="000000"/>
                    </a:solidFill>
                    <a:latin typeface="Verdana" pitchFamily="34" charset="0"/>
                  </a:endParaRPr>
                </a:p>
              </p:txBody>
            </p:sp>
            <p:cxnSp>
              <p:nvCxnSpPr>
                <p:cNvPr id="68" name="Egyenes összekötő 56"/>
                <p:cNvCxnSpPr/>
                <p:nvPr/>
              </p:nvCxnSpPr>
              <p:spPr>
                <a:xfrm>
                  <a:off x="7638458" y="6294641"/>
                  <a:ext cx="0" cy="144463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69" name="Lekerekített téglalap 68"/>
                <p:cNvSpPr/>
                <p:nvPr/>
              </p:nvSpPr>
              <p:spPr>
                <a:xfrm>
                  <a:off x="7600152" y="3283728"/>
                  <a:ext cx="180000" cy="180000"/>
                </a:xfrm>
                <a:prstGeom prst="roundRect">
                  <a:avLst/>
                </a:prstGeom>
              </p:spPr>
              <p:style>
                <a:lnRef idx="0">
                  <a:schemeClr val="accent1"/>
                </a:lnRef>
                <a:fillRef idx="3">
                  <a:schemeClr val="accent1"/>
                </a:fillRef>
                <a:effectRef idx="3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/>
                  <a:endParaRPr lang="hu-HU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70" name="Szövegdoboz 36"/>
                <p:cNvSpPr txBox="1">
                  <a:spLocks noChangeArrowheads="1"/>
                </p:cNvSpPr>
                <p:nvPr/>
              </p:nvSpPr>
              <p:spPr bwMode="auto">
                <a:xfrm rot="20700000">
                  <a:off x="7203366" y="2406162"/>
                  <a:ext cx="1002197" cy="69249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spcBef>
                      <a:spcPct val="20000"/>
                    </a:spcBef>
                    <a:buFont typeface="Arial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5pPr>
                  <a:lvl6pPr marL="2514600" indent="-228600" fontAlgn="base">
                    <a:spcBef>
                      <a:spcPct val="20000"/>
                    </a:spcBef>
                    <a:spcAft>
                      <a:spcPct val="0"/>
                    </a:spcAft>
                    <a:buFont typeface="Arial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6pPr>
                  <a:lvl7pPr marL="2971800" indent="-228600" fontAlgn="base">
                    <a:spcBef>
                      <a:spcPct val="20000"/>
                    </a:spcBef>
                    <a:spcAft>
                      <a:spcPct val="0"/>
                    </a:spcAft>
                    <a:buFont typeface="Arial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7pPr>
                  <a:lvl8pPr marL="3429000" indent="-228600" fontAlgn="base">
                    <a:spcBef>
                      <a:spcPct val="20000"/>
                    </a:spcBef>
                    <a:spcAft>
                      <a:spcPct val="0"/>
                    </a:spcAft>
                    <a:buFont typeface="Arial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8pPr>
                  <a:lvl9pPr marL="3886200" indent="-228600" fontAlgn="base">
                    <a:spcBef>
                      <a:spcPct val="20000"/>
                    </a:spcBef>
                    <a:spcAft>
                      <a:spcPct val="0"/>
                    </a:spcAft>
                    <a:buFont typeface="Arial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9pPr>
                </a:lstStyle>
                <a:p>
                  <a:pPr algn="ctr">
                    <a:spcBef>
                      <a:spcPct val="0"/>
                    </a:spcBef>
                    <a:buFontTx/>
                    <a:buNone/>
                  </a:pPr>
                  <a:r>
                    <a:rPr lang="hu-HU" altLang="hu-HU" sz="900" dirty="0">
                      <a:solidFill>
                        <a:srgbClr val="000000"/>
                      </a:solidFill>
                      <a:latin typeface="Verdana" pitchFamily="34" charset="0"/>
                    </a:rPr>
                    <a:t>2</a:t>
                  </a:r>
                  <a:r>
                    <a:rPr lang="en-US" altLang="hu-HU" sz="900" dirty="0" smtClean="0">
                      <a:solidFill>
                        <a:srgbClr val="000000"/>
                      </a:solidFill>
                      <a:latin typeface="Verdana" pitchFamily="34" charset="0"/>
                    </a:rPr>
                    <a:t>/201</a:t>
                  </a:r>
                  <a:r>
                    <a:rPr lang="hu-HU" altLang="hu-HU" sz="900" dirty="0" smtClean="0">
                      <a:solidFill>
                        <a:srgbClr val="000000"/>
                      </a:solidFill>
                      <a:latin typeface="Verdana" pitchFamily="34" charset="0"/>
                    </a:rPr>
                    <a:t>4</a:t>
                  </a:r>
                  <a:endParaRPr lang="en-US" altLang="hu-HU" sz="900" dirty="0" smtClean="0">
                    <a:solidFill>
                      <a:srgbClr val="000000"/>
                    </a:solidFill>
                    <a:latin typeface="Verdana" pitchFamily="34" charset="0"/>
                  </a:endParaRPr>
                </a:p>
                <a:p>
                  <a:pPr>
                    <a:spcBef>
                      <a:spcPct val="0"/>
                    </a:spcBef>
                    <a:buFontTx/>
                    <a:buNone/>
                  </a:pPr>
                  <a:r>
                    <a:rPr lang="hu-HU" altLang="hu-HU" sz="1000" b="1" dirty="0" smtClean="0">
                      <a:solidFill>
                        <a:srgbClr val="000000"/>
                      </a:solidFill>
                      <a:latin typeface="Verdana" pitchFamily="34" charset="0"/>
                    </a:rPr>
                    <a:t>Cortex-A17</a:t>
                  </a:r>
                  <a:endParaRPr lang="en-US" altLang="hu-HU" sz="1000" b="1" dirty="0" smtClean="0">
                    <a:solidFill>
                      <a:srgbClr val="000000"/>
                    </a:solidFill>
                    <a:latin typeface="Verdana" pitchFamily="34" charset="0"/>
                  </a:endParaRPr>
                </a:p>
                <a:p>
                  <a:pPr algn="ctr">
                    <a:spcBef>
                      <a:spcPct val="0"/>
                    </a:spcBef>
                    <a:buFontTx/>
                    <a:buNone/>
                  </a:pPr>
                  <a:r>
                    <a:rPr lang="en-US" altLang="hu-HU" sz="1000" dirty="0" err="1" smtClean="0">
                      <a:solidFill>
                        <a:srgbClr val="000000"/>
                      </a:solidFill>
                      <a:latin typeface="Verdana" pitchFamily="34" charset="0"/>
                    </a:rPr>
                    <a:t>ARMv</a:t>
                  </a:r>
                  <a:r>
                    <a:rPr lang="hu-HU" altLang="hu-HU" sz="1000" dirty="0" smtClean="0">
                      <a:solidFill>
                        <a:srgbClr val="000000"/>
                      </a:solidFill>
                      <a:latin typeface="Verdana" pitchFamily="34" charset="0"/>
                    </a:rPr>
                    <a:t>7</a:t>
                  </a:r>
                  <a:endParaRPr lang="en-US" altLang="hu-HU" sz="1000" dirty="0" smtClean="0">
                    <a:solidFill>
                      <a:srgbClr val="000000"/>
                    </a:solidFill>
                    <a:latin typeface="Verdana" pitchFamily="34" charset="0"/>
                  </a:endParaRPr>
                </a:p>
                <a:p>
                  <a:pPr algn="ctr">
                    <a:spcBef>
                      <a:spcPct val="0"/>
                    </a:spcBef>
                    <a:buFontTx/>
                    <a:buNone/>
                  </a:pPr>
                  <a:r>
                    <a:rPr lang="en-US" altLang="hu-HU" sz="1000" dirty="0" smtClean="0">
                      <a:solidFill>
                        <a:srgbClr val="000000"/>
                      </a:solidFill>
                      <a:latin typeface="Verdana" pitchFamily="34" charset="0"/>
                    </a:rPr>
                    <a:t>2</a:t>
                  </a:r>
                  <a:r>
                    <a:rPr lang="hu-HU" altLang="hu-HU" sz="1000" dirty="0" smtClean="0">
                      <a:solidFill>
                        <a:srgbClr val="000000"/>
                      </a:solidFill>
                      <a:latin typeface="Verdana" pitchFamily="34" charset="0"/>
                    </a:rPr>
                    <a:t>8</a:t>
                  </a:r>
                  <a:r>
                    <a:rPr lang="en-US" altLang="hu-HU" sz="1000" dirty="0" smtClean="0">
                      <a:solidFill>
                        <a:srgbClr val="000000"/>
                      </a:solidFill>
                      <a:latin typeface="Verdana" pitchFamily="34" charset="0"/>
                    </a:rPr>
                    <a:t> nm</a:t>
                  </a:r>
                  <a:endParaRPr lang="hu-HU" altLang="hu-HU" sz="1000" dirty="0">
                    <a:solidFill>
                      <a:srgbClr val="000000"/>
                    </a:solidFill>
                    <a:latin typeface="Verdana" pitchFamily="34" charset="0"/>
                  </a:endParaRPr>
                </a:p>
              </p:txBody>
            </p:sp>
            <p:cxnSp>
              <p:nvCxnSpPr>
                <p:cNvPr id="72" name="Egyenes összekötő 71"/>
                <p:cNvCxnSpPr/>
                <p:nvPr/>
              </p:nvCxnSpPr>
              <p:spPr>
                <a:xfrm rot="5400000">
                  <a:off x="259105" y="1051309"/>
                  <a:ext cx="0" cy="144462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0" name="Egyenes összekötő 79"/>
                <p:cNvCxnSpPr/>
                <p:nvPr/>
              </p:nvCxnSpPr>
              <p:spPr>
                <a:xfrm rot="5400000">
                  <a:off x="259105" y="234714"/>
                  <a:ext cx="0" cy="144462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82" name="Szövegdoboz 81"/>
                <p:cNvSpPr txBox="1"/>
                <p:nvPr/>
              </p:nvSpPr>
              <p:spPr>
                <a:xfrm>
                  <a:off x="-27692" y="996540"/>
                  <a:ext cx="269875" cy="254000"/>
                </a:xfrm>
                <a:prstGeom prst="rect">
                  <a:avLst/>
                </a:prstGeom>
                <a:noFill/>
              </p:spPr>
              <p:txBody>
                <a:bodyPr wrap="none">
                  <a:spAutoFit/>
                </a:bodyPr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r>
                    <a:rPr lang="hu-HU" sz="1050" smtClean="0">
                      <a:solidFill>
                        <a:prstClr val="black"/>
                      </a:solidFill>
                      <a:latin typeface="Verdana" panose="020B0604030504040204" pitchFamily="34" charset="0"/>
                      <a:ea typeface="Verdana" panose="020B0604030504040204" pitchFamily="34" charset="0"/>
                      <a:cs typeface="Verdana" panose="020B0604030504040204" pitchFamily="34" charset="0"/>
                    </a:rPr>
                    <a:t>6</a:t>
                  </a:r>
                  <a:endParaRPr lang="hu-HU" sz="1050">
                    <a:solidFill>
                      <a:prstClr val="black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endParaRPr>
                </a:p>
              </p:txBody>
            </p:sp>
            <p:sp>
              <p:nvSpPr>
                <p:cNvPr id="83" name="Szövegdoboz 82"/>
                <p:cNvSpPr txBox="1"/>
                <p:nvPr/>
              </p:nvSpPr>
              <p:spPr>
                <a:xfrm>
                  <a:off x="-27692" y="170420"/>
                  <a:ext cx="269626" cy="253916"/>
                </a:xfrm>
                <a:prstGeom prst="rect">
                  <a:avLst/>
                </a:prstGeom>
                <a:noFill/>
              </p:spPr>
              <p:txBody>
                <a:bodyPr wrap="none">
                  <a:spAutoFit/>
                </a:bodyPr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r>
                    <a:rPr lang="hu-HU" sz="1050">
                      <a:solidFill>
                        <a:prstClr val="black"/>
                      </a:solidFill>
                      <a:latin typeface="Verdana" panose="020B0604030504040204" pitchFamily="34" charset="0"/>
                      <a:ea typeface="Verdana" panose="020B0604030504040204" pitchFamily="34" charset="0"/>
                      <a:cs typeface="Verdana" panose="020B0604030504040204" pitchFamily="34" charset="0"/>
                    </a:rPr>
                    <a:t>7</a:t>
                  </a:r>
                </a:p>
              </p:txBody>
            </p:sp>
            <p:sp>
              <p:nvSpPr>
                <p:cNvPr id="85" name="Szövegdoboz 84"/>
                <p:cNvSpPr txBox="1"/>
                <p:nvPr/>
              </p:nvSpPr>
              <p:spPr>
                <a:xfrm>
                  <a:off x="364427" y="173540"/>
                  <a:ext cx="1034580" cy="294617"/>
                </a:xfrm>
                <a:prstGeom prst="rect">
                  <a:avLst/>
                </a:prstGeom>
                <a:noFill/>
              </p:spPr>
              <p:txBody>
                <a:bodyPr wrap="none">
                  <a:spAutoFit/>
                </a:bodyPr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r>
                    <a:rPr lang="hu-HU" sz="1050" dirty="0" smtClean="0">
                      <a:solidFill>
                        <a:prstClr val="black"/>
                      </a:solidFill>
                      <a:latin typeface="Verdana" panose="020B0604030504040204" pitchFamily="34" charset="0"/>
                      <a:ea typeface="Verdana" panose="020B0604030504040204" pitchFamily="34" charset="0"/>
                      <a:cs typeface="Verdana" panose="020B0604030504040204" pitchFamily="34" charset="0"/>
                    </a:rPr>
                    <a:t>DMIPS/MHz</a:t>
                  </a:r>
                  <a:endParaRPr lang="hu-HU" sz="1050" dirty="0">
                    <a:solidFill>
                      <a:prstClr val="black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endParaRPr>
                </a:p>
              </p:txBody>
            </p:sp>
            <p:cxnSp>
              <p:nvCxnSpPr>
                <p:cNvPr id="87" name="Egyenes összekötő 86"/>
                <p:cNvCxnSpPr/>
                <p:nvPr/>
              </p:nvCxnSpPr>
              <p:spPr>
                <a:xfrm>
                  <a:off x="7640820" y="6294184"/>
                  <a:ext cx="0" cy="144463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88" name="Szövegdoboz 17"/>
                <p:cNvSpPr txBox="1">
                  <a:spLocks noChangeArrowheads="1"/>
                </p:cNvSpPr>
                <p:nvPr/>
              </p:nvSpPr>
              <p:spPr bwMode="auto">
                <a:xfrm>
                  <a:off x="8615880" y="6436827"/>
                  <a:ext cx="511679" cy="24622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spcBef>
                      <a:spcPct val="20000"/>
                    </a:spcBef>
                    <a:buFont typeface="Arial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5pPr>
                  <a:lvl6pPr marL="2514600" indent="-228600" fontAlgn="base">
                    <a:spcBef>
                      <a:spcPct val="20000"/>
                    </a:spcBef>
                    <a:spcAft>
                      <a:spcPct val="0"/>
                    </a:spcAft>
                    <a:buFont typeface="Arial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6pPr>
                  <a:lvl7pPr marL="2971800" indent="-228600" fontAlgn="base">
                    <a:spcBef>
                      <a:spcPct val="20000"/>
                    </a:spcBef>
                    <a:spcAft>
                      <a:spcPct val="0"/>
                    </a:spcAft>
                    <a:buFont typeface="Arial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7pPr>
                  <a:lvl8pPr marL="3429000" indent="-228600" fontAlgn="base">
                    <a:spcBef>
                      <a:spcPct val="20000"/>
                    </a:spcBef>
                    <a:spcAft>
                      <a:spcPct val="0"/>
                    </a:spcAft>
                    <a:buFont typeface="Arial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8pPr>
                  <a:lvl9pPr marL="3886200" indent="-228600" fontAlgn="base">
                    <a:spcBef>
                      <a:spcPct val="20000"/>
                    </a:spcBef>
                    <a:spcAft>
                      <a:spcPct val="0"/>
                    </a:spcAft>
                    <a:buFont typeface="Arial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r>
                    <a:rPr lang="hu-HU" altLang="hu-HU" sz="1000" smtClean="0">
                      <a:solidFill>
                        <a:srgbClr val="000000"/>
                      </a:solidFill>
                      <a:latin typeface="Verdana" pitchFamily="34" charset="0"/>
                    </a:rPr>
                    <a:t>2015</a:t>
                  </a:r>
                  <a:endParaRPr lang="hu-HU" altLang="hu-HU" sz="1000">
                    <a:solidFill>
                      <a:srgbClr val="000000"/>
                    </a:solidFill>
                    <a:latin typeface="Verdana" pitchFamily="34" charset="0"/>
                  </a:endParaRPr>
                </a:p>
              </p:txBody>
            </p:sp>
            <p:cxnSp>
              <p:nvCxnSpPr>
                <p:cNvPr id="89" name="Egyenes összekötő 56"/>
                <p:cNvCxnSpPr/>
                <p:nvPr/>
              </p:nvCxnSpPr>
              <p:spPr>
                <a:xfrm>
                  <a:off x="8487062" y="6293952"/>
                  <a:ext cx="0" cy="144463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71" name="Lekerekített téglalap 70"/>
                <p:cNvSpPr/>
                <p:nvPr/>
              </p:nvSpPr>
              <p:spPr>
                <a:xfrm>
                  <a:off x="8352440" y="476672"/>
                  <a:ext cx="180000" cy="180000"/>
                </a:xfrm>
                <a:prstGeom prst="roundRect">
                  <a:avLst/>
                </a:prstGeom>
              </p:spPr>
              <p:style>
                <a:lnRef idx="0">
                  <a:schemeClr val="accent1"/>
                </a:lnRef>
                <a:fillRef idx="3">
                  <a:schemeClr val="accent1"/>
                </a:fillRef>
                <a:effectRef idx="3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/>
                  <a:endParaRPr lang="hu-HU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76" name="Szövegdoboz 36"/>
                <p:cNvSpPr txBox="1">
                  <a:spLocks noChangeArrowheads="1"/>
                </p:cNvSpPr>
                <p:nvPr/>
              </p:nvSpPr>
              <p:spPr bwMode="auto">
                <a:xfrm rot="-1620000">
                  <a:off x="7410882" y="582834"/>
                  <a:ext cx="1002197" cy="69249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spcBef>
                      <a:spcPct val="20000"/>
                    </a:spcBef>
                    <a:buFont typeface="Arial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5pPr>
                  <a:lvl6pPr marL="2514600" indent="-228600" fontAlgn="base">
                    <a:spcBef>
                      <a:spcPct val="20000"/>
                    </a:spcBef>
                    <a:spcAft>
                      <a:spcPct val="0"/>
                    </a:spcAft>
                    <a:buFont typeface="Arial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6pPr>
                  <a:lvl7pPr marL="2971800" indent="-228600" fontAlgn="base">
                    <a:spcBef>
                      <a:spcPct val="20000"/>
                    </a:spcBef>
                    <a:spcAft>
                      <a:spcPct val="0"/>
                    </a:spcAft>
                    <a:buFont typeface="Arial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7pPr>
                  <a:lvl8pPr marL="3429000" indent="-228600" fontAlgn="base">
                    <a:spcBef>
                      <a:spcPct val="20000"/>
                    </a:spcBef>
                    <a:spcAft>
                      <a:spcPct val="0"/>
                    </a:spcAft>
                    <a:buFont typeface="Arial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8pPr>
                  <a:lvl9pPr marL="3886200" indent="-228600" fontAlgn="base">
                    <a:spcBef>
                      <a:spcPct val="20000"/>
                    </a:spcBef>
                    <a:spcAft>
                      <a:spcPct val="0"/>
                    </a:spcAft>
                    <a:buFont typeface="Arial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9pPr>
                </a:lstStyle>
                <a:p>
                  <a:pPr algn="ctr">
                    <a:spcBef>
                      <a:spcPct val="0"/>
                    </a:spcBef>
                    <a:buFontTx/>
                    <a:buNone/>
                  </a:pPr>
                  <a:r>
                    <a:rPr lang="hu-HU" altLang="hu-HU" sz="900" smtClean="0">
                      <a:solidFill>
                        <a:srgbClr val="000000"/>
                      </a:solidFill>
                      <a:latin typeface="Verdana" pitchFamily="34" charset="0"/>
                    </a:rPr>
                    <a:t>2</a:t>
                  </a:r>
                  <a:r>
                    <a:rPr lang="en-US" altLang="hu-HU" sz="900" smtClean="0">
                      <a:solidFill>
                        <a:srgbClr val="000000"/>
                      </a:solidFill>
                      <a:latin typeface="Verdana" pitchFamily="34" charset="0"/>
                    </a:rPr>
                    <a:t>/201</a:t>
                  </a:r>
                  <a:r>
                    <a:rPr lang="hu-HU" altLang="hu-HU" sz="900" smtClean="0">
                      <a:solidFill>
                        <a:srgbClr val="000000"/>
                      </a:solidFill>
                      <a:latin typeface="Verdana" pitchFamily="34" charset="0"/>
                    </a:rPr>
                    <a:t>5</a:t>
                  </a:r>
                  <a:endParaRPr lang="en-US" altLang="hu-HU" sz="900" smtClean="0">
                    <a:solidFill>
                      <a:srgbClr val="000000"/>
                    </a:solidFill>
                    <a:latin typeface="Verdana" pitchFamily="34" charset="0"/>
                  </a:endParaRPr>
                </a:p>
                <a:p>
                  <a:pPr>
                    <a:spcBef>
                      <a:spcPct val="0"/>
                    </a:spcBef>
                    <a:buFontTx/>
                    <a:buNone/>
                  </a:pPr>
                  <a:r>
                    <a:rPr lang="hu-HU" altLang="hu-HU" sz="1000" b="1" err="1" smtClean="0">
                      <a:solidFill>
                        <a:srgbClr val="000000"/>
                      </a:solidFill>
                      <a:latin typeface="Verdana" pitchFamily="34" charset="0"/>
                    </a:rPr>
                    <a:t>Cortex-A</a:t>
                  </a:r>
                  <a:r>
                    <a:rPr lang="en-US" altLang="hu-HU" sz="1000" b="1" smtClean="0">
                      <a:solidFill>
                        <a:srgbClr val="000000"/>
                      </a:solidFill>
                      <a:latin typeface="Verdana" pitchFamily="34" charset="0"/>
                    </a:rPr>
                    <a:t>7</a:t>
                  </a:r>
                  <a:r>
                    <a:rPr lang="hu-HU" altLang="hu-HU" sz="1000" b="1" smtClean="0">
                      <a:solidFill>
                        <a:srgbClr val="000000"/>
                      </a:solidFill>
                      <a:latin typeface="Verdana" pitchFamily="34" charset="0"/>
                    </a:rPr>
                    <a:t>2</a:t>
                  </a:r>
                  <a:endParaRPr lang="en-US" altLang="hu-HU" sz="1000" b="1" smtClean="0">
                    <a:solidFill>
                      <a:srgbClr val="000000"/>
                    </a:solidFill>
                    <a:latin typeface="Verdana" pitchFamily="34" charset="0"/>
                  </a:endParaRPr>
                </a:p>
                <a:p>
                  <a:pPr algn="ctr">
                    <a:spcBef>
                      <a:spcPct val="0"/>
                    </a:spcBef>
                    <a:buFontTx/>
                    <a:buNone/>
                  </a:pPr>
                  <a:r>
                    <a:rPr lang="en-US" altLang="hu-HU" sz="1000" smtClean="0">
                      <a:solidFill>
                        <a:srgbClr val="000000"/>
                      </a:solidFill>
                      <a:latin typeface="Verdana" pitchFamily="34" charset="0"/>
                    </a:rPr>
                    <a:t>ARMv8</a:t>
                  </a:r>
                  <a:endParaRPr lang="hu-HU" altLang="hu-HU" sz="1000" smtClean="0">
                    <a:solidFill>
                      <a:srgbClr val="000000"/>
                    </a:solidFill>
                    <a:latin typeface="Verdana" pitchFamily="34" charset="0"/>
                  </a:endParaRPr>
                </a:p>
                <a:p>
                  <a:pPr algn="ctr">
                    <a:spcBef>
                      <a:spcPct val="0"/>
                    </a:spcBef>
                    <a:buFontTx/>
                    <a:buNone/>
                  </a:pPr>
                  <a:r>
                    <a:rPr lang="en-US" altLang="hu-HU" sz="1000" smtClean="0">
                      <a:solidFill>
                        <a:srgbClr val="000000"/>
                      </a:solidFill>
                      <a:latin typeface="Verdana" pitchFamily="34" charset="0"/>
                    </a:rPr>
                    <a:t>16 nm</a:t>
                  </a:r>
                  <a:endParaRPr lang="hu-HU" altLang="hu-HU" sz="1000">
                    <a:solidFill>
                      <a:srgbClr val="000000"/>
                    </a:solidFill>
                    <a:latin typeface="Verdana" pitchFamily="34" charset="0"/>
                  </a:endParaRPr>
                </a:p>
              </p:txBody>
            </p:sp>
          </p:grpSp>
        </p:grpSp>
        <p:cxnSp>
          <p:nvCxnSpPr>
            <p:cNvPr id="81" name="Egyenes összekötő 56"/>
            <p:cNvCxnSpPr/>
            <p:nvPr/>
          </p:nvCxnSpPr>
          <p:spPr>
            <a:xfrm>
              <a:off x="8879033" y="6339811"/>
              <a:ext cx="0" cy="128314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0" name="Lekerekített téglalap 30"/>
            <p:cNvSpPr/>
            <p:nvPr/>
          </p:nvSpPr>
          <p:spPr>
            <a:xfrm>
              <a:off x="8726961" y="4784778"/>
              <a:ext cx="170183" cy="159878"/>
            </a:xfrm>
            <a:prstGeom prst="roundRect">
              <a:avLst/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hu-HU">
                <a:solidFill>
                  <a:prstClr val="white"/>
                </a:solidFill>
              </a:endParaRPr>
            </a:p>
          </p:txBody>
        </p:sp>
        <p:sp>
          <p:nvSpPr>
            <p:cNvPr id="91" name="Szövegdoboz 36"/>
            <p:cNvSpPr txBox="1">
              <a:spLocks noChangeArrowheads="1"/>
            </p:cNvSpPr>
            <p:nvPr/>
          </p:nvSpPr>
          <p:spPr bwMode="auto">
            <a:xfrm rot="20734654">
              <a:off x="7615595" y="4643832"/>
              <a:ext cx="1002197" cy="6924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itchFamily="34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itchFamily="34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itchFamily="34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itchFamily="34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hu-HU" altLang="hu-HU" sz="900" dirty="0" smtClean="0">
                  <a:solidFill>
                    <a:srgbClr val="000000"/>
                  </a:solidFill>
                  <a:latin typeface="Verdana" pitchFamily="34" charset="0"/>
                </a:rPr>
                <a:t>11</a:t>
              </a:r>
              <a:r>
                <a:rPr lang="en-US" altLang="hu-HU" sz="900" dirty="0" smtClean="0">
                  <a:solidFill>
                    <a:srgbClr val="000000"/>
                  </a:solidFill>
                  <a:latin typeface="Verdana" pitchFamily="34" charset="0"/>
                </a:rPr>
                <a:t>/201</a:t>
              </a:r>
              <a:r>
                <a:rPr lang="hu-HU" altLang="hu-HU" sz="900" dirty="0" smtClean="0">
                  <a:solidFill>
                    <a:srgbClr val="000000"/>
                  </a:solidFill>
                  <a:latin typeface="Verdana" pitchFamily="34" charset="0"/>
                </a:rPr>
                <a:t>5</a:t>
              </a:r>
              <a:endParaRPr lang="en-US" altLang="hu-HU" sz="900" dirty="0" smtClean="0">
                <a:solidFill>
                  <a:srgbClr val="000000"/>
                </a:solidFill>
                <a:latin typeface="Verdana" pitchFamily="34" charset="0"/>
              </a:endParaRPr>
            </a:p>
            <a:p>
              <a:pPr>
                <a:spcBef>
                  <a:spcPct val="0"/>
                </a:spcBef>
                <a:buFontTx/>
                <a:buNone/>
              </a:pPr>
              <a:r>
                <a:rPr lang="hu-HU" altLang="hu-HU" sz="1000" b="1" dirty="0" smtClean="0">
                  <a:solidFill>
                    <a:srgbClr val="000000"/>
                  </a:solidFill>
                  <a:latin typeface="Verdana" pitchFamily="34" charset="0"/>
                </a:rPr>
                <a:t>Cortex-A35</a:t>
              </a:r>
              <a:endParaRPr lang="en-US" altLang="hu-HU" sz="1000" b="1" dirty="0" smtClean="0">
                <a:solidFill>
                  <a:srgbClr val="000000"/>
                </a:solidFill>
                <a:latin typeface="Verdana" pitchFamily="34" charset="0"/>
              </a:endParaRPr>
            </a:p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hu-HU" sz="1000" dirty="0" smtClean="0">
                  <a:solidFill>
                    <a:srgbClr val="000000"/>
                  </a:solidFill>
                  <a:latin typeface="Verdana" pitchFamily="34" charset="0"/>
                </a:rPr>
                <a:t>ARMv8</a:t>
              </a:r>
            </a:p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hu-HU" sz="1000" dirty="0" smtClean="0">
                  <a:solidFill>
                    <a:srgbClr val="000000"/>
                  </a:solidFill>
                  <a:latin typeface="Verdana" pitchFamily="34" charset="0"/>
                </a:rPr>
                <a:t>2</a:t>
              </a:r>
              <a:r>
                <a:rPr lang="hu-HU" altLang="hu-HU" sz="1000" dirty="0" smtClean="0">
                  <a:solidFill>
                    <a:srgbClr val="000000"/>
                  </a:solidFill>
                  <a:latin typeface="Verdana" pitchFamily="34" charset="0"/>
                </a:rPr>
                <a:t>8</a:t>
              </a:r>
              <a:r>
                <a:rPr lang="en-US" altLang="hu-HU" sz="1000" dirty="0" smtClean="0">
                  <a:solidFill>
                    <a:srgbClr val="000000"/>
                  </a:solidFill>
                  <a:latin typeface="Verdana" pitchFamily="34" charset="0"/>
                </a:rPr>
                <a:t> nm</a:t>
              </a:r>
              <a:endParaRPr lang="hu-HU" altLang="hu-HU" sz="1000" dirty="0">
                <a:solidFill>
                  <a:srgbClr val="000000"/>
                </a:solidFill>
                <a:latin typeface="Verdana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193001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37045476"/>
              </p:ext>
            </p:extLst>
          </p:nvPr>
        </p:nvGraphicFramePr>
        <p:xfrm>
          <a:off x="1916706" y="1313765"/>
          <a:ext cx="4995554" cy="4860541"/>
        </p:xfrm>
        <a:graphic>
          <a:graphicData uri="http://schemas.openxmlformats.org/drawingml/2006/table">
            <a:tbl>
              <a:tblPr/>
              <a:tblGrid>
                <a:gridCol w="1145866"/>
                <a:gridCol w="128162"/>
                <a:gridCol w="2101346"/>
                <a:gridCol w="1620180"/>
              </a:tblGrid>
              <a:tr h="405046">
                <a:tc>
                  <a:txBody>
                    <a:bodyPr/>
                    <a:lstStyle/>
                    <a:p>
                      <a:pPr algn="ctr"/>
                      <a:r>
                        <a:rPr lang="en-US" sz="1300" dirty="0" smtClean="0"/>
                        <a:t>Announced </a:t>
                      </a:r>
                      <a:endParaRPr lang="en-US" sz="13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AD5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300" smtClean="0"/>
                        <a:t>Cortex-A model</a:t>
                      </a:r>
                      <a:endParaRPr lang="en-US" sz="130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AD5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 smtClean="0"/>
                        <a:t>DMIPS</a:t>
                      </a:r>
                      <a:r>
                        <a:rPr lang="hu-HU" sz="1300" dirty="0" smtClean="0"/>
                        <a:t>/MHz</a:t>
                      </a:r>
                      <a:endParaRPr lang="en-US" sz="13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AD5"/>
                    </a:solidFill>
                  </a:tcPr>
                </a:tc>
              </a:tr>
              <a:tr h="360040">
                <a:tc>
                  <a:txBody>
                    <a:bodyPr/>
                    <a:lstStyle/>
                    <a:p>
                      <a:pPr algn="ctr"/>
                      <a:r>
                        <a:rPr lang="en-US" sz="1300" smtClean="0"/>
                        <a:t>10/2005</a:t>
                      </a:r>
                      <a:endParaRPr lang="en-US" sz="130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AD5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300" smtClean="0"/>
                        <a:t>Cortex-A8    </a:t>
                      </a:r>
                      <a:endParaRPr lang="en-US" sz="130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smtClean="0"/>
                        <a:t>2.0</a:t>
                      </a:r>
                      <a:endParaRPr lang="en-US" sz="130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</a:tr>
              <a:tr h="449725">
                <a:tc>
                  <a:txBody>
                    <a:bodyPr/>
                    <a:lstStyle/>
                    <a:p>
                      <a:pPr algn="ctr"/>
                      <a:r>
                        <a:rPr lang="en-US" sz="1300" smtClean="0"/>
                        <a:t>10/2007</a:t>
                      </a:r>
                      <a:endParaRPr lang="en-US" sz="130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AD5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300" smtClean="0"/>
                        <a:t>Cortex-A9/A9 </a:t>
                      </a:r>
                      <a:r>
                        <a:rPr lang="en-US" sz="1300" err="1" smtClean="0"/>
                        <a:t>MPCore</a:t>
                      </a:r>
                      <a:r>
                        <a:rPr lang="en-US" sz="1300" smtClean="0"/>
                        <a:t> </a:t>
                      </a:r>
                      <a:endParaRPr lang="en-US" sz="130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smtClean="0"/>
                        <a:t>2.5</a:t>
                      </a:r>
                      <a:endParaRPr lang="en-US" sz="130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</a:tr>
              <a:tr h="405370">
                <a:tc>
                  <a:txBody>
                    <a:bodyPr/>
                    <a:lstStyle/>
                    <a:p>
                      <a:pPr algn="ctr"/>
                      <a:r>
                        <a:rPr lang="en-US" sz="1300" smtClean="0"/>
                        <a:t>10/2009</a:t>
                      </a:r>
                      <a:endParaRPr lang="en-US" sz="130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AD5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300" smtClean="0"/>
                        <a:t>Cortex-A5/A5 </a:t>
                      </a:r>
                      <a:r>
                        <a:rPr lang="en-US" sz="1300" err="1" smtClean="0"/>
                        <a:t>MPCore</a:t>
                      </a:r>
                      <a:r>
                        <a:rPr lang="en-US" sz="1300" smtClean="0"/>
                        <a:t> </a:t>
                      </a:r>
                      <a:endParaRPr lang="en-US" sz="130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smtClean="0"/>
                        <a:t>1.6</a:t>
                      </a:r>
                      <a:endParaRPr lang="en-US" sz="130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</a:tr>
              <a:tr h="405045">
                <a:tc>
                  <a:txBody>
                    <a:bodyPr/>
                    <a:lstStyle/>
                    <a:p>
                      <a:pPr algn="ctr"/>
                      <a:r>
                        <a:rPr lang="en-US" sz="1300" smtClean="0"/>
                        <a:t>9/2010</a:t>
                      </a:r>
                      <a:endParaRPr lang="en-US" sz="130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AD5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300" smtClean="0"/>
                        <a:t>Cortex-A15/A15 </a:t>
                      </a:r>
                      <a:r>
                        <a:rPr lang="en-US" sz="1300" err="1" smtClean="0"/>
                        <a:t>MPCore</a:t>
                      </a:r>
                      <a:endParaRPr lang="en-US" sz="130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smtClean="0"/>
                        <a:t>3.5-4.0</a:t>
                      </a:r>
                      <a:endParaRPr lang="en-US" sz="130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</a:tr>
              <a:tr h="405045">
                <a:tc>
                  <a:txBody>
                    <a:bodyPr/>
                    <a:lstStyle/>
                    <a:p>
                      <a:pPr algn="ctr"/>
                      <a:r>
                        <a:rPr lang="en-US" sz="1300" smtClean="0"/>
                        <a:t>10/2011</a:t>
                      </a:r>
                      <a:endParaRPr lang="en-US" sz="130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AD5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300" smtClean="0"/>
                        <a:t>Cortex-A7 MP Core</a:t>
                      </a:r>
                      <a:endParaRPr lang="en-US" sz="130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smtClean="0"/>
                        <a:t>1.7</a:t>
                      </a:r>
                      <a:endParaRPr lang="en-US" sz="130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</a:tr>
              <a:tr h="405045">
                <a:tc>
                  <a:txBody>
                    <a:bodyPr/>
                    <a:lstStyle/>
                    <a:p>
                      <a:pPr algn="ctr"/>
                      <a:r>
                        <a:rPr lang="en-US" sz="1300" smtClean="0"/>
                        <a:t>6/2013</a:t>
                      </a:r>
                      <a:endParaRPr lang="en-US" sz="130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AD5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300" smtClean="0"/>
                        <a:t>Cortex-A12/A12 </a:t>
                      </a:r>
                      <a:r>
                        <a:rPr lang="en-US" sz="1300" err="1" smtClean="0"/>
                        <a:t>MPCore</a:t>
                      </a:r>
                      <a:endParaRPr lang="en-US" sz="130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smtClean="0"/>
                        <a:t>3.0</a:t>
                      </a:r>
                      <a:endParaRPr lang="en-US" sz="130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</a:tr>
              <a:tr h="405045">
                <a:tc>
                  <a:txBody>
                    <a:bodyPr/>
                    <a:lstStyle/>
                    <a:p>
                      <a:pPr algn="ctr"/>
                      <a:r>
                        <a:rPr lang="en-US" sz="1300" smtClean="0"/>
                        <a:t>2/2014</a:t>
                      </a:r>
                      <a:endParaRPr lang="en-US" sz="130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AD5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300" smtClean="0"/>
                        <a:t>Cortex-A17/A17 </a:t>
                      </a:r>
                      <a:r>
                        <a:rPr lang="en-US" sz="1300" err="1" smtClean="0"/>
                        <a:t>MPCore</a:t>
                      </a:r>
                      <a:endParaRPr lang="en-US" sz="130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smtClean="0"/>
                        <a:t>3.1-3.3</a:t>
                      </a:r>
                      <a:endParaRPr lang="en-US" sz="130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</a:tr>
              <a:tr h="405045">
                <a:tc>
                  <a:txBody>
                    <a:bodyPr/>
                    <a:lstStyle/>
                    <a:p>
                      <a:pPr algn="ctr"/>
                      <a:r>
                        <a:rPr lang="hu-HU" sz="1300" smtClean="0"/>
                        <a:t>11/2015</a:t>
                      </a:r>
                      <a:endParaRPr lang="en-US" sz="130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AD5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hu-HU" sz="1300" smtClean="0"/>
                        <a:t>Cortex-A35</a:t>
                      </a:r>
                      <a:endParaRPr lang="en-US" sz="130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300" smtClean="0"/>
                        <a:t>~</a:t>
                      </a:r>
                      <a:r>
                        <a:rPr lang="hu-HU" sz="1300" baseline="0" smtClean="0"/>
                        <a:t> </a:t>
                      </a:r>
                      <a:r>
                        <a:rPr lang="hu-HU" sz="1300" smtClean="0"/>
                        <a:t>2.1</a:t>
                      </a:r>
                      <a:endParaRPr lang="en-US" sz="130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</a:tr>
              <a:tr h="405045">
                <a:tc>
                  <a:txBody>
                    <a:bodyPr/>
                    <a:lstStyle/>
                    <a:p>
                      <a:pPr algn="ctr"/>
                      <a:r>
                        <a:rPr lang="en-US" sz="1300" smtClean="0"/>
                        <a:t>10/2012</a:t>
                      </a:r>
                      <a:endParaRPr lang="en-US" sz="130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AD5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300" smtClean="0"/>
                        <a:t>Cortex-A53</a:t>
                      </a:r>
                      <a:endParaRPr lang="en-US" sz="130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smtClean="0"/>
                        <a:t>2.3</a:t>
                      </a:r>
                      <a:endParaRPr lang="en-US" sz="130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</a:tr>
              <a:tr h="405045">
                <a:tc>
                  <a:txBody>
                    <a:bodyPr/>
                    <a:lstStyle/>
                    <a:p>
                      <a:pPr algn="ctr"/>
                      <a:r>
                        <a:rPr lang="en-US" sz="1300" smtClean="0"/>
                        <a:t>10/2012</a:t>
                      </a:r>
                      <a:endParaRPr lang="en-US" sz="130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AD5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300" smtClean="0"/>
                        <a:t>Cortex-A57</a:t>
                      </a:r>
                      <a:endParaRPr lang="en-US" sz="130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smtClean="0"/>
                        <a:t>4.1-4.7</a:t>
                      </a:r>
                      <a:endParaRPr lang="en-US" sz="130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</a:tr>
              <a:tr h="405045">
                <a:tc>
                  <a:txBody>
                    <a:bodyPr/>
                    <a:lstStyle/>
                    <a:p>
                      <a:pPr algn="ctr"/>
                      <a:r>
                        <a:rPr lang="en-US" sz="1300" smtClean="0"/>
                        <a:t>2/2015</a:t>
                      </a:r>
                      <a:endParaRPr lang="en-US" sz="130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AD5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300" smtClean="0"/>
                        <a:t>Cortex-A72</a:t>
                      </a:r>
                      <a:endParaRPr lang="en-US" sz="130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smtClean="0"/>
                        <a:t>6.3-7.35</a:t>
                      </a:r>
                      <a:endParaRPr lang="en-US" sz="130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169956" y="619064"/>
            <a:ext cx="88708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2D2D8A"/>
                </a:solidFill>
              </a:rPr>
              <a:t>Announcement dates and </a:t>
            </a:r>
            <a:r>
              <a:rPr lang="hu-HU" dirty="0" smtClean="0">
                <a:solidFill>
                  <a:srgbClr val="2D2D8A"/>
                </a:solidFill>
              </a:rPr>
              <a:t>efficiency</a:t>
            </a:r>
            <a:r>
              <a:rPr lang="en-US" dirty="0" smtClean="0">
                <a:solidFill>
                  <a:srgbClr val="2D2D8A"/>
                </a:solidFill>
              </a:rPr>
              <a:t> (DMIPS</a:t>
            </a:r>
            <a:r>
              <a:rPr lang="hu-HU" dirty="0" smtClean="0">
                <a:solidFill>
                  <a:srgbClr val="2D2D8A"/>
                </a:solidFill>
              </a:rPr>
              <a:t>/MHz</a:t>
            </a:r>
            <a:r>
              <a:rPr lang="en-US" dirty="0" smtClean="0">
                <a:solidFill>
                  <a:srgbClr val="2D2D8A"/>
                </a:solidFill>
              </a:rPr>
              <a:t>) of the Cortex-A models</a:t>
            </a:r>
            <a:endParaRPr lang="en-US" dirty="0">
              <a:solidFill>
                <a:srgbClr val="2D2D8A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61510" y="5949280"/>
            <a:ext cx="1266693" cy="2923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00" smtClean="0">
                <a:solidFill>
                  <a:srgbClr val="000000"/>
                </a:solidFill>
              </a:rPr>
              <a:t>Source: ARM</a:t>
            </a:r>
            <a:endParaRPr lang="en-US" sz="1300">
              <a:solidFill>
                <a:srgbClr val="000000"/>
              </a:solidFill>
            </a:endParaRP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393700"/>
          </a:xfrm>
        </p:spPr>
        <p:txBody>
          <a:bodyPr/>
          <a:lstStyle/>
          <a:p>
            <a:r>
              <a:rPr lang="hu-HU" dirty="0">
                <a:solidFill>
                  <a:srgbClr val="FFFFFF"/>
                </a:solidFill>
              </a:rPr>
              <a:t>5. Overview of ARM’s Cortex-A series </a:t>
            </a:r>
            <a:r>
              <a:rPr lang="hu-HU" dirty="0" smtClean="0">
                <a:solidFill>
                  <a:srgbClr val="FFFFFF"/>
                </a:solidFill>
              </a:rPr>
              <a:t>(6)</a:t>
            </a:r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206515" y="6399330"/>
            <a:ext cx="795281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1400" dirty="0" smtClean="0"/>
              <a:t>DMIPS: Dhrystone MIPS (A synthetic benchmark that indicates integer performance)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2284279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87324" y="631785"/>
            <a:ext cx="89566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mtClean="0">
                <a:solidFill>
                  <a:srgbClr val="2D2D8A"/>
                </a:solidFill>
              </a:rPr>
              <a:t>Yearly shipment of ARM Cortex-A chips in different performance </a:t>
            </a:r>
            <a:r>
              <a:rPr lang="hu-HU" smtClean="0">
                <a:solidFill>
                  <a:srgbClr val="2D2D8A"/>
                </a:solidFill>
              </a:rPr>
              <a:t>classes</a:t>
            </a:r>
            <a:endParaRPr lang="en-US" smtClean="0">
              <a:solidFill>
                <a:srgbClr val="2D2D8A"/>
              </a:solidFill>
            </a:endParaRPr>
          </a:p>
          <a:p>
            <a:r>
              <a:rPr lang="en-US">
                <a:solidFill>
                  <a:srgbClr val="2D2D8A"/>
                </a:solidFill>
              </a:rPr>
              <a:t> </a:t>
            </a:r>
            <a:r>
              <a:rPr lang="en-US" smtClean="0">
                <a:solidFill>
                  <a:srgbClr val="2D2D8A"/>
                </a:solidFill>
              </a:rPr>
              <a:t> (data from 2013) </a:t>
            </a:r>
            <a:r>
              <a:rPr lang="en-US" smtClean="0">
                <a:solidFill>
                  <a:srgbClr val="000000"/>
                </a:solidFill>
              </a:rPr>
              <a:t>[</a:t>
            </a:r>
            <a:r>
              <a:rPr lang="hu-HU" smtClean="0">
                <a:solidFill>
                  <a:srgbClr val="000000"/>
                </a:solidFill>
              </a:rPr>
              <a:t>13</a:t>
            </a:r>
            <a:r>
              <a:rPr lang="en-US" smtClean="0">
                <a:solidFill>
                  <a:srgbClr val="000000"/>
                </a:solidFill>
              </a:rPr>
              <a:t>]</a:t>
            </a:r>
            <a:endParaRPr lang="en-US">
              <a:solidFill>
                <a:srgbClr val="000000"/>
              </a:solidFill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1" y="1441939"/>
            <a:ext cx="9143999" cy="4462336"/>
            <a:chOff x="1" y="1666964"/>
            <a:chExt cx="9143999" cy="4462336"/>
          </a:xfrm>
        </p:grpSpPr>
        <p:pic>
          <p:nvPicPr>
            <p:cNvPr id="28674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" y="1666964"/>
              <a:ext cx="9072499" cy="43480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" name="Rectangle 5"/>
            <p:cNvSpPr/>
            <p:nvPr/>
          </p:nvSpPr>
          <p:spPr bwMode="auto">
            <a:xfrm>
              <a:off x="8307415" y="5859270"/>
              <a:ext cx="836585" cy="270030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triangle" w="med" len="med"/>
            </a:ln>
            <a:effectLst/>
            <a:ex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400" smtClean="0">
                <a:solidFill>
                  <a:srgbClr val="000000"/>
                </a:solidFill>
              </a:endParaRPr>
            </a:p>
          </p:txBody>
        </p:sp>
      </p:grp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393700"/>
          </a:xfrm>
        </p:spPr>
        <p:txBody>
          <a:bodyPr/>
          <a:lstStyle/>
          <a:p>
            <a:r>
              <a:rPr lang="hu-HU">
                <a:solidFill>
                  <a:srgbClr val="FFFFFF"/>
                </a:solidFill>
              </a:rPr>
              <a:t>5. Overview of ARM’s Cortex-A series </a:t>
            </a:r>
            <a:r>
              <a:rPr lang="hu-HU" smtClean="0">
                <a:solidFill>
                  <a:srgbClr val="FFFFFF"/>
                </a:solidFill>
              </a:rPr>
              <a:t>(7)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0365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80975" y="628210"/>
            <a:ext cx="43299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mtClean="0">
                <a:solidFill>
                  <a:srgbClr val="2D2D8A"/>
                </a:solidFill>
              </a:rPr>
              <a:t>Word length of </a:t>
            </a:r>
            <a:r>
              <a:rPr lang="hu-HU" smtClean="0">
                <a:solidFill>
                  <a:srgbClr val="2D2D8A"/>
                </a:solidFill>
              </a:rPr>
              <a:t>the</a:t>
            </a:r>
            <a:r>
              <a:rPr lang="en-US" smtClean="0">
                <a:solidFill>
                  <a:srgbClr val="2D2D8A"/>
                </a:solidFill>
              </a:rPr>
              <a:t> Cortex-A </a:t>
            </a:r>
            <a:r>
              <a:rPr lang="hu-HU" smtClean="0">
                <a:solidFill>
                  <a:srgbClr val="2D2D8A"/>
                </a:solidFill>
              </a:rPr>
              <a:t>series</a:t>
            </a:r>
            <a:endParaRPr lang="en-US">
              <a:solidFill>
                <a:srgbClr val="2D2D8A"/>
              </a:solidFill>
            </a:endParaRPr>
          </a:p>
        </p:txBody>
      </p:sp>
      <p:sp>
        <p:nvSpPr>
          <p:cNvPr id="5" name="Text Box 7"/>
          <p:cNvSpPr txBox="1">
            <a:spLocks noChangeArrowheads="1"/>
          </p:cNvSpPr>
          <p:nvPr/>
        </p:nvSpPr>
        <p:spPr bwMode="auto">
          <a:xfrm>
            <a:off x="1511660" y="2179067"/>
            <a:ext cx="2427064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p"/>
              <a:defRPr sz="28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p"/>
              <a:defRPr sz="20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300" b="1" smtClean="0">
                <a:solidFill>
                  <a:srgbClr val="000000"/>
                </a:solidFill>
              </a:rPr>
              <a:t>ARM’s 32-bit Cortex-A models</a:t>
            </a:r>
            <a:endParaRPr lang="en-US" altLang="en-US" sz="1300" b="1">
              <a:solidFill>
                <a:srgbClr val="000000"/>
              </a:solidFill>
            </a:endParaRPr>
          </a:p>
        </p:txBody>
      </p:sp>
      <p:sp>
        <p:nvSpPr>
          <p:cNvPr id="6" name="Text Box 16"/>
          <p:cNvSpPr txBox="1">
            <a:spLocks noChangeArrowheads="1"/>
          </p:cNvSpPr>
          <p:nvPr/>
        </p:nvSpPr>
        <p:spPr bwMode="auto">
          <a:xfrm>
            <a:off x="2662288" y="1381417"/>
            <a:ext cx="3547766" cy="292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p"/>
              <a:defRPr sz="28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p"/>
              <a:defRPr sz="20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hu-HU" altLang="en-US" sz="1300" b="1" smtClean="0">
                <a:solidFill>
                  <a:srgbClr val="000000"/>
                </a:solidFill>
              </a:rPr>
              <a:t>Word length of the </a:t>
            </a:r>
            <a:r>
              <a:rPr lang="en-US" altLang="en-US" sz="1300" b="1" smtClean="0">
                <a:solidFill>
                  <a:srgbClr val="000000"/>
                </a:solidFill>
              </a:rPr>
              <a:t>Cortex-A </a:t>
            </a:r>
            <a:r>
              <a:rPr lang="hu-HU" altLang="en-US" sz="1300" b="1" smtClean="0">
                <a:solidFill>
                  <a:srgbClr val="000000"/>
                </a:solidFill>
              </a:rPr>
              <a:t>series</a:t>
            </a:r>
            <a:endParaRPr lang="en-US" altLang="en-US" sz="1300" b="1">
              <a:solidFill>
                <a:srgbClr val="000000"/>
              </a:solidFill>
            </a:endParaRPr>
          </a:p>
        </p:txBody>
      </p:sp>
      <p:sp>
        <p:nvSpPr>
          <p:cNvPr id="7" name="Line 17"/>
          <p:cNvSpPr>
            <a:spLocks noChangeShapeType="1"/>
          </p:cNvSpPr>
          <p:nvPr/>
        </p:nvSpPr>
        <p:spPr bwMode="auto">
          <a:xfrm flipV="1">
            <a:off x="2753719" y="1956689"/>
            <a:ext cx="351359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/>
          <a:lstStyle/>
          <a:p>
            <a:endParaRPr lang="en-US" sz="1300">
              <a:solidFill>
                <a:srgbClr val="000000"/>
              </a:solidFill>
            </a:endParaRPr>
          </a:p>
        </p:txBody>
      </p:sp>
      <p:sp>
        <p:nvSpPr>
          <p:cNvPr id="8" name="Line 22"/>
          <p:cNvSpPr>
            <a:spLocks noChangeShapeType="1"/>
          </p:cNvSpPr>
          <p:nvPr/>
        </p:nvSpPr>
        <p:spPr bwMode="auto">
          <a:xfrm>
            <a:off x="4569074" y="1704102"/>
            <a:ext cx="0" cy="2444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/>
          <a:lstStyle/>
          <a:p>
            <a:endParaRPr lang="en-US" sz="1300">
              <a:solidFill>
                <a:srgbClr val="000000"/>
              </a:solidFill>
            </a:endParaRPr>
          </a:p>
        </p:txBody>
      </p:sp>
      <p:sp>
        <p:nvSpPr>
          <p:cNvPr id="9" name="Line 25"/>
          <p:cNvSpPr>
            <a:spLocks noChangeShapeType="1"/>
          </p:cNvSpPr>
          <p:nvPr/>
        </p:nvSpPr>
        <p:spPr bwMode="auto">
          <a:xfrm>
            <a:off x="2723240" y="1946138"/>
            <a:ext cx="1" cy="17773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/>
          <a:lstStyle/>
          <a:p>
            <a:endParaRPr lang="en-US" sz="1300">
              <a:solidFill>
                <a:srgbClr val="000000"/>
              </a:solidFill>
            </a:endParaRPr>
          </a:p>
        </p:txBody>
      </p:sp>
      <p:sp>
        <p:nvSpPr>
          <p:cNvPr id="10" name="Line 29"/>
          <p:cNvSpPr>
            <a:spLocks noChangeShapeType="1"/>
          </p:cNvSpPr>
          <p:nvPr/>
        </p:nvSpPr>
        <p:spPr bwMode="auto">
          <a:xfrm flipH="1">
            <a:off x="6266037" y="1939766"/>
            <a:ext cx="0" cy="19045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/>
          <a:lstStyle/>
          <a:p>
            <a:endParaRPr lang="en-US" sz="1300">
              <a:solidFill>
                <a:srgbClr val="000000"/>
              </a:solidFill>
            </a:endParaRPr>
          </a:p>
        </p:txBody>
      </p:sp>
      <p:sp>
        <p:nvSpPr>
          <p:cNvPr id="16" name="Text Box 7"/>
          <p:cNvSpPr txBox="1">
            <a:spLocks noChangeArrowheads="1"/>
          </p:cNvSpPr>
          <p:nvPr/>
        </p:nvSpPr>
        <p:spPr bwMode="auto">
          <a:xfrm>
            <a:off x="5070261" y="2209899"/>
            <a:ext cx="2427064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p"/>
              <a:defRPr sz="28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p"/>
              <a:defRPr sz="20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 typeface="Wingdings" pitchFamily="2" charset="2"/>
              <a:buNone/>
            </a:pPr>
            <a:r>
              <a:rPr lang="en-US" altLang="en-US" sz="1300" b="1">
                <a:solidFill>
                  <a:srgbClr val="000000"/>
                </a:solidFill>
              </a:rPr>
              <a:t>ARM’s </a:t>
            </a:r>
            <a:r>
              <a:rPr lang="en-US" altLang="en-US" sz="1300" b="1" smtClean="0">
                <a:solidFill>
                  <a:srgbClr val="000000"/>
                </a:solidFill>
              </a:rPr>
              <a:t>64-bit </a:t>
            </a:r>
            <a:r>
              <a:rPr lang="en-US" altLang="en-US" sz="1300" b="1">
                <a:solidFill>
                  <a:srgbClr val="000000"/>
                </a:solidFill>
              </a:rPr>
              <a:t>Cortex-A </a:t>
            </a:r>
            <a:r>
              <a:rPr lang="en-US" altLang="en-US" sz="1300" b="1" smtClean="0">
                <a:solidFill>
                  <a:srgbClr val="000000"/>
                </a:solidFill>
              </a:rPr>
              <a:t>models</a:t>
            </a:r>
            <a:endParaRPr lang="en-US" altLang="en-US" sz="1300" b="1">
              <a:solidFill>
                <a:srgbClr val="000000"/>
              </a:solidFill>
            </a:endParaRPr>
          </a:p>
        </p:txBody>
      </p:sp>
      <p:sp>
        <p:nvSpPr>
          <p:cNvPr id="18" name="Oval 13"/>
          <p:cNvSpPr>
            <a:spLocks noChangeArrowheads="1"/>
          </p:cNvSpPr>
          <p:nvPr/>
        </p:nvSpPr>
        <p:spPr bwMode="auto">
          <a:xfrm>
            <a:off x="2688632" y="2098492"/>
            <a:ext cx="65087" cy="60325"/>
          </a:xfrm>
          <a:prstGeom prst="ellipse">
            <a:avLst/>
          </a:prstGeom>
          <a:solidFill>
            <a:srgbClr val="FFFFFF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p"/>
              <a:defRPr sz="28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p"/>
              <a:defRPr sz="20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hu-HU" altLang="en-US" sz="1300">
              <a:solidFill>
                <a:srgbClr val="000000"/>
              </a:solidFill>
            </a:endParaRPr>
          </a:p>
        </p:txBody>
      </p:sp>
      <p:sp>
        <p:nvSpPr>
          <p:cNvPr id="19" name="Oval 13"/>
          <p:cNvSpPr>
            <a:spLocks noChangeArrowheads="1"/>
          </p:cNvSpPr>
          <p:nvPr/>
        </p:nvSpPr>
        <p:spPr bwMode="auto">
          <a:xfrm>
            <a:off x="6234772" y="2093729"/>
            <a:ext cx="65088" cy="60325"/>
          </a:xfrm>
          <a:prstGeom prst="ellipse">
            <a:avLst/>
          </a:prstGeom>
          <a:solidFill>
            <a:srgbClr val="FFFFFF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p"/>
              <a:defRPr sz="28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p"/>
              <a:defRPr sz="20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hu-HU" altLang="en-US" sz="1300">
              <a:solidFill>
                <a:srgbClr val="00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961710" y="2747020"/>
            <a:ext cx="1643399" cy="2923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00" i="1" smtClean="0">
                <a:solidFill>
                  <a:srgbClr val="000000"/>
                </a:solidFill>
              </a:rPr>
              <a:t>Cortex-A5 to A17</a:t>
            </a:r>
            <a:endParaRPr lang="en-US" sz="1300" i="1">
              <a:solidFill>
                <a:srgbClr val="0000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444568" y="2747020"/>
            <a:ext cx="1939955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300" i="1" dirty="0" smtClean="0">
                <a:solidFill>
                  <a:srgbClr val="000000"/>
                </a:solidFill>
              </a:rPr>
              <a:t>Cortex-A53/A57</a:t>
            </a:r>
            <a:r>
              <a:rPr lang="hu-HU" sz="1300" i="1" dirty="0" smtClean="0">
                <a:solidFill>
                  <a:srgbClr val="000000"/>
                </a:solidFill>
              </a:rPr>
              <a:t>/A72</a:t>
            </a:r>
          </a:p>
          <a:p>
            <a:pPr algn="ctr"/>
            <a:r>
              <a:rPr lang="hu-HU" sz="1300" i="1" dirty="0" smtClean="0">
                <a:solidFill>
                  <a:srgbClr val="000000"/>
                </a:solidFill>
              </a:rPr>
              <a:t>Cortex-A35</a:t>
            </a:r>
            <a:endParaRPr lang="en-US" sz="1300" i="1" dirty="0">
              <a:solidFill>
                <a:srgbClr val="000000"/>
              </a:solidFill>
            </a:endParaRPr>
          </a:p>
        </p:txBody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393700"/>
          </a:xfrm>
        </p:spPr>
        <p:txBody>
          <a:bodyPr/>
          <a:lstStyle/>
          <a:p>
            <a:r>
              <a:rPr lang="hu-HU">
                <a:solidFill>
                  <a:srgbClr val="FFFFFF"/>
                </a:solidFill>
              </a:rPr>
              <a:t>5. Overview of ARM’s Cortex-A series </a:t>
            </a:r>
            <a:r>
              <a:rPr lang="hu-HU" smtClean="0">
                <a:solidFill>
                  <a:srgbClr val="FFFFFF"/>
                </a:solidFill>
              </a:rPr>
              <a:t>(8)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83308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 animBg="1"/>
      <p:bldP spid="8" grpId="0" animBg="1"/>
      <p:bldP spid="9" grpId="0" animBg="1"/>
      <p:bldP spid="10" grpId="0" animBg="1"/>
      <p:bldP spid="16" grpId="0"/>
      <p:bldP spid="18" grpId="0" animBg="1"/>
      <p:bldP spid="19" grpId="0" animBg="1"/>
      <p:bldP spid="3" grpId="0"/>
      <p:bldP spid="14" grpId="0"/>
    </p:bld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393700"/>
          </a:xfrm>
        </p:spPr>
        <p:txBody>
          <a:bodyPr/>
          <a:lstStyle/>
          <a:p>
            <a:r>
              <a:rPr lang="hu-HU" dirty="0">
                <a:solidFill>
                  <a:srgbClr val="FFFFFF"/>
                </a:solidFill>
              </a:rPr>
              <a:t>5. Overview of ARM’s Cortex-A series </a:t>
            </a:r>
            <a:r>
              <a:rPr lang="hu-HU" dirty="0" smtClean="0">
                <a:solidFill>
                  <a:srgbClr val="FFFFFF"/>
                </a:solidFill>
              </a:rPr>
              <a:t>(9)</a:t>
            </a:r>
            <a:endParaRPr lang="en-US" dirty="0"/>
          </a:p>
        </p:txBody>
      </p:sp>
      <p:grpSp>
        <p:nvGrpSpPr>
          <p:cNvPr id="10" name="Group 9"/>
          <p:cNvGrpSpPr/>
          <p:nvPr/>
        </p:nvGrpSpPr>
        <p:grpSpPr>
          <a:xfrm>
            <a:off x="161511" y="732276"/>
            <a:ext cx="8754581" cy="6156000"/>
            <a:chOff x="161511" y="659706"/>
            <a:chExt cx="8754581" cy="6156000"/>
          </a:xfrm>
        </p:grpSpPr>
        <p:pic>
          <p:nvPicPr>
            <p:cNvPr id="5" name="Kép 3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1511" y="659706"/>
              <a:ext cx="8754581" cy="6156000"/>
            </a:xfrm>
            <a:prstGeom prst="rect">
              <a:avLst/>
            </a:prstGeom>
          </p:spPr>
        </p:pic>
        <p:pic>
          <p:nvPicPr>
            <p:cNvPr id="7" name="Kép 3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5504" t="65827" r="46375" b="31992"/>
            <a:stretch/>
          </p:blipFill>
          <p:spPr>
            <a:xfrm>
              <a:off x="4053220" y="5276353"/>
              <a:ext cx="810000" cy="451151"/>
            </a:xfrm>
            <a:prstGeom prst="rect">
              <a:avLst/>
            </a:prstGeom>
          </p:spPr>
        </p:pic>
        <p:cxnSp>
          <p:nvCxnSpPr>
            <p:cNvPr id="8" name="Straight Connector 7"/>
            <p:cNvCxnSpPr/>
            <p:nvPr/>
          </p:nvCxnSpPr>
          <p:spPr bwMode="auto">
            <a:xfrm>
              <a:off x="4053220" y="5727504"/>
              <a:ext cx="810000" cy="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C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pic>
          <p:nvPicPr>
            <p:cNvPr id="9" name="Kép 3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5504" t="62920" r="46316" b="31991"/>
            <a:stretch/>
          </p:blipFill>
          <p:spPr>
            <a:xfrm>
              <a:off x="4147902" y="5390167"/>
              <a:ext cx="720081" cy="315036"/>
            </a:xfrm>
            <a:prstGeom prst="rect">
              <a:avLst/>
            </a:prstGeom>
          </p:spPr>
        </p:pic>
      </p:grpSp>
      <p:sp>
        <p:nvSpPr>
          <p:cNvPr id="11" name="TextBox 10"/>
          <p:cNvSpPr txBox="1"/>
          <p:nvPr/>
        </p:nvSpPr>
        <p:spPr>
          <a:xfrm>
            <a:off x="169083" y="548680"/>
            <a:ext cx="80733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2D2D8A"/>
                </a:solidFill>
              </a:rPr>
              <a:t>Key features of ARM’s </a:t>
            </a:r>
            <a:r>
              <a:rPr lang="en-US" dirty="0">
                <a:solidFill>
                  <a:srgbClr val="2D2D8A"/>
                </a:solidFill>
              </a:rPr>
              <a:t>32-bit </a:t>
            </a:r>
            <a:r>
              <a:rPr lang="en-US" dirty="0" smtClean="0">
                <a:solidFill>
                  <a:srgbClr val="2D2D8A"/>
                </a:solidFill>
              </a:rPr>
              <a:t>microarchitectures</a:t>
            </a:r>
            <a:r>
              <a:rPr lang="hu-HU" dirty="0" smtClean="0">
                <a:solidFill>
                  <a:srgbClr val="2D2D8A"/>
                </a:solidFill>
              </a:rPr>
              <a:t> </a:t>
            </a:r>
            <a:r>
              <a:rPr lang="en-US" dirty="0" smtClean="0">
                <a:solidFill>
                  <a:srgbClr val="2D2D8A"/>
                </a:solidFill>
              </a:rPr>
              <a:t>-1 </a:t>
            </a:r>
            <a:r>
              <a:rPr lang="en-US" dirty="0">
                <a:solidFill>
                  <a:srgbClr val="000000"/>
                </a:solidFill>
              </a:rPr>
              <a:t>(based on </a:t>
            </a:r>
            <a:r>
              <a:rPr lang="en-US" dirty="0" smtClean="0">
                <a:solidFill>
                  <a:srgbClr val="000000"/>
                </a:solidFill>
              </a:rPr>
              <a:t>[</a:t>
            </a:r>
            <a:r>
              <a:rPr lang="hu-HU" dirty="0" smtClean="0">
                <a:solidFill>
                  <a:srgbClr val="000000"/>
                </a:solidFill>
              </a:rPr>
              <a:t>14</a:t>
            </a:r>
            <a:r>
              <a:rPr lang="en-US" dirty="0" smtClean="0">
                <a:solidFill>
                  <a:srgbClr val="000000"/>
                </a:solidFill>
              </a:rPr>
              <a:t>]) 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72603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0" y="1043735"/>
            <a:ext cx="9027495" cy="4118974"/>
            <a:chOff x="1160189" y="1610052"/>
            <a:chExt cx="6877503" cy="3996936"/>
          </a:xfrm>
        </p:grpSpPr>
        <p:pic>
          <p:nvPicPr>
            <p:cNvPr id="7" name="Kép 6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60189" y="1610052"/>
              <a:ext cx="6877503" cy="3747193"/>
            </a:xfrm>
            <a:prstGeom prst="rect">
              <a:avLst/>
            </a:prstGeom>
          </p:spPr>
        </p:pic>
        <p:sp>
          <p:nvSpPr>
            <p:cNvPr id="4" name="TextBox 3"/>
            <p:cNvSpPr txBox="1"/>
            <p:nvPr/>
          </p:nvSpPr>
          <p:spPr>
            <a:xfrm>
              <a:off x="1276957" y="5278465"/>
              <a:ext cx="4741405" cy="32852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>
                  <a:solidFill>
                    <a:srgbClr val="000000"/>
                  </a:solidFill>
                </a:rPr>
                <a:t>Remark: In the Cortex-A9 the NEON FP operates in order. </a:t>
              </a:r>
            </a:p>
          </p:txBody>
        </p:sp>
      </p:grpSp>
      <p:sp>
        <p:nvSpPr>
          <p:cNvPr id="6" name="TextBox 5"/>
          <p:cNvSpPr txBox="1"/>
          <p:nvPr/>
        </p:nvSpPr>
        <p:spPr>
          <a:xfrm>
            <a:off x="178608" y="605377"/>
            <a:ext cx="80733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2D2D8A"/>
                </a:solidFill>
              </a:rPr>
              <a:t>Key </a:t>
            </a:r>
            <a:r>
              <a:rPr lang="en-US" dirty="0">
                <a:solidFill>
                  <a:srgbClr val="2D2D8A"/>
                </a:solidFill>
              </a:rPr>
              <a:t>features of ARM’s 64-bit </a:t>
            </a:r>
            <a:r>
              <a:rPr lang="en-US" dirty="0" smtClean="0">
                <a:solidFill>
                  <a:srgbClr val="2D2D8A"/>
                </a:solidFill>
              </a:rPr>
              <a:t>microarchitectures</a:t>
            </a:r>
            <a:r>
              <a:rPr lang="hu-HU" dirty="0" smtClean="0">
                <a:solidFill>
                  <a:srgbClr val="2D2D8A"/>
                </a:solidFill>
              </a:rPr>
              <a:t> </a:t>
            </a:r>
            <a:r>
              <a:rPr lang="en-US" dirty="0" smtClean="0">
                <a:solidFill>
                  <a:srgbClr val="2D2D8A"/>
                </a:solidFill>
              </a:rPr>
              <a:t>-2 </a:t>
            </a:r>
            <a:r>
              <a:rPr lang="en-US" dirty="0">
                <a:solidFill>
                  <a:srgbClr val="000000"/>
                </a:solidFill>
              </a:rPr>
              <a:t>(based on </a:t>
            </a:r>
            <a:r>
              <a:rPr lang="en-US" dirty="0" smtClean="0">
                <a:solidFill>
                  <a:srgbClr val="000000"/>
                </a:solidFill>
              </a:rPr>
              <a:t>[</a:t>
            </a:r>
            <a:r>
              <a:rPr lang="hu-HU" dirty="0" smtClean="0">
                <a:solidFill>
                  <a:srgbClr val="000000"/>
                </a:solidFill>
              </a:rPr>
              <a:t>14</a:t>
            </a:r>
            <a:r>
              <a:rPr lang="en-US" dirty="0" smtClean="0">
                <a:solidFill>
                  <a:srgbClr val="000000"/>
                </a:solidFill>
              </a:rPr>
              <a:t>]) 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>
                <a:solidFill>
                  <a:srgbClr val="FFFFFF"/>
                </a:solidFill>
              </a:rPr>
              <a:t>5. Overview of ARM’s Cortex-A series </a:t>
            </a:r>
            <a:r>
              <a:rPr lang="hu-HU" dirty="0" smtClean="0">
                <a:solidFill>
                  <a:srgbClr val="FFFFFF"/>
                </a:solidFill>
              </a:rPr>
              <a:t>(10)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04058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182F76"/>
            </a:gs>
            <a:gs pos="100000">
              <a:srgbClr val="3366FF"/>
            </a:gs>
          </a:gsLst>
          <a:lin ang="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ChangeArrowheads="1"/>
          </p:cNvSpPr>
          <p:nvPr/>
        </p:nvSpPr>
        <p:spPr bwMode="auto">
          <a:xfrm>
            <a:off x="-513565" y="21526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2225" algn="ctr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45720" rIns="45720" anchor="ctr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hu-HU" altLang="en-US" sz="140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32771" name="AutoShape 3"/>
          <p:cNvSpPr>
            <a:spLocks noChangeArrowheads="1"/>
          </p:cNvSpPr>
          <p:nvPr/>
        </p:nvSpPr>
        <p:spPr bwMode="auto">
          <a:xfrm>
            <a:off x="386535" y="1200150"/>
            <a:ext cx="8432846" cy="522000"/>
          </a:xfrm>
          <a:prstGeom prst="roundRect">
            <a:avLst>
              <a:gd name="adj" fmla="val 0"/>
            </a:avLst>
          </a:prstGeom>
          <a:solidFill>
            <a:srgbClr val="000080"/>
          </a:solidFill>
          <a:ln w="9525">
            <a:solidFill>
              <a:schemeClr val="bg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900">
                <a:solidFill>
                  <a:srgbClr val="FFFFFF"/>
                </a:solidFill>
              </a:rPr>
              <a:t>2. Evolution of </a:t>
            </a:r>
            <a:r>
              <a:rPr lang="hu-HU" sz="1900" smtClean="0">
                <a:solidFill>
                  <a:srgbClr val="FFFFFF"/>
                </a:solidFill>
              </a:rPr>
              <a:t>the </a:t>
            </a:r>
            <a:r>
              <a:rPr lang="en-US" sz="1900" smtClean="0">
                <a:solidFill>
                  <a:srgbClr val="FFFFFF"/>
                </a:solidFill>
              </a:rPr>
              <a:t>ARM ISA</a:t>
            </a:r>
            <a:endParaRPr lang="en-US" sz="1900">
              <a:solidFill>
                <a:srgbClr val="FFFFFF"/>
              </a:solidFill>
            </a:endParaRPr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-513565" y="2125390"/>
            <a:ext cx="92398" cy="3847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22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45720" rIns="45720"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hu-HU" altLang="en-US" sz="1900">
              <a:solidFill>
                <a:srgbClr val="3333CC"/>
              </a:solidFill>
              <a:latin typeface="Verdana" pitchFamily="34" charset="0"/>
              <a:cs typeface="Times New Roman" pitchFamily="18" charset="0"/>
            </a:endParaRPr>
          </a:p>
        </p:txBody>
      </p:sp>
      <p:grpSp>
        <p:nvGrpSpPr>
          <p:cNvPr id="5" name="Group 4"/>
          <p:cNvGrpSpPr>
            <a:grpSpLocks/>
          </p:cNvGrpSpPr>
          <p:nvPr/>
        </p:nvGrpSpPr>
        <p:grpSpPr bwMode="auto">
          <a:xfrm>
            <a:off x="389710" y="2171289"/>
            <a:ext cx="8430428" cy="432182"/>
            <a:chOff x="699" y="1638"/>
            <a:chExt cx="4448" cy="309"/>
          </a:xfrm>
        </p:grpSpPr>
        <p:sp>
          <p:nvSpPr>
            <p:cNvPr id="6" name="AutoShape 5"/>
            <p:cNvSpPr>
              <a:spLocks noChangeArrowheads="1"/>
            </p:cNvSpPr>
            <p:nvPr/>
          </p:nvSpPr>
          <p:spPr bwMode="auto">
            <a:xfrm>
              <a:off x="951" y="1638"/>
              <a:ext cx="4196" cy="309"/>
            </a:xfrm>
            <a:prstGeom prst="roundRect">
              <a:avLst>
                <a:gd name="adj" fmla="val 0"/>
              </a:avLst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r>
                <a:rPr lang="hu-HU" altLang="en-US" sz="1900">
                  <a:solidFill>
                    <a:srgbClr val="FFFFFF"/>
                  </a:solidFill>
                  <a:latin typeface="Verdana" pitchFamily="34" charset="0"/>
                  <a:cs typeface="Times New Roman" pitchFamily="18" charset="0"/>
                </a:rPr>
                <a:t> </a:t>
              </a:r>
              <a:r>
                <a:rPr lang="hu-HU" altLang="en-US" sz="1900" smtClean="0">
                  <a:solidFill>
                    <a:srgbClr val="FFFFFF"/>
                  </a:solidFill>
                  <a:latin typeface="Verdana" pitchFamily="34" charset="0"/>
                  <a:cs typeface="Times New Roman" pitchFamily="18" charset="0"/>
                </a:rPr>
                <a:t> 2.1 Overview</a:t>
              </a:r>
              <a:endParaRPr lang="en-US" altLang="en-US" sz="1900">
                <a:solidFill>
                  <a:srgbClr val="FFFFFF"/>
                </a:solidFill>
                <a:latin typeface="Verdana" pitchFamily="34" charset="0"/>
                <a:cs typeface="Times New Roman" pitchFamily="18" charset="0"/>
              </a:endParaRPr>
            </a:p>
          </p:txBody>
        </p:sp>
        <p:sp>
          <p:nvSpPr>
            <p:cNvPr id="7" name="Text Box 6"/>
            <p:cNvSpPr txBox="1">
              <a:spLocks noChangeArrowheads="1"/>
            </p:cNvSpPr>
            <p:nvPr/>
          </p:nvSpPr>
          <p:spPr bwMode="auto">
            <a:xfrm>
              <a:off x="699" y="1654"/>
              <a:ext cx="243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lang="hu-HU" altLang="en-US" sz="1900">
                  <a:solidFill>
                    <a:srgbClr val="FFFFFF"/>
                  </a:solidFill>
                  <a:latin typeface="Verdana" pitchFamily="34" charset="0"/>
                  <a:cs typeface="Times New Roman" pitchFamily="18" charset="0"/>
                </a:rPr>
                <a:t> </a:t>
              </a:r>
              <a:endParaRPr lang="en-US" altLang="en-US" sz="1900">
                <a:solidFill>
                  <a:srgbClr val="FFFFFF"/>
                </a:solidFill>
                <a:latin typeface="Verdana" pitchFamily="34" charset="0"/>
                <a:cs typeface="Times New Roman" pitchFamily="18" charset="0"/>
              </a:endParaRPr>
            </a:p>
          </p:txBody>
        </p:sp>
      </p:grpSp>
      <p:grpSp>
        <p:nvGrpSpPr>
          <p:cNvPr id="8" name="Group 7"/>
          <p:cNvGrpSpPr>
            <a:grpSpLocks/>
          </p:cNvGrpSpPr>
          <p:nvPr/>
        </p:nvGrpSpPr>
        <p:grpSpPr bwMode="auto">
          <a:xfrm>
            <a:off x="386535" y="2661288"/>
            <a:ext cx="8432846" cy="432000"/>
            <a:chOff x="699" y="1638"/>
            <a:chExt cx="4736" cy="408"/>
          </a:xfrm>
        </p:grpSpPr>
        <p:sp>
          <p:nvSpPr>
            <p:cNvPr id="9" name="AutoShape 8"/>
            <p:cNvSpPr>
              <a:spLocks noChangeArrowheads="1"/>
            </p:cNvSpPr>
            <p:nvPr/>
          </p:nvSpPr>
          <p:spPr bwMode="auto">
            <a:xfrm>
              <a:off x="951" y="1638"/>
              <a:ext cx="4484" cy="408"/>
            </a:xfrm>
            <a:prstGeom prst="roundRect">
              <a:avLst>
                <a:gd name="adj" fmla="val 0"/>
              </a:avLst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buNone/>
              </a:pPr>
              <a:r>
                <a:rPr lang="hu-HU" altLang="en-US" sz="1900" smtClean="0">
                  <a:solidFill>
                    <a:srgbClr val="FFFFFF"/>
                  </a:solidFill>
                  <a:latin typeface="Verdana" pitchFamily="34" charset="0"/>
                  <a:cs typeface="Times New Roman" pitchFamily="18" charset="0"/>
                </a:rPr>
                <a:t>  </a:t>
              </a:r>
              <a:r>
                <a:rPr lang="hu-HU" sz="1900">
                  <a:solidFill>
                    <a:srgbClr val="FFFFFF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2.2 </a:t>
              </a:r>
              <a:r>
                <a:rPr lang="en-US" sz="1900">
                  <a:solidFill>
                    <a:srgbClr val="FFFFFF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ISA extensions </a:t>
              </a:r>
              <a:r>
                <a:rPr lang="hu-HU" sz="1900">
                  <a:solidFill>
                    <a:srgbClr val="FFFFFF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introduced </a:t>
              </a:r>
              <a:r>
                <a:rPr lang="en-US" sz="1900">
                  <a:solidFill>
                    <a:srgbClr val="FFFFFF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to enhance </a:t>
              </a:r>
              <a:r>
                <a:rPr lang="en-US" sz="1900" smtClean="0">
                  <a:solidFill>
                    <a:srgbClr val="FFFFFF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compute</a:t>
              </a:r>
              <a:r>
                <a:rPr lang="hu-HU" sz="1900" smtClean="0">
                  <a:solidFill>
                    <a:srgbClr val="FFFFFF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 </a:t>
              </a:r>
              <a:r>
                <a:rPr lang="en-US" sz="1900" smtClean="0">
                  <a:solidFill>
                    <a:srgbClr val="FFFFFF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capabilities</a:t>
              </a:r>
              <a:endParaRPr lang="en-US" sz="190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sp>
          <p:nvSpPr>
            <p:cNvPr id="10" name="Text Box 9"/>
            <p:cNvSpPr txBox="1">
              <a:spLocks noChangeArrowheads="1"/>
            </p:cNvSpPr>
            <p:nvPr/>
          </p:nvSpPr>
          <p:spPr bwMode="auto">
            <a:xfrm>
              <a:off x="699" y="1648"/>
              <a:ext cx="243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lang="hu-HU" altLang="en-US" sz="1900">
                  <a:solidFill>
                    <a:srgbClr val="FFFFFF"/>
                  </a:solidFill>
                  <a:latin typeface="Verdana" pitchFamily="34" charset="0"/>
                  <a:cs typeface="Times New Roman" pitchFamily="18" charset="0"/>
                </a:rPr>
                <a:t> </a:t>
              </a:r>
              <a:endParaRPr lang="en-US" altLang="en-US" sz="1900">
                <a:solidFill>
                  <a:srgbClr val="FFFFFF"/>
                </a:solidFill>
                <a:latin typeface="Verdana" pitchFamily="34" charset="0"/>
                <a:cs typeface="Times New Roman" pitchFamily="18" charset="0"/>
              </a:endParaRPr>
            </a:p>
          </p:txBody>
        </p:sp>
      </p:grpSp>
      <p:grpSp>
        <p:nvGrpSpPr>
          <p:cNvPr id="11" name="Group 10"/>
          <p:cNvGrpSpPr>
            <a:grpSpLocks/>
          </p:cNvGrpSpPr>
          <p:nvPr/>
        </p:nvGrpSpPr>
        <p:grpSpPr bwMode="auto">
          <a:xfrm>
            <a:off x="389710" y="3158970"/>
            <a:ext cx="8429671" cy="431801"/>
            <a:chOff x="699" y="1638"/>
            <a:chExt cx="4448" cy="272"/>
          </a:xfrm>
        </p:grpSpPr>
        <p:sp>
          <p:nvSpPr>
            <p:cNvPr id="12" name="AutoShape 11"/>
            <p:cNvSpPr>
              <a:spLocks noChangeArrowheads="1"/>
            </p:cNvSpPr>
            <p:nvPr/>
          </p:nvSpPr>
          <p:spPr bwMode="auto">
            <a:xfrm>
              <a:off x="951" y="1638"/>
              <a:ext cx="4196" cy="272"/>
            </a:xfrm>
            <a:prstGeom prst="roundRect">
              <a:avLst>
                <a:gd name="adj" fmla="val 0"/>
              </a:avLst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buNone/>
              </a:pPr>
              <a:r>
                <a:rPr lang="hu-HU" altLang="en-US" sz="1900">
                  <a:solidFill>
                    <a:srgbClr val="FFFFFF"/>
                  </a:solidFill>
                  <a:latin typeface="Verdana" pitchFamily="34" charset="0"/>
                  <a:cs typeface="Times New Roman" pitchFamily="18" charset="0"/>
                </a:rPr>
                <a:t>  </a:t>
              </a:r>
              <a:r>
                <a:rPr lang="en-US" sz="1900">
                  <a:solidFill>
                    <a:srgbClr val="FFFFFF"/>
                  </a:solidFill>
                  <a:latin typeface="+mn-lt"/>
                </a:rPr>
                <a:t>2.</a:t>
              </a:r>
              <a:r>
                <a:rPr lang="hu-HU" sz="1900">
                  <a:solidFill>
                    <a:srgbClr val="FFFFFF"/>
                  </a:solidFill>
                  <a:latin typeface="+mn-lt"/>
                </a:rPr>
                <a:t>3</a:t>
              </a:r>
              <a:r>
                <a:rPr lang="en-US" sz="1900">
                  <a:solidFill>
                    <a:srgbClr val="FFFFFF"/>
                  </a:solidFill>
                  <a:latin typeface="+mn-lt"/>
                </a:rPr>
                <a:t> ISA extensions </a:t>
              </a:r>
              <a:r>
                <a:rPr lang="hu-HU" sz="1900">
                  <a:solidFill>
                    <a:srgbClr val="FFFFFF"/>
                  </a:solidFill>
                  <a:latin typeface="+mn-lt"/>
                </a:rPr>
                <a:t>introduced </a:t>
              </a:r>
              <a:r>
                <a:rPr lang="en-US" sz="1900">
                  <a:solidFill>
                    <a:srgbClr val="FFFFFF"/>
                  </a:solidFill>
                  <a:latin typeface="+mn-lt"/>
                </a:rPr>
                <a:t>to reduce the code </a:t>
              </a:r>
              <a:r>
                <a:rPr lang="en-US" sz="1900" smtClean="0">
                  <a:solidFill>
                    <a:srgbClr val="FFFFFF"/>
                  </a:solidFill>
                  <a:latin typeface="+mn-lt"/>
                </a:rPr>
                <a:t>size</a:t>
              </a:r>
              <a:endParaRPr lang="en-US" sz="1900">
                <a:solidFill>
                  <a:srgbClr val="FFFFFF"/>
                </a:solidFill>
                <a:latin typeface="+mn-lt"/>
              </a:endParaRPr>
            </a:p>
          </p:txBody>
        </p:sp>
        <p:sp>
          <p:nvSpPr>
            <p:cNvPr id="13" name="Text Box 12"/>
            <p:cNvSpPr txBox="1">
              <a:spLocks noChangeArrowheads="1"/>
            </p:cNvSpPr>
            <p:nvPr/>
          </p:nvSpPr>
          <p:spPr bwMode="auto">
            <a:xfrm>
              <a:off x="699" y="1640"/>
              <a:ext cx="243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lang="hu-HU" altLang="en-US" sz="1900">
                  <a:solidFill>
                    <a:srgbClr val="FFFFFF"/>
                  </a:solidFill>
                  <a:latin typeface="Verdana" pitchFamily="34" charset="0"/>
                  <a:cs typeface="Times New Roman" pitchFamily="18" charset="0"/>
                </a:rPr>
                <a:t> </a:t>
              </a:r>
              <a:endParaRPr lang="en-US" altLang="en-US" sz="1900">
                <a:solidFill>
                  <a:srgbClr val="FFFFFF"/>
                </a:solidFill>
                <a:latin typeface="Verdana" pitchFamily="34" charset="0"/>
                <a:cs typeface="Times New Roman" pitchFamily="18" charset="0"/>
              </a:endParaRPr>
            </a:p>
          </p:txBody>
        </p:sp>
      </p:grpSp>
      <p:grpSp>
        <p:nvGrpSpPr>
          <p:cNvPr id="14" name="Group 13"/>
          <p:cNvGrpSpPr>
            <a:grpSpLocks/>
          </p:cNvGrpSpPr>
          <p:nvPr/>
        </p:nvGrpSpPr>
        <p:grpSpPr bwMode="auto">
          <a:xfrm>
            <a:off x="386535" y="3636802"/>
            <a:ext cx="8432846" cy="431800"/>
            <a:chOff x="699" y="1638"/>
            <a:chExt cx="4552" cy="272"/>
          </a:xfrm>
        </p:grpSpPr>
        <p:sp>
          <p:nvSpPr>
            <p:cNvPr id="15" name="AutoShape 14"/>
            <p:cNvSpPr>
              <a:spLocks noChangeArrowheads="1"/>
            </p:cNvSpPr>
            <p:nvPr/>
          </p:nvSpPr>
          <p:spPr bwMode="auto">
            <a:xfrm>
              <a:off x="951" y="1638"/>
              <a:ext cx="4300" cy="272"/>
            </a:xfrm>
            <a:prstGeom prst="roundRect">
              <a:avLst>
                <a:gd name="adj" fmla="val 0"/>
              </a:avLst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buNone/>
              </a:pPr>
              <a:r>
                <a:rPr lang="hu-HU" altLang="en-US" sz="1900" dirty="0">
                  <a:solidFill>
                    <a:srgbClr val="FFFFFF"/>
                  </a:solidFill>
                  <a:latin typeface="Verdana" pitchFamily="34" charset="0"/>
                  <a:cs typeface="Times New Roman" pitchFamily="18" charset="0"/>
                </a:rPr>
                <a:t>  </a:t>
              </a:r>
              <a:r>
                <a:rPr lang="en-US" sz="1900" dirty="0">
                  <a:solidFill>
                    <a:srgbClr val="FFFFFF"/>
                  </a:solidFill>
                  <a:latin typeface="+mn-lt"/>
                </a:rPr>
                <a:t>2.</a:t>
              </a:r>
              <a:r>
                <a:rPr lang="hu-HU" sz="1900" dirty="0">
                  <a:solidFill>
                    <a:srgbClr val="FFFFFF"/>
                  </a:solidFill>
                  <a:latin typeface="+mn-lt"/>
                </a:rPr>
                <a:t>4</a:t>
              </a:r>
              <a:r>
                <a:rPr lang="en-US" sz="1900" dirty="0">
                  <a:solidFill>
                    <a:srgbClr val="FFFFFF"/>
                  </a:solidFill>
                  <a:latin typeface="+mn-lt"/>
                </a:rPr>
                <a:t> ISA extensions</a:t>
              </a:r>
              <a:r>
                <a:rPr lang="hu-HU" sz="1900" dirty="0">
                  <a:solidFill>
                    <a:srgbClr val="FFFFFF"/>
                  </a:solidFill>
                  <a:latin typeface="+mn-lt"/>
                </a:rPr>
                <a:t> introduced</a:t>
              </a:r>
              <a:r>
                <a:rPr lang="en-US" sz="1900" dirty="0">
                  <a:solidFill>
                    <a:srgbClr val="FFFFFF"/>
                  </a:solidFill>
                  <a:latin typeface="+mn-lt"/>
                </a:rPr>
                <a:t> to enhance </a:t>
              </a:r>
              <a:r>
                <a:rPr lang="en-US" sz="1900" dirty="0" smtClean="0">
                  <a:solidFill>
                    <a:srgbClr val="FFFFFF"/>
                  </a:solidFill>
                  <a:latin typeface="+mn-lt"/>
                </a:rPr>
                <a:t>security</a:t>
              </a:r>
              <a:endParaRPr lang="en-US" sz="1900" dirty="0">
                <a:solidFill>
                  <a:srgbClr val="FFFFFF"/>
                </a:solidFill>
                <a:latin typeface="+mn-lt"/>
              </a:endParaRPr>
            </a:p>
          </p:txBody>
        </p:sp>
        <p:sp>
          <p:nvSpPr>
            <p:cNvPr id="16" name="Text Box 15"/>
            <p:cNvSpPr txBox="1">
              <a:spLocks noChangeArrowheads="1"/>
            </p:cNvSpPr>
            <p:nvPr/>
          </p:nvSpPr>
          <p:spPr bwMode="auto">
            <a:xfrm>
              <a:off x="699" y="1640"/>
              <a:ext cx="243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lang="hu-HU" altLang="en-US" sz="1900">
                  <a:solidFill>
                    <a:srgbClr val="FFFFFF"/>
                  </a:solidFill>
                  <a:latin typeface="Verdana" pitchFamily="34" charset="0"/>
                  <a:cs typeface="Times New Roman" pitchFamily="18" charset="0"/>
                </a:rPr>
                <a:t> </a:t>
              </a:r>
              <a:endParaRPr lang="en-US" altLang="en-US" sz="1900">
                <a:solidFill>
                  <a:srgbClr val="FFFFFF"/>
                </a:solidFill>
                <a:latin typeface="Verdana" pitchFamily="34" charset="0"/>
                <a:cs typeface="Times New Roman" pitchFamily="18" charset="0"/>
              </a:endParaRPr>
            </a:p>
          </p:txBody>
        </p:sp>
      </p:grpSp>
      <p:sp>
        <p:nvSpPr>
          <p:cNvPr id="3" name="TextBox 2"/>
          <p:cNvSpPr txBox="1"/>
          <p:nvPr/>
        </p:nvSpPr>
        <p:spPr>
          <a:xfrm>
            <a:off x="2112702" y="4734145"/>
            <a:ext cx="483337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1600" dirty="0" smtClean="0">
                <a:solidFill>
                  <a:schemeClr val="bg1"/>
                </a:solidFill>
              </a:rPr>
              <a:t>(Only Sections 2.1 and 2.2.3 care discussed)</a:t>
            </a:r>
            <a:endParaRPr lang="en-US" sz="1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318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58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37" r="2911" b="5691"/>
          <a:stretch/>
        </p:blipFill>
        <p:spPr bwMode="auto">
          <a:xfrm>
            <a:off x="296863" y="1176055"/>
            <a:ext cx="7526337" cy="51382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6495" y="631785"/>
            <a:ext cx="94211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mtClean="0">
                <a:solidFill>
                  <a:srgbClr val="2D2D8A"/>
                </a:solidFill>
              </a:rPr>
              <a:t>Example</a:t>
            </a:r>
            <a:r>
              <a:rPr lang="hu-HU" smtClean="0">
                <a:solidFill>
                  <a:srgbClr val="2D2D8A"/>
                </a:solidFill>
              </a:rPr>
              <a:t>:</a:t>
            </a:r>
            <a:r>
              <a:rPr lang="en-US" smtClean="0">
                <a:solidFill>
                  <a:srgbClr val="2D2D8A"/>
                </a:solidFill>
              </a:rPr>
              <a:t> </a:t>
            </a:r>
            <a:r>
              <a:rPr lang="hu-HU" smtClean="0">
                <a:solidFill>
                  <a:srgbClr val="2D2D8A"/>
                </a:solidFill>
              </a:rPr>
              <a:t>D</a:t>
            </a:r>
            <a:r>
              <a:rPr lang="en-US" err="1" smtClean="0">
                <a:solidFill>
                  <a:srgbClr val="2D2D8A"/>
                </a:solidFill>
              </a:rPr>
              <a:t>ual</a:t>
            </a:r>
            <a:r>
              <a:rPr lang="en-US" smtClean="0">
                <a:solidFill>
                  <a:srgbClr val="2D2D8A"/>
                </a:solidFill>
              </a:rPr>
              <a:t>-core A15-based high performance cache coherent system </a:t>
            </a:r>
            <a:r>
              <a:rPr lang="en-US" smtClean="0">
                <a:solidFill>
                  <a:srgbClr val="000000"/>
                </a:solidFill>
              </a:rPr>
              <a:t>[</a:t>
            </a:r>
            <a:r>
              <a:rPr lang="hu-HU" smtClean="0">
                <a:solidFill>
                  <a:srgbClr val="000000"/>
                </a:solidFill>
              </a:rPr>
              <a:t>15</a:t>
            </a:r>
            <a:r>
              <a:rPr lang="en-US" smtClean="0">
                <a:solidFill>
                  <a:srgbClr val="000000"/>
                </a:solidFill>
              </a:rPr>
              <a:t>]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393700"/>
          </a:xfrm>
        </p:spPr>
        <p:txBody>
          <a:bodyPr/>
          <a:lstStyle/>
          <a:p>
            <a:r>
              <a:rPr lang="hu-HU">
                <a:solidFill>
                  <a:srgbClr val="FFFFFF"/>
                </a:solidFill>
              </a:rPr>
              <a:t>5. Overview of ARM’s Cortex-A series </a:t>
            </a:r>
            <a:r>
              <a:rPr lang="hu-HU" smtClean="0">
                <a:solidFill>
                  <a:srgbClr val="FFFFFF"/>
                </a:solidFill>
              </a:rPr>
              <a:t>(11)</a:t>
            </a:r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1395990" y="5191453"/>
            <a:ext cx="2305439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00" smtClean="0">
                <a:latin typeface="Arial" panose="020B0604020202020204" pitchFamily="34" charset="0"/>
                <a:cs typeface="Arial" panose="020B0604020202020204" pitchFamily="34" charset="0"/>
              </a:rPr>
              <a:t>Dynamic</a:t>
            </a:r>
            <a:r>
              <a:rPr lang="en-US" sz="1350" smtClean="0">
                <a:latin typeface="Arial" panose="020B0604020202020204" pitchFamily="34" charset="0"/>
                <a:cs typeface="Arial" panose="020B0604020202020204" pitchFamily="34" charset="0"/>
              </a:rPr>
              <a:t> Memory Controller</a:t>
            </a:r>
            <a:endParaRPr lang="en-US" sz="135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931605" y="5049180"/>
            <a:ext cx="1247457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300" smtClean="0"/>
              <a:t>Network</a:t>
            </a:r>
          </a:p>
          <a:p>
            <a:pPr algn="ctr"/>
            <a:r>
              <a:rPr lang="en-US" sz="1300" smtClean="0"/>
              <a:t>Interconnect</a:t>
            </a:r>
            <a:endParaRPr lang="en-US" sz="1300"/>
          </a:p>
        </p:txBody>
      </p:sp>
      <p:sp>
        <p:nvSpPr>
          <p:cNvPr id="8" name="TextBox 7"/>
          <p:cNvSpPr txBox="1"/>
          <p:nvPr/>
        </p:nvSpPr>
        <p:spPr>
          <a:xfrm>
            <a:off x="7600018" y="2168860"/>
            <a:ext cx="1247457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300" smtClean="0"/>
              <a:t>Network</a:t>
            </a:r>
          </a:p>
          <a:p>
            <a:pPr algn="ctr"/>
            <a:r>
              <a:rPr lang="en-US" sz="1300" smtClean="0"/>
              <a:t>Interconnect</a:t>
            </a:r>
            <a:endParaRPr lang="en-US" sz="1300"/>
          </a:p>
        </p:txBody>
      </p:sp>
    </p:spTree>
    <p:extLst>
      <p:ext uri="{BB962C8B-B14F-4D97-AF65-F5344CB8AC3E}">
        <p14:creationId xmlns:p14="http://schemas.microsoft.com/office/powerpoint/2010/main" val="89876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77712" y="627348"/>
            <a:ext cx="90043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mtClean="0">
                <a:solidFill>
                  <a:srgbClr val="2D2D8A"/>
                </a:solidFill>
              </a:rPr>
              <a:t>Relative per core performance </a:t>
            </a:r>
            <a:r>
              <a:rPr lang="en-US" smtClean="0">
                <a:solidFill>
                  <a:srgbClr val="2D2D8A"/>
                </a:solidFill>
              </a:rPr>
              <a:t>of </a:t>
            </a:r>
            <a:r>
              <a:rPr lang="hu-HU" smtClean="0">
                <a:solidFill>
                  <a:srgbClr val="2D2D8A"/>
                </a:solidFill>
              </a:rPr>
              <a:t>Cortex-A processors with different</a:t>
            </a:r>
          </a:p>
          <a:p>
            <a:r>
              <a:rPr lang="hu-HU">
                <a:solidFill>
                  <a:srgbClr val="2D2D8A"/>
                </a:solidFill>
              </a:rPr>
              <a:t> </a:t>
            </a:r>
            <a:r>
              <a:rPr lang="hu-HU" smtClean="0">
                <a:solidFill>
                  <a:srgbClr val="2D2D8A"/>
                </a:solidFill>
              </a:rPr>
              <a:t>power budget</a:t>
            </a:r>
            <a:r>
              <a:rPr lang="en-US" smtClean="0">
                <a:solidFill>
                  <a:srgbClr val="2D2D8A"/>
                </a:solidFill>
              </a:rPr>
              <a:t> </a:t>
            </a:r>
            <a:r>
              <a:rPr lang="en-US" smtClean="0">
                <a:solidFill>
                  <a:srgbClr val="000000"/>
                </a:solidFill>
              </a:rPr>
              <a:t>[</a:t>
            </a:r>
            <a:r>
              <a:rPr lang="hu-HU" smtClean="0">
                <a:solidFill>
                  <a:srgbClr val="000000"/>
                </a:solidFill>
              </a:rPr>
              <a:t>16</a:t>
            </a:r>
            <a:r>
              <a:rPr lang="en-US" smtClean="0">
                <a:solidFill>
                  <a:srgbClr val="000000"/>
                </a:solidFill>
              </a:rPr>
              <a:t>]</a:t>
            </a:r>
            <a:endParaRPr lang="en-US">
              <a:solidFill>
                <a:srgbClr val="000000"/>
              </a:solidFill>
            </a:endParaRPr>
          </a:p>
        </p:txBody>
      </p:sp>
      <p:pic>
        <p:nvPicPr>
          <p:cNvPr id="8" name="Picture 2" descr="http://images.anandtech.com/doci/7126/Screen%20Shot%202013-07-17%20at%2011.44.28%20AM_678x452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752"/>
          <a:stretch/>
        </p:blipFill>
        <p:spPr bwMode="auto">
          <a:xfrm>
            <a:off x="341530" y="1358769"/>
            <a:ext cx="8244774" cy="49055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393700"/>
          </a:xfrm>
        </p:spPr>
        <p:txBody>
          <a:bodyPr/>
          <a:lstStyle/>
          <a:p>
            <a:r>
              <a:rPr lang="hu-HU">
                <a:solidFill>
                  <a:srgbClr val="FFFFFF"/>
                </a:solidFill>
              </a:rPr>
              <a:t>5. Overview of ARM’s Cortex-A series </a:t>
            </a:r>
            <a:r>
              <a:rPr lang="hu-HU" smtClean="0">
                <a:solidFill>
                  <a:srgbClr val="FFFFFF"/>
                </a:solidFill>
              </a:rPr>
              <a:t>(12)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4089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://images.anandtech.com/doci/7739/Screen%20Shot%202014-02-04%20at%207.08.44%20PM_575px.pn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197" y="1043735"/>
            <a:ext cx="8752525" cy="49055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77800" y="631785"/>
            <a:ext cx="59346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mtClean="0">
                <a:solidFill>
                  <a:srgbClr val="2D2D8A"/>
                </a:solidFill>
              </a:rPr>
              <a:t>Die are requirement of different applications </a:t>
            </a:r>
            <a:r>
              <a:rPr lang="en-US" smtClean="0">
                <a:solidFill>
                  <a:srgbClr val="000000"/>
                </a:solidFill>
              </a:rPr>
              <a:t>[</a:t>
            </a:r>
            <a:r>
              <a:rPr lang="hu-HU" smtClean="0">
                <a:solidFill>
                  <a:srgbClr val="000000"/>
                </a:solidFill>
              </a:rPr>
              <a:t>17</a:t>
            </a:r>
            <a:r>
              <a:rPr lang="en-US" smtClean="0">
                <a:solidFill>
                  <a:srgbClr val="000000"/>
                </a:solidFill>
              </a:rPr>
              <a:t>]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393700"/>
          </a:xfrm>
        </p:spPr>
        <p:txBody>
          <a:bodyPr/>
          <a:lstStyle/>
          <a:p>
            <a:r>
              <a:rPr lang="hu-HU">
                <a:solidFill>
                  <a:srgbClr val="FFFFFF"/>
                </a:solidFill>
              </a:rPr>
              <a:t>5. Overview of ARM’s Cortex-A series </a:t>
            </a:r>
            <a:r>
              <a:rPr lang="hu-HU" smtClean="0">
                <a:solidFill>
                  <a:srgbClr val="FFFFFF"/>
                </a:solidFill>
              </a:rPr>
              <a:t>(13)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6713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áblázat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24529153"/>
              </p:ext>
            </p:extLst>
          </p:nvPr>
        </p:nvGraphicFramePr>
        <p:xfrm>
          <a:off x="116506" y="1223755"/>
          <a:ext cx="8910990" cy="5194688"/>
        </p:xfrm>
        <a:graphic>
          <a:graphicData uri="http://schemas.openxmlformats.org/drawingml/2006/table">
            <a:tbl>
              <a:tblPr/>
              <a:tblGrid>
                <a:gridCol w="1035114"/>
                <a:gridCol w="1485165"/>
                <a:gridCol w="4725525"/>
                <a:gridCol w="1035115"/>
                <a:gridCol w="630071"/>
              </a:tblGrid>
              <a:tr h="553777">
                <a:tc>
                  <a:txBody>
                    <a:bodyPr/>
                    <a:lstStyle/>
                    <a:p>
                      <a:pPr algn="ctr"/>
                      <a:endParaRPr lang="en-US" sz="1200">
                        <a:effectLst/>
                      </a:endParaRPr>
                    </a:p>
                  </a:txBody>
                  <a:tcPr marL="17118" marR="17118" marT="17118" marB="1711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smtClean="0"/>
                        <a:t>(SOC)</a:t>
                      </a:r>
                    </a:p>
                    <a:p>
                      <a:pPr algn="ctr"/>
                      <a:r>
                        <a:rPr lang="en-US" sz="1200" b="1" smtClean="0"/>
                        <a:t>System-</a:t>
                      </a:r>
                    </a:p>
                    <a:p>
                      <a:pPr algn="ctr"/>
                      <a:r>
                        <a:rPr lang="en-US" sz="1200" b="1" smtClean="0"/>
                        <a:t>On-a-Chip</a:t>
                      </a:r>
                      <a:endParaRPr lang="en-US" sz="1200" b="1"/>
                    </a:p>
                  </a:txBody>
                  <a:tcPr marL="17118" marR="17118" marT="17118" marB="1711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/>
                        <a:t>Notable Product(s) Containing</a:t>
                      </a:r>
                    </a:p>
                  </a:txBody>
                  <a:tcPr marL="17118" marR="17118" marT="17118" marB="1711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smtClean="0"/>
                        <a:t>ARM Cortex-A model </a:t>
                      </a:r>
                      <a:endParaRPr lang="en-US" sz="1200" b="1"/>
                    </a:p>
                  </a:txBody>
                  <a:tcPr marL="17118" marR="17118" marT="17118" marB="1711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smtClean="0"/>
                        <a:t>No. </a:t>
                      </a:r>
                      <a:r>
                        <a:rPr lang="en-US" sz="1200" b="1"/>
                        <a:t>of Cores</a:t>
                      </a:r>
                    </a:p>
                  </a:txBody>
                  <a:tcPr marL="17118" marR="17118" marT="17118" marB="1711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4718">
                <a:tc rowSpan="3">
                  <a:txBody>
                    <a:bodyPr/>
                    <a:lstStyle/>
                    <a:p>
                      <a:pPr algn="ctr"/>
                      <a:r>
                        <a:rPr lang="en-US" sz="1200" b="1" smtClean="0"/>
                        <a:t>Apple</a:t>
                      </a:r>
                      <a:endParaRPr lang="en-US" sz="1200" b="1"/>
                    </a:p>
                  </a:txBody>
                  <a:tcPr marL="17118" marR="17118" marT="17118" marB="1711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3F0"/>
                    </a:solidFill>
                  </a:tcPr>
                </a:tc>
                <a:tc>
                  <a:txBody>
                    <a:bodyPr/>
                    <a:lstStyle/>
                    <a:p>
                      <a:pPr marL="72000"/>
                      <a:r>
                        <a:rPr lang="en-US" sz="1200" b="1"/>
                        <a:t>A4</a:t>
                      </a:r>
                      <a:endParaRPr lang="en-US" sz="1200"/>
                    </a:p>
                  </a:txBody>
                  <a:tcPr marL="17118" marR="17118" marT="17118" marB="1711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3F0"/>
                    </a:solidFill>
                  </a:tcPr>
                </a:tc>
                <a:tc>
                  <a:txBody>
                    <a:bodyPr/>
                    <a:lstStyle/>
                    <a:p>
                      <a:pPr marL="72000"/>
                      <a:r>
                        <a:rPr lang="en-US" sz="1200"/>
                        <a:t>iPhone 4, iPod Touch (4th Gen), </a:t>
                      </a:r>
                      <a:r>
                        <a:rPr lang="en-US" sz="1200" err="1"/>
                        <a:t>iPad</a:t>
                      </a:r>
                      <a:r>
                        <a:rPr lang="en-US" sz="1200"/>
                        <a:t> (1st Gen), </a:t>
                      </a:r>
                      <a:r>
                        <a:rPr lang="en-US" sz="1200" err="1"/>
                        <a:t>AppleTV</a:t>
                      </a:r>
                      <a:r>
                        <a:rPr lang="en-US" sz="1200"/>
                        <a:t> (2nd Gen)</a:t>
                      </a:r>
                    </a:p>
                  </a:txBody>
                  <a:tcPr marL="17118" marR="17118" marT="17118" marB="1711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3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/>
                        <a:t>Cortex-A8</a:t>
                      </a:r>
                    </a:p>
                  </a:txBody>
                  <a:tcPr marL="17118" marR="17118" marT="17118" marB="1711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3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/>
                        <a:t>1</a:t>
                      </a:r>
                    </a:p>
                  </a:txBody>
                  <a:tcPr marL="17118" marR="17118" marT="17118" marB="1711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3F0"/>
                    </a:solidFill>
                  </a:tcPr>
                </a:tc>
              </a:tr>
              <a:tr h="254718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72000"/>
                      <a:r>
                        <a:rPr lang="en-US" sz="1200" b="1"/>
                        <a:t>A5</a:t>
                      </a:r>
                      <a:endParaRPr lang="en-US" sz="1200"/>
                    </a:p>
                  </a:txBody>
                  <a:tcPr marL="17118" marR="17118" marT="17118" marB="1711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3F0"/>
                    </a:solidFill>
                  </a:tcPr>
                </a:tc>
                <a:tc>
                  <a:txBody>
                    <a:bodyPr/>
                    <a:lstStyle/>
                    <a:p>
                      <a:pPr marL="72000"/>
                      <a:r>
                        <a:rPr lang="en-US" sz="1200"/>
                        <a:t>iPhone 4S, </a:t>
                      </a:r>
                      <a:r>
                        <a:rPr lang="en-US" sz="1200" err="1"/>
                        <a:t>iPad</a:t>
                      </a:r>
                      <a:r>
                        <a:rPr lang="en-US" sz="1200"/>
                        <a:t> 2, </a:t>
                      </a:r>
                      <a:r>
                        <a:rPr lang="en-US" sz="1200" err="1"/>
                        <a:t>AppleTV</a:t>
                      </a:r>
                      <a:r>
                        <a:rPr lang="en-US" sz="1200"/>
                        <a:t> (3rd Gen)</a:t>
                      </a:r>
                    </a:p>
                  </a:txBody>
                  <a:tcPr marL="17118" marR="17118" marT="17118" marB="1711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3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/>
                        <a:t>Cortex-A9</a:t>
                      </a:r>
                    </a:p>
                  </a:txBody>
                  <a:tcPr marL="17118" marR="17118" marT="17118" marB="1711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3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/>
                        <a:t>2</a:t>
                      </a:r>
                    </a:p>
                  </a:txBody>
                  <a:tcPr marL="17118" marR="17118" marT="17118" marB="1711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3F0"/>
                    </a:solidFill>
                  </a:tcPr>
                </a:tc>
              </a:tr>
              <a:tr h="254718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72000"/>
                      <a:r>
                        <a:rPr lang="en-US" sz="1200" b="1"/>
                        <a:t>A5X</a:t>
                      </a:r>
                      <a:endParaRPr lang="en-US" sz="1200"/>
                    </a:p>
                  </a:txBody>
                  <a:tcPr marL="17118" marR="17118" marT="17118" marB="1711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3F0"/>
                    </a:solidFill>
                  </a:tcPr>
                </a:tc>
                <a:tc>
                  <a:txBody>
                    <a:bodyPr/>
                    <a:lstStyle/>
                    <a:p>
                      <a:pPr marL="72000"/>
                      <a:r>
                        <a:rPr lang="en-US" sz="1200" err="1"/>
                        <a:t>iPad</a:t>
                      </a:r>
                      <a:r>
                        <a:rPr lang="en-US" sz="1200"/>
                        <a:t> (3rd Gen, Retina Display)</a:t>
                      </a:r>
                    </a:p>
                  </a:txBody>
                  <a:tcPr marL="17118" marR="17118" marT="17118" marB="1711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3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/>
                        <a:t>Cortex-A9</a:t>
                      </a:r>
                    </a:p>
                  </a:txBody>
                  <a:tcPr marL="17118" marR="17118" marT="17118" marB="1711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3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/>
                        <a:t>2</a:t>
                      </a:r>
                    </a:p>
                  </a:txBody>
                  <a:tcPr marL="17118" marR="17118" marT="17118" marB="1711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3F0"/>
                    </a:solidFill>
                  </a:tcPr>
                </a:tc>
              </a:tr>
              <a:tr h="254718">
                <a:tc rowSpan="4">
                  <a:txBody>
                    <a:bodyPr/>
                    <a:lstStyle/>
                    <a:p>
                      <a:pPr algn="ctr"/>
                      <a:r>
                        <a:rPr lang="en-US" sz="1200" b="1"/>
                        <a:t>Samsung</a:t>
                      </a:r>
                    </a:p>
                  </a:txBody>
                  <a:tcPr marL="17118" marR="17118" marT="17118" marB="1711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E5CF"/>
                    </a:solidFill>
                  </a:tcPr>
                </a:tc>
                <a:tc>
                  <a:txBody>
                    <a:bodyPr/>
                    <a:lstStyle/>
                    <a:p>
                      <a:pPr marL="72000"/>
                      <a:r>
                        <a:rPr lang="en-US" sz="1200" b="1" err="1"/>
                        <a:t>Exynos</a:t>
                      </a:r>
                      <a:r>
                        <a:rPr lang="en-US" sz="1200" b="1"/>
                        <a:t> 3 Single</a:t>
                      </a:r>
                      <a:endParaRPr lang="en-US" sz="1200"/>
                    </a:p>
                  </a:txBody>
                  <a:tcPr marL="17118" marR="17118" marT="17118" marB="1711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E5CF"/>
                    </a:solidFill>
                  </a:tcPr>
                </a:tc>
                <a:tc>
                  <a:txBody>
                    <a:bodyPr/>
                    <a:lstStyle/>
                    <a:p>
                      <a:pPr marL="72000"/>
                      <a:r>
                        <a:rPr lang="en-US" sz="1200"/>
                        <a:t>Samsung Galaxy S, Samsung Galaxy Nexus S, </a:t>
                      </a:r>
                    </a:p>
                  </a:txBody>
                  <a:tcPr marL="17118" marR="17118" marT="17118" marB="1711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E5C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/>
                        <a:t>Cortex-A8</a:t>
                      </a:r>
                    </a:p>
                  </a:txBody>
                  <a:tcPr marL="17118" marR="17118" marT="17118" marB="1711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E5C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/>
                        <a:t>1</a:t>
                      </a:r>
                    </a:p>
                  </a:txBody>
                  <a:tcPr marL="17118" marR="17118" marT="17118" marB="1711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E5CF"/>
                    </a:solidFill>
                  </a:tcPr>
                </a:tc>
              </a:tr>
              <a:tr h="254718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72000"/>
                      <a:r>
                        <a:rPr lang="en-US" sz="1200" b="1" err="1"/>
                        <a:t>Exynos</a:t>
                      </a:r>
                      <a:r>
                        <a:rPr lang="en-US" sz="1200" b="1"/>
                        <a:t> 4 Dual</a:t>
                      </a:r>
                      <a:endParaRPr lang="en-US" sz="1200"/>
                    </a:p>
                  </a:txBody>
                  <a:tcPr marL="17118" marR="17118" marT="17118" marB="1711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E5CF"/>
                    </a:solidFill>
                  </a:tcPr>
                </a:tc>
                <a:tc>
                  <a:txBody>
                    <a:bodyPr/>
                    <a:lstStyle/>
                    <a:p>
                      <a:pPr marL="72000"/>
                      <a:r>
                        <a:rPr lang="en-US" sz="1200"/>
                        <a:t>Samsung Galaxy SII, Samsung Galaxy Note (International)</a:t>
                      </a:r>
                    </a:p>
                  </a:txBody>
                  <a:tcPr marL="17118" marR="17118" marT="17118" marB="1711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E5C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/>
                        <a:t>Cortex-A9</a:t>
                      </a:r>
                    </a:p>
                  </a:txBody>
                  <a:tcPr marL="17118" marR="17118" marT="17118" marB="1711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E5C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/>
                        <a:t>2</a:t>
                      </a:r>
                    </a:p>
                  </a:txBody>
                  <a:tcPr marL="17118" marR="17118" marT="17118" marB="1711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E5CF"/>
                    </a:solidFill>
                  </a:tcPr>
                </a:tc>
              </a:tr>
              <a:tr h="254718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72000"/>
                      <a:r>
                        <a:rPr lang="en-US" sz="1200" b="1" err="1"/>
                        <a:t>Exynos</a:t>
                      </a:r>
                      <a:r>
                        <a:rPr lang="en-US" sz="1200" b="1"/>
                        <a:t> 4 Quad</a:t>
                      </a:r>
                      <a:endParaRPr lang="en-US" sz="1200"/>
                    </a:p>
                  </a:txBody>
                  <a:tcPr marL="17118" marR="17118" marT="17118" marB="1711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E5CF"/>
                    </a:solidFill>
                  </a:tcPr>
                </a:tc>
                <a:tc>
                  <a:txBody>
                    <a:bodyPr/>
                    <a:lstStyle/>
                    <a:p>
                      <a:pPr marL="72000"/>
                      <a:r>
                        <a:rPr lang="en-US" sz="1200"/>
                        <a:t>Samsung Galaxy SIII</a:t>
                      </a:r>
                    </a:p>
                  </a:txBody>
                  <a:tcPr marL="17118" marR="17118" marT="17118" marB="1711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E5C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/>
                        <a:t>Cortex-A9</a:t>
                      </a:r>
                    </a:p>
                  </a:txBody>
                  <a:tcPr marL="17118" marR="17118" marT="17118" marB="1711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E5C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/>
                        <a:t>4</a:t>
                      </a:r>
                    </a:p>
                  </a:txBody>
                  <a:tcPr marL="17118" marR="17118" marT="17118" marB="1711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E5CF"/>
                    </a:solidFill>
                  </a:tcPr>
                </a:tc>
              </a:tr>
              <a:tr h="363237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72000"/>
                      <a:r>
                        <a:rPr lang="en-US" sz="1200" b="1" err="1"/>
                        <a:t>Exynos</a:t>
                      </a:r>
                      <a:r>
                        <a:rPr lang="en-US" sz="1200" b="1"/>
                        <a:t> 5 Dual</a:t>
                      </a:r>
                      <a:endParaRPr lang="en-US" sz="1200"/>
                    </a:p>
                  </a:txBody>
                  <a:tcPr marL="17118" marR="17118" marT="17118" marB="1711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E5CF"/>
                    </a:solidFill>
                  </a:tcPr>
                </a:tc>
                <a:tc>
                  <a:txBody>
                    <a:bodyPr/>
                    <a:lstStyle/>
                    <a:p>
                      <a:pPr marL="72000"/>
                      <a:r>
                        <a:rPr lang="en-US" sz="1200" err="1" smtClean="0"/>
                        <a:t>Chrombook</a:t>
                      </a:r>
                      <a:endParaRPr lang="en-US" sz="1200"/>
                    </a:p>
                  </a:txBody>
                  <a:tcPr marL="17118" marR="17118" marT="17118" marB="1711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E5C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/>
                        <a:t>Cortex-A15</a:t>
                      </a:r>
                    </a:p>
                  </a:txBody>
                  <a:tcPr marL="17118" marR="17118" marT="17118" marB="1711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E5C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/>
                        <a:t>2</a:t>
                      </a:r>
                    </a:p>
                  </a:txBody>
                  <a:tcPr marL="17118" marR="17118" marT="17118" marB="1711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E5CF"/>
                    </a:solidFill>
                  </a:tcPr>
                </a:tc>
              </a:tr>
              <a:tr h="254718">
                <a:tc rowSpan="3">
                  <a:txBody>
                    <a:bodyPr/>
                    <a:lstStyle/>
                    <a:p>
                      <a:pPr algn="ctr"/>
                      <a:r>
                        <a:rPr lang="en-US" sz="1200" b="1" err="1"/>
                        <a:t>Nvidia</a:t>
                      </a:r>
                      <a:endParaRPr lang="en-US" sz="1200" b="1"/>
                    </a:p>
                  </a:txBody>
                  <a:tcPr marL="17118" marR="17118" marT="17118" marB="1711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3F0"/>
                    </a:solidFill>
                  </a:tcPr>
                </a:tc>
                <a:tc>
                  <a:txBody>
                    <a:bodyPr/>
                    <a:lstStyle/>
                    <a:p>
                      <a:pPr marL="72000"/>
                      <a:r>
                        <a:rPr lang="en-US" sz="1200" b="1" err="1"/>
                        <a:t>Tegra</a:t>
                      </a:r>
                      <a:endParaRPr lang="en-US" sz="1200"/>
                    </a:p>
                  </a:txBody>
                  <a:tcPr marL="17118" marR="17118" marT="17118" marB="1711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3F0"/>
                    </a:solidFill>
                  </a:tcPr>
                </a:tc>
                <a:tc>
                  <a:txBody>
                    <a:bodyPr/>
                    <a:lstStyle/>
                    <a:p>
                      <a:pPr marL="72000"/>
                      <a:r>
                        <a:rPr lang="en-US" sz="1200"/>
                        <a:t>Microsoft Zune HD</a:t>
                      </a:r>
                    </a:p>
                  </a:txBody>
                  <a:tcPr marL="17118" marR="17118" marT="17118" marB="1711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3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smtClean="0"/>
                        <a:t>(ARM11)</a:t>
                      </a:r>
                      <a:endParaRPr lang="en-US" sz="1200"/>
                    </a:p>
                  </a:txBody>
                  <a:tcPr marL="17118" marR="17118" marT="17118" marB="1711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3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/>
                        <a:t>1</a:t>
                      </a:r>
                    </a:p>
                  </a:txBody>
                  <a:tcPr marL="17118" marR="17118" marT="17118" marB="1711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3F0"/>
                    </a:solidFill>
                  </a:tcPr>
                </a:tc>
              </a:tr>
              <a:tr h="44024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72000"/>
                      <a:r>
                        <a:rPr lang="en-US" sz="1200" b="1" err="1"/>
                        <a:t>Tegra</a:t>
                      </a:r>
                      <a:r>
                        <a:rPr lang="en-US" sz="1200" b="1"/>
                        <a:t> 2</a:t>
                      </a:r>
                      <a:endParaRPr lang="en-US" sz="1200"/>
                    </a:p>
                  </a:txBody>
                  <a:tcPr marL="17118" marR="17118" marT="17118" marB="1711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3F0"/>
                    </a:solidFill>
                  </a:tcPr>
                </a:tc>
                <a:tc>
                  <a:txBody>
                    <a:bodyPr/>
                    <a:lstStyle/>
                    <a:p>
                      <a:pPr marL="72000"/>
                      <a:r>
                        <a:rPr lang="en-US" sz="1200"/>
                        <a:t>ASUS </a:t>
                      </a:r>
                      <a:r>
                        <a:rPr lang="en-US" sz="1200" err="1"/>
                        <a:t>Eee</a:t>
                      </a:r>
                      <a:r>
                        <a:rPr lang="en-US" sz="1200"/>
                        <a:t> Pad Transformer, Samsung Galaxy Tab 10.1, Motorola </a:t>
                      </a:r>
                      <a:r>
                        <a:rPr lang="en-US" sz="1200" err="1"/>
                        <a:t>Xoom</a:t>
                      </a:r>
                      <a:r>
                        <a:rPr lang="en-US" sz="1200"/>
                        <a:t>, Dell Streak 7 &amp; Pro, Sony Tablet S</a:t>
                      </a:r>
                    </a:p>
                  </a:txBody>
                  <a:tcPr marL="17118" marR="17118" marT="17118" marB="1711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3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/>
                        <a:t>Cortex-A9</a:t>
                      </a:r>
                    </a:p>
                  </a:txBody>
                  <a:tcPr marL="17118" marR="17118" marT="17118" marB="1711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3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/>
                        <a:t>2</a:t>
                      </a:r>
                    </a:p>
                  </a:txBody>
                  <a:tcPr marL="17118" marR="17118" marT="17118" marB="1711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3F0"/>
                    </a:solidFill>
                  </a:tcPr>
                </a:tc>
              </a:tr>
              <a:tr h="44024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72000"/>
                      <a:r>
                        <a:rPr lang="en-US" sz="1200" b="1" err="1"/>
                        <a:t>Tegra</a:t>
                      </a:r>
                      <a:r>
                        <a:rPr lang="en-US" sz="1200" b="1"/>
                        <a:t> 3</a:t>
                      </a:r>
                      <a:endParaRPr lang="en-US" sz="1200"/>
                    </a:p>
                  </a:txBody>
                  <a:tcPr marL="17118" marR="17118" marT="17118" marB="1711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3F0"/>
                    </a:solidFill>
                  </a:tcPr>
                </a:tc>
                <a:tc>
                  <a:txBody>
                    <a:bodyPr/>
                    <a:lstStyle/>
                    <a:p>
                      <a:pPr marL="72000"/>
                      <a:r>
                        <a:rPr lang="en-US" sz="1200"/>
                        <a:t>ASUS Transformer Pad 300, ASUS Nexus 7, Acer </a:t>
                      </a:r>
                      <a:r>
                        <a:rPr lang="en-US" sz="1200" err="1"/>
                        <a:t>Iconia</a:t>
                      </a:r>
                      <a:r>
                        <a:rPr lang="en-US" sz="1200"/>
                        <a:t> Tab A510 &amp; A700, HTC One X</a:t>
                      </a:r>
                    </a:p>
                  </a:txBody>
                  <a:tcPr marL="17118" marR="17118" marT="17118" marB="1711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3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/>
                        <a:t>Cortex-A9</a:t>
                      </a:r>
                    </a:p>
                  </a:txBody>
                  <a:tcPr marL="17118" marR="17118" marT="17118" marB="1711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3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/>
                        <a:t>4</a:t>
                      </a:r>
                    </a:p>
                  </a:txBody>
                  <a:tcPr marL="17118" marR="17118" marT="17118" marB="1711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3F0"/>
                    </a:solidFill>
                  </a:tcPr>
                </a:tc>
              </a:tr>
              <a:tr h="238960">
                <a:tc>
                  <a:txBody>
                    <a:bodyPr/>
                    <a:lstStyle/>
                    <a:p>
                      <a:pPr algn="ctr"/>
                      <a:r>
                        <a:rPr lang="en-US" sz="1200" b="1"/>
                        <a:t>Qualcomm</a:t>
                      </a:r>
                    </a:p>
                  </a:txBody>
                  <a:tcPr marL="17118" marR="17118" marT="17118" marB="1711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E5CF"/>
                    </a:solidFill>
                  </a:tcPr>
                </a:tc>
                <a:tc>
                  <a:txBody>
                    <a:bodyPr/>
                    <a:lstStyle/>
                    <a:p>
                      <a:pPr marL="72000"/>
                      <a:r>
                        <a:rPr lang="en-US" sz="1200" b="1"/>
                        <a:t>Snapdragon </a:t>
                      </a:r>
                      <a:r>
                        <a:rPr lang="en-US" sz="1200" b="1" smtClean="0"/>
                        <a:t>S1</a:t>
                      </a:r>
                      <a:endParaRPr lang="en-US" sz="1200"/>
                    </a:p>
                  </a:txBody>
                  <a:tcPr marL="17118" marR="17118" marT="17118" marB="1711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E5CF"/>
                    </a:solidFill>
                  </a:tcPr>
                </a:tc>
                <a:tc>
                  <a:txBody>
                    <a:bodyPr/>
                    <a:lstStyle/>
                    <a:p>
                      <a:pPr marL="72000"/>
                      <a:r>
                        <a:rPr lang="en-US" sz="1200" smtClean="0"/>
                        <a:t>Large</a:t>
                      </a:r>
                      <a:r>
                        <a:rPr lang="en-US" sz="1200" baseline="0" smtClean="0"/>
                        <a:t> number of devices</a:t>
                      </a:r>
                      <a:endParaRPr lang="en-US" sz="1200"/>
                    </a:p>
                  </a:txBody>
                  <a:tcPr marL="17118" marR="17118" marT="17118" marB="1711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E5C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smtClean="0"/>
                        <a:t>(ARM11)/A5</a:t>
                      </a:r>
                      <a:endParaRPr lang="en-US" sz="1200"/>
                    </a:p>
                  </a:txBody>
                  <a:tcPr marL="17118" marR="17118" marT="17118" marB="1711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E5C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/>
                        <a:t>1</a:t>
                      </a:r>
                    </a:p>
                  </a:txBody>
                  <a:tcPr marL="17118" marR="17118" marT="17118" marB="1711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E5CF"/>
                    </a:solidFill>
                  </a:tcPr>
                </a:tc>
              </a:tr>
              <a:tr h="254718">
                <a:tc rowSpan="3">
                  <a:txBody>
                    <a:bodyPr/>
                    <a:lstStyle/>
                    <a:p>
                      <a:pPr algn="ctr"/>
                      <a:r>
                        <a:rPr lang="en-US" sz="1200" b="1"/>
                        <a:t>Texas Instruments</a:t>
                      </a:r>
                    </a:p>
                  </a:txBody>
                  <a:tcPr marL="17118" marR="17118" marT="17118" marB="1711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3F0"/>
                    </a:solidFill>
                  </a:tcPr>
                </a:tc>
                <a:tc>
                  <a:txBody>
                    <a:bodyPr/>
                    <a:lstStyle/>
                    <a:p>
                      <a:pPr marL="72000"/>
                      <a:r>
                        <a:rPr lang="en-US" sz="1200" b="1"/>
                        <a:t>OMAP 3</a:t>
                      </a:r>
                      <a:endParaRPr lang="en-US" sz="1200"/>
                    </a:p>
                  </a:txBody>
                  <a:tcPr marL="17118" marR="17118" marT="17118" marB="1711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3F0"/>
                    </a:solidFill>
                  </a:tcPr>
                </a:tc>
                <a:tc>
                  <a:txBody>
                    <a:bodyPr/>
                    <a:lstStyle/>
                    <a:p>
                      <a:pPr marL="72000"/>
                      <a:r>
                        <a:rPr lang="en-US" sz="1200"/>
                        <a:t>Barnes and Noble Nook Color</a:t>
                      </a:r>
                    </a:p>
                  </a:txBody>
                  <a:tcPr marL="17118" marR="17118" marT="17118" marB="1711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3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/>
                        <a:t>Cortex-A8</a:t>
                      </a:r>
                    </a:p>
                  </a:txBody>
                  <a:tcPr marL="17118" marR="17118" marT="17118" marB="1711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3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/>
                        <a:t>1</a:t>
                      </a:r>
                    </a:p>
                  </a:txBody>
                  <a:tcPr marL="17118" marR="17118" marT="17118" marB="1711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3F0"/>
                    </a:solidFill>
                  </a:tcPr>
                </a:tc>
              </a:tr>
              <a:tr h="44024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72000"/>
                      <a:r>
                        <a:rPr lang="en-US" sz="1200" b="1"/>
                        <a:t>OMAP 4</a:t>
                      </a:r>
                      <a:endParaRPr lang="en-US" sz="1200"/>
                    </a:p>
                  </a:txBody>
                  <a:tcPr marL="17118" marR="17118" marT="17118" marB="1711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3F0"/>
                    </a:solidFill>
                  </a:tcPr>
                </a:tc>
                <a:tc>
                  <a:txBody>
                    <a:bodyPr/>
                    <a:lstStyle/>
                    <a:p>
                      <a:pPr marL="72000"/>
                      <a:r>
                        <a:rPr lang="en-US" sz="1200"/>
                        <a:t>Amazon Kindle Fire, Samsung Galaxy Tab 2, Blackberry Playbook, Samsung Galaxy Nexus, Barnes and Noble Nook Tablet</a:t>
                      </a:r>
                    </a:p>
                  </a:txBody>
                  <a:tcPr marL="17118" marR="17118" marT="17118" marB="1711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3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/>
                        <a:t>Cortex-A9</a:t>
                      </a:r>
                    </a:p>
                  </a:txBody>
                  <a:tcPr marL="17118" marR="17118" marT="17118" marB="1711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3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/>
                        <a:t>2</a:t>
                      </a:r>
                    </a:p>
                  </a:txBody>
                  <a:tcPr marL="17118" marR="17118" marT="17118" marB="1711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3F0"/>
                    </a:solidFill>
                  </a:tcPr>
                </a:tc>
              </a:tr>
              <a:tr h="363237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72000"/>
                      <a:r>
                        <a:rPr lang="en-US" sz="1200" b="1"/>
                        <a:t>OMAP 5</a:t>
                      </a:r>
                      <a:endParaRPr lang="en-US" sz="1200"/>
                    </a:p>
                  </a:txBody>
                  <a:tcPr marL="17118" marR="17118" marT="17118" marB="1711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3F0"/>
                    </a:solidFill>
                  </a:tcPr>
                </a:tc>
                <a:tc>
                  <a:txBody>
                    <a:bodyPr/>
                    <a:lstStyle/>
                    <a:p>
                      <a:pPr marL="72000"/>
                      <a:r>
                        <a:rPr lang="en-US" sz="1200"/>
                        <a:t>N/A</a:t>
                      </a:r>
                    </a:p>
                  </a:txBody>
                  <a:tcPr marL="17118" marR="17118" marT="17118" marB="1711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3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/>
                        <a:t>Cortex-A15</a:t>
                      </a:r>
                    </a:p>
                  </a:txBody>
                  <a:tcPr marL="17118" marR="17118" marT="17118" marB="1711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3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/>
                        <a:t>2</a:t>
                      </a:r>
                    </a:p>
                  </a:txBody>
                  <a:tcPr marL="17118" marR="17118" marT="17118" marB="1711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3F0"/>
                    </a:solidFill>
                  </a:tcPr>
                </a:tc>
              </a:tr>
            </a:tbl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178706" y="631785"/>
            <a:ext cx="61493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mtClean="0">
                <a:solidFill>
                  <a:srgbClr val="2D2D8A"/>
                </a:solidFill>
              </a:rPr>
              <a:t>Use of 32-bit ARM Cortex-A models in mobiles </a:t>
            </a:r>
            <a:r>
              <a:rPr lang="en-US" smtClean="0">
                <a:solidFill>
                  <a:srgbClr val="000000"/>
                </a:solidFill>
              </a:rPr>
              <a:t>[</a:t>
            </a:r>
            <a:r>
              <a:rPr lang="hu-HU" smtClean="0">
                <a:solidFill>
                  <a:srgbClr val="000000"/>
                </a:solidFill>
              </a:rPr>
              <a:t>18</a:t>
            </a:r>
            <a:r>
              <a:rPr lang="en-US" smtClean="0">
                <a:solidFill>
                  <a:srgbClr val="000000"/>
                </a:solidFill>
              </a:rPr>
              <a:t>]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393700"/>
          </a:xfrm>
        </p:spPr>
        <p:txBody>
          <a:bodyPr/>
          <a:lstStyle/>
          <a:p>
            <a:r>
              <a:rPr lang="hu-HU">
                <a:solidFill>
                  <a:srgbClr val="FFFFFF"/>
                </a:solidFill>
              </a:rPr>
              <a:t>5. Overview of ARM’s Cortex-A series </a:t>
            </a:r>
            <a:r>
              <a:rPr lang="hu-HU" smtClean="0">
                <a:solidFill>
                  <a:srgbClr val="FFFFFF"/>
                </a:solidFill>
              </a:rPr>
              <a:t>(14)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40217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5" r="3219"/>
          <a:stretch/>
        </p:blipFill>
        <p:spPr bwMode="auto">
          <a:xfrm>
            <a:off x="65837" y="1223755"/>
            <a:ext cx="9078163" cy="41297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90500" y="632340"/>
            <a:ext cx="48534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mtClean="0">
                <a:solidFill>
                  <a:srgbClr val="2D2D8A"/>
                </a:solidFill>
              </a:rPr>
              <a:t>Total </a:t>
            </a:r>
            <a:r>
              <a:rPr lang="hu-HU" smtClean="0">
                <a:solidFill>
                  <a:srgbClr val="2D2D8A"/>
                </a:solidFill>
              </a:rPr>
              <a:t>number of </a:t>
            </a:r>
            <a:r>
              <a:rPr lang="en-US" smtClean="0">
                <a:solidFill>
                  <a:srgbClr val="2D2D8A"/>
                </a:solidFill>
              </a:rPr>
              <a:t>ARM chips shipped </a:t>
            </a:r>
            <a:r>
              <a:rPr lang="en-US" smtClean="0">
                <a:solidFill>
                  <a:srgbClr val="000000"/>
                </a:solidFill>
              </a:rPr>
              <a:t>[</a:t>
            </a:r>
            <a:r>
              <a:rPr lang="hu-HU" smtClean="0">
                <a:solidFill>
                  <a:srgbClr val="000000"/>
                </a:solidFill>
              </a:rPr>
              <a:t>19</a:t>
            </a:r>
            <a:r>
              <a:rPr lang="en-US" smtClean="0">
                <a:solidFill>
                  <a:srgbClr val="000000"/>
                </a:solidFill>
              </a:rPr>
              <a:t>]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61510" y="5634245"/>
            <a:ext cx="88931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smtClean="0">
                <a:solidFill>
                  <a:srgbClr val="000000"/>
                </a:solidFill>
              </a:rPr>
              <a:t>SB</a:t>
            </a:r>
            <a:r>
              <a:rPr lang="hu-HU" sz="1400" smtClean="0">
                <a:solidFill>
                  <a:srgbClr val="000000"/>
                </a:solidFill>
              </a:rPr>
              <a:t>S</a:t>
            </a:r>
            <a:r>
              <a:rPr lang="en-US" sz="1400" smtClean="0">
                <a:solidFill>
                  <a:srgbClr val="000000"/>
                </a:solidFill>
              </a:rPr>
              <a:t>A: Server Base System Architecture, it is a standardized platform for servers built on 64-bit </a:t>
            </a:r>
          </a:p>
          <a:p>
            <a:r>
              <a:rPr lang="en-US" sz="1400">
                <a:solidFill>
                  <a:srgbClr val="000000"/>
                </a:solidFill>
              </a:rPr>
              <a:t> </a:t>
            </a:r>
            <a:r>
              <a:rPr lang="en-US" sz="1400" smtClean="0">
                <a:solidFill>
                  <a:srgbClr val="000000"/>
                </a:solidFill>
              </a:rPr>
              <a:t>      </a:t>
            </a:r>
            <a:r>
              <a:rPr lang="hu-HU" sz="1400" smtClean="0">
                <a:solidFill>
                  <a:srgbClr val="000000"/>
                </a:solidFill>
              </a:rPr>
              <a:t>    </a:t>
            </a:r>
            <a:r>
              <a:rPr lang="en-US" sz="1400" smtClean="0">
                <a:solidFill>
                  <a:srgbClr val="000000"/>
                </a:solidFill>
              </a:rPr>
              <a:t> ARM processors</a:t>
            </a:r>
            <a:endParaRPr lang="en-US" sz="1400">
              <a:solidFill>
                <a:srgbClr val="000000"/>
              </a:solidFill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393700"/>
          </a:xfrm>
        </p:spPr>
        <p:txBody>
          <a:bodyPr/>
          <a:lstStyle/>
          <a:p>
            <a:r>
              <a:rPr lang="hu-HU">
                <a:solidFill>
                  <a:srgbClr val="FFFFFF"/>
                </a:solidFill>
              </a:rPr>
              <a:t>5. Overview of ARM’s Cortex-A series </a:t>
            </a:r>
            <a:r>
              <a:rPr lang="hu-HU" smtClean="0">
                <a:solidFill>
                  <a:srgbClr val="FFFFFF"/>
                </a:solidFill>
              </a:rPr>
              <a:t>(15)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80517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182F76"/>
            </a:gs>
            <a:gs pos="100000">
              <a:srgbClr val="3366FF"/>
            </a:gs>
          </a:gsLst>
          <a:lin ang="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ChangeArrowheads="1"/>
          </p:cNvSpPr>
          <p:nvPr/>
        </p:nvSpPr>
        <p:spPr bwMode="auto">
          <a:xfrm>
            <a:off x="0" y="21526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2225" algn="ctr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45720" rIns="45720" anchor="ctr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hu-HU" altLang="en-US" sz="140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32771" name="AutoShape 3"/>
          <p:cNvSpPr>
            <a:spLocks noChangeArrowheads="1"/>
          </p:cNvSpPr>
          <p:nvPr/>
        </p:nvSpPr>
        <p:spPr bwMode="auto">
          <a:xfrm>
            <a:off x="841375" y="1223755"/>
            <a:ext cx="7359650" cy="522000"/>
          </a:xfrm>
          <a:prstGeom prst="roundRect">
            <a:avLst>
              <a:gd name="adj" fmla="val 0"/>
            </a:avLst>
          </a:prstGeom>
          <a:solidFill>
            <a:srgbClr val="000080"/>
          </a:solidFill>
          <a:ln w="9525">
            <a:solidFill>
              <a:schemeClr val="bg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hu-HU" sz="1900" smtClean="0">
                <a:solidFill>
                  <a:srgbClr val="FFFFFF"/>
                </a:solidFill>
              </a:rPr>
              <a:t>6. Overview of</a:t>
            </a:r>
            <a:r>
              <a:rPr lang="en-US" sz="1900" smtClean="0">
                <a:solidFill>
                  <a:srgbClr val="FFFFFF"/>
                </a:solidFill>
              </a:rPr>
              <a:t> </a:t>
            </a:r>
            <a:r>
              <a:rPr lang="hu-HU" sz="1900" smtClean="0">
                <a:solidFill>
                  <a:srgbClr val="FFFFFF"/>
                </a:solidFill>
              </a:rPr>
              <a:t>ARM’s Mali graphics series</a:t>
            </a:r>
            <a:endParaRPr lang="hu-HU" sz="19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53158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90500" y="628210"/>
            <a:ext cx="68087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mtClean="0">
                <a:solidFill>
                  <a:srgbClr val="2D2D8A"/>
                </a:solidFill>
              </a:rPr>
              <a:t>6. Overview of </a:t>
            </a:r>
            <a:r>
              <a:rPr lang="en-US" smtClean="0">
                <a:solidFill>
                  <a:srgbClr val="2D2D8A"/>
                </a:solidFill>
              </a:rPr>
              <a:t>ARM’s Mali graphics </a:t>
            </a:r>
            <a:r>
              <a:rPr lang="hu-HU" smtClean="0">
                <a:solidFill>
                  <a:srgbClr val="2D2D8A"/>
                </a:solidFill>
              </a:rPr>
              <a:t>series</a:t>
            </a:r>
            <a:r>
              <a:rPr lang="en-US" smtClean="0">
                <a:solidFill>
                  <a:srgbClr val="2D2D8A"/>
                </a:solidFill>
              </a:rPr>
              <a:t> (since 2010)</a:t>
            </a:r>
            <a:endParaRPr lang="en-US">
              <a:solidFill>
                <a:srgbClr val="2D2D8A"/>
              </a:solidFill>
            </a:endParaRPr>
          </a:p>
        </p:txBody>
      </p:sp>
      <p:sp>
        <p:nvSpPr>
          <p:cNvPr id="5" name="Text Box 7"/>
          <p:cNvSpPr txBox="1">
            <a:spLocks noChangeArrowheads="1"/>
          </p:cNvSpPr>
          <p:nvPr/>
        </p:nvSpPr>
        <p:spPr bwMode="auto">
          <a:xfrm>
            <a:off x="1421650" y="3123845"/>
            <a:ext cx="2427064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p"/>
              <a:defRPr sz="28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p"/>
              <a:defRPr sz="20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300" b="1" smtClean="0">
                <a:solidFill>
                  <a:srgbClr val="000000"/>
                </a:solidFill>
              </a:rPr>
              <a:t>Performance oriented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300" b="1" smtClean="0">
                <a:solidFill>
                  <a:srgbClr val="000000"/>
                </a:solidFill>
              </a:rPr>
              <a:t>graphics </a:t>
            </a:r>
            <a:r>
              <a:rPr lang="hu-HU" altLang="en-US" sz="1300" b="1" smtClean="0">
                <a:solidFill>
                  <a:srgbClr val="000000"/>
                </a:solidFill>
              </a:rPr>
              <a:t>series</a:t>
            </a:r>
            <a:endParaRPr lang="en-US" altLang="en-US" sz="1300" b="1">
              <a:solidFill>
                <a:srgbClr val="000000"/>
              </a:solidFill>
            </a:endParaRPr>
          </a:p>
        </p:txBody>
      </p:sp>
      <p:sp>
        <p:nvSpPr>
          <p:cNvPr id="6" name="Text Box 16"/>
          <p:cNvSpPr txBox="1">
            <a:spLocks noChangeArrowheads="1"/>
          </p:cNvSpPr>
          <p:nvPr/>
        </p:nvSpPr>
        <p:spPr bwMode="auto">
          <a:xfrm>
            <a:off x="2501770" y="2251638"/>
            <a:ext cx="3780202" cy="292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p"/>
              <a:defRPr sz="28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p"/>
              <a:defRPr sz="20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300" b="1" smtClean="0">
                <a:solidFill>
                  <a:srgbClr val="000000"/>
                </a:solidFill>
              </a:rPr>
              <a:t>ARM Mali graphics </a:t>
            </a:r>
            <a:r>
              <a:rPr lang="hu-HU" altLang="en-US" sz="1300" b="1" smtClean="0">
                <a:solidFill>
                  <a:srgbClr val="000000"/>
                </a:solidFill>
              </a:rPr>
              <a:t>series</a:t>
            </a:r>
            <a:r>
              <a:rPr lang="en-US" altLang="en-US" sz="1300" b="1" smtClean="0">
                <a:solidFill>
                  <a:srgbClr val="000000"/>
                </a:solidFill>
              </a:rPr>
              <a:t> (since 2010)</a:t>
            </a:r>
            <a:endParaRPr lang="en-US" altLang="en-US" sz="1300" b="1">
              <a:solidFill>
                <a:srgbClr val="000000"/>
              </a:solidFill>
            </a:endParaRPr>
          </a:p>
        </p:txBody>
      </p:sp>
      <p:sp>
        <p:nvSpPr>
          <p:cNvPr id="7" name="Line 17"/>
          <p:cNvSpPr>
            <a:spLocks noChangeShapeType="1"/>
          </p:cNvSpPr>
          <p:nvPr/>
        </p:nvSpPr>
        <p:spPr bwMode="auto">
          <a:xfrm flipV="1">
            <a:off x="2663709" y="2901467"/>
            <a:ext cx="351359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/>
          <a:lstStyle/>
          <a:p>
            <a:endParaRPr lang="en-US" sz="1300">
              <a:solidFill>
                <a:srgbClr val="000000"/>
              </a:solidFill>
            </a:endParaRPr>
          </a:p>
        </p:txBody>
      </p:sp>
      <p:sp>
        <p:nvSpPr>
          <p:cNvPr id="8" name="Line 22"/>
          <p:cNvSpPr>
            <a:spLocks noChangeShapeType="1"/>
          </p:cNvSpPr>
          <p:nvPr/>
        </p:nvSpPr>
        <p:spPr bwMode="auto">
          <a:xfrm>
            <a:off x="4391980" y="2619852"/>
            <a:ext cx="0" cy="2444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/>
          <a:lstStyle/>
          <a:p>
            <a:endParaRPr lang="en-US" sz="1300">
              <a:solidFill>
                <a:srgbClr val="000000"/>
              </a:solidFill>
            </a:endParaRPr>
          </a:p>
        </p:txBody>
      </p:sp>
      <p:sp>
        <p:nvSpPr>
          <p:cNvPr id="9" name="Line 25"/>
          <p:cNvSpPr>
            <a:spLocks noChangeShapeType="1"/>
          </p:cNvSpPr>
          <p:nvPr/>
        </p:nvSpPr>
        <p:spPr bwMode="auto">
          <a:xfrm>
            <a:off x="2633230" y="2890916"/>
            <a:ext cx="1" cy="17773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/>
          <a:lstStyle/>
          <a:p>
            <a:endParaRPr lang="en-US" sz="1300">
              <a:solidFill>
                <a:srgbClr val="000000"/>
              </a:solidFill>
            </a:endParaRPr>
          </a:p>
        </p:txBody>
      </p:sp>
      <p:sp>
        <p:nvSpPr>
          <p:cNvPr id="10" name="Line 29"/>
          <p:cNvSpPr>
            <a:spLocks noChangeShapeType="1"/>
          </p:cNvSpPr>
          <p:nvPr/>
        </p:nvSpPr>
        <p:spPr bwMode="auto">
          <a:xfrm flipH="1">
            <a:off x="6176027" y="2884544"/>
            <a:ext cx="0" cy="19045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/>
          <a:lstStyle/>
          <a:p>
            <a:endParaRPr lang="en-US" sz="1300">
              <a:solidFill>
                <a:srgbClr val="000000"/>
              </a:solidFill>
            </a:endParaRPr>
          </a:p>
        </p:txBody>
      </p:sp>
      <p:sp>
        <p:nvSpPr>
          <p:cNvPr id="16" name="Text Box 7"/>
          <p:cNvSpPr txBox="1">
            <a:spLocks noChangeArrowheads="1"/>
          </p:cNvSpPr>
          <p:nvPr/>
        </p:nvSpPr>
        <p:spPr bwMode="auto">
          <a:xfrm>
            <a:off x="4980251" y="3154677"/>
            <a:ext cx="2427064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p"/>
              <a:defRPr sz="28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p"/>
              <a:defRPr sz="20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300" b="1" smtClean="0">
                <a:solidFill>
                  <a:srgbClr val="000000"/>
                </a:solidFill>
              </a:rPr>
              <a:t>Cost efficient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300" b="1" smtClean="0">
                <a:solidFill>
                  <a:srgbClr val="000000"/>
                </a:solidFill>
              </a:rPr>
              <a:t>graphics </a:t>
            </a:r>
            <a:r>
              <a:rPr lang="hu-HU" altLang="en-US" sz="1300" b="1" smtClean="0">
                <a:solidFill>
                  <a:srgbClr val="000000"/>
                </a:solidFill>
              </a:rPr>
              <a:t>series</a:t>
            </a:r>
            <a:endParaRPr lang="en-US" altLang="en-US" sz="1300" b="1">
              <a:solidFill>
                <a:srgbClr val="000000"/>
              </a:solidFill>
            </a:endParaRPr>
          </a:p>
        </p:txBody>
      </p:sp>
      <p:sp>
        <p:nvSpPr>
          <p:cNvPr id="18" name="Oval 13"/>
          <p:cNvSpPr>
            <a:spLocks noChangeArrowheads="1"/>
          </p:cNvSpPr>
          <p:nvPr/>
        </p:nvSpPr>
        <p:spPr bwMode="auto">
          <a:xfrm>
            <a:off x="2598622" y="3043270"/>
            <a:ext cx="65087" cy="60325"/>
          </a:xfrm>
          <a:prstGeom prst="ellipse">
            <a:avLst/>
          </a:prstGeom>
          <a:solidFill>
            <a:srgbClr val="FFFFFF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p"/>
              <a:defRPr sz="28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p"/>
              <a:defRPr sz="20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hu-HU" altLang="en-US" sz="1300">
              <a:solidFill>
                <a:srgbClr val="000000"/>
              </a:solidFill>
            </a:endParaRPr>
          </a:p>
        </p:txBody>
      </p:sp>
      <p:sp>
        <p:nvSpPr>
          <p:cNvPr id="19" name="Oval 13"/>
          <p:cNvSpPr>
            <a:spLocks noChangeArrowheads="1"/>
          </p:cNvSpPr>
          <p:nvPr/>
        </p:nvSpPr>
        <p:spPr bwMode="auto">
          <a:xfrm>
            <a:off x="6144762" y="3038507"/>
            <a:ext cx="65088" cy="60325"/>
          </a:xfrm>
          <a:prstGeom prst="ellipse">
            <a:avLst/>
          </a:prstGeom>
          <a:solidFill>
            <a:srgbClr val="FFFFFF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p"/>
              <a:defRPr sz="28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p"/>
              <a:defRPr sz="20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hu-HU" altLang="en-US" sz="1300">
              <a:solidFill>
                <a:srgbClr val="00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50825" y="1036830"/>
            <a:ext cx="8893781" cy="9079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smtClean="0">
                <a:solidFill>
                  <a:srgbClr val="000000"/>
                </a:solidFill>
              </a:rPr>
              <a:t>ARM also designs </a:t>
            </a:r>
            <a:r>
              <a:rPr lang="en-US" sz="1600">
                <a:solidFill>
                  <a:srgbClr val="000000"/>
                </a:solidFill>
              </a:rPr>
              <a:t>and </a:t>
            </a:r>
            <a:r>
              <a:rPr lang="en-US" sz="1600" smtClean="0">
                <a:solidFill>
                  <a:srgbClr val="000000"/>
                </a:solidFill>
              </a:rPr>
              <a:t>licenses </a:t>
            </a:r>
            <a:r>
              <a:rPr lang="en-US" sz="1600" smtClean="0">
                <a:solidFill>
                  <a:srgbClr val="FF0000"/>
                </a:solidFill>
              </a:rPr>
              <a:t>GPUs</a:t>
            </a:r>
            <a:r>
              <a:rPr lang="en-US" sz="1600" smtClean="0">
                <a:solidFill>
                  <a:srgbClr val="000000"/>
                </a:solidFill>
              </a:rPr>
              <a:t> to be used </a:t>
            </a:r>
            <a:r>
              <a:rPr lang="en-US" sz="1600" smtClean="0">
                <a:solidFill>
                  <a:srgbClr val="0070C0"/>
                </a:solidFill>
              </a:rPr>
              <a:t>as companion chips to their CPU</a:t>
            </a:r>
          </a:p>
          <a:p>
            <a:pPr>
              <a:spcAft>
                <a:spcPts val="600"/>
              </a:spcAft>
            </a:pPr>
            <a:r>
              <a:rPr lang="en-US" sz="1600">
                <a:solidFill>
                  <a:srgbClr val="0070C0"/>
                </a:solidFill>
              </a:rPr>
              <a:t> </a:t>
            </a:r>
            <a:r>
              <a:rPr lang="en-US" sz="1600" smtClean="0">
                <a:solidFill>
                  <a:srgbClr val="0070C0"/>
                </a:solidFill>
              </a:rPr>
              <a:t>     chips</a:t>
            </a:r>
            <a:r>
              <a:rPr lang="en-US" sz="1600" smtClean="0">
                <a:solidFill>
                  <a:srgbClr val="000000"/>
                </a:solidFill>
              </a:rPr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smtClean="0">
                <a:solidFill>
                  <a:srgbClr val="000000"/>
                </a:solidFill>
              </a:rPr>
              <a:t>ARM’s GPU lines are designated as </a:t>
            </a:r>
            <a:r>
              <a:rPr lang="en-US" sz="1600" smtClean="0">
                <a:solidFill>
                  <a:srgbClr val="FF0000"/>
                </a:solidFill>
              </a:rPr>
              <a:t>Mali </a:t>
            </a:r>
            <a:r>
              <a:rPr lang="hu-HU" sz="1600" smtClean="0">
                <a:solidFill>
                  <a:srgbClr val="FF0000"/>
                </a:solidFill>
              </a:rPr>
              <a:t>graphicd series</a:t>
            </a:r>
            <a:r>
              <a:rPr lang="en-US" sz="1600" smtClean="0">
                <a:solidFill>
                  <a:srgbClr val="000000"/>
                </a:solidFill>
              </a:rPr>
              <a:t>.</a:t>
            </a:r>
            <a:endParaRPr lang="en-US" sz="1600">
              <a:solidFill>
                <a:srgbClr val="000000"/>
              </a:solidFill>
            </a:endParaRPr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393700"/>
          </a:xfrm>
        </p:spPr>
        <p:txBody>
          <a:bodyPr/>
          <a:lstStyle/>
          <a:p>
            <a:r>
              <a:rPr lang="hu-HU" smtClean="0"/>
              <a:t>6. Overview or </a:t>
            </a:r>
            <a:r>
              <a:rPr lang="en-US" smtClean="0"/>
              <a:t>ARM’s </a:t>
            </a:r>
            <a:r>
              <a:rPr lang="en-US"/>
              <a:t>Mali graphics </a:t>
            </a:r>
            <a:r>
              <a:rPr lang="hu-HU" smtClean="0"/>
              <a:t>series</a:t>
            </a:r>
            <a:r>
              <a:rPr lang="en-US" smtClean="0"/>
              <a:t> </a:t>
            </a:r>
            <a:r>
              <a:rPr lang="hu-HU" smtClean="0"/>
              <a:t>(1)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04566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 animBg="1"/>
      <p:bldP spid="8" grpId="0" animBg="1"/>
      <p:bldP spid="9" grpId="0" animBg="1"/>
      <p:bldP spid="10" grpId="0" animBg="1"/>
      <p:bldP spid="16" grpId="0"/>
      <p:bldP spid="18" grpId="0" animBg="1"/>
      <p:bldP spid="19" grpId="0" animBg="1"/>
      <p:bldP spid="3" grpId="0"/>
    </p:bld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www.arm.com/images/mali-performance-efficient-roadmap-LG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900" y="1565429"/>
            <a:ext cx="4822254" cy="39753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http://www.arm.com/images/mali-cost-efficient-roadmap-LG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7350" y="1605395"/>
            <a:ext cx="4860540" cy="40068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187325" y="630202"/>
            <a:ext cx="7116051" cy="6540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Aft>
                <a:spcPts val="300"/>
              </a:spcAft>
            </a:pPr>
            <a:r>
              <a:rPr lang="en-US" smtClean="0">
                <a:solidFill>
                  <a:srgbClr val="2D2D8A"/>
                </a:solidFill>
              </a:rPr>
              <a:t>Overview of ARM’s Mali graphics </a:t>
            </a:r>
            <a:r>
              <a:rPr lang="hu-HU" smtClean="0">
                <a:solidFill>
                  <a:srgbClr val="2D2D8A"/>
                </a:solidFill>
              </a:rPr>
              <a:t>seeries</a:t>
            </a:r>
          </a:p>
          <a:p>
            <a:pPr>
              <a:spcAft>
                <a:spcPts val="300"/>
              </a:spcAft>
            </a:pPr>
            <a:r>
              <a:rPr lang="hu-HU" sz="1600" smtClean="0"/>
              <a:t>Only GPU parts announced </a:t>
            </a:r>
            <a:r>
              <a:rPr lang="en-US" sz="1600" smtClean="0"/>
              <a:t>since about 2010</a:t>
            </a:r>
            <a:r>
              <a:rPr lang="hu-HU" sz="1600" smtClean="0"/>
              <a:t> will be discussed</a:t>
            </a:r>
            <a:r>
              <a:rPr lang="en-US" sz="1600" smtClean="0"/>
              <a:t> </a:t>
            </a:r>
            <a:r>
              <a:rPr lang="en-US" sz="1600" smtClean="0">
                <a:solidFill>
                  <a:srgbClr val="000000"/>
                </a:solidFill>
              </a:rPr>
              <a:t>[</a:t>
            </a:r>
            <a:r>
              <a:rPr lang="hu-HU" sz="1600" smtClean="0">
                <a:solidFill>
                  <a:srgbClr val="000000"/>
                </a:solidFill>
              </a:rPr>
              <a:t>20</a:t>
            </a:r>
            <a:r>
              <a:rPr lang="en-US" sz="1600" smtClean="0">
                <a:solidFill>
                  <a:srgbClr val="000000"/>
                </a:solidFill>
              </a:rPr>
              <a:t>]</a:t>
            </a:r>
            <a:endParaRPr lang="en-US" sz="1600">
              <a:solidFill>
                <a:srgbClr val="00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890" y="5712204"/>
            <a:ext cx="2383986" cy="77713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b="1" smtClean="0">
                <a:solidFill>
                  <a:srgbClr val="000000"/>
                </a:solidFill>
              </a:rPr>
              <a:t>Performance oriented</a:t>
            </a:r>
          </a:p>
          <a:p>
            <a:pPr algn="ctr">
              <a:spcAft>
                <a:spcPts val="300"/>
              </a:spcAft>
            </a:pPr>
            <a:r>
              <a:rPr lang="en-US" sz="1400" b="1" smtClean="0">
                <a:solidFill>
                  <a:srgbClr val="000000"/>
                </a:solidFill>
              </a:rPr>
              <a:t>graphics </a:t>
            </a:r>
            <a:r>
              <a:rPr lang="hu-HU" sz="1400" b="1" smtClean="0">
                <a:solidFill>
                  <a:srgbClr val="000000"/>
                </a:solidFill>
              </a:rPr>
              <a:t>series</a:t>
            </a:r>
            <a:endParaRPr lang="en-US" sz="1400" b="1" smtClean="0">
              <a:solidFill>
                <a:srgbClr val="000000"/>
              </a:solidFill>
            </a:endParaRPr>
          </a:p>
          <a:p>
            <a:pPr algn="ctr"/>
            <a:r>
              <a:rPr lang="en-US" sz="1400" i="1" smtClean="0">
                <a:solidFill>
                  <a:srgbClr val="000000"/>
                </a:solidFill>
              </a:rPr>
              <a:t>Mali-T6xx - Mali-T8xx</a:t>
            </a:r>
            <a:endParaRPr lang="en-US" sz="1400" i="1">
              <a:solidFill>
                <a:srgbClr val="00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928474" y="5713314"/>
            <a:ext cx="2180405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b="1" smtClean="0">
                <a:solidFill>
                  <a:srgbClr val="000000"/>
                </a:solidFill>
              </a:rPr>
              <a:t>Cost efficient</a:t>
            </a:r>
          </a:p>
          <a:p>
            <a:pPr algn="ctr"/>
            <a:r>
              <a:rPr lang="en-US" sz="1400" b="1" smtClean="0">
                <a:solidFill>
                  <a:srgbClr val="000000"/>
                </a:solidFill>
              </a:rPr>
              <a:t>graphics </a:t>
            </a:r>
            <a:r>
              <a:rPr lang="hu-HU" sz="1400" b="1" smtClean="0">
                <a:solidFill>
                  <a:srgbClr val="000000"/>
                </a:solidFill>
              </a:rPr>
              <a:t>series</a:t>
            </a:r>
            <a:endParaRPr lang="en-US" sz="1400" b="1" smtClean="0">
              <a:solidFill>
                <a:srgbClr val="000000"/>
              </a:solidFill>
            </a:endParaRPr>
          </a:p>
          <a:p>
            <a:pPr algn="ctr"/>
            <a:r>
              <a:rPr lang="en-US" sz="1400" i="1" smtClean="0">
                <a:solidFill>
                  <a:srgbClr val="000000"/>
                </a:solidFill>
              </a:rPr>
              <a:t>Mali-T4xx - Mali-T8xx</a:t>
            </a:r>
            <a:endParaRPr lang="en-US" sz="1400" b="1">
              <a:solidFill>
                <a:srgbClr val="000000"/>
              </a:solidFill>
            </a:endParaRPr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393700"/>
          </a:xfrm>
        </p:spPr>
        <p:txBody>
          <a:bodyPr/>
          <a:lstStyle/>
          <a:p>
            <a:r>
              <a:rPr lang="hu-HU" smtClean="0"/>
              <a:t>6. Overview of </a:t>
            </a:r>
            <a:r>
              <a:rPr lang="en-US" smtClean="0"/>
              <a:t>ARM’s </a:t>
            </a:r>
            <a:r>
              <a:rPr lang="en-US"/>
              <a:t>Mali graphics lines </a:t>
            </a:r>
            <a:r>
              <a:rPr lang="hu-HU" smtClean="0"/>
              <a:t>(2)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2402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http://www.arm.com/images/mali-t604-chip-diagram-LG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02" y="1230660"/>
            <a:ext cx="3016933" cy="2527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08" name="Picture 4" descr="http://www.arm.com/images/mali-t624-chip-diagram-LG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7" y="1230660"/>
            <a:ext cx="3016933" cy="2527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10" name="Picture 6" descr="http://www.arm.com/images/mali-t628-chip-diagram-LG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5172" y="1230660"/>
            <a:ext cx="3016933" cy="2527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12" name="Picture 8" descr="http://www.arm.com/images/mali-t760-chip-diagram-LG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9667" y="3761355"/>
            <a:ext cx="3016933" cy="2527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14" name="Picture 10" descr="http://www.arm.com/images/mali-t860-chip-diagram-LG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6600" y="3761355"/>
            <a:ext cx="3016933" cy="2527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93675" y="630238"/>
            <a:ext cx="66071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mtClean="0">
                <a:solidFill>
                  <a:srgbClr val="2D2D8A"/>
                </a:solidFill>
              </a:rPr>
              <a:t>ARM’s performance oriented </a:t>
            </a:r>
            <a:r>
              <a:rPr lang="hu-HU" smtClean="0">
                <a:solidFill>
                  <a:srgbClr val="2D2D8A"/>
                </a:solidFill>
              </a:rPr>
              <a:t>Mali </a:t>
            </a:r>
            <a:r>
              <a:rPr lang="en-US" smtClean="0">
                <a:solidFill>
                  <a:srgbClr val="2D2D8A"/>
                </a:solidFill>
              </a:rPr>
              <a:t>graphics </a:t>
            </a:r>
            <a:r>
              <a:rPr lang="hu-HU" smtClean="0">
                <a:solidFill>
                  <a:srgbClr val="2D2D8A"/>
                </a:solidFill>
              </a:rPr>
              <a:t>series</a:t>
            </a:r>
            <a:r>
              <a:rPr lang="en-US" smtClean="0">
                <a:solidFill>
                  <a:srgbClr val="2D2D8A"/>
                </a:solidFill>
              </a:rPr>
              <a:t> </a:t>
            </a:r>
            <a:r>
              <a:rPr lang="en-US" smtClean="0">
                <a:solidFill>
                  <a:srgbClr val="000000"/>
                </a:solidFill>
              </a:rPr>
              <a:t>[</a:t>
            </a:r>
            <a:r>
              <a:rPr lang="hu-HU" smtClean="0">
                <a:solidFill>
                  <a:srgbClr val="000000"/>
                </a:solidFill>
              </a:rPr>
              <a:t>20</a:t>
            </a:r>
            <a:r>
              <a:rPr lang="en-US" smtClean="0">
                <a:solidFill>
                  <a:srgbClr val="000000"/>
                </a:solidFill>
              </a:rPr>
              <a:t>]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393700"/>
          </a:xfrm>
        </p:spPr>
        <p:txBody>
          <a:bodyPr/>
          <a:lstStyle/>
          <a:p>
            <a:r>
              <a:rPr lang="hu-HU" smtClean="0"/>
              <a:t>6. Overview of ARM’</a:t>
            </a:r>
            <a:r>
              <a:rPr lang="en-US" smtClean="0"/>
              <a:t>s </a:t>
            </a:r>
            <a:r>
              <a:rPr lang="en-US"/>
              <a:t>Mali graphics lines </a:t>
            </a:r>
            <a:r>
              <a:rPr lang="hu-HU" smtClean="0"/>
              <a:t>(3)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51224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http://www.arm.com/images/mali-400-chip-diagram-LG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89" y="1234235"/>
            <a:ext cx="3087478" cy="25863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556" name="Picture 4" descr="http://www.arm.com/images/mali-450-chip-diagram-LG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4925" y="1251270"/>
            <a:ext cx="3087478" cy="25863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558" name="Picture 6" descr="http://www.arm.com/images/mali-t622-chip-diagram-LG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52480" y="1255230"/>
            <a:ext cx="3087478" cy="25863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560" name="Picture 8" descr="http://www.arm.com/images/mali-t720-chip-diagram-LG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662" y="3804007"/>
            <a:ext cx="3087478" cy="25863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562" name="Picture 10" descr="http://www.arm.com/images/mali-t820-chip-diagram-LG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6898" y="3816725"/>
            <a:ext cx="3087478" cy="25863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564" name="Picture 12" descr="http://www.arm.com/images/mali-t830-chip-diagram-LG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52480" y="3823630"/>
            <a:ext cx="3087478" cy="25863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184150" y="630238"/>
            <a:ext cx="53696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mtClean="0">
                <a:solidFill>
                  <a:srgbClr val="2D2D8A"/>
                </a:solidFill>
              </a:rPr>
              <a:t>ARM’s cost efficient </a:t>
            </a:r>
            <a:r>
              <a:rPr lang="hu-HU" smtClean="0">
                <a:solidFill>
                  <a:srgbClr val="2D2D8A"/>
                </a:solidFill>
              </a:rPr>
              <a:t>Mali </a:t>
            </a:r>
            <a:r>
              <a:rPr lang="en-US" smtClean="0">
                <a:solidFill>
                  <a:srgbClr val="2D2D8A"/>
                </a:solidFill>
              </a:rPr>
              <a:t>graphics </a:t>
            </a:r>
            <a:r>
              <a:rPr lang="hu-HU" smtClean="0">
                <a:solidFill>
                  <a:srgbClr val="2D2D8A"/>
                </a:solidFill>
              </a:rPr>
              <a:t>series [</a:t>
            </a:r>
            <a:r>
              <a:rPr lang="hu-HU" smtClean="0">
                <a:solidFill>
                  <a:srgbClr val="000000"/>
                </a:solidFill>
              </a:rPr>
              <a:t>20</a:t>
            </a:r>
            <a:r>
              <a:rPr lang="en-US" smtClean="0">
                <a:solidFill>
                  <a:srgbClr val="000000"/>
                </a:solidFill>
              </a:rPr>
              <a:t>]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393700"/>
          </a:xfrm>
        </p:spPr>
        <p:txBody>
          <a:bodyPr/>
          <a:lstStyle/>
          <a:p>
            <a:r>
              <a:rPr lang="hu-HU" smtClean="0"/>
              <a:t>6. Overview of </a:t>
            </a:r>
            <a:r>
              <a:rPr lang="en-US" smtClean="0"/>
              <a:t>ARM’s </a:t>
            </a:r>
            <a:r>
              <a:rPr lang="en-US"/>
              <a:t>Mali graphics lines </a:t>
            </a:r>
            <a:r>
              <a:rPr lang="hu-HU" smtClean="0"/>
              <a:t>(4)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45784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182F76"/>
            </a:gs>
            <a:gs pos="100000">
              <a:srgbClr val="3366FF"/>
            </a:gs>
          </a:gsLst>
          <a:lin ang="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ChangeArrowheads="1"/>
          </p:cNvSpPr>
          <p:nvPr/>
        </p:nvSpPr>
        <p:spPr bwMode="auto">
          <a:xfrm>
            <a:off x="0" y="21526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2225" algn="ctr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45720" rIns="45720" anchor="ctr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hu-HU" altLang="en-US" sz="140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32771" name="AutoShape 3"/>
          <p:cNvSpPr>
            <a:spLocks noChangeArrowheads="1"/>
          </p:cNvSpPr>
          <p:nvPr/>
        </p:nvSpPr>
        <p:spPr bwMode="auto">
          <a:xfrm>
            <a:off x="841375" y="1200150"/>
            <a:ext cx="7359650" cy="522000"/>
          </a:xfrm>
          <a:prstGeom prst="roundRect">
            <a:avLst>
              <a:gd name="adj" fmla="val 0"/>
            </a:avLst>
          </a:prstGeom>
          <a:solidFill>
            <a:srgbClr val="000080"/>
          </a:solidFill>
          <a:ln w="9525">
            <a:solidFill>
              <a:schemeClr val="bg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900" smtClean="0">
                <a:solidFill>
                  <a:srgbClr val="FFFFFF"/>
                </a:solidFill>
              </a:rPr>
              <a:t>2.</a:t>
            </a:r>
            <a:r>
              <a:rPr lang="hu-HU" sz="1900" smtClean="0">
                <a:solidFill>
                  <a:srgbClr val="FFFFFF"/>
                </a:solidFill>
              </a:rPr>
              <a:t>1</a:t>
            </a:r>
            <a:r>
              <a:rPr lang="en-US" sz="1900" smtClean="0">
                <a:solidFill>
                  <a:srgbClr val="FFFFFF"/>
                </a:solidFill>
              </a:rPr>
              <a:t> </a:t>
            </a:r>
            <a:r>
              <a:rPr lang="hu-HU" sz="1900">
                <a:solidFill>
                  <a:srgbClr val="FFFFFF"/>
                </a:solidFill>
              </a:rPr>
              <a:t>O</a:t>
            </a:r>
            <a:r>
              <a:rPr lang="hu-HU" sz="1900" smtClean="0">
                <a:solidFill>
                  <a:srgbClr val="FFFFFF"/>
                </a:solidFill>
              </a:rPr>
              <a:t>verview</a:t>
            </a:r>
            <a:endParaRPr lang="en-US" sz="19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566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1542972" y="1413881"/>
            <a:ext cx="6023270" cy="4805429"/>
            <a:chOff x="1602305" y="1088740"/>
            <a:chExt cx="5715000" cy="4905545"/>
          </a:xfrm>
        </p:grpSpPr>
        <p:pic>
          <p:nvPicPr>
            <p:cNvPr id="13314" name="Picture 2" descr="http://content.hwigroup.net/images/articles/armtechday2014-mobile-mali-roadmap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02305" y="1222260"/>
              <a:ext cx="5715000" cy="47720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" name="Rounded Rectangle 3"/>
            <p:cNvSpPr/>
            <p:nvPr/>
          </p:nvSpPr>
          <p:spPr bwMode="auto">
            <a:xfrm>
              <a:off x="1815702" y="1088740"/>
              <a:ext cx="5501602" cy="270030"/>
            </a:xfrm>
            <a:prstGeom prst="roundRect">
              <a:avLst/>
            </a:pr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triangle" w="med" len="med"/>
            </a:ln>
            <a:effectLst/>
            <a:ex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400" smtClean="0">
                  <a:solidFill>
                    <a:srgbClr val="000000"/>
                  </a:solidFill>
                </a:rPr>
                <a:t>                                  </a:t>
              </a:r>
            </a:p>
          </p:txBody>
        </p:sp>
      </p:grpSp>
      <p:sp>
        <p:nvSpPr>
          <p:cNvPr id="6" name="TextBox 5"/>
          <p:cNvSpPr txBox="1"/>
          <p:nvPr/>
        </p:nvSpPr>
        <p:spPr>
          <a:xfrm>
            <a:off x="193675" y="630238"/>
            <a:ext cx="42468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mtClean="0">
                <a:solidFill>
                  <a:srgbClr val="2D2D8A"/>
                </a:solidFill>
              </a:rPr>
              <a:t>ARM’s high-end GPU roadmap </a:t>
            </a:r>
            <a:r>
              <a:rPr lang="en-US" smtClean="0">
                <a:solidFill>
                  <a:srgbClr val="000000"/>
                </a:solidFill>
              </a:rPr>
              <a:t>[</a:t>
            </a:r>
            <a:r>
              <a:rPr lang="hu-HU" smtClean="0">
                <a:solidFill>
                  <a:srgbClr val="000000"/>
                </a:solidFill>
              </a:rPr>
              <a:t>51</a:t>
            </a:r>
            <a:r>
              <a:rPr lang="en-US" smtClean="0">
                <a:solidFill>
                  <a:srgbClr val="000000"/>
                </a:solidFill>
              </a:rPr>
              <a:t>]</a:t>
            </a:r>
            <a:endParaRPr lang="en-US">
              <a:solidFill>
                <a:srgbClr val="000000"/>
              </a:solidFill>
            </a:endParaRPr>
          </a:p>
        </p:txBody>
      </p:sp>
      <p:cxnSp>
        <p:nvCxnSpPr>
          <p:cNvPr id="9" name="Straight Arrow Connector 8"/>
          <p:cNvCxnSpPr/>
          <p:nvPr/>
        </p:nvCxnSpPr>
        <p:spPr bwMode="auto">
          <a:xfrm>
            <a:off x="5998350" y="1468385"/>
            <a:ext cx="0" cy="315035"/>
          </a:xfrm>
          <a:prstGeom prst="straightConnector1">
            <a:avLst/>
          </a:prstGeom>
          <a:noFill/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0" name="TextBox 9"/>
          <p:cNvSpPr txBox="1"/>
          <p:nvPr/>
        </p:nvSpPr>
        <p:spPr>
          <a:xfrm>
            <a:off x="3851920" y="1186008"/>
            <a:ext cx="433484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>
                <a:solidFill>
                  <a:srgbClr val="000000"/>
                </a:solidFill>
              </a:rPr>
              <a:t>Companion GPU to </a:t>
            </a:r>
            <a:r>
              <a:rPr lang="en-US" sz="1400" smtClean="0">
                <a:solidFill>
                  <a:srgbClr val="000000"/>
                </a:solidFill>
              </a:rPr>
              <a:t>A57 (announced 10/2013)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11" name="Title 6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393700"/>
          </a:xfrm>
        </p:spPr>
        <p:txBody>
          <a:bodyPr/>
          <a:lstStyle/>
          <a:p>
            <a:r>
              <a:rPr lang="hu-HU" smtClean="0"/>
              <a:t>6. Overview of </a:t>
            </a:r>
            <a:r>
              <a:rPr lang="en-US" smtClean="0"/>
              <a:t>ARM’s </a:t>
            </a:r>
            <a:r>
              <a:rPr lang="en-US"/>
              <a:t>Mali graphics lines </a:t>
            </a:r>
            <a:r>
              <a:rPr lang="hu-HU" smtClean="0"/>
              <a:t>(5)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796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182F76"/>
            </a:gs>
            <a:gs pos="100000">
              <a:srgbClr val="3366FF"/>
            </a:gs>
          </a:gsLst>
          <a:lin ang="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Rectangle 2"/>
          <p:cNvSpPr>
            <a:spLocks noChangeArrowheads="1"/>
          </p:cNvSpPr>
          <p:nvPr/>
        </p:nvSpPr>
        <p:spPr bwMode="auto">
          <a:xfrm>
            <a:off x="0" y="2125390"/>
            <a:ext cx="92398" cy="3847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22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45720" rIns="45720"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hu-HU" altLang="en-US" sz="1900">
              <a:solidFill>
                <a:srgbClr val="3333CC"/>
              </a:solidFill>
              <a:latin typeface="+mj-lt"/>
              <a:cs typeface="Times New Roman" pitchFamily="18" charset="0"/>
            </a:endParaRPr>
          </a:p>
        </p:txBody>
      </p:sp>
      <p:sp>
        <p:nvSpPr>
          <p:cNvPr id="120835" name="AutoShape 3"/>
          <p:cNvSpPr>
            <a:spLocks noChangeArrowheads="1"/>
          </p:cNvSpPr>
          <p:nvPr/>
        </p:nvSpPr>
        <p:spPr bwMode="auto">
          <a:xfrm>
            <a:off x="971550" y="981074"/>
            <a:ext cx="7661275" cy="522000"/>
          </a:xfrm>
          <a:prstGeom prst="roundRect">
            <a:avLst>
              <a:gd name="adj" fmla="val 0"/>
            </a:avLst>
          </a:prstGeom>
          <a:solidFill>
            <a:srgbClr val="000080"/>
          </a:solidFill>
          <a:ln w="9525">
            <a:solidFill>
              <a:schemeClr val="bg1"/>
            </a:solidFill>
            <a:round/>
            <a:headEnd/>
            <a:tailEnd/>
          </a:ln>
        </p:spPr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hu-HU" sz="1900" smtClean="0">
                <a:solidFill>
                  <a:srgbClr val="FFFFFF"/>
                </a:solidFill>
                <a:latin typeface="+mj-lt"/>
              </a:rPr>
              <a:t>7.</a:t>
            </a:r>
            <a:r>
              <a:rPr lang="en-US" sz="1900" smtClean="0">
                <a:solidFill>
                  <a:srgbClr val="FFFFFF"/>
                </a:solidFill>
                <a:latin typeface="+mj-lt"/>
              </a:rPr>
              <a:t> </a:t>
            </a:r>
            <a:r>
              <a:rPr lang="en-US" sz="1900">
                <a:solidFill>
                  <a:srgbClr val="FFFFFF"/>
                </a:solidFill>
                <a:latin typeface="+mj-lt"/>
              </a:rPr>
              <a:t>The 64-bit Cortex-A </a:t>
            </a:r>
            <a:r>
              <a:rPr lang="en-US" sz="1900" smtClean="0">
                <a:solidFill>
                  <a:srgbClr val="FFFFFF"/>
                </a:solidFill>
                <a:latin typeface="+mj-lt"/>
              </a:rPr>
              <a:t>series</a:t>
            </a:r>
            <a:endParaRPr lang="en-US" altLang="en-US" sz="1900">
              <a:solidFill>
                <a:srgbClr val="FFFFFF"/>
              </a:solidFill>
              <a:latin typeface="+mj-lt"/>
              <a:cs typeface="Times New Roman" pitchFamily="18" charset="0"/>
            </a:endParaRPr>
          </a:p>
        </p:txBody>
      </p:sp>
      <p:grpSp>
        <p:nvGrpSpPr>
          <p:cNvPr id="120836" name="Group 4"/>
          <p:cNvGrpSpPr>
            <a:grpSpLocks/>
          </p:cNvGrpSpPr>
          <p:nvPr/>
        </p:nvGrpSpPr>
        <p:grpSpPr bwMode="auto">
          <a:xfrm>
            <a:off x="1114632" y="1968500"/>
            <a:ext cx="7518193" cy="649288"/>
            <a:chOff x="701" y="1638"/>
            <a:chExt cx="4446" cy="292"/>
          </a:xfrm>
        </p:grpSpPr>
        <p:sp>
          <p:nvSpPr>
            <p:cNvPr id="120855" name="AutoShape 5"/>
            <p:cNvSpPr>
              <a:spLocks noChangeArrowheads="1"/>
            </p:cNvSpPr>
            <p:nvPr/>
          </p:nvSpPr>
          <p:spPr bwMode="auto">
            <a:xfrm>
              <a:off x="951" y="1638"/>
              <a:ext cx="4196" cy="292"/>
            </a:xfrm>
            <a:prstGeom prst="roundRect">
              <a:avLst>
                <a:gd name="adj" fmla="val 0"/>
              </a:avLst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r>
                <a:rPr lang="hu-HU" altLang="en-US" sz="1900">
                  <a:solidFill>
                    <a:srgbClr val="FFFFFF"/>
                  </a:solidFill>
                  <a:latin typeface="+mj-lt"/>
                  <a:cs typeface="Times New Roman" pitchFamily="18" charset="0"/>
                </a:rPr>
                <a:t> </a:t>
              </a:r>
              <a:r>
                <a:rPr lang="hu-HU" altLang="en-US" sz="1900" smtClean="0">
                  <a:solidFill>
                    <a:srgbClr val="FFFFFF"/>
                  </a:solidFill>
                  <a:latin typeface="+mj-lt"/>
                  <a:cs typeface="Times New Roman" pitchFamily="18" charset="0"/>
                </a:rPr>
                <a:t>7.</a:t>
              </a:r>
              <a:r>
                <a:rPr lang="en-US" sz="1900" smtClean="0">
                  <a:solidFill>
                    <a:srgbClr val="FFFFFF"/>
                  </a:solidFill>
                  <a:latin typeface="+mj-lt"/>
                </a:rPr>
                <a:t>1 </a:t>
              </a:r>
              <a:r>
                <a:rPr lang="en-US" sz="1900">
                  <a:solidFill>
                    <a:srgbClr val="FFFFFF"/>
                  </a:solidFill>
                  <a:latin typeface="+mj-lt"/>
                </a:rPr>
                <a:t>Overview of </a:t>
              </a:r>
              <a:r>
                <a:rPr lang="hu-HU" sz="1900">
                  <a:solidFill>
                    <a:srgbClr val="FFFFFF"/>
                  </a:solidFill>
                  <a:latin typeface="+mj-lt"/>
                </a:rPr>
                <a:t>ARM’s </a:t>
              </a:r>
              <a:r>
                <a:rPr lang="en-US" sz="1900">
                  <a:solidFill>
                    <a:srgbClr val="FFFFFF"/>
                  </a:solidFill>
                  <a:latin typeface="+mj-lt"/>
                </a:rPr>
                <a:t>64-bit Cortex-A </a:t>
              </a:r>
              <a:r>
                <a:rPr lang="en-US" sz="1900" smtClean="0">
                  <a:solidFill>
                    <a:srgbClr val="FFFFFF"/>
                  </a:solidFill>
                  <a:latin typeface="+mj-lt"/>
                </a:rPr>
                <a:t>series</a:t>
              </a:r>
              <a:endParaRPr lang="en-US" altLang="en-US" sz="1900">
                <a:solidFill>
                  <a:srgbClr val="FFFFFF"/>
                </a:solidFill>
                <a:latin typeface="+mj-lt"/>
                <a:cs typeface="Times New Roman" pitchFamily="18" charset="0"/>
              </a:endParaRPr>
            </a:p>
          </p:txBody>
        </p:sp>
        <p:sp>
          <p:nvSpPr>
            <p:cNvPr id="120856" name="Text Box 6"/>
            <p:cNvSpPr txBox="1">
              <a:spLocks noChangeArrowheads="1"/>
            </p:cNvSpPr>
            <p:nvPr/>
          </p:nvSpPr>
          <p:spPr bwMode="auto">
            <a:xfrm>
              <a:off x="701" y="1684"/>
              <a:ext cx="238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lang="hu-HU" altLang="en-US" sz="1900">
                  <a:solidFill>
                    <a:srgbClr val="FFFFFF"/>
                  </a:solidFill>
                  <a:latin typeface="+mj-lt"/>
                  <a:cs typeface="Times New Roman" pitchFamily="18" charset="0"/>
                </a:rPr>
                <a:t> </a:t>
              </a:r>
              <a:endParaRPr lang="en-US" altLang="en-US" sz="1900">
                <a:solidFill>
                  <a:srgbClr val="FFFFFF"/>
                </a:solidFill>
                <a:latin typeface="+mj-lt"/>
                <a:cs typeface="Times New Roman" pitchFamily="18" charset="0"/>
              </a:endParaRPr>
            </a:p>
          </p:txBody>
        </p:sp>
      </p:grpSp>
      <p:grpSp>
        <p:nvGrpSpPr>
          <p:cNvPr id="120837" name="Group 7"/>
          <p:cNvGrpSpPr>
            <a:grpSpLocks/>
          </p:cNvGrpSpPr>
          <p:nvPr/>
        </p:nvGrpSpPr>
        <p:grpSpPr bwMode="auto">
          <a:xfrm>
            <a:off x="1108075" y="2695575"/>
            <a:ext cx="7524750" cy="581025"/>
            <a:chOff x="699" y="1638"/>
            <a:chExt cx="4448" cy="366"/>
          </a:xfrm>
        </p:grpSpPr>
        <p:sp>
          <p:nvSpPr>
            <p:cNvPr id="120853" name="AutoShape 8"/>
            <p:cNvSpPr>
              <a:spLocks noChangeArrowheads="1"/>
            </p:cNvSpPr>
            <p:nvPr/>
          </p:nvSpPr>
          <p:spPr bwMode="auto">
            <a:xfrm>
              <a:off x="951" y="1638"/>
              <a:ext cx="4196" cy="366"/>
            </a:xfrm>
            <a:prstGeom prst="roundRect">
              <a:avLst>
                <a:gd name="adj" fmla="val 0"/>
              </a:avLst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r>
                <a:rPr lang="hu-HU" altLang="en-US" sz="1900" smtClean="0">
                  <a:solidFill>
                    <a:srgbClr val="FFFFFF"/>
                  </a:solidFill>
                  <a:latin typeface="+mj-lt"/>
                  <a:cs typeface="Times New Roman" pitchFamily="18" charset="0"/>
                </a:rPr>
                <a:t> 7.</a:t>
              </a:r>
              <a:r>
                <a:rPr lang="en-US" sz="1900" smtClean="0">
                  <a:solidFill>
                    <a:srgbClr val="FFFFFF"/>
                  </a:solidFill>
                  <a:latin typeface="+mj-lt"/>
                </a:rPr>
                <a:t>2 </a:t>
              </a:r>
              <a:r>
                <a:rPr lang="en-US" sz="1900">
                  <a:solidFill>
                    <a:srgbClr val="FFFFFF"/>
                  </a:solidFill>
                  <a:latin typeface="+mj-lt"/>
                </a:rPr>
                <a:t>The 64-bit high performance </a:t>
              </a:r>
              <a:r>
                <a:rPr lang="en-US" sz="1900" smtClean="0">
                  <a:solidFill>
                    <a:srgbClr val="FFFFFF"/>
                  </a:solidFill>
                  <a:latin typeface="+mj-lt"/>
                </a:rPr>
                <a:t>Cortex-A57</a:t>
              </a:r>
              <a:endParaRPr lang="en-US" altLang="en-US" sz="1900">
                <a:solidFill>
                  <a:srgbClr val="FFFFFF"/>
                </a:solidFill>
                <a:latin typeface="+mj-lt"/>
                <a:cs typeface="Times New Roman" pitchFamily="18" charset="0"/>
              </a:endParaRPr>
            </a:p>
          </p:txBody>
        </p:sp>
        <p:sp>
          <p:nvSpPr>
            <p:cNvPr id="120854" name="Text Box 9"/>
            <p:cNvSpPr txBox="1">
              <a:spLocks noChangeArrowheads="1"/>
            </p:cNvSpPr>
            <p:nvPr/>
          </p:nvSpPr>
          <p:spPr bwMode="auto">
            <a:xfrm>
              <a:off x="699" y="1712"/>
              <a:ext cx="243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lang="hu-HU" altLang="en-US" sz="1900">
                  <a:solidFill>
                    <a:srgbClr val="FFFFFF"/>
                  </a:solidFill>
                  <a:latin typeface="+mj-lt"/>
                  <a:cs typeface="Times New Roman" pitchFamily="18" charset="0"/>
                </a:rPr>
                <a:t> </a:t>
              </a:r>
              <a:endParaRPr lang="en-US" altLang="en-US" sz="1900">
                <a:solidFill>
                  <a:srgbClr val="FFFFFF"/>
                </a:solidFill>
                <a:latin typeface="+mj-lt"/>
                <a:cs typeface="Times New Roman" pitchFamily="18" charset="0"/>
              </a:endParaRPr>
            </a:p>
          </p:txBody>
        </p:sp>
      </p:grpSp>
      <p:grpSp>
        <p:nvGrpSpPr>
          <p:cNvPr id="120841" name="Group 10"/>
          <p:cNvGrpSpPr>
            <a:grpSpLocks/>
          </p:cNvGrpSpPr>
          <p:nvPr/>
        </p:nvGrpSpPr>
        <p:grpSpPr bwMode="auto">
          <a:xfrm>
            <a:off x="1111250" y="3336925"/>
            <a:ext cx="7521575" cy="463550"/>
            <a:chOff x="699" y="1638"/>
            <a:chExt cx="4448" cy="292"/>
          </a:xfrm>
        </p:grpSpPr>
        <p:sp>
          <p:nvSpPr>
            <p:cNvPr id="120845" name="AutoShape 11"/>
            <p:cNvSpPr>
              <a:spLocks noChangeArrowheads="1"/>
            </p:cNvSpPr>
            <p:nvPr/>
          </p:nvSpPr>
          <p:spPr bwMode="auto">
            <a:xfrm>
              <a:off x="951" y="1638"/>
              <a:ext cx="4196" cy="292"/>
            </a:xfrm>
            <a:prstGeom prst="roundRect">
              <a:avLst>
                <a:gd name="adj" fmla="val 0"/>
              </a:avLst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r>
                <a:rPr lang="hu-HU" altLang="en-US" sz="1900">
                  <a:solidFill>
                    <a:srgbClr val="FFFFFF"/>
                  </a:solidFill>
                  <a:latin typeface="+mj-lt"/>
                  <a:cs typeface="Times New Roman" pitchFamily="18" charset="0"/>
                </a:rPr>
                <a:t> </a:t>
              </a:r>
              <a:r>
                <a:rPr lang="hu-HU" altLang="en-US" sz="1900" smtClean="0">
                  <a:solidFill>
                    <a:srgbClr val="FFFFFF"/>
                  </a:solidFill>
                  <a:latin typeface="+mj-lt"/>
                  <a:cs typeface="Times New Roman" pitchFamily="18" charset="0"/>
                </a:rPr>
                <a:t>7.</a:t>
              </a:r>
              <a:r>
                <a:rPr lang="en-US" sz="1900" smtClean="0">
                  <a:solidFill>
                    <a:srgbClr val="FFFFFF"/>
                  </a:solidFill>
                  <a:latin typeface="+mj-lt"/>
                </a:rPr>
                <a:t>3 </a:t>
              </a:r>
              <a:r>
                <a:rPr lang="en-US" sz="1900">
                  <a:solidFill>
                    <a:srgbClr val="FFFFFF"/>
                  </a:solidFill>
                  <a:latin typeface="+mj-lt"/>
                </a:rPr>
                <a:t>The 64-bit low power </a:t>
              </a:r>
              <a:r>
                <a:rPr lang="en-US" sz="1900" smtClean="0">
                  <a:solidFill>
                    <a:srgbClr val="FFFFFF"/>
                  </a:solidFill>
                  <a:latin typeface="+mj-lt"/>
                </a:rPr>
                <a:t>Cortex-A53</a:t>
              </a:r>
              <a:endParaRPr lang="en-US" altLang="en-US" sz="1900">
                <a:solidFill>
                  <a:srgbClr val="FFFFFF"/>
                </a:solidFill>
                <a:latin typeface="+mj-lt"/>
                <a:cs typeface="Times New Roman" pitchFamily="18" charset="0"/>
              </a:endParaRPr>
            </a:p>
          </p:txBody>
        </p:sp>
        <p:sp>
          <p:nvSpPr>
            <p:cNvPr id="120846" name="Text Box 12"/>
            <p:cNvSpPr txBox="1">
              <a:spLocks noChangeArrowheads="1"/>
            </p:cNvSpPr>
            <p:nvPr/>
          </p:nvSpPr>
          <p:spPr bwMode="auto">
            <a:xfrm>
              <a:off x="699" y="1648"/>
              <a:ext cx="243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lang="hu-HU" altLang="en-US" sz="1900">
                  <a:solidFill>
                    <a:srgbClr val="FFFFFF"/>
                  </a:solidFill>
                  <a:latin typeface="+mj-lt"/>
                  <a:cs typeface="Times New Roman" pitchFamily="18" charset="0"/>
                </a:rPr>
                <a:t> </a:t>
              </a:r>
              <a:endParaRPr lang="en-US" altLang="en-US" sz="1900">
                <a:solidFill>
                  <a:srgbClr val="FFFFFF"/>
                </a:solidFill>
                <a:latin typeface="+mj-lt"/>
                <a:cs typeface="Times New Roman" pitchFamily="18" charset="0"/>
              </a:endParaRPr>
            </a:p>
          </p:txBody>
        </p:sp>
      </p:grpSp>
      <p:grpSp>
        <p:nvGrpSpPr>
          <p:cNvPr id="120842" name="Group 13"/>
          <p:cNvGrpSpPr>
            <a:grpSpLocks/>
          </p:cNvGrpSpPr>
          <p:nvPr/>
        </p:nvGrpSpPr>
        <p:grpSpPr bwMode="auto">
          <a:xfrm>
            <a:off x="1108075" y="3878263"/>
            <a:ext cx="7524750" cy="463550"/>
            <a:chOff x="699" y="1638"/>
            <a:chExt cx="4448" cy="292"/>
          </a:xfrm>
        </p:grpSpPr>
        <p:sp>
          <p:nvSpPr>
            <p:cNvPr id="120843" name="AutoShape 14"/>
            <p:cNvSpPr>
              <a:spLocks noChangeArrowheads="1"/>
            </p:cNvSpPr>
            <p:nvPr/>
          </p:nvSpPr>
          <p:spPr bwMode="auto">
            <a:xfrm>
              <a:off x="951" y="1638"/>
              <a:ext cx="4196" cy="292"/>
            </a:xfrm>
            <a:prstGeom prst="roundRect">
              <a:avLst>
                <a:gd name="adj" fmla="val 0"/>
              </a:avLst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r>
                <a:rPr lang="hu-HU" altLang="en-US" sz="1900" dirty="0">
                  <a:solidFill>
                    <a:srgbClr val="FFFFFF"/>
                  </a:solidFill>
                  <a:latin typeface="+mj-lt"/>
                  <a:cs typeface="Times New Roman" pitchFamily="18" charset="0"/>
                </a:rPr>
                <a:t> </a:t>
              </a:r>
              <a:r>
                <a:rPr lang="hu-HU" altLang="en-US" sz="1900" dirty="0" smtClean="0">
                  <a:solidFill>
                    <a:srgbClr val="FFFFFF"/>
                  </a:solidFill>
                  <a:latin typeface="+mj-lt"/>
                  <a:cs typeface="Times New Roman" pitchFamily="18" charset="0"/>
                </a:rPr>
                <a:t>7.</a:t>
              </a:r>
              <a:r>
                <a:rPr lang="hu-HU" sz="1900" dirty="0" smtClean="0">
                  <a:solidFill>
                    <a:srgbClr val="FFFFFF"/>
                  </a:solidFill>
                  <a:latin typeface="+mj-lt"/>
                </a:rPr>
                <a:t>4</a:t>
              </a:r>
              <a:r>
                <a:rPr lang="en-US" sz="1900" dirty="0" smtClean="0">
                  <a:solidFill>
                    <a:srgbClr val="FFFFFF"/>
                  </a:solidFill>
                  <a:latin typeface="+mj-lt"/>
                </a:rPr>
                <a:t> </a:t>
              </a:r>
              <a:r>
                <a:rPr lang="en-US" sz="1900" dirty="0">
                  <a:solidFill>
                    <a:srgbClr val="FFFFFF"/>
                  </a:solidFill>
                  <a:latin typeface="+mj-lt"/>
                </a:rPr>
                <a:t>The 64-bit </a:t>
              </a:r>
              <a:r>
                <a:rPr lang="hu-HU" sz="1900" dirty="0" smtClean="0">
                  <a:solidFill>
                    <a:srgbClr val="FFFFFF"/>
                  </a:solidFill>
                  <a:latin typeface="+mj-lt"/>
                </a:rPr>
                <a:t>low power </a:t>
              </a:r>
              <a:r>
                <a:rPr lang="en-US" sz="1900" dirty="0" smtClean="0">
                  <a:solidFill>
                    <a:srgbClr val="FFFFFF"/>
                  </a:solidFill>
                  <a:latin typeface="+mj-lt"/>
                </a:rPr>
                <a:t>Cortex-A</a:t>
              </a:r>
              <a:r>
                <a:rPr lang="hu-HU" sz="1900" dirty="0" smtClean="0">
                  <a:solidFill>
                    <a:srgbClr val="FFFFFF"/>
                  </a:solidFill>
                  <a:latin typeface="+mj-lt"/>
                </a:rPr>
                <a:t>35</a:t>
              </a:r>
              <a:endParaRPr lang="en-US" altLang="en-US" sz="1900" dirty="0">
                <a:solidFill>
                  <a:srgbClr val="FFFFFF"/>
                </a:solidFill>
                <a:latin typeface="+mj-lt"/>
                <a:cs typeface="Times New Roman" pitchFamily="18" charset="0"/>
              </a:endParaRPr>
            </a:p>
          </p:txBody>
        </p:sp>
        <p:sp>
          <p:nvSpPr>
            <p:cNvPr id="120844" name="Text Box 15"/>
            <p:cNvSpPr txBox="1">
              <a:spLocks noChangeArrowheads="1"/>
            </p:cNvSpPr>
            <p:nvPr/>
          </p:nvSpPr>
          <p:spPr bwMode="auto">
            <a:xfrm>
              <a:off x="699" y="1640"/>
              <a:ext cx="243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lang="hu-HU" altLang="en-US" sz="1900">
                  <a:solidFill>
                    <a:srgbClr val="FFFFFF"/>
                  </a:solidFill>
                  <a:latin typeface="+mj-lt"/>
                  <a:cs typeface="Times New Roman" pitchFamily="18" charset="0"/>
                </a:rPr>
                <a:t> </a:t>
              </a:r>
              <a:endParaRPr lang="en-US" altLang="en-US" sz="1900">
                <a:solidFill>
                  <a:srgbClr val="FFFFFF"/>
                </a:solidFill>
                <a:latin typeface="+mj-lt"/>
                <a:cs typeface="Times New Roman" pitchFamily="18" charset="0"/>
              </a:endParaRPr>
            </a:p>
          </p:txBody>
        </p:sp>
      </p:grpSp>
      <p:grpSp>
        <p:nvGrpSpPr>
          <p:cNvPr id="16" name="Group 13"/>
          <p:cNvGrpSpPr>
            <a:grpSpLocks/>
          </p:cNvGrpSpPr>
          <p:nvPr/>
        </p:nvGrpSpPr>
        <p:grpSpPr bwMode="auto">
          <a:xfrm>
            <a:off x="1106615" y="4392163"/>
            <a:ext cx="7524750" cy="463550"/>
            <a:chOff x="699" y="1638"/>
            <a:chExt cx="4448" cy="292"/>
          </a:xfrm>
        </p:grpSpPr>
        <p:sp>
          <p:nvSpPr>
            <p:cNvPr id="17" name="AutoShape 14"/>
            <p:cNvSpPr>
              <a:spLocks noChangeArrowheads="1"/>
            </p:cNvSpPr>
            <p:nvPr/>
          </p:nvSpPr>
          <p:spPr bwMode="auto">
            <a:xfrm>
              <a:off x="951" y="1638"/>
              <a:ext cx="4196" cy="292"/>
            </a:xfrm>
            <a:prstGeom prst="roundRect">
              <a:avLst>
                <a:gd name="adj" fmla="val 0"/>
              </a:avLst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r>
                <a:rPr lang="hu-HU" altLang="en-US" sz="1900" dirty="0">
                  <a:solidFill>
                    <a:srgbClr val="FFFFFF"/>
                  </a:solidFill>
                  <a:latin typeface="+mj-lt"/>
                  <a:cs typeface="Times New Roman" pitchFamily="18" charset="0"/>
                </a:rPr>
                <a:t> </a:t>
              </a:r>
              <a:r>
                <a:rPr lang="hu-HU" altLang="en-US" sz="1900" dirty="0" smtClean="0">
                  <a:solidFill>
                    <a:srgbClr val="FFFFFF"/>
                  </a:solidFill>
                  <a:latin typeface="+mj-lt"/>
                  <a:cs typeface="Times New Roman" pitchFamily="18" charset="0"/>
                </a:rPr>
                <a:t>7.5</a:t>
              </a:r>
              <a:r>
                <a:rPr lang="en-US" sz="1900" dirty="0" smtClean="0">
                  <a:solidFill>
                    <a:srgbClr val="FFFFFF"/>
                  </a:solidFill>
                  <a:latin typeface="+mj-lt"/>
                </a:rPr>
                <a:t> </a:t>
              </a:r>
              <a:r>
                <a:rPr lang="en-US" sz="1900" dirty="0">
                  <a:solidFill>
                    <a:srgbClr val="FFFFFF"/>
                  </a:solidFill>
                  <a:latin typeface="+mj-lt"/>
                </a:rPr>
                <a:t>The 64-bit </a:t>
              </a:r>
              <a:r>
                <a:rPr lang="hu-HU" sz="1900" dirty="0" smtClean="0">
                  <a:solidFill>
                    <a:srgbClr val="FFFFFF"/>
                  </a:solidFill>
                  <a:latin typeface="+mj-lt"/>
                </a:rPr>
                <a:t>high performance </a:t>
              </a:r>
              <a:r>
                <a:rPr lang="en-US" sz="1900" dirty="0" smtClean="0">
                  <a:solidFill>
                    <a:srgbClr val="FFFFFF"/>
                  </a:solidFill>
                  <a:latin typeface="+mj-lt"/>
                </a:rPr>
                <a:t>Cortex-A</a:t>
              </a:r>
              <a:r>
                <a:rPr lang="hu-HU" sz="1900" dirty="0" smtClean="0">
                  <a:solidFill>
                    <a:srgbClr val="FFFFFF"/>
                  </a:solidFill>
                  <a:latin typeface="+mj-lt"/>
                </a:rPr>
                <a:t>72</a:t>
              </a:r>
              <a:endParaRPr lang="en-US" altLang="en-US" sz="1900" dirty="0">
                <a:solidFill>
                  <a:srgbClr val="FFFFFF"/>
                </a:solidFill>
                <a:latin typeface="+mj-lt"/>
                <a:cs typeface="Times New Roman" pitchFamily="18" charset="0"/>
              </a:endParaRPr>
            </a:p>
          </p:txBody>
        </p:sp>
        <p:sp>
          <p:nvSpPr>
            <p:cNvPr id="18" name="Text Box 15"/>
            <p:cNvSpPr txBox="1">
              <a:spLocks noChangeArrowheads="1"/>
            </p:cNvSpPr>
            <p:nvPr/>
          </p:nvSpPr>
          <p:spPr bwMode="auto">
            <a:xfrm>
              <a:off x="699" y="1640"/>
              <a:ext cx="243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lang="hu-HU" altLang="en-US" sz="1900">
                  <a:solidFill>
                    <a:srgbClr val="FFFFFF"/>
                  </a:solidFill>
                  <a:latin typeface="+mj-lt"/>
                  <a:cs typeface="Times New Roman" pitchFamily="18" charset="0"/>
                </a:rPr>
                <a:t> </a:t>
              </a:r>
              <a:endParaRPr lang="en-US" altLang="en-US" sz="1900">
                <a:solidFill>
                  <a:srgbClr val="FFFFFF"/>
                </a:solidFill>
                <a:latin typeface="+mj-lt"/>
                <a:cs typeface="Times New Roman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4790329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182F76"/>
            </a:gs>
            <a:gs pos="100000">
              <a:srgbClr val="3366FF"/>
            </a:gs>
          </a:gsLst>
          <a:lin ang="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1" name="AutoShape 3"/>
          <p:cNvSpPr>
            <a:spLocks noChangeArrowheads="1"/>
          </p:cNvSpPr>
          <p:nvPr/>
        </p:nvSpPr>
        <p:spPr bwMode="auto">
          <a:xfrm>
            <a:off x="841375" y="1200150"/>
            <a:ext cx="7359650" cy="522000"/>
          </a:xfrm>
          <a:prstGeom prst="roundRect">
            <a:avLst>
              <a:gd name="adj" fmla="val 0"/>
            </a:avLst>
          </a:prstGeom>
          <a:solidFill>
            <a:srgbClr val="000080"/>
          </a:solidFill>
          <a:ln w="9525">
            <a:solidFill>
              <a:schemeClr val="bg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900" smtClean="0">
                <a:solidFill>
                  <a:srgbClr val="FFFFFF"/>
                </a:solidFill>
              </a:rPr>
              <a:t> </a:t>
            </a:r>
            <a:r>
              <a:rPr lang="hu-HU" sz="1900" smtClean="0">
                <a:solidFill>
                  <a:srgbClr val="FFFFFF"/>
                </a:solidFill>
              </a:rPr>
              <a:t>7.</a:t>
            </a:r>
            <a:r>
              <a:rPr lang="en-US" sz="1900" smtClean="0">
                <a:solidFill>
                  <a:srgbClr val="FFFFFF"/>
                </a:solidFill>
              </a:rPr>
              <a:t>1 Overview of </a:t>
            </a:r>
            <a:r>
              <a:rPr lang="hu-HU" sz="1900" smtClean="0">
                <a:solidFill>
                  <a:srgbClr val="FFFFFF"/>
                </a:solidFill>
              </a:rPr>
              <a:t>ARM’s</a:t>
            </a:r>
            <a:r>
              <a:rPr lang="en-US" sz="1900" smtClean="0">
                <a:solidFill>
                  <a:srgbClr val="FFFFFF"/>
                </a:solidFill>
              </a:rPr>
              <a:t> 64-bit Cortex-A series</a:t>
            </a:r>
            <a:endParaRPr lang="hu-HU" sz="19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71163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Lekerekített téglalap 43"/>
          <p:cNvSpPr/>
          <p:nvPr/>
        </p:nvSpPr>
        <p:spPr>
          <a:xfrm>
            <a:off x="1159876" y="4626078"/>
            <a:ext cx="1188000" cy="614484"/>
          </a:xfrm>
          <a:prstGeom prst="roundRect">
            <a:avLst/>
          </a:prstGeom>
          <a:solidFill>
            <a:srgbClr val="DBE6C4"/>
          </a:solidFill>
          <a:ln>
            <a:solidFill>
              <a:schemeClr val="accent3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1050">
              <a:solidFill>
                <a:srgbClr val="000000"/>
              </a:solidFill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4" name="Lekerekített téglalap 42"/>
          <p:cNvSpPr/>
          <p:nvPr/>
        </p:nvSpPr>
        <p:spPr>
          <a:xfrm>
            <a:off x="2469104" y="3351041"/>
            <a:ext cx="1188000" cy="1876821"/>
          </a:xfrm>
          <a:prstGeom prst="roundRect">
            <a:avLst/>
          </a:prstGeom>
          <a:solidFill>
            <a:srgbClr val="DBE6C4"/>
          </a:solidFill>
          <a:ln>
            <a:solidFill>
              <a:schemeClr val="accent3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1050">
              <a:solidFill>
                <a:srgbClr val="000000"/>
              </a:solidFill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5" name="Lekerekített téglalap 3"/>
          <p:cNvSpPr/>
          <p:nvPr/>
        </p:nvSpPr>
        <p:spPr>
          <a:xfrm>
            <a:off x="1208832" y="5384578"/>
            <a:ext cx="1080000" cy="360000"/>
          </a:xfrm>
          <a:prstGeom prst="roundRect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1050">
                <a:solidFill>
                  <a:srgbClr val="FFFFFF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ARMv4</a:t>
            </a:r>
          </a:p>
        </p:txBody>
      </p:sp>
      <p:sp>
        <p:nvSpPr>
          <p:cNvPr id="6" name="Lekerekített téglalap 4"/>
          <p:cNvSpPr/>
          <p:nvPr/>
        </p:nvSpPr>
        <p:spPr>
          <a:xfrm>
            <a:off x="2546368" y="5384578"/>
            <a:ext cx="1080000" cy="360000"/>
          </a:xfrm>
          <a:prstGeom prst="roundRect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1050">
                <a:solidFill>
                  <a:srgbClr val="FFFFFF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ARMv5</a:t>
            </a:r>
          </a:p>
        </p:txBody>
      </p:sp>
      <p:sp>
        <p:nvSpPr>
          <p:cNvPr id="7" name="Lekerekített téglalap 5"/>
          <p:cNvSpPr/>
          <p:nvPr/>
        </p:nvSpPr>
        <p:spPr>
          <a:xfrm>
            <a:off x="3873488" y="5384578"/>
            <a:ext cx="1080000" cy="360000"/>
          </a:xfrm>
          <a:prstGeom prst="roundRect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1050">
                <a:solidFill>
                  <a:srgbClr val="FFFFFF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ARMv6</a:t>
            </a:r>
          </a:p>
        </p:txBody>
      </p:sp>
      <p:sp>
        <p:nvSpPr>
          <p:cNvPr id="8" name="Lekerekített téglalap 6"/>
          <p:cNvSpPr/>
          <p:nvPr/>
        </p:nvSpPr>
        <p:spPr>
          <a:xfrm>
            <a:off x="6503756" y="5384578"/>
            <a:ext cx="2160000" cy="360000"/>
          </a:xfrm>
          <a:prstGeom prst="roundRect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1050">
                <a:solidFill>
                  <a:srgbClr val="FFFFFF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ARMv8-A</a:t>
            </a:r>
          </a:p>
        </p:txBody>
      </p:sp>
      <p:sp>
        <p:nvSpPr>
          <p:cNvPr id="9" name="Lekerekített téglalap 7"/>
          <p:cNvSpPr/>
          <p:nvPr/>
        </p:nvSpPr>
        <p:spPr>
          <a:xfrm>
            <a:off x="5207492" y="5384578"/>
            <a:ext cx="1080000" cy="360000"/>
          </a:xfrm>
          <a:prstGeom prst="roundRect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1050">
                <a:solidFill>
                  <a:srgbClr val="FFFFFF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ARMv7-A/R</a:t>
            </a:r>
          </a:p>
        </p:txBody>
      </p:sp>
      <p:sp>
        <p:nvSpPr>
          <p:cNvPr id="10" name="Lekerekített téglalap 8"/>
          <p:cNvSpPr/>
          <p:nvPr/>
        </p:nvSpPr>
        <p:spPr>
          <a:xfrm>
            <a:off x="2528028" y="4008114"/>
            <a:ext cx="1080000" cy="360000"/>
          </a:xfrm>
          <a:prstGeom prst="roundRect">
            <a:avLst/>
          </a:prstGeom>
          <a:solidFill>
            <a:srgbClr val="8AC6CD"/>
          </a:solidFill>
          <a:ln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1050" err="1">
                <a:solidFill>
                  <a:srgbClr val="000000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Jazelle</a:t>
            </a:r>
            <a:endParaRPr lang="hu-HU" sz="1050">
              <a:solidFill>
                <a:srgbClr val="000000"/>
              </a:solidFill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1" name="Lekerekített téglalap 9"/>
          <p:cNvSpPr/>
          <p:nvPr/>
        </p:nvSpPr>
        <p:spPr>
          <a:xfrm>
            <a:off x="2521494" y="3552654"/>
            <a:ext cx="1086534" cy="360000"/>
          </a:xfrm>
          <a:prstGeom prst="roundRect">
            <a:avLst/>
          </a:prstGeom>
          <a:solidFill>
            <a:srgbClr val="83A6D9"/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1050" err="1">
                <a:solidFill>
                  <a:srgbClr val="000000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VFPv</a:t>
            </a:r>
            <a:r>
              <a:rPr lang="en-US" sz="1050">
                <a:solidFill>
                  <a:srgbClr val="000000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1/</a:t>
            </a:r>
            <a:r>
              <a:rPr lang="hu-HU" sz="1050">
                <a:solidFill>
                  <a:srgbClr val="000000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2</a:t>
            </a:r>
          </a:p>
        </p:txBody>
      </p:sp>
      <p:sp>
        <p:nvSpPr>
          <p:cNvPr id="12" name="Lekerekített téglalap 10"/>
          <p:cNvSpPr/>
          <p:nvPr/>
        </p:nvSpPr>
        <p:spPr>
          <a:xfrm>
            <a:off x="1208832" y="4784794"/>
            <a:ext cx="1080000" cy="360000"/>
          </a:xfrm>
          <a:prstGeom prst="roundRect">
            <a:avLst/>
          </a:prstGeom>
          <a:solidFill>
            <a:srgbClr val="999999"/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1050" err="1">
                <a:solidFill>
                  <a:srgbClr val="000000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Thumb</a:t>
            </a:r>
            <a:endParaRPr lang="en-US" sz="1050">
              <a:solidFill>
                <a:srgbClr val="000000"/>
              </a:solidFill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/>
            <a:r>
              <a:rPr lang="en-US" sz="1050">
                <a:solidFill>
                  <a:srgbClr val="000000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(ARMv4T)</a:t>
            </a:r>
            <a:endParaRPr lang="hu-HU" sz="1050">
              <a:solidFill>
                <a:srgbClr val="000000"/>
              </a:solidFill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3" name="Lekerekített téglalap 11"/>
          <p:cNvSpPr/>
          <p:nvPr/>
        </p:nvSpPr>
        <p:spPr>
          <a:xfrm>
            <a:off x="3801120" y="2529390"/>
            <a:ext cx="1188000" cy="2698472"/>
          </a:xfrm>
          <a:prstGeom prst="roundRect">
            <a:avLst/>
          </a:prstGeom>
          <a:solidFill>
            <a:srgbClr val="DBE6C4"/>
          </a:solidFill>
          <a:ln>
            <a:solidFill>
              <a:schemeClr val="accent3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1050">
              <a:solidFill>
                <a:srgbClr val="000000"/>
              </a:solidFill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4" name="Lekerekített téglalap 12"/>
          <p:cNvSpPr/>
          <p:nvPr/>
        </p:nvSpPr>
        <p:spPr>
          <a:xfrm>
            <a:off x="3861995" y="3144018"/>
            <a:ext cx="1080000" cy="360000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1050">
                <a:solidFill>
                  <a:srgbClr val="000000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SIMD</a:t>
            </a:r>
          </a:p>
        </p:txBody>
      </p:sp>
      <p:sp>
        <p:nvSpPr>
          <p:cNvPr id="15" name="Lekerekített téglalap 13"/>
          <p:cNvSpPr/>
          <p:nvPr/>
        </p:nvSpPr>
        <p:spPr>
          <a:xfrm>
            <a:off x="3861995" y="2709062"/>
            <a:ext cx="1080000" cy="360000"/>
          </a:xfrm>
          <a:prstGeom prst="roundRect">
            <a:avLst/>
          </a:prstGeom>
          <a:solidFill>
            <a:srgbClr val="FF8585"/>
          </a:solidFill>
          <a:ln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1050" err="1">
                <a:solidFill>
                  <a:srgbClr val="000000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TrustZone</a:t>
            </a:r>
            <a:endParaRPr lang="hu-HU" sz="1050">
              <a:solidFill>
                <a:srgbClr val="000000"/>
              </a:solidFill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6" name="Lekerekített téglalap 14"/>
          <p:cNvSpPr/>
          <p:nvPr/>
        </p:nvSpPr>
        <p:spPr>
          <a:xfrm>
            <a:off x="5103607" y="2529390"/>
            <a:ext cx="1188000" cy="2698472"/>
          </a:xfrm>
          <a:prstGeom prst="roundRect">
            <a:avLst/>
          </a:prstGeom>
          <a:solidFill>
            <a:srgbClr val="DBE6C4"/>
          </a:solidFill>
          <a:ln>
            <a:solidFill>
              <a:schemeClr val="accent3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1050">
              <a:solidFill>
                <a:srgbClr val="000000"/>
              </a:solidFill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7" name="Lekerekített téglalap 15"/>
          <p:cNvSpPr/>
          <p:nvPr/>
        </p:nvSpPr>
        <p:spPr>
          <a:xfrm>
            <a:off x="3851920" y="4785462"/>
            <a:ext cx="1080000" cy="360000"/>
          </a:xfrm>
          <a:prstGeom prst="roundRect">
            <a:avLst/>
          </a:prstGeom>
          <a:solidFill>
            <a:srgbClr val="999999"/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1050">
                <a:solidFill>
                  <a:srgbClr val="000000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Thumb-2</a:t>
            </a:r>
            <a:endParaRPr lang="en-US" sz="1050">
              <a:solidFill>
                <a:srgbClr val="000000"/>
              </a:solidFill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/>
            <a:r>
              <a:rPr lang="en-US" sz="1050">
                <a:solidFill>
                  <a:srgbClr val="000000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(ARMv6T2)</a:t>
            </a:r>
            <a:endParaRPr lang="hu-HU" sz="1050">
              <a:solidFill>
                <a:srgbClr val="000000"/>
              </a:solidFill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8" name="Lekerekített téglalap 17"/>
          <p:cNvSpPr/>
          <p:nvPr/>
        </p:nvSpPr>
        <p:spPr>
          <a:xfrm>
            <a:off x="6503636" y="1538790"/>
            <a:ext cx="2160120" cy="3689072"/>
          </a:xfrm>
          <a:prstGeom prst="roundRect">
            <a:avLst/>
          </a:prstGeom>
          <a:solidFill>
            <a:srgbClr val="DBE6C4"/>
          </a:solidFill>
          <a:ln>
            <a:solidFill>
              <a:schemeClr val="accent3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1050">
              <a:solidFill>
                <a:srgbClr val="000000"/>
              </a:solidFill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9" name="Lekerekített téglalap 18"/>
          <p:cNvSpPr/>
          <p:nvPr/>
        </p:nvSpPr>
        <p:spPr>
          <a:xfrm>
            <a:off x="5152942" y="3144018"/>
            <a:ext cx="1084235" cy="360000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 smtClean="0">
                <a:solidFill>
                  <a:srgbClr val="000000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A</a:t>
            </a:r>
            <a:r>
              <a:rPr lang="hu-HU" sz="1050" smtClean="0">
                <a:solidFill>
                  <a:srgbClr val="000000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dv. SIMD</a:t>
            </a:r>
          </a:p>
          <a:p>
            <a:pPr algn="ctr"/>
            <a:r>
              <a:rPr lang="hu-HU" sz="1050" smtClean="0">
                <a:solidFill>
                  <a:srgbClr val="000000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(NEON)</a:t>
            </a:r>
            <a:endParaRPr lang="hu-HU" sz="1050">
              <a:solidFill>
                <a:srgbClr val="000000"/>
              </a:solidFill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0" name="Lekerekített téglalap 20"/>
          <p:cNvSpPr/>
          <p:nvPr/>
        </p:nvSpPr>
        <p:spPr>
          <a:xfrm>
            <a:off x="5152942" y="3563540"/>
            <a:ext cx="1080000" cy="360000"/>
          </a:xfrm>
          <a:prstGeom prst="roundRect">
            <a:avLst/>
          </a:prstGeom>
          <a:solidFill>
            <a:srgbClr val="83A6D9"/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1050">
                <a:solidFill>
                  <a:srgbClr val="000000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VFPv3/v4</a:t>
            </a:r>
          </a:p>
        </p:txBody>
      </p:sp>
      <p:sp>
        <p:nvSpPr>
          <p:cNvPr id="21" name="Lekerekített téglalap 23"/>
          <p:cNvSpPr/>
          <p:nvPr/>
        </p:nvSpPr>
        <p:spPr>
          <a:xfrm>
            <a:off x="6534252" y="1739319"/>
            <a:ext cx="1008000" cy="360000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5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1050">
                <a:solidFill>
                  <a:srgbClr val="000000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AArch32</a:t>
            </a:r>
          </a:p>
        </p:txBody>
      </p:sp>
      <p:sp>
        <p:nvSpPr>
          <p:cNvPr id="22" name="Lekerekített téglalap 24"/>
          <p:cNvSpPr/>
          <p:nvPr/>
        </p:nvSpPr>
        <p:spPr>
          <a:xfrm>
            <a:off x="7611163" y="1739319"/>
            <a:ext cx="1008000" cy="360000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5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1050">
                <a:solidFill>
                  <a:srgbClr val="000000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AArch64</a:t>
            </a:r>
          </a:p>
        </p:txBody>
      </p:sp>
      <p:sp>
        <p:nvSpPr>
          <p:cNvPr id="25" name="Jobbra nyíl 27"/>
          <p:cNvSpPr/>
          <p:nvPr/>
        </p:nvSpPr>
        <p:spPr>
          <a:xfrm>
            <a:off x="3610495" y="4041702"/>
            <a:ext cx="1521289" cy="216024"/>
          </a:xfrm>
          <a:prstGeom prst="rightArrow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>
              <a:solidFill>
                <a:srgbClr val="FFFFFF"/>
              </a:solidFill>
            </a:endParaRPr>
          </a:p>
        </p:txBody>
      </p:sp>
      <p:sp>
        <p:nvSpPr>
          <p:cNvPr id="27" name="Jobbra nyíl 29"/>
          <p:cNvSpPr/>
          <p:nvPr/>
        </p:nvSpPr>
        <p:spPr>
          <a:xfrm>
            <a:off x="4965948" y="2750334"/>
            <a:ext cx="2160144" cy="216024"/>
          </a:xfrm>
          <a:prstGeom prst="rightArrow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>
              <a:solidFill>
                <a:srgbClr val="FFFFFF"/>
              </a:solidFill>
            </a:endParaRPr>
          </a:p>
        </p:txBody>
      </p:sp>
      <p:sp>
        <p:nvSpPr>
          <p:cNvPr id="28" name="Jobbra nyíl 30"/>
          <p:cNvSpPr/>
          <p:nvPr/>
        </p:nvSpPr>
        <p:spPr>
          <a:xfrm>
            <a:off x="6243948" y="3205385"/>
            <a:ext cx="864000" cy="216024"/>
          </a:xfrm>
          <a:prstGeom prst="rightArrow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>
              <a:solidFill>
                <a:srgbClr val="FFFFFF"/>
              </a:solidFill>
            </a:endParaRPr>
          </a:p>
        </p:txBody>
      </p:sp>
      <p:sp>
        <p:nvSpPr>
          <p:cNvPr id="29" name="Jobbra nyíl 31"/>
          <p:cNvSpPr/>
          <p:nvPr/>
        </p:nvSpPr>
        <p:spPr>
          <a:xfrm>
            <a:off x="6287492" y="4453345"/>
            <a:ext cx="864000" cy="216024"/>
          </a:xfrm>
          <a:prstGeom prst="rightArrow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>
              <a:solidFill>
                <a:srgbClr val="FFFFFF"/>
              </a:solidFill>
            </a:endParaRPr>
          </a:p>
        </p:txBody>
      </p:sp>
      <p:sp>
        <p:nvSpPr>
          <p:cNvPr id="30" name="Jobb oldali kapcsos zárójel 32"/>
          <p:cNvSpPr/>
          <p:nvPr/>
        </p:nvSpPr>
        <p:spPr>
          <a:xfrm>
            <a:off x="7223596" y="2294231"/>
            <a:ext cx="216024" cy="2738243"/>
          </a:xfrm>
          <a:prstGeom prst="rightBrace">
            <a:avLst/>
          </a:prstGeom>
          <a:ln w="1905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hu-HU">
              <a:solidFill>
                <a:srgbClr val="000000"/>
              </a:solidFill>
            </a:endParaRPr>
          </a:p>
        </p:txBody>
      </p:sp>
      <p:cxnSp>
        <p:nvCxnSpPr>
          <p:cNvPr id="31" name="Egyenes összekötő 35"/>
          <p:cNvCxnSpPr>
            <a:endCxn id="18" idx="2"/>
          </p:cNvCxnSpPr>
          <p:nvPr/>
        </p:nvCxnSpPr>
        <p:spPr>
          <a:xfrm flipH="1">
            <a:off x="7583696" y="1077874"/>
            <a:ext cx="60" cy="4149988"/>
          </a:xfrm>
          <a:prstGeom prst="line">
            <a:avLst/>
          </a:prstGeom>
          <a:ln w="28575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églalap 33"/>
          <p:cNvSpPr/>
          <p:nvPr/>
        </p:nvSpPr>
        <p:spPr>
          <a:xfrm>
            <a:off x="7537652" y="3296089"/>
            <a:ext cx="1035407" cy="720080"/>
          </a:xfrm>
          <a:prstGeom prst="rect">
            <a:avLst/>
          </a:prstGeom>
          <a:solidFill>
            <a:srgbClr val="F79747"/>
          </a:solidFill>
          <a:ln>
            <a:solidFill>
              <a:srgbClr val="F7974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1000">
                <a:solidFill>
                  <a:srgbClr val="000000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Key </a:t>
            </a:r>
            <a:r>
              <a:rPr lang="hu-HU" sz="1000" err="1">
                <a:solidFill>
                  <a:srgbClr val="000000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feature</a:t>
            </a:r>
            <a:r>
              <a:rPr lang="hu-HU" sz="1000">
                <a:solidFill>
                  <a:srgbClr val="000000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/>
            </a:r>
            <a:br>
              <a:rPr lang="hu-HU" sz="1000">
                <a:solidFill>
                  <a:srgbClr val="000000"/>
                </a:solidFill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hu-HU" sz="1000">
                <a:solidFill>
                  <a:srgbClr val="000000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ARMv7-A</a:t>
            </a:r>
          </a:p>
          <a:p>
            <a:pPr algn="ctr"/>
            <a:r>
              <a:rPr lang="hu-HU" sz="1000" err="1">
                <a:solidFill>
                  <a:srgbClr val="000000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compatibility</a:t>
            </a:r>
            <a:endParaRPr lang="hu-HU" sz="1000">
              <a:solidFill>
                <a:srgbClr val="000000"/>
              </a:solidFill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3" name="Lekerekített téglalap 36"/>
          <p:cNvSpPr/>
          <p:nvPr/>
        </p:nvSpPr>
        <p:spPr>
          <a:xfrm>
            <a:off x="6529889" y="2278617"/>
            <a:ext cx="1008000" cy="360000"/>
          </a:xfrm>
          <a:prstGeom prst="roundRect">
            <a:avLst/>
          </a:prstGeom>
          <a:solidFill>
            <a:srgbClr val="FFB3B3"/>
          </a:solidFill>
          <a:ln>
            <a:solidFill>
              <a:schemeClr val="accent3">
                <a:lumMod val="60000"/>
                <a:lumOff val="40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1050">
                <a:solidFill>
                  <a:srgbClr val="000000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C</a:t>
            </a:r>
            <a:r>
              <a:rPr lang="en-US" sz="1050" err="1">
                <a:solidFill>
                  <a:srgbClr val="000000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rypto-graphy</a:t>
            </a:r>
            <a:r>
              <a:rPr lang="en-US" sz="1050">
                <a:solidFill>
                  <a:srgbClr val="000000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 ext.</a:t>
            </a:r>
            <a:endParaRPr lang="hu-HU" sz="1050">
              <a:solidFill>
                <a:srgbClr val="000000"/>
              </a:solidFill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4" name="Lekerekített téglalap 37"/>
          <p:cNvSpPr/>
          <p:nvPr/>
        </p:nvSpPr>
        <p:spPr>
          <a:xfrm>
            <a:off x="7606800" y="2278617"/>
            <a:ext cx="1008000" cy="360000"/>
          </a:xfrm>
          <a:prstGeom prst="roundRect">
            <a:avLst/>
          </a:prstGeom>
          <a:solidFill>
            <a:srgbClr val="FFB3B3"/>
          </a:solidFill>
          <a:ln>
            <a:solidFill>
              <a:schemeClr val="accent3">
                <a:lumMod val="60000"/>
                <a:lumOff val="40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1050">
                <a:solidFill>
                  <a:srgbClr val="000000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C</a:t>
            </a:r>
            <a:r>
              <a:rPr lang="en-US" sz="1050" err="1">
                <a:solidFill>
                  <a:srgbClr val="000000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rypto-graphy</a:t>
            </a:r>
            <a:r>
              <a:rPr lang="en-US" sz="1050">
                <a:solidFill>
                  <a:srgbClr val="000000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 ext.</a:t>
            </a:r>
            <a:endParaRPr lang="hu-HU" sz="1050">
              <a:solidFill>
                <a:srgbClr val="000000"/>
              </a:solidFill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5" name="Jobbra nyíl 30"/>
          <p:cNvSpPr/>
          <p:nvPr/>
        </p:nvSpPr>
        <p:spPr>
          <a:xfrm>
            <a:off x="6258604" y="3610430"/>
            <a:ext cx="864000" cy="216024"/>
          </a:xfrm>
          <a:prstGeom prst="rightArrow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>
              <a:solidFill>
                <a:srgbClr val="FFFFFF"/>
              </a:solidFill>
            </a:endParaRPr>
          </a:p>
        </p:txBody>
      </p:sp>
      <p:sp>
        <p:nvSpPr>
          <p:cNvPr id="36" name="Lekerekített téglalap 8"/>
          <p:cNvSpPr/>
          <p:nvPr/>
        </p:nvSpPr>
        <p:spPr>
          <a:xfrm>
            <a:off x="5144485" y="3997228"/>
            <a:ext cx="1080000" cy="360000"/>
          </a:xfrm>
          <a:prstGeom prst="roundRect">
            <a:avLst/>
          </a:prstGeom>
          <a:solidFill>
            <a:srgbClr val="8AC6CD"/>
          </a:solidFill>
          <a:ln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1050" err="1">
                <a:solidFill>
                  <a:srgbClr val="000000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Jazelle</a:t>
            </a:r>
            <a:endParaRPr lang="en-US" sz="1050">
              <a:solidFill>
                <a:srgbClr val="000000"/>
              </a:solidFill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/>
            <a:r>
              <a:rPr lang="en-US" sz="1050">
                <a:solidFill>
                  <a:srgbClr val="000000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(ex. by SW)</a:t>
            </a:r>
            <a:endParaRPr lang="hu-HU" sz="1050">
              <a:solidFill>
                <a:srgbClr val="000000"/>
              </a:solidFill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7" name="Lekerekített téglalap 15"/>
          <p:cNvSpPr/>
          <p:nvPr/>
        </p:nvSpPr>
        <p:spPr>
          <a:xfrm>
            <a:off x="5142904" y="4433740"/>
            <a:ext cx="1126586" cy="360000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1050" err="1">
                <a:solidFill>
                  <a:srgbClr val="000000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Thumb</a:t>
            </a:r>
            <a:r>
              <a:rPr lang="en-US" sz="1050">
                <a:solidFill>
                  <a:srgbClr val="000000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EE</a:t>
            </a:r>
          </a:p>
          <a:p>
            <a:pPr algn="ctr"/>
            <a:r>
              <a:rPr lang="en-US" sz="1050">
                <a:solidFill>
                  <a:srgbClr val="000000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(</a:t>
            </a:r>
            <a:r>
              <a:rPr lang="en-US" sz="1050" err="1">
                <a:solidFill>
                  <a:srgbClr val="000000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Jazelle</a:t>
            </a:r>
            <a:r>
              <a:rPr lang="en-US" sz="1050">
                <a:solidFill>
                  <a:srgbClr val="000000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-RCT)</a:t>
            </a:r>
            <a:endParaRPr lang="hu-HU" sz="1050">
              <a:solidFill>
                <a:srgbClr val="000000"/>
              </a:solidFill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8" name="Jobbra nyíl 28"/>
          <p:cNvSpPr/>
          <p:nvPr/>
        </p:nvSpPr>
        <p:spPr>
          <a:xfrm>
            <a:off x="4983950" y="3230503"/>
            <a:ext cx="144000" cy="216024"/>
          </a:xfrm>
          <a:prstGeom prst="rightArrow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>
              <a:solidFill>
                <a:srgbClr val="FFFFFF"/>
              </a:solidFill>
            </a:endParaRPr>
          </a:p>
        </p:txBody>
      </p:sp>
      <p:sp>
        <p:nvSpPr>
          <p:cNvPr id="39" name="Jobbra nyíl 30"/>
          <p:cNvSpPr/>
          <p:nvPr/>
        </p:nvSpPr>
        <p:spPr>
          <a:xfrm>
            <a:off x="6247718" y="4062120"/>
            <a:ext cx="864000" cy="216024"/>
          </a:xfrm>
          <a:prstGeom prst="rightArrow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>
              <a:solidFill>
                <a:srgbClr val="FFFFFF"/>
              </a:solidFill>
            </a:endParaRPr>
          </a:p>
        </p:txBody>
      </p:sp>
      <p:sp>
        <p:nvSpPr>
          <p:cNvPr id="44" name="Jobbra nyíl 26"/>
          <p:cNvSpPr/>
          <p:nvPr/>
        </p:nvSpPr>
        <p:spPr>
          <a:xfrm>
            <a:off x="2324555" y="4857450"/>
            <a:ext cx="1480411" cy="216024"/>
          </a:xfrm>
          <a:prstGeom prst="rightArrow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>
              <a:solidFill>
                <a:srgbClr val="FFFFFF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1243544" y="5841962"/>
            <a:ext cx="94128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dirty="0" smtClean="0">
                <a:solidFill>
                  <a:srgbClr val="000000"/>
                </a:solidFill>
              </a:rPr>
              <a:t>ARM</a:t>
            </a:r>
            <a:r>
              <a:rPr lang="hu-HU" sz="1200" dirty="0" smtClean="0">
                <a:solidFill>
                  <a:srgbClr val="000000"/>
                </a:solidFill>
              </a:rPr>
              <a:t>710T</a:t>
            </a:r>
            <a:endParaRPr lang="en-US" sz="1200" dirty="0">
              <a:solidFill>
                <a:srgbClr val="000000"/>
              </a:solidFill>
            </a:endParaRPr>
          </a:p>
          <a:p>
            <a:pPr algn="ctr"/>
            <a:r>
              <a:rPr lang="en-US" sz="1200" dirty="0" smtClean="0">
                <a:solidFill>
                  <a:srgbClr val="000000"/>
                </a:solidFill>
              </a:rPr>
              <a:t>(~</a:t>
            </a:r>
            <a:r>
              <a:rPr lang="hu-HU" sz="1200" dirty="0" smtClean="0">
                <a:solidFill>
                  <a:srgbClr val="000000"/>
                </a:solidFill>
              </a:rPr>
              <a:t>1995</a:t>
            </a:r>
            <a:r>
              <a:rPr lang="en-US" sz="1200" dirty="0" smtClean="0">
                <a:solidFill>
                  <a:srgbClr val="000000"/>
                </a:solidFill>
              </a:rPr>
              <a:t>)</a:t>
            </a:r>
            <a:endParaRPr lang="en-US" sz="1200" dirty="0">
              <a:solidFill>
                <a:srgbClr val="000000"/>
              </a:solidFill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2681602" y="5854662"/>
            <a:ext cx="82105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>
                <a:solidFill>
                  <a:srgbClr val="000000"/>
                </a:solidFill>
              </a:rPr>
              <a:t>ARM926</a:t>
            </a:r>
          </a:p>
          <a:p>
            <a:pPr algn="ctr"/>
            <a:r>
              <a:rPr lang="en-US" sz="1200">
                <a:solidFill>
                  <a:srgbClr val="000000"/>
                </a:solidFill>
              </a:rPr>
              <a:t>(2001)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3941062" y="5854662"/>
            <a:ext cx="91884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>
                <a:solidFill>
                  <a:srgbClr val="000000"/>
                </a:solidFill>
              </a:rPr>
              <a:t>ARM1176</a:t>
            </a:r>
          </a:p>
          <a:p>
            <a:pPr algn="ctr"/>
            <a:r>
              <a:rPr lang="en-US" sz="1200">
                <a:solidFill>
                  <a:srgbClr val="000000"/>
                </a:solidFill>
              </a:rPr>
              <a:t>(2004)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5124760" y="5860457"/>
            <a:ext cx="122706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>
                <a:solidFill>
                  <a:srgbClr val="000000"/>
                </a:solidFill>
              </a:rPr>
              <a:t>Cortex-A5-15</a:t>
            </a:r>
          </a:p>
          <a:p>
            <a:pPr algn="ctr"/>
            <a:r>
              <a:rPr lang="en-US" sz="1200">
                <a:solidFill>
                  <a:srgbClr val="000000"/>
                </a:solidFill>
              </a:rPr>
              <a:t>(2006)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6914227" y="5854662"/>
            <a:ext cx="13248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dirty="0" smtClean="0">
                <a:solidFill>
                  <a:srgbClr val="000000"/>
                </a:solidFill>
              </a:rPr>
              <a:t>Cortex-A5</a:t>
            </a:r>
            <a:r>
              <a:rPr lang="hu-HU" sz="1200" dirty="0" smtClean="0">
                <a:solidFill>
                  <a:srgbClr val="000000"/>
                </a:solidFill>
              </a:rPr>
              <a:t>3/57</a:t>
            </a:r>
            <a:endParaRPr lang="en-US" sz="1200" dirty="0">
              <a:solidFill>
                <a:srgbClr val="000000"/>
              </a:solidFill>
            </a:endParaRPr>
          </a:p>
          <a:p>
            <a:pPr algn="ctr"/>
            <a:r>
              <a:rPr lang="en-US" sz="1200" dirty="0">
                <a:solidFill>
                  <a:srgbClr val="000000"/>
                </a:solidFill>
              </a:rPr>
              <a:t>(2014)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303430" y="5829005"/>
            <a:ext cx="92525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>
                <a:solidFill>
                  <a:srgbClr val="000000"/>
                </a:solidFill>
              </a:rPr>
              <a:t>Examples</a:t>
            </a:r>
          </a:p>
        </p:txBody>
      </p:sp>
      <p:sp>
        <p:nvSpPr>
          <p:cNvPr id="54" name="Jobbra nyíl 29"/>
          <p:cNvSpPr/>
          <p:nvPr/>
        </p:nvSpPr>
        <p:spPr>
          <a:xfrm>
            <a:off x="4951645" y="4864185"/>
            <a:ext cx="2160144" cy="216024"/>
          </a:xfrm>
          <a:prstGeom prst="rightArrow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>
              <a:solidFill>
                <a:srgbClr val="FFFFFF"/>
              </a:solidFill>
            </a:endParaRPr>
          </a:p>
        </p:txBody>
      </p:sp>
      <p:sp>
        <p:nvSpPr>
          <p:cNvPr id="56" name="Jobbra nyíl 27"/>
          <p:cNvSpPr/>
          <p:nvPr/>
        </p:nvSpPr>
        <p:spPr>
          <a:xfrm>
            <a:off x="3635776" y="3641601"/>
            <a:ext cx="1521289" cy="216024"/>
          </a:xfrm>
          <a:prstGeom prst="rightArrow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>
              <a:solidFill>
                <a:srgbClr val="FFFFFF"/>
              </a:solidFill>
            </a:endParaRPr>
          </a:p>
        </p:txBody>
      </p:sp>
      <p:sp>
        <p:nvSpPr>
          <p:cNvPr id="51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393700"/>
          </a:xfrm>
        </p:spPr>
        <p:txBody>
          <a:bodyPr/>
          <a:lstStyle/>
          <a:p>
            <a:r>
              <a:rPr lang="hu-HU" smtClean="0"/>
              <a:t>7.</a:t>
            </a:r>
            <a:r>
              <a:rPr lang="en-US" smtClean="0"/>
              <a:t>1 </a:t>
            </a:r>
            <a:r>
              <a:rPr lang="en-US"/>
              <a:t>Overview of ARM’s 64-bit Cortex-A series </a:t>
            </a:r>
            <a:r>
              <a:rPr lang="hu-HU" smtClean="0"/>
              <a:t>(1)</a:t>
            </a:r>
            <a:endParaRPr lang="en-US"/>
          </a:p>
        </p:txBody>
      </p:sp>
      <p:sp>
        <p:nvSpPr>
          <p:cNvPr id="50" name="Rectangle 49"/>
          <p:cNvSpPr/>
          <p:nvPr/>
        </p:nvSpPr>
        <p:spPr>
          <a:xfrm>
            <a:off x="190202" y="632018"/>
            <a:ext cx="634943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u-HU" smtClean="0">
                <a:solidFill>
                  <a:srgbClr val="2D2D8A"/>
                </a:solidFill>
              </a:rPr>
              <a:t>7.</a:t>
            </a:r>
            <a:r>
              <a:rPr lang="en-US" smtClean="0">
                <a:solidFill>
                  <a:srgbClr val="2D2D8A"/>
                </a:solidFill>
              </a:rPr>
              <a:t>1 Overview of </a:t>
            </a:r>
            <a:r>
              <a:rPr lang="hu-HU" smtClean="0">
                <a:solidFill>
                  <a:srgbClr val="2D2D8A"/>
                </a:solidFill>
              </a:rPr>
              <a:t>ARM’s</a:t>
            </a:r>
            <a:r>
              <a:rPr lang="en-US" smtClean="0">
                <a:solidFill>
                  <a:srgbClr val="2D2D8A"/>
                </a:solidFill>
              </a:rPr>
              <a:t> 64-bit Cortex-A series</a:t>
            </a:r>
            <a:r>
              <a:rPr lang="hu-HU" smtClean="0">
                <a:solidFill>
                  <a:srgbClr val="2D2D8A"/>
                </a:solidFill>
              </a:rPr>
              <a:t> </a:t>
            </a:r>
            <a:r>
              <a:rPr lang="en-US" smtClean="0">
                <a:solidFill>
                  <a:srgbClr val="2D2D8A"/>
                </a:solidFill>
              </a:rPr>
              <a:t>-1 </a:t>
            </a:r>
            <a:r>
              <a:rPr lang="en-US" smtClean="0">
                <a:solidFill>
                  <a:srgbClr val="000000"/>
                </a:solidFill>
              </a:rPr>
              <a:t>[</a:t>
            </a:r>
            <a:r>
              <a:rPr lang="hu-HU" smtClean="0">
                <a:solidFill>
                  <a:srgbClr val="000000"/>
                </a:solidFill>
              </a:rPr>
              <a:t>64</a:t>
            </a:r>
            <a:r>
              <a:rPr lang="en-US" smtClean="0">
                <a:solidFill>
                  <a:srgbClr val="000000"/>
                </a:solidFill>
              </a:rPr>
              <a:t>]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84285" y="999020"/>
            <a:ext cx="636715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rgbClr val="000000"/>
              </a:buClr>
            </a:pPr>
            <a:r>
              <a:rPr lang="hu-HU" sz="1600">
                <a:solidFill>
                  <a:srgbClr val="0070C0"/>
                </a:solidFill>
              </a:rPr>
              <a:t>10/2011</a:t>
            </a:r>
            <a:r>
              <a:rPr lang="hu-HU" sz="1600"/>
              <a:t> ARM </a:t>
            </a:r>
            <a:r>
              <a:rPr lang="hu-HU" sz="1600" smtClean="0"/>
              <a:t>disclosed </a:t>
            </a:r>
            <a:r>
              <a:rPr lang="hu-HU" sz="1600"/>
              <a:t>the </a:t>
            </a:r>
            <a:r>
              <a:rPr lang="hu-HU" sz="1600" smtClean="0">
                <a:solidFill>
                  <a:srgbClr val="0070C0"/>
                </a:solidFill>
              </a:rPr>
              <a:t>64-bit ARMv8 </a:t>
            </a:r>
            <a:r>
              <a:rPr lang="hu-HU" sz="1600" smtClean="0"/>
              <a:t>architecture</a:t>
            </a:r>
          </a:p>
          <a:p>
            <a:pPr>
              <a:buClr>
                <a:srgbClr val="000000"/>
              </a:buClr>
            </a:pPr>
            <a:r>
              <a:rPr lang="hu-HU" sz="1600"/>
              <a:t> </a:t>
            </a:r>
            <a:r>
              <a:rPr lang="hu-HU" sz="1600" smtClean="0"/>
              <a:t>     with enhancements as indicated in the Figure below</a:t>
            </a:r>
          </a:p>
          <a:p>
            <a:pPr>
              <a:buClr>
                <a:srgbClr val="000000"/>
              </a:buClr>
            </a:pPr>
            <a:r>
              <a:rPr lang="hu-HU" sz="1600"/>
              <a:t> </a:t>
            </a:r>
            <a:r>
              <a:rPr lang="hu-HU" sz="1600" smtClean="0"/>
              <a:t>     and discussed in Section 2.</a:t>
            </a:r>
            <a:endParaRPr lang="hu-HU" sz="1600"/>
          </a:p>
        </p:txBody>
      </p:sp>
      <p:sp>
        <p:nvSpPr>
          <p:cNvPr id="26" name="TextBox 25"/>
          <p:cNvSpPr txBox="1"/>
          <p:nvPr/>
        </p:nvSpPr>
        <p:spPr>
          <a:xfrm>
            <a:off x="1254275" y="6433469"/>
            <a:ext cx="679705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1600" smtClean="0"/>
              <a:t>Figure: Enhancements of the ARM architecture (based </a:t>
            </a:r>
            <a:r>
              <a:rPr lang="hu-HU" sz="1600" err="1" smtClean="0"/>
              <a:t>on</a:t>
            </a:r>
            <a:r>
              <a:rPr lang="hu-HU" sz="1600" smtClean="0"/>
              <a:t> [64]) </a:t>
            </a:r>
            <a:endParaRPr lang="hu-HU" sz="1600"/>
          </a:p>
        </p:txBody>
      </p:sp>
      <p:sp>
        <p:nvSpPr>
          <p:cNvPr id="41" name="Rounded Rectangle 40"/>
          <p:cNvSpPr/>
          <p:nvPr/>
        </p:nvSpPr>
        <p:spPr bwMode="auto">
          <a:xfrm>
            <a:off x="6503636" y="1538790"/>
            <a:ext cx="2160120" cy="4777537"/>
          </a:xfrm>
          <a:prstGeom prst="roundRect">
            <a:avLst/>
          </a:prstGeom>
          <a:noFill/>
          <a:ln w="28575" cap="flat" cmpd="sng" algn="ctr">
            <a:solidFill>
              <a:srgbClr val="FF0000"/>
            </a:solidFill>
            <a:prstDash val="dash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u-HU" sz="1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95240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0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4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1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2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5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6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9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0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3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4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1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2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5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6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9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0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3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4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7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8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1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2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5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6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7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8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5" grpId="0" animBg="1"/>
      <p:bldP spid="27" grpId="0" animBg="1"/>
      <p:bldP spid="28" grpId="0" animBg="1"/>
      <p:bldP spid="29" grpId="0" animBg="1"/>
      <p:bldP spid="30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4" grpId="0" animBg="1"/>
      <p:bldP spid="23" grpId="0"/>
      <p:bldP spid="46" grpId="0"/>
      <p:bldP spid="47" grpId="0"/>
      <p:bldP spid="48" grpId="0"/>
      <p:bldP spid="49" grpId="0"/>
      <p:bldP spid="40" grpId="0"/>
      <p:bldP spid="54" grpId="0" animBg="1"/>
      <p:bldP spid="56" grpId="0" animBg="1"/>
      <p:bldP spid="2" grpId="0"/>
      <p:bldP spid="26" grpId="0"/>
      <p:bldP spid="41" grpId="0" animBg="1"/>
    </p:bld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80677" y="633087"/>
            <a:ext cx="538602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mtClean="0">
                <a:solidFill>
                  <a:srgbClr val="2D2D8A"/>
                </a:solidFill>
              </a:rPr>
              <a:t>Overview of </a:t>
            </a:r>
            <a:r>
              <a:rPr lang="hu-HU" smtClean="0">
                <a:solidFill>
                  <a:srgbClr val="2D2D8A"/>
                </a:solidFill>
              </a:rPr>
              <a:t>ARM’s 64-bit </a:t>
            </a:r>
            <a:r>
              <a:rPr lang="en-US" smtClean="0">
                <a:solidFill>
                  <a:srgbClr val="2D2D8A"/>
                </a:solidFill>
              </a:rPr>
              <a:t>Cortex-A</a:t>
            </a:r>
            <a:r>
              <a:rPr lang="hu-HU" smtClean="0">
                <a:solidFill>
                  <a:srgbClr val="2D2D8A"/>
                </a:solidFill>
              </a:rPr>
              <a:t> </a:t>
            </a:r>
            <a:r>
              <a:rPr lang="en-US" smtClean="0">
                <a:solidFill>
                  <a:srgbClr val="2D2D8A"/>
                </a:solidFill>
              </a:rPr>
              <a:t>series</a:t>
            </a:r>
            <a:r>
              <a:rPr lang="hu-HU" smtClean="0">
                <a:solidFill>
                  <a:srgbClr val="2D2D8A"/>
                </a:solidFill>
              </a:rPr>
              <a:t> -2</a:t>
            </a:r>
            <a:r>
              <a:rPr lang="en-US" smtClean="0">
                <a:solidFill>
                  <a:srgbClr val="2D2D8A"/>
                </a:solidFill>
              </a:rPr>
              <a:t> 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Text Box 7"/>
          <p:cNvSpPr txBox="1">
            <a:spLocks noChangeArrowheads="1"/>
          </p:cNvSpPr>
          <p:nvPr/>
        </p:nvSpPr>
        <p:spPr bwMode="auto">
          <a:xfrm>
            <a:off x="161432" y="3679811"/>
            <a:ext cx="2835315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p"/>
              <a:defRPr sz="28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p"/>
              <a:defRPr sz="20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hu-HU" altLang="en-US" sz="1300" b="1" smtClean="0">
                <a:solidFill>
                  <a:srgbClr val="000000"/>
                </a:solidFill>
              </a:rPr>
              <a:t>High performance</a:t>
            </a:r>
            <a:endParaRPr lang="en-US" altLang="en-US" sz="1300" b="1" smtClean="0">
              <a:solidFill>
                <a:srgbClr val="000000"/>
              </a:solidFill>
            </a:endParaRP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300" b="1" smtClean="0">
                <a:solidFill>
                  <a:srgbClr val="000000"/>
                </a:solidFill>
              </a:rPr>
              <a:t>64-bit Cortex-A</a:t>
            </a:r>
            <a:r>
              <a:rPr lang="hu-HU" altLang="en-US" sz="1300" b="1" smtClean="0">
                <a:solidFill>
                  <a:srgbClr val="000000"/>
                </a:solidFill>
              </a:rPr>
              <a:t> models</a:t>
            </a:r>
            <a:endParaRPr lang="en-US" altLang="en-US" sz="1300" b="1">
              <a:solidFill>
                <a:srgbClr val="000000"/>
              </a:solidFill>
            </a:endParaRPr>
          </a:p>
        </p:txBody>
      </p:sp>
      <p:sp>
        <p:nvSpPr>
          <p:cNvPr id="7" name="Text Box 16"/>
          <p:cNvSpPr txBox="1">
            <a:spLocks noChangeArrowheads="1"/>
          </p:cNvSpPr>
          <p:nvPr/>
        </p:nvSpPr>
        <p:spPr bwMode="auto">
          <a:xfrm>
            <a:off x="3341784" y="2978950"/>
            <a:ext cx="2973891" cy="292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p"/>
              <a:defRPr sz="28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p"/>
              <a:defRPr sz="20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hu-HU" altLang="en-US" sz="1300" b="1" smtClean="0">
                <a:solidFill>
                  <a:srgbClr val="000000"/>
                </a:solidFill>
              </a:rPr>
              <a:t>ARM’s </a:t>
            </a:r>
            <a:r>
              <a:rPr lang="en-US" altLang="en-US" sz="1300" b="1" smtClean="0">
                <a:solidFill>
                  <a:srgbClr val="000000"/>
                </a:solidFill>
              </a:rPr>
              <a:t>64-bit Cortex</a:t>
            </a:r>
            <a:r>
              <a:rPr lang="hu-HU" altLang="en-US" sz="1300" b="1" smtClean="0">
                <a:solidFill>
                  <a:srgbClr val="000000"/>
                </a:solidFill>
              </a:rPr>
              <a:t> A series</a:t>
            </a:r>
            <a:endParaRPr lang="en-US" altLang="en-US" sz="1300" b="1">
              <a:solidFill>
                <a:srgbClr val="000000"/>
              </a:solidFill>
            </a:endParaRPr>
          </a:p>
        </p:txBody>
      </p:sp>
      <p:sp>
        <p:nvSpPr>
          <p:cNvPr id="8" name="Line 17"/>
          <p:cNvSpPr>
            <a:spLocks noChangeShapeType="1"/>
          </p:cNvSpPr>
          <p:nvPr/>
        </p:nvSpPr>
        <p:spPr bwMode="auto">
          <a:xfrm>
            <a:off x="1581555" y="3444404"/>
            <a:ext cx="5940424" cy="1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/>
          <a:lstStyle/>
          <a:p>
            <a:endParaRPr lang="en-US" sz="1300">
              <a:solidFill>
                <a:srgbClr val="000000"/>
              </a:solidFill>
            </a:endParaRPr>
          </a:p>
        </p:txBody>
      </p:sp>
      <p:sp>
        <p:nvSpPr>
          <p:cNvPr id="9" name="Line 22"/>
          <p:cNvSpPr>
            <a:spLocks noChangeShapeType="1"/>
          </p:cNvSpPr>
          <p:nvPr/>
        </p:nvSpPr>
        <p:spPr bwMode="auto">
          <a:xfrm>
            <a:off x="4571749" y="3260882"/>
            <a:ext cx="0" cy="180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/>
          <a:lstStyle/>
          <a:p>
            <a:endParaRPr lang="en-US" sz="1300">
              <a:solidFill>
                <a:srgbClr val="000000"/>
              </a:solidFill>
            </a:endParaRPr>
          </a:p>
        </p:txBody>
      </p:sp>
      <p:sp>
        <p:nvSpPr>
          <p:cNvPr id="10" name="Line 25"/>
          <p:cNvSpPr>
            <a:spLocks noChangeShapeType="1"/>
          </p:cNvSpPr>
          <p:nvPr/>
        </p:nvSpPr>
        <p:spPr bwMode="auto">
          <a:xfrm>
            <a:off x="1578433" y="3446882"/>
            <a:ext cx="1" cy="17773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/>
          <a:lstStyle/>
          <a:p>
            <a:endParaRPr lang="en-US" sz="1300">
              <a:solidFill>
                <a:srgbClr val="000000"/>
              </a:solidFill>
            </a:endParaRPr>
          </a:p>
        </p:txBody>
      </p:sp>
      <p:sp>
        <p:nvSpPr>
          <p:cNvPr id="11" name="Line 29"/>
          <p:cNvSpPr>
            <a:spLocks noChangeShapeType="1"/>
          </p:cNvSpPr>
          <p:nvPr/>
        </p:nvSpPr>
        <p:spPr bwMode="auto">
          <a:xfrm flipH="1">
            <a:off x="7527121" y="3440510"/>
            <a:ext cx="0" cy="19045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/>
          <a:lstStyle/>
          <a:p>
            <a:endParaRPr lang="en-US" sz="1300">
              <a:solidFill>
                <a:srgbClr val="000000"/>
              </a:solidFill>
            </a:endParaRPr>
          </a:p>
        </p:txBody>
      </p:sp>
      <p:sp>
        <p:nvSpPr>
          <p:cNvPr id="12" name="Text Box 7"/>
          <p:cNvSpPr txBox="1">
            <a:spLocks noChangeArrowheads="1"/>
          </p:cNvSpPr>
          <p:nvPr/>
        </p:nvSpPr>
        <p:spPr bwMode="auto">
          <a:xfrm>
            <a:off x="3357897" y="3681533"/>
            <a:ext cx="2427064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p"/>
              <a:defRPr sz="28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p"/>
              <a:defRPr sz="20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300" b="1" smtClean="0">
                <a:solidFill>
                  <a:srgbClr val="000000"/>
                </a:solidFill>
              </a:rPr>
              <a:t>Mainstream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300" b="1" smtClean="0">
                <a:solidFill>
                  <a:srgbClr val="000000"/>
                </a:solidFill>
              </a:rPr>
              <a:t>64-bit Cortex-A models</a:t>
            </a:r>
            <a:endParaRPr lang="en-US" altLang="en-US" sz="1300" b="1">
              <a:solidFill>
                <a:srgbClr val="000000"/>
              </a:solidFill>
            </a:endParaRPr>
          </a:p>
        </p:txBody>
      </p:sp>
      <p:sp>
        <p:nvSpPr>
          <p:cNvPr id="13" name="Oval 13"/>
          <p:cNvSpPr>
            <a:spLocks noChangeArrowheads="1"/>
          </p:cNvSpPr>
          <p:nvPr/>
        </p:nvSpPr>
        <p:spPr bwMode="auto">
          <a:xfrm>
            <a:off x="4538610" y="3600958"/>
            <a:ext cx="65087" cy="60325"/>
          </a:xfrm>
          <a:prstGeom prst="ellipse">
            <a:avLst/>
          </a:prstGeom>
          <a:solidFill>
            <a:srgbClr val="FFFFFF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p"/>
              <a:defRPr sz="28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p"/>
              <a:defRPr sz="20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hu-HU" altLang="en-US" sz="1300">
              <a:solidFill>
                <a:srgbClr val="000000"/>
              </a:solidFill>
            </a:endParaRPr>
          </a:p>
        </p:txBody>
      </p:sp>
      <p:sp>
        <p:nvSpPr>
          <p:cNvPr id="14" name="Line 25"/>
          <p:cNvSpPr>
            <a:spLocks noChangeShapeType="1"/>
          </p:cNvSpPr>
          <p:nvPr/>
        </p:nvSpPr>
        <p:spPr bwMode="auto">
          <a:xfrm>
            <a:off x="4573218" y="3418460"/>
            <a:ext cx="1" cy="17773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/>
          <a:lstStyle/>
          <a:p>
            <a:endParaRPr lang="en-US" sz="1300">
              <a:solidFill>
                <a:srgbClr val="000000"/>
              </a:solidFill>
            </a:endParaRPr>
          </a:p>
        </p:txBody>
      </p:sp>
      <p:sp>
        <p:nvSpPr>
          <p:cNvPr id="15" name="Text Box 7"/>
          <p:cNvSpPr txBox="1">
            <a:spLocks noChangeArrowheads="1"/>
          </p:cNvSpPr>
          <p:nvPr/>
        </p:nvSpPr>
        <p:spPr bwMode="auto">
          <a:xfrm>
            <a:off x="6122807" y="3710643"/>
            <a:ext cx="2814678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p"/>
              <a:defRPr sz="28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p"/>
              <a:defRPr sz="20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300" b="1" smtClean="0">
                <a:solidFill>
                  <a:srgbClr val="000000"/>
                </a:solidFill>
              </a:rPr>
              <a:t> </a:t>
            </a:r>
            <a:r>
              <a:rPr lang="hu-HU" altLang="en-US" sz="1300" b="1" smtClean="0">
                <a:solidFill>
                  <a:srgbClr val="000000"/>
                </a:solidFill>
              </a:rPr>
              <a:t>Low power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300" b="1" smtClean="0">
                <a:solidFill>
                  <a:srgbClr val="000000"/>
                </a:solidFill>
              </a:rPr>
              <a:t> 64-bit Cortex-A</a:t>
            </a:r>
            <a:r>
              <a:rPr lang="hu-HU" altLang="en-US" sz="1300" b="1" smtClean="0">
                <a:solidFill>
                  <a:srgbClr val="000000"/>
                </a:solidFill>
              </a:rPr>
              <a:t> models</a:t>
            </a:r>
            <a:endParaRPr lang="en-US" altLang="en-US" sz="1300" b="1">
              <a:solidFill>
                <a:srgbClr val="000000"/>
              </a:solidFill>
            </a:endParaRPr>
          </a:p>
        </p:txBody>
      </p:sp>
      <p:sp>
        <p:nvSpPr>
          <p:cNvPr id="16" name="Oval 13"/>
          <p:cNvSpPr>
            <a:spLocks noChangeArrowheads="1"/>
          </p:cNvSpPr>
          <p:nvPr/>
        </p:nvSpPr>
        <p:spPr bwMode="auto">
          <a:xfrm>
            <a:off x="1543825" y="3599236"/>
            <a:ext cx="65087" cy="60325"/>
          </a:xfrm>
          <a:prstGeom prst="ellipse">
            <a:avLst/>
          </a:prstGeom>
          <a:solidFill>
            <a:srgbClr val="FFFFFF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p"/>
              <a:defRPr sz="28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p"/>
              <a:defRPr sz="20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hu-HU" altLang="en-US" sz="1300">
              <a:solidFill>
                <a:srgbClr val="000000"/>
              </a:solidFill>
            </a:endParaRPr>
          </a:p>
        </p:txBody>
      </p:sp>
      <p:sp>
        <p:nvSpPr>
          <p:cNvPr id="17" name="Oval 13"/>
          <p:cNvSpPr>
            <a:spLocks noChangeArrowheads="1"/>
          </p:cNvSpPr>
          <p:nvPr/>
        </p:nvSpPr>
        <p:spPr bwMode="auto">
          <a:xfrm>
            <a:off x="7495856" y="3594473"/>
            <a:ext cx="65088" cy="60325"/>
          </a:xfrm>
          <a:prstGeom prst="ellipse">
            <a:avLst/>
          </a:prstGeom>
          <a:solidFill>
            <a:srgbClr val="FFFFFF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p"/>
              <a:defRPr sz="28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p"/>
              <a:defRPr sz="20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hu-HU" altLang="en-US" sz="1300">
              <a:solidFill>
                <a:srgbClr val="00000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85126" y="4412042"/>
            <a:ext cx="1771639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00" i="1" smtClean="0">
                <a:solidFill>
                  <a:srgbClr val="000000"/>
                </a:solidFill>
              </a:rPr>
              <a:t>Cortex-A57</a:t>
            </a:r>
            <a:r>
              <a:rPr lang="hu-HU" sz="1300" i="1" smtClean="0">
                <a:solidFill>
                  <a:srgbClr val="000000"/>
                </a:solidFill>
              </a:rPr>
              <a:t> (2012)</a:t>
            </a:r>
          </a:p>
          <a:p>
            <a:r>
              <a:rPr lang="hu-HU" sz="1300" i="1" smtClean="0">
                <a:solidFill>
                  <a:srgbClr val="000000"/>
                </a:solidFill>
              </a:rPr>
              <a:t>Cortex-A72 (2015)</a:t>
            </a:r>
            <a:endParaRPr lang="en-US" sz="1300" i="1">
              <a:solidFill>
                <a:srgbClr val="000000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6642230" y="4382779"/>
            <a:ext cx="1771639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00" i="1" dirty="0" smtClean="0">
                <a:solidFill>
                  <a:srgbClr val="000000"/>
                </a:solidFill>
              </a:rPr>
              <a:t>Cortex-A53</a:t>
            </a:r>
            <a:r>
              <a:rPr lang="hu-HU" sz="1300" i="1" dirty="0" smtClean="0">
                <a:solidFill>
                  <a:srgbClr val="000000"/>
                </a:solidFill>
              </a:rPr>
              <a:t> (2012)</a:t>
            </a:r>
          </a:p>
          <a:p>
            <a:r>
              <a:rPr lang="hu-HU" sz="1300" i="1" dirty="0" smtClean="0">
                <a:solidFill>
                  <a:srgbClr val="000000"/>
                </a:solidFill>
              </a:rPr>
              <a:t>Cortex-A35 (2015)</a:t>
            </a:r>
            <a:endParaRPr lang="en-US" sz="1300" i="1" dirty="0">
              <a:solidFill>
                <a:srgbClr val="000000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66555" y="4936360"/>
            <a:ext cx="1922321" cy="2923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00" dirty="0" smtClean="0">
                <a:solidFill>
                  <a:srgbClr val="000000"/>
                </a:solidFill>
              </a:rPr>
              <a:t>Sections </a:t>
            </a:r>
            <a:r>
              <a:rPr lang="hu-HU" sz="1300" dirty="0" smtClean="0">
                <a:solidFill>
                  <a:srgbClr val="000000"/>
                </a:solidFill>
              </a:rPr>
              <a:t>7</a:t>
            </a:r>
            <a:r>
              <a:rPr lang="en-US" sz="1300" dirty="0" smtClean="0">
                <a:solidFill>
                  <a:srgbClr val="000000"/>
                </a:solidFill>
              </a:rPr>
              <a:t>.2</a:t>
            </a:r>
            <a:r>
              <a:rPr lang="hu-HU" sz="1300" dirty="0" smtClean="0">
                <a:solidFill>
                  <a:srgbClr val="000000"/>
                </a:solidFill>
              </a:rPr>
              <a:t> and 7.5</a:t>
            </a:r>
            <a:endParaRPr lang="en-US" sz="1300" dirty="0">
              <a:solidFill>
                <a:srgbClr val="000000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6732240" y="4961302"/>
            <a:ext cx="1922321" cy="2923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00" dirty="0" smtClean="0">
                <a:solidFill>
                  <a:srgbClr val="000000"/>
                </a:solidFill>
              </a:rPr>
              <a:t>Sections </a:t>
            </a:r>
            <a:r>
              <a:rPr lang="hu-HU" sz="1300" dirty="0" smtClean="0">
                <a:solidFill>
                  <a:srgbClr val="000000"/>
                </a:solidFill>
              </a:rPr>
              <a:t>7</a:t>
            </a:r>
            <a:r>
              <a:rPr lang="en-US" sz="1300" dirty="0" smtClean="0">
                <a:solidFill>
                  <a:srgbClr val="000000"/>
                </a:solidFill>
              </a:rPr>
              <a:t>.3</a:t>
            </a:r>
            <a:r>
              <a:rPr lang="hu-HU" sz="1300" dirty="0" smtClean="0">
                <a:solidFill>
                  <a:srgbClr val="000000"/>
                </a:solidFill>
              </a:rPr>
              <a:t> and 7.4</a:t>
            </a:r>
            <a:endParaRPr lang="en-US" sz="1300" dirty="0">
              <a:solidFill>
                <a:srgbClr val="000000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3582922" y="4476189"/>
            <a:ext cx="2034660" cy="2923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00" smtClean="0">
                <a:solidFill>
                  <a:srgbClr val="000000"/>
                </a:solidFill>
              </a:rPr>
              <a:t>No announcement yet</a:t>
            </a:r>
            <a:endParaRPr lang="en-US" sz="1300">
              <a:solidFill>
                <a:srgbClr val="000000"/>
              </a:solidFill>
            </a:endParaRPr>
          </a:p>
        </p:txBody>
      </p:sp>
      <p:sp>
        <p:nvSpPr>
          <p:cNvPr id="23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393700"/>
          </a:xfrm>
        </p:spPr>
        <p:txBody>
          <a:bodyPr/>
          <a:lstStyle/>
          <a:p>
            <a:r>
              <a:rPr lang="hu-HU" smtClean="0"/>
              <a:t>7.</a:t>
            </a:r>
            <a:r>
              <a:rPr lang="en-US" smtClean="0"/>
              <a:t>1 </a:t>
            </a:r>
            <a:r>
              <a:rPr lang="en-US"/>
              <a:t>Overview of ARM’s 64-bit Cortex-A series </a:t>
            </a:r>
            <a:r>
              <a:rPr lang="hu-HU" smtClean="0"/>
              <a:t>(2)</a:t>
            </a:r>
            <a:endParaRPr lang="en-US"/>
          </a:p>
        </p:txBody>
      </p:sp>
      <p:sp>
        <p:nvSpPr>
          <p:cNvPr id="24" name="Rectangle 23"/>
          <p:cNvSpPr/>
          <p:nvPr/>
        </p:nvSpPr>
        <p:spPr>
          <a:xfrm>
            <a:off x="466342" y="1013106"/>
            <a:ext cx="8471144" cy="17235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>
              <a:buClr>
                <a:srgbClr val="000000"/>
              </a:buClr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0070C0"/>
                </a:solidFill>
              </a:rPr>
              <a:t>10/2012</a:t>
            </a:r>
            <a:r>
              <a:rPr lang="en-US" sz="1600" dirty="0">
                <a:solidFill>
                  <a:srgbClr val="000000"/>
                </a:solidFill>
              </a:rPr>
              <a:t>: </a:t>
            </a:r>
            <a:r>
              <a:rPr lang="hu-HU" sz="1600" dirty="0">
                <a:solidFill>
                  <a:srgbClr val="000000"/>
                </a:solidFill>
              </a:rPr>
              <a:t>ARM </a:t>
            </a:r>
            <a:r>
              <a:rPr lang="hu-HU" sz="1600" dirty="0" smtClean="0">
                <a:solidFill>
                  <a:srgbClr val="000000"/>
                </a:solidFill>
              </a:rPr>
              <a:t>announced </a:t>
            </a:r>
            <a:r>
              <a:rPr lang="hu-HU" sz="1600" dirty="0">
                <a:solidFill>
                  <a:srgbClr val="000000"/>
                </a:solidFill>
              </a:rPr>
              <a:t>the 64-bit </a:t>
            </a:r>
            <a:r>
              <a:rPr lang="hu-HU" sz="1600" dirty="0" smtClean="0">
                <a:solidFill>
                  <a:srgbClr val="0070C0"/>
                </a:solidFill>
              </a:rPr>
              <a:t>high performance Cortex-A-57 </a:t>
            </a:r>
            <a:r>
              <a:rPr lang="hu-HU" sz="1600" dirty="0">
                <a:solidFill>
                  <a:srgbClr val="0070C0"/>
                </a:solidFill>
              </a:rPr>
              <a:t>and </a:t>
            </a:r>
            <a:r>
              <a:rPr lang="hu-HU" sz="1600" dirty="0" smtClean="0">
                <a:solidFill>
                  <a:srgbClr val="0070C0"/>
                </a:solidFill>
              </a:rPr>
              <a:t>the</a:t>
            </a:r>
          </a:p>
          <a:p>
            <a:pPr lvl="0">
              <a:buClr>
                <a:srgbClr val="000000"/>
              </a:buClr>
            </a:pPr>
            <a:r>
              <a:rPr lang="hu-HU" sz="1600" dirty="0" smtClean="0">
                <a:solidFill>
                  <a:srgbClr val="0070C0"/>
                </a:solidFill>
              </a:rPr>
              <a:t>      low power Cortex-A-53 </a:t>
            </a:r>
            <a:r>
              <a:rPr lang="hu-HU" sz="1600" dirty="0" smtClean="0"/>
              <a:t>processors, </a:t>
            </a:r>
            <a:r>
              <a:rPr lang="hu-HU" sz="1600" dirty="0" smtClean="0">
                <a:solidFill>
                  <a:srgbClr val="000000"/>
                </a:solidFill>
              </a:rPr>
              <a:t>as first implementations of the ARMv8 </a:t>
            </a:r>
          </a:p>
          <a:p>
            <a:pPr lvl="0">
              <a:spcAft>
                <a:spcPts val="600"/>
              </a:spcAft>
              <a:buClr>
                <a:srgbClr val="000000"/>
              </a:buClr>
            </a:pPr>
            <a:r>
              <a:rPr lang="hu-HU" sz="1600" dirty="0">
                <a:solidFill>
                  <a:srgbClr val="000000"/>
                </a:solidFill>
              </a:rPr>
              <a:t> </a:t>
            </a:r>
            <a:r>
              <a:rPr lang="hu-HU" sz="1600" dirty="0" smtClean="0">
                <a:solidFill>
                  <a:srgbClr val="000000"/>
                </a:solidFill>
              </a:rPr>
              <a:t>     architecture, </a:t>
            </a:r>
            <a:r>
              <a:rPr lang="en-US" sz="1600" dirty="0">
                <a:solidFill>
                  <a:srgbClr val="000000"/>
                </a:solidFill>
              </a:rPr>
              <a:t>with immediate </a:t>
            </a:r>
            <a:r>
              <a:rPr lang="en-US" sz="1600" dirty="0" smtClean="0">
                <a:solidFill>
                  <a:srgbClr val="000000"/>
                </a:solidFill>
              </a:rPr>
              <a:t>availability</a:t>
            </a:r>
            <a:r>
              <a:rPr lang="hu-HU" sz="1600" dirty="0" smtClean="0">
                <a:solidFill>
                  <a:srgbClr val="000000"/>
                </a:solidFill>
              </a:rPr>
              <a:t>.</a:t>
            </a:r>
          </a:p>
          <a:p>
            <a:pPr marL="285750" lvl="0" indent="-285750">
              <a:buClr>
                <a:srgbClr val="000000"/>
              </a:buClr>
              <a:buFont typeface="Arial" panose="020B0604020202020204" pitchFamily="34" charset="0"/>
              <a:buChar char="•"/>
            </a:pPr>
            <a:r>
              <a:rPr lang="hu-HU" sz="1600" dirty="0" smtClean="0">
                <a:solidFill>
                  <a:srgbClr val="0070C0"/>
                </a:solidFill>
              </a:rPr>
              <a:t>02/2015</a:t>
            </a:r>
            <a:r>
              <a:rPr lang="hu-HU" sz="1600" dirty="0" smtClean="0">
                <a:solidFill>
                  <a:srgbClr val="000000"/>
                </a:solidFill>
              </a:rPr>
              <a:t> ARM extended their 64-bit Cortex-A series by the </a:t>
            </a:r>
            <a:r>
              <a:rPr lang="hu-HU" sz="1600" dirty="0" smtClean="0">
                <a:solidFill>
                  <a:srgbClr val="0070C0"/>
                </a:solidFill>
              </a:rPr>
              <a:t>high performance</a:t>
            </a:r>
          </a:p>
          <a:p>
            <a:pPr lvl="0">
              <a:spcAft>
                <a:spcPts val="600"/>
              </a:spcAft>
              <a:buClr>
                <a:srgbClr val="000000"/>
              </a:buClr>
            </a:pPr>
            <a:r>
              <a:rPr lang="hu-HU" sz="1600" dirty="0">
                <a:solidFill>
                  <a:srgbClr val="000000"/>
                </a:solidFill>
              </a:rPr>
              <a:t> </a:t>
            </a:r>
            <a:r>
              <a:rPr lang="hu-HU" sz="1600" dirty="0" smtClean="0">
                <a:solidFill>
                  <a:srgbClr val="000000"/>
                </a:solidFill>
              </a:rPr>
              <a:t>     </a:t>
            </a:r>
            <a:r>
              <a:rPr lang="hu-HU" sz="1600" dirty="0" smtClean="0">
                <a:solidFill>
                  <a:srgbClr val="0070C0"/>
                </a:solidFill>
              </a:rPr>
              <a:t>Cortex-A72</a:t>
            </a:r>
            <a:r>
              <a:rPr lang="hu-HU" sz="1600" dirty="0" smtClean="0">
                <a:solidFill>
                  <a:srgbClr val="000000"/>
                </a:solidFill>
              </a:rPr>
              <a:t> model, and then in</a:t>
            </a:r>
          </a:p>
          <a:p>
            <a:pPr marL="285750" lvl="0" indent="-285750">
              <a:buClr>
                <a:srgbClr val="000000"/>
              </a:buClr>
              <a:buFont typeface="Arial" panose="020B0604020202020204" pitchFamily="34" charset="0"/>
              <a:buChar char="•"/>
            </a:pPr>
            <a:r>
              <a:rPr lang="hu-HU" sz="1600" dirty="0" smtClean="0">
                <a:solidFill>
                  <a:srgbClr val="0070C0"/>
                </a:solidFill>
              </a:rPr>
              <a:t>11/2015</a:t>
            </a:r>
            <a:r>
              <a:rPr lang="hu-HU" sz="1600" dirty="0" smtClean="0">
                <a:solidFill>
                  <a:srgbClr val="000000"/>
                </a:solidFill>
              </a:rPr>
              <a:t> with the 64-bit </a:t>
            </a:r>
            <a:r>
              <a:rPr lang="hu-HU" sz="1600" dirty="0" smtClean="0">
                <a:solidFill>
                  <a:srgbClr val="0070C0"/>
                </a:solidFill>
              </a:rPr>
              <a:t>low power Cortex-A35</a:t>
            </a:r>
            <a:r>
              <a:rPr lang="hu-HU" sz="1600" dirty="0" smtClean="0">
                <a:solidFill>
                  <a:srgbClr val="000000"/>
                </a:solidFill>
              </a:rPr>
              <a:t>, </a:t>
            </a:r>
            <a:r>
              <a:rPr lang="en-US" sz="1600" dirty="0" smtClean="0">
                <a:solidFill>
                  <a:srgbClr val="000000"/>
                </a:solidFill>
              </a:rPr>
              <a:t>as </a:t>
            </a:r>
            <a:r>
              <a:rPr lang="en-US" sz="1600" dirty="0">
                <a:solidFill>
                  <a:srgbClr val="000000"/>
                </a:solidFill>
              </a:rPr>
              <a:t>shown </a:t>
            </a:r>
            <a:r>
              <a:rPr lang="hu-HU" sz="1600" dirty="0" smtClean="0">
                <a:solidFill>
                  <a:srgbClr val="000000"/>
                </a:solidFill>
              </a:rPr>
              <a:t>below.</a:t>
            </a:r>
            <a:endParaRPr lang="en-US" sz="16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45162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 animBg="1"/>
      <p:bldP spid="9" grpId="0" animBg="1"/>
      <p:bldP spid="10" grpId="0" animBg="1"/>
      <p:bldP spid="11" grpId="0" animBg="1"/>
      <p:bldP spid="12" grpId="0"/>
      <p:bldP spid="13" grpId="0" animBg="1"/>
      <p:bldP spid="14" grpId="0" animBg="1"/>
      <p:bldP spid="15" grpId="0"/>
      <p:bldP spid="16" grpId="0" animBg="1"/>
      <p:bldP spid="17" grpId="0" animBg="1"/>
      <p:bldP spid="18" grpId="0"/>
      <p:bldP spid="19" grpId="0"/>
      <p:bldP spid="20" grpId="0"/>
      <p:bldP spid="21" grpId="0"/>
      <p:bldP spid="22" grpId="0"/>
    </p:bld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>
                <a:solidFill>
                  <a:srgbClr val="FFFFFF"/>
                </a:solidFill>
              </a:rPr>
              <a:t>5. Overview of ARM’s Cortex-A series </a:t>
            </a:r>
            <a:r>
              <a:rPr lang="hu-HU" smtClean="0">
                <a:solidFill>
                  <a:srgbClr val="FFFFFF"/>
                </a:solidFill>
              </a:rPr>
              <a:t>(6)</a:t>
            </a:r>
            <a:endParaRPr lang="hu-HU"/>
          </a:p>
        </p:txBody>
      </p:sp>
      <p:grpSp>
        <p:nvGrpSpPr>
          <p:cNvPr id="15" name="Group 14"/>
          <p:cNvGrpSpPr/>
          <p:nvPr/>
        </p:nvGrpSpPr>
        <p:grpSpPr>
          <a:xfrm>
            <a:off x="53852" y="1140299"/>
            <a:ext cx="9328343" cy="5694121"/>
            <a:chOff x="116505" y="904864"/>
            <a:chExt cx="9328343" cy="5939432"/>
          </a:xfrm>
        </p:grpSpPr>
        <p:sp>
          <p:nvSpPr>
            <p:cNvPr id="6" name="Felfelé nyíl 5"/>
            <p:cNvSpPr/>
            <p:nvPr/>
          </p:nvSpPr>
          <p:spPr>
            <a:xfrm rot="5122871">
              <a:off x="3811480" y="1046120"/>
              <a:ext cx="1944000" cy="8568000"/>
            </a:xfrm>
            <a:custGeom>
              <a:avLst/>
              <a:gdLst>
                <a:gd name="connsiteX0" fmla="*/ 0 w 1663868"/>
                <a:gd name="connsiteY0" fmla="*/ 831934 h 6271200"/>
                <a:gd name="connsiteX1" fmla="*/ 831934 w 1663868"/>
                <a:gd name="connsiteY1" fmla="*/ 0 h 6271200"/>
                <a:gd name="connsiteX2" fmla="*/ 1663868 w 1663868"/>
                <a:gd name="connsiteY2" fmla="*/ 831934 h 6271200"/>
                <a:gd name="connsiteX3" fmla="*/ 1247901 w 1663868"/>
                <a:gd name="connsiteY3" fmla="*/ 831934 h 6271200"/>
                <a:gd name="connsiteX4" fmla="*/ 1247901 w 1663868"/>
                <a:gd name="connsiteY4" fmla="*/ 6271200 h 6271200"/>
                <a:gd name="connsiteX5" fmla="*/ 415967 w 1663868"/>
                <a:gd name="connsiteY5" fmla="*/ 6271200 h 6271200"/>
                <a:gd name="connsiteX6" fmla="*/ 415967 w 1663868"/>
                <a:gd name="connsiteY6" fmla="*/ 831934 h 6271200"/>
                <a:gd name="connsiteX7" fmla="*/ 0 w 1663868"/>
                <a:gd name="connsiteY7" fmla="*/ 831934 h 6271200"/>
                <a:gd name="connsiteX0" fmla="*/ 0 w 1663868"/>
                <a:gd name="connsiteY0" fmla="*/ 1590895 h 7030161"/>
                <a:gd name="connsiteX1" fmla="*/ 764392 w 1663868"/>
                <a:gd name="connsiteY1" fmla="*/ 0 h 7030161"/>
                <a:gd name="connsiteX2" fmla="*/ 1663868 w 1663868"/>
                <a:gd name="connsiteY2" fmla="*/ 1590895 h 7030161"/>
                <a:gd name="connsiteX3" fmla="*/ 1247901 w 1663868"/>
                <a:gd name="connsiteY3" fmla="*/ 1590895 h 7030161"/>
                <a:gd name="connsiteX4" fmla="*/ 1247901 w 1663868"/>
                <a:gd name="connsiteY4" fmla="*/ 7030161 h 7030161"/>
                <a:gd name="connsiteX5" fmla="*/ 415967 w 1663868"/>
                <a:gd name="connsiteY5" fmla="*/ 7030161 h 7030161"/>
                <a:gd name="connsiteX6" fmla="*/ 415967 w 1663868"/>
                <a:gd name="connsiteY6" fmla="*/ 1590895 h 7030161"/>
                <a:gd name="connsiteX7" fmla="*/ 0 w 1663868"/>
                <a:gd name="connsiteY7" fmla="*/ 1590895 h 7030161"/>
                <a:gd name="connsiteX0" fmla="*/ 0 w 1465294"/>
                <a:gd name="connsiteY0" fmla="*/ 1389825 h 7030161"/>
                <a:gd name="connsiteX1" fmla="*/ 565818 w 1465294"/>
                <a:gd name="connsiteY1" fmla="*/ 0 h 7030161"/>
                <a:gd name="connsiteX2" fmla="*/ 1465294 w 1465294"/>
                <a:gd name="connsiteY2" fmla="*/ 1590895 h 7030161"/>
                <a:gd name="connsiteX3" fmla="*/ 1049327 w 1465294"/>
                <a:gd name="connsiteY3" fmla="*/ 1590895 h 7030161"/>
                <a:gd name="connsiteX4" fmla="*/ 1049327 w 1465294"/>
                <a:gd name="connsiteY4" fmla="*/ 7030161 h 7030161"/>
                <a:gd name="connsiteX5" fmla="*/ 217393 w 1465294"/>
                <a:gd name="connsiteY5" fmla="*/ 7030161 h 7030161"/>
                <a:gd name="connsiteX6" fmla="*/ 217393 w 1465294"/>
                <a:gd name="connsiteY6" fmla="*/ 1590895 h 7030161"/>
                <a:gd name="connsiteX7" fmla="*/ 0 w 1465294"/>
                <a:gd name="connsiteY7" fmla="*/ 1389825 h 7030161"/>
                <a:gd name="connsiteX0" fmla="*/ 0 w 1465294"/>
                <a:gd name="connsiteY0" fmla="*/ 1389825 h 7030161"/>
                <a:gd name="connsiteX1" fmla="*/ 565818 w 1465294"/>
                <a:gd name="connsiteY1" fmla="*/ 0 h 7030161"/>
                <a:gd name="connsiteX2" fmla="*/ 1465294 w 1465294"/>
                <a:gd name="connsiteY2" fmla="*/ 1590895 h 7030161"/>
                <a:gd name="connsiteX3" fmla="*/ 1049327 w 1465294"/>
                <a:gd name="connsiteY3" fmla="*/ 1590895 h 7030161"/>
                <a:gd name="connsiteX4" fmla="*/ 1049327 w 1465294"/>
                <a:gd name="connsiteY4" fmla="*/ 7030161 h 7030161"/>
                <a:gd name="connsiteX5" fmla="*/ 217393 w 1465294"/>
                <a:gd name="connsiteY5" fmla="*/ 7030161 h 7030161"/>
                <a:gd name="connsiteX6" fmla="*/ 211557 w 1465294"/>
                <a:gd name="connsiteY6" fmla="*/ 1383089 h 7030161"/>
                <a:gd name="connsiteX7" fmla="*/ 0 w 1465294"/>
                <a:gd name="connsiteY7" fmla="*/ 1389825 h 7030161"/>
                <a:gd name="connsiteX0" fmla="*/ 0 w 1282087"/>
                <a:gd name="connsiteY0" fmla="*/ 1389825 h 7030161"/>
                <a:gd name="connsiteX1" fmla="*/ 565818 w 1282087"/>
                <a:gd name="connsiteY1" fmla="*/ 0 h 7030161"/>
                <a:gd name="connsiteX2" fmla="*/ 1282087 w 1282087"/>
                <a:gd name="connsiteY2" fmla="*/ 1367731 h 7030161"/>
                <a:gd name="connsiteX3" fmla="*/ 1049327 w 1282087"/>
                <a:gd name="connsiteY3" fmla="*/ 1590895 h 7030161"/>
                <a:gd name="connsiteX4" fmla="*/ 1049327 w 1282087"/>
                <a:gd name="connsiteY4" fmla="*/ 7030161 h 7030161"/>
                <a:gd name="connsiteX5" fmla="*/ 217393 w 1282087"/>
                <a:gd name="connsiteY5" fmla="*/ 7030161 h 7030161"/>
                <a:gd name="connsiteX6" fmla="*/ 211557 w 1282087"/>
                <a:gd name="connsiteY6" fmla="*/ 1383089 h 7030161"/>
                <a:gd name="connsiteX7" fmla="*/ 0 w 1282087"/>
                <a:gd name="connsiteY7" fmla="*/ 1389825 h 7030161"/>
                <a:gd name="connsiteX0" fmla="*/ 0 w 1282087"/>
                <a:gd name="connsiteY0" fmla="*/ 1389825 h 7030161"/>
                <a:gd name="connsiteX1" fmla="*/ 565818 w 1282087"/>
                <a:gd name="connsiteY1" fmla="*/ 0 h 7030161"/>
                <a:gd name="connsiteX2" fmla="*/ 1282087 w 1282087"/>
                <a:gd name="connsiteY2" fmla="*/ 1367731 h 7030161"/>
                <a:gd name="connsiteX3" fmla="*/ 1037227 w 1282087"/>
                <a:gd name="connsiteY3" fmla="*/ 1382088 h 7030161"/>
                <a:gd name="connsiteX4" fmla="*/ 1049327 w 1282087"/>
                <a:gd name="connsiteY4" fmla="*/ 7030161 h 7030161"/>
                <a:gd name="connsiteX5" fmla="*/ 217393 w 1282087"/>
                <a:gd name="connsiteY5" fmla="*/ 7030161 h 7030161"/>
                <a:gd name="connsiteX6" fmla="*/ 211557 w 1282087"/>
                <a:gd name="connsiteY6" fmla="*/ 1383089 h 7030161"/>
                <a:gd name="connsiteX7" fmla="*/ 0 w 1282087"/>
                <a:gd name="connsiteY7" fmla="*/ 1389825 h 7030161"/>
                <a:gd name="connsiteX0" fmla="*/ 0 w 1282087"/>
                <a:gd name="connsiteY0" fmla="*/ 1275304 h 6915640"/>
                <a:gd name="connsiteX1" fmla="*/ 554225 w 1282087"/>
                <a:gd name="connsiteY1" fmla="*/ 0 h 6915640"/>
                <a:gd name="connsiteX2" fmla="*/ 1282087 w 1282087"/>
                <a:gd name="connsiteY2" fmla="*/ 1253210 h 6915640"/>
                <a:gd name="connsiteX3" fmla="*/ 1037227 w 1282087"/>
                <a:gd name="connsiteY3" fmla="*/ 1267567 h 6915640"/>
                <a:gd name="connsiteX4" fmla="*/ 1049327 w 1282087"/>
                <a:gd name="connsiteY4" fmla="*/ 6915640 h 6915640"/>
                <a:gd name="connsiteX5" fmla="*/ 217393 w 1282087"/>
                <a:gd name="connsiteY5" fmla="*/ 6915640 h 6915640"/>
                <a:gd name="connsiteX6" fmla="*/ 211557 w 1282087"/>
                <a:gd name="connsiteY6" fmla="*/ 1268568 h 6915640"/>
                <a:gd name="connsiteX7" fmla="*/ 0 w 1282087"/>
                <a:gd name="connsiteY7" fmla="*/ 1275304 h 69156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282087" h="6915640">
                  <a:moveTo>
                    <a:pt x="0" y="1275304"/>
                  </a:moveTo>
                  <a:lnTo>
                    <a:pt x="554225" y="0"/>
                  </a:lnTo>
                  <a:lnTo>
                    <a:pt x="1282087" y="1253210"/>
                  </a:lnTo>
                  <a:lnTo>
                    <a:pt x="1037227" y="1267567"/>
                  </a:lnTo>
                  <a:cubicBezTo>
                    <a:pt x="1041260" y="3150258"/>
                    <a:pt x="1045294" y="5032949"/>
                    <a:pt x="1049327" y="6915640"/>
                  </a:cubicBezTo>
                  <a:lnTo>
                    <a:pt x="217393" y="6915640"/>
                  </a:lnTo>
                  <a:cubicBezTo>
                    <a:pt x="215448" y="5033283"/>
                    <a:pt x="213502" y="3150925"/>
                    <a:pt x="211557" y="1268568"/>
                  </a:cubicBezTo>
                  <a:lnTo>
                    <a:pt x="0" y="1275304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1">
                    <a:tint val="66000"/>
                    <a:satMod val="160000"/>
                    <a:alpha val="1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1"/>
              <a:tileRect/>
            </a:gradFill>
            <a:ln cap="flat">
              <a:noFill/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hu-HU">
                <a:solidFill>
                  <a:prstClr val="white"/>
                </a:solidFill>
              </a:endParaRPr>
            </a:p>
          </p:txBody>
        </p:sp>
        <p:grpSp>
          <p:nvGrpSpPr>
            <p:cNvPr id="8" name="Group 7"/>
            <p:cNvGrpSpPr/>
            <p:nvPr/>
          </p:nvGrpSpPr>
          <p:grpSpPr>
            <a:xfrm>
              <a:off x="116505" y="904864"/>
              <a:ext cx="9328343" cy="5939432"/>
              <a:chOff x="-36512" y="170420"/>
              <a:chExt cx="9866473" cy="6606856"/>
            </a:xfrm>
          </p:grpSpPr>
          <p:sp>
            <p:nvSpPr>
              <p:cNvPr id="65" name="Felfelé nyíl 5"/>
              <p:cNvSpPr/>
              <p:nvPr/>
            </p:nvSpPr>
            <p:spPr>
              <a:xfrm rot="3780000">
                <a:off x="4217601" y="-1979701"/>
                <a:ext cx="2162451" cy="9062268"/>
              </a:xfrm>
              <a:custGeom>
                <a:avLst/>
                <a:gdLst>
                  <a:gd name="connsiteX0" fmla="*/ 0 w 1663868"/>
                  <a:gd name="connsiteY0" fmla="*/ 831934 h 6271200"/>
                  <a:gd name="connsiteX1" fmla="*/ 831934 w 1663868"/>
                  <a:gd name="connsiteY1" fmla="*/ 0 h 6271200"/>
                  <a:gd name="connsiteX2" fmla="*/ 1663868 w 1663868"/>
                  <a:gd name="connsiteY2" fmla="*/ 831934 h 6271200"/>
                  <a:gd name="connsiteX3" fmla="*/ 1247901 w 1663868"/>
                  <a:gd name="connsiteY3" fmla="*/ 831934 h 6271200"/>
                  <a:gd name="connsiteX4" fmla="*/ 1247901 w 1663868"/>
                  <a:gd name="connsiteY4" fmla="*/ 6271200 h 6271200"/>
                  <a:gd name="connsiteX5" fmla="*/ 415967 w 1663868"/>
                  <a:gd name="connsiteY5" fmla="*/ 6271200 h 6271200"/>
                  <a:gd name="connsiteX6" fmla="*/ 415967 w 1663868"/>
                  <a:gd name="connsiteY6" fmla="*/ 831934 h 6271200"/>
                  <a:gd name="connsiteX7" fmla="*/ 0 w 1663868"/>
                  <a:gd name="connsiteY7" fmla="*/ 831934 h 6271200"/>
                  <a:gd name="connsiteX0" fmla="*/ 0 w 1663868"/>
                  <a:gd name="connsiteY0" fmla="*/ 1590895 h 7030161"/>
                  <a:gd name="connsiteX1" fmla="*/ 764392 w 1663868"/>
                  <a:gd name="connsiteY1" fmla="*/ 0 h 7030161"/>
                  <a:gd name="connsiteX2" fmla="*/ 1663868 w 1663868"/>
                  <a:gd name="connsiteY2" fmla="*/ 1590895 h 7030161"/>
                  <a:gd name="connsiteX3" fmla="*/ 1247901 w 1663868"/>
                  <a:gd name="connsiteY3" fmla="*/ 1590895 h 7030161"/>
                  <a:gd name="connsiteX4" fmla="*/ 1247901 w 1663868"/>
                  <a:gd name="connsiteY4" fmla="*/ 7030161 h 7030161"/>
                  <a:gd name="connsiteX5" fmla="*/ 415967 w 1663868"/>
                  <a:gd name="connsiteY5" fmla="*/ 7030161 h 7030161"/>
                  <a:gd name="connsiteX6" fmla="*/ 415967 w 1663868"/>
                  <a:gd name="connsiteY6" fmla="*/ 1590895 h 7030161"/>
                  <a:gd name="connsiteX7" fmla="*/ 0 w 1663868"/>
                  <a:gd name="connsiteY7" fmla="*/ 1590895 h 7030161"/>
                  <a:gd name="connsiteX0" fmla="*/ 0 w 1455600"/>
                  <a:gd name="connsiteY0" fmla="*/ 1379646 h 7030161"/>
                  <a:gd name="connsiteX1" fmla="*/ 556124 w 1455600"/>
                  <a:gd name="connsiteY1" fmla="*/ 0 h 7030161"/>
                  <a:gd name="connsiteX2" fmla="*/ 1455600 w 1455600"/>
                  <a:gd name="connsiteY2" fmla="*/ 1590895 h 7030161"/>
                  <a:gd name="connsiteX3" fmla="*/ 1039633 w 1455600"/>
                  <a:gd name="connsiteY3" fmla="*/ 1590895 h 7030161"/>
                  <a:gd name="connsiteX4" fmla="*/ 1039633 w 1455600"/>
                  <a:gd name="connsiteY4" fmla="*/ 7030161 h 7030161"/>
                  <a:gd name="connsiteX5" fmla="*/ 207699 w 1455600"/>
                  <a:gd name="connsiteY5" fmla="*/ 7030161 h 7030161"/>
                  <a:gd name="connsiteX6" fmla="*/ 207699 w 1455600"/>
                  <a:gd name="connsiteY6" fmla="*/ 1590895 h 7030161"/>
                  <a:gd name="connsiteX7" fmla="*/ 0 w 1455600"/>
                  <a:gd name="connsiteY7" fmla="*/ 1379646 h 7030161"/>
                  <a:gd name="connsiteX0" fmla="*/ 0 w 1455600"/>
                  <a:gd name="connsiteY0" fmla="*/ 1379646 h 7030161"/>
                  <a:gd name="connsiteX1" fmla="*/ 556124 w 1455600"/>
                  <a:gd name="connsiteY1" fmla="*/ 0 h 7030161"/>
                  <a:gd name="connsiteX2" fmla="*/ 1455600 w 1455600"/>
                  <a:gd name="connsiteY2" fmla="*/ 1590895 h 7030161"/>
                  <a:gd name="connsiteX3" fmla="*/ 1039633 w 1455600"/>
                  <a:gd name="connsiteY3" fmla="*/ 1590895 h 7030161"/>
                  <a:gd name="connsiteX4" fmla="*/ 1039633 w 1455600"/>
                  <a:gd name="connsiteY4" fmla="*/ 7030161 h 7030161"/>
                  <a:gd name="connsiteX5" fmla="*/ 207699 w 1455600"/>
                  <a:gd name="connsiteY5" fmla="*/ 7030161 h 7030161"/>
                  <a:gd name="connsiteX6" fmla="*/ 204316 w 1455600"/>
                  <a:gd name="connsiteY6" fmla="*/ 1376752 h 7030161"/>
                  <a:gd name="connsiteX7" fmla="*/ 0 w 1455600"/>
                  <a:gd name="connsiteY7" fmla="*/ 1379646 h 7030161"/>
                  <a:gd name="connsiteX0" fmla="*/ 0 w 1455600"/>
                  <a:gd name="connsiteY0" fmla="*/ 1379646 h 7030161"/>
                  <a:gd name="connsiteX1" fmla="*/ 556124 w 1455600"/>
                  <a:gd name="connsiteY1" fmla="*/ 0 h 7030161"/>
                  <a:gd name="connsiteX2" fmla="*/ 1455600 w 1455600"/>
                  <a:gd name="connsiteY2" fmla="*/ 1590895 h 7030161"/>
                  <a:gd name="connsiteX3" fmla="*/ 1034180 w 1455600"/>
                  <a:gd name="connsiteY3" fmla="*/ 1389351 h 7030161"/>
                  <a:gd name="connsiteX4" fmla="*/ 1039633 w 1455600"/>
                  <a:gd name="connsiteY4" fmla="*/ 7030161 h 7030161"/>
                  <a:gd name="connsiteX5" fmla="*/ 207699 w 1455600"/>
                  <a:gd name="connsiteY5" fmla="*/ 7030161 h 7030161"/>
                  <a:gd name="connsiteX6" fmla="*/ 204316 w 1455600"/>
                  <a:gd name="connsiteY6" fmla="*/ 1376752 h 7030161"/>
                  <a:gd name="connsiteX7" fmla="*/ 0 w 1455600"/>
                  <a:gd name="connsiteY7" fmla="*/ 1379646 h 7030161"/>
                  <a:gd name="connsiteX0" fmla="*/ 0 w 1253081"/>
                  <a:gd name="connsiteY0" fmla="*/ 1379646 h 7030161"/>
                  <a:gd name="connsiteX1" fmla="*/ 556124 w 1253081"/>
                  <a:gd name="connsiteY1" fmla="*/ 0 h 7030161"/>
                  <a:gd name="connsiteX2" fmla="*/ 1253081 w 1253081"/>
                  <a:gd name="connsiteY2" fmla="*/ 1375942 h 7030161"/>
                  <a:gd name="connsiteX3" fmla="*/ 1034180 w 1253081"/>
                  <a:gd name="connsiteY3" fmla="*/ 1389351 h 7030161"/>
                  <a:gd name="connsiteX4" fmla="*/ 1039633 w 1253081"/>
                  <a:gd name="connsiteY4" fmla="*/ 7030161 h 7030161"/>
                  <a:gd name="connsiteX5" fmla="*/ 207699 w 1253081"/>
                  <a:gd name="connsiteY5" fmla="*/ 7030161 h 7030161"/>
                  <a:gd name="connsiteX6" fmla="*/ 204316 w 1253081"/>
                  <a:gd name="connsiteY6" fmla="*/ 1376752 h 7030161"/>
                  <a:gd name="connsiteX7" fmla="*/ 0 w 1253081"/>
                  <a:gd name="connsiteY7" fmla="*/ 1379646 h 7030161"/>
                  <a:gd name="connsiteX0" fmla="*/ 0 w 1253081"/>
                  <a:gd name="connsiteY0" fmla="*/ 1379646 h 7030161"/>
                  <a:gd name="connsiteX1" fmla="*/ 556124 w 1253081"/>
                  <a:gd name="connsiteY1" fmla="*/ 0 h 7030161"/>
                  <a:gd name="connsiteX2" fmla="*/ 1253081 w 1253081"/>
                  <a:gd name="connsiteY2" fmla="*/ 1375942 h 7030161"/>
                  <a:gd name="connsiteX3" fmla="*/ 1031029 w 1253081"/>
                  <a:gd name="connsiteY3" fmla="*/ 1369410 h 7030161"/>
                  <a:gd name="connsiteX4" fmla="*/ 1039633 w 1253081"/>
                  <a:gd name="connsiteY4" fmla="*/ 7030161 h 7030161"/>
                  <a:gd name="connsiteX5" fmla="*/ 207699 w 1253081"/>
                  <a:gd name="connsiteY5" fmla="*/ 7030161 h 7030161"/>
                  <a:gd name="connsiteX6" fmla="*/ 204316 w 1253081"/>
                  <a:gd name="connsiteY6" fmla="*/ 1376752 h 7030161"/>
                  <a:gd name="connsiteX7" fmla="*/ 0 w 1253081"/>
                  <a:gd name="connsiteY7" fmla="*/ 1379646 h 7030161"/>
                  <a:gd name="connsiteX0" fmla="*/ 0 w 1253081"/>
                  <a:gd name="connsiteY0" fmla="*/ 1250526 h 6901041"/>
                  <a:gd name="connsiteX1" fmla="*/ 554192 w 1253081"/>
                  <a:gd name="connsiteY1" fmla="*/ 0 h 6901041"/>
                  <a:gd name="connsiteX2" fmla="*/ 1253081 w 1253081"/>
                  <a:gd name="connsiteY2" fmla="*/ 1246822 h 6901041"/>
                  <a:gd name="connsiteX3" fmla="*/ 1031029 w 1253081"/>
                  <a:gd name="connsiteY3" fmla="*/ 1240290 h 6901041"/>
                  <a:gd name="connsiteX4" fmla="*/ 1039633 w 1253081"/>
                  <a:gd name="connsiteY4" fmla="*/ 6901041 h 6901041"/>
                  <a:gd name="connsiteX5" fmla="*/ 207699 w 1253081"/>
                  <a:gd name="connsiteY5" fmla="*/ 6901041 h 6901041"/>
                  <a:gd name="connsiteX6" fmla="*/ 204316 w 1253081"/>
                  <a:gd name="connsiteY6" fmla="*/ 1247632 h 6901041"/>
                  <a:gd name="connsiteX7" fmla="*/ 0 w 1253081"/>
                  <a:gd name="connsiteY7" fmla="*/ 1250526 h 69010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253081" h="6901041">
                    <a:moveTo>
                      <a:pt x="0" y="1250526"/>
                    </a:moveTo>
                    <a:lnTo>
                      <a:pt x="554192" y="0"/>
                    </a:lnTo>
                    <a:lnTo>
                      <a:pt x="1253081" y="1246822"/>
                    </a:lnTo>
                    <a:lnTo>
                      <a:pt x="1031029" y="1240290"/>
                    </a:lnTo>
                    <a:cubicBezTo>
                      <a:pt x="1032847" y="3120560"/>
                      <a:pt x="1037815" y="5020771"/>
                      <a:pt x="1039633" y="6901041"/>
                    </a:cubicBezTo>
                    <a:lnTo>
                      <a:pt x="207699" y="6901041"/>
                    </a:lnTo>
                    <a:cubicBezTo>
                      <a:pt x="206571" y="5016571"/>
                      <a:pt x="205444" y="3132102"/>
                      <a:pt x="204316" y="1247632"/>
                    </a:cubicBezTo>
                    <a:lnTo>
                      <a:pt x="0" y="1250526"/>
                    </a:lnTo>
                    <a:close/>
                  </a:path>
                </a:pathLst>
              </a:custGeom>
              <a:gradFill flip="none" rotWithShape="1">
                <a:gsLst>
                  <a:gs pos="100000">
                    <a:srgbClr val="FFEFD1">
                      <a:alpha val="10000"/>
                    </a:srgbClr>
                  </a:gs>
                  <a:gs pos="64999">
                    <a:srgbClr val="F0EBD5"/>
                  </a:gs>
                  <a:gs pos="0">
                    <a:srgbClr val="D1C39F"/>
                  </a:gs>
                </a:gsLst>
                <a:lin ang="5400000" scaled="0"/>
                <a:tileRect/>
              </a:gradFill>
              <a:ln cap="flat">
                <a:noFill/>
                <a:miter lim="800000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hu-HU">
                  <a:solidFill>
                    <a:prstClr val="white"/>
                  </a:solidFill>
                </a:endParaRPr>
              </a:p>
            </p:txBody>
          </p:sp>
          <p:sp>
            <p:nvSpPr>
              <p:cNvPr id="64" name="Felfelé nyíl 5"/>
              <p:cNvSpPr/>
              <p:nvPr/>
            </p:nvSpPr>
            <p:spPr>
              <a:xfrm rot="4500000">
                <a:off x="3904989" y="-719551"/>
                <a:ext cx="2002269" cy="9138424"/>
              </a:xfrm>
              <a:custGeom>
                <a:avLst/>
                <a:gdLst>
                  <a:gd name="connsiteX0" fmla="*/ 0 w 1663868"/>
                  <a:gd name="connsiteY0" fmla="*/ 831934 h 6271200"/>
                  <a:gd name="connsiteX1" fmla="*/ 831934 w 1663868"/>
                  <a:gd name="connsiteY1" fmla="*/ 0 h 6271200"/>
                  <a:gd name="connsiteX2" fmla="*/ 1663868 w 1663868"/>
                  <a:gd name="connsiteY2" fmla="*/ 831934 h 6271200"/>
                  <a:gd name="connsiteX3" fmla="*/ 1247901 w 1663868"/>
                  <a:gd name="connsiteY3" fmla="*/ 831934 h 6271200"/>
                  <a:gd name="connsiteX4" fmla="*/ 1247901 w 1663868"/>
                  <a:gd name="connsiteY4" fmla="*/ 6271200 h 6271200"/>
                  <a:gd name="connsiteX5" fmla="*/ 415967 w 1663868"/>
                  <a:gd name="connsiteY5" fmla="*/ 6271200 h 6271200"/>
                  <a:gd name="connsiteX6" fmla="*/ 415967 w 1663868"/>
                  <a:gd name="connsiteY6" fmla="*/ 831934 h 6271200"/>
                  <a:gd name="connsiteX7" fmla="*/ 0 w 1663868"/>
                  <a:gd name="connsiteY7" fmla="*/ 831934 h 6271200"/>
                  <a:gd name="connsiteX0" fmla="*/ 0 w 1663868"/>
                  <a:gd name="connsiteY0" fmla="*/ 1590895 h 7030161"/>
                  <a:gd name="connsiteX1" fmla="*/ 764392 w 1663868"/>
                  <a:gd name="connsiteY1" fmla="*/ 0 h 7030161"/>
                  <a:gd name="connsiteX2" fmla="*/ 1663868 w 1663868"/>
                  <a:gd name="connsiteY2" fmla="*/ 1590895 h 7030161"/>
                  <a:gd name="connsiteX3" fmla="*/ 1247901 w 1663868"/>
                  <a:gd name="connsiteY3" fmla="*/ 1590895 h 7030161"/>
                  <a:gd name="connsiteX4" fmla="*/ 1247901 w 1663868"/>
                  <a:gd name="connsiteY4" fmla="*/ 7030161 h 7030161"/>
                  <a:gd name="connsiteX5" fmla="*/ 415967 w 1663868"/>
                  <a:gd name="connsiteY5" fmla="*/ 7030161 h 7030161"/>
                  <a:gd name="connsiteX6" fmla="*/ 415967 w 1663868"/>
                  <a:gd name="connsiteY6" fmla="*/ 1590895 h 7030161"/>
                  <a:gd name="connsiteX7" fmla="*/ 0 w 1663868"/>
                  <a:gd name="connsiteY7" fmla="*/ 1590895 h 7030161"/>
                  <a:gd name="connsiteX0" fmla="*/ 0 w 1434967"/>
                  <a:gd name="connsiteY0" fmla="*/ 1401125 h 7030161"/>
                  <a:gd name="connsiteX1" fmla="*/ 535491 w 1434967"/>
                  <a:gd name="connsiteY1" fmla="*/ 0 h 7030161"/>
                  <a:gd name="connsiteX2" fmla="*/ 1434967 w 1434967"/>
                  <a:gd name="connsiteY2" fmla="*/ 1590895 h 7030161"/>
                  <a:gd name="connsiteX3" fmla="*/ 1019000 w 1434967"/>
                  <a:gd name="connsiteY3" fmla="*/ 1590895 h 7030161"/>
                  <a:gd name="connsiteX4" fmla="*/ 1019000 w 1434967"/>
                  <a:gd name="connsiteY4" fmla="*/ 7030161 h 7030161"/>
                  <a:gd name="connsiteX5" fmla="*/ 187066 w 1434967"/>
                  <a:gd name="connsiteY5" fmla="*/ 7030161 h 7030161"/>
                  <a:gd name="connsiteX6" fmla="*/ 187066 w 1434967"/>
                  <a:gd name="connsiteY6" fmla="*/ 1590895 h 7030161"/>
                  <a:gd name="connsiteX7" fmla="*/ 0 w 1434967"/>
                  <a:gd name="connsiteY7" fmla="*/ 1401125 h 7030161"/>
                  <a:gd name="connsiteX0" fmla="*/ 0 w 1434967"/>
                  <a:gd name="connsiteY0" fmla="*/ 1401125 h 7030161"/>
                  <a:gd name="connsiteX1" fmla="*/ 535491 w 1434967"/>
                  <a:gd name="connsiteY1" fmla="*/ 0 h 7030161"/>
                  <a:gd name="connsiteX2" fmla="*/ 1434967 w 1434967"/>
                  <a:gd name="connsiteY2" fmla="*/ 1590895 h 7030161"/>
                  <a:gd name="connsiteX3" fmla="*/ 1019000 w 1434967"/>
                  <a:gd name="connsiteY3" fmla="*/ 1590895 h 7030161"/>
                  <a:gd name="connsiteX4" fmla="*/ 1019000 w 1434967"/>
                  <a:gd name="connsiteY4" fmla="*/ 7030161 h 7030161"/>
                  <a:gd name="connsiteX5" fmla="*/ 187066 w 1434967"/>
                  <a:gd name="connsiteY5" fmla="*/ 7030161 h 7030161"/>
                  <a:gd name="connsiteX6" fmla="*/ 189789 w 1434967"/>
                  <a:gd name="connsiteY6" fmla="*/ 1410311 h 7030161"/>
                  <a:gd name="connsiteX7" fmla="*/ 0 w 1434967"/>
                  <a:gd name="connsiteY7" fmla="*/ 1401125 h 7030161"/>
                  <a:gd name="connsiteX0" fmla="*/ 0 w 1447184"/>
                  <a:gd name="connsiteY0" fmla="*/ 1437966 h 7030161"/>
                  <a:gd name="connsiteX1" fmla="*/ 547708 w 1447184"/>
                  <a:gd name="connsiteY1" fmla="*/ 0 h 7030161"/>
                  <a:gd name="connsiteX2" fmla="*/ 1447184 w 1447184"/>
                  <a:gd name="connsiteY2" fmla="*/ 1590895 h 7030161"/>
                  <a:gd name="connsiteX3" fmla="*/ 1031217 w 1447184"/>
                  <a:gd name="connsiteY3" fmla="*/ 1590895 h 7030161"/>
                  <a:gd name="connsiteX4" fmla="*/ 1031217 w 1447184"/>
                  <a:gd name="connsiteY4" fmla="*/ 7030161 h 7030161"/>
                  <a:gd name="connsiteX5" fmla="*/ 199283 w 1447184"/>
                  <a:gd name="connsiteY5" fmla="*/ 7030161 h 7030161"/>
                  <a:gd name="connsiteX6" fmla="*/ 202006 w 1447184"/>
                  <a:gd name="connsiteY6" fmla="*/ 1410311 h 7030161"/>
                  <a:gd name="connsiteX7" fmla="*/ 0 w 1447184"/>
                  <a:gd name="connsiteY7" fmla="*/ 1437966 h 7030161"/>
                  <a:gd name="connsiteX0" fmla="*/ 0 w 1443216"/>
                  <a:gd name="connsiteY0" fmla="*/ 1412740 h 7030161"/>
                  <a:gd name="connsiteX1" fmla="*/ 543740 w 1443216"/>
                  <a:gd name="connsiteY1" fmla="*/ 0 h 7030161"/>
                  <a:gd name="connsiteX2" fmla="*/ 1443216 w 1443216"/>
                  <a:gd name="connsiteY2" fmla="*/ 1590895 h 7030161"/>
                  <a:gd name="connsiteX3" fmla="*/ 1027249 w 1443216"/>
                  <a:gd name="connsiteY3" fmla="*/ 1590895 h 7030161"/>
                  <a:gd name="connsiteX4" fmla="*/ 1027249 w 1443216"/>
                  <a:gd name="connsiteY4" fmla="*/ 7030161 h 7030161"/>
                  <a:gd name="connsiteX5" fmla="*/ 195315 w 1443216"/>
                  <a:gd name="connsiteY5" fmla="*/ 7030161 h 7030161"/>
                  <a:gd name="connsiteX6" fmla="*/ 198038 w 1443216"/>
                  <a:gd name="connsiteY6" fmla="*/ 1410311 h 7030161"/>
                  <a:gd name="connsiteX7" fmla="*/ 0 w 1443216"/>
                  <a:gd name="connsiteY7" fmla="*/ 1412740 h 7030161"/>
                  <a:gd name="connsiteX0" fmla="*/ 0 w 1443216"/>
                  <a:gd name="connsiteY0" fmla="*/ 1412740 h 7030161"/>
                  <a:gd name="connsiteX1" fmla="*/ 543740 w 1443216"/>
                  <a:gd name="connsiteY1" fmla="*/ 0 h 7030161"/>
                  <a:gd name="connsiteX2" fmla="*/ 1443216 w 1443216"/>
                  <a:gd name="connsiteY2" fmla="*/ 1590895 h 7030161"/>
                  <a:gd name="connsiteX3" fmla="*/ 1029662 w 1443216"/>
                  <a:gd name="connsiteY3" fmla="*/ 1371473 h 7030161"/>
                  <a:gd name="connsiteX4" fmla="*/ 1027249 w 1443216"/>
                  <a:gd name="connsiteY4" fmla="*/ 7030161 h 7030161"/>
                  <a:gd name="connsiteX5" fmla="*/ 195315 w 1443216"/>
                  <a:gd name="connsiteY5" fmla="*/ 7030161 h 7030161"/>
                  <a:gd name="connsiteX6" fmla="*/ 198038 w 1443216"/>
                  <a:gd name="connsiteY6" fmla="*/ 1410311 h 7030161"/>
                  <a:gd name="connsiteX7" fmla="*/ 0 w 1443216"/>
                  <a:gd name="connsiteY7" fmla="*/ 1412740 h 7030161"/>
                  <a:gd name="connsiteX0" fmla="*/ 0 w 1255049"/>
                  <a:gd name="connsiteY0" fmla="*/ 1412740 h 7030161"/>
                  <a:gd name="connsiteX1" fmla="*/ 543740 w 1255049"/>
                  <a:gd name="connsiteY1" fmla="*/ 0 h 7030161"/>
                  <a:gd name="connsiteX2" fmla="*/ 1255049 w 1255049"/>
                  <a:gd name="connsiteY2" fmla="*/ 1399263 h 7030161"/>
                  <a:gd name="connsiteX3" fmla="*/ 1029662 w 1255049"/>
                  <a:gd name="connsiteY3" fmla="*/ 1371473 h 7030161"/>
                  <a:gd name="connsiteX4" fmla="*/ 1027249 w 1255049"/>
                  <a:gd name="connsiteY4" fmla="*/ 7030161 h 7030161"/>
                  <a:gd name="connsiteX5" fmla="*/ 195315 w 1255049"/>
                  <a:gd name="connsiteY5" fmla="*/ 7030161 h 7030161"/>
                  <a:gd name="connsiteX6" fmla="*/ 198038 w 1255049"/>
                  <a:gd name="connsiteY6" fmla="*/ 1410311 h 7030161"/>
                  <a:gd name="connsiteX7" fmla="*/ 0 w 1255049"/>
                  <a:gd name="connsiteY7" fmla="*/ 1412740 h 7030161"/>
                  <a:gd name="connsiteX0" fmla="*/ 0 w 1255049"/>
                  <a:gd name="connsiteY0" fmla="*/ 1412740 h 7030161"/>
                  <a:gd name="connsiteX1" fmla="*/ 543740 w 1255049"/>
                  <a:gd name="connsiteY1" fmla="*/ 0 h 7030161"/>
                  <a:gd name="connsiteX2" fmla="*/ 1255049 w 1255049"/>
                  <a:gd name="connsiteY2" fmla="*/ 1399263 h 7030161"/>
                  <a:gd name="connsiteX3" fmla="*/ 1025693 w 1255049"/>
                  <a:gd name="connsiteY3" fmla="*/ 1396700 h 7030161"/>
                  <a:gd name="connsiteX4" fmla="*/ 1027249 w 1255049"/>
                  <a:gd name="connsiteY4" fmla="*/ 7030161 h 7030161"/>
                  <a:gd name="connsiteX5" fmla="*/ 195315 w 1255049"/>
                  <a:gd name="connsiteY5" fmla="*/ 7030161 h 7030161"/>
                  <a:gd name="connsiteX6" fmla="*/ 198038 w 1255049"/>
                  <a:gd name="connsiteY6" fmla="*/ 1410311 h 7030161"/>
                  <a:gd name="connsiteX7" fmla="*/ 0 w 1255049"/>
                  <a:gd name="connsiteY7" fmla="*/ 1412740 h 7030161"/>
                  <a:gd name="connsiteX0" fmla="*/ 0 w 1238242"/>
                  <a:gd name="connsiteY0" fmla="*/ 1412740 h 7030161"/>
                  <a:gd name="connsiteX1" fmla="*/ 543740 w 1238242"/>
                  <a:gd name="connsiteY1" fmla="*/ 0 h 7030161"/>
                  <a:gd name="connsiteX2" fmla="*/ 1238242 w 1238242"/>
                  <a:gd name="connsiteY2" fmla="*/ 1383653 h 7030161"/>
                  <a:gd name="connsiteX3" fmla="*/ 1025693 w 1238242"/>
                  <a:gd name="connsiteY3" fmla="*/ 1396700 h 7030161"/>
                  <a:gd name="connsiteX4" fmla="*/ 1027249 w 1238242"/>
                  <a:gd name="connsiteY4" fmla="*/ 7030161 h 7030161"/>
                  <a:gd name="connsiteX5" fmla="*/ 195315 w 1238242"/>
                  <a:gd name="connsiteY5" fmla="*/ 7030161 h 7030161"/>
                  <a:gd name="connsiteX6" fmla="*/ 198038 w 1238242"/>
                  <a:gd name="connsiteY6" fmla="*/ 1410311 h 7030161"/>
                  <a:gd name="connsiteX7" fmla="*/ 0 w 1238242"/>
                  <a:gd name="connsiteY7" fmla="*/ 1412740 h 7030161"/>
                  <a:gd name="connsiteX0" fmla="*/ 0 w 1238242"/>
                  <a:gd name="connsiteY0" fmla="*/ 1278300 h 6895721"/>
                  <a:gd name="connsiteX1" fmla="*/ 535434 w 1238242"/>
                  <a:gd name="connsiteY1" fmla="*/ 0 h 6895721"/>
                  <a:gd name="connsiteX2" fmla="*/ 1238242 w 1238242"/>
                  <a:gd name="connsiteY2" fmla="*/ 1249213 h 6895721"/>
                  <a:gd name="connsiteX3" fmla="*/ 1025693 w 1238242"/>
                  <a:gd name="connsiteY3" fmla="*/ 1262260 h 6895721"/>
                  <a:gd name="connsiteX4" fmla="*/ 1027249 w 1238242"/>
                  <a:gd name="connsiteY4" fmla="*/ 6895721 h 6895721"/>
                  <a:gd name="connsiteX5" fmla="*/ 195315 w 1238242"/>
                  <a:gd name="connsiteY5" fmla="*/ 6895721 h 6895721"/>
                  <a:gd name="connsiteX6" fmla="*/ 198038 w 1238242"/>
                  <a:gd name="connsiteY6" fmla="*/ 1275871 h 6895721"/>
                  <a:gd name="connsiteX7" fmla="*/ 0 w 1238242"/>
                  <a:gd name="connsiteY7" fmla="*/ 1278300 h 68957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238242" h="6895721">
                    <a:moveTo>
                      <a:pt x="0" y="1278300"/>
                    </a:moveTo>
                    <a:lnTo>
                      <a:pt x="535434" y="0"/>
                    </a:lnTo>
                    <a:lnTo>
                      <a:pt x="1238242" y="1249213"/>
                    </a:lnTo>
                    <a:lnTo>
                      <a:pt x="1025693" y="1262260"/>
                    </a:lnTo>
                    <a:cubicBezTo>
                      <a:pt x="1024889" y="3148489"/>
                      <a:pt x="1028053" y="5009492"/>
                      <a:pt x="1027249" y="6895721"/>
                    </a:cubicBezTo>
                    <a:lnTo>
                      <a:pt x="195315" y="6895721"/>
                    </a:lnTo>
                    <a:cubicBezTo>
                      <a:pt x="196223" y="5022438"/>
                      <a:pt x="197130" y="3149154"/>
                      <a:pt x="198038" y="1275871"/>
                    </a:cubicBezTo>
                    <a:lnTo>
                      <a:pt x="0" y="127830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rgbClr val="E6E6E6">
                      <a:alpha val="10000"/>
                    </a:srgbClr>
                  </a:gs>
                  <a:gs pos="16000">
                    <a:srgbClr val="E6E6E6"/>
                  </a:gs>
                  <a:gs pos="100000">
                    <a:srgbClr val="E6E6E6"/>
                  </a:gs>
                </a:gsLst>
                <a:lin ang="5400000" scaled="0"/>
                <a:tileRect/>
              </a:gradFill>
              <a:ln cap="flat">
                <a:noFill/>
                <a:miter lim="800000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hu-HU">
                  <a:solidFill>
                    <a:prstClr val="white"/>
                  </a:solidFill>
                </a:endParaRPr>
              </a:p>
            </p:txBody>
          </p:sp>
          <p:grpSp>
            <p:nvGrpSpPr>
              <p:cNvPr id="7" name="Group 6"/>
              <p:cNvGrpSpPr/>
              <p:nvPr/>
            </p:nvGrpSpPr>
            <p:grpSpPr>
              <a:xfrm>
                <a:off x="-36512" y="170420"/>
                <a:ext cx="9437167" cy="6606856"/>
                <a:chOff x="-36512" y="170420"/>
                <a:chExt cx="9437167" cy="6606856"/>
              </a:xfrm>
            </p:grpSpPr>
            <p:sp>
              <p:nvSpPr>
                <p:cNvPr id="12" name="Téglalap 11"/>
                <p:cNvSpPr/>
                <p:nvPr/>
              </p:nvSpPr>
              <p:spPr>
                <a:xfrm>
                  <a:off x="312739" y="5987576"/>
                  <a:ext cx="3909669" cy="789700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  <p:cxnSp>
              <p:nvCxnSpPr>
                <p:cNvPr id="3" name="Egyenes összekötő nyíllal 2"/>
                <p:cNvCxnSpPr/>
                <p:nvPr/>
              </p:nvCxnSpPr>
              <p:spPr>
                <a:xfrm flipV="1">
                  <a:off x="224154" y="6354404"/>
                  <a:ext cx="9176501" cy="3970"/>
                </a:xfrm>
                <a:prstGeom prst="straightConnector1">
                  <a:avLst/>
                </a:prstGeom>
                <a:ln>
                  <a:solidFill>
                    <a:schemeClr val="tx1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" name="Egyenes összekötő 4"/>
                <p:cNvCxnSpPr/>
                <p:nvPr/>
              </p:nvCxnSpPr>
              <p:spPr>
                <a:xfrm>
                  <a:off x="4215703" y="6282173"/>
                  <a:ext cx="0" cy="144463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" name="Egyenes összekötő 13"/>
                <p:cNvCxnSpPr/>
                <p:nvPr/>
              </p:nvCxnSpPr>
              <p:spPr>
                <a:xfrm>
                  <a:off x="1615378" y="6294873"/>
                  <a:ext cx="0" cy="144463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" name="Egyenes összekötő 15"/>
                <p:cNvCxnSpPr/>
                <p:nvPr/>
              </p:nvCxnSpPr>
              <p:spPr>
                <a:xfrm>
                  <a:off x="5946078" y="6286936"/>
                  <a:ext cx="0" cy="144462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2061" name="Szövegdoboz 16"/>
                <p:cNvSpPr txBox="1">
                  <a:spLocks noChangeArrowheads="1"/>
                </p:cNvSpPr>
                <p:nvPr/>
              </p:nvSpPr>
              <p:spPr bwMode="auto">
                <a:xfrm>
                  <a:off x="6123087" y="6431398"/>
                  <a:ext cx="523875" cy="25400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spcBef>
                      <a:spcPct val="20000"/>
                    </a:spcBef>
                    <a:buFont typeface="Arial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5pPr>
                  <a:lvl6pPr marL="2514600" indent="-228600" fontAlgn="base">
                    <a:spcBef>
                      <a:spcPct val="20000"/>
                    </a:spcBef>
                    <a:spcAft>
                      <a:spcPct val="0"/>
                    </a:spcAft>
                    <a:buFont typeface="Arial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6pPr>
                  <a:lvl7pPr marL="2971800" indent="-228600" fontAlgn="base">
                    <a:spcBef>
                      <a:spcPct val="20000"/>
                    </a:spcBef>
                    <a:spcAft>
                      <a:spcPct val="0"/>
                    </a:spcAft>
                    <a:buFont typeface="Arial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7pPr>
                  <a:lvl8pPr marL="3429000" indent="-228600" fontAlgn="base">
                    <a:spcBef>
                      <a:spcPct val="20000"/>
                    </a:spcBef>
                    <a:spcAft>
                      <a:spcPct val="0"/>
                    </a:spcAft>
                    <a:buFont typeface="Arial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8pPr>
                  <a:lvl9pPr marL="3886200" indent="-228600" fontAlgn="base">
                    <a:spcBef>
                      <a:spcPct val="20000"/>
                    </a:spcBef>
                    <a:spcAft>
                      <a:spcPct val="0"/>
                    </a:spcAft>
                    <a:buFont typeface="Arial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r>
                    <a:rPr lang="hu-HU" altLang="hu-HU" sz="1000">
                      <a:solidFill>
                        <a:srgbClr val="000000"/>
                      </a:solidFill>
                      <a:latin typeface="Verdana" pitchFamily="34" charset="0"/>
                    </a:rPr>
                    <a:t>2012</a:t>
                  </a:r>
                </a:p>
              </p:txBody>
            </p:sp>
            <p:sp>
              <p:nvSpPr>
                <p:cNvPr id="2062" name="Szövegdoboz 17"/>
                <p:cNvSpPr txBox="1">
                  <a:spLocks noChangeArrowheads="1"/>
                </p:cNvSpPr>
                <p:nvPr/>
              </p:nvSpPr>
              <p:spPr bwMode="auto">
                <a:xfrm>
                  <a:off x="6973987" y="6437748"/>
                  <a:ext cx="523875" cy="25400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spcBef>
                      <a:spcPct val="20000"/>
                    </a:spcBef>
                    <a:buFont typeface="Arial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5pPr>
                  <a:lvl6pPr marL="2514600" indent="-228600" fontAlgn="base">
                    <a:spcBef>
                      <a:spcPct val="20000"/>
                    </a:spcBef>
                    <a:spcAft>
                      <a:spcPct val="0"/>
                    </a:spcAft>
                    <a:buFont typeface="Arial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6pPr>
                  <a:lvl7pPr marL="2971800" indent="-228600" fontAlgn="base">
                    <a:spcBef>
                      <a:spcPct val="20000"/>
                    </a:spcBef>
                    <a:spcAft>
                      <a:spcPct val="0"/>
                    </a:spcAft>
                    <a:buFont typeface="Arial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7pPr>
                  <a:lvl8pPr marL="3429000" indent="-228600" fontAlgn="base">
                    <a:spcBef>
                      <a:spcPct val="20000"/>
                    </a:spcBef>
                    <a:spcAft>
                      <a:spcPct val="0"/>
                    </a:spcAft>
                    <a:buFont typeface="Arial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8pPr>
                  <a:lvl9pPr marL="3886200" indent="-228600" fontAlgn="base">
                    <a:spcBef>
                      <a:spcPct val="20000"/>
                    </a:spcBef>
                    <a:spcAft>
                      <a:spcPct val="0"/>
                    </a:spcAft>
                    <a:buFont typeface="Arial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r>
                    <a:rPr lang="hu-HU" altLang="hu-HU" sz="1000">
                      <a:solidFill>
                        <a:srgbClr val="000000"/>
                      </a:solidFill>
                      <a:latin typeface="Verdana" pitchFamily="34" charset="0"/>
                    </a:rPr>
                    <a:t>2013</a:t>
                  </a:r>
                </a:p>
              </p:txBody>
            </p:sp>
            <p:sp>
              <p:nvSpPr>
                <p:cNvPr id="2063" name="Szövegdoboz 36"/>
                <p:cNvSpPr txBox="1">
                  <a:spLocks noChangeArrowheads="1"/>
                </p:cNvSpPr>
                <p:nvPr/>
              </p:nvSpPr>
              <p:spPr bwMode="auto">
                <a:xfrm rot="21260574">
                  <a:off x="3807606" y="5011367"/>
                  <a:ext cx="910827" cy="69249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spcBef>
                      <a:spcPct val="20000"/>
                    </a:spcBef>
                    <a:buFont typeface="Arial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5pPr>
                  <a:lvl6pPr marL="2514600" indent="-228600" fontAlgn="base">
                    <a:spcBef>
                      <a:spcPct val="20000"/>
                    </a:spcBef>
                    <a:spcAft>
                      <a:spcPct val="0"/>
                    </a:spcAft>
                    <a:buFont typeface="Arial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6pPr>
                  <a:lvl7pPr marL="2971800" indent="-228600" fontAlgn="base">
                    <a:spcBef>
                      <a:spcPct val="20000"/>
                    </a:spcBef>
                    <a:spcAft>
                      <a:spcPct val="0"/>
                    </a:spcAft>
                    <a:buFont typeface="Arial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7pPr>
                  <a:lvl8pPr marL="3429000" indent="-228600" fontAlgn="base">
                    <a:spcBef>
                      <a:spcPct val="20000"/>
                    </a:spcBef>
                    <a:spcAft>
                      <a:spcPct val="0"/>
                    </a:spcAft>
                    <a:buFont typeface="Arial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8pPr>
                  <a:lvl9pPr marL="3886200" indent="-228600" fontAlgn="base">
                    <a:spcBef>
                      <a:spcPct val="20000"/>
                    </a:spcBef>
                    <a:spcAft>
                      <a:spcPct val="0"/>
                    </a:spcAft>
                    <a:buFont typeface="Arial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9pPr>
                </a:lstStyle>
                <a:p>
                  <a:pPr algn="ctr">
                    <a:spcBef>
                      <a:spcPct val="0"/>
                    </a:spcBef>
                    <a:buFontTx/>
                    <a:buNone/>
                  </a:pPr>
                  <a:r>
                    <a:rPr lang="en-US" altLang="hu-HU" sz="900" dirty="0" smtClean="0">
                      <a:solidFill>
                        <a:srgbClr val="000000"/>
                      </a:solidFill>
                      <a:latin typeface="Verdana" pitchFamily="34" charset="0"/>
                    </a:rPr>
                    <a:t>10/2009</a:t>
                  </a:r>
                </a:p>
                <a:p>
                  <a:pPr>
                    <a:spcBef>
                      <a:spcPct val="0"/>
                    </a:spcBef>
                    <a:buFontTx/>
                    <a:buNone/>
                  </a:pPr>
                  <a:r>
                    <a:rPr lang="hu-HU" altLang="hu-HU" sz="1000" b="1" dirty="0" smtClean="0">
                      <a:solidFill>
                        <a:srgbClr val="000000"/>
                      </a:solidFill>
                      <a:latin typeface="Verdana" pitchFamily="34" charset="0"/>
                    </a:rPr>
                    <a:t>Cortex-A5</a:t>
                  </a:r>
                  <a:endParaRPr lang="en-US" altLang="hu-HU" sz="1000" b="1" dirty="0" smtClean="0">
                    <a:solidFill>
                      <a:srgbClr val="000000"/>
                    </a:solidFill>
                    <a:latin typeface="Verdana" pitchFamily="34" charset="0"/>
                  </a:endParaRPr>
                </a:p>
                <a:p>
                  <a:pPr algn="ctr">
                    <a:spcBef>
                      <a:spcPct val="0"/>
                    </a:spcBef>
                    <a:buFontTx/>
                    <a:buNone/>
                  </a:pPr>
                  <a:r>
                    <a:rPr lang="en-US" altLang="hu-HU" sz="1000" dirty="0" smtClean="0">
                      <a:solidFill>
                        <a:srgbClr val="000000"/>
                      </a:solidFill>
                      <a:latin typeface="Verdana" pitchFamily="34" charset="0"/>
                    </a:rPr>
                    <a:t>ARMv7</a:t>
                  </a:r>
                </a:p>
                <a:p>
                  <a:pPr algn="ctr">
                    <a:spcBef>
                      <a:spcPct val="0"/>
                    </a:spcBef>
                    <a:buFontTx/>
                    <a:buNone/>
                  </a:pPr>
                  <a:r>
                    <a:rPr lang="en-US" altLang="hu-HU" sz="1000" dirty="0" smtClean="0">
                      <a:solidFill>
                        <a:srgbClr val="000000"/>
                      </a:solidFill>
                      <a:latin typeface="Verdana" pitchFamily="34" charset="0"/>
                    </a:rPr>
                    <a:t>40 nm</a:t>
                  </a:r>
                  <a:endParaRPr lang="hu-HU" altLang="hu-HU" sz="1000" dirty="0">
                    <a:solidFill>
                      <a:srgbClr val="000000"/>
                    </a:solidFill>
                    <a:latin typeface="Verdana" pitchFamily="34" charset="0"/>
                  </a:endParaRPr>
                </a:p>
              </p:txBody>
            </p:sp>
            <p:sp>
              <p:nvSpPr>
                <p:cNvPr id="2072" name="Szövegdoboz 1"/>
                <p:cNvSpPr txBox="1">
                  <a:spLocks noChangeArrowheads="1"/>
                </p:cNvSpPr>
                <p:nvPr/>
              </p:nvSpPr>
              <p:spPr bwMode="auto">
                <a:xfrm rot="-1740000">
                  <a:off x="1808786" y="3108899"/>
                  <a:ext cx="2288575" cy="43088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spcBef>
                      <a:spcPct val="20000"/>
                    </a:spcBef>
                    <a:buFont typeface="Arial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5pPr>
                  <a:lvl6pPr marL="2514600" indent="-228600" fontAlgn="base">
                    <a:spcBef>
                      <a:spcPct val="20000"/>
                    </a:spcBef>
                    <a:spcAft>
                      <a:spcPct val="0"/>
                    </a:spcAft>
                    <a:buFont typeface="Arial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6pPr>
                  <a:lvl7pPr marL="2971800" indent="-228600" fontAlgn="base">
                    <a:spcBef>
                      <a:spcPct val="20000"/>
                    </a:spcBef>
                    <a:spcAft>
                      <a:spcPct val="0"/>
                    </a:spcAft>
                    <a:buFont typeface="Arial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7pPr>
                  <a:lvl8pPr marL="3429000" indent="-228600" fontAlgn="base">
                    <a:spcBef>
                      <a:spcPct val="20000"/>
                    </a:spcBef>
                    <a:spcAft>
                      <a:spcPct val="0"/>
                    </a:spcAft>
                    <a:buFont typeface="Arial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8pPr>
                  <a:lvl9pPr marL="3886200" indent="-228600" fontAlgn="base">
                    <a:spcBef>
                      <a:spcPct val="20000"/>
                    </a:spcBef>
                    <a:spcAft>
                      <a:spcPct val="0"/>
                    </a:spcAft>
                    <a:buFont typeface="Arial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r>
                    <a:rPr lang="hu-HU" altLang="en-US" sz="2200" b="1" err="1" smtClean="0">
                      <a:solidFill>
                        <a:srgbClr val="DAB99E"/>
                      </a:solidFill>
                    </a:rPr>
                    <a:t>High</a:t>
                  </a:r>
                  <a:r>
                    <a:rPr lang="hu-HU" altLang="en-US" sz="2200" b="1" smtClean="0">
                      <a:solidFill>
                        <a:srgbClr val="DAB99E"/>
                      </a:solidFill>
                    </a:rPr>
                    <a:t> Performance</a:t>
                  </a:r>
                  <a:endParaRPr lang="hu-HU" altLang="en-US" sz="2200" b="1">
                    <a:solidFill>
                      <a:srgbClr val="DAB99E"/>
                    </a:solidFill>
                  </a:endParaRPr>
                </a:p>
              </p:txBody>
            </p:sp>
            <p:sp>
              <p:nvSpPr>
                <p:cNvPr id="2073" name="Szövegdoboz 21"/>
                <p:cNvSpPr txBox="1">
                  <a:spLocks noChangeArrowheads="1"/>
                </p:cNvSpPr>
                <p:nvPr/>
              </p:nvSpPr>
              <p:spPr bwMode="auto">
                <a:xfrm rot="-900000">
                  <a:off x="3984123" y="3590803"/>
                  <a:ext cx="1606658" cy="43088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spcBef>
                      <a:spcPct val="20000"/>
                    </a:spcBef>
                    <a:buFont typeface="Arial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5pPr>
                  <a:lvl6pPr marL="2514600" indent="-228600" fontAlgn="base">
                    <a:spcBef>
                      <a:spcPct val="20000"/>
                    </a:spcBef>
                    <a:spcAft>
                      <a:spcPct val="0"/>
                    </a:spcAft>
                    <a:buFont typeface="Arial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6pPr>
                  <a:lvl7pPr marL="2971800" indent="-228600" fontAlgn="base">
                    <a:spcBef>
                      <a:spcPct val="20000"/>
                    </a:spcBef>
                    <a:spcAft>
                      <a:spcPct val="0"/>
                    </a:spcAft>
                    <a:buFont typeface="Arial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7pPr>
                  <a:lvl8pPr marL="3429000" indent="-228600" fontAlgn="base">
                    <a:spcBef>
                      <a:spcPct val="20000"/>
                    </a:spcBef>
                    <a:spcAft>
                      <a:spcPct val="0"/>
                    </a:spcAft>
                    <a:buFont typeface="Arial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8pPr>
                  <a:lvl9pPr marL="3886200" indent="-228600" fontAlgn="base">
                    <a:spcBef>
                      <a:spcPct val="20000"/>
                    </a:spcBef>
                    <a:spcAft>
                      <a:spcPct val="0"/>
                    </a:spcAft>
                    <a:buFont typeface="Arial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r>
                    <a:rPr lang="hu-HU" altLang="en-US" sz="2200" b="1" err="1">
                      <a:solidFill>
                        <a:srgbClr val="C1BFC1"/>
                      </a:solidFill>
                    </a:rPr>
                    <a:t>Mainstream</a:t>
                  </a:r>
                  <a:endParaRPr lang="hu-HU" altLang="en-US" sz="2200" b="1">
                    <a:solidFill>
                      <a:srgbClr val="C1BFC1"/>
                    </a:solidFill>
                  </a:endParaRPr>
                </a:p>
              </p:txBody>
            </p:sp>
            <p:sp>
              <p:nvSpPr>
                <p:cNvPr id="2074" name="Szövegdoboz 22"/>
                <p:cNvSpPr txBox="1">
                  <a:spLocks noChangeArrowheads="1"/>
                </p:cNvSpPr>
                <p:nvPr/>
              </p:nvSpPr>
              <p:spPr bwMode="auto">
                <a:xfrm rot="21233697">
                  <a:off x="1945370" y="5222974"/>
                  <a:ext cx="1724026" cy="43088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>
                    <a:spcBef>
                      <a:spcPct val="20000"/>
                    </a:spcBef>
                    <a:buFont typeface="Arial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5pPr>
                  <a:lvl6pPr marL="2514600" indent="-228600" fontAlgn="base">
                    <a:spcBef>
                      <a:spcPct val="20000"/>
                    </a:spcBef>
                    <a:spcAft>
                      <a:spcPct val="0"/>
                    </a:spcAft>
                    <a:buFont typeface="Arial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6pPr>
                  <a:lvl7pPr marL="2971800" indent="-228600" fontAlgn="base">
                    <a:spcBef>
                      <a:spcPct val="20000"/>
                    </a:spcBef>
                    <a:spcAft>
                      <a:spcPct val="0"/>
                    </a:spcAft>
                    <a:buFont typeface="Arial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7pPr>
                  <a:lvl8pPr marL="3429000" indent="-228600" fontAlgn="base">
                    <a:spcBef>
                      <a:spcPct val="20000"/>
                    </a:spcBef>
                    <a:spcAft>
                      <a:spcPct val="0"/>
                    </a:spcAft>
                    <a:buFont typeface="Arial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8pPr>
                  <a:lvl9pPr marL="3886200" indent="-228600" fontAlgn="base">
                    <a:spcBef>
                      <a:spcPct val="20000"/>
                    </a:spcBef>
                    <a:spcAft>
                      <a:spcPct val="0"/>
                    </a:spcAft>
                    <a:buFont typeface="Arial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9pPr>
                </a:lstStyle>
                <a:p>
                  <a:pPr algn="ctr">
                    <a:spcBef>
                      <a:spcPct val="0"/>
                    </a:spcBef>
                    <a:buFontTx/>
                    <a:buNone/>
                  </a:pPr>
                  <a:r>
                    <a:rPr lang="hu-HU" altLang="en-US" sz="2200" b="1" dirty="0" smtClean="0">
                      <a:solidFill>
                        <a:srgbClr val="9AB5E4"/>
                      </a:solidFill>
                    </a:rPr>
                    <a:t>Low power</a:t>
                  </a:r>
                  <a:endParaRPr lang="hu-HU" altLang="en-US" sz="2000" b="1" dirty="0">
                    <a:solidFill>
                      <a:srgbClr val="9AB5E4"/>
                    </a:solidFill>
                  </a:endParaRPr>
                </a:p>
              </p:txBody>
            </p:sp>
            <p:sp>
              <p:nvSpPr>
                <p:cNvPr id="4" name="Lekerekített téglalap 3"/>
                <p:cNvSpPr/>
                <p:nvPr/>
              </p:nvSpPr>
              <p:spPr>
                <a:xfrm>
                  <a:off x="4694918" y="2870326"/>
                  <a:ext cx="180000" cy="180000"/>
                </a:xfrm>
                <a:prstGeom prst="roundRect">
                  <a:avLst/>
                </a:prstGeom>
              </p:spPr>
              <p:style>
                <a:lnRef idx="0">
                  <a:schemeClr val="accent1"/>
                </a:lnRef>
                <a:fillRef idx="3">
                  <a:schemeClr val="accent1"/>
                </a:fillRef>
                <a:effectRef idx="3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hu-HU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25" name="Lekerekített téglalap 24"/>
                <p:cNvSpPr/>
                <p:nvPr/>
              </p:nvSpPr>
              <p:spPr>
                <a:xfrm>
                  <a:off x="2306288" y="4008407"/>
                  <a:ext cx="180000" cy="180000"/>
                </a:xfrm>
                <a:prstGeom prst="roundRect">
                  <a:avLst/>
                </a:prstGeom>
              </p:spPr>
              <p:style>
                <a:lnRef idx="0">
                  <a:schemeClr val="accent1"/>
                </a:lnRef>
                <a:fillRef idx="3">
                  <a:schemeClr val="accent1"/>
                </a:fillRef>
                <a:effectRef idx="3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hu-HU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26" name="Lekerekített téglalap 25"/>
                <p:cNvSpPr/>
                <p:nvPr/>
              </p:nvSpPr>
              <p:spPr>
                <a:xfrm>
                  <a:off x="432094" y="4530697"/>
                  <a:ext cx="180000" cy="180000"/>
                </a:xfrm>
                <a:prstGeom prst="roundRect">
                  <a:avLst/>
                </a:prstGeom>
              </p:spPr>
              <p:style>
                <a:lnRef idx="0">
                  <a:schemeClr val="accent1"/>
                </a:lnRef>
                <a:fillRef idx="3">
                  <a:schemeClr val="accent1"/>
                </a:fillRef>
                <a:effectRef idx="3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hu-HU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27" name="Lekerekített téglalap 26"/>
                <p:cNvSpPr/>
                <p:nvPr/>
              </p:nvSpPr>
              <p:spPr>
                <a:xfrm>
                  <a:off x="3954928" y="4858624"/>
                  <a:ext cx="180000" cy="180000"/>
                </a:xfrm>
                <a:prstGeom prst="roundRect">
                  <a:avLst/>
                </a:prstGeom>
              </p:spPr>
              <p:style>
                <a:lnRef idx="0">
                  <a:schemeClr val="accent1"/>
                </a:lnRef>
                <a:fillRef idx="3">
                  <a:schemeClr val="accent1"/>
                </a:fillRef>
                <a:effectRef idx="3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hu-HU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28" name="Lekerekített téglalap 27"/>
                <p:cNvSpPr/>
                <p:nvPr/>
              </p:nvSpPr>
              <p:spPr>
                <a:xfrm>
                  <a:off x="5707173" y="4666151"/>
                  <a:ext cx="180000" cy="179999"/>
                </a:xfrm>
                <a:prstGeom prst="roundRect">
                  <a:avLst/>
                </a:prstGeom>
              </p:spPr>
              <p:style>
                <a:lnRef idx="0">
                  <a:schemeClr val="accent1"/>
                </a:lnRef>
                <a:fillRef idx="3">
                  <a:schemeClr val="accent1"/>
                </a:fillRef>
                <a:effectRef idx="3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hu-HU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29" name="Lekerekített téglalap 28"/>
                <p:cNvSpPr/>
                <p:nvPr/>
              </p:nvSpPr>
              <p:spPr>
                <a:xfrm>
                  <a:off x="6481496" y="2024864"/>
                  <a:ext cx="180000" cy="180000"/>
                </a:xfrm>
                <a:prstGeom prst="roundRect">
                  <a:avLst/>
                </a:prstGeom>
              </p:spPr>
              <p:style>
                <a:lnRef idx="0">
                  <a:schemeClr val="accent1"/>
                </a:lnRef>
                <a:fillRef idx="3">
                  <a:schemeClr val="accent1"/>
                </a:fillRef>
                <a:effectRef idx="3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/>
                  <a:endParaRPr lang="hu-HU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30" name="Lekerekített téglalap 29"/>
                <p:cNvSpPr/>
                <p:nvPr/>
              </p:nvSpPr>
              <p:spPr>
                <a:xfrm>
                  <a:off x="6985552" y="3571760"/>
                  <a:ext cx="180000" cy="180000"/>
                </a:xfrm>
                <a:prstGeom prst="roundRect">
                  <a:avLst/>
                </a:prstGeom>
              </p:spPr>
              <p:style>
                <a:lnRef idx="0">
                  <a:schemeClr val="accent1"/>
                </a:lnRef>
                <a:fillRef idx="3">
                  <a:schemeClr val="accent1"/>
                </a:fillRef>
                <a:effectRef idx="3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/>
                  <a:endParaRPr lang="hu-HU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31" name="Lekerekített téglalap 30"/>
                <p:cNvSpPr/>
                <p:nvPr/>
              </p:nvSpPr>
              <p:spPr>
                <a:xfrm>
                  <a:off x="6553504" y="4258368"/>
                  <a:ext cx="180000" cy="180000"/>
                </a:xfrm>
                <a:prstGeom prst="roundRect">
                  <a:avLst/>
                </a:prstGeom>
              </p:spPr>
              <p:style>
                <a:lnRef idx="0">
                  <a:schemeClr val="accent1"/>
                </a:lnRef>
                <a:fillRef idx="3">
                  <a:schemeClr val="accent1"/>
                </a:fillRef>
                <a:effectRef idx="3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/>
                  <a:endParaRPr lang="hu-HU">
                    <a:solidFill>
                      <a:prstClr val="white"/>
                    </a:solidFill>
                  </a:endParaRPr>
                </a:p>
              </p:txBody>
            </p:sp>
            <p:cxnSp>
              <p:nvCxnSpPr>
                <p:cNvPr id="9" name="Egyenes összekötő nyíllal 8"/>
                <p:cNvCxnSpPr/>
                <p:nvPr/>
              </p:nvCxnSpPr>
              <p:spPr>
                <a:xfrm flipV="1">
                  <a:off x="247956" y="170421"/>
                  <a:ext cx="6044" cy="6256215"/>
                </a:xfrm>
                <a:prstGeom prst="straightConnector1">
                  <a:avLst/>
                </a:prstGeom>
                <a:ln>
                  <a:solidFill>
                    <a:schemeClr val="tx1"/>
                  </a:solidFill>
                  <a:headEnd type="none" w="med" len="med"/>
                  <a:tailEnd type="triangl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1" name="Téglalap 10"/>
                <p:cNvSpPr/>
                <p:nvPr/>
              </p:nvSpPr>
              <p:spPr>
                <a:xfrm>
                  <a:off x="534550" y="835494"/>
                  <a:ext cx="1698625" cy="400312"/>
                </a:xfrm>
                <a:prstGeom prst="rect">
                  <a:avLst/>
                </a:prstGeom>
                <a:gradFill>
                  <a:gsLst>
                    <a:gs pos="0">
                      <a:schemeClr val="dk1">
                        <a:tint val="50000"/>
                        <a:satMod val="300000"/>
                        <a:alpha val="34000"/>
                      </a:schemeClr>
                    </a:gs>
                    <a:gs pos="100000">
                      <a:schemeClr val="dk1">
                        <a:tint val="15000"/>
                        <a:satMod val="350000"/>
                      </a:schemeClr>
                    </a:gs>
                  </a:gsLst>
                </a:gradFill>
                <a:ln>
                  <a:noFill/>
                </a:ln>
              </p:spPr>
              <p:style>
                <a:lnRef idx="1">
                  <a:schemeClr val="dk1"/>
                </a:lnRef>
                <a:fillRef idx="2">
                  <a:schemeClr val="dk1"/>
                </a:fillRef>
                <a:effectRef idx="1">
                  <a:schemeClr val="dk1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hu-HU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38" name="Lekerekített téglalap 37"/>
                <p:cNvSpPr/>
                <p:nvPr/>
              </p:nvSpPr>
              <p:spPr>
                <a:xfrm>
                  <a:off x="743557" y="929565"/>
                  <a:ext cx="180000" cy="180000"/>
                </a:xfrm>
                <a:prstGeom prst="roundRect">
                  <a:avLst/>
                </a:prstGeom>
              </p:spPr>
              <p:style>
                <a:lnRef idx="0">
                  <a:schemeClr val="accent1"/>
                </a:lnRef>
                <a:fillRef idx="3">
                  <a:schemeClr val="accent1"/>
                </a:fillRef>
                <a:effectRef idx="3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hu-HU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2109" name="Szövegdoboz 40"/>
                <p:cNvSpPr txBox="1">
                  <a:spLocks noChangeArrowheads="1"/>
                </p:cNvSpPr>
                <p:nvPr/>
              </p:nvSpPr>
              <p:spPr bwMode="auto">
                <a:xfrm>
                  <a:off x="954802" y="863420"/>
                  <a:ext cx="1042989" cy="27622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spcBef>
                      <a:spcPct val="20000"/>
                    </a:spcBef>
                    <a:buFont typeface="Arial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5pPr>
                  <a:lvl6pPr marL="2514600" indent="-228600" fontAlgn="base">
                    <a:spcBef>
                      <a:spcPct val="20000"/>
                    </a:spcBef>
                    <a:spcAft>
                      <a:spcPct val="0"/>
                    </a:spcAft>
                    <a:buFont typeface="Arial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6pPr>
                  <a:lvl7pPr marL="2971800" indent="-228600" fontAlgn="base">
                    <a:spcBef>
                      <a:spcPct val="20000"/>
                    </a:spcBef>
                    <a:spcAft>
                      <a:spcPct val="0"/>
                    </a:spcAft>
                    <a:buFont typeface="Arial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7pPr>
                  <a:lvl8pPr marL="3429000" indent="-228600" fontAlgn="base">
                    <a:spcBef>
                      <a:spcPct val="20000"/>
                    </a:spcBef>
                    <a:spcAft>
                      <a:spcPct val="0"/>
                    </a:spcAft>
                    <a:buFont typeface="Arial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8pPr>
                  <a:lvl9pPr marL="3886200" indent="-228600" fontAlgn="base">
                    <a:spcBef>
                      <a:spcPct val="20000"/>
                    </a:spcBef>
                    <a:spcAft>
                      <a:spcPct val="0"/>
                    </a:spcAft>
                    <a:buFont typeface="Arial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r>
                    <a:rPr lang="en-US" altLang="hu-HU" sz="1200" dirty="0">
                      <a:solidFill>
                        <a:srgbClr val="000000"/>
                      </a:solidFill>
                      <a:latin typeface="Verdana" pitchFamily="34" charset="0"/>
                    </a:rPr>
                    <a:t>Announced</a:t>
                  </a:r>
                  <a:endParaRPr lang="hu-HU" altLang="hu-HU" sz="1200">
                    <a:solidFill>
                      <a:srgbClr val="000000"/>
                    </a:solidFill>
                    <a:latin typeface="Verdana" pitchFamily="34" charset="0"/>
                  </a:endParaRPr>
                </a:p>
              </p:txBody>
            </p:sp>
            <p:cxnSp>
              <p:nvCxnSpPr>
                <p:cNvPr id="42" name="Egyenes összekötő 41"/>
                <p:cNvCxnSpPr/>
                <p:nvPr/>
              </p:nvCxnSpPr>
              <p:spPr>
                <a:xfrm rot="5400000">
                  <a:off x="240507" y="5421397"/>
                  <a:ext cx="0" cy="144463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3" name="Egyenes összekötő 42"/>
                <p:cNvCxnSpPr/>
                <p:nvPr/>
              </p:nvCxnSpPr>
              <p:spPr>
                <a:xfrm rot="5400000">
                  <a:off x="257969" y="4535970"/>
                  <a:ext cx="0" cy="144462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4" name="Egyenes összekötő 43"/>
                <p:cNvCxnSpPr/>
                <p:nvPr/>
              </p:nvCxnSpPr>
              <p:spPr>
                <a:xfrm rot="5400000">
                  <a:off x="251619" y="3667112"/>
                  <a:ext cx="0" cy="144462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5" name="Egyenes összekötő 44"/>
                <p:cNvCxnSpPr/>
                <p:nvPr/>
              </p:nvCxnSpPr>
              <p:spPr>
                <a:xfrm rot="5400000">
                  <a:off x="257969" y="2765040"/>
                  <a:ext cx="0" cy="144462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6" name="Egyenes összekötő 45"/>
                <p:cNvCxnSpPr/>
                <p:nvPr/>
              </p:nvCxnSpPr>
              <p:spPr>
                <a:xfrm rot="5400000">
                  <a:off x="257969" y="1948445"/>
                  <a:ext cx="0" cy="144462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47" name="Szövegdoboz 46"/>
                <p:cNvSpPr txBox="1"/>
                <p:nvPr/>
              </p:nvSpPr>
              <p:spPr>
                <a:xfrm>
                  <a:off x="-36512" y="5374567"/>
                  <a:ext cx="269875" cy="254000"/>
                </a:xfrm>
                <a:prstGeom prst="rect">
                  <a:avLst/>
                </a:prstGeom>
                <a:noFill/>
              </p:spPr>
              <p:txBody>
                <a:bodyPr wrap="none">
                  <a:spAutoFit/>
                </a:bodyPr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r>
                    <a:rPr lang="hu-HU" sz="1050">
                      <a:solidFill>
                        <a:prstClr val="black"/>
                      </a:solidFill>
                      <a:latin typeface="Verdana" panose="020B0604030504040204" pitchFamily="34" charset="0"/>
                      <a:ea typeface="Verdana" panose="020B0604030504040204" pitchFamily="34" charset="0"/>
                      <a:cs typeface="Verdana" panose="020B0604030504040204" pitchFamily="34" charset="0"/>
                    </a:rPr>
                    <a:t>1</a:t>
                  </a:r>
                </a:p>
              </p:txBody>
            </p:sp>
            <p:sp>
              <p:nvSpPr>
                <p:cNvPr id="48" name="Szövegdoboz 47"/>
                <p:cNvSpPr txBox="1"/>
                <p:nvPr/>
              </p:nvSpPr>
              <p:spPr>
                <a:xfrm>
                  <a:off x="-36512" y="4476439"/>
                  <a:ext cx="269875" cy="254000"/>
                </a:xfrm>
                <a:prstGeom prst="rect">
                  <a:avLst/>
                </a:prstGeom>
                <a:noFill/>
              </p:spPr>
              <p:txBody>
                <a:bodyPr wrap="none">
                  <a:spAutoFit/>
                </a:bodyPr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r>
                    <a:rPr lang="hu-HU" sz="1050">
                      <a:solidFill>
                        <a:prstClr val="black"/>
                      </a:solidFill>
                      <a:latin typeface="Verdana" panose="020B0604030504040204" pitchFamily="34" charset="0"/>
                      <a:ea typeface="Verdana" panose="020B0604030504040204" pitchFamily="34" charset="0"/>
                      <a:cs typeface="Verdana" panose="020B0604030504040204" pitchFamily="34" charset="0"/>
                    </a:rPr>
                    <a:t>2</a:t>
                  </a:r>
                </a:p>
              </p:txBody>
            </p:sp>
            <p:sp>
              <p:nvSpPr>
                <p:cNvPr id="49" name="Szövegdoboz 48"/>
                <p:cNvSpPr txBox="1"/>
                <p:nvPr/>
              </p:nvSpPr>
              <p:spPr>
                <a:xfrm>
                  <a:off x="-36512" y="3612343"/>
                  <a:ext cx="269875" cy="254000"/>
                </a:xfrm>
                <a:prstGeom prst="rect">
                  <a:avLst/>
                </a:prstGeom>
                <a:noFill/>
              </p:spPr>
              <p:txBody>
                <a:bodyPr wrap="none">
                  <a:spAutoFit/>
                </a:bodyPr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r>
                    <a:rPr lang="hu-HU" sz="1050">
                      <a:solidFill>
                        <a:prstClr val="black"/>
                      </a:solidFill>
                      <a:latin typeface="Verdana" panose="020B0604030504040204" pitchFamily="34" charset="0"/>
                      <a:ea typeface="Verdana" panose="020B0604030504040204" pitchFamily="34" charset="0"/>
                      <a:cs typeface="Verdana" panose="020B0604030504040204" pitchFamily="34" charset="0"/>
                    </a:rPr>
                    <a:t>3</a:t>
                  </a:r>
                </a:p>
              </p:txBody>
            </p:sp>
            <p:sp>
              <p:nvSpPr>
                <p:cNvPr id="50" name="Szövegdoboz 49"/>
                <p:cNvSpPr txBox="1"/>
                <p:nvPr/>
              </p:nvSpPr>
              <p:spPr>
                <a:xfrm>
                  <a:off x="-36512" y="2710271"/>
                  <a:ext cx="269875" cy="254000"/>
                </a:xfrm>
                <a:prstGeom prst="rect">
                  <a:avLst/>
                </a:prstGeom>
                <a:noFill/>
              </p:spPr>
              <p:txBody>
                <a:bodyPr wrap="none">
                  <a:spAutoFit/>
                </a:bodyPr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r>
                    <a:rPr lang="hu-HU" sz="1050">
                      <a:solidFill>
                        <a:prstClr val="black"/>
                      </a:solidFill>
                      <a:latin typeface="Verdana" panose="020B0604030504040204" pitchFamily="34" charset="0"/>
                      <a:ea typeface="Verdana" panose="020B0604030504040204" pitchFamily="34" charset="0"/>
                      <a:cs typeface="Verdana" panose="020B0604030504040204" pitchFamily="34" charset="0"/>
                    </a:rPr>
                    <a:t>4</a:t>
                  </a:r>
                </a:p>
              </p:txBody>
            </p:sp>
            <p:sp>
              <p:nvSpPr>
                <p:cNvPr id="52" name="Szövegdoboz 51"/>
                <p:cNvSpPr txBox="1"/>
                <p:nvPr/>
              </p:nvSpPr>
              <p:spPr>
                <a:xfrm>
                  <a:off x="-36512" y="1884151"/>
                  <a:ext cx="269875" cy="254000"/>
                </a:xfrm>
                <a:prstGeom prst="rect">
                  <a:avLst/>
                </a:prstGeom>
                <a:noFill/>
              </p:spPr>
              <p:txBody>
                <a:bodyPr wrap="none">
                  <a:spAutoFit/>
                </a:bodyPr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r>
                    <a:rPr lang="hu-HU" sz="1050">
                      <a:solidFill>
                        <a:prstClr val="black"/>
                      </a:solidFill>
                      <a:latin typeface="Verdana" panose="020B0604030504040204" pitchFamily="34" charset="0"/>
                      <a:ea typeface="Verdana" panose="020B0604030504040204" pitchFamily="34" charset="0"/>
                      <a:cs typeface="Verdana" panose="020B0604030504040204" pitchFamily="34" charset="0"/>
                    </a:rPr>
                    <a:t>5</a:t>
                  </a:r>
                </a:p>
              </p:txBody>
            </p:sp>
            <p:cxnSp>
              <p:nvCxnSpPr>
                <p:cNvPr id="55" name="Egyenes összekötő 54"/>
                <p:cNvCxnSpPr/>
                <p:nvPr/>
              </p:nvCxnSpPr>
              <p:spPr>
                <a:xfrm>
                  <a:off x="5080891" y="6294873"/>
                  <a:ext cx="0" cy="144463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6" name="Egyenes összekötő 55"/>
                <p:cNvCxnSpPr/>
                <p:nvPr/>
              </p:nvCxnSpPr>
              <p:spPr>
                <a:xfrm>
                  <a:off x="3350516" y="6294873"/>
                  <a:ext cx="0" cy="144463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7" name="Egyenes összekötő 56"/>
                <p:cNvCxnSpPr/>
                <p:nvPr/>
              </p:nvCxnSpPr>
              <p:spPr>
                <a:xfrm>
                  <a:off x="6792216" y="6294873"/>
                  <a:ext cx="0" cy="144463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8" name="Egyenes összekötő 57"/>
                <p:cNvCxnSpPr/>
                <p:nvPr/>
              </p:nvCxnSpPr>
              <p:spPr>
                <a:xfrm>
                  <a:off x="2475803" y="6294873"/>
                  <a:ext cx="0" cy="144463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9" name="Egyenes összekötő 58"/>
                <p:cNvCxnSpPr/>
                <p:nvPr/>
              </p:nvCxnSpPr>
              <p:spPr>
                <a:xfrm>
                  <a:off x="761303" y="6294873"/>
                  <a:ext cx="0" cy="144463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2129" name="Szövegdoboz 60"/>
                <p:cNvSpPr txBox="1">
                  <a:spLocks noChangeArrowheads="1"/>
                </p:cNvSpPr>
                <p:nvPr/>
              </p:nvSpPr>
              <p:spPr bwMode="auto">
                <a:xfrm>
                  <a:off x="952599" y="6436161"/>
                  <a:ext cx="512763" cy="24606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spcBef>
                      <a:spcPct val="20000"/>
                    </a:spcBef>
                    <a:buFont typeface="Arial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5pPr>
                  <a:lvl6pPr marL="2514600" indent="-228600" fontAlgn="base">
                    <a:spcBef>
                      <a:spcPct val="20000"/>
                    </a:spcBef>
                    <a:spcAft>
                      <a:spcPct val="0"/>
                    </a:spcAft>
                    <a:buFont typeface="Arial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6pPr>
                  <a:lvl7pPr marL="2971800" indent="-228600" fontAlgn="base">
                    <a:spcBef>
                      <a:spcPct val="20000"/>
                    </a:spcBef>
                    <a:spcAft>
                      <a:spcPct val="0"/>
                    </a:spcAft>
                    <a:buFont typeface="Arial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7pPr>
                  <a:lvl8pPr marL="3429000" indent="-228600" fontAlgn="base">
                    <a:spcBef>
                      <a:spcPct val="20000"/>
                    </a:spcBef>
                    <a:spcAft>
                      <a:spcPct val="0"/>
                    </a:spcAft>
                    <a:buFont typeface="Arial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8pPr>
                  <a:lvl9pPr marL="3886200" indent="-228600" fontAlgn="base">
                    <a:spcBef>
                      <a:spcPct val="20000"/>
                    </a:spcBef>
                    <a:spcAft>
                      <a:spcPct val="0"/>
                    </a:spcAft>
                    <a:buFont typeface="Arial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r>
                    <a:rPr lang="hu-HU" altLang="hu-HU" sz="1000">
                      <a:solidFill>
                        <a:srgbClr val="000000"/>
                      </a:solidFill>
                      <a:latin typeface="Verdana" pitchFamily="34" charset="0"/>
                    </a:rPr>
                    <a:t>2006</a:t>
                  </a:r>
                </a:p>
              </p:txBody>
            </p:sp>
            <p:sp>
              <p:nvSpPr>
                <p:cNvPr id="2130" name="Szövegdoboz 61"/>
                <p:cNvSpPr txBox="1">
                  <a:spLocks noChangeArrowheads="1"/>
                </p:cNvSpPr>
                <p:nvPr/>
              </p:nvSpPr>
              <p:spPr bwMode="auto">
                <a:xfrm>
                  <a:off x="1805087" y="6437748"/>
                  <a:ext cx="512762" cy="24606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spcBef>
                      <a:spcPct val="20000"/>
                    </a:spcBef>
                    <a:buFont typeface="Arial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5pPr>
                  <a:lvl6pPr marL="2514600" indent="-228600" fontAlgn="base">
                    <a:spcBef>
                      <a:spcPct val="20000"/>
                    </a:spcBef>
                    <a:spcAft>
                      <a:spcPct val="0"/>
                    </a:spcAft>
                    <a:buFont typeface="Arial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6pPr>
                  <a:lvl7pPr marL="2971800" indent="-228600" fontAlgn="base">
                    <a:spcBef>
                      <a:spcPct val="20000"/>
                    </a:spcBef>
                    <a:spcAft>
                      <a:spcPct val="0"/>
                    </a:spcAft>
                    <a:buFont typeface="Arial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7pPr>
                  <a:lvl8pPr marL="3429000" indent="-228600" fontAlgn="base">
                    <a:spcBef>
                      <a:spcPct val="20000"/>
                    </a:spcBef>
                    <a:spcAft>
                      <a:spcPct val="0"/>
                    </a:spcAft>
                    <a:buFont typeface="Arial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8pPr>
                  <a:lvl9pPr marL="3886200" indent="-228600" fontAlgn="base">
                    <a:spcBef>
                      <a:spcPct val="20000"/>
                    </a:spcBef>
                    <a:spcAft>
                      <a:spcPct val="0"/>
                    </a:spcAft>
                    <a:buFont typeface="Arial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r>
                    <a:rPr lang="hu-HU" altLang="hu-HU" sz="1000">
                      <a:solidFill>
                        <a:srgbClr val="000000"/>
                      </a:solidFill>
                      <a:latin typeface="Verdana" pitchFamily="34" charset="0"/>
                    </a:rPr>
                    <a:t>2007</a:t>
                  </a:r>
                </a:p>
              </p:txBody>
            </p:sp>
            <p:sp>
              <p:nvSpPr>
                <p:cNvPr id="2131" name="Szövegdoboz 62"/>
                <p:cNvSpPr txBox="1">
                  <a:spLocks noChangeArrowheads="1"/>
                </p:cNvSpPr>
                <p:nvPr/>
              </p:nvSpPr>
              <p:spPr bwMode="auto">
                <a:xfrm>
                  <a:off x="2673449" y="6431398"/>
                  <a:ext cx="511175" cy="24606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spcBef>
                      <a:spcPct val="20000"/>
                    </a:spcBef>
                    <a:buFont typeface="Arial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5pPr>
                  <a:lvl6pPr marL="2514600" indent="-228600" fontAlgn="base">
                    <a:spcBef>
                      <a:spcPct val="20000"/>
                    </a:spcBef>
                    <a:spcAft>
                      <a:spcPct val="0"/>
                    </a:spcAft>
                    <a:buFont typeface="Arial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6pPr>
                  <a:lvl7pPr marL="2971800" indent="-228600" fontAlgn="base">
                    <a:spcBef>
                      <a:spcPct val="20000"/>
                    </a:spcBef>
                    <a:spcAft>
                      <a:spcPct val="0"/>
                    </a:spcAft>
                    <a:buFont typeface="Arial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7pPr>
                  <a:lvl8pPr marL="3429000" indent="-228600" fontAlgn="base">
                    <a:spcBef>
                      <a:spcPct val="20000"/>
                    </a:spcBef>
                    <a:spcAft>
                      <a:spcPct val="0"/>
                    </a:spcAft>
                    <a:buFont typeface="Arial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8pPr>
                  <a:lvl9pPr marL="3886200" indent="-228600" fontAlgn="base">
                    <a:spcBef>
                      <a:spcPct val="20000"/>
                    </a:spcBef>
                    <a:spcAft>
                      <a:spcPct val="0"/>
                    </a:spcAft>
                    <a:buFont typeface="Arial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r>
                    <a:rPr lang="hu-HU" altLang="hu-HU" sz="1000">
                      <a:solidFill>
                        <a:srgbClr val="000000"/>
                      </a:solidFill>
                      <a:latin typeface="Verdana" pitchFamily="34" charset="0"/>
                    </a:rPr>
                    <a:t>2008</a:t>
                  </a:r>
                </a:p>
              </p:txBody>
            </p:sp>
            <p:sp>
              <p:nvSpPr>
                <p:cNvPr id="2132" name="Szövegdoboz 65"/>
                <p:cNvSpPr txBox="1">
                  <a:spLocks noChangeArrowheads="1"/>
                </p:cNvSpPr>
                <p:nvPr/>
              </p:nvSpPr>
              <p:spPr bwMode="auto">
                <a:xfrm>
                  <a:off x="3535462" y="6431398"/>
                  <a:ext cx="511175" cy="24606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spcBef>
                      <a:spcPct val="20000"/>
                    </a:spcBef>
                    <a:buFont typeface="Arial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5pPr>
                  <a:lvl6pPr marL="2514600" indent="-228600" fontAlgn="base">
                    <a:spcBef>
                      <a:spcPct val="20000"/>
                    </a:spcBef>
                    <a:spcAft>
                      <a:spcPct val="0"/>
                    </a:spcAft>
                    <a:buFont typeface="Arial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6pPr>
                  <a:lvl7pPr marL="2971800" indent="-228600" fontAlgn="base">
                    <a:spcBef>
                      <a:spcPct val="20000"/>
                    </a:spcBef>
                    <a:spcAft>
                      <a:spcPct val="0"/>
                    </a:spcAft>
                    <a:buFont typeface="Arial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7pPr>
                  <a:lvl8pPr marL="3429000" indent="-228600" fontAlgn="base">
                    <a:spcBef>
                      <a:spcPct val="20000"/>
                    </a:spcBef>
                    <a:spcAft>
                      <a:spcPct val="0"/>
                    </a:spcAft>
                    <a:buFont typeface="Arial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8pPr>
                  <a:lvl9pPr marL="3886200" indent="-228600" fontAlgn="base">
                    <a:spcBef>
                      <a:spcPct val="20000"/>
                    </a:spcBef>
                    <a:spcAft>
                      <a:spcPct val="0"/>
                    </a:spcAft>
                    <a:buFont typeface="Arial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r>
                    <a:rPr lang="hu-HU" altLang="hu-HU" sz="1000">
                      <a:solidFill>
                        <a:srgbClr val="000000"/>
                      </a:solidFill>
                      <a:latin typeface="Verdana" pitchFamily="34" charset="0"/>
                    </a:rPr>
                    <a:t>2009</a:t>
                  </a:r>
                </a:p>
              </p:txBody>
            </p:sp>
            <p:sp>
              <p:nvSpPr>
                <p:cNvPr id="2133" name="Szövegdoboz 66"/>
                <p:cNvSpPr txBox="1">
                  <a:spLocks noChangeArrowheads="1"/>
                </p:cNvSpPr>
                <p:nvPr/>
              </p:nvSpPr>
              <p:spPr bwMode="auto">
                <a:xfrm>
                  <a:off x="4402237" y="6432986"/>
                  <a:ext cx="512762" cy="24606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spcBef>
                      <a:spcPct val="20000"/>
                    </a:spcBef>
                    <a:buFont typeface="Arial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5pPr>
                  <a:lvl6pPr marL="2514600" indent="-228600" fontAlgn="base">
                    <a:spcBef>
                      <a:spcPct val="20000"/>
                    </a:spcBef>
                    <a:spcAft>
                      <a:spcPct val="0"/>
                    </a:spcAft>
                    <a:buFont typeface="Arial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6pPr>
                  <a:lvl7pPr marL="2971800" indent="-228600" fontAlgn="base">
                    <a:spcBef>
                      <a:spcPct val="20000"/>
                    </a:spcBef>
                    <a:spcAft>
                      <a:spcPct val="0"/>
                    </a:spcAft>
                    <a:buFont typeface="Arial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7pPr>
                  <a:lvl8pPr marL="3429000" indent="-228600" fontAlgn="base">
                    <a:spcBef>
                      <a:spcPct val="20000"/>
                    </a:spcBef>
                    <a:spcAft>
                      <a:spcPct val="0"/>
                    </a:spcAft>
                    <a:buFont typeface="Arial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8pPr>
                  <a:lvl9pPr marL="3886200" indent="-228600" fontAlgn="base">
                    <a:spcBef>
                      <a:spcPct val="20000"/>
                    </a:spcBef>
                    <a:spcAft>
                      <a:spcPct val="0"/>
                    </a:spcAft>
                    <a:buFont typeface="Arial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r>
                    <a:rPr lang="hu-HU" altLang="hu-HU" sz="1000">
                      <a:solidFill>
                        <a:srgbClr val="000000"/>
                      </a:solidFill>
                      <a:latin typeface="Verdana" pitchFamily="34" charset="0"/>
                    </a:rPr>
                    <a:t>2010</a:t>
                  </a:r>
                </a:p>
              </p:txBody>
            </p:sp>
            <p:sp>
              <p:nvSpPr>
                <p:cNvPr id="2134" name="Szövegdoboz 67"/>
                <p:cNvSpPr txBox="1">
                  <a:spLocks noChangeArrowheads="1"/>
                </p:cNvSpPr>
                <p:nvPr/>
              </p:nvSpPr>
              <p:spPr bwMode="auto">
                <a:xfrm>
                  <a:off x="5264249" y="6431398"/>
                  <a:ext cx="512763" cy="24606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spcBef>
                      <a:spcPct val="20000"/>
                    </a:spcBef>
                    <a:buFont typeface="Arial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5pPr>
                  <a:lvl6pPr marL="2514600" indent="-228600" fontAlgn="base">
                    <a:spcBef>
                      <a:spcPct val="20000"/>
                    </a:spcBef>
                    <a:spcAft>
                      <a:spcPct val="0"/>
                    </a:spcAft>
                    <a:buFont typeface="Arial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6pPr>
                  <a:lvl7pPr marL="2971800" indent="-228600" fontAlgn="base">
                    <a:spcBef>
                      <a:spcPct val="20000"/>
                    </a:spcBef>
                    <a:spcAft>
                      <a:spcPct val="0"/>
                    </a:spcAft>
                    <a:buFont typeface="Arial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7pPr>
                  <a:lvl8pPr marL="3429000" indent="-228600" fontAlgn="base">
                    <a:spcBef>
                      <a:spcPct val="20000"/>
                    </a:spcBef>
                    <a:spcAft>
                      <a:spcPct val="0"/>
                    </a:spcAft>
                    <a:buFont typeface="Arial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8pPr>
                  <a:lvl9pPr marL="3886200" indent="-228600" fontAlgn="base">
                    <a:spcBef>
                      <a:spcPct val="20000"/>
                    </a:spcBef>
                    <a:spcAft>
                      <a:spcPct val="0"/>
                    </a:spcAft>
                    <a:buFont typeface="Arial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r>
                    <a:rPr lang="hu-HU" altLang="hu-HU" sz="1000">
                      <a:solidFill>
                        <a:srgbClr val="000000"/>
                      </a:solidFill>
                      <a:latin typeface="Verdana" pitchFamily="34" charset="0"/>
                    </a:rPr>
                    <a:t>2011</a:t>
                  </a:r>
                </a:p>
              </p:txBody>
            </p:sp>
            <p:sp>
              <p:nvSpPr>
                <p:cNvPr id="73" name="Szövegdoboz 36"/>
                <p:cNvSpPr txBox="1">
                  <a:spLocks noChangeArrowheads="1"/>
                </p:cNvSpPr>
                <p:nvPr/>
              </p:nvSpPr>
              <p:spPr bwMode="auto">
                <a:xfrm rot="21346355">
                  <a:off x="5421214" y="4895578"/>
                  <a:ext cx="910827" cy="69249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spcBef>
                      <a:spcPct val="20000"/>
                    </a:spcBef>
                    <a:buFont typeface="Arial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5pPr>
                  <a:lvl6pPr marL="2514600" indent="-228600" fontAlgn="base">
                    <a:spcBef>
                      <a:spcPct val="20000"/>
                    </a:spcBef>
                    <a:spcAft>
                      <a:spcPct val="0"/>
                    </a:spcAft>
                    <a:buFont typeface="Arial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6pPr>
                  <a:lvl7pPr marL="2971800" indent="-228600" fontAlgn="base">
                    <a:spcBef>
                      <a:spcPct val="20000"/>
                    </a:spcBef>
                    <a:spcAft>
                      <a:spcPct val="0"/>
                    </a:spcAft>
                    <a:buFont typeface="Arial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7pPr>
                  <a:lvl8pPr marL="3429000" indent="-228600" fontAlgn="base">
                    <a:spcBef>
                      <a:spcPct val="20000"/>
                    </a:spcBef>
                    <a:spcAft>
                      <a:spcPct val="0"/>
                    </a:spcAft>
                    <a:buFont typeface="Arial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8pPr>
                  <a:lvl9pPr marL="3886200" indent="-228600" fontAlgn="base">
                    <a:spcBef>
                      <a:spcPct val="20000"/>
                    </a:spcBef>
                    <a:spcAft>
                      <a:spcPct val="0"/>
                    </a:spcAft>
                    <a:buFont typeface="Arial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9pPr>
                </a:lstStyle>
                <a:p>
                  <a:pPr algn="ctr">
                    <a:spcBef>
                      <a:spcPct val="0"/>
                    </a:spcBef>
                    <a:buFontTx/>
                    <a:buNone/>
                  </a:pPr>
                  <a:r>
                    <a:rPr lang="en-US" altLang="hu-HU" sz="900" dirty="0" smtClean="0">
                      <a:solidFill>
                        <a:srgbClr val="000000"/>
                      </a:solidFill>
                      <a:latin typeface="Verdana" pitchFamily="34" charset="0"/>
                    </a:rPr>
                    <a:t>10/2011</a:t>
                  </a:r>
                </a:p>
                <a:p>
                  <a:pPr>
                    <a:spcBef>
                      <a:spcPct val="0"/>
                    </a:spcBef>
                    <a:buFontTx/>
                    <a:buNone/>
                  </a:pPr>
                  <a:r>
                    <a:rPr lang="hu-HU" altLang="hu-HU" sz="1000" b="1" dirty="0" smtClean="0">
                      <a:solidFill>
                        <a:srgbClr val="000000"/>
                      </a:solidFill>
                      <a:latin typeface="Verdana" pitchFamily="34" charset="0"/>
                    </a:rPr>
                    <a:t>Cortex-A</a:t>
                  </a:r>
                  <a:r>
                    <a:rPr lang="en-US" altLang="hu-HU" sz="1000" b="1" dirty="0" smtClean="0">
                      <a:solidFill>
                        <a:srgbClr val="000000"/>
                      </a:solidFill>
                      <a:latin typeface="Verdana" pitchFamily="34" charset="0"/>
                    </a:rPr>
                    <a:t>7</a:t>
                  </a:r>
                </a:p>
                <a:p>
                  <a:pPr algn="ctr">
                    <a:spcBef>
                      <a:spcPct val="0"/>
                    </a:spcBef>
                    <a:buFontTx/>
                    <a:buNone/>
                  </a:pPr>
                  <a:r>
                    <a:rPr lang="en-US" altLang="hu-HU" sz="1000" dirty="0" smtClean="0">
                      <a:solidFill>
                        <a:srgbClr val="000000"/>
                      </a:solidFill>
                      <a:latin typeface="Verdana" pitchFamily="34" charset="0"/>
                    </a:rPr>
                    <a:t>ARMv7</a:t>
                  </a:r>
                </a:p>
                <a:p>
                  <a:pPr algn="ctr">
                    <a:spcBef>
                      <a:spcPct val="0"/>
                    </a:spcBef>
                    <a:buFontTx/>
                    <a:buNone/>
                  </a:pPr>
                  <a:r>
                    <a:rPr lang="en-US" altLang="hu-HU" sz="1000" dirty="0" smtClean="0">
                      <a:solidFill>
                        <a:srgbClr val="000000"/>
                      </a:solidFill>
                      <a:latin typeface="Verdana" pitchFamily="34" charset="0"/>
                    </a:rPr>
                    <a:t>28 nm</a:t>
                  </a:r>
                  <a:endParaRPr lang="hu-HU" altLang="hu-HU" sz="1000" dirty="0">
                    <a:solidFill>
                      <a:srgbClr val="000000"/>
                    </a:solidFill>
                    <a:latin typeface="Verdana" pitchFamily="34" charset="0"/>
                  </a:endParaRPr>
                </a:p>
              </p:txBody>
            </p:sp>
            <p:sp>
              <p:nvSpPr>
                <p:cNvPr id="74" name="Szövegdoboz 36"/>
                <p:cNvSpPr txBox="1">
                  <a:spLocks noChangeArrowheads="1"/>
                </p:cNvSpPr>
                <p:nvPr/>
              </p:nvSpPr>
              <p:spPr bwMode="auto">
                <a:xfrm rot="21309605">
                  <a:off x="6411278" y="4446970"/>
                  <a:ext cx="1002197" cy="69249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spcBef>
                      <a:spcPct val="20000"/>
                    </a:spcBef>
                    <a:buFont typeface="Arial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5pPr>
                  <a:lvl6pPr marL="2514600" indent="-228600" fontAlgn="base">
                    <a:spcBef>
                      <a:spcPct val="20000"/>
                    </a:spcBef>
                    <a:spcAft>
                      <a:spcPct val="0"/>
                    </a:spcAft>
                    <a:buFont typeface="Arial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6pPr>
                  <a:lvl7pPr marL="2971800" indent="-228600" fontAlgn="base">
                    <a:spcBef>
                      <a:spcPct val="20000"/>
                    </a:spcBef>
                    <a:spcAft>
                      <a:spcPct val="0"/>
                    </a:spcAft>
                    <a:buFont typeface="Arial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7pPr>
                  <a:lvl8pPr marL="3429000" indent="-228600" fontAlgn="base">
                    <a:spcBef>
                      <a:spcPct val="20000"/>
                    </a:spcBef>
                    <a:spcAft>
                      <a:spcPct val="0"/>
                    </a:spcAft>
                    <a:buFont typeface="Arial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8pPr>
                  <a:lvl9pPr marL="3886200" indent="-228600" fontAlgn="base">
                    <a:spcBef>
                      <a:spcPct val="20000"/>
                    </a:spcBef>
                    <a:spcAft>
                      <a:spcPct val="0"/>
                    </a:spcAft>
                    <a:buFont typeface="Arial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9pPr>
                </a:lstStyle>
                <a:p>
                  <a:pPr algn="ctr">
                    <a:spcBef>
                      <a:spcPct val="0"/>
                    </a:spcBef>
                    <a:buFontTx/>
                    <a:buNone/>
                  </a:pPr>
                  <a:r>
                    <a:rPr lang="en-US" altLang="hu-HU" sz="900" dirty="0" smtClean="0">
                      <a:solidFill>
                        <a:srgbClr val="000000"/>
                      </a:solidFill>
                      <a:latin typeface="Verdana" pitchFamily="34" charset="0"/>
                    </a:rPr>
                    <a:t>10/2012</a:t>
                  </a:r>
                </a:p>
                <a:p>
                  <a:pPr>
                    <a:spcBef>
                      <a:spcPct val="0"/>
                    </a:spcBef>
                    <a:buFontTx/>
                    <a:buNone/>
                  </a:pPr>
                  <a:r>
                    <a:rPr lang="hu-HU" altLang="hu-HU" sz="1000" b="1" dirty="0" smtClean="0">
                      <a:solidFill>
                        <a:srgbClr val="000000"/>
                      </a:solidFill>
                      <a:latin typeface="Verdana" pitchFamily="34" charset="0"/>
                    </a:rPr>
                    <a:t>Cortex-A</a:t>
                  </a:r>
                  <a:r>
                    <a:rPr lang="en-US" altLang="hu-HU" sz="1000" b="1" dirty="0" smtClean="0">
                      <a:solidFill>
                        <a:srgbClr val="000000"/>
                      </a:solidFill>
                      <a:latin typeface="Verdana" pitchFamily="34" charset="0"/>
                    </a:rPr>
                    <a:t>53</a:t>
                  </a:r>
                </a:p>
                <a:p>
                  <a:pPr algn="ctr">
                    <a:spcBef>
                      <a:spcPct val="0"/>
                    </a:spcBef>
                    <a:buFontTx/>
                    <a:buNone/>
                  </a:pPr>
                  <a:r>
                    <a:rPr lang="en-US" altLang="hu-HU" sz="1000" dirty="0" smtClean="0">
                      <a:solidFill>
                        <a:srgbClr val="000000"/>
                      </a:solidFill>
                      <a:latin typeface="Verdana" pitchFamily="34" charset="0"/>
                    </a:rPr>
                    <a:t>ARMv8</a:t>
                  </a:r>
                </a:p>
                <a:p>
                  <a:pPr algn="ctr">
                    <a:spcBef>
                      <a:spcPct val="0"/>
                    </a:spcBef>
                    <a:buFontTx/>
                    <a:buNone/>
                  </a:pPr>
                  <a:r>
                    <a:rPr lang="en-US" altLang="hu-HU" sz="1000" dirty="0" smtClean="0">
                      <a:solidFill>
                        <a:srgbClr val="000000"/>
                      </a:solidFill>
                      <a:latin typeface="Verdana" pitchFamily="34" charset="0"/>
                    </a:rPr>
                    <a:t>20/16 nm</a:t>
                  </a:r>
                  <a:endParaRPr lang="hu-HU" altLang="hu-HU" sz="1000" dirty="0">
                    <a:solidFill>
                      <a:srgbClr val="000000"/>
                    </a:solidFill>
                    <a:latin typeface="Verdana" pitchFamily="34" charset="0"/>
                  </a:endParaRPr>
                </a:p>
              </p:txBody>
            </p:sp>
            <p:sp>
              <p:nvSpPr>
                <p:cNvPr id="75" name="Szövegdoboz 36"/>
                <p:cNvSpPr txBox="1">
                  <a:spLocks noChangeArrowheads="1"/>
                </p:cNvSpPr>
                <p:nvPr/>
              </p:nvSpPr>
              <p:spPr bwMode="auto">
                <a:xfrm rot="-900000">
                  <a:off x="626655" y="4221799"/>
                  <a:ext cx="910827" cy="69249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spcBef>
                      <a:spcPct val="20000"/>
                    </a:spcBef>
                    <a:buFont typeface="Arial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5pPr>
                  <a:lvl6pPr marL="2514600" indent="-228600" fontAlgn="base">
                    <a:spcBef>
                      <a:spcPct val="20000"/>
                    </a:spcBef>
                    <a:spcAft>
                      <a:spcPct val="0"/>
                    </a:spcAft>
                    <a:buFont typeface="Arial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6pPr>
                  <a:lvl7pPr marL="2971800" indent="-228600" fontAlgn="base">
                    <a:spcBef>
                      <a:spcPct val="20000"/>
                    </a:spcBef>
                    <a:spcAft>
                      <a:spcPct val="0"/>
                    </a:spcAft>
                    <a:buFont typeface="Arial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7pPr>
                  <a:lvl8pPr marL="3429000" indent="-228600" fontAlgn="base">
                    <a:spcBef>
                      <a:spcPct val="20000"/>
                    </a:spcBef>
                    <a:spcAft>
                      <a:spcPct val="0"/>
                    </a:spcAft>
                    <a:buFont typeface="Arial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8pPr>
                  <a:lvl9pPr marL="3886200" indent="-228600" fontAlgn="base">
                    <a:spcBef>
                      <a:spcPct val="20000"/>
                    </a:spcBef>
                    <a:spcAft>
                      <a:spcPct val="0"/>
                    </a:spcAft>
                    <a:buFont typeface="Arial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9pPr>
                </a:lstStyle>
                <a:p>
                  <a:pPr algn="ctr">
                    <a:spcBef>
                      <a:spcPct val="0"/>
                    </a:spcBef>
                    <a:buFontTx/>
                    <a:buNone/>
                  </a:pPr>
                  <a:r>
                    <a:rPr lang="en-US" altLang="hu-HU" sz="900" dirty="0" smtClean="0">
                      <a:solidFill>
                        <a:srgbClr val="000000"/>
                      </a:solidFill>
                      <a:latin typeface="Verdana" pitchFamily="34" charset="0"/>
                    </a:rPr>
                    <a:t>10/2005</a:t>
                  </a:r>
                </a:p>
                <a:p>
                  <a:pPr>
                    <a:spcBef>
                      <a:spcPct val="0"/>
                    </a:spcBef>
                    <a:buFontTx/>
                    <a:buNone/>
                  </a:pPr>
                  <a:r>
                    <a:rPr lang="hu-HU" altLang="hu-HU" sz="1000" b="1" err="1" smtClean="0">
                      <a:solidFill>
                        <a:srgbClr val="000000"/>
                      </a:solidFill>
                      <a:latin typeface="Verdana" pitchFamily="34" charset="0"/>
                    </a:rPr>
                    <a:t>Cortex-A</a:t>
                  </a:r>
                  <a:r>
                    <a:rPr lang="en-US" altLang="hu-HU" sz="1000" b="1" dirty="0" smtClean="0">
                      <a:solidFill>
                        <a:srgbClr val="000000"/>
                      </a:solidFill>
                      <a:latin typeface="Verdana" pitchFamily="34" charset="0"/>
                    </a:rPr>
                    <a:t>8</a:t>
                  </a:r>
                </a:p>
                <a:p>
                  <a:pPr algn="ctr">
                    <a:spcBef>
                      <a:spcPct val="0"/>
                    </a:spcBef>
                    <a:buFontTx/>
                    <a:buNone/>
                  </a:pPr>
                  <a:r>
                    <a:rPr lang="en-US" altLang="hu-HU" sz="1000" dirty="0" smtClean="0">
                      <a:solidFill>
                        <a:srgbClr val="000000"/>
                      </a:solidFill>
                      <a:latin typeface="Verdana" pitchFamily="34" charset="0"/>
                    </a:rPr>
                    <a:t>ARMv7</a:t>
                  </a:r>
                </a:p>
                <a:p>
                  <a:pPr algn="ctr">
                    <a:spcBef>
                      <a:spcPct val="0"/>
                    </a:spcBef>
                    <a:buFontTx/>
                    <a:buNone/>
                  </a:pPr>
                  <a:r>
                    <a:rPr lang="en-US" altLang="hu-HU" sz="1000" dirty="0" smtClean="0">
                      <a:solidFill>
                        <a:srgbClr val="000000"/>
                      </a:solidFill>
                      <a:latin typeface="Verdana" pitchFamily="34" charset="0"/>
                    </a:rPr>
                    <a:t>65 nm</a:t>
                  </a:r>
                  <a:endParaRPr lang="hu-HU" altLang="hu-HU" sz="1000">
                    <a:solidFill>
                      <a:srgbClr val="000000"/>
                    </a:solidFill>
                    <a:latin typeface="Verdana" pitchFamily="34" charset="0"/>
                  </a:endParaRPr>
                </a:p>
              </p:txBody>
            </p:sp>
            <p:sp>
              <p:nvSpPr>
                <p:cNvPr id="77" name="Szövegdoboz 36"/>
                <p:cNvSpPr txBox="1">
                  <a:spLocks noChangeArrowheads="1"/>
                </p:cNvSpPr>
                <p:nvPr/>
              </p:nvSpPr>
              <p:spPr bwMode="auto">
                <a:xfrm rot="-900000">
                  <a:off x="2695187" y="3757875"/>
                  <a:ext cx="910827" cy="69249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spcBef>
                      <a:spcPct val="20000"/>
                    </a:spcBef>
                    <a:buFont typeface="Arial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5pPr>
                  <a:lvl6pPr marL="2514600" indent="-228600" fontAlgn="base">
                    <a:spcBef>
                      <a:spcPct val="20000"/>
                    </a:spcBef>
                    <a:spcAft>
                      <a:spcPct val="0"/>
                    </a:spcAft>
                    <a:buFont typeface="Arial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6pPr>
                  <a:lvl7pPr marL="2971800" indent="-228600" fontAlgn="base">
                    <a:spcBef>
                      <a:spcPct val="20000"/>
                    </a:spcBef>
                    <a:spcAft>
                      <a:spcPct val="0"/>
                    </a:spcAft>
                    <a:buFont typeface="Arial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7pPr>
                  <a:lvl8pPr marL="3429000" indent="-228600" fontAlgn="base">
                    <a:spcBef>
                      <a:spcPct val="20000"/>
                    </a:spcBef>
                    <a:spcAft>
                      <a:spcPct val="0"/>
                    </a:spcAft>
                    <a:buFont typeface="Arial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8pPr>
                  <a:lvl9pPr marL="3886200" indent="-228600" fontAlgn="base">
                    <a:spcBef>
                      <a:spcPct val="20000"/>
                    </a:spcBef>
                    <a:spcAft>
                      <a:spcPct val="0"/>
                    </a:spcAft>
                    <a:buFont typeface="Arial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9pPr>
                </a:lstStyle>
                <a:p>
                  <a:pPr algn="ctr">
                    <a:spcBef>
                      <a:spcPct val="0"/>
                    </a:spcBef>
                    <a:buFontTx/>
                    <a:buNone/>
                  </a:pPr>
                  <a:r>
                    <a:rPr lang="en-US" altLang="hu-HU" sz="900" dirty="0" smtClean="0">
                      <a:solidFill>
                        <a:srgbClr val="000000"/>
                      </a:solidFill>
                      <a:latin typeface="Verdana" pitchFamily="34" charset="0"/>
                    </a:rPr>
                    <a:t>10/2007</a:t>
                  </a:r>
                </a:p>
                <a:p>
                  <a:pPr>
                    <a:spcBef>
                      <a:spcPct val="0"/>
                    </a:spcBef>
                    <a:buFontTx/>
                    <a:buNone/>
                  </a:pPr>
                  <a:r>
                    <a:rPr lang="hu-HU" altLang="hu-HU" sz="1000" b="1" err="1" smtClean="0">
                      <a:solidFill>
                        <a:srgbClr val="000000"/>
                      </a:solidFill>
                      <a:latin typeface="Verdana" pitchFamily="34" charset="0"/>
                    </a:rPr>
                    <a:t>Cortex-A</a:t>
                  </a:r>
                  <a:r>
                    <a:rPr lang="en-US" altLang="hu-HU" sz="1000" b="1" dirty="0" smtClean="0">
                      <a:solidFill>
                        <a:srgbClr val="000000"/>
                      </a:solidFill>
                      <a:latin typeface="Verdana" pitchFamily="34" charset="0"/>
                    </a:rPr>
                    <a:t>9</a:t>
                  </a:r>
                </a:p>
                <a:p>
                  <a:pPr algn="ctr">
                    <a:spcBef>
                      <a:spcPct val="0"/>
                    </a:spcBef>
                    <a:buFontTx/>
                    <a:buNone/>
                  </a:pPr>
                  <a:r>
                    <a:rPr lang="en-US" altLang="hu-HU" sz="1000" dirty="0" smtClean="0">
                      <a:solidFill>
                        <a:srgbClr val="000000"/>
                      </a:solidFill>
                      <a:latin typeface="Verdana" pitchFamily="34" charset="0"/>
                    </a:rPr>
                    <a:t>ARMv7</a:t>
                  </a:r>
                </a:p>
                <a:p>
                  <a:pPr algn="ctr">
                    <a:spcBef>
                      <a:spcPct val="0"/>
                    </a:spcBef>
                    <a:buFontTx/>
                    <a:buNone/>
                  </a:pPr>
                  <a:r>
                    <a:rPr lang="hu-HU" altLang="hu-HU" sz="1000" smtClean="0">
                      <a:solidFill>
                        <a:srgbClr val="000000"/>
                      </a:solidFill>
                      <a:latin typeface="Verdana" pitchFamily="34" charset="0"/>
                    </a:rPr>
                    <a:t>40</a:t>
                  </a:r>
                  <a:r>
                    <a:rPr lang="en-US" altLang="hu-HU" sz="1000" dirty="0" smtClean="0">
                      <a:solidFill>
                        <a:srgbClr val="000000"/>
                      </a:solidFill>
                      <a:latin typeface="Verdana" pitchFamily="34" charset="0"/>
                    </a:rPr>
                    <a:t> nm</a:t>
                  </a:r>
                  <a:endParaRPr lang="hu-HU" altLang="hu-HU" sz="1000">
                    <a:solidFill>
                      <a:srgbClr val="000000"/>
                    </a:solidFill>
                    <a:latin typeface="Verdana" pitchFamily="34" charset="0"/>
                  </a:endParaRPr>
                </a:p>
              </p:txBody>
            </p:sp>
            <p:sp>
              <p:nvSpPr>
                <p:cNvPr id="78" name="Szövegdoboz 36"/>
                <p:cNvSpPr txBox="1">
                  <a:spLocks noChangeArrowheads="1"/>
                </p:cNvSpPr>
                <p:nvPr/>
              </p:nvSpPr>
              <p:spPr bwMode="auto">
                <a:xfrm rot="-1680000">
                  <a:off x="4088071" y="2230696"/>
                  <a:ext cx="1002197" cy="69249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spcBef>
                      <a:spcPct val="20000"/>
                    </a:spcBef>
                    <a:buFont typeface="Arial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5pPr>
                  <a:lvl6pPr marL="2514600" indent="-228600" fontAlgn="base">
                    <a:spcBef>
                      <a:spcPct val="20000"/>
                    </a:spcBef>
                    <a:spcAft>
                      <a:spcPct val="0"/>
                    </a:spcAft>
                    <a:buFont typeface="Arial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6pPr>
                  <a:lvl7pPr marL="2971800" indent="-228600" fontAlgn="base">
                    <a:spcBef>
                      <a:spcPct val="20000"/>
                    </a:spcBef>
                    <a:spcAft>
                      <a:spcPct val="0"/>
                    </a:spcAft>
                    <a:buFont typeface="Arial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7pPr>
                  <a:lvl8pPr marL="3429000" indent="-228600" fontAlgn="base">
                    <a:spcBef>
                      <a:spcPct val="20000"/>
                    </a:spcBef>
                    <a:spcAft>
                      <a:spcPct val="0"/>
                    </a:spcAft>
                    <a:buFont typeface="Arial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8pPr>
                  <a:lvl9pPr marL="3886200" indent="-228600" fontAlgn="base">
                    <a:spcBef>
                      <a:spcPct val="20000"/>
                    </a:spcBef>
                    <a:spcAft>
                      <a:spcPct val="0"/>
                    </a:spcAft>
                    <a:buFont typeface="Arial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9pPr>
                </a:lstStyle>
                <a:p>
                  <a:pPr algn="ctr">
                    <a:spcBef>
                      <a:spcPct val="0"/>
                    </a:spcBef>
                    <a:buFontTx/>
                    <a:buNone/>
                  </a:pPr>
                  <a:r>
                    <a:rPr lang="en-US" altLang="hu-HU" sz="900" dirty="0" smtClean="0">
                      <a:solidFill>
                        <a:srgbClr val="000000"/>
                      </a:solidFill>
                      <a:latin typeface="Verdana" pitchFamily="34" charset="0"/>
                    </a:rPr>
                    <a:t>9/2010</a:t>
                  </a:r>
                </a:p>
                <a:p>
                  <a:pPr>
                    <a:spcBef>
                      <a:spcPct val="0"/>
                    </a:spcBef>
                    <a:buFontTx/>
                    <a:buNone/>
                  </a:pPr>
                  <a:r>
                    <a:rPr lang="hu-HU" altLang="hu-HU" sz="1000" b="1" err="1" smtClean="0">
                      <a:solidFill>
                        <a:srgbClr val="000000"/>
                      </a:solidFill>
                      <a:latin typeface="Verdana" pitchFamily="34" charset="0"/>
                    </a:rPr>
                    <a:t>Cortex-A</a:t>
                  </a:r>
                  <a:r>
                    <a:rPr lang="en-US" altLang="hu-HU" sz="1000" b="1" dirty="0" smtClean="0">
                      <a:solidFill>
                        <a:srgbClr val="000000"/>
                      </a:solidFill>
                      <a:latin typeface="Verdana" pitchFamily="34" charset="0"/>
                    </a:rPr>
                    <a:t>1</a:t>
                  </a:r>
                  <a:r>
                    <a:rPr lang="hu-HU" altLang="hu-HU" sz="1000" b="1" smtClean="0">
                      <a:solidFill>
                        <a:srgbClr val="000000"/>
                      </a:solidFill>
                      <a:latin typeface="Verdana" pitchFamily="34" charset="0"/>
                    </a:rPr>
                    <a:t>5</a:t>
                  </a:r>
                </a:p>
                <a:p>
                  <a:pPr algn="ctr">
                    <a:spcBef>
                      <a:spcPct val="0"/>
                    </a:spcBef>
                    <a:buFontTx/>
                    <a:buNone/>
                  </a:pPr>
                  <a:r>
                    <a:rPr lang="en-US" altLang="hu-HU" sz="1000" dirty="0" smtClean="0">
                      <a:solidFill>
                        <a:srgbClr val="000000"/>
                      </a:solidFill>
                      <a:latin typeface="Verdana" pitchFamily="34" charset="0"/>
                    </a:rPr>
                    <a:t>ARMv7</a:t>
                  </a:r>
                </a:p>
                <a:p>
                  <a:pPr algn="ctr">
                    <a:spcBef>
                      <a:spcPct val="0"/>
                    </a:spcBef>
                    <a:buFontTx/>
                    <a:buNone/>
                  </a:pPr>
                  <a:r>
                    <a:rPr lang="en-US" altLang="hu-HU" sz="1000" dirty="0" smtClean="0">
                      <a:solidFill>
                        <a:srgbClr val="000000"/>
                      </a:solidFill>
                      <a:latin typeface="Verdana" pitchFamily="34" charset="0"/>
                    </a:rPr>
                    <a:t>32/28 nm</a:t>
                  </a:r>
                  <a:endParaRPr lang="hu-HU" altLang="hu-HU" sz="1000">
                    <a:solidFill>
                      <a:srgbClr val="000000"/>
                    </a:solidFill>
                    <a:latin typeface="Verdana" pitchFamily="34" charset="0"/>
                  </a:endParaRPr>
                </a:p>
              </p:txBody>
            </p:sp>
            <p:sp>
              <p:nvSpPr>
                <p:cNvPr id="79" name="Szövegdoboz 36"/>
                <p:cNvSpPr txBox="1">
                  <a:spLocks noChangeArrowheads="1"/>
                </p:cNvSpPr>
                <p:nvPr/>
              </p:nvSpPr>
              <p:spPr bwMode="auto">
                <a:xfrm rot="-1620000">
                  <a:off x="5826706" y="1322611"/>
                  <a:ext cx="1002197" cy="69249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spcBef>
                      <a:spcPct val="20000"/>
                    </a:spcBef>
                    <a:buFont typeface="Arial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5pPr>
                  <a:lvl6pPr marL="2514600" indent="-228600" fontAlgn="base">
                    <a:spcBef>
                      <a:spcPct val="20000"/>
                    </a:spcBef>
                    <a:spcAft>
                      <a:spcPct val="0"/>
                    </a:spcAft>
                    <a:buFont typeface="Arial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6pPr>
                  <a:lvl7pPr marL="2971800" indent="-228600" fontAlgn="base">
                    <a:spcBef>
                      <a:spcPct val="20000"/>
                    </a:spcBef>
                    <a:spcAft>
                      <a:spcPct val="0"/>
                    </a:spcAft>
                    <a:buFont typeface="Arial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7pPr>
                  <a:lvl8pPr marL="3429000" indent="-228600" fontAlgn="base">
                    <a:spcBef>
                      <a:spcPct val="20000"/>
                    </a:spcBef>
                    <a:spcAft>
                      <a:spcPct val="0"/>
                    </a:spcAft>
                    <a:buFont typeface="Arial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8pPr>
                  <a:lvl9pPr marL="3886200" indent="-228600" fontAlgn="base">
                    <a:spcBef>
                      <a:spcPct val="20000"/>
                    </a:spcBef>
                    <a:spcAft>
                      <a:spcPct val="0"/>
                    </a:spcAft>
                    <a:buFont typeface="Arial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9pPr>
                </a:lstStyle>
                <a:p>
                  <a:pPr algn="ctr">
                    <a:spcBef>
                      <a:spcPct val="0"/>
                    </a:spcBef>
                    <a:buFontTx/>
                    <a:buNone/>
                  </a:pPr>
                  <a:r>
                    <a:rPr lang="en-US" altLang="hu-HU" sz="900" dirty="0" smtClean="0">
                      <a:solidFill>
                        <a:srgbClr val="000000"/>
                      </a:solidFill>
                      <a:latin typeface="Verdana" pitchFamily="34" charset="0"/>
                    </a:rPr>
                    <a:t>10/2012</a:t>
                  </a:r>
                </a:p>
                <a:p>
                  <a:pPr>
                    <a:spcBef>
                      <a:spcPct val="0"/>
                    </a:spcBef>
                    <a:buFontTx/>
                    <a:buNone/>
                  </a:pPr>
                  <a:r>
                    <a:rPr lang="hu-HU" altLang="hu-HU" sz="1000" b="1" smtClean="0">
                      <a:solidFill>
                        <a:srgbClr val="000000"/>
                      </a:solidFill>
                      <a:latin typeface="Verdana" pitchFamily="34" charset="0"/>
                    </a:rPr>
                    <a:t>Cortex-A5</a:t>
                  </a:r>
                  <a:r>
                    <a:rPr lang="en-US" altLang="hu-HU" sz="1000" b="1" dirty="0" smtClean="0">
                      <a:solidFill>
                        <a:srgbClr val="000000"/>
                      </a:solidFill>
                      <a:latin typeface="Verdana" pitchFamily="34" charset="0"/>
                    </a:rPr>
                    <a:t>7</a:t>
                  </a:r>
                </a:p>
                <a:p>
                  <a:pPr algn="ctr">
                    <a:spcBef>
                      <a:spcPct val="0"/>
                    </a:spcBef>
                    <a:buFontTx/>
                    <a:buNone/>
                  </a:pPr>
                  <a:r>
                    <a:rPr lang="en-US" altLang="hu-HU" sz="1000" dirty="0" smtClean="0">
                      <a:solidFill>
                        <a:srgbClr val="000000"/>
                      </a:solidFill>
                      <a:latin typeface="Verdana" pitchFamily="34" charset="0"/>
                    </a:rPr>
                    <a:t>ARMv8</a:t>
                  </a:r>
                </a:p>
                <a:p>
                  <a:pPr algn="ctr">
                    <a:spcBef>
                      <a:spcPct val="0"/>
                    </a:spcBef>
                    <a:buFontTx/>
                    <a:buNone/>
                  </a:pPr>
                  <a:r>
                    <a:rPr lang="en-US" altLang="hu-HU" sz="1000" dirty="0" smtClean="0">
                      <a:solidFill>
                        <a:srgbClr val="000000"/>
                      </a:solidFill>
                      <a:latin typeface="Verdana" pitchFamily="34" charset="0"/>
                    </a:rPr>
                    <a:t>20/16 nm</a:t>
                  </a:r>
                  <a:endParaRPr lang="hu-HU" altLang="hu-HU" sz="1000">
                    <a:solidFill>
                      <a:srgbClr val="000000"/>
                    </a:solidFill>
                    <a:latin typeface="Verdana" pitchFamily="34" charset="0"/>
                  </a:endParaRPr>
                </a:p>
              </p:txBody>
            </p:sp>
            <p:sp>
              <p:nvSpPr>
                <p:cNvPr id="84" name="Szövegdoboz 36"/>
                <p:cNvSpPr txBox="1">
                  <a:spLocks noChangeArrowheads="1"/>
                </p:cNvSpPr>
                <p:nvPr/>
              </p:nvSpPr>
              <p:spPr bwMode="auto">
                <a:xfrm rot="-900000">
                  <a:off x="6423508" y="2868652"/>
                  <a:ext cx="1002197" cy="84638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spcBef>
                      <a:spcPct val="20000"/>
                    </a:spcBef>
                    <a:buFont typeface="Arial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5pPr>
                  <a:lvl6pPr marL="2514600" indent="-228600" fontAlgn="base">
                    <a:spcBef>
                      <a:spcPct val="20000"/>
                    </a:spcBef>
                    <a:spcAft>
                      <a:spcPct val="0"/>
                    </a:spcAft>
                    <a:buFont typeface="Arial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6pPr>
                  <a:lvl7pPr marL="2971800" indent="-228600" fontAlgn="base">
                    <a:spcBef>
                      <a:spcPct val="20000"/>
                    </a:spcBef>
                    <a:spcAft>
                      <a:spcPct val="0"/>
                    </a:spcAft>
                    <a:buFont typeface="Arial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7pPr>
                  <a:lvl8pPr marL="3429000" indent="-228600" fontAlgn="base">
                    <a:spcBef>
                      <a:spcPct val="20000"/>
                    </a:spcBef>
                    <a:spcAft>
                      <a:spcPct val="0"/>
                    </a:spcAft>
                    <a:buFont typeface="Arial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8pPr>
                  <a:lvl9pPr marL="3886200" indent="-228600" fontAlgn="base">
                    <a:spcBef>
                      <a:spcPct val="20000"/>
                    </a:spcBef>
                    <a:spcAft>
                      <a:spcPct val="0"/>
                    </a:spcAft>
                    <a:buFont typeface="Arial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9pPr>
                </a:lstStyle>
                <a:p>
                  <a:pPr algn="ctr">
                    <a:spcBef>
                      <a:spcPct val="0"/>
                    </a:spcBef>
                    <a:buFontTx/>
                    <a:buNone/>
                  </a:pPr>
                  <a:r>
                    <a:rPr lang="hu-HU" altLang="hu-HU" sz="900">
                      <a:solidFill>
                        <a:srgbClr val="000000"/>
                      </a:solidFill>
                      <a:latin typeface="Verdana" pitchFamily="34" charset="0"/>
                    </a:rPr>
                    <a:t>6</a:t>
                  </a:r>
                  <a:r>
                    <a:rPr lang="en-US" altLang="hu-HU" sz="900" dirty="0" smtClean="0">
                      <a:solidFill>
                        <a:srgbClr val="000000"/>
                      </a:solidFill>
                      <a:latin typeface="Verdana" pitchFamily="34" charset="0"/>
                    </a:rPr>
                    <a:t>/2013</a:t>
                  </a:r>
                </a:p>
                <a:p>
                  <a:pPr>
                    <a:spcBef>
                      <a:spcPct val="0"/>
                    </a:spcBef>
                    <a:buFontTx/>
                    <a:buNone/>
                  </a:pPr>
                  <a:r>
                    <a:rPr lang="hu-HU" altLang="hu-HU" sz="1000" b="1" err="1" smtClean="0">
                      <a:solidFill>
                        <a:srgbClr val="000000"/>
                      </a:solidFill>
                      <a:latin typeface="Verdana" pitchFamily="34" charset="0"/>
                    </a:rPr>
                    <a:t>Cortex-A</a:t>
                  </a:r>
                  <a:r>
                    <a:rPr lang="en-US" altLang="hu-HU" sz="1000" b="1" dirty="0" smtClean="0">
                      <a:solidFill>
                        <a:srgbClr val="000000"/>
                      </a:solidFill>
                      <a:latin typeface="Verdana" pitchFamily="34" charset="0"/>
                    </a:rPr>
                    <a:t>12</a:t>
                  </a:r>
                </a:p>
                <a:p>
                  <a:pPr algn="ctr">
                    <a:spcBef>
                      <a:spcPct val="0"/>
                    </a:spcBef>
                    <a:buFontTx/>
                    <a:buNone/>
                  </a:pPr>
                  <a:r>
                    <a:rPr lang="en-US" altLang="hu-HU" sz="1000" dirty="0" smtClean="0">
                      <a:solidFill>
                        <a:srgbClr val="000000"/>
                      </a:solidFill>
                      <a:latin typeface="Verdana" pitchFamily="34" charset="0"/>
                    </a:rPr>
                    <a:t>ARMv7</a:t>
                  </a:r>
                </a:p>
                <a:p>
                  <a:pPr algn="ctr">
                    <a:spcBef>
                      <a:spcPct val="0"/>
                    </a:spcBef>
                    <a:buFontTx/>
                    <a:buNone/>
                  </a:pPr>
                  <a:r>
                    <a:rPr lang="en-US" altLang="hu-HU" sz="1000" dirty="0" smtClean="0">
                      <a:solidFill>
                        <a:srgbClr val="000000"/>
                      </a:solidFill>
                      <a:latin typeface="Verdana" pitchFamily="34" charset="0"/>
                    </a:rPr>
                    <a:t>20/16 nm</a:t>
                  </a:r>
                </a:p>
                <a:p>
                  <a:pPr algn="ctr">
                    <a:spcBef>
                      <a:spcPct val="0"/>
                    </a:spcBef>
                    <a:buFontTx/>
                    <a:buNone/>
                  </a:pPr>
                  <a:endParaRPr lang="hu-HU" altLang="hu-HU" sz="1000">
                    <a:solidFill>
                      <a:srgbClr val="000000"/>
                    </a:solidFill>
                    <a:latin typeface="Verdana" pitchFamily="34" charset="0"/>
                  </a:endParaRPr>
                </a:p>
              </p:txBody>
            </p:sp>
            <p:sp>
              <p:nvSpPr>
                <p:cNvPr id="67" name="Szövegdoboz 17"/>
                <p:cNvSpPr txBox="1">
                  <a:spLocks noChangeArrowheads="1"/>
                </p:cNvSpPr>
                <p:nvPr/>
              </p:nvSpPr>
              <p:spPr bwMode="auto">
                <a:xfrm>
                  <a:off x="7820229" y="6437516"/>
                  <a:ext cx="511679" cy="24622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spcBef>
                      <a:spcPct val="20000"/>
                    </a:spcBef>
                    <a:buFont typeface="Arial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5pPr>
                  <a:lvl6pPr marL="2514600" indent="-228600" fontAlgn="base">
                    <a:spcBef>
                      <a:spcPct val="20000"/>
                    </a:spcBef>
                    <a:spcAft>
                      <a:spcPct val="0"/>
                    </a:spcAft>
                    <a:buFont typeface="Arial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6pPr>
                  <a:lvl7pPr marL="2971800" indent="-228600" fontAlgn="base">
                    <a:spcBef>
                      <a:spcPct val="20000"/>
                    </a:spcBef>
                    <a:spcAft>
                      <a:spcPct val="0"/>
                    </a:spcAft>
                    <a:buFont typeface="Arial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7pPr>
                  <a:lvl8pPr marL="3429000" indent="-228600" fontAlgn="base">
                    <a:spcBef>
                      <a:spcPct val="20000"/>
                    </a:spcBef>
                    <a:spcAft>
                      <a:spcPct val="0"/>
                    </a:spcAft>
                    <a:buFont typeface="Arial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8pPr>
                  <a:lvl9pPr marL="3886200" indent="-228600" fontAlgn="base">
                    <a:spcBef>
                      <a:spcPct val="20000"/>
                    </a:spcBef>
                    <a:spcAft>
                      <a:spcPct val="0"/>
                    </a:spcAft>
                    <a:buFont typeface="Arial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r>
                    <a:rPr lang="hu-HU" altLang="hu-HU" sz="1000" smtClean="0">
                      <a:solidFill>
                        <a:srgbClr val="000000"/>
                      </a:solidFill>
                      <a:latin typeface="Verdana" pitchFamily="34" charset="0"/>
                    </a:rPr>
                    <a:t>201</a:t>
                  </a:r>
                  <a:r>
                    <a:rPr lang="en-US" altLang="hu-HU" sz="1000" dirty="0" smtClean="0">
                      <a:solidFill>
                        <a:srgbClr val="000000"/>
                      </a:solidFill>
                      <a:latin typeface="Verdana" pitchFamily="34" charset="0"/>
                    </a:rPr>
                    <a:t>4</a:t>
                  </a:r>
                  <a:endParaRPr lang="hu-HU" altLang="hu-HU" sz="1000">
                    <a:solidFill>
                      <a:srgbClr val="000000"/>
                    </a:solidFill>
                    <a:latin typeface="Verdana" pitchFamily="34" charset="0"/>
                  </a:endParaRPr>
                </a:p>
              </p:txBody>
            </p:sp>
            <p:cxnSp>
              <p:nvCxnSpPr>
                <p:cNvPr id="68" name="Egyenes összekötő 56"/>
                <p:cNvCxnSpPr/>
                <p:nvPr/>
              </p:nvCxnSpPr>
              <p:spPr>
                <a:xfrm>
                  <a:off x="7638458" y="6294641"/>
                  <a:ext cx="0" cy="144463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69" name="Lekerekített téglalap 68"/>
                <p:cNvSpPr/>
                <p:nvPr/>
              </p:nvSpPr>
              <p:spPr>
                <a:xfrm>
                  <a:off x="7600152" y="3283728"/>
                  <a:ext cx="180000" cy="180000"/>
                </a:xfrm>
                <a:prstGeom prst="roundRect">
                  <a:avLst/>
                </a:prstGeom>
              </p:spPr>
              <p:style>
                <a:lnRef idx="0">
                  <a:schemeClr val="accent1"/>
                </a:lnRef>
                <a:fillRef idx="3">
                  <a:schemeClr val="accent1"/>
                </a:fillRef>
                <a:effectRef idx="3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/>
                  <a:endParaRPr lang="hu-HU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70" name="Szövegdoboz 36"/>
                <p:cNvSpPr txBox="1">
                  <a:spLocks noChangeArrowheads="1"/>
                </p:cNvSpPr>
                <p:nvPr/>
              </p:nvSpPr>
              <p:spPr bwMode="auto">
                <a:xfrm rot="-900000">
                  <a:off x="7203366" y="2538784"/>
                  <a:ext cx="1002197" cy="69249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spcBef>
                      <a:spcPct val="20000"/>
                    </a:spcBef>
                    <a:buFont typeface="Arial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5pPr>
                  <a:lvl6pPr marL="2514600" indent="-228600" fontAlgn="base">
                    <a:spcBef>
                      <a:spcPct val="20000"/>
                    </a:spcBef>
                    <a:spcAft>
                      <a:spcPct val="0"/>
                    </a:spcAft>
                    <a:buFont typeface="Arial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6pPr>
                  <a:lvl7pPr marL="2971800" indent="-228600" fontAlgn="base">
                    <a:spcBef>
                      <a:spcPct val="20000"/>
                    </a:spcBef>
                    <a:spcAft>
                      <a:spcPct val="0"/>
                    </a:spcAft>
                    <a:buFont typeface="Arial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7pPr>
                  <a:lvl8pPr marL="3429000" indent="-228600" fontAlgn="base">
                    <a:spcBef>
                      <a:spcPct val="20000"/>
                    </a:spcBef>
                    <a:spcAft>
                      <a:spcPct val="0"/>
                    </a:spcAft>
                    <a:buFont typeface="Arial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8pPr>
                  <a:lvl9pPr marL="3886200" indent="-228600" fontAlgn="base">
                    <a:spcBef>
                      <a:spcPct val="20000"/>
                    </a:spcBef>
                    <a:spcAft>
                      <a:spcPct val="0"/>
                    </a:spcAft>
                    <a:buFont typeface="Arial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9pPr>
                </a:lstStyle>
                <a:p>
                  <a:pPr algn="ctr">
                    <a:spcBef>
                      <a:spcPct val="0"/>
                    </a:spcBef>
                    <a:buFontTx/>
                    <a:buNone/>
                  </a:pPr>
                  <a:r>
                    <a:rPr lang="hu-HU" altLang="hu-HU" sz="900" dirty="0">
                      <a:solidFill>
                        <a:srgbClr val="000000"/>
                      </a:solidFill>
                      <a:latin typeface="Verdana" pitchFamily="34" charset="0"/>
                    </a:rPr>
                    <a:t>2</a:t>
                  </a:r>
                  <a:r>
                    <a:rPr lang="en-US" altLang="hu-HU" sz="900" dirty="0" smtClean="0">
                      <a:solidFill>
                        <a:srgbClr val="000000"/>
                      </a:solidFill>
                      <a:latin typeface="Verdana" pitchFamily="34" charset="0"/>
                    </a:rPr>
                    <a:t>/201</a:t>
                  </a:r>
                  <a:r>
                    <a:rPr lang="hu-HU" altLang="hu-HU" sz="900" dirty="0" smtClean="0">
                      <a:solidFill>
                        <a:srgbClr val="000000"/>
                      </a:solidFill>
                      <a:latin typeface="Verdana" pitchFamily="34" charset="0"/>
                    </a:rPr>
                    <a:t>4</a:t>
                  </a:r>
                  <a:endParaRPr lang="en-US" altLang="hu-HU" sz="900" dirty="0" smtClean="0">
                    <a:solidFill>
                      <a:srgbClr val="000000"/>
                    </a:solidFill>
                    <a:latin typeface="Verdana" pitchFamily="34" charset="0"/>
                  </a:endParaRPr>
                </a:p>
                <a:p>
                  <a:pPr>
                    <a:spcBef>
                      <a:spcPct val="0"/>
                    </a:spcBef>
                    <a:buFontTx/>
                    <a:buNone/>
                  </a:pPr>
                  <a:r>
                    <a:rPr lang="hu-HU" altLang="hu-HU" sz="1000" b="1" dirty="0" smtClean="0">
                      <a:solidFill>
                        <a:srgbClr val="000000"/>
                      </a:solidFill>
                      <a:latin typeface="Verdana" pitchFamily="34" charset="0"/>
                    </a:rPr>
                    <a:t>Cortex-A17</a:t>
                  </a:r>
                  <a:endParaRPr lang="en-US" altLang="hu-HU" sz="1000" b="1" dirty="0" smtClean="0">
                    <a:solidFill>
                      <a:srgbClr val="000000"/>
                    </a:solidFill>
                    <a:latin typeface="Verdana" pitchFamily="34" charset="0"/>
                  </a:endParaRPr>
                </a:p>
                <a:p>
                  <a:pPr algn="ctr">
                    <a:spcBef>
                      <a:spcPct val="0"/>
                    </a:spcBef>
                    <a:buFontTx/>
                    <a:buNone/>
                  </a:pPr>
                  <a:r>
                    <a:rPr lang="en-US" altLang="hu-HU" sz="1000" dirty="0" err="1" smtClean="0">
                      <a:solidFill>
                        <a:srgbClr val="000000"/>
                      </a:solidFill>
                      <a:latin typeface="Verdana" pitchFamily="34" charset="0"/>
                    </a:rPr>
                    <a:t>ARMv</a:t>
                  </a:r>
                  <a:r>
                    <a:rPr lang="hu-HU" altLang="hu-HU" sz="1000" dirty="0" smtClean="0">
                      <a:solidFill>
                        <a:srgbClr val="000000"/>
                      </a:solidFill>
                      <a:latin typeface="Verdana" pitchFamily="34" charset="0"/>
                    </a:rPr>
                    <a:t>7</a:t>
                  </a:r>
                  <a:endParaRPr lang="en-US" altLang="hu-HU" sz="1000" dirty="0" smtClean="0">
                    <a:solidFill>
                      <a:srgbClr val="000000"/>
                    </a:solidFill>
                    <a:latin typeface="Verdana" pitchFamily="34" charset="0"/>
                  </a:endParaRPr>
                </a:p>
                <a:p>
                  <a:pPr algn="ctr">
                    <a:spcBef>
                      <a:spcPct val="0"/>
                    </a:spcBef>
                    <a:buFontTx/>
                    <a:buNone/>
                  </a:pPr>
                  <a:r>
                    <a:rPr lang="en-US" altLang="hu-HU" sz="1000" dirty="0" smtClean="0">
                      <a:solidFill>
                        <a:srgbClr val="000000"/>
                      </a:solidFill>
                      <a:latin typeface="Verdana" pitchFamily="34" charset="0"/>
                    </a:rPr>
                    <a:t>2</a:t>
                  </a:r>
                  <a:r>
                    <a:rPr lang="hu-HU" altLang="hu-HU" sz="1000" dirty="0" smtClean="0">
                      <a:solidFill>
                        <a:srgbClr val="000000"/>
                      </a:solidFill>
                      <a:latin typeface="Verdana" pitchFamily="34" charset="0"/>
                    </a:rPr>
                    <a:t>8</a:t>
                  </a:r>
                  <a:r>
                    <a:rPr lang="en-US" altLang="hu-HU" sz="1000" dirty="0" smtClean="0">
                      <a:solidFill>
                        <a:srgbClr val="000000"/>
                      </a:solidFill>
                      <a:latin typeface="Verdana" pitchFamily="34" charset="0"/>
                    </a:rPr>
                    <a:t> nm</a:t>
                  </a:r>
                  <a:endParaRPr lang="hu-HU" altLang="hu-HU" sz="1000" dirty="0">
                    <a:solidFill>
                      <a:srgbClr val="000000"/>
                    </a:solidFill>
                    <a:latin typeface="Verdana" pitchFamily="34" charset="0"/>
                  </a:endParaRPr>
                </a:p>
              </p:txBody>
            </p:sp>
            <p:cxnSp>
              <p:nvCxnSpPr>
                <p:cNvPr id="72" name="Egyenes összekötő 71"/>
                <p:cNvCxnSpPr/>
                <p:nvPr/>
              </p:nvCxnSpPr>
              <p:spPr>
                <a:xfrm rot="5400000">
                  <a:off x="259105" y="1051309"/>
                  <a:ext cx="0" cy="144462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0" name="Egyenes összekötő 79"/>
                <p:cNvCxnSpPr/>
                <p:nvPr/>
              </p:nvCxnSpPr>
              <p:spPr>
                <a:xfrm rot="5400000">
                  <a:off x="259105" y="234714"/>
                  <a:ext cx="0" cy="144462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82" name="Szövegdoboz 81"/>
                <p:cNvSpPr txBox="1"/>
                <p:nvPr/>
              </p:nvSpPr>
              <p:spPr>
                <a:xfrm>
                  <a:off x="-27692" y="996540"/>
                  <a:ext cx="269875" cy="254000"/>
                </a:xfrm>
                <a:prstGeom prst="rect">
                  <a:avLst/>
                </a:prstGeom>
                <a:noFill/>
              </p:spPr>
              <p:txBody>
                <a:bodyPr wrap="none">
                  <a:spAutoFit/>
                </a:bodyPr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r>
                    <a:rPr lang="hu-HU" sz="1050" smtClean="0">
                      <a:solidFill>
                        <a:prstClr val="black"/>
                      </a:solidFill>
                      <a:latin typeface="Verdana" panose="020B0604030504040204" pitchFamily="34" charset="0"/>
                      <a:ea typeface="Verdana" panose="020B0604030504040204" pitchFamily="34" charset="0"/>
                      <a:cs typeface="Verdana" panose="020B0604030504040204" pitchFamily="34" charset="0"/>
                    </a:rPr>
                    <a:t>6</a:t>
                  </a:r>
                  <a:endParaRPr lang="hu-HU" sz="1050">
                    <a:solidFill>
                      <a:prstClr val="black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endParaRPr>
                </a:p>
              </p:txBody>
            </p:sp>
            <p:sp>
              <p:nvSpPr>
                <p:cNvPr id="83" name="Szövegdoboz 82"/>
                <p:cNvSpPr txBox="1"/>
                <p:nvPr/>
              </p:nvSpPr>
              <p:spPr>
                <a:xfrm>
                  <a:off x="-27692" y="170420"/>
                  <a:ext cx="269626" cy="253916"/>
                </a:xfrm>
                <a:prstGeom prst="rect">
                  <a:avLst/>
                </a:prstGeom>
                <a:noFill/>
              </p:spPr>
              <p:txBody>
                <a:bodyPr wrap="none">
                  <a:spAutoFit/>
                </a:bodyPr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r>
                    <a:rPr lang="hu-HU" sz="1050">
                      <a:solidFill>
                        <a:prstClr val="black"/>
                      </a:solidFill>
                      <a:latin typeface="Verdana" panose="020B0604030504040204" pitchFamily="34" charset="0"/>
                      <a:ea typeface="Verdana" panose="020B0604030504040204" pitchFamily="34" charset="0"/>
                      <a:cs typeface="Verdana" panose="020B0604030504040204" pitchFamily="34" charset="0"/>
                    </a:rPr>
                    <a:t>7</a:t>
                  </a:r>
                </a:p>
              </p:txBody>
            </p:sp>
            <p:sp>
              <p:nvSpPr>
                <p:cNvPr id="85" name="Szövegdoboz 84"/>
                <p:cNvSpPr txBox="1"/>
                <p:nvPr/>
              </p:nvSpPr>
              <p:spPr>
                <a:xfrm>
                  <a:off x="364427" y="173540"/>
                  <a:ext cx="1034580" cy="294617"/>
                </a:xfrm>
                <a:prstGeom prst="rect">
                  <a:avLst/>
                </a:prstGeom>
                <a:noFill/>
              </p:spPr>
              <p:txBody>
                <a:bodyPr wrap="none">
                  <a:spAutoFit/>
                </a:bodyPr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r>
                    <a:rPr lang="hu-HU" sz="1050" dirty="0" smtClean="0">
                      <a:solidFill>
                        <a:prstClr val="black"/>
                      </a:solidFill>
                      <a:latin typeface="Verdana" panose="020B0604030504040204" pitchFamily="34" charset="0"/>
                      <a:ea typeface="Verdana" panose="020B0604030504040204" pitchFamily="34" charset="0"/>
                      <a:cs typeface="Verdana" panose="020B0604030504040204" pitchFamily="34" charset="0"/>
                    </a:rPr>
                    <a:t>DMIPS/MHz</a:t>
                  </a:r>
                  <a:endParaRPr lang="hu-HU" sz="1050" dirty="0">
                    <a:solidFill>
                      <a:prstClr val="black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endParaRPr>
                </a:p>
              </p:txBody>
            </p:sp>
            <p:cxnSp>
              <p:nvCxnSpPr>
                <p:cNvPr id="87" name="Egyenes összekötő 86"/>
                <p:cNvCxnSpPr/>
                <p:nvPr/>
              </p:nvCxnSpPr>
              <p:spPr>
                <a:xfrm>
                  <a:off x="7640820" y="6294184"/>
                  <a:ext cx="0" cy="144463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88" name="Szövegdoboz 17"/>
                <p:cNvSpPr txBox="1">
                  <a:spLocks noChangeArrowheads="1"/>
                </p:cNvSpPr>
                <p:nvPr/>
              </p:nvSpPr>
              <p:spPr bwMode="auto">
                <a:xfrm>
                  <a:off x="8615880" y="6436827"/>
                  <a:ext cx="511679" cy="24622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spcBef>
                      <a:spcPct val="20000"/>
                    </a:spcBef>
                    <a:buFont typeface="Arial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5pPr>
                  <a:lvl6pPr marL="2514600" indent="-228600" fontAlgn="base">
                    <a:spcBef>
                      <a:spcPct val="20000"/>
                    </a:spcBef>
                    <a:spcAft>
                      <a:spcPct val="0"/>
                    </a:spcAft>
                    <a:buFont typeface="Arial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6pPr>
                  <a:lvl7pPr marL="2971800" indent="-228600" fontAlgn="base">
                    <a:spcBef>
                      <a:spcPct val="20000"/>
                    </a:spcBef>
                    <a:spcAft>
                      <a:spcPct val="0"/>
                    </a:spcAft>
                    <a:buFont typeface="Arial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7pPr>
                  <a:lvl8pPr marL="3429000" indent="-228600" fontAlgn="base">
                    <a:spcBef>
                      <a:spcPct val="20000"/>
                    </a:spcBef>
                    <a:spcAft>
                      <a:spcPct val="0"/>
                    </a:spcAft>
                    <a:buFont typeface="Arial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8pPr>
                  <a:lvl9pPr marL="3886200" indent="-228600" fontAlgn="base">
                    <a:spcBef>
                      <a:spcPct val="20000"/>
                    </a:spcBef>
                    <a:spcAft>
                      <a:spcPct val="0"/>
                    </a:spcAft>
                    <a:buFont typeface="Arial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r>
                    <a:rPr lang="hu-HU" altLang="hu-HU" sz="1000" smtClean="0">
                      <a:solidFill>
                        <a:srgbClr val="000000"/>
                      </a:solidFill>
                      <a:latin typeface="Verdana" pitchFamily="34" charset="0"/>
                    </a:rPr>
                    <a:t>2015</a:t>
                  </a:r>
                  <a:endParaRPr lang="hu-HU" altLang="hu-HU" sz="1000">
                    <a:solidFill>
                      <a:srgbClr val="000000"/>
                    </a:solidFill>
                    <a:latin typeface="Verdana" pitchFamily="34" charset="0"/>
                  </a:endParaRPr>
                </a:p>
              </p:txBody>
            </p:sp>
            <p:cxnSp>
              <p:nvCxnSpPr>
                <p:cNvPr id="89" name="Egyenes összekötő 56"/>
                <p:cNvCxnSpPr/>
                <p:nvPr/>
              </p:nvCxnSpPr>
              <p:spPr>
                <a:xfrm>
                  <a:off x="8487062" y="6293952"/>
                  <a:ext cx="0" cy="144463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71" name="Lekerekített téglalap 70"/>
                <p:cNvSpPr/>
                <p:nvPr/>
              </p:nvSpPr>
              <p:spPr>
                <a:xfrm>
                  <a:off x="8352440" y="476672"/>
                  <a:ext cx="180000" cy="180000"/>
                </a:xfrm>
                <a:prstGeom prst="roundRect">
                  <a:avLst/>
                </a:prstGeom>
              </p:spPr>
              <p:style>
                <a:lnRef idx="0">
                  <a:schemeClr val="accent1"/>
                </a:lnRef>
                <a:fillRef idx="3">
                  <a:schemeClr val="accent1"/>
                </a:fillRef>
                <a:effectRef idx="3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/>
                  <a:endParaRPr lang="hu-HU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76" name="Szövegdoboz 36"/>
                <p:cNvSpPr txBox="1">
                  <a:spLocks noChangeArrowheads="1"/>
                </p:cNvSpPr>
                <p:nvPr/>
              </p:nvSpPr>
              <p:spPr bwMode="auto">
                <a:xfrm rot="-1620000">
                  <a:off x="7410882" y="582834"/>
                  <a:ext cx="1002197" cy="69249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spcBef>
                      <a:spcPct val="20000"/>
                    </a:spcBef>
                    <a:buFont typeface="Arial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5pPr>
                  <a:lvl6pPr marL="2514600" indent="-228600" fontAlgn="base">
                    <a:spcBef>
                      <a:spcPct val="20000"/>
                    </a:spcBef>
                    <a:spcAft>
                      <a:spcPct val="0"/>
                    </a:spcAft>
                    <a:buFont typeface="Arial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6pPr>
                  <a:lvl7pPr marL="2971800" indent="-228600" fontAlgn="base">
                    <a:spcBef>
                      <a:spcPct val="20000"/>
                    </a:spcBef>
                    <a:spcAft>
                      <a:spcPct val="0"/>
                    </a:spcAft>
                    <a:buFont typeface="Arial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7pPr>
                  <a:lvl8pPr marL="3429000" indent="-228600" fontAlgn="base">
                    <a:spcBef>
                      <a:spcPct val="20000"/>
                    </a:spcBef>
                    <a:spcAft>
                      <a:spcPct val="0"/>
                    </a:spcAft>
                    <a:buFont typeface="Arial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8pPr>
                  <a:lvl9pPr marL="3886200" indent="-228600" fontAlgn="base">
                    <a:spcBef>
                      <a:spcPct val="20000"/>
                    </a:spcBef>
                    <a:spcAft>
                      <a:spcPct val="0"/>
                    </a:spcAft>
                    <a:buFont typeface="Arial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9pPr>
                </a:lstStyle>
                <a:p>
                  <a:pPr algn="ctr">
                    <a:spcBef>
                      <a:spcPct val="0"/>
                    </a:spcBef>
                    <a:buFontTx/>
                    <a:buNone/>
                  </a:pPr>
                  <a:r>
                    <a:rPr lang="hu-HU" altLang="hu-HU" sz="900" smtClean="0">
                      <a:solidFill>
                        <a:srgbClr val="000000"/>
                      </a:solidFill>
                      <a:latin typeface="Verdana" pitchFamily="34" charset="0"/>
                    </a:rPr>
                    <a:t>2</a:t>
                  </a:r>
                  <a:r>
                    <a:rPr lang="en-US" altLang="hu-HU" sz="900" smtClean="0">
                      <a:solidFill>
                        <a:srgbClr val="000000"/>
                      </a:solidFill>
                      <a:latin typeface="Verdana" pitchFamily="34" charset="0"/>
                    </a:rPr>
                    <a:t>/201</a:t>
                  </a:r>
                  <a:r>
                    <a:rPr lang="hu-HU" altLang="hu-HU" sz="900" smtClean="0">
                      <a:solidFill>
                        <a:srgbClr val="000000"/>
                      </a:solidFill>
                      <a:latin typeface="Verdana" pitchFamily="34" charset="0"/>
                    </a:rPr>
                    <a:t>5</a:t>
                  </a:r>
                  <a:endParaRPr lang="en-US" altLang="hu-HU" sz="900" smtClean="0">
                    <a:solidFill>
                      <a:srgbClr val="000000"/>
                    </a:solidFill>
                    <a:latin typeface="Verdana" pitchFamily="34" charset="0"/>
                  </a:endParaRPr>
                </a:p>
                <a:p>
                  <a:pPr>
                    <a:spcBef>
                      <a:spcPct val="0"/>
                    </a:spcBef>
                    <a:buFontTx/>
                    <a:buNone/>
                  </a:pPr>
                  <a:r>
                    <a:rPr lang="hu-HU" altLang="hu-HU" sz="1000" b="1" err="1" smtClean="0">
                      <a:solidFill>
                        <a:srgbClr val="000000"/>
                      </a:solidFill>
                      <a:latin typeface="Verdana" pitchFamily="34" charset="0"/>
                    </a:rPr>
                    <a:t>Cortex-A</a:t>
                  </a:r>
                  <a:r>
                    <a:rPr lang="en-US" altLang="hu-HU" sz="1000" b="1" smtClean="0">
                      <a:solidFill>
                        <a:srgbClr val="000000"/>
                      </a:solidFill>
                      <a:latin typeface="Verdana" pitchFamily="34" charset="0"/>
                    </a:rPr>
                    <a:t>7</a:t>
                  </a:r>
                  <a:r>
                    <a:rPr lang="hu-HU" altLang="hu-HU" sz="1000" b="1" smtClean="0">
                      <a:solidFill>
                        <a:srgbClr val="000000"/>
                      </a:solidFill>
                      <a:latin typeface="Verdana" pitchFamily="34" charset="0"/>
                    </a:rPr>
                    <a:t>2</a:t>
                  </a:r>
                  <a:endParaRPr lang="en-US" altLang="hu-HU" sz="1000" b="1" smtClean="0">
                    <a:solidFill>
                      <a:srgbClr val="000000"/>
                    </a:solidFill>
                    <a:latin typeface="Verdana" pitchFamily="34" charset="0"/>
                  </a:endParaRPr>
                </a:p>
                <a:p>
                  <a:pPr algn="ctr">
                    <a:spcBef>
                      <a:spcPct val="0"/>
                    </a:spcBef>
                    <a:buFontTx/>
                    <a:buNone/>
                  </a:pPr>
                  <a:r>
                    <a:rPr lang="en-US" altLang="hu-HU" sz="1000" smtClean="0">
                      <a:solidFill>
                        <a:srgbClr val="000000"/>
                      </a:solidFill>
                      <a:latin typeface="Verdana" pitchFamily="34" charset="0"/>
                    </a:rPr>
                    <a:t>ARMv8</a:t>
                  </a:r>
                  <a:endParaRPr lang="hu-HU" altLang="hu-HU" sz="1000" smtClean="0">
                    <a:solidFill>
                      <a:srgbClr val="000000"/>
                    </a:solidFill>
                    <a:latin typeface="Verdana" pitchFamily="34" charset="0"/>
                  </a:endParaRPr>
                </a:p>
                <a:p>
                  <a:pPr algn="ctr">
                    <a:spcBef>
                      <a:spcPct val="0"/>
                    </a:spcBef>
                    <a:buFontTx/>
                    <a:buNone/>
                  </a:pPr>
                  <a:r>
                    <a:rPr lang="en-US" altLang="hu-HU" sz="1000" smtClean="0">
                      <a:solidFill>
                        <a:srgbClr val="000000"/>
                      </a:solidFill>
                      <a:latin typeface="Verdana" pitchFamily="34" charset="0"/>
                    </a:rPr>
                    <a:t>16 nm</a:t>
                  </a:r>
                  <a:endParaRPr lang="hu-HU" altLang="hu-HU" sz="1000">
                    <a:solidFill>
                      <a:srgbClr val="000000"/>
                    </a:solidFill>
                    <a:latin typeface="Verdana" pitchFamily="34" charset="0"/>
                  </a:endParaRPr>
                </a:p>
              </p:txBody>
            </p:sp>
          </p:grpSp>
        </p:grpSp>
        <p:cxnSp>
          <p:nvCxnSpPr>
            <p:cNvPr id="81" name="Egyenes összekötő 56"/>
            <p:cNvCxnSpPr/>
            <p:nvPr/>
          </p:nvCxnSpPr>
          <p:spPr>
            <a:xfrm>
              <a:off x="8879033" y="6339811"/>
              <a:ext cx="0" cy="128314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0" name="Lekerekített téglalap 30"/>
            <p:cNvSpPr/>
            <p:nvPr/>
          </p:nvSpPr>
          <p:spPr>
            <a:xfrm>
              <a:off x="8726961" y="4784778"/>
              <a:ext cx="170183" cy="159878"/>
            </a:xfrm>
            <a:prstGeom prst="roundRect">
              <a:avLst/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hu-HU">
                <a:solidFill>
                  <a:prstClr val="white"/>
                </a:solidFill>
              </a:endParaRPr>
            </a:p>
          </p:txBody>
        </p:sp>
        <p:sp>
          <p:nvSpPr>
            <p:cNvPr id="91" name="Szövegdoboz 36"/>
            <p:cNvSpPr txBox="1">
              <a:spLocks noChangeArrowheads="1"/>
            </p:cNvSpPr>
            <p:nvPr/>
          </p:nvSpPr>
          <p:spPr bwMode="auto">
            <a:xfrm rot="21434806">
              <a:off x="7615595" y="4687436"/>
              <a:ext cx="1002197" cy="6924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itchFamily="34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itchFamily="34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itchFamily="34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itchFamily="34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hu-HU" altLang="hu-HU" sz="900" dirty="0" smtClean="0">
                  <a:solidFill>
                    <a:srgbClr val="000000"/>
                  </a:solidFill>
                  <a:latin typeface="Verdana" pitchFamily="34" charset="0"/>
                </a:rPr>
                <a:t>11</a:t>
              </a:r>
              <a:r>
                <a:rPr lang="en-US" altLang="hu-HU" sz="900" dirty="0" smtClean="0">
                  <a:solidFill>
                    <a:srgbClr val="000000"/>
                  </a:solidFill>
                  <a:latin typeface="Verdana" pitchFamily="34" charset="0"/>
                </a:rPr>
                <a:t>/201</a:t>
              </a:r>
              <a:r>
                <a:rPr lang="hu-HU" altLang="hu-HU" sz="900" dirty="0" smtClean="0">
                  <a:solidFill>
                    <a:srgbClr val="000000"/>
                  </a:solidFill>
                  <a:latin typeface="Verdana" pitchFamily="34" charset="0"/>
                </a:rPr>
                <a:t>5</a:t>
              </a:r>
              <a:endParaRPr lang="en-US" altLang="hu-HU" sz="900" dirty="0" smtClean="0">
                <a:solidFill>
                  <a:srgbClr val="000000"/>
                </a:solidFill>
                <a:latin typeface="Verdana" pitchFamily="34" charset="0"/>
              </a:endParaRPr>
            </a:p>
            <a:p>
              <a:pPr>
                <a:spcBef>
                  <a:spcPct val="0"/>
                </a:spcBef>
                <a:buFontTx/>
                <a:buNone/>
              </a:pPr>
              <a:r>
                <a:rPr lang="hu-HU" altLang="hu-HU" sz="1000" b="1" dirty="0" smtClean="0">
                  <a:solidFill>
                    <a:srgbClr val="000000"/>
                  </a:solidFill>
                  <a:latin typeface="Verdana" pitchFamily="34" charset="0"/>
                </a:rPr>
                <a:t>Cortex-A35</a:t>
              </a:r>
              <a:endParaRPr lang="en-US" altLang="hu-HU" sz="1000" b="1" dirty="0" smtClean="0">
                <a:solidFill>
                  <a:srgbClr val="000000"/>
                </a:solidFill>
                <a:latin typeface="Verdana" pitchFamily="34" charset="0"/>
              </a:endParaRPr>
            </a:p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hu-HU" sz="1000" dirty="0" smtClean="0">
                  <a:solidFill>
                    <a:srgbClr val="000000"/>
                  </a:solidFill>
                  <a:latin typeface="Verdana" pitchFamily="34" charset="0"/>
                </a:rPr>
                <a:t>ARMv8</a:t>
              </a:r>
            </a:p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hu-HU" sz="1000" dirty="0" smtClean="0">
                  <a:solidFill>
                    <a:srgbClr val="000000"/>
                  </a:solidFill>
                  <a:latin typeface="Verdana" pitchFamily="34" charset="0"/>
                </a:rPr>
                <a:t>2</a:t>
              </a:r>
              <a:r>
                <a:rPr lang="hu-HU" altLang="hu-HU" sz="1000" dirty="0" smtClean="0">
                  <a:solidFill>
                    <a:srgbClr val="000000"/>
                  </a:solidFill>
                  <a:latin typeface="Verdana" pitchFamily="34" charset="0"/>
                </a:rPr>
                <a:t>8</a:t>
              </a:r>
              <a:r>
                <a:rPr lang="en-US" altLang="hu-HU" sz="1000" dirty="0" smtClean="0">
                  <a:solidFill>
                    <a:srgbClr val="000000"/>
                  </a:solidFill>
                  <a:latin typeface="Verdana" pitchFamily="34" charset="0"/>
                </a:rPr>
                <a:t> nm</a:t>
              </a:r>
              <a:endParaRPr lang="hu-HU" altLang="hu-HU" sz="1000" dirty="0">
                <a:solidFill>
                  <a:srgbClr val="000000"/>
                </a:solidFill>
                <a:latin typeface="Verdana" pitchFamily="34" charset="0"/>
              </a:endParaRPr>
            </a:p>
          </p:txBody>
        </p:sp>
      </p:grpSp>
      <p:sp>
        <p:nvSpPr>
          <p:cNvPr id="92" name="TextBox 91"/>
          <p:cNvSpPr txBox="1"/>
          <p:nvPr/>
        </p:nvSpPr>
        <p:spPr>
          <a:xfrm>
            <a:off x="176213" y="534486"/>
            <a:ext cx="7328866" cy="36933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hu-HU" dirty="0" smtClean="0">
                <a:solidFill>
                  <a:srgbClr val="2D2D8A"/>
                </a:solidFill>
              </a:rPr>
              <a:t>Overview or ARM’s 64-bit Cortex-A series -3 </a:t>
            </a:r>
            <a:r>
              <a:rPr lang="en-US" dirty="0" smtClean="0">
                <a:solidFill>
                  <a:srgbClr val="000000"/>
                </a:solidFill>
              </a:rPr>
              <a:t>(based </a:t>
            </a:r>
            <a:r>
              <a:rPr lang="en-US" dirty="0">
                <a:solidFill>
                  <a:srgbClr val="000000"/>
                </a:solidFill>
              </a:rPr>
              <a:t>on </a:t>
            </a:r>
            <a:r>
              <a:rPr lang="en-US" dirty="0" smtClean="0">
                <a:solidFill>
                  <a:srgbClr val="000000"/>
                </a:solidFill>
              </a:rPr>
              <a:t>[</a:t>
            </a:r>
            <a:r>
              <a:rPr lang="hu-HU" dirty="0" smtClean="0">
                <a:solidFill>
                  <a:srgbClr val="000000"/>
                </a:solidFill>
              </a:rPr>
              <a:t>12</a:t>
            </a:r>
            <a:r>
              <a:rPr lang="en-US" dirty="0" smtClean="0">
                <a:solidFill>
                  <a:srgbClr val="000000"/>
                </a:solidFill>
              </a:rPr>
              <a:t>]) 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93" name="Rounded Rectangle 92"/>
          <p:cNvSpPr/>
          <p:nvPr/>
        </p:nvSpPr>
        <p:spPr>
          <a:xfrm rot="19980000">
            <a:off x="5441433" y="1557759"/>
            <a:ext cx="3209037" cy="1230111"/>
          </a:xfrm>
          <a:prstGeom prst="roundRect">
            <a:avLst/>
          </a:prstGeom>
          <a:noFill/>
          <a:ln w="28575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4" name="Rounded Rectangle 93"/>
          <p:cNvSpPr/>
          <p:nvPr/>
        </p:nvSpPr>
        <p:spPr>
          <a:xfrm rot="21362191">
            <a:off x="6216065" y="4549996"/>
            <a:ext cx="2737431" cy="1161793"/>
          </a:xfrm>
          <a:prstGeom prst="roundRect">
            <a:avLst/>
          </a:prstGeom>
          <a:noFill/>
          <a:ln w="28575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9572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694"/>
          <a:stretch/>
        </p:blipFill>
        <p:spPr bwMode="auto">
          <a:xfrm>
            <a:off x="733754" y="1268760"/>
            <a:ext cx="7663671" cy="47608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91718" y="626356"/>
            <a:ext cx="81627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mtClean="0">
                <a:solidFill>
                  <a:schemeClr val="accent6"/>
                </a:solidFill>
              </a:rPr>
              <a:t>The</a:t>
            </a:r>
            <a:r>
              <a:rPr lang="hu-HU" smtClean="0">
                <a:solidFill>
                  <a:schemeClr val="accent6"/>
                </a:solidFill>
              </a:rPr>
              <a:t> 64-bit</a:t>
            </a:r>
            <a:r>
              <a:rPr lang="en-US" smtClean="0">
                <a:solidFill>
                  <a:schemeClr val="accent6"/>
                </a:solidFill>
              </a:rPr>
              <a:t> Cortex-A series as the basis for scalable applications </a:t>
            </a:r>
            <a:r>
              <a:rPr lang="en-US" smtClean="0"/>
              <a:t>[</a:t>
            </a:r>
            <a:r>
              <a:rPr lang="hu-HU" smtClean="0"/>
              <a:t>48</a:t>
            </a:r>
            <a:r>
              <a:rPr lang="en-US" smtClean="0"/>
              <a:t>]</a:t>
            </a:r>
            <a:endParaRPr lang="en-US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393700"/>
          </a:xfrm>
        </p:spPr>
        <p:txBody>
          <a:bodyPr/>
          <a:lstStyle/>
          <a:p>
            <a:r>
              <a:rPr lang="hu-HU" smtClean="0"/>
              <a:t>7.</a:t>
            </a:r>
            <a:r>
              <a:rPr lang="en-US" smtClean="0"/>
              <a:t>1 </a:t>
            </a:r>
            <a:r>
              <a:rPr lang="en-US"/>
              <a:t>Overview of ARM’s 64-bit Cortex-A series </a:t>
            </a:r>
            <a:r>
              <a:rPr lang="hu-HU" smtClean="0"/>
              <a:t>(4)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2707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5" t="15951"/>
          <a:stretch/>
        </p:blipFill>
        <p:spPr bwMode="auto">
          <a:xfrm>
            <a:off x="0" y="1178750"/>
            <a:ext cx="9080484" cy="39626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91718" y="631785"/>
            <a:ext cx="61345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mtClean="0">
                <a:solidFill>
                  <a:srgbClr val="2D2D8A"/>
                </a:solidFill>
              </a:rPr>
              <a:t>Target markets of the 64-bit Cortex-A series</a:t>
            </a:r>
            <a:r>
              <a:rPr lang="en-US" smtClean="0">
                <a:solidFill>
                  <a:srgbClr val="2D2D8A"/>
                </a:solidFill>
              </a:rPr>
              <a:t> </a:t>
            </a:r>
            <a:r>
              <a:rPr lang="en-US" smtClean="0">
                <a:solidFill>
                  <a:srgbClr val="000000"/>
                </a:solidFill>
              </a:rPr>
              <a:t>[</a:t>
            </a:r>
            <a:r>
              <a:rPr lang="hu-HU" smtClean="0">
                <a:solidFill>
                  <a:srgbClr val="000000"/>
                </a:solidFill>
              </a:rPr>
              <a:t>49</a:t>
            </a:r>
            <a:r>
              <a:rPr lang="en-US" smtClean="0">
                <a:solidFill>
                  <a:srgbClr val="000000"/>
                </a:solidFill>
              </a:rPr>
              <a:t>]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393700"/>
          </a:xfrm>
        </p:spPr>
        <p:txBody>
          <a:bodyPr/>
          <a:lstStyle/>
          <a:p>
            <a:r>
              <a:rPr lang="hu-HU" smtClean="0"/>
              <a:t>7.</a:t>
            </a:r>
            <a:r>
              <a:rPr lang="en-US" smtClean="0"/>
              <a:t>1 </a:t>
            </a:r>
            <a:r>
              <a:rPr lang="en-US"/>
              <a:t>Overview of ARM’s 64-bit Cortex-A series </a:t>
            </a:r>
            <a:r>
              <a:rPr lang="hu-HU" smtClean="0"/>
              <a:t>(5)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43940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4272530"/>
              </p:ext>
            </p:extLst>
          </p:nvPr>
        </p:nvGraphicFramePr>
        <p:xfrm>
          <a:off x="206515" y="1042890"/>
          <a:ext cx="8776670" cy="5525398"/>
        </p:xfrm>
        <a:graphic>
          <a:graphicData uri="http://schemas.openxmlformats.org/drawingml/2006/table">
            <a:tbl>
              <a:tblPr/>
              <a:tblGrid>
                <a:gridCol w="1253810"/>
                <a:gridCol w="1401485"/>
                <a:gridCol w="1665185"/>
                <a:gridCol w="1305145"/>
                <a:gridCol w="1080120"/>
                <a:gridCol w="990110"/>
                <a:gridCol w="1080815"/>
              </a:tblGrid>
              <a:tr h="636381"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/>
                        <a:t>CPU Core</a:t>
                      </a:r>
                    </a:p>
                  </a:txBody>
                  <a:tcPr marL="49736" marR="49736" marT="24868" marB="2486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/>
                        <a:t>Architecture</a:t>
                      </a:r>
                    </a:p>
                  </a:txBody>
                  <a:tcPr marL="49736" marR="49736" marT="24868" marB="2486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smtClean="0"/>
                        <a:t>Efficiency</a:t>
                      </a:r>
                      <a:endParaRPr lang="en-US" sz="1200" b="1"/>
                    </a:p>
                  </a:txBody>
                  <a:tcPr marL="49736" marR="49736" marT="24868" marB="2486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err="1"/>
                        <a:t>big.LITTLE</a:t>
                      </a:r>
                      <a:endParaRPr lang="en-US" sz="1200" b="1"/>
                    </a:p>
                  </a:txBody>
                  <a:tcPr marL="49736" marR="49736" marT="24868" marB="2486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smtClean="0"/>
                        <a:t>Announced</a:t>
                      </a:r>
                      <a:endParaRPr lang="en-US" sz="1200" b="1"/>
                    </a:p>
                  </a:txBody>
                  <a:tcPr marL="49736" marR="49736" marT="24868" marB="2486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/>
                        <a:t>Available</a:t>
                      </a:r>
                      <a:br>
                        <a:rPr lang="en-US" sz="1200" b="1"/>
                      </a:br>
                      <a:r>
                        <a:rPr lang="en-US" sz="1200" b="1"/>
                        <a:t>in devices</a:t>
                      </a:r>
                    </a:p>
                  </a:txBody>
                  <a:tcPr marL="49736" marR="49736" marT="24868" marB="2486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/>
                        <a:t>Target</a:t>
                      </a:r>
                    </a:p>
                  </a:txBody>
                  <a:tcPr marL="49736" marR="49736" marT="24868" marB="2486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89524">
                <a:tc>
                  <a:txBody>
                    <a:bodyPr/>
                    <a:lstStyle/>
                    <a:p>
                      <a:pPr algn="ctr"/>
                      <a:r>
                        <a:rPr lang="hu-HU" sz="1200" b="1" smtClean="0"/>
                        <a:t>Cortex-A72</a:t>
                      </a:r>
                      <a:endParaRPr lang="en-US" sz="1200" b="1"/>
                    </a:p>
                  </a:txBody>
                  <a:tcPr marL="49736" marR="49736" marT="24868" marB="2486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200" smtClean="0"/>
                        <a:t>ARMv8 (64-bit)</a:t>
                      </a:r>
                      <a:endParaRPr lang="en-US" sz="1200"/>
                    </a:p>
                  </a:txBody>
                  <a:tcPr marL="49736" marR="49736" marT="24868" marB="2486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200" dirty="0" smtClean="0"/>
                        <a:t>6.3-7.3 DMIPS/MHz</a:t>
                      </a:r>
                      <a:endParaRPr lang="en-US" sz="1200" dirty="0"/>
                    </a:p>
                  </a:txBody>
                  <a:tcPr marL="49736" marR="49736" marT="24868" marB="2486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200" dirty="0" smtClean="0"/>
                        <a:t>Yes </a:t>
                      </a:r>
                    </a:p>
                    <a:p>
                      <a:pPr algn="ctr"/>
                      <a:r>
                        <a:rPr lang="hu-HU" sz="1200" dirty="0" smtClean="0"/>
                        <a:t>(with A53/A35)</a:t>
                      </a:r>
                      <a:endParaRPr lang="en-US" sz="1200" dirty="0"/>
                    </a:p>
                  </a:txBody>
                  <a:tcPr marL="49736" marR="49736" marT="24868" marB="2486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200" smtClean="0"/>
                        <a:t>2015</a:t>
                      </a:r>
                      <a:endParaRPr lang="en-US" sz="1200"/>
                    </a:p>
                  </a:txBody>
                  <a:tcPr marL="49736" marR="49736" marT="24868" marB="2486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200" smtClean="0"/>
                        <a:t>n.a.</a:t>
                      </a:r>
                      <a:endParaRPr lang="en-US" sz="1200"/>
                    </a:p>
                  </a:txBody>
                  <a:tcPr marL="49736" marR="49736" marT="24868" marB="2486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200" smtClean="0"/>
                        <a:t>High-end</a:t>
                      </a:r>
                      <a:endParaRPr lang="en-US" sz="1200"/>
                    </a:p>
                  </a:txBody>
                  <a:tcPr marL="49736" marR="49736" marT="24868" marB="2486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89524">
                <a:tc>
                  <a:txBody>
                    <a:bodyPr/>
                    <a:lstStyle/>
                    <a:p>
                      <a:pPr algn="ctr"/>
                      <a:r>
                        <a:rPr lang="en-US" sz="1200" b="1"/>
                        <a:t>Cortex-A57</a:t>
                      </a:r>
                    </a:p>
                  </a:txBody>
                  <a:tcPr marL="49736" marR="49736" marT="24868" marB="2486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/>
                        <a:t>ARMv8 (64-bit)</a:t>
                      </a:r>
                    </a:p>
                  </a:txBody>
                  <a:tcPr marL="49736" marR="49736" marT="24868" marB="2486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/>
                        <a:t>4,8 DMIPS/MHz</a:t>
                      </a:r>
                    </a:p>
                  </a:txBody>
                  <a:tcPr marL="49736" marR="49736" marT="24868" marB="2486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smtClean="0"/>
                        <a:t>Yes</a:t>
                      </a:r>
                      <a:endParaRPr lang="hu-HU" sz="1200" smtClean="0"/>
                    </a:p>
                    <a:p>
                      <a:pPr algn="ctr"/>
                      <a:r>
                        <a:rPr lang="en-US" sz="1200" smtClean="0"/>
                        <a:t>(</a:t>
                      </a:r>
                      <a:r>
                        <a:rPr lang="en-US" sz="1200"/>
                        <a:t>with A53)</a:t>
                      </a:r>
                    </a:p>
                  </a:txBody>
                  <a:tcPr marL="49736" marR="49736" marT="24868" marB="2486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/>
                        <a:t>2012</a:t>
                      </a:r>
                    </a:p>
                  </a:txBody>
                  <a:tcPr marL="49736" marR="49736" marT="24868" marB="2486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/>
                        <a:t>2015</a:t>
                      </a:r>
                    </a:p>
                  </a:txBody>
                  <a:tcPr marL="49736" marR="49736" marT="24868" marB="2486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/>
                        <a:t>High-end</a:t>
                      </a:r>
                    </a:p>
                  </a:txBody>
                  <a:tcPr marL="49736" marR="49736" marT="24868" marB="2486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89524"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/>
                        <a:t>Cortex-A53</a:t>
                      </a:r>
                    </a:p>
                  </a:txBody>
                  <a:tcPr marL="49736" marR="49736" marT="24868" marB="2486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ARMv8 (64-bit)</a:t>
                      </a:r>
                    </a:p>
                  </a:txBody>
                  <a:tcPr marL="49736" marR="49736" marT="24868" marB="2486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2,3 DMIPS/MHz</a:t>
                      </a:r>
                    </a:p>
                  </a:txBody>
                  <a:tcPr marL="49736" marR="49736" marT="24868" marB="2486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Yes (with A57)</a:t>
                      </a:r>
                    </a:p>
                  </a:txBody>
                  <a:tcPr marL="49736" marR="49736" marT="24868" marB="2486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2012</a:t>
                      </a:r>
                    </a:p>
                  </a:txBody>
                  <a:tcPr marL="49736" marR="49736" marT="24868" marB="2486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2H 2014</a:t>
                      </a:r>
                    </a:p>
                  </a:txBody>
                  <a:tcPr marL="49736" marR="49736" marT="24868" marB="2486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200" dirty="0" smtClean="0"/>
                        <a:t>Low power</a:t>
                      </a:r>
                      <a:endParaRPr lang="en-US" sz="1200" dirty="0"/>
                    </a:p>
                  </a:txBody>
                  <a:tcPr marL="49736" marR="49736" marT="24868" marB="2486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89524"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/>
                        <a:t>Cortex-A</a:t>
                      </a:r>
                      <a:r>
                        <a:rPr lang="hu-HU" sz="1200" b="1" dirty="0" smtClean="0"/>
                        <a:t>35</a:t>
                      </a:r>
                      <a:endParaRPr lang="en-US" sz="1200" b="1" dirty="0"/>
                    </a:p>
                  </a:txBody>
                  <a:tcPr marL="49736" marR="49736" marT="24868" marB="2486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ARMv8 (64-bit)</a:t>
                      </a:r>
                    </a:p>
                  </a:txBody>
                  <a:tcPr marL="49736" marR="49736" marT="24868" marB="2486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2,</a:t>
                      </a:r>
                      <a:r>
                        <a:rPr lang="hu-HU" sz="1200" dirty="0" smtClean="0"/>
                        <a:t>1</a:t>
                      </a:r>
                      <a:r>
                        <a:rPr lang="en-US" sz="1200" dirty="0"/>
                        <a:t> DMIPS/MHz</a:t>
                      </a:r>
                    </a:p>
                  </a:txBody>
                  <a:tcPr marL="49736" marR="49736" marT="24868" marB="2486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Yes (with </a:t>
                      </a:r>
                      <a:r>
                        <a:rPr lang="en-US" sz="1200" dirty="0" smtClean="0"/>
                        <a:t>A57</a:t>
                      </a:r>
                      <a:r>
                        <a:rPr lang="hu-HU" sz="1200" dirty="0" smtClean="0"/>
                        <a:t>/A72</a:t>
                      </a:r>
                      <a:r>
                        <a:rPr lang="en-US" sz="1200" dirty="0" smtClean="0"/>
                        <a:t>)</a:t>
                      </a:r>
                      <a:endParaRPr lang="en-US" sz="1200" dirty="0"/>
                    </a:p>
                  </a:txBody>
                  <a:tcPr marL="49736" marR="49736" marT="24868" marB="2486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201</a:t>
                      </a:r>
                      <a:r>
                        <a:rPr lang="hu-HU" sz="1200" dirty="0" smtClean="0"/>
                        <a:t>5</a:t>
                      </a:r>
                      <a:endParaRPr lang="en-US" sz="1200" dirty="0"/>
                    </a:p>
                  </a:txBody>
                  <a:tcPr marL="49736" marR="49736" marT="24868" marB="2486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2H </a:t>
                      </a:r>
                      <a:r>
                        <a:rPr lang="en-US" sz="1200" dirty="0" smtClean="0"/>
                        <a:t>201</a:t>
                      </a:r>
                      <a:r>
                        <a:rPr lang="hu-HU" sz="1200" dirty="0" smtClean="0"/>
                        <a:t>6</a:t>
                      </a:r>
                      <a:endParaRPr lang="en-US" sz="1200" dirty="0"/>
                    </a:p>
                  </a:txBody>
                  <a:tcPr marL="49736" marR="49736" marT="24868" marB="2486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200" dirty="0" smtClean="0"/>
                        <a:t>Low power</a:t>
                      </a:r>
                      <a:endParaRPr lang="en-US" sz="1200" dirty="0"/>
                    </a:p>
                  </a:txBody>
                  <a:tcPr marL="49736" marR="49736" marT="24868" marB="2486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89524">
                <a:tc>
                  <a:txBody>
                    <a:bodyPr/>
                    <a:lstStyle/>
                    <a:p>
                      <a:pPr algn="ctr"/>
                      <a:r>
                        <a:rPr lang="en-US" sz="1200" b="1"/>
                        <a:t>Cortex-A17</a:t>
                      </a:r>
                    </a:p>
                  </a:txBody>
                  <a:tcPr marL="49736" marR="49736" marT="24868" marB="2486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/>
                        <a:t>ARMv7 (32-bit)</a:t>
                      </a:r>
                    </a:p>
                  </a:txBody>
                  <a:tcPr marL="49736" marR="49736" marT="24868" marB="2486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/>
                        <a:t>4,0 DMIPS/MHz</a:t>
                      </a:r>
                    </a:p>
                  </a:txBody>
                  <a:tcPr marL="49736" marR="49736" marT="24868" marB="2486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/>
                        <a:t>Yes (with A7)</a:t>
                      </a:r>
                    </a:p>
                  </a:txBody>
                  <a:tcPr marL="49736" marR="49736" marT="24868" marB="2486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/>
                        <a:t>2014</a:t>
                      </a:r>
                    </a:p>
                  </a:txBody>
                  <a:tcPr marL="49736" marR="49736" marT="24868" marB="2486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/>
                        <a:t>2015</a:t>
                      </a:r>
                    </a:p>
                  </a:txBody>
                  <a:tcPr marL="49736" marR="49736" marT="24868" marB="2486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200" smtClean="0"/>
                        <a:t>Mainstream</a:t>
                      </a:r>
                      <a:endParaRPr lang="en-US" sz="1200"/>
                    </a:p>
                  </a:txBody>
                  <a:tcPr marL="49736" marR="49736" marT="24868" marB="2486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89524">
                <a:tc>
                  <a:txBody>
                    <a:bodyPr/>
                    <a:lstStyle/>
                    <a:p>
                      <a:pPr algn="ctr"/>
                      <a:r>
                        <a:rPr lang="en-US" sz="1200" b="1"/>
                        <a:t>Cortex-A15</a:t>
                      </a:r>
                    </a:p>
                  </a:txBody>
                  <a:tcPr marL="49736" marR="49736" marT="24868" marB="2486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/>
                        <a:t>ARMv7 (32-bit)</a:t>
                      </a:r>
                    </a:p>
                  </a:txBody>
                  <a:tcPr marL="49736" marR="49736" marT="24868" marB="2486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/>
                        <a:t>4,0 DMIPS/MHz</a:t>
                      </a:r>
                    </a:p>
                  </a:txBody>
                  <a:tcPr marL="49736" marR="49736" marT="24868" marB="2486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/>
                        <a:t>Yes (with A7)</a:t>
                      </a:r>
                    </a:p>
                  </a:txBody>
                  <a:tcPr marL="49736" marR="49736" marT="24868" marB="2486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/>
                        <a:t>2010</a:t>
                      </a:r>
                    </a:p>
                  </a:txBody>
                  <a:tcPr marL="49736" marR="49736" marT="24868" marB="2486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/>
                        <a:t>Now</a:t>
                      </a:r>
                    </a:p>
                  </a:txBody>
                  <a:tcPr marL="49736" marR="49736" marT="24868" marB="2486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/>
                        <a:t>High-end</a:t>
                      </a:r>
                    </a:p>
                  </a:txBody>
                  <a:tcPr marL="49736" marR="49736" marT="24868" marB="2486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48951">
                <a:tc>
                  <a:txBody>
                    <a:bodyPr/>
                    <a:lstStyle/>
                    <a:p>
                      <a:pPr algn="ctr"/>
                      <a:r>
                        <a:rPr lang="en-US" sz="1200" b="1"/>
                        <a:t>Cortex-A12</a:t>
                      </a:r>
                    </a:p>
                  </a:txBody>
                  <a:tcPr marL="49736" marR="49736" marT="24868" marB="2486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/>
                        <a:t>ARMv7 (32-bit)</a:t>
                      </a:r>
                    </a:p>
                  </a:txBody>
                  <a:tcPr marL="49736" marR="49736" marT="24868" marB="2486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/>
                        <a:t>3,0 DMIPS/MHz</a:t>
                      </a:r>
                    </a:p>
                  </a:txBody>
                  <a:tcPr marL="49736" marR="49736" marT="24868" marB="2486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/>
                        <a:t>-</a:t>
                      </a:r>
                    </a:p>
                  </a:txBody>
                  <a:tcPr marL="49736" marR="49736" marT="24868" marB="2486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/>
                        <a:t>2013</a:t>
                      </a:r>
                    </a:p>
                  </a:txBody>
                  <a:tcPr marL="49736" marR="49736" marT="24868" marB="2486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/>
                        <a:t>2H 2015</a:t>
                      </a:r>
                    </a:p>
                  </a:txBody>
                  <a:tcPr marL="49736" marR="49736" marT="24868" marB="2486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200" smtClean="0"/>
                        <a:t>Mainstream</a:t>
                      </a:r>
                      <a:endParaRPr lang="en-US" sz="1200"/>
                    </a:p>
                  </a:txBody>
                  <a:tcPr marL="49736" marR="49736" marT="24868" marB="2486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48951">
                <a:tc>
                  <a:txBody>
                    <a:bodyPr/>
                    <a:lstStyle/>
                    <a:p>
                      <a:pPr algn="ctr"/>
                      <a:r>
                        <a:rPr lang="en-US" sz="1200" b="1"/>
                        <a:t>Cortex-A9</a:t>
                      </a:r>
                    </a:p>
                  </a:txBody>
                  <a:tcPr marL="49736" marR="49736" marT="24868" marB="2486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/>
                        <a:t>ARMv7 (32-bit)</a:t>
                      </a:r>
                    </a:p>
                  </a:txBody>
                  <a:tcPr marL="49736" marR="49736" marT="24868" marB="2486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/>
                        <a:t>2,5 DMIPS/MHz</a:t>
                      </a:r>
                    </a:p>
                  </a:txBody>
                  <a:tcPr marL="49736" marR="49736" marT="24868" marB="2486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/>
                        <a:t>-</a:t>
                      </a:r>
                    </a:p>
                  </a:txBody>
                  <a:tcPr marL="49736" marR="49736" marT="24868" marB="2486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/>
                        <a:t>2007</a:t>
                      </a:r>
                    </a:p>
                  </a:txBody>
                  <a:tcPr marL="49736" marR="49736" marT="24868" marB="2486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/>
                        <a:t>Now (EOL)</a:t>
                      </a:r>
                    </a:p>
                  </a:txBody>
                  <a:tcPr marL="49736" marR="49736" marT="24868" marB="2486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/>
                        <a:t>High-end</a:t>
                      </a:r>
                    </a:p>
                  </a:txBody>
                  <a:tcPr marL="49736" marR="49736" marT="24868" marB="2486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48951">
                <a:tc>
                  <a:txBody>
                    <a:bodyPr/>
                    <a:lstStyle/>
                    <a:p>
                      <a:pPr algn="ctr"/>
                      <a:r>
                        <a:rPr lang="en-US" sz="1200" b="1"/>
                        <a:t>Cortex-A8</a:t>
                      </a:r>
                    </a:p>
                  </a:txBody>
                  <a:tcPr marL="49736" marR="49736" marT="24868" marB="2486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/>
                        <a:t>ARMv7 (32-bit)</a:t>
                      </a:r>
                    </a:p>
                  </a:txBody>
                  <a:tcPr marL="49736" marR="49736" marT="24868" marB="2486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/>
                        <a:t>2,0 DMIPS/MHz</a:t>
                      </a:r>
                    </a:p>
                  </a:txBody>
                  <a:tcPr marL="49736" marR="49736" marT="24868" marB="2486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/>
                        <a:t>-</a:t>
                      </a:r>
                    </a:p>
                  </a:txBody>
                  <a:tcPr marL="49736" marR="49736" marT="24868" marB="2486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/>
                        <a:t>2005</a:t>
                      </a:r>
                    </a:p>
                  </a:txBody>
                  <a:tcPr marL="49736" marR="49736" marT="24868" marB="2486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/>
                        <a:t>Now (EOL)</a:t>
                      </a:r>
                    </a:p>
                  </a:txBody>
                  <a:tcPr marL="49736" marR="49736" marT="24868" marB="2486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/>
                        <a:t>High-end</a:t>
                      </a:r>
                    </a:p>
                  </a:txBody>
                  <a:tcPr marL="49736" marR="49736" marT="24868" marB="2486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89524">
                <a:tc>
                  <a:txBody>
                    <a:bodyPr/>
                    <a:lstStyle/>
                    <a:p>
                      <a:pPr algn="ctr"/>
                      <a:r>
                        <a:rPr lang="en-US" sz="1200" b="1"/>
                        <a:t>Cortex-A7</a:t>
                      </a:r>
                    </a:p>
                  </a:txBody>
                  <a:tcPr marL="49736" marR="49736" marT="24868" marB="2486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/>
                        <a:t>ARMv7 (32-bit)</a:t>
                      </a:r>
                    </a:p>
                  </a:txBody>
                  <a:tcPr marL="49736" marR="49736" marT="24868" marB="2486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/>
                        <a:t>1,9 DMIPS/MHz</a:t>
                      </a:r>
                    </a:p>
                  </a:txBody>
                  <a:tcPr marL="49736" marR="49736" marT="24868" marB="2486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/>
                        <a:t>Yes (A15/A17)</a:t>
                      </a:r>
                    </a:p>
                  </a:txBody>
                  <a:tcPr marL="49736" marR="49736" marT="24868" marB="2486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/>
                        <a:t>2011</a:t>
                      </a:r>
                    </a:p>
                  </a:txBody>
                  <a:tcPr marL="49736" marR="49736" marT="24868" marB="2486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/>
                        <a:t>Now</a:t>
                      </a:r>
                    </a:p>
                  </a:txBody>
                  <a:tcPr marL="49736" marR="49736" marT="24868" marB="2486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200" smtClean="0"/>
                        <a:t>Low power</a:t>
                      </a:r>
                      <a:endParaRPr lang="en-US" sz="1200"/>
                    </a:p>
                  </a:txBody>
                  <a:tcPr marL="49736" marR="49736" marT="24868" marB="2486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48951">
                <a:tc>
                  <a:txBody>
                    <a:bodyPr/>
                    <a:lstStyle/>
                    <a:p>
                      <a:pPr algn="ctr"/>
                      <a:r>
                        <a:rPr lang="en-US" sz="1200" b="1"/>
                        <a:t>Cortex-A5</a:t>
                      </a:r>
                    </a:p>
                  </a:txBody>
                  <a:tcPr marL="49736" marR="49736" marT="24868" marB="2486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/>
                        <a:t>ARMv7 (32-bit)</a:t>
                      </a:r>
                    </a:p>
                  </a:txBody>
                  <a:tcPr marL="49736" marR="49736" marT="24868" marB="2486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/>
                        <a:t>1,6 DMIPS/MHz</a:t>
                      </a:r>
                    </a:p>
                  </a:txBody>
                  <a:tcPr marL="49736" marR="49736" marT="24868" marB="2486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/>
                        <a:t>-</a:t>
                      </a:r>
                    </a:p>
                  </a:txBody>
                  <a:tcPr marL="49736" marR="49736" marT="24868" marB="2486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/>
                        <a:t>2009</a:t>
                      </a:r>
                    </a:p>
                  </a:txBody>
                  <a:tcPr marL="49736" marR="49736" marT="24868" marB="2486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/>
                        <a:t>Now</a:t>
                      </a:r>
                    </a:p>
                  </a:txBody>
                  <a:tcPr marL="49736" marR="49736" marT="24868" marB="2486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200" smtClean="0"/>
                        <a:t>Low power</a:t>
                      </a:r>
                      <a:r>
                        <a:rPr lang="en-US" sz="1200"/>
                        <a:t/>
                      </a:r>
                      <a:br>
                        <a:rPr lang="en-US" sz="1200"/>
                      </a:br>
                      <a:endParaRPr lang="en-US" sz="1200"/>
                    </a:p>
                  </a:txBody>
                  <a:tcPr marL="49736" marR="49736" marT="24868" marB="2486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171450" y="630830"/>
            <a:ext cx="60517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mtClean="0">
                <a:solidFill>
                  <a:srgbClr val="2D2D8A"/>
                </a:solidFill>
              </a:rPr>
              <a:t>Main features of ARM’s </a:t>
            </a:r>
            <a:r>
              <a:rPr lang="hu-HU" smtClean="0">
                <a:solidFill>
                  <a:srgbClr val="2D2D8A"/>
                </a:solidFill>
              </a:rPr>
              <a:t>64-bit </a:t>
            </a:r>
            <a:r>
              <a:rPr lang="en-US" smtClean="0">
                <a:solidFill>
                  <a:srgbClr val="2D2D8A"/>
                </a:solidFill>
              </a:rPr>
              <a:t>Cortex-A series </a:t>
            </a:r>
            <a:r>
              <a:rPr lang="en-US" smtClean="0">
                <a:solidFill>
                  <a:srgbClr val="000000"/>
                </a:solidFill>
              </a:rPr>
              <a:t>[</a:t>
            </a:r>
            <a:r>
              <a:rPr lang="hu-HU" smtClean="0">
                <a:solidFill>
                  <a:srgbClr val="000000"/>
                </a:solidFill>
              </a:rPr>
              <a:t>51</a:t>
            </a:r>
            <a:r>
              <a:rPr lang="en-US" smtClean="0">
                <a:solidFill>
                  <a:srgbClr val="000000"/>
                </a:solidFill>
              </a:rPr>
              <a:t>]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ounded Rectangle 5"/>
          <p:cNvSpPr/>
          <p:nvPr/>
        </p:nvSpPr>
        <p:spPr bwMode="auto">
          <a:xfrm>
            <a:off x="206515" y="1718809"/>
            <a:ext cx="8776670" cy="1935215"/>
          </a:xfrm>
          <a:prstGeom prst="roundRect">
            <a:avLst/>
          </a:prstGeom>
          <a:noFill/>
          <a:ln w="28575" cap="flat" cmpd="sng" algn="ctr">
            <a:solidFill>
              <a:srgbClr val="FF0000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1400" smtClean="0">
              <a:solidFill>
                <a:srgbClr val="3333CC"/>
              </a:solidFill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393700"/>
          </a:xfrm>
        </p:spPr>
        <p:txBody>
          <a:bodyPr/>
          <a:lstStyle/>
          <a:p>
            <a:r>
              <a:rPr lang="hu-HU" smtClean="0"/>
              <a:t>7.</a:t>
            </a:r>
            <a:r>
              <a:rPr lang="en-US" smtClean="0"/>
              <a:t>1 </a:t>
            </a:r>
            <a:r>
              <a:rPr lang="en-US"/>
              <a:t>Overview of ARM’s 64-bit Cortex-A series </a:t>
            </a:r>
            <a:r>
              <a:rPr lang="hu-HU" smtClean="0"/>
              <a:t>(6)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08731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182F76"/>
            </a:gs>
            <a:gs pos="100000">
              <a:srgbClr val="3366FF"/>
            </a:gs>
          </a:gsLst>
          <a:lin ang="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ChangeArrowheads="1"/>
          </p:cNvSpPr>
          <p:nvPr/>
        </p:nvSpPr>
        <p:spPr bwMode="auto">
          <a:xfrm>
            <a:off x="0" y="21526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2225" algn="ctr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45720" rIns="45720" anchor="ctr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hu-HU" altLang="en-US" sz="140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32771" name="AutoShape 3"/>
          <p:cNvSpPr>
            <a:spLocks noChangeArrowheads="1"/>
          </p:cNvSpPr>
          <p:nvPr/>
        </p:nvSpPr>
        <p:spPr bwMode="auto">
          <a:xfrm>
            <a:off x="841375" y="1223755"/>
            <a:ext cx="7359650" cy="522000"/>
          </a:xfrm>
          <a:prstGeom prst="roundRect">
            <a:avLst>
              <a:gd name="adj" fmla="val 0"/>
            </a:avLst>
          </a:prstGeom>
          <a:solidFill>
            <a:srgbClr val="000080"/>
          </a:solidFill>
          <a:ln w="9525">
            <a:solidFill>
              <a:schemeClr val="bg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hu-HU" sz="1900" smtClean="0">
                <a:solidFill>
                  <a:srgbClr val="FFFFFF"/>
                </a:solidFill>
              </a:rPr>
              <a:t>7.</a:t>
            </a:r>
            <a:r>
              <a:rPr lang="en-US" sz="1900" smtClean="0">
                <a:solidFill>
                  <a:srgbClr val="FFFFFF"/>
                </a:solidFill>
              </a:rPr>
              <a:t>2 The 64-bit high performance Cortex-A57</a:t>
            </a:r>
            <a:endParaRPr lang="hu-HU" sz="19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84752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93289" y="629165"/>
            <a:ext cx="39561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mtClean="0">
                <a:solidFill>
                  <a:srgbClr val="333399"/>
                </a:solidFill>
              </a:rPr>
              <a:t>Key features of ARM’s basic ISA </a:t>
            </a:r>
            <a:endParaRPr lang="en-US">
              <a:solidFill>
                <a:srgbClr val="333399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93289" y="998730"/>
            <a:ext cx="8981561" cy="11798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000000"/>
                </a:solidFill>
              </a:rPr>
              <a:t>It is a </a:t>
            </a:r>
            <a:r>
              <a:rPr lang="en-US" sz="1600" dirty="0">
                <a:solidFill>
                  <a:srgbClr val="FF0000"/>
                </a:solidFill>
              </a:rPr>
              <a:t>32-bit RISC ISA </a:t>
            </a:r>
            <a:r>
              <a:rPr lang="hu-HU" sz="1600" dirty="0" smtClean="0"/>
              <a:t>capable to process </a:t>
            </a:r>
            <a:r>
              <a:rPr lang="en-US" sz="1600" dirty="0" smtClean="0"/>
              <a:t>b</a:t>
            </a:r>
            <a:r>
              <a:rPr lang="en-US" sz="1600" dirty="0" smtClean="0">
                <a:solidFill>
                  <a:srgbClr val="000000"/>
                </a:solidFill>
              </a:rPr>
              <a:t>asically </a:t>
            </a:r>
            <a:r>
              <a:rPr lang="en-US" sz="1600" dirty="0">
                <a:solidFill>
                  <a:srgbClr val="FF0000"/>
                </a:solidFill>
              </a:rPr>
              <a:t>32-bit </a:t>
            </a:r>
            <a:r>
              <a:rPr lang="en-US" sz="1600" dirty="0" smtClean="0">
                <a:solidFill>
                  <a:srgbClr val="FF0000"/>
                </a:solidFill>
              </a:rPr>
              <a:t>FX </a:t>
            </a:r>
            <a:r>
              <a:rPr lang="hu-HU" sz="1600" dirty="0" smtClean="0">
                <a:solidFill>
                  <a:srgbClr val="FF0000"/>
                </a:solidFill>
              </a:rPr>
              <a:t>or</a:t>
            </a:r>
            <a:r>
              <a:rPr lang="en-US" sz="1600" dirty="0" smtClean="0">
                <a:solidFill>
                  <a:srgbClr val="FF0000"/>
                </a:solidFill>
              </a:rPr>
              <a:t> logical</a:t>
            </a:r>
            <a:r>
              <a:rPr lang="hu-HU" sz="1600" dirty="0" smtClean="0">
                <a:solidFill>
                  <a:srgbClr val="FF0000"/>
                </a:solidFill>
              </a:rPr>
              <a:t> </a:t>
            </a:r>
            <a:r>
              <a:rPr lang="en-US" sz="1600" dirty="0" smtClean="0">
                <a:solidFill>
                  <a:srgbClr val="FF0000"/>
                </a:solidFill>
              </a:rPr>
              <a:t>data.</a:t>
            </a:r>
          </a:p>
          <a:p>
            <a:pPr marL="285750" indent="-285750"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en-US" sz="1600" dirty="0" smtClean="0">
                <a:solidFill>
                  <a:srgbClr val="000000"/>
                </a:solidFill>
              </a:rPr>
              <a:t>The </a:t>
            </a:r>
            <a:r>
              <a:rPr lang="en-US" sz="1600" dirty="0">
                <a:solidFill>
                  <a:srgbClr val="000000"/>
                </a:solidFill>
              </a:rPr>
              <a:t>ISA has </a:t>
            </a:r>
            <a:r>
              <a:rPr lang="en-US" sz="1600" dirty="0">
                <a:solidFill>
                  <a:srgbClr val="0070C0"/>
                </a:solidFill>
              </a:rPr>
              <a:t>16 32-bit registers</a:t>
            </a:r>
            <a:r>
              <a:rPr lang="en-US" sz="1600" dirty="0">
                <a:solidFill>
                  <a:srgbClr val="000000"/>
                </a:solidFill>
              </a:rPr>
              <a:t>, called the </a:t>
            </a:r>
            <a:r>
              <a:rPr lang="en-US" sz="1600" dirty="0">
                <a:solidFill>
                  <a:srgbClr val="FF0000"/>
                </a:solidFill>
              </a:rPr>
              <a:t>core registers</a:t>
            </a:r>
            <a:r>
              <a:rPr lang="en-US" sz="1600" dirty="0">
                <a:solidFill>
                  <a:srgbClr val="000000"/>
                </a:solidFill>
              </a:rPr>
              <a:t>.</a:t>
            </a:r>
          </a:p>
          <a:p>
            <a:pPr marL="285750" indent="-285750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0070C0"/>
                </a:solidFill>
              </a:rPr>
              <a:t>13</a:t>
            </a:r>
            <a:r>
              <a:rPr lang="en-US" sz="1600" dirty="0">
                <a:solidFill>
                  <a:srgbClr val="0000FF"/>
                </a:solidFill>
              </a:rPr>
              <a:t> </a:t>
            </a:r>
            <a:r>
              <a:rPr lang="en-US" sz="1600" dirty="0">
                <a:solidFill>
                  <a:srgbClr val="000000"/>
                </a:solidFill>
              </a:rPr>
              <a:t>out of them are used as</a:t>
            </a:r>
            <a:r>
              <a:rPr lang="en-US" sz="1600" dirty="0">
                <a:solidFill>
                  <a:srgbClr val="0070C0"/>
                </a:solidFill>
              </a:rPr>
              <a:t> </a:t>
            </a:r>
            <a:r>
              <a:rPr lang="en-US" sz="1600" dirty="0">
                <a:solidFill>
                  <a:srgbClr val="FF0000"/>
                </a:solidFill>
              </a:rPr>
              <a:t>general purpose registers (GPRs)</a:t>
            </a:r>
            <a:r>
              <a:rPr lang="en-US" sz="1600" dirty="0">
                <a:solidFill>
                  <a:srgbClr val="000000"/>
                </a:solidFill>
              </a:rPr>
              <a:t>,</a:t>
            </a:r>
            <a:r>
              <a:rPr lang="en-US" sz="1600" dirty="0">
                <a:solidFill>
                  <a:srgbClr val="0070C0"/>
                </a:solidFill>
              </a:rPr>
              <a:t> </a:t>
            </a:r>
            <a:r>
              <a:rPr lang="en-US" sz="1600" dirty="0" err="1" smtClean="0">
                <a:solidFill>
                  <a:srgbClr val="0070C0"/>
                </a:solidFill>
              </a:rPr>
              <a:t>th</a:t>
            </a:r>
            <a:r>
              <a:rPr lang="hu-HU" sz="1600" dirty="0" smtClean="0">
                <a:solidFill>
                  <a:srgbClr val="0070C0"/>
                </a:solidFill>
              </a:rPr>
              <a:t>e remaining three</a:t>
            </a:r>
          </a:p>
          <a:p>
            <a:pPr>
              <a:buClr>
                <a:schemeClr val="tx1"/>
              </a:buClr>
            </a:pPr>
            <a:r>
              <a:rPr lang="hu-HU" sz="1600" dirty="0">
                <a:solidFill>
                  <a:srgbClr val="0070C0"/>
                </a:solidFill>
              </a:rPr>
              <a:t> </a:t>
            </a:r>
            <a:r>
              <a:rPr lang="hu-HU" sz="1600" dirty="0" smtClean="0">
                <a:solidFill>
                  <a:srgbClr val="0070C0"/>
                </a:solidFill>
              </a:rPr>
              <a:t>    </a:t>
            </a:r>
            <a:r>
              <a:rPr lang="en-US" sz="1600" dirty="0" smtClean="0">
                <a:solidFill>
                  <a:srgbClr val="0070C0"/>
                </a:solidFill>
              </a:rPr>
              <a:t> </a:t>
            </a:r>
            <a:r>
              <a:rPr lang="en-US" sz="1600" dirty="0">
                <a:solidFill>
                  <a:srgbClr val="0070C0"/>
                </a:solidFill>
              </a:rPr>
              <a:t>are </a:t>
            </a:r>
            <a:r>
              <a:rPr lang="en-US" sz="1600" dirty="0" smtClean="0">
                <a:solidFill>
                  <a:srgbClr val="0070C0"/>
                </a:solidFill>
              </a:rPr>
              <a:t>dedicated</a:t>
            </a:r>
            <a:r>
              <a:rPr lang="hu-HU" sz="1600" dirty="0" smtClean="0">
                <a:solidFill>
                  <a:srgbClr val="0070C0"/>
                </a:solidFill>
              </a:rPr>
              <a:t> </a:t>
            </a:r>
            <a:r>
              <a:rPr lang="en-US" sz="1600" dirty="0" smtClean="0">
                <a:solidFill>
                  <a:srgbClr val="0070C0"/>
                </a:solidFill>
              </a:rPr>
              <a:t>registers</a:t>
            </a:r>
            <a:r>
              <a:rPr lang="en-US" sz="1600" dirty="0">
                <a:solidFill>
                  <a:srgbClr val="0070C0"/>
                </a:solidFill>
              </a:rPr>
              <a:t>, </a:t>
            </a:r>
            <a:r>
              <a:rPr lang="en-US" sz="1600" dirty="0">
                <a:solidFill>
                  <a:srgbClr val="000000"/>
                </a:solidFill>
              </a:rPr>
              <a:t>as shown below.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247075" y="5221363"/>
            <a:ext cx="1130438" cy="6771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Aft>
                <a:spcPts val="300"/>
              </a:spcAft>
            </a:pPr>
            <a:r>
              <a:rPr lang="en-US" sz="1100" dirty="0">
                <a:solidFill>
                  <a:srgbClr val="000000"/>
                </a:solidFill>
              </a:rPr>
              <a:t>Stack pointer</a:t>
            </a:r>
          </a:p>
          <a:p>
            <a:pPr>
              <a:spcAft>
                <a:spcPts val="300"/>
              </a:spcAft>
            </a:pPr>
            <a:r>
              <a:rPr lang="en-US" sz="1100" dirty="0">
                <a:solidFill>
                  <a:srgbClr val="000000"/>
                </a:solidFill>
              </a:rPr>
              <a:t>Link register</a:t>
            </a:r>
          </a:p>
          <a:p>
            <a:pPr>
              <a:spcAft>
                <a:spcPts val="300"/>
              </a:spcAft>
            </a:pPr>
            <a:r>
              <a:rPr lang="en-US" sz="1100" dirty="0">
                <a:solidFill>
                  <a:srgbClr val="000000"/>
                </a:solidFill>
              </a:rPr>
              <a:t>PC</a:t>
            </a:r>
          </a:p>
        </p:txBody>
      </p:sp>
      <p:pic>
        <p:nvPicPr>
          <p:cNvPr id="12" name="Picture 3" descr="http://m.eet.com/media/1075285/0310bcfig1.gif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 b="17966"/>
          <a:stretch/>
        </p:blipFill>
        <p:spPr bwMode="auto">
          <a:xfrm>
            <a:off x="4076701" y="2523876"/>
            <a:ext cx="1114845" cy="34653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61510" y="6195791"/>
            <a:ext cx="880766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>
                <a:solidFill>
                  <a:srgbClr val="000000"/>
                </a:solidFill>
              </a:rPr>
              <a:t>Figure: The core registers of the ARM ISA (in the ISA versions </a:t>
            </a:r>
            <a:r>
              <a:rPr lang="en-US" sz="1600" smtClean="0">
                <a:solidFill>
                  <a:srgbClr val="000000"/>
                </a:solidFill>
              </a:rPr>
              <a:t>ARMv3-ARMv7</a:t>
            </a:r>
            <a:r>
              <a:rPr lang="en-US" sz="1600">
                <a:solidFill>
                  <a:srgbClr val="000000"/>
                </a:solidFill>
              </a:rPr>
              <a:t>) </a:t>
            </a:r>
            <a:r>
              <a:rPr lang="en-US" sz="1600" smtClean="0">
                <a:solidFill>
                  <a:srgbClr val="000000"/>
                </a:solidFill>
              </a:rPr>
              <a:t>[</a:t>
            </a:r>
            <a:r>
              <a:rPr lang="hu-HU" sz="1600" smtClean="0">
                <a:solidFill>
                  <a:srgbClr val="000000"/>
                </a:solidFill>
              </a:rPr>
              <a:t>63</a:t>
            </a:r>
            <a:r>
              <a:rPr lang="en-US" sz="1600" smtClean="0">
                <a:solidFill>
                  <a:srgbClr val="000000"/>
                </a:solidFill>
              </a:rPr>
              <a:t>]</a:t>
            </a:r>
            <a:endParaRPr lang="en-US" sz="1600">
              <a:solidFill>
                <a:srgbClr val="000000"/>
              </a:solidFill>
            </a:endParaRPr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393700"/>
          </a:xfrm>
        </p:spPr>
        <p:txBody>
          <a:bodyPr/>
          <a:lstStyle/>
          <a:p>
            <a:r>
              <a:rPr lang="en-US"/>
              <a:t>2.</a:t>
            </a:r>
            <a:r>
              <a:rPr lang="hu-HU"/>
              <a:t>1 Overview </a:t>
            </a:r>
            <a:r>
              <a:rPr lang="hu-HU" smtClean="0"/>
              <a:t>(2)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34378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6" grpId="0"/>
    </p:bld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>
                <a:solidFill>
                  <a:srgbClr val="FFFFFF"/>
                </a:solidFill>
              </a:rPr>
              <a:t>5. Overview of ARM’s Cortex-A series </a:t>
            </a:r>
            <a:r>
              <a:rPr lang="hu-HU" smtClean="0">
                <a:solidFill>
                  <a:srgbClr val="FFFFFF"/>
                </a:solidFill>
              </a:rPr>
              <a:t>(6)</a:t>
            </a:r>
            <a:endParaRPr lang="hu-HU"/>
          </a:p>
        </p:txBody>
      </p:sp>
      <p:grpSp>
        <p:nvGrpSpPr>
          <p:cNvPr id="15" name="Group 14"/>
          <p:cNvGrpSpPr/>
          <p:nvPr/>
        </p:nvGrpSpPr>
        <p:grpSpPr>
          <a:xfrm>
            <a:off x="53852" y="1140299"/>
            <a:ext cx="9328343" cy="5694121"/>
            <a:chOff x="116505" y="904864"/>
            <a:chExt cx="9328343" cy="5939432"/>
          </a:xfrm>
        </p:grpSpPr>
        <p:sp>
          <p:nvSpPr>
            <p:cNvPr id="6" name="Felfelé nyíl 5"/>
            <p:cNvSpPr/>
            <p:nvPr/>
          </p:nvSpPr>
          <p:spPr>
            <a:xfrm rot="5122871">
              <a:off x="3852301" y="1073327"/>
              <a:ext cx="1944000" cy="8568000"/>
            </a:xfrm>
            <a:custGeom>
              <a:avLst/>
              <a:gdLst>
                <a:gd name="connsiteX0" fmla="*/ 0 w 1663868"/>
                <a:gd name="connsiteY0" fmla="*/ 831934 h 6271200"/>
                <a:gd name="connsiteX1" fmla="*/ 831934 w 1663868"/>
                <a:gd name="connsiteY1" fmla="*/ 0 h 6271200"/>
                <a:gd name="connsiteX2" fmla="*/ 1663868 w 1663868"/>
                <a:gd name="connsiteY2" fmla="*/ 831934 h 6271200"/>
                <a:gd name="connsiteX3" fmla="*/ 1247901 w 1663868"/>
                <a:gd name="connsiteY3" fmla="*/ 831934 h 6271200"/>
                <a:gd name="connsiteX4" fmla="*/ 1247901 w 1663868"/>
                <a:gd name="connsiteY4" fmla="*/ 6271200 h 6271200"/>
                <a:gd name="connsiteX5" fmla="*/ 415967 w 1663868"/>
                <a:gd name="connsiteY5" fmla="*/ 6271200 h 6271200"/>
                <a:gd name="connsiteX6" fmla="*/ 415967 w 1663868"/>
                <a:gd name="connsiteY6" fmla="*/ 831934 h 6271200"/>
                <a:gd name="connsiteX7" fmla="*/ 0 w 1663868"/>
                <a:gd name="connsiteY7" fmla="*/ 831934 h 6271200"/>
                <a:gd name="connsiteX0" fmla="*/ 0 w 1663868"/>
                <a:gd name="connsiteY0" fmla="*/ 1590895 h 7030161"/>
                <a:gd name="connsiteX1" fmla="*/ 764392 w 1663868"/>
                <a:gd name="connsiteY1" fmla="*/ 0 h 7030161"/>
                <a:gd name="connsiteX2" fmla="*/ 1663868 w 1663868"/>
                <a:gd name="connsiteY2" fmla="*/ 1590895 h 7030161"/>
                <a:gd name="connsiteX3" fmla="*/ 1247901 w 1663868"/>
                <a:gd name="connsiteY3" fmla="*/ 1590895 h 7030161"/>
                <a:gd name="connsiteX4" fmla="*/ 1247901 w 1663868"/>
                <a:gd name="connsiteY4" fmla="*/ 7030161 h 7030161"/>
                <a:gd name="connsiteX5" fmla="*/ 415967 w 1663868"/>
                <a:gd name="connsiteY5" fmla="*/ 7030161 h 7030161"/>
                <a:gd name="connsiteX6" fmla="*/ 415967 w 1663868"/>
                <a:gd name="connsiteY6" fmla="*/ 1590895 h 7030161"/>
                <a:gd name="connsiteX7" fmla="*/ 0 w 1663868"/>
                <a:gd name="connsiteY7" fmla="*/ 1590895 h 7030161"/>
                <a:gd name="connsiteX0" fmla="*/ 0 w 1465294"/>
                <a:gd name="connsiteY0" fmla="*/ 1389825 h 7030161"/>
                <a:gd name="connsiteX1" fmla="*/ 565818 w 1465294"/>
                <a:gd name="connsiteY1" fmla="*/ 0 h 7030161"/>
                <a:gd name="connsiteX2" fmla="*/ 1465294 w 1465294"/>
                <a:gd name="connsiteY2" fmla="*/ 1590895 h 7030161"/>
                <a:gd name="connsiteX3" fmla="*/ 1049327 w 1465294"/>
                <a:gd name="connsiteY3" fmla="*/ 1590895 h 7030161"/>
                <a:gd name="connsiteX4" fmla="*/ 1049327 w 1465294"/>
                <a:gd name="connsiteY4" fmla="*/ 7030161 h 7030161"/>
                <a:gd name="connsiteX5" fmla="*/ 217393 w 1465294"/>
                <a:gd name="connsiteY5" fmla="*/ 7030161 h 7030161"/>
                <a:gd name="connsiteX6" fmla="*/ 217393 w 1465294"/>
                <a:gd name="connsiteY6" fmla="*/ 1590895 h 7030161"/>
                <a:gd name="connsiteX7" fmla="*/ 0 w 1465294"/>
                <a:gd name="connsiteY7" fmla="*/ 1389825 h 7030161"/>
                <a:gd name="connsiteX0" fmla="*/ 0 w 1465294"/>
                <a:gd name="connsiteY0" fmla="*/ 1389825 h 7030161"/>
                <a:gd name="connsiteX1" fmla="*/ 565818 w 1465294"/>
                <a:gd name="connsiteY1" fmla="*/ 0 h 7030161"/>
                <a:gd name="connsiteX2" fmla="*/ 1465294 w 1465294"/>
                <a:gd name="connsiteY2" fmla="*/ 1590895 h 7030161"/>
                <a:gd name="connsiteX3" fmla="*/ 1049327 w 1465294"/>
                <a:gd name="connsiteY3" fmla="*/ 1590895 h 7030161"/>
                <a:gd name="connsiteX4" fmla="*/ 1049327 w 1465294"/>
                <a:gd name="connsiteY4" fmla="*/ 7030161 h 7030161"/>
                <a:gd name="connsiteX5" fmla="*/ 217393 w 1465294"/>
                <a:gd name="connsiteY5" fmla="*/ 7030161 h 7030161"/>
                <a:gd name="connsiteX6" fmla="*/ 211557 w 1465294"/>
                <a:gd name="connsiteY6" fmla="*/ 1383089 h 7030161"/>
                <a:gd name="connsiteX7" fmla="*/ 0 w 1465294"/>
                <a:gd name="connsiteY7" fmla="*/ 1389825 h 7030161"/>
                <a:gd name="connsiteX0" fmla="*/ 0 w 1282087"/>
                <a:gd name="connsiteY0" fmla="*/ 1389825 h 7030161"/>
                <a:gd name="connsiteX1" fmla="*/ 565818 w 1282087"/>
                <a:gd name="connsiteY1" fmla="*/ 0 h 7030161"/>
                <a:gd name="connsiteX2" fmla="*/ 1282087 w 1282087"/>
                <a:gd name="connsiteY2" fmla="*/ 1367731 h 7030161"/>
                <a:gd name="connsiteX3" fmla="*/ 1049327 w 1282087"/>
                <a:gd name="connsiteY3" fmla="*/ 1590895 h 7030161"/>
                <a:gd name="connsiteX4" fmla="*/ 1049327 w 1282087"/>
                <a:gd name="connsiteY4" fmla="*/ 7030161 h 7030161"/>
                <a:gd name="connsiteX5" fmla="*/ 217393 w 1282087"/>
                <a:gd name="connsiteY5" fmla="*/ 7030161 h 7030161"/>
                <a:gd name="connsiteX6" fmla="*/ 211557 w 1282087"/>
                <a:gd name="connsiteY6" fmla="*/ 1383089 h 7030161"/>
                <a:gd name="connsiteX7" fmla="*/ 0 w 1282087"/>
                <a:gd name="connsiteY7" fmla="*/ 1389825 h 7030161"/>
                <a:gd name="connsiteX0" fmla="*/ 0 w 1282087"/>
                <a:gd name="connsiteY0" fmla="*/ 1389825 h 7030161"/>
                <a:gd name="connsiteX1" fmla="*/ 565818 w 1282087"/>
                <a:gd name="connsiteY1" fmla="*/ 0 h 7030161"/>
                <a:gd name="connsiteX2" fmla="*/ 1282087 w 1282087"/>
                <a:gd name="connsiteY2" fmla="*/ 1367731 h 7030161"/>
                <a:gd name="connsiteX3" fmla="*/ 1037227 w 1282087"/>
                <a:gd name="connsiteY3" fmla="*/ 1382088 h 7030161"/>
                <a:gd name="connsiteX4" fmla="*/ 1049327 w 1282087"/>
                <a:gd name="connsiteY4" fmla="*/ 7030161 h 7030161"/>
                <a:gd name="connsiteX5" fmla="*/ 217393 w 1282087"/>
                <a:gd name="connsiteY5" fmla="*/ 7030161 h 7030161"/>
                <a:gd name="connsiteX6" fmla="*/ 211557 w 1282087"/>
                <a:gd name="connsiteY6" fmla="*/ 1383089 h 7030161"/>
                <a:gd name="connsiteX7" fmla="*/ 0 w 1282087"/>
                <a:gd name="connsiteY7" fmla="*/ 1389825 h 7030161"/>
                <a:gd name="connsiteX0" fmla="*/ 0 w 1282087"/>
                <a:gd name="connsiteY0" fmla="*/ 1275304 h 6915640"/>
                <a:gd name="connsiteX1" fmla="*/ 554225 w 1282087"/>
                <a:gd name="connsiteY1" fmla="*/ 0 h 6915640"/>
                <a:gd name="connsiteX2" fmla="*/ 1282087 w 1282087"/>
                <a:gd name="connsiteY2" fmla="*/ 1253210 h 6915640"/>
                <a:gd name="connsiteX3" fmla="*/ 1037227 w 1282087"/>
                <a:gd name="connsiteY3" fmla="*/ 1267567 h 6915640"/>
                <a:gd name="connsiteX4" fmla="*/ 1049327 w 1282087"/>
                <a:gd name="connsiteY4" fmla="*/ 6915640 h 6915640"/>
                <a:gd name="connsiteX5" fmla="*/ 217393 w 1282087"/>
                <a:gd name="connsiteY5" fmla="*/ 6915640 h 6915640"/>
                <a:gd name="connsiteX6" fmla="*/ 211557 w 1282087"/>
                <a:gd name="connsiteY6" fmla="*/ 1268568 h 6915640"/>
                <a:gd name="connsiteX7" fmla="*/ 0 w 1282087"/>
                <a:gd name="connsiteY7" fmla="*/ 1275304 h 69156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282087" h="6915640">
                  <a:moveTo>
                    <a:pt x="0" y="1275304"/>
                  </a:moveTo>
                  <a:lnTo>
                    <a:pt x="554225" y="0"/>
                  </a:lnTo>
                  <a:lnTo>
                    <a:pt x="1282087" y="1253210"/>
                  </a:lnTo>
                  <a:lnTo>
                    <a:pt x="1037227" y="1267567"/>
                  </a:lnTo>
                  <a:cubicBezTo>
                    <a:pt x="1041260" y="3150258"/>
                    <a:pt x="1045294" y="5032949"/>
                    <a:pt x="1049327" y="6915640"/>
                  </a:cubicBezTo>
                  <a:lnTo>
                    <a:pt x="217393" y="6915640"/>
                  </a:lnTo>
                  <a:cubicBezTo>
                    <a:pt x="215448" y="5033283"/>
                    <a:pt x="213502" y="3150925"/>
                    <a:pt x="211557" y="1268568"/>
                  </a:cubicBezTo>
                  <a:lnTo>
                    <a:pt x="0" y="1275304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1">
                    <a:tint val="66000"/>
                    <a:satMod val="160000"/>
                    <a:alpha val="1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1"/>
              <a:tileRect/>
            </a:gradFill>
            <a:ln cap="flat">
              <a:noFill/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hu-HU">
                <a:solidFill>
                  <a:prstClr val="white"/>
                </a:solidFill>
              </a:endParaRPr>
            </a:p>
          </p:txBody>
        </p:sp>
        <p:grpSp>
          <p:nvGrpSpPr>
            <p:cNvPr id="8" name="Group 7"/>
            <p:cNvGrpSpPr/>
            <p:nvPr/>
          </p:nvGrpSpPr>
          <p:grpSpPr>
            <a:xfrm>
              <a:off x="116505" y="904864"/>
              <a:ext cx="9328343" cy="5939432"/>
              <a:chOff x="-36512" y="170420"/>
              <a:chExt cx="9866473" cy="6606856"/>
            </a:xfrm>
          </p:grpSpPr>
          <p:sp>
            <p:nvSpPr>
              <p:cNvPr id="65" name="Felfelé nyíl 5"/>
              <p:cNvSpPr/>
              <p:nvPr/>
            </p:nvSpPr>
            <p:spPr>
              <a:xfrm rot="3780000">
                <a:off x="4217601" y="-1979701"/>
                <a:ext cx="2162451" cy="9062268"/>
              </a:xfrm>
              <a:custGeom>
                <a:avLst/>
                <a:gdLst>
                  <a:gd name="connsiteX0" fmla="*/ 0 w 1663868"/>
                  <a:gd name="connsiteY0" fmla="*/ 831934 h 6271200"/>
                  <a:gd name="connsiteX1" fmla="*/ 831934 w 1663868"/>
                  <a:gd name="connsiteY1" fmla="*/ 0 h 6271200"/>
                  <a:gd name="connsiteX2" fmla="*/ 1663868 w 1663868"/>
                  <a:gd name="connsiteY2" fmla="*/ 831934 h 6271200"/>
                  <a:gd name="connsiteX3" fmla="*/ 1247901 w 1663868"/>
                  <a:gd name="connsiteY3" fmla="*/ 831934 h 6271200"/>
                  <a:gd name="connsiteX4" fmla="*/ 1247901 w 1663868"/>
                  <a:gd name="connsiteY4" fmla="*/ 6271200 h 6271200"/>
                  <a:gd name="connsiteX5" fmla="*/ 415967 w 1663868"/>
                  <a:gd name="connsiteY5" fmla="*/ 6271200 h 6271200"/>
                  <a:gd name="connsiteX6" fmla="*/ 415967 w 1663868"/>
                  <a:gd name="connsiteY6" fmla="*/ 831934 h 6271200"/>
                  <a:gd name="connsiteX7" fmla="*/ 0 w 1663868"/>
                  <a:gd name="connsiteY7" fmla="*/ 831934 h 6271200"/>
                  <a:gd name="connsiteX0" fmla="*/ 0 w 1663868"/>
                  <a:gd name="connsiteY0" fmla="*/ 1590895 h 7030161"/>
                  <a:gd name="connsiteX1" fmla="*/ 764392 w 1663868"/>
                  <a:gd name="connsiteY1" fmla="*/ 0 h 7030161"/>
                  <a:gd name="connsiteX2" fmla="*/ 1663868 w 1663868"/>
                  <a:gd name="connsiteY2" fmla="*/ 1590895 h 7030161"/>
                  <a:gd name="connsiteX3" fmla="*/ 1247901 w 1663868"/>
                  <a:gd name="connsiteY3" fmla="*/ 1590895 h 7030161"/>
                  <a:gd name="connsiteX4" fmla="*/ 1247901 w 1663868"/>
                  <a:gd name="connsiteY4" fmla="*/ 7030161 h 7030161"/>
                  <a:gd name="connsiteX5" fmla="*/ 415967 w 1663868"/>
                  <a:gd name="connsiteY5" fmla="*/ 7030161 h 7030161"/>
                  <a:gd name="connsiteX6" fmla="*/ 415967 w 1663868"/>
                  <a:gd name="connsiteY6" fmla="*/ 1590895 h 7030161"/>
                  <a:gd name="connsiteX7" fmla="*/ 0 w 1663868"/>
                  <a:gd name="connsiteY7" fmla="*/ 1590895 h 7030161"/>
                  <a:gd name="connsiteX0" fmla="*/ 0 w 1455600"/>
                  <a:gd name="connsiteY0" fmla="*/ 1379646 h 7030161"/>
                  <a:gd name="connsiteX1" fmla="*/ 556124 w 1455600"/>
                  <a:gd name="connsiteY1" fmla="*/ 0 h 7030161"/>
                  <a:gd name="connsiteX2" fmla="*/ 1455600 w 1455600"/>
                  <a:gd name="connsiteY2" fmla="*/ 1590895 h 7030161"/>
                  <a:gd name="connsiteX3" fmla="*/ 1039633 w 1455600"/>
                  <a:gd name="connsiteY3" fmla="*/ 1590895 h 7030161"/>
                  <a:gd name="connsiteX4" fmla="*/ 1039633 w 1455600"/>
                  <a:gd name="connsiteY4" fmla="*/ 7030161 h 7030161"/>
                  <a:gd name="connsiteX5" fmla="*/ 207699 w 1455600"/>
                  <a:gd name="connsiteY5" fmla="*/ 7030161 h 7030161"/>
                  <a:gd name="connsiteX6" fmla="*/ 207699 w 1455600"/>
                  <a:gd name="connsiteY6" fmla="*/ 1590895 h 7030161"/>
                  <a:gd name="connsiteX7" fmla="*/ 0 w 1455600"/>
                  <a:gd name="connsiteY7" fmla="*/ 1379646 h 7030161"/>
                  <a:gd name="connsiteX0" fmla="*/ 0 w 1455600"/>
                  <a:gd name="connsiteY0" fmla="*/ 1379646 h 7030161"/>
                  <a:gd name="connsiteX1" fmla="*/ 556124 w 1455600"/>
                  <a:gd name="connsiteY1" fmla="*/ 0 h 7030161"/>
                  <a:gd name="connsiteX2" fmla="*/ 1455600 w 1455600"/>
                  <a:gd name="connsiteY2" fmla="*/ 1590895 h 7030161"/>
                  <a:gd name="connsiteX3" fmla="*/ 1039633 w 1455600"/>
                  <a:gd name="connsiteY3" fmla="*/ 1590895 h 7030161"/>
                  <a:gd name="connsiteX4" fmla="*/ 1039633 w 1455600"/>
                  <a:gd name="connsiteY4" fmla="*/ 7030161 h 7030161"/>
                  <a:gd name="connsiteX5" fmla="*/ 207699 w 1455600"/>
                  <a:gd name="connsiteY5" fmla="*/ 7030161 h 7030161"/>
                  <a:gd name="connsiteX6" fmla="*/ 204316 w 1455600"/>
                  <a:gd name="connsiteY6" fmla="*/ 1376752 h 7030161"/>
                  <a:gd name="connsiteX7" fmla="*/ 0 w 1455600"/>
                  <a:gd name="connsiteY7" fmla="*/ 1379646 h 7030161"/>
                  <a:gd name="connsiteX0" fmla="*/ 0 w 1455600"/>
                  <a:gd name="connsiteY0" fmla="*/ 1379646 h 7030161"/>
                  <a:gd name="connsiteX1" fmla="*/ 556124 w 1455600"/>
                  <a:gd name="connsiteY1" fmla="*/ 0 h 7030161"/>
                  <a:gd name="connsiteX2" fmla="*/ 1455600 w 1455600"/>
                  <a:gd name="connsiteY2" fmla="*/ 1590895 h 7030161"/>
                  <a:gd name="connsiteX3" fmla="*/ 1034180 w 1455600"/>
                  <a:gd name="connsiteY3" fmla="*/ 1389351 h 7030161"/>
                  <a:gd name="connsiteX4" fmla="*/ 1039633 w 1455600"/>
                  <a:gd name="connsiteY4" fmla="*/ 7030161 h 7030161"/>
                  <a:gd name="connsiteX5" fmla="*/ 207699 w 1455600"/>
                  <a:gd name="connsiteY5" fmla="*/ 7030161 h 7030161"/>
                  <a:gd name="connsiteX6" fmla="*/ 204316 w 1455600"/>
                  <a:gd name="connsiteY6" fmla="*/ 1376752 h 7030161"/>
                  <a:gd name="connsiteX7" fmla="*/ 0 w 1455600"/>
                  <a:gd name="connsiteY7" fmla="*/ 1379646 h 7030161"/>
                  <a:gd name="connsiteX0" fmla="*/ 0 w 1253081"/>
                  <a:gd name="connsiteY0" fmla="*/ 1379646 h 7030161"/>
                  <a:gd name="connsiteX1" fmla="*/ 556124 w 1253081"/>
                  <a:gd name="connsiteY1" fmla="*/ 0 h 7030161"/>
                  <a:gd name="connsiteX2" fmla="*/ 1253081 w 1253081"/>
                  <a:gd name="connsiteY2" fmla="*/ 1375942 h 7030161"/>
                  <a:gd name="connsiteX3" fmla="*/ 1034180 w 1253081"/>
                  <a:gd name="connsiteY3" fmla="*/ 1389351 h 7030161"/>
                  <a:gd name="connsiteX4" fmla="*/ 1039633 w 1253081"/>
                  <a:gd name="connsiteY4" fmla="*/ 7030161 h 7030161"/>
                  <a:gd name="connsiteX5" fmla="*/ 207699 w 1253081"/>
                  <a:gd name="connsiteY5" fmla="*/ 7030161 h 7030161"/>
                  <a:gd name="connsiteX6" fmla="*/ 204316 w 1253081"/>
                  <a:gd name="connsiteY6" fmla="*/ 1376752 h 7030161"/>
                  <a:gd name="connsiteX7" fmla="*/ 0 w 1253081"/>
                  <a:gd name="connsiteY7" fmla="*/ 1379646 h 7030161"/>
                  <a:gd name="connsiteX0" fmla="*/ 0 w 1253081"/>
                  <a:gd name="connsiteY0" fmla="*/ 1379646 h 7030161"/>
                  <a:gd name="connsiteX1" fmla="*/ 556124 w 1253081"/>
                  <a:gd name="connsiteY1" fmla="*/ 0 h 7030161"/>
                  <a:gd name="connsiteX2" fmla="*/ 1253081 w 1253081"/>
                  <a:gd name="connsiteY2" fmla="*/ 1375942 h 7030161"/>
                  <a:gd name="connsiteX3" fmla="*/ 1031029 w 1253081"/>
                  <a:gd name="connsiteY3" fmla="*/ 1369410 h 7030161"/>
                  <a:gd name="connsiteX4" fmla="*/ 1039633 w 1253081"/>
                  <a:gd name="connsiteY4" fmla="*/ 7030161 h 7030161"/>
                  <a:gd name="connsiteX5" fmla="*/ 207699 w 1253081"/>
                  <a:gd name="connsiteY5" fmla="*/ 7030161 h 7030161"/>
                  <a:gd name="connsiteX6" fmla="*/ 204316 w 1253081"/>
                  <a:gd name="connsiteY6" fmla="*/ 1376752 h 7030161"/>
                  <a:gd name="connsiteX7" fmla="*/ 0 w 1253081"/>
                  <a:gd name="connsiteY7" fmla="*/ 1379646 h 7030161"/>
                  <a:gd name="connsiteX0" fmla="*/ 0 w 1253081"/>
                  <a:gd name="connsiteY0" fmla="*/ 1250526 h 6901041"/>
                  <a:gd name="connsiteX1" fmla="*/ 554192 w 1253081"/>
                  <a:gd name="connsiteY1" fmla="*/ 0 h 6901041"/>
                  <a:gd name="connsiteX2" fmla="*/ 1253081 w 1253081"/>
                  <a:gd name="connsiteY2" fmla="*/ 1246822 h 6901041"/>
                  <a:gd name="connsiteX3" fmla="*/ 1031029 w 1253081"/>
                  <a:gd name="connsiteY3" fmla="*/ 1240290 h 6901041"/>
                  <a:gd name="connsiteX4" fmla="*/ 1039633 w 1253081"/>
                  <a:gd name="connsiteY4" fmla="*/ 6901041 h 6901041"/>
                  <a:gd name="connsiteX5" fmla="*/ 207699 w 1253081"/>
                  <a:gd name="connsiteY5" fmla="*/ 6901041 h 6901041"/>
                  <a:gd name="connsiteX6" fmla="*/ 204316 w 1253081"/>
                  <a:gd name="connsiteY6" fmla="*/ 1247632 h 6901041"/>
                  <a:gd name="connsiteX7" fmla="*/ 0 w 1253081"/>
                  <a:gd name="connsiteY7" fmla="*/ 1250526 h 69010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253081" h="6901041">
                    <a:moveTo>
                      <a:pt x="0" y="1250526"/>
                    </a:moveTo>
                    <a:lnTo>
                      <a:pt x="554192" y="0"/>
                    </a:lnTo>
                    <a:lnTo>
                      <a:pt x="1253081" y="1246822"/>
                    </a:lnTo>
                    <a:lnTo>
                      <a:pt x="1031029" y="1240290"/>
                    </a:lnTo>
                    <a:cubicBezTo>
                      <a:pt x="1032847" y="3120560"/>
                      <a:pt x="1037815" y="5020771"/>
                      <a:pt x="1039633" y="6901041"/>
                    </a:cubicBezTo>
                    <a:lnTo>
                      <a:pt x="207699" y="6901041"/>
                    </a:lnTo>
                    <a:cubicBezTo>
                      <a:pt x="206571" y="5016571"/>
                      <a:pt x="205444" y="3132102"/>
                      <a:pt x="204316" y="1247632"/>
                    </a:cubicBezTo>
                    <a:lnTo>
                      <a:pt x="0" y="1250526"/>
                    </a:lnTo>
                    <a:close/>
                  </a:path>
                </a:pathLst>
              </a:custGeom>
              <a:gradFill flip="none" rotWithShape="1">
                <a:gsLst>
                  <a:gs pos="100000">
                    <a:srgbClr val="FFEFD1">
                      <a:alpha val="10000"/>
                    </a:srgbClr>
                  </a:gs>
                  <a:gs pos="64999">
                    <a:srgbClr val="F0EBD5"/>
                  </a:gs>
                  <a:gs pos="0">
                    <a:srgbClr val="D1C39F"/>
                  </a:gs>
                </a:gsLst>
                <a:lin ang="5400000" scaled="0"/>
                <a:tileRect/>
              </a:gradFill>
              <a:ln cap="flat">
                <a:noFill/>
                <a:miter lim="800000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hu-HU">
                  <a:solidFill>
                    <a:prstClr val="white"/>
                  </a:solidFill>
                </a:endParaRPr>
              </a:p>
            </p:txBody>
          </p:sp>
          <p:sp>
            <p:nvSpPr>
              <p:cNvPr id="64" name="Felfelé nyíl 5"/>
              <p:cNvSpPr/>
              <p:nvPr/>
            </p:nvSpPr>
            <p:spPr>
              <a:xfrm rot="4500000">
                <a:off x="3904989" y="-719551"/>
                <a:ext cx="2002269" cy="9138424"/>
              </a:xfrm>
              <a:custGeom>
                <a:avLst/>
                <a:gdLst>
                  <a:gd name="connsiteX0" fmla="*/ 0 w 1663868"/>
                  <a:gd name="connsiteY0" fmla="*/ 831934 h 6271200"/>
                  <a:gd name="connsiteX1" fmla="*/ 831934 w 1663868"/>
                  <a:gd name="connsiteY1" fmla="*/ 0 h 6271200"/>
                  <a:gd name="connsiteX2" fmla="*/ 1663868 w 1663868"/>
                  <a:gd name="connsiteY2" fmla="*/ 831934 h 6271200"/>
                  <a:gd name="connsiteX3" fmla="*/ 1247901 w 1663868"/>
                  <a:gd name="connsiteY3" fmla="*/ 831934 h 6271200"/>
                  <a:gd name="connsiteX4" fmla="*/ 1247901 w 1663868"/>
                  <a:gd name="connsiteY4" fmla="*/ 6271200 h 6271200"/>
                  <a:gd name="connsiteX5" fmla="*/ 415967 w 1663868"/>
                  <a:gd name="connsiteY5" fmla="*/ 6271200 h 6271200"/>
                  <a:gd name="connsiteX6" fmla="*/ 415967 w 1663868"/>
                  <a:gd name="connsiteY6" fmla="*/ 831934 h 6271200"/>
                  <a:gd name="connsiteX7" fmla="*/ 0 w 1663868"/>
                  <a:gd name="connsiteY7" fmla="*/ 831934 h 6271200"/>
                  <a:gd name="connsiteX0" fmla="*/ 0 w 1663868"/>
                  <a:gd name="connsiteY0" fmla="*/ 1590895 h 7030161"/>
                  <a:gd name="connsiteX1" fmla="*/ 764392 w 1663868"/>
                  <a:gd name="connsiteY1" fmla="*/ 0 h 7030161"/>
                  <a:gd name="connsiteX2" fmla="*/ 1663868 w 1663868"/>
                  <a:gd name="connsiteY2" fmla="*/ 1590895 h 7030161"/>
                  <a:gd name="connsiteX3" fmla="*/ 1247901 w 1663868"/>
                  <a:gd name="connsiteY3" fmla="*/ 1590895 h 7030161"/>
                  <a:gd name="connsiteX4" fmla="*/ 1247901 w 1663868"/>
                  <a:gd name="connsiteY4" fmla="*/ 7030161 h 7030161"/>
                  <a:gd name="connsiteX5" fmla="*/ 415967 w 1663868"/>
                  <a:gd name="connsiteY5" fmla="*/ 7030161 h 7030161"/>
                  <a:gd name="connsiteX6" fmla="*/ 415967 w 1663868"/>
                  <a:gd name="connsiteY6" fmla="*/ 1590895 h 7030161"/>
                  <a:gd name="connsiteX7" fmla="*/ 0 w 1663868"/>
                  <a:gd name="connsiteY7" fmla="*/ 1590895 h 7030161"/>
                  <a:gd name="connsiteX0" fmla="*/ 0 w 1434967"/>
                  <a:gd name="connsiteY0" fmla="*/ 1401125 h 7030161"/>
                  <a:gd name="connsiteX1" fmla="*/ 535491 w 1434967"/>
                  <a:gd name="connsiteY1" fmla="*/ 0 h 7030161"/>
                  <a:gd name="connsiteX2" fmla="*/ 1434967 w 1434967"/>
                  <a:gd name="connsiteY2" fmla="*/ 1590895 h 7030161"/>
                  <a:gd name="connsiteX3" fmla="*/ 1019000 w 1434967"/>
                  <a:gd name="connsiteY3" fmla="*/ 1590895 h 7030161"/>
                  <a:gd name="connsiteX4" fmla="*/ 1019000 w 1434967"/>
                  <a:gd name="connsiteY4" fmla="*/ 7030161 h 7030161"/>
                  <a:gd name="connsiteX5" fmla="*/ 187066 w 1434967"/>
                  <a:gd name="connsiteY5" fmla="*/ 7030161 h 7030161"/>
                  <a:gd name="connsiteX6" fmla="*/ 187066 w 1434967"/>
                  <a:gd name="connsiteY6" fmla="*/ 1590895 h 7030161"/>
                  <a:gd name="connsiteX7" fmla="*/ 0 w 1434967"/>
                  <a:gd name="connsiteY7" fmla="*/ 1401125 h 7030161"/>
                  <a:gd name="connsiteX0" fmla="*/ 0 w 1434967"/>
                  <a:gd name="connsiteY0" fmla="*/ 1401125 h 7030161"/>
                  <a:gd name="connsiteX1" fmla="*/ 535491 w 1434967"/>
                  <a:gd name="connsiteY1" fmla="*/ 0 h 7030161"/>
                  <a:gd name="connsiteX2" fmla="*/ 1434967 w 1434967"/>
                  <a:gd name="connsiteY2" fmla="*/ 1590895 h 7030161"/>
                  <a:gd name="connsiteX3" fmla="*/ 1019000 w 1434967"/>
                  <a:gd name="connsiteY3" fmla="*/ 1590895 h 7030161"/>
                  <a:gd name="connsiteX4" fmla="*/ 1019000 w 1434967"/>
                  <a:gd name="connsiteY4" fmla="*/ 7030161 h 7030161"/>
                  <a:gd name="connsiteX5" fmla="*/ 187066 w 1434967"/>
                  <a:gd name="connsiteY5" fmla="*/ 7030161 h 7030161"/>
                  <a:gd name="connsiteX6" fmla="*/ 189789 w 1434967"/>
                  <a:gd name="connsiteY6" fmla="*/ 1410311 h 7030161"/>
                  <a:gd name="connsiteX7" fmla="*/ 0 w 1434967"/>
                  <a:gd name="connsiteY7" fmla="*/ 1401125 h 7030161"/>
                  <a:gd name="connsiteX0" fmla="*/ 0 w 1447184"/>
                  <a:gd name="connsiteY0" fmla="*/ 1437966 h 7030161"/>
                  <a:gd name="connsiteX1" fmla="*/ 547708 w 1447184"/>
                  <a:gd name="connsiteY1" fmla="*/ 0 h 7030161"/>
                  <a:gd name="connsiteX2" fmla="*/ 1447184 w 1447184"/>
                  <a:gd name="connsiteY2" fmla="*/ 1590895 h 7030161"/>
                  <a:gd name="connsiteX3" fmla="*/ 1031217 w 1447184"/>
                  <a:gd name="connsiteY3" fmla="*/ 1590895 h 7030161"/>
                  <a:gd name="connsiteX4" fmla="*/ 1031217 w 1447184"/>
                  <a:gd name="connsiteY4" fmla="*/ 7030161 h 7030161"/>
                  <a:gd name="connsiteX5" fmla="*/ 199283 w 1447184"/>
                  <a:gd name="connsiteY5" fmla="*/ 7030161 h 7030161"/>
                  <a:gd name="connsiteX6" fmla="*/ 202006 w 1447184"/>
                  <a:gd name="connsiteY6" fmla="*/ 1410311 h 7030161"/>
                  <a:gd name="connsiteX7" fmla="*/ 0 w 1447184"/>
                  <a:gd name="connsiteY7" fmla="*/ 1437966 h 7030161"/>
                  <a:gd name="connsiteX0" fmla="*/ 0 w 1443216"/>
                  <a:gd name="connsiteY0" fmla="*/ 1412740 h 7030161"/>
                  <a:gd name="connsiteX1" fmla="*/ 543740 w 1443216"/>
                  <a:gd name="connsiteY1" fmla="*/ 0 h 7030161"/>
                  <a:gd name="connsiteX2" fmla="*/ 1443216 w 1443216"/>
                  <a:gd name="connsiteY2" fmla="*/ 1590895 h 7030161"/>
                  <a:gd name="connsiteX3" fmla="*/ 1027249 w 1443216"/>
                  <a:gd name="connsiteY3" fmla="*/ 1590895 h 7030161"/>
                  <a:gd name="connsiteX4" fmla="*/ 1027249 w 1443216"/>
                  <a:gd name="connsiteY4" fmla="*/ 7030161 h 7030161"/>
                  <a:gd name="connsiteX5" fmla="*/ 195315 w 1443216"/>
                  <a:gd name="connsiteY5" fmla="*/ 7030161 h 7030161"/>
                  <a:gd name="connsiteX6" fmla="*/ 198038 w 1443216"/>
                  <a:gd name="connsiteY6" fmla="*/ 1410311 h 7030161"/>
                  <a:gd name="connsiteX7" fmla="*/ 0 w 1443216"/>
                  <a:gd name="connsiteY7" fmla="*/ 1412740 h 7030161"/>
                  <a:gd name="connsiteX0" fmla="*/ 0 w 1443216"/>
                  <a:gd name="connsiteY0" fmla="*/ 1412740 h 7030161"/>
                  <a:gd name="connsiteX1" fmla="*/ 543740 w 1443216"/>
                  <a:gd name="connsiteY1" fmla="*/ 0 h 7030161"/>
                  <a:gd name="connsiteX2" fmla="*/ 1443216 w 1443216"/>
                  <a:gd name="connsiteY2" fmla="*/ 1590895 h 7030161"/>
                  <a:gd name="connsiteX3" fmla="*/ 1029662 w 1443216"/>
                  <a:gd name="connsiteY3" fmla="*/ 1371473 h 7030161"/>
                  <a:gd name="connsiteX4" fmla="*/ 1027249 w 1443216"/>
                  <a:gd name="connsiteY4" fmla="*/ 7030161 h 7030161"/>
                  <a:gd name="connsiteX5" fmla="*/ 195315 w 1443216"/>
                  <a:gd name="connsiteY5" fmla="*/ 7030161 h 7030161"/>
                  <a:gd name="connsiteX6" fmla="*/ 198038 w 1443216"/>
                  <a:gd name="connsiteY6" fmla="*/ 1410311 h 7030161"/>
                  <a:gd name="connsiteX7" fmla="*/ 0 w 1443216"/>
                  <a:gd name="connsiteY7" fmla="*/ 1412740 h 7030161"/>
                  <a:gd name="connsiteX0" fmla="*/ 0 w 1255049"/>
                  <a:gd name="connsiteY0" fmla="*/ 1412740 h 7030161"/>
                  <a:gd name="connsiteX1" fmla="*/ 543740 w 1255049"/>
                  <a:gd name="connsiteY1" fmla="*/ 0 h 7030161"/>
                  <a:gd name="connsiteX2" fmla="*/ 1255049 w 1255049"/>
                  <a:gd name="connsiteY2" fmla="*/ 1399263 h 7030161"/>
                  <a:gd name="connsiteX3" fmla="*/ 1029662 w 1255049"/>
                  <a:gd name="connsiteY3" fmla="*/ 1371473 h 7030161"/>
                  <a:gd name="connsiteX4" fmla="*/ 1027249 w 1255049"/>
                  <a:gd name="connsiteY4" fmla="*/ 7030161 h 7030161"/>
                  <a:gd name="connsiteX5" fmla="*/ 195315 w 1255049"/>
                  <a:gd name="connsiteY5" fmla="*/ 7030161 h 7030161"/>
                  <a:gd name="connsiteX6" fmla="*/ 198038 w 1255049"/>
                  <a:gd name="connsiteY6" fmla="*/ 1410311 h 7030161"/>
                  <a:gd name="connsiteX7" fmla="*/ 0 w 1255049"/>
                  <a:gd name="connsiteY7" fmla="*/ 1412740 h 7030161"/>
                  <a:gd name="connsiteX0" fmla="*/ 0 w 1255049"/>
                  <a:gd name="connsiteY0" fmla="*/ 1412740 h 7030161"/>
                  <a:gd name="connsiteX1" fmla="*/ 543740 w 1255049"/>
                  <a:gd name="connsiteY1" fmla="*/ 0 h 7030161"/>
                  <a:gd name="connsiteX2" fmla="*/ 1255049 w 1255049"/>
                  <a:gd name="connsiteY2" fmla="*/ 1399263 h 7030161"/>
                  <a:gd name="connsiteX3" fmla="*/ 1025693 w 1255049"/>
                  <a:gd name="connsiteY3" fmla="*/ 1396700 h 7030161"/>
                  <a:gd name="connsiteX4" fmla="*/ 1027249 w 1255049"/>
                  <a:gd name="connsiteY4" fmla="*/ 7030161 h 7030161"/>
                  <a:gd name="connsiteX5" fmla="*/ 195315 w 1255049"/>
                  <a:gd name="connsiteY5" fmla="*/ 7030161 h 7030161"/>
                  <a:gd name="connsiteX6" fmla="*/ 198038 w 1255049"/>
                  <a:gd name="connsiteY6" fmla="*/ 1410311 h 7030161"/>
                  <a:gd name="connsiteX7" fmla="*/ 0 w 1255049"/>
                  <a:gd name="connsiteY7" fmla="*/ 1412740 h 7030161"/>
                  <a:gd name="connsiteX0" fmla="*/ 0 w 1238242"/>
                  <a:gd name="connsiteY0" fmla="*/ 1412740 h 7030161"/>
                  <a:gd name="connsiteX1" fmla="*/ 543740 w 1238242"/>
                  <a:gd name="connsiteY1" fmla="*/ 0 h 7030161"/>
                  <a:gd name="connsiteX2" fmla="*/ 1238242 w 1238242"/>
                  <a:gd name="connsiteY2" fmla="*/ 1383653 h 7030161"/>
                  <a:gd name="connsiteX3" fmla="*/ 1025693 w 1238242"/>
                  <a:gd name="connsiteY3" fmla="*/ 1396700 h 7030161"/>
                  <a:gd name="connsiteX4" fmla="*/ 1027249 w 1238242"/>
                  <a:gd name="connsiteY4" fmla="*/ 7030161 h 7030161"/>
                  <a:gd name="connsiteX5" fmla="*/ 195315 w 1238242"/>
                  <a:gd name="connsiteY5" fmla="*/ 7030161 h 7030161"/>
                  <a:gd name="connsiteX6" fmla="*/ 198038 w 1238242"/>
                  <a:gd name="connsiteY6" fmla="*/ 1410311 h 7030161"/>
                  <a:gd name="connsiteX7" fmla="*/ 0 w 1238242"/>
                  <a:gd name="connsiteY7" fmla="*/ 1412740 h 7030161"/>
                  <a:gd name="connsiteX0" fmla="*/ 0 w 1238242"/>
                  <a:gd name="connsiteY0" fmla="*/ 1278300 h 6895721"/>
                  <a:gd name="connsiteX1" fmla="*/ 535434 w 1238242"/>
                  <a:gd name="connsiteY1" fmla="*/ 0 h 6895721"/>
                  <a:gd name="connsiteX2" fmla="*/ 1238242 w 1238242"/>
                  <a:gd name="connsiteY2" fmla="*/ 1249213 h 6895721"/>
                  <a:gd name="connsiteX3" fmla="*/ 1025693 w 1238242"/>
                  <a:gd name="connsiteY3" fmla="*/ 1262260 h 6895721"/>
                  <a:gd name="connsiteX4" fmla="*/ 1027249 w 1238242"/>
                  <a:gd name="connsiteY4" fmla="*/ 6895721 h 6895721"/>
                  <a:gd name="connsiteX5" fmla="*/ 195315 w 1238242"/>
                  <a:gd name="connsiteY5" fmla="*/ 6895721 h 6895721"/>
                  <a:gd name="connsiteX6" fmla="*/ 198038 w 1238242"/>
                  <a:gd name="connsiteY6" fmla="*/ 1275871 h 6895721"/>
                  <a:gd name="connsiteX7" fmla="*/ 0 w 1238242"/>
                  <a:gd name="connsiteY7" fmla="*/ 1278300 h 68957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238242" h="6895721">
                    <a:moveTo>
                      <a:pt x="0" y="1278300"/>
                    </a:moveTo>
                    <a:lnTo>
                      <a:pt x="535434" y="0"/>
                    </a:lnTo>
                    <a:lnTo>
                      <a:pt x="1238242" y="1249213"/>
                    </a:lnTo>
                    <a:lnTo>
                      <a:pt x="1025693" y="1262260"/>
                    </a:lnTo>
                    <a:cubicBezTo>
                      <a:pt x="1024889" y="3148489"/>
                      <a:pt x="1028053" y="5009492"/>
                      <a:pt x="1027249" y="6895721"/>
                    </a:cubicBezTo>
                    <a:lnTo>
                      <a:pt x="195315" y="6895721"/>
                    </a:lnTo>
                    <a:cubicBezTo>
                      <a:pt x="196223" y="5022438"/>
                      <a:pt x="197130" y="3149154"/>
                      <a:pt x="198038" y="1275871"/>
                    </a:cubicBezTo>
                    <a:lnTo>
                      <a:pt x="0" y="127830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rgbClr val="E6E6E6">
                      <a:alpha val="10000"/>
                    </a:srgbClr>
                  </a:gs>
                  <a:gs pos="16000">
                    <a:srgbClr val="E6E6E6"/>
                  </a:gs>
                  <a:gs pos="100000">
                    <a:srgbClr val="E6E6E6"/>
                  </a:gs>
                </a:gsLst>
                <a:lin ang="5400000" scaled="0"/>
                <a:tileRect/>
              </a:gradFill>
              <a:ln cap="flat">
                <a:noFill/>
                <a:miter lim="800000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hu-HU">
                  <a:solidFill>
                    <a:prstClr val="white"/>
                  </a:solidFill>
                </a:endParaRPr>
              </a:p>
            </p:txBody>
          </p:sp>
          <p:grpSp>
            <p:nvGrpSpPr>
              <p:cNvPr id="7" name="Group 6"/>
              <p:cNvGrpSpPr/>
              <p:nvPr/>
            </p:nvGrpSpPr>
            <p:grpSpPr>
              <a:xfrm>
                <a:off x="-36512" y="170420"/>
                <a:ext cx="9437167" cy="6606856"/>
                <a:chOff x="-36512" y="170420"/>
                <a:chExt cx="9437167" cy="6606856"/>
              </a:xfrm>
            </p:grpSpPr>
            <p:sp>
              <p:nvSpPr>
                <p:cNvPr id="12" name="Téglalap 11"/>
                <p:cNvSpPr/>
                <p:nvPr/>
              </p:nvSpPr>
              <p:spPr>
                <a:xfrm>
                  <a:off x="312739" y="5987576"/>
                  <a:ext cx="3909669" cy="789700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  <p:cxnSp>
              <p:nvCxnSpPr>
                <p:cNvPr id="3" name="Egyenes összekötő nyíllal 2"/>
                <p:cNvCxnSpPr/>
                <p:nvPr/>
              </p:nvCxnSpPr>
              <p:spPr>
                <a:xfrm flipV="1">
                  <a:off x="224154" y="6354404"/>
                  <a:ext cx="9176501" cy="3970"/>
                </a:xfrm>
                <a:prstGeom prst="straightConnector1">
                  <a:avLst/>
                </a:prstGeom>
                <a:ln>
                  <a:solidFill>
                    <a:schemeClr val="tx1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" name="Egyenes összekötő 4"/>
                <p:cNvCxnSpPr/>
                <p:nvPr/>
              </p:nvCxnSpPr>
              <p:spPr>
                <a:xfrm>
                  <a:off x="4215703" y="6282173"/>
                  <a:ext cx="0" cy="144463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" name="Egyenes összekötő 13"/>
                <p:cNvCxnSpPr/>
                <p:nvPr/>
              </p:nvCxnSpPr>
              <p:spPr>
                <a:xfrm>
                  <a:off x="1615378" y="6294873"/>
                  <a:ext cx="0" cy="144463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" name="Egyenes összekötő 15"/>
                <p:cNvCxnSpPr/>
                <p:nvPr/>
              </p:nvCxnSpPr>
              <p:spPr>
                <a:xfrm>
                  <a:off x="5946078" y="6286936"/>
                  <a:ext cx="0" cy="144462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2061" name="Szövegdoboz 16"/>
                <p:cNvSpPr txBox="1">
                  <a:spLocks noChangeArrowheads="1"/>
                </p:cNvSpPr>
                <p:nvPr/>
              </p:nvSpPr>
              <p:spPr bwMode="auto">
                <a:xfrm>
                  <a:off x="6123087" y="6431398"/>
                  <a:ext cx="523875" cy="25400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spcBef>
                      <a:spcPct val="20000"/>
                    </a:spcBef>
                    <a:buFont typeface="Arial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5pPr>
                  <a:lvl6pPr marL="2514600" indent="-228600" fontAlgn="base">
                    <a:spcBef>
                      <a:spcPct val="20000"/>
                    </a:spcBef>
                    <a:spcAft>
                      <a:spcPct val="0"/>
                    </a:spcAft>
                    <a:buFont typeface="Arial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6pPr>
                  <a:lvl7pPr marL="2971800" indent="-228600" fontAlgn="base">
                    <a:spcBef>
                      <a:spcPct val="20000"/>
                    </a:spcBef>
                    <a:spcAft>
                      <a:spcPct val="0"/>
                    </a:spcAft>
                    <a:buFont typeface="Arial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7pPr>
                  <a:lvl8pPr marL="3429000" indent="-228600" fontAlgn="base">
                    <a:spcBef>
                      <a:spcPct val="20000"/>
                    </a:spcBef>
                    <a:spcAft>
                      <a:spcPct val="0"/>
                    </a:spcAft>
                    <a:buFont typeface="Arial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8pPr>
                  <a:lvl9pPr marL="3886200" indent="-228600" fontAlgn="base">
                    <a:spcBef>
                      <a:spcPct val="20000"/>
                    </a:spcBef>
                    <a:spcAft>
                      <a:spcPct val="0"/>
                    </a:spcAft>
                    <a:buFont typeface="Arial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r>
                    <a:rPr lang="hu-HU" altLang="hu-HU" sz="1000">
                      <a:solidFill>
                        <a:srgbClr val="000000"/>
                      </a:solidFill>
                      <a:latin typeface="Verdana" pitchFamily="34" charset="0"/>
                    </a:rPr>
                    <a:t>2012</a:t>
                  </a:r>
                </a:p>
              </p:txBody>
            </p:sp>
            <p:sp>
              <p:nvSpPr>
                <p:cNvPr id="2062" name="Szövegdoboz 17"/>
                <p:cNvSpPr txBox="1">
                  <a:spLocks noChangeArrowheads="1"/>
                </p:cNvSpPr>
                <p:nvPr/>
              </p:nvSpPr>
              <p:spPr bwMode="auto">
                <a:xfrm>
                  <a:off x="6973987" y="6437748"/>
                  <a:ext cx="523875" cy="25400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spcBef>
                      <a:spcPct val="20000"/>
                    </a:spcBef>
                    <a:buFont typeface="Arial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5pPr>
                  <a:lvl6pPr marL="2514600" indent="-228600" fontAlgn="base">
                    <a:spcBef>
                      <a:spcPct val="20000"/>
                    </a:spcBef>
                    <a:spcAft>
                      <a:spcPct val="0"/>
                    </a:spcAft>
                    <a:buFont typeface="Arial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6pPr>
                  <a:lvl7pPr marL="2971800" indent="-228600" fontAlgn="base">
                    <a:spcBef>
                      <a:spcPct val="20000"/>
                    </a:spcBef>
                    <a:spcAft>
                      <a:spcPct val="0"/>
                    </a:spcAft>
                    <a:buFont typeface="Arial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7pPr>
                  <a:lvl8pPr marL="3429000" indent="-228600" fontAlgn="base">
                    <a:spcBef>
                      <a:spcPct val="20000"/>
                    </a:spcBef>
                    <a:spcAft>
                      <a:spcPct val="0"/>
                    </a:spcAft>
                    <a:buFont typeface="Arial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8pPr>
                  <a:lvl9pPr marL="3886200" indent="-228600" fontAlgn="base">
                    <a:spcBef>
                      <a:spcPct val="20000"/>
                    </a:spcBef>
                    <a:spcAft>
                      <a:spcPct val="0"/>
                    </a:spcAft>
                    <a:buFont typeface="Arial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r>
                    <a:rPr lang="hu-HU" altLang="hu-HU" sz="1000">
                      <a:solidFill>
                        <a:srgbClr val="000000"/>
                      </a:solidFill>
                      <a:latin typeface="Verdana" pitchFamily="34" charset="0"/>
                    </a:rPr>
                    <a:t>2013</a:t>
                  </a:r>
                </a:p>
              </p:txBody>
            </p:sp>
            <p:sp>
              <p:nvSpPr>
                <p:cNvPr id="2063" name="Szövegdoboz 36"/>
                <p:cNvSpPr txBox="1">
                  <a:spLocks noChangeArrowheads="1"/>
                </p:cNvSpPr>
                <p:nvPr/>
              </p:nvSpPr>
              <p:spPr bwMode="auto">
                <a:xfrm rot="21350632">
                  <a:off x="3796520" y="5099265"/>
                  <a:ext cx="910827" cy="69249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spcBef>
                      <a:spcPct val="20000"/>
                    </a:spcBef>
                    <a:buFont typeface="Arial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5pPr>
                  <a:lvl6pPr marL="2514600" indent="-228600" fontAlgn="base">
                    <a:spcBef>
                      <a:spcPct val="20000"/>
                    </a:spcBef>
                    <a:spcAft>
                      <a:spcPct val="0"/>
                    </a:spcAft>
                    <a:buFont typeface="Arial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6pPr>
                  <a:lvl7pPr marL="2971800" indent="-228600" fontAlgn="base">
                    <a:spcBef>
                      <a:spcPct val="20000"/>
                    </a:spcBef>
                    <a:spcAft>
                      <a:spcPct val="0"/>
                    </a:spcAft>
                    <a:buFont typeface="Arial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7pPr>
                  <a:lvl8pPr marL="3429000" indent="-228600" fontAlgn="base">
                    <a:spcBef>
                      <a:spcPct val="20000"/>
                    </a:spcBef>
                    <a:spcAft>
                      <a:spcPct val="0"/>
                    </a:spcAft>
                    <a:buFont typeface="Arial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8pPr>
                  <a:lvl9pPr marL="3886200" indent="-228600" fontAlgn="base">
                    <a:spcBef>
                      <a:spcPct val="20000"/>
                    </a:spcBef>
                    <a:spcAft>
                      <a:spcPct val="0"/>
                    </a:spcAft>
                    <a:buFont typeface="Arial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9pPr>
                </a:lstStyle>
                <a:p>
                  <a:pPr algn="ctr">
                    <a:spcBef>
                      <a:spcPct val="0"/>
                    </a:spcBef>
                    <a:buFontTx/>
                    <a:buNone/>
                  </a:pPr>
                  <a:r>
                    <a:rPr lang="en-US" altLang="hu-HU" sz="900" dirty="0" smtClean="0">
                      <a:solidFill>
                        <a:srgbClr val="000000"/>
                      </a:solidFill>
                      <a:latin typeface="Verdana" pitchFamily="34" charset="0"/>
                    </a:rPr>
                    <a:t>10/2009</a:t>
                  </a:r>
                </a:p>
                <a:p>
                  <a:pPr>
                    <a:spcBef>
                      <a:spcPct val="0"/>
                    </a:spcBef>
                    <a:buFontTx/>
                    <a:buNone/>
                  </a:pPr>
                  <a:r>
                    <a:rPr lang="hu-HU" altLang="hu-HU" sz="1000" b="1" dirty="0" smtClean="0">
                      <a:solidFill>
                        <a:srgbClr val="000000"/>
                      </a:solidFill>
                      <a:latin typeface="Verdana" pitchFamily="34" charset="0"/>
                    </a:rPr>
                    <a:t>Cortex-A5</a:t>
                  </a:r>
                  <a:endParaRPr lang="en-US" altLang="hu-HU" sz="1000" b="1" dirty="0" smtClean="0">
                    <a:solidFill>
                      <a:srgbClr val="000000"/>
                    </a:solidFill>
                    <a:latin typeface="Verdana" pitchFamily="34" charset="0"/>
                  </a:endParaRPr>
                </a:p>
                <a:p>
                  <a:pPr algn="ctr">
                    <a:spcBef>
                      <a:spcPct val="0"/>
                    </a:spcBef>
                    <a:buFontTx/>
                    <a:buNone/>
                  </a:pPr>
                  <a:r>
                    <a:rPr lang="en-US" altLang="hu-HU" sz="1000" dirty="0" smtClean="0">
                      <a:solidFill>
                        <a:srgbClr val="000000"/>
                      </a:solidFill>
                      <a:latin typeface="Verdana" pitchFamily="34" charset="0"/>
                    </a:rPr>
                    <a:t>ARMv7</a:t>
                  </a:r>
                </a:p>
                <a:p>
                  <a:pPr algn="ctr">
                    <a:spcBef>
                      <a:spcPct val="0"/>
                    </a:spcBef>
                    <a:buFontTx/>
                    <a:buNone/>
                  </a:pPr>
                  <a:r>
                    <a:rPr lang="en-US" altLang="hu-HU" sz="1000" dirty="0" smtClean="0">
                      <a:solidFill>
                        <a:srgbClr val="000000"/>
                      </a:solidFill>
                      <a:latin typeface="Verdana" pitchFamily="34" charset="0"/>
                    </a:rPr>
                    <a:t>40 nm</a:t>
                  </a:r>
                  <a:endParaRPr lang="hu-HU" altLang="hu-HU" sz="1000" dirty="0">
                    <a:solidFill>
                      <a:srgbClr val="000000"/>
                    </a:solidFill>
                    <a:latin typeface="Verdana" pitchFamily="34" charset="0"/>
                  </a:endParaRPr>
                </a:p>
              </p:txBody>
            </p:sp>
            <p:sp>
              <p:nvSpPr>
                <p:cNvPr id="2072" name="Szövegdoboz 1"/>
                <p:cNvSpPr txBox="1">
                  <a:spLocks noChangeArrowheads="1"/>
                </p:cNvSpPr>
                <p:nvPr/>
              </p:nvSpPr>
              <p:spPr bwMode="auto">
                <a:xfrm rot="-1740000">
                  <a:off x="1808786" y="3108899"/>
                  <a:ext cx="2288575" cy="43088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spcBef>
                      <a:spcPct val="20000"/>
                    </a:spcBef>
                    <a:buFont typeface="Arial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5pPr>
                  <a:lvl6pPr marL="2514600" indent="-228600" fontAlgn="base">
                    <a:spcBef>
                      <a:spcPct val="20000"/>
                    </a:spcBef>
                    <a:spcAft>
                      <a:spcPct val="0"/>
                    </a:spcAft>
                    <a:buFont typeface="Arial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6pPr>
                  <a:lvl7pPr marL="2971800" indent="-228600" fontAlgn="base">
                    <a:spcBef>
                      <a:spcPct val="20000"/>
                    </a:spcBef>
                    <a:spcAft>
                      <a:spcPct val="0"/>
                    </a:spcAft>
                    <a:buFont typeface="Arial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7pPr>
                  <a:lvl8pPr marL="3429000" indent="-228600" fontAlgn="base">
                    <a:spcBef>
                      <a:spcPct val="20000"/>
                    </a:spcBef>
                    <a:spcAft>
                      <a:spcPct val="0"/>
                    </a:spcAft>
                    <a:buFont typeface="Arial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8pPr>
                  <a:lvl9pPr marL="3886200" indent="-228600" fontAlgn="base">
                    <a:spcBef>
                      <a:spcPct val="20000"/>
                    </a:spcBef>
                    <a:spcAft>
                      <a:spcPct val="0"/>
                    </a:spcAft>
                    <a:buFont typeface="Arial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r>
                    <a:rPr lang="hu-HU" altLang="en-US" sz="2200" b="1" err="1" smtClean="0">
                      <a:solidFill>
                        <a:srgbClr val="DAB99E"/>
                      </a:solidFill>
                    </a:rPr>
                    <a:t>High</a:t>
                  </a:r>
                  <a:r>
                    <a:rPr lang="hu-HU" altLang="en-US" sz="2200" b="1" smtClean="0">
                      <a:solidFill>
                        <a:srgbClr val="DAB99E"/>
                      </a:solidFill>
                    </a:rPr>
                    <a:t> Performance</a:t>
                  </a:r>
                  <a:endParaRPr lang="hu-HU" altLang="en-US" sz="2200" b="1">
                    <a:solidFill>
                      <a:srgbClr val="DAB99E"/>
                    </a:solidFill>
                  </a:endParaRPr>
                </a:p>
              </p:txBody>
            </p:sp>
            <p:sp>
              <p:nvSpPr>
                <p:cNvPr id="2073" name="Szövegdoboz 21"/>
                <p:cNvSpPr txBox="1">
                  <a:spLocks noChangeArrowheads="1"/>
                </p:cNvSpPr>
                <p:nvPr/>
              </p:nvSpPr>
              <p:spPr bwMode="auto">
                <a:xfrm rot="-900000">
                  <a:off x="3984123" y="3590803"/>
                  <a:ext cx="1606658" cy="43088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spcBef>
                      <a:spcPct val="20000"/>
                    </a:spcBef>
                    <a:buFont typeface="Arial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5pPr>
                  <a:lvl6pPr marL="2514600" indent="-228600" fontAlgn="base">
                    <a:spcBef>
                      <a:spcPct val="20000"/>
                    </a:spcBef>
                    <a:spcAft>
                      <a:spcPct val="0"/>
                    </a:spcAft>
                    <a:buFont typeface="Arial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6pPr>
                  <a:lvl7pPr marL="2971800" indent="-228600" fontAlgn="base">
                    <a:spcBef>
                      <a:spcPct val="20000"/>
                    </a:spcBef>
                    <a:spcAft>
                      <a:spcPct val="0"/>
                    </a:spcAft>
                    <a:buFont typeface="Arial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7pPr>
                  <a:lvl8pPr marL="3429000" indent="-228600" fontAlgn="base">
                    <a:spcBef>
                      <a:spcPct val="20000"/>
                    </a:spcBef>
                    <a:spcAft>
                      <a:spcPct val="0"/>
                    </a:spcAft>
                    <a:buFont typeface="Arial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8pPr>
                  <a:lvl9pPr marL="3886200" indent="-228600" fontAlgn="base">
                    <a:spcBef>
                      <a:spcPct val="20000"/>
                    </a:spcBef>
                    <a:spcAft>
                      <a:spcPct val="0"/>
                    </a:spcAft>
                    <a:buFont typeface="Arial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r>
                    <a:rPr lang="hu-HU" altLang="en-US" sz="2200" b="1" err="1">
                      <a:solidFill>
                        <a:srgbClr val="C1BFC1"/>
                      </a:solidFill>
                    </a:rPr>
                    <a:t>Mainstream</a:t>
                  </a:r>
                  <a:endParaRPr lang="hu-HU" altLang="en-US" sz="2200" b="1">
                    <a:solidFill>
                      <a:srgbClr val="C1BFC1"/>
                    </a:solidFill>
                  </a:endParaRPr>
                </a:p>
              </p:txBody>
            </p:sp>
            <p:sp>
              <p:nvSpPr>
                <p:cNvPr id="2074" name="Szövegdoboz 22"/>
                <p:cNvSpPr txBox="1">
                  <a:spLocks noChangeArrowheads="1"/>
                </p:cNvSpPr>
                <p:nvPr/>
              </p:nvSpPr>
              <p:spPr bwMode="auto">
                <a:xfrm rot="21242545">
                  <a:off x="1945370" y="5326818"/>
                  <a:ext cx="1724026" cy="43088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>
                    <a:spcBef>
                      <a:spcPct val="20000"/>
                    </a:spcBef>
                    <a:buFont typeface="Arial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5pPr>
                  <a:lvl6pPr marL="2514600" indent="-228600" fontAlgn="base">
                    <a:spcBef>
                      <a:spcPct val="20000"/>
                    </a:spcBef>
                    <a:spcAft>
                      <a:spcPct val="0"/>
                    </a:spcAft>
                    <a:buFont typeface="Arial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6pPr>
                  <a:lvl7pPr marL="2971800" indent="-228600" fontAlgn="base">
                    <a:spcBef>
                      <a:spcPct val="20000"/>
                    </a:spcBef>
                    <a:spcAft>
                      <a:spcPct val="0"/>
                    </a:spcAft>
                    <a:buFont typeface="Arial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7pPr>
                  <a:lvl8pPr marL="3429000" indent="-228600" fontAlgn="base">
                    <a:spcBef>
                      <a:spcPct val="20000"/>
                    </a:spcBef>
                    <a:spcAft>
                      <a:spcPct val="0"/>
                    </a:spcAft>
                    <a:buFont typeface="Arial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8pPr>
                  <a:lvl9pPr marL="3886200" indent="-228600" fontAlgn="base">
                    <a:spcBef>
                      <a:spcPct val="20000"/>
                    </a:spcBef>
                    <a:spcAft>
                      <a:spcPct val="0"/>
                    </a:spcAft>
                    <a:buFont typeface="Arial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9pPr>
                </a:lstStyle>
                <a:p>
                  <a:pPr algn="ctr">
                    <a:spcBef>
                      <a:spcPct val="0"/>
                    </a:spcBef>
                    <a:buFontTx/>
                    <a:buNone/>
                  </a:pPr>
                  <a:r>
                    <a:rPr lang="hu-HU" altLang="en-US" sz="2200" b="1" dirty="0" smtClean="0">
                      <a:solidFill>
                        <a:srgbClr val="9AB5E4"/>
                      </a:solidFill>
                    </a:rPr>
                    <a:t>Low power</a:t>
                  </a:r>
                  <a:endParaRPr lang="hu-HU" altLang="en-US" sz="2000" b="1" dirty="0">
                    <a:solidFill>
                      <a:srgbClr val="9AB5E4"/>
                    </a:solidFill>
                  </a:endParaRPr>
                </a:p>
              </p:txBody>
            </p:sp>
            <p:sp>
              <p:nvSpPr>
                <p:cNvPr id="4" name="Lekerekített téglalap 3"/>
                <p:cNvSpPr/>
                <p:nvPr/>
              </p:nvSpPr>
              <p:spPr>
                <a:xfrm>
                  <a:off x="4694918" y="2870326"/>
                  <a:ext cx="180000" cy="180000"/>
                </a:xfrm>
                <a:prstGeom prst="roundRect">
                  <a:avLst/>
                </a:prstGeom>
              </p:spPr>
              <p:style>
                <a:lnRef idx="0">
                  <a:schemeClr val="accent1"/>
                </a:lnRef>
                <a:fillRef idx="3">
                  <a:schemeClr val="accent1"/>
                </a:fillRef>
                <a:effectRef idx="3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hu-HU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25" name="Lekerekített téglalap 24"/>
                <p:cNvSpPr/>
                <p:nvPr/>
              </p:nvSpPr>
              <p:spPr>
                <a:xfrm>
                  <a:off x="2306288" y="4008407"/>
                  <a:ext cx="180000" cy="180000"/>
                </a:xfrm>
                <a:prstGeom prst="roundRect">
                  <a:avLst/>
                </a:prstGeom>
              </p:spPr>
              <p:style>
                <a:lnRef idx="0">
                  <a:schemeClr val="accent1"/>
                </a:lnRef>
                <a:fillRef idx="3">
                  <a:schemeClr val="accent1"/>
                </a:fillRef>
                <a:effectRef idx="3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hu-HU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26" name="Lekerekített téglalap 25"/>
                <p:cNvSpPr/>
                <p:nvPr/>
              </p:nvSpPr>
              <p:spPr>
                <a:xfrm>
                  <a:off x="432094" y="4530697"/>
                  <a:ext cx="180000" cy="180000"/>
                </a:xfrm>
                <a:prstGeom prst="roundRect">
                  <a:avLst/>
                </a:prstGeom>
              </p:spPr>
              <p:style>
                <a:lnRef idx="0">
                  <a:schemeClr val="accent1"/>
                </a:lnRef>
                <a:fillRef idx="3">
                  <a:schemeClr val="accent1"/>
                </a:fillRef>
                <a:effectRef idx="3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hu-HU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27" name="Lekerekített téglalap 26"/>
                <p:cNvSpPr/>
                <p:nvPr/>
              </p:nvSpPr>
              <p:spPr>
                <a:xfrm>
                  <a:off x="3954928" y="4858624"/>
                  <a:ext cx="180000" cy="180000"/>
                </a:xfrm>
                <a:prstGeom prst="roundRect">
                  <a:avLst/>
                </a:prstGeom>
              </p:spPr>
              <p:style>
                <a:lnRef idx="0">
                  <a:schemeClr val="accent1"/>
                </a:lnRef>
                <a:fillRef idx="3">
                  <a:schemeClr val="accent1"/>
                </a:fillRef>
                <a:effectRef idx="3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hu-HU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28" name="Lekerekített téglalap 27"/>
                <p:cNvSpPr/>
                <p:nvPr/>
              </p:nvSpPr>
              <p:spPr>
                <a:xfrm>
                  <a:off x="5707173" y="4666151"/>
                  <a:ext cx="180000" cy="179999"/>
                </a:xfrm>
                <a:prstGeom prst="roundRect">
                  <a:avLst/>
                </a:prstGeom>
              </p:spPr>
              <p:style>
                <a:lnRef idx="0">
                  <a:schemeClr val="accent1"/>
                </a:lnRef>
                <a:fillRef idx="3">
                  <a:schemeClr val="accent1"/>
                </a:fillRef>
                <a:effectRef idx="3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hu-HU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29" name="Lekerekített téglalap 28"/>
                <p:cNvSpPr/>
                <p:nvPr/>
              </p:nvSpPr>
              <p:spPr>
                <a:xfrm>
                  <a:off x="6481496" y="2024864"/>
                  <a:ext cx="180000" cy="180000"/>
                </a:xfrm>
                <a:prstGeom prst="roundRect">
                  <a:avLst/>
                </a:prstGeom>
              </p:spPr>
              <p:style>
                <a:lnRef idx="0">
                  <a:schemeClr val="accent1"/>
                </a:lnRef>
                <a:fillRef idx="3">
                  <a:schemeClr val="accent1"/>
                </a:fillRef>
                <a:effectRef idx="3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/>
                  <a:endParaRPr lang="hu-HU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30" name="Lekerekített téglalap 29"/>
                <p:cNvSpPr/>
                <p:nvPr/>
              </p:nvSpPr>
              <p:spPr>
                <a:xfrm>
                  <a:off x="6985552" y="3571760"/>
                  <a:ext cx="180000" cy="180000"/>
                </a:xfrm>
                <a:prstGeom prst="roundRect">
                  <a:avLst/>
                </a:prstGeom>
              </p:spPr>
              <p:style>
                <a:lnRef idx="0">
                  <a:schemeClr val="accent1"/>
                </a:lnRef>
                <a:fillRef idx="3">
                  <a:schemeClr val="accent1"/>
                </a:fillRef>
                <a:effectRef idx="3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/>
                  <a:endParaRPr lang="hu-HU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31" name="Lekerekített téglalap 30"/>
                <p:cNvSpPr/>
                <p:nvPr/>
              </p:nvSpPr>
              <p:spPr>
                <a:xfrm>
                  <a:off x="6553504" y="4258368"/>
                  <a:ext cx="180000" cy="180000"/>
                </a:xfrm>
                <a:prstGeom prst="roundRect">
                  <a:avLst/>
                </a:prstGeom>
              </p:spPr>
              <p:style>
                <a:lnRef idx="0">
                  <a:schemeClr val="accent1"/>
                </a:lnRef>
                <a:fillRef idx="3">
                  <a:schemeClr val="accent1"/>
                </a:fillRef>
                <a:effectRef idx="3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/>
                  <a:endParaRPr lang="hu-HU">
                    <a:solidFill>
                      <a:prstClr val="white"/>
                    </a:solidFill>
                  </a:endParaRPr>
                </a:p>
              </p:txBody>
            </p:sp>
            <p:cxnSp>
              <p:nvCxnSpPr>
                <p:cNvPr id="9" name="Egyenes összekötő nyíllal 8"/>
                <p:cNvCxnSpPr/>
                <p:nvPr/>
              </p:nvCxnSpPr>
              <p:spPr>
                <a:xfrm flipV="1">
                  <a:off x="247956" y="170421"/>
                  <a:ext cx="6044" cy="6256215"/>
                </a:xfrm>
                <a:prstGeom prst="straightConnector1">
                  <a:avLst/>
                </a:prstGeom>
                <a:ln>
                  <a:solidFill>
                    <a:schemeClr val="tx1"/>
                  </a:solidFill>
                  <a:headEnd type="none" w="med" len="med"/>
                  <a:tailEnd type="triangl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1" name="Téglalap 10"/>
                <p:cNvSpPr/>
                <p:nvPr/>
              </p:nvSpPr>
              <p:spPr>
                <a:xfrm>
                  <a:off x="534550" y="835494"/>
                  <a:ext cx="1698625" cy="400312"/>
                </a:xfrm>
                <a:prstGeom prst="rect">
                  <a:avLst/>
                </a:prstGeom>
                <a:gradFill>
                  <a:gsLst>
                    <a:gs pos="0">
                      <a:schemeClr val="dk1">
                        <a:tint val="50000"/>
                        <a:satMod val="300000"/>
                        <a:alpha val="34000"/>
                      </a:schemeClr>
                    </a:gs>
                    <a:gs pos="100000">
                      <a:schemeClr val="dk1">
                        <a:tint val="15000"/>
                        <a:satMod val="350000"/>
                      </a:schemeClr>
                    </a:gs>
                  </a:gsLst>
                </a:gradFill>
                <a:ln>
                  <a:noFill/>
                </a:ln>
              </p:spPr>
              <p:style>
                <a:lnRef idx="1">
                  <a:schemeClr val="dk1"/>
                </a:lnRef>
                <a:fillRef idx="2">
                  <a:schemeClr val="dk1"/>
                </a:fillRef>
                <a:effectRef idx="1">
                  <a:schemeClr val="dk1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hu-HU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38" name="Lekerekített téglalap 37"/>
                <p:cNvSpPr/>
                <p:nvPr/>
              </p:nvSpPr>
              <p:spPr>
                <a:xfrm>
                  <a:off x="743557" y="929565"/>
                  <a:ext cx="180000" cy="180000"/>
                </a:xfrm>
                <a:prstGeom prst="roundRect">
                  <a:avLst/>
                </a:prstGeom>
              </p:spPr>
              <p:style>
                <a:lnRef idx="0">
                  <a:schemeClr val="accent1"/>
                </a:lnRef>
                <a:fillRef idx="3">
                  <a:schemeClr val="accent1"/>
                </a:fillRef>
                <a:effectRef idx="3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hu-HU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2109" name="Szövegdoboz 40"/>
                <p:cNvSpPr txBox="1">
                  <a:spLocks noChangeArrowheads="1"/>
                </p:cNvSpPr>
                <p:nvPr/>
              </p:nvSpPr>
              <p:spPr bwMode="auto">
                <a:xfrm>
                  <a:off x="954802" y="863420"/>
                  <a:ext cx="1042989" cy="27622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spcBef>
                      <a:spcPct val="20000"/>
                    </a:spcBef>
                    <a:buFont typeface="Arial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5pPr>
                  <a:lvl6pPr marL="2514600" indent="-228600" fontAlgn="base">
                    <a:spcBef>
                      <a:spcPct val="20000"/>
                    </a:spcBef>
                    <a:spcAft>
                      <a:spcPct val="0"/>
                    </a:spcAft>
                    <a:buFont typeface="Arial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6pPr>
                  <a:lvl7pPr marL="2971800" indent="-228600" fontAlgn="base">
                    <a:spcBef>
                      <a:spcPct val="20000"/>
                    </a:spcBef>
                    <a:spcAft>
                      <a:spcPct val="0"/>
                    </a:spcAft>
                    <a:buFont typeface="Arial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7pPr>
                  <a:lvl8pPr marL="3429000" indent="-228600" fontAlgn="base">
                    <a:spcBef>
                      <a:spcPct val="20000"/>
                    </a:spcBef>
                    <a:spcAft>
                      <a:spcPct val="0"/>
                    </a:spcAft>
                    <a:buFont typeface="Arial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8pPr>
                  <a:lvl9pPr marL="3886200" indent="-228600" fontAlgn="base">
                    <a:spcBef>
                      <a:spcPct val="20000"/>
                    </a:spcBef>
                    <a:spcAft>
                      <a:spcPct val="0"/>
                    </a:spcAft>
                    <a:buFont typeface="Arial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r>
                    <a:rPr lang="en-US" altLang="hu-HU" sz="1200" dirty="0">
                      <a:solidFill>
                        <a:srgbClr val="000000"/>
                      </a:solidFill>
                      <a:latin typeface="Verdana" pitchFamily="34" charset="0"/>
                    </a:rPr>
                    <a:t>Announced</a:t>
                  </a:r>
                  <a:endParaRPr lang="hu-HU" altLang="hu-HU" sz="1200">
                    <a:solidFill>
                      <a:srgbClr val="000000"/>
                    </a:solidFill>
                    <a:latin typeface="Verdana" pitchFamily="34" charset="0"/>
                  </a:endParaRPr>
                </a:p>
              </p:txBody>
            </p:sp>
            <p:cxnSp>
              <p:nvCxnSpPr>
                <p:cNvPr id="42" name="Egyenes összekötő 41"/>
                <p:cNvCxnSpPr/>
                <p:nvPr/>
              </p:nvCxnSpPr>
              <p:spPr>
                <a:xfrm rot="5400000">
                  <a:off x="240507" y="5421397"/>
                  <a:ext cx="0" cy="144463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3" name="Egyenes összekötő 42"/>
                <p:cNvCxnSpPr/>
                <p:nvPr/>
              </p:nvCxnSpPr>
              <p:spPr>
                <a:xfrm rot="5400000">
                  <a:off x="257969" y="4535970"/>
                  <a:ext cx="0" cy="144462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4" name="Egyenes összekötő 43"/>
                <p:cNvCxnSpPr/>
                <p:nvPr/>
              </p:nvCxnSpPr>
              <p:spPr>
                <a:xfrm rot="5400000">
                  <a:off x="251619" y="3667112"/>
                  <a:ext cx="0" cy="144462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5" name="Egyenes összekötő 44"/>
                <p:cNvCxnSpPr/>
                <p:nvPr/>
              </p:nvCxnSpPr>
              <p:spPr>
                <a:xfrm rot="5400000">
                  <a:off x="257969" y="2765040"/>
                  <a:ext cx="0" cy="144462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6" name="Egyenes összekötő 45"/>
                <p:cNvCxnSpPr/>
                <p:nvPr/>
              </p:nvCxnSpPr>
              <p:spPr>
                <a:xfrm rot="5400000">
                  <a:off x="257969" y="1948445"/>
                  <a:ext cx="0" cy="144462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47" name="Szövegdoboz 46"/>
                <p:cNvSpPr txBox="1"/>
                <p:nvPr/>
              </p:nvSpPr>
              <p:spPr>
                <a:xfrm>
                  <a:off x="-36512" y="5374567"/>
                  <a:ext cx="269875" cy="254000"/>
                </a:xfrm>
                <a:prstGeom prst="rect">
                  <a:avLst/>
                </a:prstGeom>
                <a:noFill/>
              </p:spPr>
              <p:txBody>
                <a:bodyPr wrap="none">
                  <a:spAutoFit/>
                </a:bodyPr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r>
                    <a:rPr lang="hu-HU" sz="1050">
                      <a:solidFill>
                        <a:prstClr val="black"/>
                      </a:solidFill>
                      <a:latin typeface="Verdana" panose="020B0604030504040204" pitchFamily="34" charset="0"/>
                      <a:ea typeface="Verdana" panose="020B0604030504040204" pitchFamily="34" charset="0"/>
                      <a:cs typeface="Verdana" panose="020B0604030504040204" pitchFamily="34" charset="0"/>
                    </a:rPr>
                    <a:t>1</a:t>
                  </a:r>
                </a:p>
              </p:txBody>
            </p:sp>
            <p:sp>
              <p:nvSpPr>
                <p:cNvPr id="48" name="Szövegdoboz 47"/>
                <p:cNvSpPr txBox="1"/>
                <p:nvPr/>
              </p:nvSpPr>
              <p:spPr>
                <a:xfrm>
                  <a:off x="-36512" y="4476439"/>
                  <a:ext cx="269875" cy="254000"/>
                </a:xfrm>
                <a:prstGeom prst="rect">
                  <a:avLst/>
                </a:prstGeom>
                <a:noFill/>
              </p:spPr>
              <p:txBody>
                <a:bodyPr wrap="none">
                  <a:spAutoFit/>
                </a:bodyPr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r>
                    <a:rPr lang="hu-HU" sz="1050">
                      <a:solidFill>
                        <a:prstClr val="black"/>
                      </a:solidFill>
                      <a:latin typeface="Verdana" panose="020B0604030504040204" pitchFamily="34" charset="0"/>
                      <a:ea typeface="Verdana" panose="020B0604030504040204" pitchFamily="34" charset="0"/>
                      <a:cs typeface="Verdana" panose="020B0604030504040204" pitchFamily="34" charset="0"/>
                    </a:rPr>
                    <a:t>2</a:t>
                  </a:r>
                </a:p>
              </p:txBody>
            </p:sp>
            <p:sp>
              <p:nvSpPr>
                <p:cNvPr id="49" name="Szövegdoboz 48"/>
                <p:cNvSpPr txBox="1"/>
                <p:nvPr/>
              </p:nvSpPr>
              <p:spPr>
                <a:xfrm>
                  <a:off x="-36512" y="3612343"/>
                  <a:ext cx="269875" cy="254000"/>
                </a:xfrm>
                <a:prstGeom prst="rect">
                  <a:avLst/>
                </a:prstGeom>
                <a:noFill/>
              </p:spPr>
              <p:txBody>
                <a:bodyPr wrap="none">
                  <a:spAutoFit/>
                </a:bodyPr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r>
                    <a:rPr lang="hu-HU" sz="1050">
                      <a:solidFill>
                        <a:prstClr val="black"/>
                      </a:solidFill>
                      <a:latin typeface="Verdana" panose="020B0604030504040204" pitchFamily="34" charset="0"/>
                      <a:ea typeface="Verdana" panose="020B0604030504040204" pitchFamily="34" charset="0"/>
                      <a:cs typeface="Verdana" panose="020B0604030504040204" pitchFamily="34" charset="0"/>
                    </a:rPr>
                    <a:t>3</a:t>
                  </a:r>
                </a:p>
              </p:txBody>
            </p:sp>
            <p:sp>
              <p:nvSpPr>
                <p:cNvPr id="50" name="Szövegdoboz 49"/>
                <p:cNvSpPr txBox="1"/>
                <p:nvPr/>
              </p:nvSpPr>
              <p:spPr>
                <a:xfrm>
                  <a:off x="-36512" y="2710271"/>
                  <a:ext cx="269875" cy="254000"/>
                </a:xfrm>
                <a:prstGeom prst="rect">
                  <a:avLst/>
                </a:prstGeom>
                <a:noFill/>
              </p:spPr>
              <p:txBody>
                <a:bodyPr wrap="none">
                  <a:spAutoFit/>
                </a:bodyPr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r>
                    <a:rPr lang="hu-HU" sz="1050">
                      <a:solidFill>
                        <a:prstClr val="black"/>
                      </a:solidFill>
                      <a:latin typeface="Verdana" panose="020B0604030504040204" pitchFamily="34" charset="0"/>
                      <a:ea typeface="Verdana" panose="020B0604030504040204" pitchFamily="34" charset="0"/>
                      <a:cs typeface="Verdana" panose="020B0604030504040204" pitchFamily="34" charset="0"/>
                    </a:rPr>
                    <a:t>4</a:t>
                  </a:r>
                </a:p>
              </p:txBody>
            </p:sp>
            <p:sp>
              <p:nvSpPr>
                <p:cNvPr id="52" name="Szövegdoboz 51"/>
                <p:cNvSpPr txBox="1"/>
                <p:nvPr/>
              </p:nvSpPr>
              <p:spPr>
                <a:xfrm>
                  <a:off x="-36512" y="1884151"/>
                  <a:ext cx="269875" cy="254000"/>
                </a:xfrm>
                <a:prstGeom prst="rect">
                  <a:avLst/>
                </a:prstGeom>
                <a:noFill/>
              </p:spPr>
              <p:txBody>
                <a:bodyPr wrap="none">
                  <a:spAutoFit/>
                </a:bodyPr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r>
                    <a:rPr lang="hu-HU" sz="1050">
                      <a:solidFill>
                        <a:prstClr val="black"/>
                      </a:solidFill>
                      <a:latin typeface="Verdana" panose="020B0604030504040204" pitchFamily="34" charset="0"/>
                      <a:ea typeface="Verdana" panose="020B0604030504040204" pitchFamily="34" charset="0"/>
                      <a:cs typeface="Verdana" panose="020B0604030504040204" pitchFamily="34" charset="0"/>
                    </a:rPr>
                    <a:t>5</a:t>
                  </a:r>
                </a:p>
              </p:txBody>
            </p:sp>
            <p:cxnSp>
              <p:nvCxnSpPr>
                <p:cNvPr id="55" name="Egyenes összekötő 54"/>
                <p:cNvCxnSpPr/>
                <p:nvPr/>
              </p:nvCxnSpPr>
              <p:spPr>
                <a:xfrm>
                  <a:off x="5080891" y="6294873"/>
                  <a:ext cx="0" cy="144463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6" name="Egyenes összekötő 55"/>
                <p:cNvCxnSpPr/>
                <p:nvPr/>
              </p:nvCxnSpPr>
              <p:spPr>
                <a:xfrm>
                  <a:off x="3350516" y="6294873"/>
                  <a:ext cx="0" cy="144463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7" name="Egyenes összekötő 56"/>
                <p:cNvCxnSpPr/>
                <p:nvPr/>
              </p:nvCxnSpPr>
              <p:spPr>
                <a:xfrm>
                  <a:off x="6792216" y="6294873"/>
                  <a:ext cx="0" cy="144463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8" name="Egyenes összekötő 57"/>
                <p:cNvCxnSpPr/>
                <p:nvPr/>
              </p:nvCxnSpPr>
              <p:spPr>
                <a:xfrm>
                  <a:off x="2475803" y="6294873"/>
                  <a:ext cx="0" cy="144463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9" name="Egyenes összekötő 58"/>
                <p:cNvCxnSpPr/>
                <p:nvPr/>
              </p:nvCxnSpPr>
              <p:spPr>
                <a:xfrm>
                  <a:off x="761303" y="6294873"/>
                  <a:ext cx="0" cy="144463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2129" name="Szövegdoboz 60"/>
                <p:cNvSpPr txBox="1">
                  <a:spLocks noChangeArrowheads="1"/>
                </p:cNvSpPr>
                <p:nvPr/>
              </p:nvSpPr>
              <p:spPr bwMode="auto">
                <a:xfrm>
                  <a:off x="952599" y="6436161"/>
                  <a:ext cx="512763" cy="24606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spcBef>
                      <a:spcPct val="20000"/>
                    </a:spcBef>
                    <a:buFont typeface="Arial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5pPr>
                  <a:lvl6pPr marL="2514600" indent="-228600" fontAlgn="base">
                    <a:spcBef>
                      <a:spcPct val="20000"/>
                    </a:spcBef>
                    <a:spcAft>
                      <a:spcPct val="0"/>
                    </a:spcAft>
                    <a:buFont typeface="Arial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6pPr>
                  <a:lvl7pPr marL="2971800" indent="-228600" fontAlgn="base">
                    <a:spcBef>
                      <a:spcPct val="20000"/>
                    </a:spcBef>
                    <a:spcAft>
                      <a:spcPct val="0"/>
                    </a:spcAft>
                    <a:buFont typeface="Arial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7pPr>
                  <a:lvl8pPr marL="3429000" indent="-228600" fontAlgn="base">
                    <a:spcBef>
                      <a:spcPct val="20000"/>
                    </a:spcBef>
                    <a:spcAft>
                      <a:spcPct val="0"/>
                    </a:spcAft>
                    <a:buFont typeface="Arial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8pPr>
                  <a:lvl9pPr marL="3886200" indent="-228600" fontAlgn="base">
                    <a:spcBef>
                      <a:spcPct val="20000"/>
                    </a:spcBef>
                    <a:spcAft>
                      <a:spcPct val="0"/>
                    </a:spcAft>
                    <a:buFont typeface="Arial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r>
                    <a:rPr lang="hu-HU" altLang="hu-HU" sz="1000">
                      <a:solidFill>
                        <a:srgbClr val="000000"/>
                      </a:solidFill>
                      <a:latin typeface="Verdana" pitchFamily="34" charset="0"/>
                    </a:rPr>
                    <a:t>2006</a:t>
                  </a:r>
                </a:p>
              </p:txBody>
            </p:sp>
            <p:sp>
              <p:nvSpPr>
                <p:cNvPr id="2130" name="Szövegdoboz 61"/>
                <p:cNvSpPr txBox="1">
                  <a:spLocks noChangeArrowheads="1"/>
                </p:cNvSpPr>
                <p:nvPr/>
              </p:nvSpPr>
              <p:spPr bwMode="auto">
                <a:xfrm>
                  <a:off x="1805087" y="6437748"/>
                  <a:ext cx="512762" cy="24606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spcBef>
                      <a:spcPct val="20000"/>
                    </a:spcBef>
                    <a:buFont typeface="Arial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5pPr>
                  <a:lvl6pPr marL="2514600" indent="-228600" fontAlgn="base">
                    <a:spcBef>
                      <a:spcPct val="20000"/>
                    </a:spcBef>
                    <a:spcAft>
                      <a:spcPct val="0"/>
                    </a:spcAft>
                    <a:buFont typeface="Arial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6pPr>
                  <a:lvl7pPr marL="2971800" indent="-228600" fontAlgn="base">
                    <a:spcBef>
                      <a:spcPct val="20000"/>
                    </a:spcBef>
                    <a:spcAft>
                      <a:spcPct val="0"/>
                    </a:spcAft>
                    <a:buFont typeface="Arial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7pPr>
                  <a:lvl8pPr marL="3429000" indent="-228600" fontAlgn="base">
                    <a:spcBef>
                      <a:spcPct val="20000"/>
                    </a:spcBef>
                    <a:spcAft>
                      <a:spcPct val="0"/>
                    </a:spcAft>
                    <a:buFont typeface="Arial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8pPr>
                  <a:lvl9pPr marL="3886200" indent="-228600" fontAlgn="base">
                    <a:spcBef>
                      <a:spcPct val="20000"/>
                    </a:spcBef>
                    <a:spcAft>
                      <a:spcPct val="0"/>
                    </a:spcAft>
                    <a:buFont typeface="Arial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r>
                    <a:rPr lang="hu-HU" altLang="hu-HU" sz="1000">
                      <a:solidFill>
                        <a:srgbClr val="000000"/>
                      </a:solidFill>
                      <a:latin typeface="Verdana" pitchFamily="34" charset="0"/>
                    </a:rPr>
                    <a:t>2007</a:t>
                  </a:r>
                </a:p>
              </p:txBody>
            </p:sp>
            <p:sp>
              <p:nvSpPr>
                <p:cNvPr id="2131" name="Szövegdoboz 62"/>
                <p:cNvSpPr txBox="1">
                  <a:spLocks noChangeArrowheads="1"/>
                </p:cNvSpPr>
                <p:nvPr/>
              </p:nvSpPr>
              <p:spPr bwMode="auto">
                <a:xfrm>
                  <a:off x="2673449" y="6431398"/>
                  <a:ext cx="511175" cy="24606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spcBef>
                      <a:spcPct val="20000"/>
                    </a:spcBef>
                    <a:buFont typeface="Arial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5pPr>
                  <a:lvl6pPr marL="2514600" indent="-228600" fontAlgn="base">
                    <a:spcBef>
                      <a:spcPct val="20000"/>
                    </a:spcBef>
                    <a:spcAft>
                      <a:spcPct val="0"/>
                    </a:spcAft>
                    <a:buFont typeface="Arial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6pPr>
                  <a:lvl7pPr marL="2971800" indent="-228600" fontAlgn="base">
                    <a:spcBef>
                      <a:spcPct val="20000"/>
                    </a:spcBef>
                    <a:spcAft>
                      <a:spcPct val="0"/>
                    </a:spcAft>
                    <a:buFont typeface="Arial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7pPr>
                  <a:lvl8pPr marL="3429000" indent="-228600" fontAlgn="base">
                    <a:spcBef>
                      <a:spcPct val="20000"/>
                    </a:spcBef>
                    <a:spcAft>
                      <a:spcPct val="0"/>
                    </a:spcAft>
                    <a:buFont typeface="Arial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8pPr>
                  <a:lvl9pPr marL="3886200" indent="-228600" fontAlgn="base">
                    <a:spcBef>
                      <a:spcPct val="20000"/>
                    </a:spcBef>
                    <a:spcAft>
                      <a:spcPct val="0"/>
                    </a:spcAft>
                    <a:buFont typeface="Arial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r>
                    <a:rPr lang="hu-HU" altLang="hu-HU" sz="1000">
                      <a:solidFill>
                        <a:srgbClr val="000000"/>
                      </a:solidFill>
                      <a:latin typeface="Verdana" pitchFamily="34" charset="0"/>
                    </a:rPr>
                    <a:t>2008</a:t>
                  </a:r>
                </a:p>
              </p:txBody>
            </p:sp>
            <p:sp>
              <p:nvSpPr>
                <p:cNvPr id="2132" name="Szövegdoboz 65"/>
                <p:cNvSpPr txBox="1">
                  <a:spLocks noChangeArrowheads="1"/>
                </p:cNvSpPr>
                <p:nvPr/>
              </p:nvSpPr>
              <p:spPr bwMode="auto">
                <a:xfrm>
                  <a:off x="3535462" y="6431398"/>
                  <a:ext cx="511175" cy="24606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spcBef>
                      <a:spcPct val="20000"/>
                    </a:spcBef>
                    <a:buFont typeface="Arial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5pPr>
                  <a:lvl6pPr marL="2514600" indent="-228600" fontAlgn="base">
                    <a:spcBef>
                      <a:spcPct val="20000"/>
                    </a:spcBef>
                    <a:spcAft>
                      <a:spcPct val="0"/>
                    </a:spcAft>
                    <a:buFont typeface="Arial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6pPr>
                  <a:lvl7pPr marL="2971800" indent="-228600" fontAlgn="base">
                    <a:spcBef>
                      <a:spcPct val="20000"/>
                    </a:spcBef>
                    <a:spcAft>
                      <a:spcPct val="0"/>
                    </a:spcAft>
                    <a:buFont typeface="Arial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7pPr>
                  <a:lvl8pPr marL="3429000" indent="-228600" fontAlgn="base">
                    <a:spcBef>
                      <a:spcPct val="20000"/>
                    </a:spcBef>
                    <a:spcAft>
                      <a:spcPct val="0"/>
                    </a:spcAft>
                    <a:buFont typeface="Arial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8pPr>
                  <a:lvl9pPr marL="3886200" indent="-228600" fontAlgn="base">
                    <a:spcBef>
                      <a:spcPct val="20000"/>
                    </a:spcBef>
                    <a:spcAft>
                      <a:spcPct val="0"/>
                    </a:spcAft>
                    <a:buFont typeface="Arial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r>
                    <a:rPr lang="hu-HU" altLang="hu-HU" sz="1000">
                      <a:solidFill>
                        <a:srgbClr val="000000"/>
                      </a:solidFill>
                      <a:latin typeface="Verdana" pitchFamily="34" charset="0"/>
                    </a:rPr>
                    <a:t>2009</a:t>
                  </a:r>
                </a:p>
              </p:txBody>
            </p:sp>
            <p:sp>
              <p:nvSpPr>
                <p:cNvPr id="2133" name="Szövegdoboz 66"/>
                <p:cNvSpPr txBox="1">
                  <a:spLocks noChangeArrowheads="1"/>
                </p:cNvSpPr>
                <p:nvPr/>
              </p:nvSpPr>
              <p:spPr bwMode="auto">
                <a:xfrm>
                  <a:off x="4402237" y="6432986"/>
                  <a:ext cx="512762" cy="24606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spcBef>
                      <a:spcPct val="20000"/>
                    </a:spcBef>
                    <a:buFont typeface="Arial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5pPr>
                  <a:lvl6pPr marL="2514600" indent="-228600" fontAlgn="base">
                    <a:spcBef>
                      <a:spcPct val="20000"/>
                    </a:spcBef>
                    <a:spcAft>
                      <a:spcPct val="0"/>
                    </a:spcAft>
                    <a:buFont typeface="Arial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6pPr>
                  <a:lvl7pPr marL="2971800" indent="-228600" fontAlgn="base">
                    <a:spcBef>
                      <a:spcPct val="20000"/>
                    </a:spcBef>
                    <a:spcAft>
                      <a:spcPct val="0"/>
                    </a:spcAft>
                    <a:buFont typeface="Arial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7pPr>
                  <a:lvl8pPr marL="3429000" indent="-228600" fontAlgn="base">
                    <a:spcBef>
                      <a:spcPct val="20000"/>
                    </a:spcBef>
                    <a:spcAft>
                      <a:spcPct val="0"/>
                    </a:spcAft>
                    <a:buFont typeface="Arial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8pPr>
                  <a:lvl9pPr marL="3886200" indent="-228600" fontAlgn="base">
                    <a:spcBef>
                      <a:spcPct val="20000"/>
                    </a:spcBef>
                    <a:spcAft>
                      <a:spcPct val="0"/>
                    </a:spcAft>
                    <a:buFont typeface="Arial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r>
                    <a:rPr lang="hu-HU" altLang="hu-HU" sz="1000">
                      <a:solidFill>
                        <a:srgbClr val="000000"/>
                      </a:solidFill>
                      <a:latin typeface="Verdana" pitchFamily="34" charset="0"/>
                    </a:rPr>
                    <a:t>2010</a:t>
                  </a:r>
                </a:p>
              </p:txBody>
            </p:sp>
            <p:sp>
              <p:nvSpPr>
                <p:cNvPr id="2134" name="Szövegdoboz 67"/>
                <p:cNvSpPr txBox="1">
                  <a:spLocks noChangeArrowheads="1"/>
                </p:cNvSpPr>
                <p:nvPr/>
              </p:nvSpPr>
              <p:spPr bwMode="auto">
                <a:xfrm>
                  <a:off x="5264249" y="6431398"/>
                  <a:ext cx="512763" cy="24606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spcBef>
                      <a:spcPct val="20000"/>
                    </a:spcBef>
                    <a:buFont typeface="Arial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5pPr>
                  <a:lvl6pPr marL="2514600" indent="-228600" fontAlgn="base">
                    <a:spcBef>
                      <a:spcPct val="20000"/>
                    </a:spcBef>
                    <a:spcAft>
                      <a:spcPct val="0"/>
                    </a:spcAft>
                    <a:buFont typeface="Arial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6pPr>
                  <a:lvl7pPr marL="2971800" indent="-228600" fontAlgn="base">
                    <a:spcBef>
                      <a:spcPct val="20000"/>
                    </a:spcBef>
                    <a:spcAft>
                      <a:spcPct val="0"/>
                    </a:spcAft>
                    <a:buFont typeface="Arial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7pPr>
                  <a:lvl8pPr marL="3429000" indent="-228600" fontAlgn="base">
                    <a:spcBef>
                      <a:spcPct val="20000"/>
                    </a:spcBef>
                    <a:spcAft>
                      <a:spcPct val="0"/>
                    </a:spcAft>
                    <a:buFont typeface="Arial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8pPr>
                  <a:lvl9pPr marL="3886200" indent="-228600" fontAlgn="base">
                    <a:spcBef>
                      <a:spcPct val="20000"/>
                    </a:spcBef>
                    <a:spcAft>
                      <a:spcPct val="0"/>
                    </a:spcAft>
                    <a:buFont typeface="Arial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r>
                    <a:rPr lang="hu-HU" altLang="hu-HU" sz="1000">
                      <a:solidFill>
                        <a:srgbClr val="000000"/>
                      </a:solidFill>
                      <a:latin typeface="Verdana" pitchFamily="34" charset="0"/>
                    </a:rPr>
                    <a:t>2011</a:t>
                  </a:r>
                </a:p>
              </p:txBody>
            </p:sp>
            <p:sp>
              <p:nvSpPr>
                <p:cNvPr id="73" name="Szövegdoboz 36"/>
                <p:cNvSpPr txBox="1">
                  <a:spLocks noChangeArrowheads="1"/>
                </p:cNvSpPr>
                <p:nvPr/>
              </p:nvSpPr>
              <p:spPr bwMode="auto">
                <a:xfrm rot="21305923">
                  <a:off x="5421214" y="4895578"/>
                  <a:ext cx="910827" cy="69249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spcBef>
                      <a:spcPct val="20000"/>
                    </a:spcBef>
                    <a:buFont typeface="Arial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5pPr>
                  <a:lvl6pPr marL="2514600" indent="-228600" fontAlgn="base">
                    <a:spcBef>
                      <a:spcPct val="20000"/>
                    </a:spcBef>
                    <a:spcAft>
                      <a:spcPct val="0"/>
                    </a:spcAft>
                    <a:buFont typeface="Arial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6pPr>
                  <a:lvl7pPr marL="2971800" indent="-228600" fontAlgn="base">
                    <a:spcBef>
                      <a:spcPct val="20000"/>
                    </a:spcBef>
                    <a:spcAft>
                      <a:spcPct val="0"/>
                    </a:spcAft>
                    <a:buFont typeface="Arial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7pPr>
                  <a:lvl8pPr marL="3429000" indent="-228600" fontAlgn="base">
                    <a:spcBef>
                      <a:spcPct val="20000"/>
                    </a:spcBef>
                    <a:spcAft>
                      <a:spcPct val="0"/>
                    </a:spcAft>
                    <a:buFont typeface="Arial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8pPr>
                  <a:lvl9pPr marL="3886200" indent="-228600" fontAlgn="base">
                    <a:spcBef>
                      <a:spcPct val="20000"/>
                    </a:spcBef>
                    <a:spcAft>
                      <a:spcPct val="0"/>
                    </a:spcAft>
                    <a:buFont typeface="Arial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9pPr>
                </a:lstStyle>
                <a:p>
                  <a:pPr algn="ctr">
                    <a:spcBef>
                      <a:spcPct val="0"/>
                    </a:spcBef>
                    <a:buFontTx/>
                    <a:buNone/>
                  </a:pPr>
                  <a:r>
                    <a:rPr lang="en-US" altLang="hu-HU" sz="900" dirty="0" smtClean="0">
                      <a:solidFill>
                        <a:srgbClr val="000000"/>
                      </a:solidFill>
                      <a:latin typeface="Verdana" pitchFamily="34" charset="0"/>
                    </a:rPr>
                    <a:t>10/2011</a:t>
                  </a:r>
                </a:p>
                <a:p>
                  <a:pPr>
                    <a:spcBef>
                      <a:spcPct val="0"/>
                    </a:spcBef>
                    <a:buFontTx/>
                    <a:buNone/>
                  </a:pPr>
                  <a:r>
                    <a:rPr lang="hu-HU" altLang="hu-HU" sz="1000" b="1" dirty="0" smtClean="0">
                      <a:solidFill>
                        <a:srgbClr val="000000"/>
                      </a:solidFill>
                      <a:latin typeface="Verdana" pitchFamily="34" charset="0"/>
                    </a:rPr>
                    <a:t>Cortex-A</a:t>
                  </a:r>
                  <a:r>
                    <a:rPr lang="en-US" altLang="hu-HU" sz="1000" b="1" dirty="0" smtClean="0">
                      <a:solidFill>
                        <a:srgbClr val="000000"/>
                      </a:solidFill>
                      <a:latin typeface="Verdana" pitchFamily="34" charset="0"/>
                    </a:rPr>
                    <a:t>7</a:t>
                  </a:r>
                </a:p>
                <a:p>
                  <a:pPr algn="ctr">
                    <a:spcBef>
                      <a:spcPct val="0"/>
                    </a:spcBef>
                    <a:buFontTx/>
                    <a:buNone/>
                  </a:pPr>
                  <a:r>
                    <a:rPr lang="en-US" altLang="hu-HU" sz="1000" dirty="0" smtClean="0">
                      <a:solidFill>
                        <a:srgbClr val="000000"/>
                      </a:solidFill>
                      <a:latin typeface="Verdana" pitchFamily="34" charset="0"/>
                    </a:rPr>
                    <a:t>ARMv7</a:t>
                  </a:r>
                </a:p>
                <a:p>
                  <a:pPr algn="ctr">
                    <a:spcBef>
                      <a:spcPct val="0"/>
                    </a:spcBef>
                    <a:buFontTx/>
                    <a:buNone/>
                  </a:pPr>
                  <a:r>
                    <a:rPr lang="en-US" altLang="hu-HU" sz="1000" dirty="0" smtClean="0">
                      <a:solidFill>
                        <a:srgbClr val="000000"/>
                      </a:solidFill>
                      <a:latin typeface="Verdana" pitchFamily="34" charset="0"/>
                    </a:rPr>
                    <a:t>28 nm</a:t>
                  </a:r>
                  <a:endParaRPr lang="hu-HU" altLang="hu-HU" sz="1000" dirty="0">
                    <a:solidFill>
                      <a:srgbClr val="000000"/>
                    </a:solidFill>
                    <a:latin typeface="Verdana" pitchFamily="34" charset="0"/>
                  </a:endParaRPr>
                </a:p>
              </p:txBody>
            </p:sp>
            <p:sp>
              <p:nvSpPr>
                <p:cNvPr id="74" name="Szövegdoboz 36"/>
                <p:cNvSpPr txBox="1">
                  <a:spLocks noChangeArrowheads="1"/>
                </p:cNvSpPr>
                <p:nvPr/>
              </p:nvSpPr>
              <p:spPr bwMode="auto">
                <a:xfrm rot="21410578">
                  <a:off x="6411278" y="4446970"/>
                  <a:ext cx="1002197" cy="69249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spcBef>
                      <a:spcPct val="20000"/>
                    </a:spcBef>
                    <a:buFont typeface="Arial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5pPr>
                  <a:lvl6pPr marL="2514600" indent="-228600" fontAlgn="base">
                    <a:spcBef>
                      <a:spcPct val="20000"/>
                    </a:spcBef>
                    <a:spcAft>
                      <a:spcPct val="0"/>
                    </a:spcAft>
                    <a:buFont typeface="Arial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6pPr>
                  <a:lvl7pPr marL="2971800" indent="-228600" fontAlgn="base">
                    <a:spcBef>
                      <a:spcPct val="20000"/>
                    </a:spcBef>
                    <a:spcAft>
                      <a:spcPct val="0"/>
                    </a:spcAft>
                    <a:buFont typeface="Arial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7pPr>
                  <a:lvl8pPr marL="3429000" indent="-228600" fontAlgn="base">
                    <a:spcBef>
                      <a:spcPct val="20000"/>
                    </a:spcBef>
                    <a:spcAft>
                      <a:spcPct val="0"/>
                    </a:spcAft>
                    <a:buFont typeface="Arial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8pPr>
                  <a:lvl9pPr marL="3886200" indent="-228600" fontAlgn="base">
                    <a:spcBef>
                      <a:spcPct val="20000"/>
                    </a:spcBef>
                    <a:spcAft>
                      <a:spcPct val="0"/>
                    </a:spcAft>
                    <a:buFont typeface="Arial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9pPr>
                </a:lstStyle>
                <a:p>
                  <a:pPr algn="ctr">
                    <a:spcBef>
                      <a:spcPct val="0"/>
                    </a:spcBef>
                    <a:buFontTx/>
                    <a:buNone/>
                  </a:pPr>
                  <a:r>
                    <a:rPr lang="en-US" altLang="hu-HU" sz="900" dirty="0" smtClean="0">
                      <a:solidFill>
                        <a:srgbClr val="000000"/>
                      </a:solidFill>
                      <a:latin typeface="Verdana" pitchFamily="34" charset="0"/>
                    </a:rPr>
                    <a:t>10/2012</a:t>
                  </a:r>
                </a:p>
                <a:p>
                  <a:pPr>
                    <a:spcBef>
                      <a:spcPct val="0"/>
                    </a:spcBef>
                    <a:buFontTx/>
                    <a:buNone/>
                  </a:pPr>
                  <a:r>
                    <a:rPr lang="hu-HU" altLang="hu-HU" sz="1000" b="1" dirty="0" smtClean="0">
                      <a:solidFill>
                        <a:srgbClr val="000000"/>
                      </a:solidFill>
                      <a:latin typeface="Verdana" pitchFamily="34" charset="0"/>
                    </a:rPr>
                    <a:t>Cortex-A</a:t>
                  </a:r>
                  <a:r>
                    <a:rPr lang="en-US" altLang="hu-HU" sz="1000" b="1" dirty="0" smtClean="0">
                      <a:solidFill>
                        <a:srgbClr val="000000"/>
                      </a:solidFill>
                      <a:latin typeface="Verdana" pitchFamily="34" charset="0"/>
                    </a:rPr>
                    <a:t>53</a:t>
                  </a:r>
                </a:p>
                <a:p>
                  <a:pPr algn="ctr">
                    <a:spcBef>
                      <a:spcPct val="0"/>
                    </a:spcBef>
                    <a:buFontTx/>
                    <a:buNone/>
                  </a:pPr>
                  <a:r>
                    <a:rPr lang="en-US" altLang="hu-HU" sz="1000" dirty="0" smtClean="0">
                      <a:solidFill>
                        <a:srgbClr val="000000"/>
                      </a:solidFill>
                      <a:latin typeface="Verdana" pitchFamily="34" charset="0"/>
                    </a:rPr>
                    <a:t>ARMv8</a:t>
                  </a:r>
                </a:p>
                <a:p>
                  <a:pPr algn="ctr">
                    <a:spcBef>
                      <a:spcPct val="0"/>
                    </a:spcBef>
                    <a:buFontTx/>
                    <a:buNone/>
                  </a:pPr>
                  <a:r>
                    <a:rPr lang="en-US" altLang="hu-HU" sz="1000" dirty="0" smtClean="0">
                      <a:solidFill>
                        <a:srgbClr val="000000"/>
                      </a:solidFill>
                      <a:latin typeface="Verdana" pitchFamily="34" charset="0"/>
                    </a:rPr>
                    <a:t>20/16 nm</a:t>
                  </a:r>
                  <a:endParaRPr lang="hu-HU" altLang="hu-HU" sz="1000" dirty="0">
                    <a:solidFill>
                      <a:srgbClr val="000000"/>
                    </a:solidFill>
                    <a:latin typeface="Verdana" pitchFamily="34" charset="0"/>
                  </a:endParaRPr>
                </a:p>
              </p:txBody>
            </p:sp>
            <p:sp>
              <p:nvSpPr>
                <p:cNvPr id="75" name="Szövegdoboz 36"/>
                <p:cNvSpPr txBox="1">
                  <a:spLocks noChangeArrowheads="1"/>
                </p:cNvSpPr>
                <p:nvPr/>
              </p:nvSpPr>
              <p:spPr bwMode="auto">
                <a:xfrm rot="20700000">
                  <a:off x="626655" y="4315413"/>
                  <a:ext cx="910827" cy="69249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spcBef>
                      <a:spcPct val="20000"/>
                    </a:spcBef>
                    <a:buFont typeface="Arial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5pPr>
                  <a:lvl6pPr marL="2514600" indent="-228600" fontAlgn="base">
                    <a:spcBef>
                      <a:spcPct val="20000"/>
                    </a:spcBef>
                    <a:spcAft>
                      <a:spcPct val="0"/>
                    </a:spcAft>
                    <a:buFont typeface="Arial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6pPr>
                  <a:lvl7pPr marL="2971800" indent="-228600" fontAlgn="base">
                    <a:spcBef>
                      <a:spcPct val="20000"/>
                    </a:spcBef>
                    <a:spcAft>
                      <a:spcPct val="0"/>
                    </a:spcAft>
                    <a:buFont typeface="Arial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7pPr>
                  <a:lvl8pPr marL="3429000" indent="-228600" fontAlgn="base">
                    <a:spcBef>
                      <a:spcPct val="20000"/>
                    </a:spcBef>
                    <a:spcAft>
                      <a:spcPct val="0"/>
                    </a:spcAft>
                    <a:buFont typeface="Arial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8pPr>
                  <a:lvl9pPr marL="3886200" indent="-228600" fontAlgn="base">
                    <a:spcBef>
                      <a:spcPct val="20000"/>
                    </a:spcBef>
                    <a:spcAft>
                      <a:spcPct val="0"/>
                    </a:spcAft>
                    <a:buFont typeface="Arial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9pPr>
                </a:lstStyle>
                <a:p>
                  <a:pPr algn="ctr">
                    <a:spcBef>
                      <a:spcPct val="0"/>
                    </a:spcBef>
                    <a:buFontTx/>
                    <a:buNone/>
                  </a:pPr>
                  <a:r>
                    <a:rPr lang="en-US" altLang="hu-HU" sz="900" dirty="0" smtClean="0">
                      <a:solidFill>
                        <a:srgbClr val="000000"/>
                      </a:solidFill>
                      <a:latin typeface="Verdana" pitchFamily="34" charset="0"/>
                    </a:rPr>
                    <a:t>10/2005</a:t>
                  </a:r>
                </a:p>
                <a:p>
                  <a:pPr>
                    <a:spcBef>
                      <a:spcPct val="0"/>
                    </a:spcBef>
                    <a:buFontTx/>
                    <a:buNone/>
                  </a:pPr>
                  <a:r>
                    <a:rPr lang="hu-HU" altLang="hu-HU" sz="1000" b="1" dirty="0" smtClean="0">
                      <a:solidFill>
                        <a:srgbClr val="000000"/>
                      </a:solidFill>
                      <a:latin typeface="Verdana" pitchFamily="34" charset="0"/>
                    </a:rPr>
                    <a:t>Cortex-A</a:t>
                  </a:r>
                  <a:r>
                    <a:rPr lang="en-US" altLang="hu-HU" sz="1000" b="1" dirty="0" smtClean="0">
                      <a:solidFill>
                        <a:srgbClr val="000000"/>
                      </a:solidFill>
                      <a:latin typeface="Verdana" pitchFamily="34" charset="0"/>
                    </a:rPr>
                    <a:t>8</a:t>
                  </a:r>
                </a:p>
                <a:p>
                  <a:pPr algn="ctr">
                    <a:spcBef>
                      <a:spcPct val="0"/>
                    </a:spcBef>
                    <a:buFontTx/>
                    <a:buNone/>
                  </a:pPr>
                  <a:r>
                    <a:rPr lang="en-US" altLang="hu-HU" sz="1000" dirty="0" smtClean="0">
                      <a:solidFill>
                        <a:srgbClr val="000000"/>
                      </a:solidFill>
                      <a:latin typeface="Verdana" pitchFamily="34" charset="0"/>
                    </a:rPr>
                    <a:t>ARMv7</a:t>
                  </a:r>
                </a:p>
                <a:p>
                  <a:pPr algn="ctr">
                    <a:spcBef>
                      <a:spcPct val="0"/>
                    </a:spcBef>
                    <a:buFontTx/>
                    <a:buNone/>
                  </a:pPr>
                  <a:r>
                    <a:rPr lang="en-US" altLang="hu-HU" sz="1000" dirty="0" smtClean="0">
                      <a:solidFill>
                        <a:srgbClr val="000000"/>
                      </a:solidFill>
                      <a:latin typeface="Verdana" pitchFamily="34" charset="0"/>
                    </a:rPr>
                    <a:t>65 nm</a:t>
                  </a:r>
                  <a:endParaRPr lang="hu-HU" altLang="hu-HU" sz="1000" dirty="0">
                    <a:solidFill>
                      <a:srgbClr val="000000"/>
                    </a:solidFill>
                    <a:latin typeface="Verdana" pitchFamily="34" charset="0"/>
                  </a:endParaRPr>
                </a:p>
              </p:txBody>
            </p:sp>
            <p:sp>
              <p:nvSpPr>
                <p:cNvPr id="77" name="Szövegdoboz 36"/>
                <p:cNvSpPr txBox="1">
                  <a:spLocks noChangeArrowheads="1"/>
                </p:cNvSpPr>
                <p:nvPr/>
              </p:nvSpPr>
              <p:spPr bwMode="auto">
                <a:xfrm rot="-900000">
                  <a:off x="2695187" y="3757875"/>
                  <a:ext cx="910827" cy="69249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spcBef>
                      <a:spcPct val="20000"/>
                    </a:spcBef>
                    <a:buFont typeface="Arial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5pPr>
                  <a:lvl6pPr marL="2514600" indent="-228600" fontAlgn="base">
                    <a:spcBef>
                      <a:spcPct val="20000"/>
                    </a:spcBef>
                    <a:spcAft>
                      <a:spcPct val="0"/>
                    </a:spcAft>
                    <a:buFont typeface="Arial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6pPr>
                  <a:lvl7pPr marL="2971800" indent="-228600" fontAlgn="base">
                    <a:spcBef>
                      <a:spcPct val="20000"/>
                    </a:spcBef>
                    <a:spcAft>
                      <a:spcPct val="0"/>
                    </a:spcAft>
                    <a:buFont typeface="Arial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7pPr>
                  <a:lvl8pPr marL="3429000" indent="-228600" fontAlgn="base">
                    <a:spcBef>
                      <a:spcPct val="20000"/>
                    </a:spcBef>
                    <a:spcAft>
                      <a:spcPct val="0"/>
                    </a:spcAft>
                    <a:buFont typeface="Arial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8pPr>
                  <a:lvl9pPr marL="3886200" indent="-228600" fontAlgn="base">
                    <a:spcBef>
                      <a:spcPct val="20000"/>
                    </a:spcBef>
                    <a:spcAft>
                      <a:spcPct val="0"/>
                    </a:spcAft>
                    <a:buFont typeface="Arial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9pPr>
                </a:lstStyle>
                <a:p>
                  <a:pPr algn="ctr">
                    <a:spcBef>
                      <a:spcPct val="0"/>
                    </a:spcBef>
                    <a:buFontTx/>
                    <a:buNone/>
                  </a:pPr>
                  <a:r>
                    <a:rPr lang="en-US" altLang="hu-HU" sz="900" dirty="0" smtClean="0">
                      <a:solidFill>
                        <a:srgbClr val="000000"/>
                      </a:solidFill>
                      <a:latin typeface="Verdana" pitchFamily="34" charset="0"/>
                    </a:rPr>
                    <a:t>10/2007</a:t>
                  </a:r>
                </a:p>
                <a:p>
                  <a:pPr>
                    <a:spcBef>
                      <a:spcPct val="0"/>
                    </a:spcBef>
                    <a:buFontTx/>
                    <a:buNone/>
                  </a:pPr>
                  <a:r>
                    <a:rPr lang="hu-HU" altLang="hu-HU" sz="1000" b="1" err="1" smtClean="0">
                      <a:solidFill>
                        <a:srgbClr val="000000"/>
                      </a:solidFill>
                      <a:latin typeface="Verdana" pitchFamily="34" charset="0"/>
                    </a:rPr>
                    <a:t>Cortex-A</a:t>
                  </a:r>
                  <a:r>
                    <a:rPr lang="en-US" altLang="hu-HU" sz="1000" b="1" dirty="0" smtClean="0">
                      <a:solidFill>
                        <a:srgbClr val="000000"/>
                      </a:solidFill>
                      <a:latin typeface="Verdana" pitchFamily="34" charset="0"/>
                    </a:rPr>
                    <a:t>9</a:t>
                  </a:r>
                </a:p>
                <a:p>
                  <a:pPr algn="ctr">
                    <a:spcBef>
                      <a:spcPct val="0"/>
                    </a:spcBef>
                    <a:buFontTx/>
                    <a:buNone/>
                  </a:pPr>
                  <a:r>
                    <a:rPr lang="en-US" altLang="hu-HU" sz="1000" dirty="0" smtClean="0">
                      <a:solidFill>
                        <a:srgbClr val="000000"/>
                      </a:solidFill>
                      <a:latin typeface="Verdana" pitchFamily="34" charset="0"/>
                    </a:rPr>
                    <a:t>ARMv7</a:t>
                  </a:r>
                </a:p>
                <a:p>
                  <a:pPr algn="ctr">
                    <a:spcBef>
                      <a:spcPct val="0"/>
                    </a:spcBef>
                    <a:buFontTx/>
                    <a:buNone/>
                  </a:pPr>
                  <a:r>
                    <a:rPr lang="hu-HU" altLang="hu-HU" sz="1000" smtClean="0">
                      <a:solidFill>
                        <a:srgbClr val="000000"/>
                      </a:solidFill>
                      <a:latin typeface="Verdana" pitchFamily="34" charset="0"/>
                    </a:rPr>
                    <a:t>40</a:t>
                  </a:r>
                  <a:r>
                    <a:rPr lang="en-US" altLang="hu-HU" sz="1000" dirty="0" smtClean="0">
                      <a:solidFill>
                        <a:srgbClr val="000000"/>
                      </a:solidFill>
                      <a:latin typeface="Verdana" pitchFamily="34" charset="0"/>
                    </a:rPr>
                    <a:t> nm</a:t>
                  </a:r>
                  <a:endParaRPr lang="hu-HU" altLang="hu-HU" sz="1000">
                    <a:solidFill>
                      <a:srgbClr val="000000"/>
                    </a:solidFill>
                    <a:latin typeface="Verdana" pitchFamily="34" charset="0"/>
                  </a:endParaRPr>
                </a:p>
              </p:txBody>
            </p:sp>
            <p:sp>
              <p:nvSpPr>
                <p:cNvPr id="78" name="Szövegdoboz 36"/>
                <p:cNvSpPr txBox="1">
                  <a:spLocks noChangeArrowheads="1"/>
                </p:cNvSpPr>
                <p:nvPr/>
              </p:nvSpPr>
              <p:spPr bwMode="auto">
                <a:xfrm rot="-1680000">
                  <a:off x="4088071" y="2230696"/>
                  <a:ext cx="1002197" cy="69249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spcBef>
                      <a:spcPct val="20000"/>
                    </a:spcBef>
                    <a:buFont typeface="Arial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5pPr>
                  <a:lvl6pPr marL="2514600" indent="-228600" fontAlgn="base">
                    <a:spcBef>
                      <a:spcPct val="20000"/>
                    </a:spcBef>
                    <a:spcAft>
                      <a:spcPct val="0"/>
                    </a:spcAft>
                    <a:buFont typeface="Arial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6pPr>
                  <a:lvl7pPr marL="2971800" indent="-228600" fontAlgn="base">
                    <a:spcBef>
                      <a:spcPct val="20000"/>
                    </a:spcBef>
                    <a:spcAft>
                      <a:spcPct val="0"/>
                    </a:spcAft>
                    <a:buFont typeface="Arial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7pPr>
                  <a:lvl8pPr marL="3429000" indent="-228600" fontAlgn="base">
                    <a:spcBef>
                      <a:spcPct val="20000"/>
                    </a:spcBef>
                    <a:spcAft>
                      <a:spcPct val="0"/>
                    </a:spcAft>
                    <a:buFont typeface="Arial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8pPr>
                  <a:lvl9pPr marL="3886200" indent="-228600" fontAlgn="base">
                    <a:spcBef>
                      <a:spcPct val="20000"/>
                    </a:spcBef>
                    <a:spcAft>
                      <a:spcPct val="0"/>
                    </a:spcAft>
                    <a:buFont typeface="Arial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9pPr>
                </a:lstStyle>
                <a:p>
                  <a:pPr algn="ctr">
                    <a:spcBef>
                      <a:spcPct val="0"/>
                    </a:spcBef>
                    <a:buFontTx/>
                    <a:buNone/>
                  </a:pPr>
                  <a:r>
                    <a:rPr lang="en-US" altLang="hu-HU" sz="900" dirty="0" smtClean="0">
                      <a:solidFill>
                        <a:srgbClr val="000000"/>
                      </a:solidFill>
                      <a:latin typeface="Verdana" pitchFamily="34" charset="0"/>
                    </a:rPr>
                    <a:t>9/2010</a:t>
                  </a:r>
                </a:p>
                <a:p>
                  <a:pPr>
                    <a:spcBef>
                      <a:spcPct val="0"/>
                    </a:spcBef>
                    <a:buFontTx/>
                    <a:buNone/>
                  </a:pPr>
                  <a:r>
                    <a:rPr lang="hu-HU" altLang="hu-HU" sz="1000" b="1" err="1" smtClean="0">
                      <a:solidFill>
                        <a:srgbClr val="000000"/>
                      </a:solidFill>
                      <a:latin typeface="Verdana" pitchFamily="34" charset="0"/>
                    </a:rPr>
                    <a:t>Cortex-A</a:t>
                  </a:r>
                  <a:r>
                    <a:rPr lang="en-US" altLang="hu-HU" sz="1000" b="1" dirty="0" smtClean="0">
                      <a:solidFill>
                        <a:srgbClr val="000000"/>
                      </a:solidFill>
                      <a:latin typeface="Verdana" pitchFamily="34" charset="0"/>
                    </a:rPr>
                    <a:t>1</a:t>
                  </a:r>
                  <a:r>
                    <a:rPr lang="hu-HU" altLang="hu-HU" sz="1000" b="1" smtClean="0">
                      <a:solidFill>
                        <a:srgbClr val="000000"/>
                      </a:solidFill>
                      <a:latin typeface="Verdana" pitchFamily="34" charset="0"/>
                    </a:rPr>
                    <a:t>5</a:t>
                  </a:r>
                </a:p>
                <a:p>
                  <a:pPr algn="ctr">
                    <a:spcBef>
                      <a:spcPct val="0"/>
                    </a:spcBef>
                    <a:buFontTx/>
                    <a:buNone/>
                  </a:pPr>
                  <a:r>
                    <a:rPr lang="en-US" altLang="hu-HU" sz="1000" dirty="0" smtClean="0">
                      <a:solidFill>
                        <a:srgbClr val="000000"/>
                      </a:solidFill>
                      <a:latin typeface="Verdana" pitchFamily="34" charset="0"/>
                    </a:rPr>
                    <a:t>ARMv7</a:t>
                  </a:r>
                </a:p>
                <a:p>
                  <a:pPr algn="ctr">
                    <a:spcBef>
                      <a:spcPct val="0"/>
                    </a:spcBef>
                    <a:buFontTx/>
                    <a:buNone/>
                  </a:pPr>
                  <a:r>
                    <a:rPr lang="en-US" altLang="hu-HU" sz="1000" dirty="0" smtClean="0">
                      <a:solidFill>
                        <a:srgbClr val="000000"/>
                      </a:solidFill>
                      <a:latin typeface="Verdana" pitchFamily="34" charset="0"/>
                    </a:rPr>
                    <a:t>32/28 nm</a:t>
                  </a:r>
                  <a:endParaRPr lang="hu-HU" altLang="hu-HU" sz="1000">
                    <a:solidFill>
                      <a:srgbClr val="000000"/>
                    </a:solidFill>
                    <a:latin typeface="Verdana" pitchFamily="34" charset="0"/>
                  </a:endParaRPr>
                </a:p>
              </p:txBody>
            </p:sp>
            <p:sp>
              <p:nvSpPr>
                <p:cNvPr id="79" name="Szövegdoboz 36"/>
                <p:cNvSpPr txBox="1">
                  <a:spLocks noChangeArrowheads="1"/>
                </p:cNvSpPr>
                <p:nvPr/>
              </p:nvSpPr>
              <p:spPr bwMode="auto">
                <a:xfrm rot="-1620000">
                  <a:off x="5826706" y="1322611"/>
                  <a:ext cx="1002197" cy="69249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spcBef>
                      <a:spcPct val="20000"/>
                    </a:spcBef>
                    <a:buFont typeface="Arial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5pPr>
                  <a:lvl6pPr marL="2514600" indent="-228600" fontAlgn="base">
                    <a:spcBef>
                      <a:spcPct val="20000"/>
                    </a:spcBef>
                    <a:spcAft>
                      <a:spcPct val="0"/>
                    </a:spcAft>
                    <a:buFont typeface="Arial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6pPr>
                  <a:lvl7pPr marL="2971800" indent="-228600" fontAlgn="base">
                    <a:spcBef>
                      <a:spcPct val="20000"/>
                    </a:spcBef>
                    <a:spcAft>
                      <a:spcPct val="0"/>
                    </a:spcAft>
                    <a:buFont typeface="Arial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7pPr>
                  <a:lvl8pPr marL="3429000" indent="-228600" fontAlgn="base">
                    <a:spcBef>
                      <a:spcPct val="20000"/>
                    </a:spcBef>
                    <a:spcAft>
                      <a:spcPct val="0"/>
                    </a:spcAft>
                    <a:buFont typeface="Arial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8pPr>
                  <a:lvl9pPr marL="3886200" indent="-228600" fontAlgn="base">
                    <a:spcBef>
                      <a:spcPct val="20000"/>
                    </a:spcBef>
                    <a:spcAft>
                      <a:spcPct val="0"/>
                    </a:spcAft>
                    <a:buFont typeface="Arial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9pPr>
                </a:lstStyle>
                <a:p>
                  <a:pPr algn="ctr">
                    <a:spcBef>
                      <a:spcPct val="0"/>
                    </a:spcBef>
                    <a:buFontTx/>
                    <a:buNone/>
                  </a:pPr>
                  <a:r>
                    <a:rPr lang="en-US" altLang="hu-HU" sz="900" dirty="0" smtClean="0">
                      <a:solidFill>
                        <a:srgbClr val="000000"/>
                      </a:solidFill>
                      <a:latin typeface="Verdana" pitchFamily="34" charset="0"/>
                    </a:rPr>
                    <a:t>10/2012</a:t>
                  </a:r>
                </a:p>
                <a:p>
                  <a:pPr>
                    <a:spcBef>
                      <a:spcPct val="0"/>
                    </a:spcBef>
                    <a:buFontTx/>
                    <a:buNone/>
                  </a:pPr>
                  <a:r>
                    <a:rPr lang="hu-HU" altLang="hu-HU" sz="1000" b="1" smtClean="0">
                      <a:solidFill>
                        <a:srgbClr val="000000"/>
                      </a:solidFill>
                      <a:latin typeface="Verdana" pitchFamily="34" charset="0"/>
                    </a:rPr>
                    <a:t>Cortex-A5</a:t>
                  </a:r>
                  <a:r>
                    <a:rPr lang="en-US" altLang="hu-HU" sz="1000" b="1" dirty="0" smtClean="0">
                      <a:solidFill>
                        <a:srgbClr val="000000"/>
                      </a:solidFill>
                      <a:latin typeface="Verdana" pitchFamily="34" charset="0"/>
                    </a:rPr>
                    <a:t>7</a:t>
                  </a:r>
                </a:p>
                <a:p>
                  <a:pPr algn="ctr">
                    <a:spcBef>
                      <a:spcPct val="0"/>
                    </a:spcBef>
                    <a:buFontTx/>
                    <a:buNone/>
                  </a:pPr>
                  <a:r>
                    <a:rPr lang="en-US" altLang="hu-HU" sz="1000" dirty="0" smtClean="0">
                      <a:solidFill>
                        <a:srgbClr val="000000"/>
                      </a:solidFill>
                      <a:latin typeface="Verdana" pitchFamily="34" charset="0"/>
                    </a:rPr>
                    <a:t>ARMv8</a:t>
                  </a:r>
                </a:p>
                <a:p>
                  <a:pPr algn="ctr">
                    <a:spcBef>
                      <a:spcPct val="0"/>
                    </a:spcBef>
                    <a:buFontTx/>
                    <a:buNone/>
                  </a:pPr>
                  <a:r>
                    <a:rPr lang="en-US" altLang="hu-HU" sz="1000" dirty="0" smtClean="0">
                      <a:solidFill>
                        <a:srgbClr val="000000"/>
                      </a:solidFill>
                      <a:latin typeface="Verdana" pitchFamily="34" charset="0"/>
                    </a:rPr>
                    <a:t>20/16 nm</a:t>
                  </a:r>
                  <a:endParaRPr lang="hu-HU" altLang="hu-HU" sz="1000">
                    <a:solidFill>
                      <a:srgbClr val="000000"/>
                    </a:solidFill>
                    <a:latin typeface="Verdana" pitchFamily="34" charset="0"/>
                  </a:endParaRPr>
                </a:p>
              </p:txBody>
            </p:sp>
            <p:sp>
              <p:nvSpPr>
                <p:cNvPr id="84" name="Szövegdoboz 36"/>
                <p:cNvSpPr txBox="1">
                  <a:spLocks noChangeArrowheads="1"/>
                </p:cNvSpPr>
                <p:nvPr/>
              </p:nvSpPr>
              <p:spPr bwMode="auto">
                <a:xfrm rot="-900000">
                  <a:off x="6423508" y="2868652"/>
                  <a:ext cx="1002197" cy="84638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spcBef>
                      <a:spcPct val="20000"/>
                    </a:spcBef>
                    <a:buFont typeface="Arial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5pPr>
                  <a:lvl6pPr marL="2514600" indent="-228600" fontAlgn="base">
                    <a:spcBef>
                      <a:spcPct val="20000"/>
                    </a:spcBef>
                    <a:spcAft>
                      <a:spcPct val="0"/>
                    </a:spcAft>
                    <a:buFont typeface="Arial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6pPr>
                  <a:lvl7pPr marL="2971800" indent="-228600" fontAlgn="base">
                    <a:spcBef>
                      <a:spcPct val="20000"/>
                    </a:spcBef>
                    <a:spcAft>
                      <a:spcPct val="0"/>
                    </a:spcAft>
                    <a:buFont typeface="Arial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7pPr>
                  <a:lvl8pPr marL="3429000" indent="-228600" fontAlgn="base">
                    <a:spcBef>
                      <a:spcPct val="20000"/>
                    </a:spcBef>
                    <a:spcAft>
                      <a:spcPct val="0"/>
                    </a:spcAft>
                    <a:buFont typeface="Arial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8pPr>
                  <a:lvl9pPr marL="3886200" indent="-228600" fontAlgn="base">
                    <a:spcBef>
                      <a:spcPct val="20000"/>
                    </a:spcBef>
                    <a:spcAft>
                      <a:spcPct val="0"/>
                    </a:spcAft>
                    <a:buFont typeface="Arial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9pPr>
                </a:lstStyle>
                <a:p>
                  <a:pPr algn="ctr">
                    <a:spcBef>
                      <a:spcPct val="0"/>
                    </a:spcBef>
                    <a:buFontTx/>
                    <a:buNone/>
                  </a:pPr>
                  <a:r>
                    <a:rPr lang="hu-HU" altLang="hu-HU" sz="900">
                      <a:solidFill>
                        <a:srgbClr val="000000"/>
                      </a:solidFill>
                      <a:latin typeface="Verdana" pitchFamily="34" charset="0"/>
                    </a:rPr>
                    <a:t>6</a:t>
                  </a:r>
                  <a:r>
                    <a:rPr lang="en-US" altLang="hu-HU" sz="900" dirty="0" smtClean="0">
                      <a:solidFill>
                        <a:srgbClr val="000000"/>
                      </a:solidFill>
                      <a:latin typeface="Verdana" pitchFamily="34" charset="0"/>
                    </a:rPr>
                    <a:t>/2013</a:t>
                  </a:r>
                </a:p>
                <a:p>
                  <a:pPr>
                    <a:spcBef>
                      <a:spcPct val="0"/>
                    </a:spcBef>
                    <a:buFontTx/>
                    <a:buNone/>
                  </a:pPr>
                  <a:r>
                    <a:rPr lang="hu-HU" altLang="hu-HU" sz="1000" b="1" err="1" smtClean="0">
                      <a:solidFill>
                        <a:srgbClr val="000000"/>
                      </a:solidFill>
                      <a:latin typeface="Verdana" pitchFamily="34" charset="0"/>
                    </a:rPr>
                    <a:t>Cortex-A</a:t>
                  </a:r>
                  <a:r>
                    <a:rPr lang="en-US" altLang="hu-HU" sz="1000" b="1" dirty="0" smtClean="0">
                      <a:solidFill>
                        <a:srgbClr val="000000"/>
                      </a:solidFill>
                      <a:latin typeface="Verdana" pitchFamily="34" charset="0"/>
                    </a:rPr>
                    <a:t>12</a:t>
                  </a:r>
                </a:p>
                <a:p>
                  <a:pPr algn="ctr">
                    <a:spcBef>
                      <a:spcPct val="0"/>
                    </a:spcBef>
                    <a:buFontTx/>
                    <a:buNone/>
                  </a:pPr>
                  <a:r>
                    <a:rPr lang="en-US" altLang="hu-HU" sz="1000" dirty="0" smtClean="0">
                      <a:solidFill>
                        <a:srgbClr val="000000"/>
                      </a:solidFill>
                      <a:latin typeface="Verdana" pitchFamily="34" charset="0"/>
                    </a:rPr>
                    <a:t>ARMv7</a:t>
                  </a:r>
                </a:p>
                <a:p>
                  <a:pPr algn="ctr">
                    <a:spcBef>
                      <a:spcPct val="0"/>
                    </a:spcBef>
                    <a:buFontTx/>
                    <a:buNone/>
                  </a:pPr>
                  <a:r>
                    <a:rPr lang="en-US" altLang="hu-HU" sz="1000" dirty="0" smtClean="0">
                      <a:solidFill>
                        <a:srgbClr val="000000"/>
                      </a:solidFill>
                      <a:latin typeface="Verdana" pitchFamily="34" charset="0"/>
                    </a:rPr>
                    <a:t>20/16 nm</a:t>
                  </a:r>
                </a:p>
                <a:p>
                  <a:pPr algn="ctr">
                    <a:spcBef>
                      <a:spcPct val="0"/>
                    </a:spcBef>
                    <a:buFontTx/>
                    <a:buNone/>
                  </a:pPr>
                  <a:endParaRPr lang="hu-HU" altLang="hu-HU" sz="1000">
                    <a:solidFill>
                      <a:srgbClr val="000000"/>
                    </a:solidFill>
                    <a:latin typeface="Verdana" pitchFamily="34" charset="0"/>
                  </a:endParaRPr>
                </a:p>
              </p:txBody>
            </p:sp>
            <p:sp>
              <p:nvSpPr>
                <p:cNvPr id="67" name="Szövegdoboz 17"/>
                <p:cNvSpPr txBox="1">
                  <a:spLocks noChangeArrowheads="1"/>
                </p:cNvSpPr>
                <p:nvPr/>
              </p:nvSpPr>
              <p:spPr bwMode="auto">
                <a:xfrm>
                  <a:off x="7820229" y="6437516"/>
                  <a:ext cx="511679" cy="24622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spcBef>
                      <a:spcPct val="20000"/>
                    </a:spcBef>
                    <a:buFont typeface="Arial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5pPr>
                  <a:lvl6pPr marL="2514600" indent="-228600" fontAlgn="base">
                    <a:spcBef>
                      <a:spcPct val="20000"/>
                    </a:spcBef>
                    <a:spcAft>
                      <a:spcPct val="0"/>
                    </a:spcAft>
                    <a:buFont typeface="Arial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6pPr>
                  <a:lvl7pPr marL="2971800" indent="-228600" fontAlgn="base">
                    <a:spcBef>
                      <a:spcPct val="20000"/>
                    </a:spcBef>
                    <a:spcAft>
                      <a:spcPct val="0"/>
                    </a:spcAft>
                    <a:buFont typeface="Arial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7pPr>
                  <a:lvl8pPr marL="3429000" indent="-228600" fontAlgn="base">
                    <a:spcBef>
                      <a:spcPct val="20000"/>
                    </a:spcBef>
                    <a:spcAft>
                      <a:spcPct val="0"/>
                    </a:spcAft>
                    <a:buFont typeface="Arial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8pPr>
                  <a:lvl9pPr marL="3886200" indent="-228600" fontAlgn="base">
                    <a:spcBef>
                      <a:spcPct val="20000"/>
                    </a:spcBef>
                    <a:spcAft>
                      <a:spcPct val="0"/>
                    </a:spcAft>
                    <a:buFont typeface="Arial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r>
                    <a:rPr lang="hu-HU" altLang="hu-HU" sz="1000" smtClean="0">
                      <a:solidFill>
                        <a:srgbClr val="000000"/>
                      </a:solidFill>
                      <a:latin typeface="Verdana" pitchFamily="34" charset="0"/>
                    </a:rPr>
                    <a:t>201</a:t>
                  </a:r>
                  <a:r>
                    <a:rPr lang="en-US" altLang="hu-HU" sz="1000" dirty="0" smtClean="0">
                      <a:solidFill>
                        <a:srgbClr val="000000"/>
                      </a:solidFill>
                      <a:latin typeface="Verdana" pitchFamily="34" charset="0"/>
                    </a:rPr>
                    <a:t>4</a:t>
                  </a:r>
                  <a:endParaRPr lang="hu-HU" altLang="hu-HU" sz="1000">
                    <a:solidFill>
                      <a:srgbClr val="000000"/>
                    </a:solidFill>
                    <a:latin typeface="Verdana" pitchFamily="34" charset="0"/>
                  </a:endParaRPr>
                </a:p>
              </p:txBody>
            </p:sp>
            <p:cxnSp>
              <p:nvCxnSpPr>
                <p:cNvPr id="68" name="Egyenes összekötő 56"/>
                <p:cNvCxnSpPr/>
                <p:nvPr/>
              </p:nvCxnSpPr>
              <p:spPr>
                <a:xfrm>
                  <a:off x="7638458" y="6294641"/>
                  <a:ext cx="0" cy="144463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69" name="Lekerekített téglalap 68"/>
                <p:cNvSpPr/>
                <p:nvPr/>
              </p:nvSpPr>
              <p:spPr>
                <a:xfrm>
                  <a:off x="7600152" y="3283728"/>
                  <a:ext cx="180000" cy="180000"/>
                </a:xfrm>
                <a:prstGeom prst="roundRect">
                  <a:avLst/>
                </a:prstGeom>
              </p:spPr>
              <p:style>
                <a:lnRef idx="0">
                  <a:schemeClr val="accent1"/>
                </a:lnRef>
                <a:fillRef idx="3">
                  <a:schemeClr val="accent1"/>
                </a:fillRef>
                <a:effectRef idx="3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/>
                  <a:endParaRPr lang="hu-HU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70" name="Szövegdoboz 36"/>
                <p:cNvSpPr txBox="1">
                  <a:spLocks noChangeArrowheads="1"/>
                </p:cNvSpPr>
                <p:nvPr/>
              </p:nvSpPr>
              <p:spPr bwMode="auto">
                <a:xfrm rot="-900000">
                  <a:off x="7203366" y="2538784"/>
                  <a:ext cx="1002197" cy="69249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spcBef>
                      <a:spcPct val="20000"/>
                    </a:spcBef>
                    <a:buFont typeface="Arial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5pPr>
                  <a:lvl6pPr marL="2514600" indent="-228600" fontAlgn="base">
                    <a:spcBef>
                      <a:spcPct val="20000"/>
                    </a:spcBef>
                    <a:spcAft>
                      <a:spcPct val="0"/>
                    </a:spcAft>
                    <a:buFont typeface="Arial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6pPr>
                  <a:lvl7pPr marL="2971800" indent="-228600" fontAlgn="base">
                    <a:spcBef>
                      <a:spcPct val="20000"/>
                    </a:spcBef>
                    <a:spcAft>
                      <a:spcPct val="0"/>
                    </a:spcAft>
                    <a:buFont typeface="Arial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7pPr>
                  <a:lvl8pPr marL="3429000" indent="-228600" fontAlgn="base">
                    <a:spcBef>
                      <a:spcPct val="20000"/>
                    </a:spcBef>
                    <a:spcAft>
                      <a:spcPct val="0"/>
                    </a:spcAft>
                    <a:buFont typeface="Arial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8pPr>
                  <a:lvl9pPr marL="3886200" indent="-228600" fontAlgn="base">
                    <a:spcBef>
                      <a:spcPct val="20000"/>
                    </a:spcBef>
                    <a:spcAft>
                      <a:spcPct val="0"/>
                    </a:spcAft>
                    <a:buFont typeface="Arial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9pPr>
                </a:lstStyle>
                <a:p>
                  <a:pPr algn="ctr">
                    <a:spcBef>
                      <a:spcPct val="0"/>
                    </a:spcBef>
                    <a:buFontTx/>
                    <a:buNone/>
                  </a:pPr>
                  <a:r>
                    <a:rPr lang="hu-HU" altLang="hu-HU" sz="900" dirty="0">
                      <a:solidFill>
                        <a:srgbClr val="000000"/>
                      </a:solidFill>
                      <a:latin typeface="Verdana" pitchFamily="34" charset="0"/>
                    </a:rPr>
                    <a:t>2</a:t>
                  </a:r>
                  <a:r>
                    <a:rPr lang="en-US" altLang="hu-HU" sz="900" dirty="0" smtClean="0">
                      <a:solidFill>
                        <a:srgbClr val="000000"/>
                      </a:solidFill>
                      <a:latin typeface="Verdana" pitchFamily="34" charset="0"/>
                    </a:rPr>
                    <a:t>/201</a:t>
                  </a:r>
                  <a:r>
                    <a:rPr lang="hu-HU" altLang="hu-HU" sz="900" dirty="0" smtClean="0">
                      <a:solidFill>
                        <a:srgbClr val="000000"/>
                      </a:solidFill>
                      <a:latin typeface="Verdana" pitchFamily="34" charset="0"/>
                    </a:rPr>
                    <a:t>4</a:t>
                  </a:r>
                  <a:endParaRPr lang="en-US" altLang="hu-HU" sz="900" dirty="0" smtClean="0">
                    <a:solidFill>
                      <a:srgbClr val="000000"/>
                    </a:solidFill>
                    <a:latin typeface="Verdana" pitchFamily="34" charset="0"/>
                  </a:endParaRPr>
                </a:p>
                <a:p>
                  <a:pPr>
                    <a:spcBef>
                      <a:spcPct val="0"/>
                    </a:spcBef>
                    <a:buFontTx/>
                    <a:buNone/>
                  </a:pPr>
                  <a:r>
                    <a:rPr lang="hu-HU" altLang="hu-HU" sz="1000" b="1" dirty="0" smtClean="0">
                      <a:solidFill>
                        <a:srgbClr val="000000"/>
                      </a:solidFill>
                      <a:latin typeface="Verdana" pitchFamily="34" charset="0"/>
                    </a:rPr>
                    <a:t>Cortex-A17</a:t>
                  </a:r>
                  <a:endParaRPr lang="en-US" altLang="hu-HU" sz="1000" b="1" dirty="0" smtClean="0">
                    <a:solidFill>
                      <a:srgbClr val="000000"/>
                    </a:solidFill>
                    <a:latin typeface="Verdana" pitchFamily="34" charset="0"/>
                  </a:endParaRPr>
                </a:p>
                <a:p>
                  <a:pPr algn="ctr">
                    <a:spcBef>
                      <a:spcPct val="0"/>
                    </a:spcBef>
                    <a:buFontTx/>
                    <a:buNone/>
                  </a:pPr>
                  <a:r>
                    <a:rPr lang="en-US" altLang="hu-HU" sz="1000" dirty="0" err="1" smtClean="0">
                      <a:solidFill>
                        <a:srgbClr val="000000"/>
                      </a:solidFill>
                      <a:latin typeface="Verdana" pitchFamily="34" charset="0"/>
                    </a:rPr>
                    <a:t>ARMv</a:t>
                  </a:r>
                  <a:r>
                    <a:rPr lang="hu-HU" altLang="hu-HU" sz="1000" dirty="0" smtClean="0">
                      <a:solidFill>
                        <a:srgbClr val="000000"/>
                      </a:solidFill>
                      <a:latin typeface="Verdana" pitchFamily="34" charset="0"/>
                    </a:rPr>
                    <a:t>7</a:t>
                  </a:r>
                  <a:endParaRPr lang="en-US" altLang="hu-HU" sz="1000" dirty="0" smtClean="0">
                    <a:solidFill>
                      <a:srgbClr val="000000"/>
                    </a:solidFill>
                    <a:latin typeface="Verdana" pitchFamily="34" charset="0"/>
                  </a:endParaRPr>
                </a:p>
                <a:p>
                  <a:pPr algn="ctr">
                    <a:spcBef>
                      <a:spcPct val="0"/>
                    </a:spcBef>
                    <a:buFontTx/>
                    <a:buNone/>
                  </a:pPr>
                  <a:r>
                    <a:rPr lang="en-US" altLang="hu-HU" sz="1000" dirty="0" smtClean="0">
                      <a:solidFill>
                        <a:srgbClr val="000000"/>
                      </a:solidFill>
                      <a:latin typeface="Verdana" pitchFamily="34" charset="0"/>
                    </a:rPr>
                    <a:t>2</a:t>
                  </a:r>
                  <a:r>
                    <a:rPr lang="hu-HU" altLang="hu-HU" sz="1000" dirty="0" smtClean="0">
                      <a:solidFill>
                        <a:srgbClr val="000000"/>
                      </a:solidFill>
                      <a:latin typeface="Verdana" pitchFamily="34" charset="0"/>
                    </a:rPr>
                    <a:t>8</a:t>
                  </a:r>
                  <a:r>
                    <a:rPr lang="en-US" altLang="hu-HU" sz="1000" dirty="0" smtClean="0">
                      <a:solidFill>
                        <a:srgbClr val="000000"/>
                      </a:solidFill>
                      <a:latin typeface="Verdana" pitchFamily="34" charset="0"/>
                    </a:rPr>
                    <a:t> nm</a:t>
                  </a:r>
                  <a:endParaRPr lang="hu-HU" altLang="hu-HU" sz="1000" dirty="0">
                    <a:solidFill>
                      <a:srgbClr val="000000"/>
                    </a:solidFill>
                    <a:latin typeface="Verdana" pitchFamily="34" charset="0"/>
                  </a:endParaRPr>
                </a:p>
              </p:txBody>
            </p:sp>
            <p:cxnSp>
              <p:nvCxnSpPr>
                <p:cNvPr id="72" name="Egyenes összekötő 71"/>
                <p:cNvCxnSpPr/>
                <p:nvPr/>
              </p:nvCxnSpPr>
              <p:spPr>
                <a:xfrm rot="5400000">
                  <a:off x="259105" y="1051309"/>
                  <a:ext cx="0" cy="144462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0" name="Egyenes összekötő 79"/>
                <p:cNvCxnSpPr/>
                <p:nvPr/>
              </p:nvCxnSpPr>
              <p:spPr>
                <a:xfrm rot="5400000">
                  <a:off x="259105" y="234714"/>
                  <a:ext cx="0" cy="144462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82" name="Szövegdoboz 81"/>
                <p:cNvSpPr txBox="1"/>
                <p:nvPr/>
              </p:nvSpPr>
              <p:spPr>
                <a:xfrm>
                  <a:off x="-27692" y="996540"/>
                  <a:ext cx="269875" cy="254000"/>
                </a:xfrm>
                <a:prstGeom prst="rect">
                  <a:avLst/>
                </a:prstGeom>
                <a:noFill/>
              </p:spPr>
              <p:txBody>
                <a:bodyPr wrap="none">
                  <a:spAutoFit/>
                </a:bodyPr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r>
                    <a:rPr lang="hu-HU" sz="1050" smtClean="0">
                      <a:solidFill>
                        <a:prstClr val="black"/>
                      </a:solidFill>
                      <a:latin typeface="Verdana" panose="020B0604030504040204" pitchFamily="34" charset="0"/>
                      <a:ea typeface="Verdana" panose="020B0604030504040204" pitchFamily="34" charset="0"/>
                      <a:cs typeface="Verdana" panose="020B0604030504040204" pitchFamily="34" charset="0"/>
                    </a:rPr>
                    <a:t>6</a:t>
                  </a:r>
                  <a:endParaRPr lang="hu-HU" sz="1050">
                    <a:solidFill>
                      <a:prstClr val="black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endParaRPr>
                </a:p>
              </p:txBody>
            </p:sp>
            <p:sp>
              <p:nvSpPr>
                <p:cNvPr id="83" name="Szövegdoboz 82"/>
                <p:cNvSpPr txBox="1"/>
                <p:nvPr/>
              </p:nvSpPr>
              <p:spPr>
                <a:xfrm>
                  <a:off x="-27692" y="170420"/>
                  <a:ext cx="269626" cy="253916"/>
                </a:xfrm>
                <a:prstGeom prst="rect">
                  <a:avLst/>
                </a:prstGeom>
                <a:noFill/>
              </p:spPr>
              <p:txBody>
                <a:bodyPr wrap="none">
                  <a:spAutoFit/>
                </a:bodyPr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r>
                    <a:rPr lang="hu-HU" sz="1050">
                      <a:solidFill>
                        <a:prstClr val="black"/>
                      </a:solidFill>
                      <a:latin typeface="Verdana" panose="020B0604030504040204" pitchFamily="34" charset="0"/>
                      <a:ea typeface="Verdana" panose="020B0604030504040204" pitchFamily="34" charset="0"/>
                      <a:cs typeface="Verdana" panose="020B0604030504040204" pitchFamily="34" charset="0"/>
                    </a:rPr>
                    <a:t>7</a:t>
                  </a:r>
                </a:p>
              </p:txBody>
            </p:sp>
            <p:sp>
              <p:nvSpPr>
                <p:cNvPr id="85" name="Szövegdoboz 84"/>
                <p:cNvSpPr txBox="1"/>
                <p:nvPr/>
              </p:nvSpPr>
              <p:spPr>
                <a:xfrm>
                  <a:off x="364427" y="173540"/>
                  <a:ext cx="1034580" cy="294617"/>
                </a:xfrm>
                <a:prstGeom prst="rect">
                  <a:avLst/>
                </a:prstGeom>
                <a:noFill/>
              </p:spPr>
              <p:txBody>
                <a:bodyPr wrap="none">
                  <a:spAutoFit/>
                </a:bodyPr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r>
                    <a:rPr lang="hu-HU" sz="1050" dirty="0" smtClean="0">
                      <a:solidFill>
                        <a:prstClr val="black"/>
                      </a:solidFill>
                      <a:latin typeface="Verdana" panose="020B0604030504040204" pitchFamily="34" charset="0"/>
                      <a:ea typeface="Verdana" panose="020B0604030504040204" pitchFamily="34" charset="0"/>
                      <a:cs typeface="Verdana" panose="020B0604030504040204" pitchFamily="34" charset="0"/>
                    </a:rPr>
                    <a:t>DMIPS/MHz</a:t>
                  </a:r>
                  <a:endParaRPr lang="hu-HU" sz="1050" dirty="0">
                    <a:solidFill>
                      <a:prstClr val="black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endParaRPr>
                </a:p>
              </p:txBody>
            </p:sp>
            <p:cxnSp>
              <p:nvCxnSpPr>
                <p:cNvPr id="87" name="Egyenes összekötő 86"/>
                <p:cNvCxnSpPr/>
                <p:nvPr/>
              </p:nvCxnSpPr>
              <p:spPr>
                <a:xfrm>
                  <a:off x="7640820" y="6294184"/>
                  <a:ext cx="0" cy="144463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88" name="Szövegdoboz 17"/>
                <p:cNvSpPr txBox="1">
                  <a:spLocks noChangeArrowheads="1"/>
                </p:cNvSpPr>
                <p:nvPr/>
              </p:nvSpPr>
              <p:spPr bwMode="auto">
                <a:xfrm>
                  <a:off x="8615880" y="6436827"/>
                  <a:ext cx="511679" cy="24622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spcBef>
                      <a:spcPct val="20000"/>
                    </a:spcBef>
                    <a:buFont typeface="Arial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5pPr>
                  <a:lvl6pPr marL="2514600" indent="-228600" fontAlgn="base">
                    <a:spcBef>
                      <a:spcPct val="20000"/>
                    </a:spcBef>
                    <a:spcAft>
                      <a:spcPct val="0"/>
                    </a:spcAft>
                    <a:buFont typeface="Arial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6pPr>
                  <a:lvl7pPr marL="2971800" indent="-228600" fontAlgn="base">
                    <a:spcBef>
                      <a:spcPct val="20000"/>
                    </a:spcBef>
                    <a:spcAft>
                      <a:spcPct val="0"/>
                    </a:spcAft>
                    <a:buFont typeface="Arial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7pPr>
                  <a:lvl8pPr marL="3429000" indent="-228600" fontAlgn="base">
                    <a:spcBef>
                      <a:spcPct val="20000"/>
                    </a:spcBef>
                    <a:spcAft>
                      <a:spcPct val="0"/>
                    </a:spcAft>
                    <a:buFont typeface="Arial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8pPr>
                  <a:lvl9pPr marL="3886200" indent="-228600" fontAlgn="base">
                    <a:spcBef>
                      <a:spcPct val="20000"/>
                    </a:spcBef>
                    <a:spcAft>
                      <a:spcPct val="0"/>
                    </a:spcAft>
                    <a:buFont typeface="Arial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r>
                    <a:rPr lang="hu-HU" altLang="hu-HU" sz="1000" smtClean="0">
                      <a:solidFill>
                        <a:srgbClr val="000000"/>
                      </a:solidFill>
                      <a:latin typeface="Verdana" pitchFamily="34" charset="0"/>
                    </a:rPr>
                    <a:t>2015</a:t>
                  </a:r>
                  <a:endParaRPr lang="hu-HU" altLang="hu-HU" sz="1000">
                    <a:solidFill>
                      <a:srgbClr val="000000"/>
                    </a:solidFill>
                    <a:latin typeface="Verdana" pitchFamily="34" charset="0"/>
                  </a:endParaRPr>
                </a:p>
              </p:txBody>
            </p:sp>
            <p:cxnSp>
              <p:nvCxnSpPr>
                <p:cNvPr id="89" name="Egyenes összekötő 56"/>
                <p:cNvCxnSpPr/>
                <p:nvPr/>
              </p:nvCxnSpPr>
              <p:spPr>
                <a:xfrm>
                  <a:off x="8487062" y="6293952"/>
                  <a:ext cx="0" cy="144463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71" name="Lekerekített téglalap 70"/>
                <p:cNvSpPr/>
                <p:nvPr/>
              </p:nvSpPr>
              <p:spPr>
                <a:xfrm>
                  <a:off x="8352440" y="476672"/>
                  <a:ext cx="180000" cy="180000"/>
                </a:xfrm>
                <a:prstGeom prst="roundRect">
                  <a:avLst/>
                </a:prstGeom>
              </p:spPr>
              <p:style>
                <a:lnRef idx="0">
                  <a:schemeClr val="accent1"/>
                </a:lnRef>
                <a:fillRef idx="3">
                  <a:schemeClr val="accent1"/>
                </a:fillRef>
                <a:effectRef idx="3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/>
                  <a:endParaRPr lang="hu-HU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76" name="Szövegdoboz 36"/>
                <p:cNvSpPr txBox="1">
                  <a:spLocks noChangeArrowheads="1"/>
                </p:cNvSpPr>
                <p:nvPr/>
              </p:nvSpPr>
              <p:spPr bwMode="auto">
                <a:xfrm rot="-1620000">
                  <a:off x="7410882" y="582834"/>
                  <a:ext cx="1002197" cy="69249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spcBef>
                      <a:spcPct val="20000"/>
                    </a:spcBef>
                    <a:buFont typeface="Arial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5pPr>
                  <a:lvl6pPr marL="2514600" indent="-228600" fontAlgn="base">
                    <a:spcBef>
                      <a:spcPct val="20000"/>
                    </a:spcBef>
                    <a:spcAft>
                      <a:spcPct val="0"/>
                    </a:spcAft>
                    <a:buFont typeface="Arial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6pPr>
                  <a:lvl7pPr marL="2971800" indent="-228600" fontAlgn="base">
                    <a:spcBef>
                      <a:spcPct val="20000"/>
                    </a:spcBef>
                    <a:spcAft>
                      <a:spcPct val="0"/>
                    </a:spcAft>
                    <a:buFont typeface="Arial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7pPr>
                  <a:lvl8pPr marL="3429000" indent="-228600" fontAlgn="base">
                    <a:spcBef>
                      <a:spcPct val="20000"/>
                    </a:spcBef>
                    <a:spcAft>
                      <a:spcPct val="0"/>
                    </a:spcAft>
                    <a:buFont typeface="Arial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8pPr>
                  <a:lvl9pPr marL="3886200" indent="-228600" fontAlgn="base">
                    <a:spcBef>
                      <a:spcPct val="20000"/>
                    </a:spcBef>
                    <a:spcAft>
                      <a:spcPct val="0"/>
                    </a:spcAft>
                    <a:buFont typeface="Arial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9pPr>
                </a:lstStyle>
                <a:p>
                  <a:pPr algn="ctr">
                    <a:spcBef>
                      <a:spcPct val="0"/>
                    </a:spcBef>
                    <a:buFontTx/>
                    <a:buNone/>
                  </a:pPr>
                  <a:r>
                    <a:rPr lang="hu-HU" altLang="hu-HU" sz="900" smtClean="0">
                      <a:solidFill>
                        <a:srgbClr val="000000"/>
                      </a:solidFill>
                      <a:latin typeface="Verdana" pitchFamily="34" charset="0"/>
                    </a:rPr>
                    <a:t>2</a:t>
                  </a:r>
                  <a:r>
                    <a:rPr lang="en-US" altLang="hu-HU" sz="900" smtClean="0">
                      <a:solidFill>
                        <a:srgbClr val="000000"/>
                      </a:solidFill>
                      <a:latin typeface="Verdana" pitchFamily="34" charset="0"/>
                    </a:rPr>
                    <a:t>/201</a:t>
                  </a:r>
                  <a:r>
                    <a:rPr lang="hu-HU" altLang="hu-HU" sz="900" smtClean="0">
                      <a:solidFill>
                        <a:srgbClr val="000000"/>
                      </a:solidFill>
                      <a:latin typeface="Verdana" pitchFamily="34" charset="0"/>
                    </a:rPr>
                    <a:t>5</a:t>
                  </a:r>
                  <a:endParaRPr lang="en-US" altLang="hu-HU" sz="900" smtClean="0">
                    <a:solidFill>
                      <a:srgbClr val="000000"/>
                    </a:solidFill>
                    <a:latin typeface="Verdana" pitchFamily="34" charset="0"/>
                  </a:endParaRPr>
                </a:p>
                <a:p>
                  <a:pPr>
                    <a:spcBef>
                      <a:spcPct val="0"/>
                    </a:spcBef>
                    <a:buFontTx/>
                    <a:buNone/>
                  </a:pPr>
                  <a:r>
                    <a:rPr lang="hu-HU" altLang="hu-HU" sz="1000" b="1" err="1" smtClean="0">
                      <a:solidFill>
                        <a:srgbClr val="000000"/>
                      </a:solidFill>
                      <a:latin typeface="Verdana" pitchFamily="34" charset="0"/>
                    </a:rPr>
                    <a:t>Cortex-A</a:t>
                  </a:r>
                  <a:r>
                    <a:rPr lang="en-US" altLang="hu-HU" sz="1000" b="1" smtClean="0">
                      <a:solidFill>
                        <a:srgbClr val="000000"/>
                      </a:solidFill>
                      <a:latin typeface="Verdana" pitchFamily="34" charset="0"/>
                    </a:rPr>
                    <a:t>7</a:t>
                  </a:r>
                  <a:r>
                    <a:rPr lang="hu-HU" altLang="hu-HU" sz="1000" b="1" smtClean="0">
                      <a:solidFill>
                        <a:srgbClr val="000000"/>
                      </a:solidFill>
                      <a:latin typeface="Verdana" pitchFamily="34" charset="0"/>
                    </a:rPr>
                    <a:t>2</a:t>
                  </a:r>
                  <a:endParaRPr lang="en-US" altLang="hu-HU" sz="1000" b="1" smtClean="0">
                    <a:solidFill>
                      <a:srgbClr val="000000"/>
                    </a:solidFill>
                    <a:latin typeface="Verdana" pitchFamily="34" charset="0"/>
                  </a:endParaRPr>
                </a:p>
                <a:p>
                  <a:pPr algn="ctr">
                    <a:spcBef>
                      <a:spcPct val="0"/>
                    </a:spcBef>
                    <a:buFontTx/>
                    <a:buNone/>
                  </a:pPr>
                  <a:r>
                    <a:rPr lang="en-US" altLang="hu-HU" sz="1000" smtClean="0">
                      <a:solidFill>
                        <a:srgbClr val="000000"/>
                      </a:solidFill>
                      <a:latin typeface="Verdana" pitchFamily="34" charset="0"/>
                    </a:rPr>
                    <a:t>ARMv8</a:t>
                  </a:r>
                  <a:endParaRPr lang="hu-HU" altLang="hu-HU" sz="1000" smtClean="0">
                    <a:solidFill>
                      <a:srgbClr val="000000"/>
                    </a:solidFill>
                    <a:latin typeface="Verdana" pitchFamily="34" charset="0"/>
                  </a:endParaRPr>
                </a:p>
                <a:p>
                  <a:pPr algn="ctr">
                    <a:spcBef>
                      <a:spcPct val="0"/>
                    </a:spcBef>
                    <a:buFontTx/>
                    <a:buNone/>
                  </a:pPr>
                  <a:r>
                    <a:rPr lang="en-US" altLang="hu-HU" sz="1000" smtClean="0">
                      <a:solidFill>
                        <a:srgbClr val="000000"/>
                      </a:solidFill>
                      <a:latin typeface="Verdana" pitchFamily="34" charset="0"/>
                    </a:rPr>
                    <a:t>16 nm</a:t>
                  </a:r>
                  <a:endParaRPr lang="hu-HU" altLang="hu-HU" sz="1000">
                    <a:solidFill>
                      <a:srgbClr val="000000"/>
                    </a:solidFill>
                    <a:latin typeface="Verdana" pitchFamily="34" charset="0"/>
                  </a:endParaRPr>
                </a:p>
              </p:txBody>
            </p:sp>
          </p:grpSp>
        </p:grpSp>
        <p:cxnSp>
          <p:nvCxnSpPr>
            <p:cNvPr id="81" name="Egyenes összekötő 56"/>
            <p:cNvCxnSpPr/>
            <p:nvPr/>
          </p:nvCxnSpPr>
          <p:spPr>
            <a:xfrm>
              <a:off x="8879033" y="6339811"/>
              <a:ext cx="0" cy="128314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0" name="Lekerekített téglalap 30"/>
            <p:cNvSpPr/>
            <p:nvPr/>
          </p:nvSpPr>
          <p:spPr>
            <a:xfrm>
              <a:off x="8726961" y="4784778"/>
              <a:ext cx="170183" cy="159878"/>
            </a:xfrm>
            <a:prstGeom prst="roundRect">
              <a:avLst/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hu-HU">
                <a:solidFill>
                  <a:prstClr val="white"/>
                </a:solidFill>
              </a:endParaRPr>
            </a:p>
          </p:txBody>
        </p:sp>
        <p:sp>
          <p:nvSpPr>
            <p:cNvPr id="91" name="Szövegdoboz 36"/>
            <p:cNvSpPr txBox="1">
              <a:spLocks noChangeArrowheads="1"/>
            </p:cNvSpPr>
            <p:nvPr/>
          </p:nvSpPr>
          <p:spPr bwMode="auto">
            <a:xfrm rot="21236462">
              <a:off x="7615595" y="4643832"/>
              <a:ext cx="1002197" cy="6924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itchFamily="34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itchFamily="34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itchFamily="34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itchFamily="34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hu-HU" altLang="hu-HU" sz="900" dirty="0" smtClean="0">
                  <a:solidFill>
                    <a:srgbClr val="000000"/>
                  </a:solidFill>
                  <a:latin typeface="Verdana" pitchFamily="34" charset="0"/>
                </a:rPr>
                <a:t>11</a:t>
              </a:r>
              <a:r>
                <a:rPr lang="en-US" altLang="hu-HU" sz="900" dirty="0" smtClean="0">
                  <a:solidFill>
                    <a:srgbClr val="000000"/>
                  </a:solidFill>
                  <a:latin typeface="Verdana" pitchFamily="34" charset="0"/>
                </a:rPr>
                <a:t>/201</a:t>
              </a:r>
              <a:r>
                <a:rPr lang="hu-HU" altLang="hu-HU" sz="900" dirty="0" smtClean="0">
                  <a:solidFill>
                    <a:srgbClr val="000000"/>
                  </a:solidFill>
                  <a:latin typeface="Verdana" pitchFamily="34" charset="0"/>
                </a:rPr>
                <a:t>5</a:t>
              </a:r>
              <a:endParaRPr lang="en-US" altLang="hu-HU" sz="900" dirty="0" smtClean="0">
                <a:solidFill>
                  <a:srgbClr val="000000"/>
                </a:solidFill>
                <a:latin typeface="Verdana" pitchFamily="34" charset="0"/>
              </a:endParaRPr>
            </a:p>
            <a:p>
              <a:pPr>
                <a:spcBef>
                  <a:spcPct val="0"/>
                </a:spcBef>
                <a:buFontTx/>
                <a:buNone/>
              </a:pPr>
              <a:r>
                <a:rPr lang="hu-HU" altLang="hu-HU" sz="1000" b="1" dirty="0" smtClean="0">
                  <a:solidFill>
                    <a:srgbClr val="000000"/>
                  </a:solidFill>
                  <a:latin typeface="Verdana" pitchFamily="34" charset="0"/>
                </a:rPr>
                <a:t>Cortex-A35</a:t>
              </a:r>
              <a:endParaRPr lang="en-US" altLang="hu-HU" sz="1000" b="1" dirty="0" smtClean="0">
                <a:solidFill>
                  <a:srgbClr val="000000"/>
                </a:solidFill>
                <a:latin typeface="Verdana" pitchFamily="34" charset="0"/>
              </a:endParaRPr>
            </a:p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hu-HU" sz="1000" dirty="0" smtClean="0">
                  <a:solidFill>
                    <a:srgbClr val="000000"/>
                  </a:solidFill>
                  <a:latin typeface="Verdana" pitchFamily="34" charset="0"/>
                </a:rPr>
                <a:t>ARMv8</a:t>
              </a:r>
            </a:p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hu-HU" sz="1000" dirty="0" smtClean="0">
                  <a:solidFill>
                    <a:srgbClr val="000000"/>
                  </a:solidFill>
                  <a:latin typeface="Verdana" pitchFamily="34" charset="0"/>
                </a:rPr>
                <a:t>2</a:t>
              </a:r>
              <a:r>
                <a:rPr lang="hu-HU" altLang="hu-HU" sz="1000" dirty="0" smtClean="0">
                  <a:solidFill>
                    <a:srgbClr val="000000"/>
                  </a:solidFill>
                  <a:latin typeface="Verdana" pitchFamily="34" charset="0"/>
                </a:rPr>
                <a:t>8</a:t>
              </a:r>
              <a:r>
                <a:rPr lang="en-US" altLang="hu-HU" sz="1000" dirty="0" smtClean="0">
                  <a:solidFill>
                    <a:srgbClr val="000000"/>
                  </a:solidFill>
                  <a:latin typeface="Verdana" pitchFamily="34" charset="0"/>
                </a:rPr>
                <a:t> nm</a:t>
              </a:r>
              <a:endParaRPr lang="hu-HU" altLang="hu-HU" sz="1000" dirty="0">
                <a:solidFill>
                  <a:srgbClr val="000000"/>
                </a:solidFill>
                <a:latin typeface="Verdana" pitchFamily="34" charset="0"/>
              </a:endParaRPr>
            </a:p>
          </p:txBody>
        </p:sp>
      </p:grpSp>
      <p:sp>
        <p:nvSpPr>
          <p:cNvPr id="93" name="TextBox 92"/>
          <p:cNvSpPr txBox="1"/>
          <p:nvPr/>
        </p:nvSpPr>
        <p:spPr>
          <a:xfrm>
            <a:off x="176213" y="534486"/>
            <a:ext cx="7801303" cy="36933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hu-HU" dirty="0" smtClean="0">
                <a:solidFill>
                  <a:srgbClr val="2D2D8A"/>
                </a:solidFill>
              </a:rPr>
              <a:t>7.2 The 64-bit high performance Cortex-A57 -1 </a:t>
            </a:r>
            <a:r>
              <a:rPr lang="en-US" dirty="0" smtClean="0">
                <a:solidFill>
                  <a:srgbClr val="000000"/>
                </a:solidFill>
              </a:rPr>
              <a:t>(based </a:t>
            </a:r>
            <a:r>
              <a:rPr lang="en-US" dirty="0">
                <a:solidFill>
                  <a:srgbClr val="000000"/>
                </a:solidFill>
              </a:rPr>
              <a:t>on </a:t>
            </a:r>
            <a:r>
              <a:rPr lang="en-US" dirty="0" smtClean="0">
                <a:solidFill>
                  <a:srgbClr val="000000"/>
                </a:solidFill>
              </a:rPr>
              <a:t>[</a:t>
            </a:r>
            <a:r>
              <a:rPr lang="hu-HU" dirty="0" smtClean="0">
                <a:solidFill>
                  <a:srgbClr val="000000"/>
                </a:solidFill>
              </a:rPr>
              <a:t>12</a:t>
            </a:r>
            <a:r>
              <a:rPr lang="en-US" dirty="0" smtClean="0">
                <a:solidFill>
                  <a:srgbClr val="000000"/>
                </a:solidFill>
              </a:rPr>
              <a:t>]) 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94" name="Rounded Rectangle 93"/>
          <p:cNvSpPr/>
          <p:nvPr/>
        </p:nvSpPr>
        <p:spPr>
          <a:xfrm rot="20090744">
            <a:off x="5561319" y="2036064"/>
            <a:ext cx="1296000" cy="1161959"/>
          </a:xfrm>
          <a:prstGeom prst="roundRect">
            <a:avLst/>
          </a:prstGeom>
          <a:noFill/>
          <a:ln w="28575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13235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297" name="Picture 1" descr="http://www.techpowerup.com/img/12-10-30/arm_cortex-a57_0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737" y="1223755"/>
            <a:ext cx="5130570" cy="4317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76191" y="628341"/>
            <a:ext cx="57826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mtClean="0">
                <a:solidFill>
                  <a:srgbClr val="2D2D8A"/>
                </a:solidFill>
              </a:rPr>
              <a:t>High level block diagram of the Cortex-A57 </a:t>
            </a:r>
            <a:r>
              <a:rPr lang="en-US" smtClean="0">
                <a:solidFill>
                  <a:srgbClr val="000000"/>
                </a:solidFill>
              </a:rPr>
              <a:t>[</a:t>
            </a:r>
            <a:r>
              <a:rPr lang="hu-HU" smtClean="0">
                <a:solidFill>
                  <a:srgbClr val="000000"/>
                </a:solidFill>
              </a:rPr>
              <a:t>53</a:t>
            </a:r>
            <a:r>
              <a:rPr lang="en-US" smtClean="0">
                <a:solidFill>
                  <a:srgbClr val="000000"/>
                </a:solidFill>
              </a:rPr>
              <a:t>]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393700"/>
          </a:xfrm>
        </p:spPr>
        <p:txBody>
          <a:bodyPr/>
          <a:lstStyle/>
          <a:p>
            <a:r>
              <a:rPr lang="hu-HU" smtClean="0"/>
              <a:t>7.2 </a:t>
            </a:r>
            <a:r>
              <a:rPr lang="en-US" smtClean="0"/>
              <a:t>The 64-bit high performance Cortex-A57 </a:t>
            </a:r>
            <a:r>
              <a:rPr lang="hu-HU" smtClean="0"/>
              <a:t>(4)</a:t>
            </a:r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5517105" y="1268760"/>
            <a:ext cx="3536546" cy="437042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Aft>
                <a:spcPts val="400"/>
              </a:spcAft>
            </a:pPr>
            <a:r>
              <a:rPr lang="hu-HU" sz="1350" smtClean="0">
                <a:solidFill>
                  <a:srgbClr val="000000"/>
                </a:solidFill>
              </a:rPr>
              <a:t>PA:      Physical Address</a:t>
            </a:r>
          </a:p>
          <a:p>
            <a:pPr>
              <a:spcAft>
                <a:spcPts val="400"/>
              </a:spcAft>
            </a:pPr>
            <a:r>
              <a:rPr lang="hu-HU" sz="1350" smtClean="0">
                <a:solidFill>
                  <a:srgbClr val="000000"/>
                </a:solidFill>
              </a:rPr>
              <a:t>DED:   Double Error Detection</a:t>
            </a:r>
          </a:p>
          <a:p>
            <a:pPr>
              <a:spcAft>
                <a:spcPts val="400"/>
              </a:spcAft>
            </a:pPr>
            <a:r>
              <a:rPr lang="hu-HU" sz="1350" smtClean="0">
                <a:solidFill>
                  <a:srgbClr val="000000"/>
                </a:solidFill>
              </a:rPr>
              <a:t>ECC:    Error Correcting Code</a:t>
            </a:r>
          </a:p>
          <a:p>
            <a:pPr>
              <a:spcAft>
                <a:spcPts val="200"/>
              </a:spcAft>
            </a:pPr>
            <a:r>
              <a:rPr lang="hu-HU" sz="1350" smtClean="0">
                <a:solidFill>
                  <a:srgbClr val="000000"/>
                </a:solidFill>
              </a:rPr>
              <a:t>ACP:    Accelerator Coherence Port</a:t>
            </a:r>
          </a:p>
          <a:p>
            <a:r>
              <a:rPr lang="hu-HU" sz="1350">
                <a:solidFill>
                  <a:srgbClr val="000000"/>
                </a:solidFill>
              </a:rPr>
              <a:t> </a:t>
            </a:r>
            <a:r>
              <a:rPr lang="hu-HU" sz="1350" smtClean="0">
                <a:solidFill>
                  <a:srgbClr val="000000"/>
                </a:solidFill>
              </a:rPr>
              <a:t>            (to connect non-cached </a:t>
            </a:r>
          </a:p>
          <a:p>
            <a:pPr>
              <a:spcAft>
                <a:spcPts val="400"/>
              </a:spcAft>
            </a:pPr>
            <a:r>
              <a:rPr lang="hu-HU" sz="1350" smtClean="0">
                <a:solidFill>
                  <a:srgbClr val="000000"/>
                </a:solidFill>
              </a:rPr>
              <a:t>             coherent data sources)</a:t>
            </a:r>
          </a:p>
          <a:p>
            <a:pPr>
              <a:spcAft>
                <a:spcPts val="400"/>
              </a:spcAft>
            </a:pPr>
            <a:r>
              <a:rPr lang="hu-HU" sz="1350" smtClean="0">
                <a:solidFill>
                  <a:srgbClr val="000000"/>
                </a:solidFill>
              </a:rPr>
              <a:t>SCU:    Snoop Control Unit</a:t>
            </a:r>
          </a:p>
          <a:p>
            <a:r>
              <a:rPr lang="hu-HU" sz="1350" smtClean="0">
                <a:solidFill>
                  <a:srgbClr val="000000"/>
                </a:solidFill>
              </a:rPr>
              <a:t>AMBA: Advanced Microcontroller</a:t>
            </a:r>
          </a:p>
          <a:p>
            <a:pPr>
              <a:spcAft>
                <a:spcPts val="200"/>
              </a:spcAft>
            </a:pPr>
            <a:r>
              <a:rPr lang="hu-HU" sz="1350" smtClean="0">
                <a:solidFill>
                  <a:srgbClr val="000000"/>
                </a:solidFill>
              </a:rPr>
              <a:t>             Bus Architecture</a:t>
            </a:r>
          </a:p>
          <a:p>
            <a:r>
              <a:rPr lang="hu-HU" sz="1350" smtClean="0">
                <a:solidFill>
                  <a:srgbClr val="000000"/>
                </a:solidFill>
              </a:rPr>
              <a:t>             (O</a:t>
            </a:r>
            <a:r>
              <a:rPr lang="en-US" sz="1350" smtClean="0">
                <a:solidFill>
                  <a:srgbClr val="000000"/>
                </a:solidFill>
              </a:rPr>
              <a:t>n-chip </a:t>
            </a:r>
            <a:r>
              <a:rPr lang="en-US" sz="1350">
                <a:solidFill>
                  <a:srgbClr val="000000"/>
                </a:solidFill>
              </a:rPr>
              <a:t>bus standard for </a:t>
            </a:r>
            <a:endParaRPr lang="hu-HU" sz="1350" smtClean="0">
              <a:solidFill>
                <a:srgbClr val="000000"/>
              </a:solidFill>
            </a:endParaRPr>
          </a:p>
          <a:p>
            <a:pPr>
              <a:spcAft>
                <a:spcPts val="400"/>
              </a:spcAft>
            </a:pPr>
            <a:r>
              <a:rPr lang="hu-HU" sz="1350" smtClean="0">
                <a:solidFill>
                  <a:srgbClr val="000000"/>
                </a:solidFill>
              </a:rPr>
              <a:t>             </a:t>
            </a:r>
            <a:r>
              <a:rPr lang="en-US" sz="1350" err="1" smtClean="0">
                <a:solidFill>
                  <a:srgbClr val="000000"/>
                </a:solidFill>
              </a:rPr>
              <a:t>SoC</a:t>
            </a:r>
            <a:r>
              <a:rPr lang="hu-HU" sz="1350" smtClean="0">
                <a:solidFill>
                  <a:srgbClr val="000000"/>
                </a:solidFill>
              </a:rPr>
              <a:t>)</a:t>
            </a:r>
            <a:r>
              <a:rPr lang="en-US" sz="1350" smtClean="0">
                <a:solidFill>
                  <a:srgbClr val="000000"/>
                </a:solidFill>
              </a:rPr>
              <a:t> designs</a:t>
            </a:r>
            <a:r>
              <a:rPr lang="hu-HU" sz="1350" smtClean="0">
                <a:solidFill>
                  <a:srgbClr val="000000"/>
                </a:solidFill>
              </a:rPr>
              <a:t>)</a:t>
            </a:r>
          </a:p>
          <a:p>
            <a:pPr>
              <a:spcAft>
                <a:spcPts val="200"/>
              </a:spcAft>
            </a:pPr>
            <a:r>
              <a:rPr lang="en-US" sz="1350" smtClean="0">
                <a:solidFill>
                  <a:srgbClr val="000000"/>
                </a:solidFill>
              </a:rPr>
              <a:t>ACE</a:t>
            </a:r>
            <a:r>
              <a:rPr lang="hu-HU" sz="1350" smtClean="0">
                <a:solidFill>
                  <a:srgbClr val="000000"/>
                </a:solidFill>
              </a:rPr>
              <a:t>:</a:t>
            </a:r>
            <a:r>
              <a:rPr lang="en-US" sz="1350">
                <a:solidFill>
                  <a:srgbClr val="000000"/>
                </a:solidFill>
              </a:rPr>
              <a:t> </a:t>
            </a:r>
            <a:r>
              <a:rPr lang="hu-HU" sz="1350" smtClean="0">
                <a:solidFill>
                  <a:srgbClr val="000000"/>
                </a:solidFill>
              </a:rPr>
              <a:t>   </a:t>
            </a:r>
            <a:r>
              <a:rPr lang="en-US" sz="1350" smtClean="0">
                <a:solidFill>
                  <a:srgbClr val="000000"/>
                </a:solidFill>
              </a:rPr>
              <a:t>AXI </a:t>
            </a:r>
            <a:r>
              <a:rPr lang="en-US" sz="1350">
                <a:solidFill>
                  <a:srgbClr val="000000"/>
                </a:solidFill>
              </a:rPr>
              <a:t>Coherency </a:t>
            </a:r>
            <a:r>
              <a:rPr lang="en-US" sz="1350" smtClean="0">
                <a:solidFill>
                  <a:srgbClr val="000000"/>
                </a:solidFill>
              </a:rPr>
              <a:t>Extensions</a:t>
            </a:r>
            <a:endParaRPr lang="hu-HU" sz="1350" smtClean="0">
              <a:solidFill>
                <a:srgbClr val="000000"/>
              </a:solidFill>
            </a:endParaRPr>
          </a:p>
          <a:p>
            <a:r>
              <a:rPr lang="hu-HU" sz="1350" smtClean="0">
                <a:solidFill>
                  <a:srgbClr val="000000"/>
                </a:solidFill>
              </a:rPr>
              <a:t>             (</a:t>
            </a:r>
            <a:r>
              <a:rPr lang="en-US" sz="1350" smtClean="0">
                <a:solidFill>
                  <a:srgbClr val="000000"/>
                </a:solidFill>
              </a:rPr>
              <a:t>Used </a:t>
            </a:r>
            <a:r>
              <a:rPr lang="en-US" sz="1350">
                <a:solidFill>
                  <a:srgbClr val="000000"/>
                </a:solidFill>
              </a:rPr>
              <a:t>in </a:t>
            </a:r>
            <a:r>
              <a:rPr lang="en-US" sz="1350" err="1" smtClean="0">
                <a:solidFill>
                  <a:srgbClr val="000000"/>
                </a:solidFill>
              </a:rPr>
              <a:t>big.LITTLE</a:t>
            </a:r>
            <a:r>
              <a:rPr lang="en-US" sz="1350" smtClean="0">
                <a:solidFill>
                  <a:srgbClr val="000000"/>
                </a:solidFill>
              </a:rPr>
              <a:t> systems</a:t>
            </a:r>
            <a:endParaRPr lang="hu-HU" sz="1350" smtClean="0">
              <a:solidFill>
                <a:srgbClr val="000000"/>
              </a:solidFill>
            </a:endParaRPr>
          </a:p>
          <a:p>
            <a:r>
              <a:rPr lang="en-US" sz="1350" smtClean="0">
                <a:solidFill>
                  <a:srgbClr val="000000"/>
                </a:solidFill>
              </a:rPr>
              <a:t> </a:t>
            </a:r>
            <a:r>
              <a:rPr lang="hu-HU" sz="1350" smtClean="0">
                <a:solidFill>
                  <a:srgbClr val="000000"/>
                </a:solidFill>
              </a:rPr>
              <a:t>            </a:t>
            </a:r>
            <a:r>
              <a:rPr lang="en-US" sz="1350" smtClean="0">
                <a:solidFill>
                  <a:srgbClr val="000000"/>
                </a:solidFill>
              </a:rPr>
              <a:t>for </a:t>
            </a:r>
            <a:r>
              <a:rPr lang="en-US" sz="1350">
                <a:solidFill>
                  <a:srgbClr val="000000"/>
                </a:solidFill>
              </a:rPr>
              <a:t>smartphones, tablets</a:t>
            </a:r>
            <a:r>
              <a:rPr lang="en-US" sz="1350" smtClean="0">
                <a:solidFill>
                  <a:srgbClr val="000000"/>
                </a:solidFill>
              </a:rPr>
              <a:t>,</a:t>
            </a:r>
            <a:endParaRPr lang="hu-HU" sz="1350" smtClean="0">
              <a:solidFill>
                <a:srgbClr val="000000"/>
              </a:solidFill>
            </a:endParaRPr>
          </a:p>
          <a:p>
            <a:pPr>
              <a:spcAft>
                <a:spcPts val="400"/>
              </a:spcAft>
            </a:pPr>
            <a:r>
              <a:rPr lang="hu-HU" sz="1350">
                <a:solidFill>
                  <a:srgbClr val="000000"/>
                </a:solidFill>
              </a:rPr>
              <a:t> </a:t>
            </a:r>
            <a:r>
              <a:rPr lang="hu-HU" sz="1350" smtClean="0">
                <a:solidFill>
                  <a:srgbClr val="000000"/>
                </a:solidFill>
              </a:rPr>
              <a:t>           </a:t>
            </a:r>
            <a:r>
              <a:rPr lang="en-US" sz="1350" smtClean="0">
                <a:solidFill>
                  <a:srgbClr val="000000"/>
                </a:solidFill>
              </a:rPr>
              <a:t> </a:t>
            </a:r>
            <a:r>
              <a:rPr lang="en-US" sz="1350">
                <a:solidFill>
                  <a:srgbClr val="000000"/>
                </a:solidFill>
              </a:rPr>
              <a:t>etc</a:t>
            </a:r>
            <a:r>
              <a:rPr lang="en-US" sz="1350" smtClean="0">
                <a:solidFill>
                  <a:srgbClr val="000000"/>
                </a:solidFill>
              </a:rPr>
              <a:t>.</a:t>
            </a:r>
            <a:r>
              <a:rPr lang="hu-HU" sz="1350" smtClean="0">
                <a:solidFill>
                  <a:srgbClr val="000000"/>
                </a:solidFill>
              </a:rPr>
              <a:t>)</a:t>
            </a:r>
          </a:p>
          <a:p>
            <a:pPr>
              <a:spcAft>
                <a:spcPts val="200"/>
              </a:spcAft>
            </a:pPr>
            <a:r>
              <a:rPr lang="en-US" sz="1350" smtClean="0">
                <a:solidFill>
                  <a:srgbClr val="000000"/>
                </a:solidFill>
              </a:rPr>
              <a:t>AXI</a:t>
            </a:r>
            <a:r>
              <a:rPr lang="hu-HU" sz="1350" smtClean="0">
                <a:solidFill>
                  <a:srgbClr val="000000"/>
                </a:solidFill>
              </a:rPr>
              <a:t>:    </a:t>
            </a:r>
            <a:r>
              <a:rPr lang="en-US" sz="1350">
                <a:solidFill>
                  <a:srgbClr val="000000"/>
                </a:solidFill>
              </a:rPr>
              <a:t> Advanced </a:t>
            </a:r>
            <a:r>
              <a:rPr lang="en-US" sz="1350" err="1">
                <a:solidFill>
                  <a:srgbClr val="000000"/>
                </a:solidFill>
              </a:rPr>
              <a:t>eXtensible</a:t>
            </a:r>
            <a:r>
              <a:rPr lang="en-US" sz="1350">
                <a:solidFill>
                  <a:srgbClr val="000000"/>
                </a:solidFill>
              </a:rPr>
              <a:t> </a:t>
            </a:r>
            <a:r>
              <a:rPr lang="en-US" sz="1350" smtClean="0">
                <a:solidFill>
                  <a:srgbClr val="000000"/>
                </a:solidFill>
              </a:rPr>
              <a:t>Interface</a:t>
            </a:r>
            <a:endParaRPr lang="hu-HU" sz="1350" smtClean="0">
              <a:solidFill>
                <a:srgbClr val="000000"/>
              </a:solidFill>
            </a:endParaRPr>
          </a:p>
          <a:p>
            <a:r>
              <a:rPr lang="hu-HU" sz="1350" smtClean="0">
                <a:solidFill>
                  <a:srgbClr val="000000"/>
                </a:solidFill>
              </a:rPr>
              <a:t>              (</a:t>
            </a:r>
            <a:r>
              <a:rPr lang="en-US" sz="1350" smtClean="0">
                <a:solidFill>
                  <a:srgbClr val="000000"/>
                </a:solidFill>
              </a:rPr>
              <a:t>The </a:t>
            </a:r>
            <a:r>
              <a:rPr lang="en-US" sz="1350">
                <a:solidFill>
                  <a:srgbClr val="000000"/>
                </a:solidFill>
              </a:rPr>
              <a:t>most widespread </a:t>
            </a:r>
            <a:r>
              <a:rPr lang="en-US" sz="1350" smtClean="0">
                <a:solidFill>
                  <a:srgbClr val="000000"/>
                </a:solidFill>
              </a:rPr>
              <a:t>AMBA</a:t>
            </a:r>
            <a:endParaRPr lang="hu-HU" sz="1350" smtClean="0">
              <a:solidFill>
                <a:srgbClr val="000000"/>
              </a:solidFill>
            </a:endParaRPr>
          </a:p>
          <a:p>
            <a:r>
              <a:rPr lang="hu-HU" sz="1350">
                <a:solidFill>
                  <a:srgbClr val="000000"/>
                </a:solidFill>
              </a:rPr>
              <a:t> </a:t>
            </a:r>
            <a:r>
              <a:rPr lang="hu-HU" sz="1350" smtClean="0">
                <a:solidFill>
                  <a:srgbClr val="000000"/>
                </a:solidFill>
              </a:rPr>
              <a:t>            </a:t>
            </a:r>
            <a:r>
              <a:rPr lang="en-US" sz="1350" smtClean="0">
                <a:solidFill>
                  <a:srgbClr val="000000"/>
                </a:solidFill>
              </a:rPr>
              <a:t> interface</a:t>
            </a:r>
            <a:r>
              <a:rPr lang="hu-HU" sz="1350" smtClean="0">
                <a:solidFill>
                  <a:srgbClr val="000000"/>
                </a:solidFill>
              </a:rPr>
              <a:t>)</a:t>
            </a:r>
            <a:r>
              <a:rPr lang="en-US" sz="1350" smtClean="0">
                <a:solidFill>
                  <a:srgbClr val="000000"/>
                </a:solidFill>
              </a:rPr>
              <a:t>.</a:t>
            </a:r>
            <a:r>
              <a:rPr lang="hu-HU" sz="1350" smtClean="0">
                <a:solidFill>
                  <a:srgbClr val="000000"/>
                </a:solidFill>
              </a:rPr>
              <a:t> </a:t>
            </a:r>
            <a:endParaRPr lang="hu-HU" sz="135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23140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7.2 </a:t>
            </a:r>
            <a:r>
              <a:rPr lang="en-US"/>
              <a:t>The 64-bit high performance Cortex-A57 </a:t>
            </a:r>
            <a:r>
              <a:rPr lang="hu-HU" smtClean="0"/>
              <a:t>(5)</a:t>
            </a:r>
            <a:endParaRPr lang="hu-HU"/>
          </a:p>
        </p:txBody>
      </p:sp>
      <p:pic>
        <p:nvPicPr>
          <p:cNvPr id="1026" name="Picture 2" descr="http://techreport.com/r.x/note4-exynos/cortex-a57-block.gif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410"/>
          <a:stretch/>
        </p:blipFill>
        <p:spPr bwMode="auto">
          <a:xfrm>
            <a:off x="926595" y="1223756"/>
            <a:ext cx="7290810" cy="54840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3324762" y="977497"/>
            <a:ext cx="43794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000" smtClean="0">
                <a:solidFill>
                  <a:srgbClr val="000000"/>
                </a:solidFill>
              </a:rPr>
              <a:t>APB</a:t>
            </a:r>
            <a:endParaRPr lang="hu-HU" sz="1000">
              <a:solidFill>
                <a:srgbClr val="00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851920" y="977534"/>
            <a:ext cx="43954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000" smtClean="0">
                <a:solidFill>
                  <a:srgbClr val="000000"/>
                </a:solidFill>
              </a:rPr>
              <a:t>ATB</a:t>
            </a:r>
            <a:endParaRPr lang="hu-HU" sz="1000">
              <a:solidFill>
                <a:srgbClr val="00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211960" y="977534"/>
            <a:ext cx="83869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000" smtClean="0">
                <a:solidFill>
                  <a:srgbClr val="000000"/>
                </a:solidFill>
              </a:rPr>
              <a:t>Interrupts</a:t>
            </a:r>
            <a:endParaRPr lang="hu-HU" sz="1000">
              <a:solidFill>
                <a:srgbClr val="00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61510" y="503675"/>
            <a:ext cx="89482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mtClean="0">
                <a:solidFill>
                  <a:srgbClr val="2D2D8A"/>
                </a:solidFill>
              </a:rPr>
              <a:t>Main functional blocks of the 64-bit high performance Cortex-A57 CPU </a:t>
            </a:r>
            <a:r>
              <a:rPr lang="hu-HU" smtClean="0">
                <a:solidFill>
                  <a:srgbClr val="000000"/>
                </a:solidFill>
              </a:rPr>
              <a:t>[74]</a:t>
            </a:r>
            <a:endParaRPr lang="hu-H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5688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89247" y="634977"/>
            <a:ext cx="763125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mtClean="0">
                <a:solidFill>
                  <a:srgbClr val="2D2D8A"/>
                </a:solidFill>
              </a:rPr>
              <a:t>Contrasting t</a:t>
            </a:r>
            <a:r>
              <a:rPr lang="en-US" smtClean="0">
                <a:solidFill>
                  <a:srgbClr val="2D2D8A"/>
                </a:solidFill>
              </a:rPr>
              <a:t>he Cortex-A53 </a:t>
            </a:r>
            <a:r>
              <a:rPr lang="hu-HU" smtClean="0">
                <a:solidFill>
                  <a:srgbClr val="2D2D8A"/>
                </a:solidFill>
              </a:rPr>
              <a:t>and </a:t>
            </a:r>
            <a:r>
              <a:rPr lang="en-US" smtClean="0">
                <a:solidFill>
                  <a:srgbClr val="2D2D8A"/>
                </a:solidFill>
              </a:rPr>
              <a:t>Cortex-A57</a:t>
            </a:r>
            <a:r>
              <a:rPr lang="hu-HU" smtClean="0">
                <a:solidFill>
                  <a:srgbClr val="2D2D8A"/>
                </a:solidFill>
              </a:rPr>
              <a:t> arithmetic</a:t>
            </a:r>
            <a:r>
              <a:rPr lang="en-US" smtClean="0">
                <a:solidFill>
                  <a:srgbClr val="2D2D8A"/>
                </a:solidFill>
              </a:rPr>
              <a:t> pipeline</a:t>
            </a:r>
            <a:r>
              <a:rPr lang="hu-HU" smtClean="0">
                <a:solidFill>
                  <a:srgbClr val="2D2D8A"/>
                </a:solidFill>
              </a:rPr>
              <a:t>s</a:t>
            </a:r>
          </a:p>
          <a:p>
            <a:r>
              <a:rPr lang="hu-HU">
                <a:solidFill>
                  <a:srgbClr val="2D2D8A"/>
                </a:solidFill>
              </a:rPr>
              <a:t> </a:t>
            </a:r>
            <a:r>
              <a:rPr lang="en-US" smtClean="0">
                <a:solidFill>
                  <a:srgbClr val="2D2D8A"/>
                </a:solidFill>
              </a:rPr>
              <a:t> </a:t>
            </a:r>
            <a:r>
              <a:rPr lang="en-US" smtClean="0">
                <a:solidFill>
                  <a:srgbClr val="000000"/>
                </a:solidFill>
              </a:rPr>
              <a:t>[</a:t>
            </a:r>
            <a:r>
              <a:rPr lang="hu-HU" smtClean="0">
                <a:solidFill>
                  <a:srgbClr val="000000"/>
                </a:solidFill>
              </a:rPr>
              <a:t>Based on 54</a:t>
            </a:r>
            <a:r>
              <a:rPr lang="en-US" smtClean="0">
                <a:solidFill>
                  <a:srgbClr val="000000"/>
                </a:solidFill>
              </a:rPr>
              <a:t>]</a:t>
            </a:r>
            <a:endParaRPr lang="en-US">
              <a:solidFill>
                <a:srgbClr val="000000"/>
              </a:solidFill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56" t="44656" r="1286"/>
          <a:stretch/>
        </p:blipFill>
        <p:spPr bwMode="auto">
          <a:xfrm>
            <a:off x="110137" y="3137413"/>
            <a:ext cx="8910990" cy="21817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itle 6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393700"/>
          </a:xfrm>
        </p:spPr>
        <p:txBody>
          <a:bodyPr/>
          <a:lstStyle/>
          <a:p>
            <a:r>
              <a:rPr lang="hu-HU" smtClean="0"/>
              <a:t>7.2 </a:t>
            </a:r>
            <a:r>
              <a:rPr lang="en-US"/>
              <a:t>The 64-bit high performance Cortex-A57 </a:t>
            </a:r>
            <a:r>
              <a:rPr lang="hu-HU" smtClean="0"/>
              <a:t>(10)</a:t>
            </a:r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1217136" y="5329370"/>
            <a:ext cx="1599669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1400" smtClean="0">
                <a:solidFill>
                  <a:srgbClr val="000000"/>
                </a:solidFill>
              </a:rPr>
              <a:t>D: Decode</a:t>
            </a:r>
          </a:p>
          <a:p>
            <a:r>
              <a:rPr lang="hu-HU" sz="1400" smtClean="0">
                <a:solidFill>
                  <a:srgbClr val="000000"/>
                </a:solidFill>
              </a:rPr>
              <a:t>R: Rename</a:t>
            </a:r>
          </a:p>
          <a:p>
            <a:r>
              <a:rPr lang="hu-HU" sz="1400" smtClean="0">
                <a:solidFill>
                  <a:srgbClr val="000000"/>
                </a:solidFill>
              </a:rPr>
              <a:t>P: Dispatch</a:t>
            </a:r>
          </a:p>
          <a:p>
            <a:r>
              <a:rPr lang="hu-HU" sz="1400" smtClean="0">
                <a:solidFill>
                  <a:srgbClr val="000000"/>
                </a:solidFill>
              </a:rPr>
              <a:t>I: Issue</a:t>
            </a:r>
          </a:p>
          <a:p>
            <a:r>
              <a:rPr lang="hu-HU" sz="1400" smtClean="0">
                <a:solidFill>
                  <a:srgbClr val="000000"/>
                </a:solidFill>
              </a:rPr>
              <a:t>E: Execute</a:t>
            </a:r>
          </a:p>
          <a:p>
            <a:r>
              <a:rPr lang="hu-HU" sz="1400" smtClean="0">
                <a:solidFill>
                  <a:srgbClr val="000000"/>
                </a:solidFill>
              </a:rPr>
              <a:t>WB: Write Back</a:t>
            </a:r>
            <a:endParaRPr lang="hu-HU" sz="1400">
              <a:solidFill>
                <a:srgbClr val="000000"/>
              </a:solidFill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0" y="1268760"/>
            <a:ext cx="9021127" cy="1683153"/>
            <a:chOff x="0" y="1268760"/>
            <a:chExt cx="9021127" cy="1683153"/>
          </a:xfrm>
        </p:grpSpPr>
        <p:pic>
          <p:nvPicPr>
            <p:cNvPr id="6" name="Picture 2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256" t="9311" r="1286" b="55022"/>
            <a:stretch/>
          </p:blipFill>
          <p:spPr bwMode="auto">
            <a:xfrm>
              <a:off x="110137" y="1545824"/>
              <a:ext cx="8910990" cy="14060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" name="Picture 2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3477" t="10141" r="1286" b="78443"/>
            <a:stretch/>
          </p:blipFill>
          <p:spPr bwMode="auto">
            <a:xfrm>
              <a:off x="4842029" y="1268760"/>
              <a:ext cx="4179097" cy="4500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" name="Picture 2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0350" t="19273" r="45548" b="68946"/>
            <a:stretch/>
          </p:blipFill>
          <p:spPr bwMode="auto">
            <a:xfrm>
              <a:off x="1781689" y="1575445"/>
              <a:ext cx="3150351" cy="4644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" name="Rectangle 3"/>
            <p:cNvSpPr/>
            <p:nvPr/>
          </p:nvSpPr>
          <p:spPr bwMode="auto">
            <a:xfrm>
              <a:off x="0" y="1808820"/>
              <a:ext cx="1781689" cy="675075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triangle" w="med" len="med"/>
            </a:ln>
            <a:effectLst/>
            <a:ex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400" smtClean="0">
                <a:solidFill>
                  <a:srgbClr val="000000"/>
                </a:solidFill>
              </a:endParaRPr>
            </a:p>
          </p:txBody>
        </p:sp>
        <p:pic>
          <p:nvPicPr>
            <p:cNvPr id="11" name="Picture 2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38" t="20415" r="80137" b="68169"/>
            <a:stretch/>
          </p:blipFill>
          <p:spPr bwMode="auto">
            <a:xfrm>
              <a:off x="71499" y="1804435"/>
              <a:ext cx="1665185" cy="4500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2" name="TextBox 11"/>
          <p:cNvSpPr txBox="1"/>
          <p:nvPr/>
        </p:nvSpPr>
        <p:spPr>
          <a:xfrm>
            <a:off x="3356485" y="5679250"/>
            <a:ext cx="5611793" cy="7899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Aft>
                <a:spcPts val="400"/>
              </a:spcAft>
            </a:pPr>
            <a:r>
              <a:rPr lang="hu-HU" sz="1400" smtClean="0">
                <a:solidFill>
                  <a:srgbClr val="000000"/>
                </a:solidFill>
              </a:rPr>
              <a:t>Note: Branch and Load/Store pipelines not shown</a:t>
            </a:r>
          </a:p>
          <a:p>
            <a:r>
              <a:rPr lang="hu-HU" sz="1400" smtClean="0">
                <a:solidFill>
                  <a:srgbClr val="000000"/>
                </a:solidFill>
              </a:rPr>
              <a:t>(1x Load/Store pipeline for the Cortex A-53 and</a:t>
            </a:r>
          </a:p>
          <a:p>
            <a:r>
              <a:rPr lang="hu-HU" sz="1400" smtClean="0">
                <a:solidFill>
                  <a:srgbClr val="000000"/>
                </a:solidFill>
              </a:rPr>
              <a:t>2x Load/Store and 1x Branch pipeline for the Cortex-A-57)</a:t>
            </a:r>
            <a:endParaRPr lang="en-US" sz="14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9154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7.2 </a:t>
            </a:r>
            <a:r>
              <a:rPr lang="en-US"/>
              <a:t>The 64-bit high performance </a:t>
            </a:r>
            <a:r>
              <a:rPr lang="en-US" smtClean="0"/>
              <a:t>Cortex</a:t>
            </a:r>
            <a:r>
              <a:rPr lang="hu-HU" smtClean="0"/>
              <a:t>-</a:t>
            </a:r>
            <a:r>
              <a:rPr lang="en-US" smtClean="0"/>
              <a:t>A57</a:t>
            </a:r>
            <a:r>
              <a:rPr lang="hu-HU" smtClean="0"/>
              <a:t> (11)</a:t>
            </a:r>
            <a:endParaRPr lang="hu-HU"/>
          </a:p>
        </p:txBody>
      </p:sp>
      <p:pic>
        <p:nvPicPr>
          <p:cNvPr id="2050" name="Picture 2" descr="http://images.anandtech.com/doci/8718/Hiroshige.Goto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55" t="4447" r="1524" b="1472"/>
          <a:stretch/>
        </p:blipFill>
        <p:spPr bwMode="auto">
          <a:xfrm>
            <a:off x="135015" y="1163003"/>
            <a:ext cx="8847475" cy="55513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77940" y="641310"/>
            <a:ext cx="76653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mtClean="0">
                <a:solidFill>
                  <a:srgbClr val="2D2D8A"/>
                </a:solidFill>
              </a:rPr>
              <a:t>Pipeline structure of the Cortex-A57 core (alternative view) </a:t>
            </a:r>
            <a:r>
              <a:rPr lang="hu-HU" smtClean="0">
                <a:solidFill>
                  <a:srgbClr val="000000"/>
                </a:solidFill>
              </a:rPr>
              <a:t>[71]</a:t>
            </a:r>
            <a:endParaRPr lang="hu-H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74358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87325" y="629090"/>
            <a:ext cx="78388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mtClean="0">
                <a:solidFill>
                  <a:srgbClr val="2D2D8A"/>
                </a:solidFill>
              </a:rPr>
              <a:t>Cortex-A57</a:t>
            </a:r>
            <a:r>
              <a:rPr lang="hu-HU" smtClean="0">
                <a:solidFill>
                  <a:srgbClr val="2D2D8A"/>
                </a:solidFill>
              </a:rPr>
              <a:t>/A53</a:t>
            </a:r>
            <a:r>
              <a:rPr lang="en-US" smtClean="0">
                <a:solidFill>
                  <a:srgbClr val="2D2D8A"/>
                </a:solidFill>
              </a:rPr>
              <a:t> performance - </a:t>
            </a:r>
            <a:r>
              <a:rPr lang="hu-HU" smtClean="0">
                <a:solidFill>
                  <a:srgbClr val="2D2D8A"/>
                </a:solidFill>
              </a:rPr>
              <a:t> compared to the Cortex-A15</a:t>
            </a:r>
            <a:r>
              <a:rPr lang="en-US" smtClean="0">
                <a:solidFill>
                  <a:srgbClr val="2D2D8A"/>
                </a:solidFill>
              </a:rPr>
              <a:t> </a:t>
            </a:r>
            <a:r>
              <a:rPr lang="en-US" smtClean="0">
                <a:solidFill>
                  <a:srgbClr val="000000"/>
                </a:solidFill>
              </a:rPr>
              <a:t>[</a:t>
            </a:r>
            <a:r>
              <a:rPr lang="hu-HU" smtClean="0">
                <a:solidFill>
                  <a:srgbClr val="000000"/>
                </a:solidFill>
              </a:rPr>
              <a:t>55</a:t>
            </a:r>
            <a:r>
              <a:rPr lang="en-US" smtClean="0">
                <a:solidFill>
                  <a:srgbClr val="000000"/>
                </a:solidFill>
              </a:rPr>
              <a:t>]</a:t>
            </a:r>
            <a:endParaRPr lang="en-US">
              <a:solidFill>
                <a:srgbClr val="000000"/>
              </a:solidFill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116505" y="910205"/>
            <a:ext cx="8730631" cy="4994070"/>
            <a:chOff x="611560" y="910205"/>
            <a:chExt cx="7920880" cy="4589025"/>
          </a:xfrm>
        </p:grpSpPr>
        <p:grpSp>
          <p:nvGrpSpPr>
            <p:cNvPr id="7" name="Group 6"/>
            <p:cNvGrpSpPr/>
            <p:nvPr/>
          </p:nvGrpSpPr>
          <p:grpSpPr>
            <a:xfrm>
              <a:off x="611560" y="910205"/>
              <a:ext cx="7716670" cy="4589025"/>
              <a:chOff x="611560" y="1765299"/>
              <a:chExt cx="7716670" cy="4589025"/>
            </a:xfrm>
          </p:grpSpPr>
          <p:pic>
            <p:nvPicPr>
              <p:cNvPr id="21506" name="Picture 2" descr="http://www.extremetech.com/wp-content/uploads/2014/05/arm-a57-64bit-armv8-vs-32bit-cortex-a15.jpg"/>
              <p:cNvPicPr>
                <a:picLocks noChangeAspect="1" noChangeArrowheads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5600" t="19873"/>
              <a:stretch/>
            </p:blipFill>
            <p:spPr bwMode="auto">
              <a:xfrm>
                <a:off x="719278" y="1765299"/>
                <a:ext cx="7608952" cy="458902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5" name="Rounded Rectangle 4"/>
              <p:cNvSpPr/>
              <p:nvPr/>
            </p:nvSpPr>
            <p:spPr bwMode="auto">
              <a:xfrm>
                <a:off x="611560" y="1853825"/>
                <a:ext cx="1935215" cy="3465385"/>
              </a:xfrm>
              <a:prstGeom prst="roundRect">
                <a:avLst/>
              </a:prstGeom>
              <a:solidFill>
                <a:schemeClr val="bg1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triangle" w="med" len="med"/>
              </a:ln>
              <a:effectLst/>
              <a:ex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400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6" name="Rounded Rectangle 5"/>
              <p:cNvSpPr/>
              <p:nvPr/>
            </p:nvSpPr>
            <p:spPr bwMode="auto">
              <a:xfrm>
                <a:off x="3941930" y="5859270"/>
                <a:ext cx="4386300" cy="495054"/>
              </a:xfrm>
              <a:prstGeom prst="roundRect">
                <a:avLst/>
              </a:prstGeom>
              <a:solidFill>
                <a:schemeClr val="bg1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triangle" w="med" len="med"/>
              </a:ln>
              <a:effectLst/>
              <a:ex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400" smtClean="0">
                  <a:solidFill>
                    <a:srgbClr val="000000"/>
                  </a:solidFill>
                </a:endParaRPr>
              </a:p>
            </p:txBody>
          </p:sp>
        </p:grpSp>
        <p:sp>
          <p:nvSpPr>
            <p:cNvPr id="10" name="Rectangle 9"/>
            <p:cNvSpPr/>
            <p:nvPr/>
          </p:nvSpPr>
          <p:spPr bwMode="auto">
            <a:xfrm>
              <a:off x="7362310" y="2033845"/>
              <a:ext cx="965920" cy="1215135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triangle" w="med" len="med"/>
            </a:ln>
            <a:effectLst/>
            <a:ex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400" smtClean="0">
                <a:solidFill>
                  <a:srgbClr val="000000"/>
                </a:solidFill>
              </a:endParaRPr>
            </a:p>
          </p:txBody>
        </p:sp>
        <p:pic>
          <p:nvPicPr>
            <p:cNvPr id="12" name="Picture 2" descr="http://www.extremetech.com/wp-content/uploads/2014/05/arm-a57-64bit-armv8-vs-32bit-cortex-a15.jpg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0357" t="37905" r="-1" b="38761"/>
            <a:stretch/>
          </p:blipFill>
          <p:spPr bwMode="auto">
            <a:xfrm>
              <a:off x="7405180" y="2306574"/>
              <a:ext cx="1127260" cy="152747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3" name="Title 6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393700"/>
          </a:xfrm>
        </p:spPr>
        <p:txBody>
          <a:bodyPr/>
          <a:lstStyle/>
          <a:p>
            <a:r>
              <a:rPr lang="hu-HU" smtClean="0"/>
              <a:t>7.2 </a:t>
            </a:r>
            <a:r>
              <a:rPr lang="en-US" smtClean="0"/>
              <a:t>The 64-bit high performance Cortex-A57 </a:t>
            </a:r>
            <a:r>
              <a:rPr lang="hu-HU" smtClean="0"/>
              <a:t>(12)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76847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352425" y="1324170"/>
            <a:ext cx="8439150" cy="5210175"/>
            <a:chOff x="352425" y="823913"/>
            <a:chExt cx="8439150" cy="5210175"/>
          </a:xfrm>
        </p:grpSpPr>
        <p:pic>
          <p:nvPicPr>
            <p:cNvPr id="8194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2425" y="823913"/>
              <a:ext cx="8439150" cy="52101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" name="Picture 2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7283" t="1995" r="42869" b="92322"/>
            <a:stretch/>
          </p:blipFill>
          <p:spPr bwMode="auto">
            <a:xfrm>
              <a:off x="4386649" y="824518"/>
              <a:ext cx="840259" cy="2960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" name="Picture 2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7283" t="1995" r="42869" b="92322"/>
            <a:stretch/>
          </p:blipFill>
          <p:spPr bwMode="auto">
            <a:xfrm>
              <a:off x="5112060" y="1152692"/>
              <a:ext cx="267248" cy="457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" name="Picture 2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7283" t="1995" r="42869" b="92322"/>
            <a:stretch/>
          </p:blipFill>
          <p:spPr bwMode="auto">
            <a:xfrm>
              <a:off x="6597225" y="825426"/>
              <a:ext cx="840259" cy="457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0" name="TextBox 9"/>
          <p:cNvSpPr txBox="1"/>
          <p:nvPr/>
        </p:nvSpPr>
        <p:spPr>
          <a:xfrm>
            <a:off x="176191" y="634343"/>
            <a:ext cx="74270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mtClean="0">
                <a:solidFill>
                  <a:srgbClr val="2D2D8A"/>
                </a:solidFill>
              </a:rPr>
              <a:t>Example: </a:t>
            </a:r>
            <a:r>
              <a:rPr lang="hu-HU" smtClean="0">
                <a:solidFill>
                  <a:srgbClr val="2D2D8A"/>
                </a:solidFill>
              </a:rPr>
              <a:t>A</a:t>
            </a:r>
            <a:r>
              <a:rPr lang="en-US" smtClean="0">
                <a:solidFill>
                  <a:srgbClr val="2D2D8A"/>
                </a:solidFill>
              </a:rPr>
              <a:t> Cortex-A57/Cortex-A53 </a:t>
            </a:r>
            <a:r>
              <a:rPr lang="en-US" err="1" smtClean="0">
                <a:solidFill>
                  <a:srgbClr val="2D2D8A"/>
                </a:solidFill>
              </a:rPr>
              <a:t>big.LITTLE</a:t>
            </a:r>
            <a:r>
              <a:rPr lang="en-US" smtClean="0">
                <a:solidFill>
                  <a:srgbClr val="2D2D8A"/>
                </a:solidFill>
              </a:rPr>
              <a:t> system </a:t>
            </a:r>
            <a:r>
              <a:rPr lang="en-US" smtClean="0">
                <a:solidFill>
                  <a:srgbClr val="000000"/>
                </a:solidFill>
              </a:rPr>
              <a:t>[</a:t>
            </a:r>
            <a:r>
              <a:rPr lang="hu-HU" smtClean="0">
                <a:solidFill>
                  <a:srgbClr val="000000"/>
                </a:solidFill>
              </a:rPr>
              <a:t>52</a:t>
            </a:r>
            <a:r>
              <a:rPr lang="en-US" smtClean="0">
                <a:solidFill>
                  <a:srgbClr val="000000"/>
                </a:solidFill>
              </a:rPr>
              <a:t>] 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11" name="Title 6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393700"/>
          </a:xfrm>
        </p:spPr>
        <p:txBody>
          <a:bodyPr/>
          <a:lstStyle/>
          <a:p>
            <a:r>
              <a:rPr lang="hu-HU" smtClean="0"/>
              <a:t>7.2 </a:t>
            </a:r>
            <a:r>
              <a:rPr lang="en-US" smtClean="0"/>
              <a:t>The 64-bit high performance Cortex-A57 </a:t>
            </a:r>
            <a:r>
              <a:rPr lang="hu-HU" smtClean="0"/>
              <a:t>(13)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91461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182F76"/>
            </a:gs>
            <a:gs pos="100000">
              <a:srgbClr val="3366FF"/>
            </a:gs>
          </a:gsLst>
          <a:lin ang="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ChangeArrowheads="1"/>
          </p:cNvSpPr>
          <p:nvPr/>
        </p:nvSpPr>
        <p:spPr bwMode="auto">
          <a:xfrm>
            <a:off x="0" y="21526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2225" algn="ctr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45720" rIns="45720" anchor="ctr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hu-HU" altLang="en-US" sz="140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32771" name="AutoShape 3"/>
          <p:cNvSpPr>
            <a:spLocks noChangeArrowheads="1"/>
          </p:cNvSpPr>
          <p:nvPr/>
        </p:nvSpPr>
        <p:spPr bwMode="auto">
          <a:xfrm>
            <a:off x="841375" y="1200150"/>
            <a:ext cx="7359650" cy="522000"/>
          </a:xfrm>
          <a:prstGeom prst="roundRect">
            <a:avLst>
              <a:gd name="adj" fmla="val 0"/>
            </a:avLst>
          </a:prstGeom>
          <a:solidFill>
            <a:srgbClr val="000080"/>
          </a:solidFill>
          <a:ln w="9525">
            <a:solidFill>
              <a:schemeClr val="bg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hu-HU" sz="1900" smtClean="0">
                <a:solidFill>
                  <a:srgbClr val="FFFFFF"/>
                </a:solidFill>
              </a:rPr>
              <a:t>7.3</a:t>
            </a:r>
            <a:r>
              <a:rPr lang="en-US" sz="1900" smtClean="0">
                <a:solidFill>
                  <a:srgbClr val="FFFFFF"/>
                </a:solidFill>
              </a:rPr>
              <a:t> The 64-bit low power Cortex-A53</a:t>
            </a:r>
            <a:endParaRPr lang="hu-HU" sz="19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3307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>
                <a:solidFill>
                  <a:srgbClr val="FFFFFF"/>
                </a:solidFill>
              </a:rPr>
              <a:t>5. Overview of ARM’s Cortex-A series </a:t>
            </a:r>
            <a:r>
              <a:rPr lang="hu-HU" smtClean="0">
                <a:solidFill>
                  <a:srgbClr val="FFFFFF"/>
                </a:solidFill>
              </a:rPr>
              <a:t>(6)</a:t>
            </a:r>
            <a:endParaRPr lang="hu-HU"/>
          </a:p>
        </p:txBody>
      </p:sp>
      <p:grpSp>
        <p:nvGrpSpPr>
          <p:cNvPr id="15" name="Group 14"/>
          <p:cNvGrpSpPr/>
          <p:nvPr/>
        </p:nvGrpSpPr>
        <p:grpSpPr>
          <a:xfrm>
            <a:off x="53852" y="1140299"/>
            <a:ext cx="9328343" cy="5694121"/>
            <a:chOff x="116505" y="904864"/>
            <a:chExt cx="9328343" cy="5939432"/>
          </a:xfrm>
        </p:grpSpPr>
        <p:sp>
          <p:nvSpPr>
            <p:cNvPr id="6" name="Felfelé nyíl 5"/>
            <p:cNvSpPr/>
            <p:nvPr/>
          </p:nvSpPr>
          <p:spPr>
            <a:xfrm rot="5122871">
              <a:off x="3852301" y="1073327"/>
              <a:ext cx="1944000" cy="8568000"/>
            </a:xfrm>
            <a:custGeom>
              <a:avLst/>
              <a:gdLst>
                <a:gd name="connsiteX0" fmla="*/ 0 w 1663868"/>
                <a:gd name="connsiteY0" fmla="*/ 831934 h 6271200"/>
                <a:gd name="connsiteX1" fmla="*/ 831934 w 1663868"/>
                <a:gd name="connsiteY1" fmla="*/ 0 h 6271200"/>
                <a:gd name="connsiteX2" fmla="*/ 1663868 w 1663868"/>
                <a:gd name="connsiteY2" fmla="*/ 831934 h 6271200"/>
                <a:gd name="connsiteX3" fmla="*/ 1247901 w 1663868"/>
                <a:gd name="connsiteY3" fmla="*/ 831934 h 6271200"/>
                <a:gd name="connsiteX4" fmla="*/ 1247901 w 1663868"/>
                <a:gd name="connsiteY4" fmla="*/ 6271200 h 6271200"/>
                <a:gd name="connsiteX5" fmla="*/ 415967 w 1663868"/>
                <a:gd name="connsiteY5" fmla="*/ 6271200 h 6271200"/>
                <a:gd name="connsiteX6" fmla="*/ 415967 w 1663868"/>
                <a:gd name="connsiteY6" fmla="*/ 831934 h 6271200"/>
                <a:gd name="connsiteX7" fmla="*/ 0 w 1663868"/>
                <a:gd name="connsiteY7" fmla="*/ 831934 h 6271200"/>
                <a:gd name="connsiteX0" fmla="*/ 0 w 1663868"/>
                <a:gd name="connsiteY0" fmla="*/ 1590895 h 7030161"/>
                <a:gd name="connsiteX1" fmla="*/ 764392 w 1663868"/>
                <a:gd name="connsiteY1" fmla="*/ 0 h 7030161"/>
                <a:gd name="connsiteX2" fmla="*/ 1663868 w 1663868"/>
                <a:gd name="connsiteY2" fmla="*/ 1590895 h 7030161"/>
                <a:gd name="connsiteX3" fmla="*/ 1247901 w 1663868"/>
                <a:gd name="connsiteY3" fmla="*/ 1590895 h 7030161"/>
                <a:gd name="connsiteX4" fmla="*/ 1247901 w 1663868"/>
                <a:gd name="connsiteY4" fmla="*/ 7030161 h 7030161"/>
                <a:gd name="connsiteX5" fmla="*/ 415967 w 1663868"/>
                <a:gd name="connsiteY5" fmla="*/ 7030161 h 7030161"/>
                <a:gd name="connsiteX6" fmla="*/ 415967 w 1663868"/>
                <a:gd name="connsiteY6" fmla="*/ 1590895 h 7030161"/>
                <a:gd name="connsiteX7" fmla="*/ 0 w 1663868"/>
                <a:gd name="connsiteY7" fmla="*/ 1590895 h 7030161"/>
                <a:gd name="connsiteX0" fmla="*/ 0 w 1465294"/>
                <a:gd name="connsiteY0" fmla="*/ 1389825 h 7030161"/>
                <a:gd name="connsiteX1" fmla="*/ 565818 w 1465294"/>
                <a:gd name="connsiteY1" fmla="*/ 0 h 7030161"/>
                <a:gd name="connsiteX2" fmla="*/ 1465294 w 1465294"/>
                <a:gd name="connsiteY2" fmla="*/ 1590895 h 7030161"/>
                <a:gd name="connsiteX3" fmla="*/ 1049327 w 1465294"/>
                <a:gd name="connsiteY3" fmla="*/ 1590895 h 7030161"/>
                <a:gd name="connsiteX4" fmla="*/ 1049327 w 1465294"/>
                <a:gd name="connsiteY4" fmla="*/ 7030161 h 7030161"/>
                <a:gd name="connsiteX5" fmla="*/ 217393 w 1465294"/>
                <a:gd name="connsiteY5" fmla="*/ 7030161 h 7030161"/>
                <a:gd name="connsiteX6" fmla="*/ 217393 w 1465294"/>
                <a:gd name="connsiteY6" fmla="*/ 1590895 h 7030161"/>
                <a:gd name="connsiteX7" fmla="*/ 0 w 1465294"/>
                <a:gd name="connsiteY7" fmla="*/ 1389825 h 7030161"/>
                <a:gd name="connsiteX0" fmla="*/ 0 w 1465294"/>
                <a:gd name="connsiteY0" fmla="*/ 1389825 h 7030161"/>
                <a:gd name="connsiteX1" fmla="*/ 565818 w 1465294"/>
                <a:gd name="connsiteY1" fmla="*/ 0 h 7030161"/>
                <a:gd name="connsiteX2" fmla="*/ 1465294 w 1465294"/>
                <a:gd name="connsiteY2" fmla="*/ 1590895 h 7030161"/>
                <a:gd name="connsiteX3" fmla="*/ 1049327 w 1465294"/>
                <a:gd name="connsiteY3" fmla="*/ 1590895 h 7030161"/>
                <a:gd name="connsiteX4" fmla="*/ 1049327 w 1465294"/>
                <a:gd name="connsiteY4" fmla="*/ 7030161 h 7030161"/>
                <a:gd name="connsiteX5" fmla="*/ 217393 w 1465294"/>
                <a:gd name="connsiteY5" fmla="*/ 7030161 h 7030161"/>
                <a:gd name="connsiteX6" fmla="*/ 211557 w 1465294"/>
                <a:gd name="connsiteY6" fmla="*/ 1383089 h 7030161"/>
                <a:gd name="connsiteX7" fmla="*/ 0 w 1465294"/>
                <a:gd name="connsiteY7" fmla="*/ 1389825 h 7030161"/>
                <a:gd name="connsiteX0" fmla="*/ 0 w 1282087"/>
                <a:gd name="connsiteY0" fmla="*/ 1389825 h 7030161"/>
                <a:gd name="connsiteX1" fmla="*/ 565818 w 1282087"/>
                <a:gd name="connsiteY1" fmla="*/ 0 h 7030161"/>
                <a:gd name="connsiteX2" fmla="*/ 1282087 w 1282087"/>
                <a:gd name="connsiteY2" fmla="*/ 1367731 h 7030161"/>
                <a:gd name="connsiteX3" fmla="*/ 1049327 w 1282087"/>
                <a:gd name="connsiteY3" fmla="*/ 1590895 h 7030161"/>
                <a:gd name="connsiteX4" fmla="*/ 1049327 w 1282087"/>
                <a:gd name="connsiteY4" fmla="*/ 7030161 h 7030161"/>
                <a:gd name="connsiteX5" fmla="*/ 217393 w 1282087"/>
                <a:gd name="connsiteY5" fmla="*/ 7030161 h 7030161"/>
                <a:gd name="connsiteX6" fmla="*/ 211557 w 1282087"/>
                <a:gd name="connsiteY6" fmla="*/ 1383089 h 7030161"/>
                <a:gd name="connsiteX7" fmla="*/ 0 w 1282087"/>
                <a:gd name="connsiteY7" fmla="*/ 1389825 h 7030161"/>
                <a:gd name="connsiteX0" fmla="*/ 0 w 1282087"/>
                <a:gd name="connsiteY0" fmla="*/ 1389825 h 7030161"/>
                <a:gd name="connsiteX1" fmla="*/ 565818 w 1282087"/>
                <a:gd name="connsiteY1" fmla="*/ 0 h 7030161"/>
                <a:gd name="connsiteX2" fmla="*/ 1282087 w 1282087"/>
                <a:gd name="connsiteY2" fmla="*/ 1367731 h 7030161"/>
                <a:gd name="connsiteX3" fmla="*/ 1037227 w 1282087"/>
                <a:gd name="connsiteY3" fmla="*/ 1382088 h 7030161"/>
                <a:gd name="connsiteX4" fmla="*/ 1049327 w 1282087"/>
                <a:gd name="connsiteY4" fmla="*/ 7030161 h 7030161"/>
                <a:gd name="connsiteX5" fmla="*/ 217393 w 1282087"/>
                <a:gd name="connsiteY5" fmla="*/ 7030161 h 7030161"/>
                <a:gd name="connsiteX6" fmla="*/ 211557 w 1282087"/>
                <a:gd name="connsiteY6" fmla="*/ 1383089 h 7030161"/>
                <a:gd name="connsiteX7" fmla="*/ 0 w 1282087"/>
                <a:gd name="connsiteY7" fmla="*/ 1389825 h 7030161"/>
                <a:gd name="connsiteX0" fmla="*/ 0 w 1282087"/>
                <a:gd name="connsiteY0" fmla="*/ 1275304 h 6915640"/>
                <a:gd name="connsiteX1" fmla="*/ 554225 w 1282087"/>
                <a:gd name="connsiteY1" fmla="*/ 0 h 6915640"/>
                <a:gd name="connsiteX2" fmla="*/ 1282087 w 1282087"/>
                <a:gd name="connsiteY2" fmla="*/ 1253210 h 6915640"/>
                <a:gd name="connsiteX3" fmla="*/ 1037227 w 1282087"/>
                <a:gd name="connsiteY3" fmla="*/ 1267567 h 6915640"/>
                <a:gd name="connsiteX4" fmla="*/ 1049327 w 1282087"/>
                <a:gd name="connsiteY4" fmla="*/ 6915640 h 6915640"/>
                <a:gd name="connsiteX5" fmla="*/ 217393 w 1282087"/>
                <a:gd name="connsiteY5" fmla="*/ 6915640 h 6915640"/>
                <a:gd name="connsiteX6" fmla="*/ 211557 w 1282087"/>
                <a:gd name="connsiteY6" fmla="*/ 1268568 h 6915640"/>
                <a:gd name="connsiteX7" fmla="*/ 0 w 1282087"/>
                <a:gd name="connsiteY7" fmla="*/ 1275304 h 69156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282087" h="6915640">
                  <a:moveTo>
                    <a:pt x="0" y="1275304"/>
                  </a:moveTo>
                  <a:lnTo>
                    <a:pt x="554225" y="0"/>
                  </a:lnTo>
                  <a:lnTo>
                    <a:pt x="1282087" y="1253210"/>
                  </a:lnTo>
                  <a:lnTo>
                    <a:pt x="1037227" y="1267567"/>
                  </a:lnTo>
                  <a:cubicBezTo>
                    <a:pt x="1041260" y="3150258"/>
                    <a:pt x="1045294" y="5032949"/>
                    <a:pt x="1049327" y="6915640"/>
                  </a:cubicBezTo>
                  <a:lnTo>
                    <a:pt x="217393" y="6915640"/>
                  </a:lnTo>
                  <a:cubicBezTo>
                    <a:pt x="215448" y="5033283"/>
                    <a:pt x="213502" y="3150925"/>
                    <a:pt x="211557" y="1268568"/>
                  </a:cubicBezTo>
                  <a:lnTo>
                    <a:pt x="0" y="1275304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1">
                    <a:tint val="66000"/>
                    <a:satMod val="160000"/>
                    <a:alpha val="1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1"/>
              <a:tileRect/>
            </a:gradFill>
            <a:ln cap="flat">
              <a:noFill/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hu-HU">
                <a:solidFill>
                  <a:prstClr val="white"/>
                </a:solidFill>
              </a:endParaRPr>
            </a:p>
          </p:txBody>
        </p:sp>
        <p:grpSp>
          <p:nvGrpSpPr>
            <p:cNvPr id="8" name="Group 7"/>
            <p:cNvGrpSpPr/>
            <p:nvPr/>
          </p:nvGrpSpPr>
          <p:grpSpPr>
            <a:xfrm>
              <a:off x="116505" y="904864"/>
              <a:ext cx="9328343" cy="5939432"/>
              <a:chOff x="-36512" y="170420"/>
              <a:chExt cx="9866473" cy="6606856"/>
            </a:xfrm>
          </p:grpSpPr>
          <p:sp>
            <p:nvSpPr>
              <p:cNvPr id="65" name="Felfelé nyíl 5"/>
              <p:cNvSpPr/>
              <p:nvPr/>
            </p:nvSpPr>
            <p:spPr>
              <a:xfrm rot="3780000">
                <a:off x="4217601" y="-1979701"/>
                <a:ext cx="2162451" cy="9062268"/>
              </a:xfrm>
              <a:custGeom>
                <a:avLst/>
                <a:gdLst>
                  <a:gd name="connsiteX0" fmla="*/ 0 w 1663868"/>
                  <a:gd name="connsiteY0" fmla="*/ 831934 h 6271200"/>
                  <a:gd name="connsiteX1" fmla="*/ 831934 w 1663868"/>
                  <a:gd name="connsiteY1" fmla="*/ 0 h 6271200"/>
                  <a:gd name="connsiteX2" fmla="*/ 1663868 w 1663868"/>
                  <a:gd name="connsiteY2" fmla="*/ 831934 h 6271200"/>
                  <a:gd name="connsiteX3" fmla="*/ 1247901 w 1663868"/>
                  <a:gd name="connsiteY3" fmla="*/ 831934 h 6271200"/>
                  <a:gd name="connsiteX4" fmla="*/ 1247901 w 1663868"/>
                  <a:gd name="connsiteY4" fmla="*/ 6271200 h 6271200"/>
                  <a:gd name="connsiteX5" fmla="*/ 415967 w 1663868"/>
                  <a:gd name="connsiteY5" fmla="*/ 6271200 h 6271200"/>
                  <a:gd name="connsiteX6" fmla="*/ 415967 w 1663868"/>
                  <a:gd name="connsiteY6" fmla="*/ 831934 h 6271200"/>
                  <a:gd name="connsiteX7" fmla="*/ 0 w 1663868"/>
                  <a:gd name="connsiteY7" fmla="*/ 831934 h 6271200"/>
                  <a:gd name="connsiteX0" fmla="*/ 0 w 1663868"/>
                  <a:gd name="connsiteY0" fmla="*/ 1590895 h 7030161"/>
                  <a:gd name="connsiteX1" fmla="*/ 764392 w 1663868"/>
                  <a:gd name="connsiteY1" fmla="*/ 0 h 7030161"/>
                  <a:gd name="connsiteX2" fmla="*/ 1663868 w 1663868"/>
                  <a:gd name="connsiteY2" fmla="*/ 1590895 h 7030161"/>
                  <a:gd name="connsiteX3" fmla="*/ 1247901 w 1663868"/>
                  <a:gd name="connsiteY3" fmla="*/ 1590895 h 7030161"/>
                  <a:gd name="connsiteX4" fmla="*/ 1247901 w 1663868"/>
                  <a:gd name="connsiteY4" fmla="*/ 7030161 h 7030161"/>
                  <a:gd name="connsiteX5" fmla="*/ 415967 w 1663868"/>
                  <a:gd name="connsiteY5" fmla="*/ 7030161 h 7030161"/>
                  <a:gd name="connsiteX6" fmla="*/ 415967 w 1663868"/>
                  <a:gd name="connsiteY6" fmla="*/ 1590895 h 7030161"/>
                  <a:gd name="connsiteX7" fmla="*/ 0 w 1663868"/>
                  <a:gd name="connsiteY7" fmla="*/ 1590895 h 7030161"/>
                  <a:gd name="connsiteX0" fmla="*/ 0 w 1455600"/>
                  <a:gd name="connsiteY0" fmla="*/ 1379646 h 7030161"/>
                  <a:gd name="connsiteX1" fmla="*/ 556124 w 1455600"/>
                  <a:gd name="connsiteY1" fmla="*/ 0 h 7030161"/>
                  <a:gd name="connsiteX2" fmla="*/ 1455600 w 1455600"/>
                  <a:gd name="connsiteY2" fmla="*/ 1590895 h 7030161"/>
                  <a:gd name="connsiteX3" fmla="*/ 1039633 w 1455600"/>
                  <a:gd name="connsiteY3" fmla="*/ 1590895 h 7030161"/>
                  <a:gd name="connsiteX4" fmla="*/ 1039633 w 1455600"/>
                  <a:gd name="connsiteY4" fmla="*/ 7030161 h 7030161"/>
                  <a:gd name="connsiteX5" fmla="*/ 207699 w 1455600"/>
                  <a:gd name="connsiteY5" fmla="*/ 7030161 h 7030161"/>
                  <a:gd name="connsiteX6" fmla="*/ 207699 w 1455600"/>
                  <a:gd name="connsiteY6" fmla="*/ 1590895 h 7030161"/>
                  <a:gd name="connsiteX7" fmla="*/ 0 w 1455600"/>
                  <a:gd name="connsiteY7" fmla="*/ 1379646 h 7030161"/>
                  <a:gd name="connsiteX0" fmla="*/ 0 w 1455600"/>
                  <a:gd name="connsiteY0" fmla="*/ 1379646 h 7030161"/>
                  <a:gd name="connsiteX1" fmla="*/ 556124 w 1455600"/>
                  <a:gd name="connsiteY1" fmla="*/ 0 h 7030161"/>
                  <a:gd name="connsiteX2" fmla="*/ 1455600 w 1455600"/>
                  <a:gd name="connsiteY2" fmla="*/ 1590895 h 7030161"/>
                  <a:gd name="connsiteX3" fmla="*/ 1039633 w 1455600"/>
                  <a:gd name="connsiteY3" fmla="*/ 1590895 h 7030161"/>
                  <a:gd name="connsiteX4" fmla="*/ 1039633 w 1455600"/>
                  <a:gd name="connsiteY4" fmla="*/ 7030161 h 7030161"/>
                  <a:gd name="connsiteX5" fmla="*/ 207699 w 1455600"/>
                  <a:gd name="connsiteY5" fmla="*/ 7030161 h 7030161"/>
                  <a:gd name="connsiteX6" fmla="*/ 204316 w 1455600"/>
                  <a:gd name="connsiteY6" fmla="*/ 1376752 h 7030161"/>
                  <a:gd name="connsiteX7" fmla="*/ 0 w 1455600"/>
                  <a:gd name="connsiteY7" fmla="*/ 1379646 h 7030161"/>
                  <a:gd name="connsiteX0" fmla="*/ 0 w 1455600"/>
                  <a:gd name="connsiteY0" fmla="*/ 1379646 h 7030161"/>
                  <a:gd name="connsiteX1" fmla="*/ 556124 w 1455600"/>
                  <a:gd name="connsiteY1" fmla="*/ 0 h 7030161"/>
                  <a:gd name="connsiteX2" fmla="*/ 1455600 w 1455600"/>
                  <a:gd name="connsiteY2" fmla="*/ 1590895 h 7030161"/>
                  <a:gd name="connsiteX3" fmla="*/ 1034180 w 1455600"/>
                  <a:gd name="connsiteY3" fmla="*/ 1389351 h 7030161"/>
                  <a:gd name="connsiteX4" fmla="*/ 1039633 w 1455600"/>
                  <a:gd name="connsiteY4" fmla="*/ 7030161 h 7030161"/>
                  <a:gd name="connsiteX5" fmla="*/ 207699 w 1455600"/>
                  <a:gd name="connsiteY5" fmla="*/ 7030161 h 7030161"/>
                  <a:gd name="connsiteX6" fmla="*/ 204316 w 1455600"/>
                  <a:gd name="connsiteY6" fmla="*/ 1376752 h 7030161"/>
                  <a:gd name="connsiteX7" fmla="*/ 0 w 1455600"/>
                  <a:gd name="connsiteY7" fmla="*/ 1379646 h 7030161"/>
                  <a:gd name="connsiteX0" fmla="*/ 0 w 1253081"/>
                  <a:gd name="connsiteY0" fmla="*/ 1379646 h 7030161"/>
                  <a:gd name="connsiteX1" fmla="*/ 556124 w 1253081"/>
                  <a:gd name="connsiteY1" fmla="*/ 0 h 7030161"/>
                  <a:gd name="connsiteX2" fmla="*/ 1253081 w 1253081"/>
                  <a:gd name="connsiteY2" fmla="*/ 1375942 h 7030161"/>
                  <a:gd name="connsiteX3" fmla="*/ 1034180 w 1253081"/>
                  <a:gd name="connsiteY3" fmla="*/ 1389351 h 7030161"/>
                  <a:gd name="connsiteX4" fmla="*/ 1039633 w 1253081"/>
                  <a:gd name="connsiteY4" fmla="*/ 7030161 h 7030161"/>
                  <a:gd name="connsiteX5" fmla="*/ 207699 w 1253081"/>
                  <a:gd name="connsiteY5" fmla="*/ 7030161 h 7030161"/>
                  <a:gd name="connsiteX6" fmla="*/ 204316 w 1253081"/>
                  <a:gd name="connsiteY6" fmla="*/ 1376752 h 7030161"/>
                  <a:gd name="connsiteX7" fmla="*/ 0 w 1253081"/>
                  <a:gd name="connsiteY7" fmla="*/ 1379646 h 7030161"/>
                  <a:gd name="connsiteX0" fmla="*/ 0 w 1253081"/>
                  <a:gd name="connsiteY0" fmla="*/ 1379646 h 7030161"/>
                  <a:gd name="connsiteX1" fmla="*/ 556124 w 1253081"/>
                  <a:gd name="connsiteY1" fmla="*/ 0 h 7030161"/>
                  <a:gd name="connsiteX2" fmla="*/ 1253081 w 1253081"/>
                  <a:gd name="connsiteY2" fmla="*/ 1375942 h 7030161"/>
                  <a:gd name="connsiteX3" fmla="*/ 1031029 w 1253081"/>
                  <a:gd name="connsiteY3" fmla="*/ 1369410 h 7030161"/>
                  <a:gd name="connsiteX4" fmla="*/ 1039633 w 1253081"/>
                  <a:gd name="connsiteY4" fmla="*/ 7030161 h 7030161"/>
                  <a:gd name="connsiteX5" fmla="*/ 207699 w 1253081"/>
                  <a:gd name="connsiteY5" fmla="*/ 7030161 h 7030161"/>
                  <a:gd name="connsiteX6" fmla="*/ 204316 w 1253081"/>
                  <a:gd name="connsiteY6" fmla="*/ 1376752 h 7030161"/>
                  <a:gd name="connsiteX7" fmla="*/ 0 w 1253081"/>
                  <a:gd name="connsiteY7" fmla="*/ 1379646 h 7030161"/>
                  <a:gd name="connsiteX0" fmla="*/ 0 w 1253081"/>
                  <a:gd name="connsiteY0" fmla="*/ 1250526 h 6901041"/>
                  <a:gd name="connsiteX1" fmla="*/ 554192 w 1253081"/>
                  <a:gd name="connsiteY1" fmla="*/ 0 h 6901041"/>
                  <a:gd name="connsiteX2" fmla="*/ 1253081 w 1253081"/>
                  <a:gd name="connsiteY2" fmla="*/ 1246822 h 6901041"/>
                  <a:gd name="connsiteX3" fmla="*/ 1031029 w 1253081"/>
                  <a:gd name="connsiteY3" fmla="*/ 1240290 h 6901041"/>
                  <a:gd name="connsiteX4" fmla="*/ 1039633 w 1253081"/>
                  <a:gd name="connsiteY4" fmla="*/ 6901041 h 6901041"/>
                  <a:gd name="connsiteX5" fmla="*/ 207699 w 1253081"/>
                  <a:gd name="connsiteY5" fmla="*/ 6901041 h 6901041"/>
                  <a:gd name="connsiteX6" fmla="*/ 204316 w 1253081"/>
                  <a:gd name="connsiteY6" fmla="*/ 1247632 h 6901041"/>
                  <a:gd name="connsiteX7" fmla="*/ 0 w 1253081"/>
                  <a:gd name="connsiteY7" fmla="*/ 1250526 h 69010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253081" h="6901041">
                    <a:moveTo>
                      <a:pt x="0" y="1250526"/>
                    </a:moveTo>
                    <a:lnTo>
                      <a:pt x="554192" y="0"/>
                    </a:lnTo>
                    <a:lnTo>
                      <a:pt x="1253081" y="1246822"/>
                    </a:lnTo>
                    <a:lnTo>
                      <a:pt x="1031029" y="1240290"/>
                    </a:lnTo>
                    <a:cubicBezTo>
                      <a:pt x="1032847" y="3120560"/>
                      <a:pt x="1037815" y="5020771"/>
                      <a:pt x="1039633" y="6901041"/>
                    </a:cubicBezTo>
                    <a:lnTo>
                      <a:pt x="207699" y="6901041"/>
                    </a:lnTo>
                    <a:cubicBezTo>
                      <a:pt x="206571" y="5016571"/>
                      <a:pt x="205444" y="3132102"/>
                      <a:pt x="204316" y="1247632"/>
                    </a:cubicBezTo>
                    <a:lnTo>
                      <a:pt x="0" y="1250526"/>
                    </a:lnTo>
                    <a:close/>
                  </a:path>
                </a:pathLst>
              </a:custGeom>
              <a:gradFill flip="none" rotWithShape="1">
                <a:gsLst>
                  <a:gs pos="100000">
                    <a:srgbClr val="FFEFD1">
                      <a:alpha val="10000"/>
                    </a:srgbClr>
                  </a:gs>
                  <a:gs pos="64999">
                    <a:srgbClr val="F0EBD5"/>
                  </a:gs>
                  <a:gs pos="0">
                    <a:srgbClr val="D1C39F"/>
                  </a:gs>
                </a:gsLst>
                <a:lin ang="5400000" scaled="0"/>
                <a:tileRect/>
              </a:gradFill>
              <a:ln cap="flat">
                <a:noFill/>
                <a:miter lim="800000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hu-HU">
                  <a:solidFill>
                    <a:prstClr val="white"/>
                  </a:solidFill>
                </a:endParaRPr>
              </a:p>
            </p:txBody>
          </p:sp>
          <p:sp>
            <p:nvSpPr>
              <p:cNvPr id="64" name="Felfelé nyíl 5"/>
              <p:cNvSpPr/>
              <p:nvPr/>
            </p:nvSpPr>
            <p:spPr>
              <a:xfrm rot="4500000">
                <a:off x="3904989" y="-760059"/>
                <a:ext cx="2002269" cy="9138424"/>
              </a:xfrm>
              <a:custGeom>
                <a:avLst/>
                <a:gdLst>
                  <a:gd name="connsiteX0" fmla="*/ 0 w 1663868"/>
                  <a:gd name="connsiteY0" fmla="*/ 831934 h 6271200"/>
                  <a:gd name="connsiteX1" fmla="*/ 831934 w 1663868"/>
                  <a:gd name="connsiteY1" fmla="*/ 0 h 6271200"/>
                  <a:gd name="connsiteX2" fmla="*/ 1663868 w 1663868"/>
                  <a:gd name="connsiteY2" fmla="*/ 831934 h 6271200"/>
                  <a:gd name="connsiteX3" fmla="*/ 1247901 w 1663868"/>
                  <a:gd name="connsiteY3" fmla="*/ 831934 h 6271200"/>
                  <a:gd name="connsiteX4" fmla="*/ 1247901 w 1663868"/>
                  <a:gd name="connsiteY4" fmla="*/ 6271200 h 6271200"/>
                  <a:gd name="connsiteX5" fmla="*/ 415967 w 1663868"/>
                  <a:gd name="connsiteY5" fmla="*/ 6271200 h 6271200"/>
                  <a:gd name="connsiteX6" fmla="*/ 415967 w 1663868"/>
                  <a:gd name="connsiteY6" fmla="*/ 831934 h 6271200"/>
                  <a:gd name="connsiteX7" fmla="*/ 0 w 1663868"/>
                  <a:gd name="connsiteY7" fmla="*/ 831934 h 6271200"/>
                  <a:gd name="connsiteX0" fmla="*/ 0 w 1663868"/>
                  <a:gd name="connsiteY0" fmla="*/ 1590895 h 7030161"/>
                  <a:gd name="connsiteX1" fmla="*/ 764392 w 1663868"/>
                  <a:gd name="connsiteY1" fmla="*/ 0 h 7030161"/>
                  <a:gd name="connsiteX2" fmla="*/ 1663868 w 1663868"/>
                  <a:gd name="connsiteY2" fmla="*/ 1590895 h 7030161"/>
                  <a:gd name="connsiteX3" fmla="*/ 1247901 w 1663868"/>
                  <a:gd name="connsiteY3" fmla="*/ 1590895 h 7030161"/>
                  <a:gd name="connsiteX4" fmla="*/ 1247901 w 1663868"/>
                  <a:gd name="connsiteY4" fmla="*/ 7030161 h 7030161"/>
                  <a:gd name="connsiteX5" fmla="*/ 415967 w 1663868"/>
                  <a:gd name="connsiteY5" fmla="*/ 7030161 h 7030161"/>
                  <a:gd name="connsiteX6" fmla="*/ 415967 w 1663868"/>
                  <a:gd name="connsiteY6" fmla="*/ 1590895 h 7030161"/>
                  <a:gd name="connsiteX7" fmla="*/ 0 w 1663868"/>
                  <a:gd name="connsiteY7" fmla="*/ 1590895 h 7030161"/>
                  <a:gd name="connsiteX0" fmla="*/ 0 w 1434967"/>
                  <a:gd name="connsiteY0" fmla="*/ 1401125 h 7030161"/>
                  <a:gd name="connsiteX1" fmla="*/ 535491 w 1434967"/>
                  <a:gd name="connsiteY1" fmla="*/ 0 h 7030161"/>
                  <a:gd name="connsiteX2" fmla="*/ 1434967 w 1434967"/>
                  <a:gd name="connsiteY2" fmla="*/ 1590895 h 7030161"/>
                  <a:gd name="connsiteX3" fmla="*/ 1019000 w 1434967"/>
                  <a:gd name="connsiteY3" fmla="*/ 1590895 h 7030161"/>
                  <a:gd name="connsiteX4" fmla="*/ 1019000 w 1434967"/>
                  <a:gd name="connsiteY4" fmla="*/ 7030161 h 7030161"/>
                  <a:gd name="connsiteX5" fmla="*/ 187066 w 1434967"/>
                  <a:gd name="connsiteY5" fmla="*/ 7030161 h 7030161"/>
                  <a:gd name="connsiteX6" fmla="*/ 187066 w 1434967"/>
                  <a:gd name="connsiteY6" fmla="*/ 1590895 h 7030161"/>
                  <a:gd name="connsiteX7" fmla="*/ 0 w 1434967"/>
                  <a:gd name="connsiteY7" fmla="*/ 1401125 h 7030161"/>
                  <a:gd name="connsiteX0" fmla="*/ 0 w 1434967"/>
                  <a:gd name="connsiteY0" fmla="*/ 1401125 h 7030161"/>
                  <a:gd name="connsiteX1" fmla="*/ 535491 w 1434967"/>
                  <a:gd name="connsiteY1" fmla="*/ 0 h 7030161"/>
                  <a:gd name="connsiteX2" fmla="*/ 1434967 w 1434967"/>
                  <a:gd name="connsiteY2" fmla="*/ 1590895 h 7030161"/>
                  <a:gd name="connsiteX3" fmla="*/ 1019000 w 1434967"/>
                  <a:gd name="connsiteY3" fmla="*/ 1590895 h 7030161"/>
                  <a:gd name="connsiteX4" fmla="*/ 1019000 w 1434967"/>
                  <a:gd name="connsiteY4" fmla="*/ 7030161 h 7030161"/>
                  <a:gd name="connsiteX5" fmla="*/ 187066 w 1434967"/>
                  <a:gd name="connsiteY5" fmla="*/ 7030161 h 7030161"/>
                  <a:gd name="connsiteX6" fmla="*/ 189789 w 1434967"/>
                  <a:gd name="connsiteY6" fmla="*/ 1410311 h 7030161"/>
                  <a:gd name="connsiteX7" fmla="*/ 0 w 1434967"/>
                  <a:gd name="connsiteY7" fmla="*/ 1401125 h 7030161"/>
                  <a:gd name="connsiteX0" fmla="*/ 0 w 1447184"/>
                  <a:gd name="connsiteY0" fmla="*/ 1437966 h 7030161"/>
                  <a:gd name="connsiteX1" fmla="*/ 547708 w 1447184"/>
                  <a:gd name="connsiteY1" fmla="*/ 0 h 7030161"/>
                  <a:gd name="connsiteX2" fmla="*/ 1447184 w 1447184"/>
                  <a:gd name="connsiteY2" fmla="*/ 1590895 h 7030161"/>
                  <a:gd name="connsiteX3" fmla="*/ 1031217 w 1447184"/>
                  <a:gd name="connsiteY3" fmla="*/ 1590895 h 7030161"/>
                  <a:gd name="connsiteX4" fmla="*/ 1031217 w 1447184"/>
                  <a:gd name="connsiteY4" fmla="*/ 7030161 h 7030161"/>
                  <a:gd name="connsiteX5" fmla="*/ 199283 w 1447184"/>
                  <a:gd name="connsiteY5" fmla="*/ 7030161 h 7030161"/>
                  <a:gd name="connsiteX6" fmla="*/ 202006 w 1447184"/>
                  <a:gd name="connsiteY6" fmla="*/ 1410311 h 7030161"/>
                  <a:gd name="connsiteX7" fmla="*/ 0 w 1447184"/>
                  <a:gd name="connsiteY7" fmla="*/ 1437966 h 7030161"/>
                  <a:gd name="connsiteX0" fmla="*/ 0 w 1443216"/>
                  <a:gd name="connsiteY0" fmla="*/ 1412740 h 7030161"/>
                  <a:gd name="connsiteX1" fmla="*/ 543740 w 1443216"/>
                  <a:gd name="connsiteY1" fmla="*/ 0 h 7030161"/>
                  <a:gd name="connsiteX2" fmla="*/ 1443216 w 1443216"/>
                  <a:gd name="connsiteY2" fmla="*/ 1590895 h 7030161"/>
                  <a:gd name="connsiteX3" fmla="*/ 1027249 w 1443216"/>
                  <a:gd name="connsiteY3" fmla="*/ 1590895 h 7030161"/>
                  <a:gd name="connsiteX4" fmla="*/ 1027249 w 1443216"/>
                  <a:gd name="connsiteY4" fmla="*/ 7030161 h 7030161"/>
                  <a:gd name="connsiteX5" fmla="*/ 195315 w 1443216"/>
                  <a:gd name="connsiteY5" fmla="*/ 7030161 h 7030161"/>
                  <a:gd name="connsiteX6" fmla="*/ 198038 w 1443216"/>
                  <a:gd name="connsiteY6" fmla="*/ 1410311 h 7030161"/>
                  <a:gd name="connsiteX7" fmla="*/ 0 w 1443216"/>
                  <a:gd name="connsiteY7" fmla="*/ 1412740 h 7030161"/>
                  <a:gd name="connsiteX0" fmla="*/ 0 w 1443216"/>
                  <a:gd name="connsiteY0" fmla="*/ 1412740 h 7030161"/>
                  <a:gd name="connsiteX1" fmla="*/ 543740 w 1443216"/>
                  <a:gd name="connsiteY1" fmla="*/ 0 h 7030161"/>
                  <a:gd name="connsiteX2" fmla="*/ 1443216 w 1443216"/>
                  <a:gd name="connsiteY2" fmla="*/ 1590895 h 7030161"/>
                  <a:gd name="connsiteX3" fmla="*/ 1029662 w 1443216"/>
                  <a:gd name="connsiteY3" fmla="*/ 1371473 h 7030161"/>
                  <a:gd name="connsiteX4" fmla="*/ 1027249 w 1443216"/>
                  <a:gd name="connsiteY4" fmla="*/ 7030161 h 7030161"/>
                  <a:gd name="connsiteX5" fmla="*/ 195315 w 1443216"/>
                  <a:gd name="connsiteY5" fmla="*/ 7030161 h 7030161"/>
                  <a:gd name="connsiteX6" fmla="*/ 198038 w 1443216"/>
                  <a:gd name="connsiteY6" fmla="*/ 1410311 h 7030161"/>
                  <a:gd name="connsiteX7" fmla="*/ 0 w 1443216"/>
                  <a:gd name="connsiteY7" fmla="*/ 1412740 h 7030161"/>
                  <a:gd name="connsiteX0" fmla="*/ 0 w 1255049"/>
                  <a:gd name="connsiteY0" fmla="*/ 1412740 h 7030161"/>
                  <a:gd name="connsiteX1" fmla="*/ 543740 w 1255049"/>
                  <a:gd name="connsiteY1" fmla="*/ 0 h 7030161"/>
                  <a:gd name="connsiteX2" fmla="*/ 1255049 w 1255049"/>
                  <a:gd name="connsiteY2" fmla="*/ 1399263 h 7030161"/>
                  <a:gd name="connsiteX3" fmla="*/ 1029662 w 1255049"/>
                  <a:gd name="connsiteY3" fmla="*/ 1371473 h 7030161"/>
                  <a:gd name="connsiteX4" fmla="*/ 1027249 w 1255049"/>
                  <a:gd name="connsiteY4" fmla="*/ 7030161 h 7030161"/>
                  <a:gd name="connsiteX5" fmla="*/ 195315 w 1255049"/>
                  <a:gd name="connsiteY5" fmla="*/ 7030161 h 7030161"/>
                  <a:gd name="connsiteX6" fmla="*/ 198038 w 1255049"/>
                  <a:gd name="connsiteY6" fmla="*/ 1410311 h 7030161"/>
                  <a:gd name="connsiteX7" fmla="*/ 0 w 1255049"/>
                  <a:gd name="connsiteY7" fmla="*/ 1412740 h 7030161"/>
                  <a:gd name="connsiteX0" fmla="*/ 0 w 1255049"/>
                  <a:gd name="connsiteY0" fmla="*/ 1412740 h 7030161"/>
                  <a:gd name="connsiteX1" fmla="*/ 543740 w 1255049"/>
                  <a:gd name="connsiteY1" fmla="*/ 0 h 7030161"/>
                  <a:gd name="connsiteX2" fmla="*/ 1255049 w 1255049"/>
                  <a:gd name="connsiteY2" fmla="*/ 1399263 h 7030161"/>
                  <a:gd name="connsiteX3" fmla="*/ 1025693 w 1255049"/>
                  <a:gd name="connsiteY3" fmla="*/ 1396700 h 7030161"/>
                  <a:gd name="connsiteX4" fmla="*/ 1027249 w 1255049"/>
                  <a:gd name="connsiteY4" fmla="*/ 7030161 h 7030161"/>
                  <a:gd name="connsiteX5" fmla="*/ 195315 w 1255049"/>
                  <a:gd name="connsiteY5" fmla="*/ 7030161 h 7030161"/>
                  <a:gd name="connsiteX6" fmla="*/ 198038 w 1255049"/>
                  <a:gd name="connsiteY6" fmla="*/ 1410311 h 7030161"/>
                  <a:gd name="connsiteX7" fmla="*/ 0 w 1255049"/>
                  <a:gd name="connsiteY7" fmla="*/ 1412740 h 7030161"/>
                  <a:gd name="connsiteX0" fmla="*/ 0 w 1238242"/>
                  <a:gd name="connsiteY0" fmla="*/ 1412740 h 7030161"/>
                  <a:gd name="connsiteX1" fmla="*/ 543740 w 1238242"/>
                  <a:gd name="connsiteY1" fmla="*/ 0 h 7030161"/>
                  <a:gd name="connsiteX2" fmla="*/ 1238242 w 1238242"/>
                  <a:gd name="connsiteY2" fmla="*/ 1383653 h 7030161"/>
                  <a:gd name="connsiteX3" fmla="*/ 1025693 w 1238242"/>
                  <a:gd name="connsiteY3" fmla="*/ 1396700 h 7030161"/>
                  <a:gd name="connsiteX4" fmla="*/ 1027249 w 1238242"/>
                  <a:gd name="connsiteY4" fmla="*/ 7030161 h 7030161"/>
                  <a:gd name="connsiteX5" fmla="*/ 195315 w 1238242"/>
                  <a:gd name="connsiteY5" fmla="*/ 7030161 h 7030161"/>
                  <a:gd name="connsiteX6" fmla="*/ 198038 w 1238242"/>
                  <a:gd name="connsiteY6" fmla="*/ 1410311 h 7030161"/>
                  <a:gd name="connsiteX7" fmla="*/ 0 w 1238242"/>
                  <a:gd name="connsiteY7" fmla="*/ 1412740 h 7030161"/>
                  <a:gd name="connsiteX0" fmla="*/ 0 w 1238242"/>
                  <a:gd name="connsiteY0" fmla="*/ 1278300 h 6895721"/>
                  <a:gd name="connsiteX1" fmla="*/ 535434 w 1238242"/>
                  <a:gd name="connsiteY1" fmla="*/ 0 h 6895721"/>
                  <a:gd name="connsiteX2" fmla="*/ 1238242 w 1238242"/>
                  <a:gd name="connsiteY2" fmla="*/ 1249213 h 6895721"/>
                  <a:gd name="connsiteX3" fmla="*/ 1025693 w 1238242"/>
                  <a:gd name="connsiteY3" fmla="*/ 1262260 h 6895721"/>
                  <a:gd name="connsiteX4" fmla="*/ 1027249 w 1238242"/>
                  <a:gd name="connsiteY4" fmla="*/ 6895721 h 6895721"/>
                  <a:gd name="connsiteX5" fmla="*/ 195315 w 1238242"/>
                  <a:gd name="connsiteY5" fmla="*/ 6895721 h 6895721"/>
                  <a:gd name="connsiteX6" fmla="*/ 198038 w 1238242"/>
                  <a:gd name="connsiteY6" fmla="*/ 1275871 h 6895721"/>
                  <a:gd name="connsiteX7" fmla="*/ 0 w 1238242"/>
                  <a:gd name="connsiteY7" fmla="*/ 1278300 h 68957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238242" h="6895721">
                    <a:moveTo>
                      <a:pt x="0" y="1278300"/>
                    </a:moveTo>
                    <a:lnTo>
                      <a:pt x="535434" y="0"/>
                    </a:lnTo>
                    <a:lnTo>
                      <a:pt x="1238242" y="1249213"/>
                    </a:lnTo>
                    <a:lnTo>
                      <a:pt x="1025693" y="1262260"/>
                    </a:lnTo>
                    <a:cubicBezTo>
                      <a:pt x="1024889" y="3148489"/>
                      <a:pt x="1028053" y="5009492"/>
                      <a:pt x="1027249" y="6895721"/>
                    </a:cubicBezTo>
                    <a:lnTo>
                      <a:pt x="195315" y="6895721"/>
                    </a:lnTo>
                    <a:cubicBezTo>
                      <a:pt x="196223" y="5022438"/>
                      <a:pt x="197130" y="3149154"/>
                      <a:pt x="198038" y="1275871"/>
                    </a:cubicBezTo>
                    <a:lnTo>
                      <a:pt x="0" y="127830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rgbClr val="E6E6E6">
                      <a:alpha val="10000"/>
                    </a:srgbClr>
                  </a:gs>
                  <a:gs pos="16000">
                    <a:srgbClr val="E6E6E6"/>
                  </a:gs>
                  <a:gs pos="100000">
                    <a:srgbClr val="E6E6E6"/>
                  </a:gs>
                </a:gsLst>
                <a:lin ang="5400000" scaled="0"/>
                <a:tileRect/>
              </a:gradFill>
              <a:ln cap="flat">
                <a:noFill/>
                <a:miter lim="800000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hu-HU">
                  <a:solidFill>
                    <a:prstClr val="white"/>
                  </a:solidFill>
                </a:endParaRPr>
              </a:p>
            </p:txBody>
          </p:sp>
          <p:grpSp>
            <p:nvGrpSpPr>
              <p:cNvPr id="7" name="Group 6"/>
              <p:cNvGrpSpPr/>
              <p:nvPr/>
            </p:nvGrpSpPr>
            <p:grpSpPr>
              <a:xfrm>
                <a:off x="-36512" y="170420"/>
                <a:ext cx="9437167" cy="6606856"/>
                <a:chOff x="-36512" y="170420"/>
                <a:chExt cx="9437167" cy="6606856"/>
              </a:xfrm>
            </p:grpSpPr>
            <p:sp>
              <p:nvSpPr>
                <p:cNvPr id="12" name="Téglalap 11"/>
                <p:cNvSpPr/>
                <p:nvPr/>
              </p:nvSpPr>
              <p:spPr>
                <a:xfrm>
                  <a:off x="312739" y="5987576"/>
                  <a:ext cx="3909669" cy="789700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  <p:cxnSp>
              <p:nvCxnSpPr>
                <p:cNvPr id="3" name="Egyenes összekötő nyíllal 2"/>
                <p:cNvCxnSpPr/>
                <p:nvPr/>
              </p:nvCxnSpPr>
              <p:spPr>
                <a:xfrm flipV="1">
                  <a:off x="224154" y="6354404"/>
                  <a:ext cx="9176501" cy="3970"/>
                </a:xfrm>
                <a:prstGeom prst="straightConnector1">
                  <a:avLst/>
                </a:prstGeom>
                <a:ln>
                  <a:solidFill>
                    <a:schemeClr val="tx1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" name="Egyenes összekötő 4"/>
                <p:cNvCxnSpPr/>
                <p:nvPr/>
              </p:nvCxnSpPr>
              <p:spPr>
                <a:xfrm>
                  <a:off x="4215703" y="6282173"/>
                  <a:ext cx="0" cy="144463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" name="Egyenes összekötő 13"/>
                <p:cNvCxnSpPr/>
                <p:nvPr/>
              </p:nvCxnSpPr>
              <p:spPr>
                <a:xfrm>
                  <a:off x="1615378" y="6294873"/>
                  <a:ext cx="0" cy="144463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" name="Egyenes összekötő 15"/>
                <p:cNvCxnSpPr/>
                <p:nvPr/>
              </p:nvCxnSpPr>
              <p:spPr>
                <a:xfrm>
                  <a:off x="5946078" y="6286936"/>
                  <a:ext cx="0" cy="144462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2061" name="Szövegdoboz 16"/>
                <p:cNvSpPr txBox="1">
                  <a:spLocks noChangeArrowheads="1"/>
                </p:cNvSpPr>
                <p:nvPr/>
              </p:nvSpPr>
              <p:spPr bwMode="auto">
                <a:xfrm>
                  <a:off x="6123087" y="6431398"/>
                  <a:ext cx="523875" cy="25400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spcBef>
                      <a:spcPct val="20000"/>
                    </a:spcBef>
                    <a:buFont typeface="Arial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5pPr>
                  <a:lvl6pPr marL="2514600" indent="-228600" fontAlgn="base">
                    <a:spcBef>
                      <a:spcPct val="20000"/>
                    </a:spcBef>
                    <a:spcAft>
                      <a:spcPct val="0"/>
                    </a:spcAft>
                    <a:buFont typeface="Arial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6pPr>
                  <a:lvl7pPr marL="2971800" indent="-228600" fontAlgn="base">
                    <a:spcBef>
                      <a:spcPct val="20000"/>
                    </a:spcBef>
                    <a:spcAft>
                      <a:spcPct val="0"/>
                    </a:spcAft>
                    <a:buFont typeface="Arial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7pPr>
                  <a:lvl8pPr marL="3429000" indent="-228600" fontAlgn="base">
                    <a:spcBef>
                      <a:spcPct val="20000"/>
                    </a:spcBef>
                    <a:spcAft>
                      <a:spcPct val="0"/>
                    </a:spcAft>
                    <a:buFont typeface="Arial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8pPr>
                  <a:lvl9pPr marL="3886200" indent="-228600" fontAlgn="base">
                    <a:spcBef>
                      <a:spcPct val="20000"/>
                    </a:spcBef>
                    <a:spcAft>
                      <a:spcPct val="0"/>
                    </a:spcAft>
                    <a:buFont typeface="Arial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r>
                    <a:rPr lang="hu-HU" altLang="hu-HU" sz="1000">
                      <a:solidFill>
                        <a:srgbClr val="000000"/>
                      </a:solidFill>
                      <a:latin typeface="Verdana" pitchFamily="34" charset="0"/>
                    </a:rPr>
                    <a:t>2012</a:t>
                  </a:r>
                </a:p>
              </p:txBody>
            </p:sp>
            <p:sp>
              <p:nvSpPr>
                <p:cNvPr id="2062" name="Szövegdoboz 17"/>
                <p:cNvSpPr txBox="1">
                  <a:spLocks noChangeArrowheads="1"/>
                </p:cNvSpPr>
                <p:nvPr/>
              </p:nvSpPr>
              <p:spPr bwMode="auto">
                <a:xfrm>
                  <a:off x="6973987" y="6437748"/>
                  <a:ext cx="523875" cy="25400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spcBef>
                      <a:spcPct val="20000"/>
                    </a:spcBef>
                    <a:buFont typeface="Arial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5pPr>
                  <a:lvl6pPr marL="2514600" indent="-228600" fontAlgn="base">
                    <a:spcBef>
                      <a:spcPct val="20000"/>
                    </a:spcBef>
                    <a:spcAft>
                      <a:spcPct val="0"/>
                    </a:spcAft>
                    <a:buFont typeface="Arial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6pPr>
                  <a:lvl7pPr marL="2971800" indent="-228600" fontAlgn="base">
                    <a:spcBef>
                      <a:spcPct val="20000"/>
                    </a:spcBef>
                    <a:spcAft>
                      <a:spcPct val="0"/>
                    </a:spcAft>
                    <a:buFont typeface="Arial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7pPr>
                  <a:lvl8pPr marL="3429000" indent="-228600" fontAlgn="base">
                    <a:spcBef>
                      <a:spcPct val="20000"/>
                    </a:spcBef>
                    <a:spcAft>
                      <a:spcPct val="0"/>
                    </a:spcAft>
                    <a:buFont typeface="Arial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8pPr>
                  <a:lvl9pPr marL="3886200" indent="-228600" fontAlgn="base">
                    <a:spcBef>
                      <a:spcPct val="20000"/>
                    </a:spcBef>
                    <a:spcAft>
                      <a:spcPct val="0"/>
                    </a:spcAft>
                    <a:buFont typeface="Arial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r>
                    <a:rPr lang="hu-HU" altLang="hu-HU" sz="1000">
                      <a:solidFill>
                        <a:srgbClr val="000000"/>
                      </a:solidFill>
                      <a:latin typeface="Verdana" pitchFamily="34" charset="0"/>
                    </a:rPr>
                    <a:t>2013</a:t>
                  </a:r>
                </a:p>
              </p:txBody>
            </p:sp>
            <p:sp>
              <p:nvSpPr>
                <p:cNvPr id="2063" name="Szövegdoboz 36"/>
                <p:cNvSpPr txBox="1">
                  <a:spLocks noChangeArrowheads="1"/>
                </p:cNvSpPr>
                <p:nvPr/>
              </p:nvSpPr>
              <p:spPr bwMode="auto">
                <a:xfrm rot="21262749">
                  <a:off x="3796520" y="5099265"/>
                  <a:ext cx="910827" cy="69249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spcBef>
                      <a:spcPct val="20000"/>
                    </a:spcBef>
                    <a:buFont typeface="Arial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5pPr>
                  <a:lvl6pPr marL="2514600" indent="-228600" fontAlgn="base">
                    <a:spcBef>
                      <a:spcPct val="20000"/>
                    </a:spcBef>
                    <a:spcAft>
                      <a:spcPct val="0"/>
                    </a:spcAft>
                    <a:buFont typeface="Arial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6pPr>
                  <a:lvl7pPr marL="2971800" indent="-228600" fontAlgn="base">
                    <a:spcBef>
                      <a:spcPct val="20000"/>
                    </a:spcBef>
                    <a:spcAft>
                      <a:spcPct val="0"/>
                    </a:spcAft>
                    <a:buFont typeface="Arial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7pPr>
                  <a:lvl8pPr marL="3429000" indent="-228600" fontAlgn="base">
                    <a:spcBef>
                      <a:spcPct val="20000"/>
                    </a:spcBef>
                    <a:spcAft>
                      <a:spcPct val="0"/>
                    </a:spcAft>
                    <a:buFont typeface="Arial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8pPr>
                  <a:lvl9pPr marL="3886200" indent="-228600" fontAlgn="base">
                    <a:spcBef>
                      <a:spcPct val="20000"/>
                    </a:spcBef>
                    <a:spcAft>
                      <a:spcPct val="0"/>
                    </a:spcAft>
                    <a:buFont typeface="Arial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9pPr>
                </a:lstStyle>
                <a:p>
                  <a:pPr algn="ctr">
                    <a:spcBef>
                      <a:spcPct val="0"/>
                    </a:spcBef>
                    <a:buFontTx/>
                    <a:buNone/>
                  </a:pPr>
                  <a:r>
                    <a:rPr lang="en-US" altLang="hu-HU" sz="900" dirty="0" smtClean="0">
                      <a:solidFill>
                        <a:srgbClr val="000000"/>
                      </a:solidFill>
                      <a:latin typeface="Verdana" pitchFamily="34" charset="0"/>
                    </a:rPr>
                    <a:t>10/2009</a:t>
                  </a:r>
                </a:p>
                <a:p>
                  <a:pPr>
                    <a:spcBef>
                      <a:spcPct val="0"/>
                    </a:spcBef>
                    <a:buFontTx/>
                    <a:buNone/>
                  </a:pPr>
                  <a:r>
                    <a:rPr lang="hu-HU" altLang="hu-HU" sz="1000" b="1" dirty="0" smtClean="0">
                      <a:solidFill>
                        <a:srgbClr val="000000"/>
                      </a:solidFill>
                      <a:latin typeface="Verdana" pitchFamily="34" charset="0"/>
                    </a:rPr>
                    <a:t>Cortex-A5</a:t>
                  </a:r>
                  <a:endParaRPr lang="en-US" altLang="hu-HU" sz="1000" b="1" dirty="0" smtClean="0">
                    <a:solidFill>
                      <a:srgbClr val="000000"/>
                    </a:solidFill>
                    <a:latin typeface="Verdana" pitchFamily="34" charset="0"/>
                  </a:endParaRPr>
                </a:p>
                <a:p>
                  <a:pPr algn="ctr">
                    <a:spcBef>
                      <a:spcPct val="0"/>
                    </a:spcBef>
                    <a:buFontTx/>
                    <a:buNone/>
                  </a:pPr>
                  <a:r>
                    <a:rPr lang="en-US" altLang="hu-HU" sz="1000" dirty="0" smtClean="0">
                      <a:solidFill>
                        <a:srgbClr val="000000"/>
                      </a:solidFill>
                      <a:latin typeface="Verdana" pitchFamily="34" charset="0"/>
                    </a:rPr>
                    <a:t>ARMv7</a:t>
                  </a:r>
                </a:p>
                <a:p>
                  <a:pPr algn="ctr">
                    <a:spcBef>
                      <a:spcPct val="0"/>
                    </a:spcBef>
                    <a:buFontTx/>
                    <a:buNone/>
                  </a:pPr>
                  <a:r>
                    <a:rPr lang="en-US" altLang="hu-HU" sz="1000" dirty="0" smtClean="0">
                      <a:solidFill>
                        <a:srgbClr val="000000"/>
                      </a:solidFill>
                      <a:latin typeface="Verdana" pitchFamily="34" charset="0"/>
                    </a:rPr>
                    <a:t>40 nm</a:t>
                  </a:r>
                  <a:endParaRPr lang="hu-HU" altLang="hu-HU" sz="1000" dirty="0">
                    <a:solidFill>
                      <a:srgbClr val="000000"/>
                    </a:solidFill>
                    <a:latin typeface="Verdana" pitchFamily="34" charset="0"/>
                  </a:endParaRPr>
                </a:p>
              </p:txBody>
            </p:sp>
            <p:sp>
              <p:nvSpPr>
                <p:cNvPr id="2072" name="Szövegdoboz 1"/>
                <p:cNvSpPr txBox="1">
                  <a:spLocks noChangeArrowheads="1"/>
                </p:cNvSpPr>
                <p:nvPr/>
              </p:nvSpPr>
              <p:spPr bwMode="auto">
                <a:xfrm rot="-1740000">
                  <a:off x="1808786" y="3108899"/>
                  <a:ext cx="2288575" cy="43088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spcBef>
                      <a:spcPct val="20000"/>
                    </a:spcBef>
                    <a:buFont typeface="Arial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5pPr>
                  <a:lvl6pPr marL="2514600" indent="-228600" fontAlgn="base">
                    <a:spcBef>
                      <a:spcPct val="20000"/>
                    </a:spcBef>
                    <a:spcAft>
                      <a:spcPct val="0"/>
                    </a:spcAft>
                    <a:buFont typeface="Arial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6pPr>
                  <a:lvl7pPr marL="2971800" indent="-228600" fontAlgn="base">
                    <a:spcBef>
                      <a:spcPct val="20000"/>
                    </a:spcBef>
                    <a:spcAft>
                      <a:spcPct val="0"/>
                    </a:spcAft>
                    <a:buFont typeface="Arial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7pPr>
                  <a:lvl8pPr marL="3429000" indent="-228600" fontAlgn="base">
                    <a:spcBef>
                      <a:spcPct val="20000"/>
                    </a:spcBef>
                    <a:spcAft>
                      <a:spcPct val="0"/>
                    </a:spcAft>
                    <a:buFont typeface="Arial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8pPr>
                  <a:lvl9pPr marL="3886200" indent="-228600" fontAlgn="base">
                    <a:spcBef>
                      <a:spcPct val="20000"/>
                    </a:spcBef>
                    <a:spcAft>
                      <a:spcPct val="0"/>
                    </a:spcAft>
                    <a:buFont typeface="Arial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r>
                    <a:rPr lang="hu-HU" altLang="en-US" sz="2200" b="1" err="1" smtClean="0">
                      <a:solidFill>
                        <a:srgbClr val="DAB99E"/>
                      </a:solidFill>
                    </a:rPr>
                    <a:t>High</a:t>
                  </a:r>
                  <a:r>
                    <a:rPr lang="hu-HU" altLang="en-US" sz="2200" b="1" smtClean="0">
                      <a:solidFill>
                        <a:srgbClr val="DAB99E"/>
                      </a:solidFill>
                    </a:rPr>
                    <a:t> Performance</a:t>
                  </a:r>
                  <a:endParaRPr lang="hu-HU" altLang="en-US" sz="2200" b="1">
                    <a:solidFill>
                      <a:srgbClr val="DAB99E"/>
                    </a:solidFill>
                  </a:endParaRPr>
                </a:p>
              </p:txBody>
            </p:sp>
            <p:sp>
              <p:nvSpPr>
                <p:cNvPr id="2073" name="Szövegdoboz 21"/>
                <p:cNvSpPr txBox="1">
                  <a:spLocks noChangeArrowheads="1"/>
                </p:cNvSpPr>
                <p:nvPr/>
              </p:nvSpPr>
              <p:spPr bwMode="auto">
                <a:xfrm rot="-900000">
                  <a:off x="3984123" y="3590803"/>
                  <a:ext cx="1606658" cy="43088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spcBef>
                      <a:spcPct val="20000"/>
                    </a:spcBef>
                    <a:buFont typeface="Arial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5pPr>
                  <a:lvl6pPr marL="2514600" indent="-228600" fontAlgn="base">
                    <a:spcBef>
                      <a:spcPct val="20000"/>
                    </a:spcBef>
                    <a:spcAft>
                      <a:spcPct val="0"/>
                    </a:spcAft>
                    <a:buFont typeface="Arial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6pPr>
                  <a:lvl7pPr marL="2971800" indent="-228600" fontAlgn="base">
                    <a:spcBef>
                      <a:spcPct val="20000"/>
                    </a:spcBef>
                    <a:spcAft>
                      <a:spcPct val="0"/>
                    </a:spcAft>
                    <a:buFont typeface="Arial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7pPr>
                  <a:lvl8pPr marL="3429000" indent="-228600" fontAlgn="base">
                    <a:spcBef>
                      <a:spcPct val="20000"/>
                    </a:spcBef>
                    <a:spcAft>
                      <a:spcPct val="0"/>
                    </a:spcAft>
                    <a:buFont typeface="Arial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8pPr>
                  <a:lvl9pPr marL="3886200" indent="-228600" fontAlgn="base">
                    <a:spcBef>
                      <a:spcPct val="20000"/>
                    </a:spcBef>
                    <a:spcAft>
                      <a:spcPct val="0"/>
                    </a:spcAft>
                    <a:buFont typeface="Arial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r>
                    <a:rPr lang="hu-HU" altLang="en-US" sz="2200" b="1" err="1">
                      <a:solidFill>
                        <a:srgbClr val="C1BFC1"/>
                      </a:solidFill>
                    </a:rPr>
                    <a:t>Mainstream</a:t>
                  </a:r>
                  <a:endParaRPr lang="hu-HU" altLang="en-US" sz="2200" b="1">
                    <a:solidFill>
                      <a:srgbClr val="C1BFC1"/>
                    </a:solidFill>
                  </a:endParaRPr>
                </a:p>
              </p:txBody>
            </p:sp>
            <p:sp>
              <p:nvSpPr>
                <p:cNvPr id="2074" name="Szövegdoboz 22"/>
                <p:cNvSpPr txBox="1">
                  <a:spLocks noChangeArrowheads="1"/>
                </p:cNvSpPr>
                <p:nvPr/>
              </p:nvSpPr>
              <p:spPr bwMode="auto">
                <a:xfrm rot="21297268">
                  <a:off x="1945370" y="5341955"/>
                  <a:ext cx="1724026" cy="43088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>
                    <a:spcBef>
                      <a:spcPct val="20000"/>
                    </a:spcBef>
                    <a:buFont typeface="Arial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5pPr>
                  <a:lvl6pPr marL="2514600" indent="-228600" fontAlgn="base">
                    <a:spcBef>
                      <a:spcPct val="20000"/>
                    </a:spcBef>
                    <a:spcAft>
                      <a:spcPct val="0"/>
                    </a:spcAft>
                    <a:buFont typeface="Arial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6pPr>
                  <a:lvl7pPr marL="2971800" indent="-228600" fontAlgn="base">
                    <a:spcBef>
                      <a:spcPct val="20000"/>
                    </a:spcBef>
                    <a:spcAft>
                      <a:spcPct val="0"/>
                    </a:spcAft>
                    <a:buFont typeface="Arial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7pPr>
                  <a:lvl8pPr marL="3429000" indent="-228600" fontAlgn="base">
                    <a:spcBef>
                      <a:spcPct val="20000"/>
                    </a:spcBef>
                    <a:spcAft>
                      <a:spcPct val="0"/>
                    </a:spcAft>
                    <a:buFont typeface="Arial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8pPr>
                  <a:lvl9pPr marL="3886200" indent="-228600" fontAlgn="base">
                    <a:spcBef>
                      <a:spcPct val="20000"/>
                    </a:spcBef>
                    <a:spcAft>
                      <a:spcPct val="0"/>
                    </a:spcAft>
                    <a:buFont typeface="Arial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9pPr>
                </a:lstStyle>
                <a:p>
                  <a:pPr algn="ctr">
                    <a:spcBef>
                      <a:spcPct val="0"/>
                    </a:spcBef>
                    <a:buFontTx/>
                    <a:buNone/>
                  </a:pPr>
                  <a:r>
                    <a:rPr lang="hu-HU" altLang="en-US" sz="2200" b="1" dirty="0" smtClean="0">
                      <a:solidFill>
                        <a:srgbClr val="9AB5E4"/>
                      </a:solidFill>
                    </a:rPr>
                    <a:t>Low power</a:t>
                  </a:r>
                  <a:endParaRPr lang="hu-HU" altLang="en-US" sz="2000" b="1" dirty="0">
                    <a:solidFill>
                      <a:srgbClr val="9AB5E4"/>
                    </a:solidFill>
                  </a:endParaRPr>
                </a:p>
              </p:txBody>
            </p:sp>
            <p:sp>
              <p:nvSpPr>
                <p:cNvPr id="4" name="Lekerekített téglalap 3"/>
                <p:cNvSpPr/>
                <p:nvPr/>
              </p:nvSpPr>
              <p:spPr>
                <a:xfrm>
                  <a:off x="4694918" y="2870326"/>
                  <a:ext cx="180000" cy="180000"/>
                </a:xfrm>
                <a:prstGeom prst="roundRect">
                  <a:avLst/>
                </a:prstGeom>
              </p:spPr>
              <p:style>
                <a:lnRef idx="0">
                  <a:schemeClr val="accent1"/>
                </a:lnRef>
                <a:fillRef idx="3">
                  <a:schemeClr val="accent1"/>
                </a:fillRef>
                <a:effectRef idx="3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hu-HU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25" name="Lekerekített téglalap 24"/>
                <p:cNvSpPr/>
                <p:nvPr/>
              </p:nvSpPr>
              <p:spPr>
                <a:xfrm>
                  <a:off x="2306288" y="4008407"/>
                  <a:ext cx="180000" cy="180000"/>
                </a:xfrm>
                <a:prstGeom prst="roundRect">
                  <a:avLst/>
                </a:prstGeom>
              </p:spPr>
              <p:style>
                <a:lnRef idx="0">
                  <a:schemeClr val="accent1"/>
                </a:lnRef>
                <a:fillRef idx="3">
                  <a:schemeClr val="accent1"/>
                </a:fillRef>
                <a:effectRef idx="3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hu-HU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26" name="Lekerekített téglalap 25"/>
                <p:cNvSpPr/>
                <p:nvPr/>
              </p:nvSpPr>
              <p:spPr>
                <a:xfrm>
                  <a:off x="432094" y="4530697"/>
                  <a:ext cx="180000" cy="180000"/>
                </a:xfrm>
                <a:prstGeom prst="roundRect">
                  <a:avLst/>
                </a:prstGeom>
              </p:spPr>
              <p:style>
                <a:lnRef idx="0">
                  <a:schemeClr val="accent1"/>
                </a:lnRef>
                <a:fillRef idx="3">
                  <a:schemeClr val="accent1"/>
                </a:fillRef>
                <a:effectRef idx="3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hu-HU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27" name="Lekerekített téglalap 26"/>
                <p:cNvSpPr/>
                <p:nvPr/>
              </p:nvSpPr>
              <p:spPr>
                <a:xfrm>
                  <a:off x="3954928" y="4858624"/>
                  <a:ext cx="180000" cy="180000"/>
                </a:xfrm>
                <a:prstGeom prst="roundRect">
                  <a:avLst/>
                </a:prstGeom>
              </p:spPr>
              <p:style>
                <a:lnRef idx="0">
                  <a:schemeClr val="accent1"/>
                </a:lnRef>
                <a:fillRef idx="3">
                  <a:schemeClr val="accent1"/>
                </a:fillRef>
                <a:effectRef idx="3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hu-HU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28" name="Lekerekített téglalap 27"/>
                <p:cNvSpPr/>
                <p:nvPr/>
              </p:nvSpPr>
              <p:spPr>
                <a:xfrm>
                  <a:off x="5707173" y="4666151"/>
                  <a:ext cx="180000" cy="179999"/>
                </a:xfrm>
                <a:prstGeom prst="roundRect">
                  <a:avLst/>
                </a:prstGeom>
              </p:spPr>
              <p:style>
                <a:lnRef idx="0">
                  <a:schemeClr val="accent1"/>
                </a:lnRef>
                <a:fillRef idx="3">
                  <a:schemeClr val="accent1"/>
                </a:fillRef>
                <a:effectRef idx="3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hu-HU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29" name="Lekerekített téglalap 28"/>
                <p:cNvSpPr/>
                <p:nvPr/>
              </p:nvSpPr>
              <p:spPr>
                <a:xfrm>
                  <a:off x="6481496" y="2024864"/>
                  <a:ext cx="180000" cy="180000"/>
                </a:xfrm>
                <a:prstGeom prst="roundRect">
                  <a:avLst/>
                </a:prstGeom>
              </p:spPr>
              <p:style>
                <a:lnRef idx="0">
                  <a:schemeClr val="accent1"/>
                </a:lnRef>
                <a:fillRef idx="3">
                  <a:schemeClr val="accent1"/>
                </a:fillRef>
                <a:effectRef idx="3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/>
                  <a:endParaRPr lang="hu-HU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30" name="Lekerekített téglalap 29"/>
                <p:cNvSpPr/>
                <p:nvPr/>
              </p:nvSpPr>
              <p:spPr>
                <a:xfrm>
                  <a:off x="6985552" y="3571760"/>
                  <a:ext cx="180000" cy="180000"/>
                </a:xfrm>
                <a:prstGeom prst="roundRect">
                  <a:avLst/>
                </a:prstGeom>
              </p:spPr>
              <p:style>
                <a:lnRef idx="0">
                  <a:schemeClr val="accent1"/>
                </a:lnRef>
                <a:fillRef idx="3">
                  <a:schemeClr val="accent1"/>
                </a:fillRef>
                <a:effectRef idx="3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/>
                  <a:endParaRPr lang="hu-HU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31" name="Lekerekített téglalap 30"/>
                <p:cNvSpPr/>
                <p:nvPr/>
              </p:nvSpPr>
              <p:spPr>
                <a:xfrm>
                  <a:off x="6553504" y="4258368"/>
                  <a:ext cx="180000" cy="180000"/>
                </a:xfrm>
                <a:prstGeom prst="roundRect">
                  <a:avLst/>
                </a:prstGeom>
              </p:spPr>
              <p:style>
                <a:lnRef idx="0">
                  <a:schemeClr val="accent1"/>
                </a:lnRef>
                <a:fillRef idx="3">
                  <a:schemeClr val="accent1"/>
                </a:fillRef>
                <a:effectRef idx="3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/>
                  <a:endParaRPr lang="hu-HU">
                    <a:solidFill>
                      <a:prstClr val="white"/>
                    </a:solidFill>
                  </a:endParaRPr>
                </a:p>
              </p:txBody>
            </p:sp>
            <p:cxnSp>
              <p:nvCxnSpPr>
                <p:cNvPr id="9" name="Egyenes összekötő nyíllal 8"/>
                <p:cNvCxnSpPr/>
                <p:nvPr/>
              </p:nvCxnSpPr>
              <p:spPr>
                <a:xfrm flipV="1">
                  <a:off x="247956" y="170421"/>
                  <a:ext cx="6044" cy="6256215"/>
                </a:xfrm>
                <a:prstGeom prst="straightConnector1">
                  <a:avLst/>
                </a:prstGeom>
                <a:ln>
                  <a:solidFill>
                    <a:schemeClr val="tx1"/>
                  </a:solidFill>
                  <a:headEnd type="none" w="med" len="med"/>
                  <a:tailEnd type="triangl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1" name="Téglalap 10"/>
                <p:cNvSpPr/>
                <p:nvPr/>
              </p:nvSpPr>
              <p:spPr>
                <a:xfrm>
                  <a:off x="534550" y="835494"/>
                  <a:ext cx="1698625" cy="400312"/>
                </a:xfrm>
                <a:prstGeom prst="rect">
                  <a:avLst/>
                </a:prstGeom>
                <a:gradFill>
                  <a:gsLst>
                    <a:gs pos="0">
                      <a:schemeClr val="dk1">
                        <a:tint val="50000"/>
                        <a:satMod val="300000"/>
                        <a:alpha val="34000"/>
                      </a:schemeClr>
                    </a:gs>
                    <a:gs pos="100000">
                      <a:schemeClr val="dk1">
                        <a:tint val="15000"/>
                        <a:satMod val="350000"/>
                      </a:schemeClr>
                    </a:gs>
                  </a:gsLst>
                </a:gradFill>
                <a:ln>
                  <a:noFill/>
                </a:ln>
              </p:spPr>
              <p:style>
                <a:lnRef idx="1">
                  <a:schemeClr val="dk1"/>
                </a:lnRef>
                <a:fillRef idx="2">
                  <a:schemeClr val="dk1"/>
                </a:fillRef>
                <a:effectRef idx="1">
                  <a:schemeClr val="dk1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hu-HU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38" name="Lekerekített téglalap 37"/>
                <p:cNvSpPr/>
                <p:nvPr/>
              </p:nvSpPr>
              <p:spPr>
                <a:xfrm>
                  <a:off x="743557" y="929565"/>
                  <a:ext cx="180000" cy="180000"/>
                </a:xfrm>
                <a:prstGeom prst="roundRect">
                  <a:avLst/>
                </a:prstGeom>
              </p:spPr>
              <p:style>
                <a:lnRef idx="0">
                  <a:schemeClr val="accent1"/>
                </a:lnRef>
                <a:fillRef idx="3">
                  <a:schemeClr val="accent1"/>
                </a:fillRef>
                <a:effectRef idx="3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hu-HU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2109" name="Szövegdoboz 40"/>
                <p:cNvSpPr txBox="1">
                  <a:spLocks noChangeArrowheads="1"/>
                </p:cNvSpPr>
                <p:nvPr/>
              </p:nvSpPr>
              <p:spPr bwMode="auto">
                <a:xfrm>
                  <a:off x="954802" y="863420"/>
                  <a:ext cx="1042989" cy="27622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spcBef>
                      <a:spcPct val="20000"/>
                    </a:spcBef>
                    <a:buFont typeface="Arial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5pPr>
                  <a:lvl6pPr marL="2514600" indent="-228600" fontAlgn="base">
                    <a:spcBef>
                      <a:spcPct val="20000"/>
                    </a:spcBef>
                    <a:spcAft>
                      <a:spcPct val="0"/>
                    </a:spcAft>
                    <a:buFont typeface="Arial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6pPr>
                  <a:lvl7pPr marL="2971800" indent="-228600" fontAlgn="base">
                    <a:spcBef>
                      <a:spcPct val="20000"/>
                    </a:spcBef>
                    <a:spcAft>
                      <a:spcPct val="0"/>
                    </a:spcAft>
                    <a:buFont typeface="Arial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7pPr>
                  <a:lvl8pPr marL="3429000" indent="-228600" fontAlgn="base">
                    <a:spcBef>
                      <a:spcPct val="20000"/>
                    </a:spcBef>
                    <a:spcAft>
                      <a:spcPct val="0"/>
                    </a:spcAft>
                    <a:buFont typeface="Arial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8pPr>
                  <a:lvl9pPr marL="3886200" indent="-228600" fontAlgn="base">
                    <a:spcBef>
                      <a:spcPct val="20000"/>
                    </a:spcBef>
                    <a:spcAft>
                      <a:spcPct val="0"/>
                    </a:spcAft>
                    <a:buFont typeface="Arial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r>
                    <a:rPr lang="en-US" altLang="hu-HU" sz="1200" dirty="0">
                      <a:solidFill>
                        <a:srgbClr val="000000"/>
                      </a:solidFill>
                      <a:latin typeface="Verdana" pitchFamily="34" charset="0"/>
                    </a:rPr>
                    <a:t>Announced</a:t>
                  </a:r>
                  <a:endParaRPr lang="hu-HU" altLang="hu-HU" sz="1200">
                    <a:solidFill>
                      <a:srgbClr val="000000"/>
                    </a:solidFill>
                    <a:latin typeface="Verdana" pitchFamily="34" charset="0"/>
                  </a:endParaRPr>
                </a:p>
              </p:txBody>
            </p:sp>
            <p:cxnSp>
              <p:nvCxnSpPr>
                <p:cNvPr id="42" name="Egyenes összekötő 41"/>
                <p:cNvCxnSpPr/>
                <p:nvPr/>
              </p:nvCxnSpPr>
              <p:spPr>
                <a:xfrm rot="5400000">
                  <a:off x="240507" y="5421397"/>
                  <a:ext cx="0" cy="144463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3" name="Egyenes összekötő 42"/>
                <p:cNvCxnSpPr/>
                <p:nvPr/>
              </p:nvCxnSpPr>
              <p:spPr>
                <a:xfrm rot="5400000">
                  <a:off x="257969" y="4535970"/>
                  <a:ext cx="0" cy="144462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4" name="Egyenes összekötő 43"/>
                <p:cNvCxnSpPr/>
                <p:nvPr/>
              </p:nvCxnSpPr>
              <p:spPr>
                <a:xfrm rot="5400000">
                  <a:off x="251619" y="3667112"/>
                  <a:ext cx="0" cy="144462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5" name="Egyenes összekötő 44"/>
                <p:cNvCxnSpPr/>
                <p:nvPr/>
              </p:nvCxnSpPr>
              <p:spPr>
                <a:xfrm rot="5400000">
                  <a:off x="257969" y="2765040"/>
                  <a:ext cx="0" cy="144462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6" name="Egyenes összekötő 45"/>
                <p:cNvCxnSpPr/>
                <p:nvPr/>
              </p:nvCxnSpPr>
              <p:spPr>
                <a:xfrm rot="5400000">
                  <a:off x="257969" y="1948445"/>
                  <a:ext cx="0" cy="144462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47" name="Szövegdoboz 46"/>
                <p:cNvSpPr txBox="1"/>
                <p:nvPr/>
              </p:nvSpPr>
              <p:spPr>
                <a:xfrm>
                  <a:off x="-36512" y="5374567"/>
                  <a:ext cx="269875" cy="254000"/>
                </a:xfrm>
                <a:prstGeom prst="rect">
                  <a:avLst/>
                </a:prstGeom>
                <a:noFill/>
              </p:spPr>
              <p:txBody>
                <a:bodyPr wrap="none">
                  <a:spAutoFit/>
                </a:bodyPr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r>
                    <a:rPr lang="hu-HU" sz="1050">
                      <a:solidFill>
                        <a:prstClr val="black"/>
                      </a:solidFill>
                      <a:latin typeface="Verdana" panose="020B0604030504040204" pitchFamily="34" charset="0"/>
                      <a:ea typeface="Verdana" panose="020B0604030504040204" pitchFamily="34" charset="0"/>
                      <a:cs typeface="Verdana" panose="020B0604030504040204" pitchFamily="34" charset="0"/>
                    </a:rPr>
                    <a:t>1</a:t>
                  </a:r>
                </a:p>
              </p:txBody>
            </p:sp>
            <p:sp>
              <p:nvSpPr>
                <p:cNvPr id="48" name="Szövegdoboz 47"/>
                <p:cNvSpPr txBox="1"/>
                <p:nvPr/>
              </p:nvSpPr>
              <p:spPr>
                <a:xfrm>
                  <a:off x="-36512" y="4476439"/>
                  <a:ext cx="269875" cy="254000"/>
                </a:xfrm>
                <a:prstGeom prst="rect">
                  <a:avLst/>
                </a:prstGeom>
                <a:noFill/>
              </p:spPr>
              <p:txBody>
                <a:bodyPr wrap="none">
                  <a:spAutoFit/>
                </a:bodyPr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r>
                    <a:rPr lang="hu-HU" sz="1050">
                      <a:solidFill>
                        <a:prstClr val="black"/>
                      </a:solidFill>
                      <a:latin typeface="Verdana" panose="020B0604030504040204" pitchFamily="34" charset="0"/>
                      <a:ea typeface="Verdana" panose="020B0604030504040204" pitchFamily="34" charset="0"/>
                      <a:cs typeface="Verdana" panose="020B0604030504040204" pitchFamily="34" charset="0"/>
                    </a:rPr>
                    <a:t>2</a:t>
                  </a:r>
                </a:p>
              </p:txBody>
            </p:sp>
            <p:sp>
              <p:nvSpPr>
                <p:cNvPr id="49" name="Szövegdoboz 48"/>
                <p:cNvSpPr txBox="1"/>
                <p:nvPr/>
              </p:nvSpPr>
              <p:spPr>
                <a:xfrm>
                  <a:off x="-36512" y="3612343"/>
                  <a:ext cx="269875" cy="254000"/>
                </a:xfrm>
                <a:prstGeom prst="rect">
                  <a:avLst/>
                </a:prstGeom>
                <a:noFill/>
              </p:spPr>
              <p:txBody>
                <a:bodyPr wrap="none">
                  <a:spAutoFit/>
                </a:bodyPr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r>
                    <a:rPr lang="hu-HU" sz="1050">
                      <a:solidFill>
                        <a:prstClr val="black"/>
                      </a:solidFill>
                      <a:latin typeface="Verdana" panose="020B0604030504040204" pitchFamily="34" charset="0"/>
                      <a:ea typeface="Verdana" panose="020B0604030504040204" pitchFamily="34" charset="0"/>
                      <a:cs typeface="Verdana" panose="020B0604030504040204" pitchFamily="34" charset="0"/>
                    </a:rPr>
                    <a:t>3</a:t>
                  </a:r>
                </a:p>
              </p:txBody>
            </p:sp>
            <p:sp>
              <p:nvSpPr>
                <p:cNvPr id="50" name="Szövegdoboz 49"/>
                <p:cNvSpPr txBox="1"/>
                <p:nvPr/>
              </p:nvSpPr>
              <p:spPr>
                <a:xfrm>
                  <a:off x="-36512" y="2710271"/>
                  <a:ext cx="269875" cy="254000"/>
                </a:xfrm>
                <a:prstGeom prst="rect">
                  <a:avLst/>
                </a:prstGeom>
                <a:noFill/>
              </p:spPr>
              <p:txBody>
                <a:bodyPr wrap="none">
                  <a:spAutoFit/>
                </a:bodyPr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r>
                    <a:rPr lang="hu-HU" sz="1050">
                      <a:solidFill>
                        <a:prstClr val="black"/>
                      </a:solidFill>
                      <a:latin typeface="Verdana" panose="020B0604030504040204" pitchFamily="34" charset="0"/>
                      <a:ea typeface="Verdana" panose="020B0604030504040204" pitchFamily="34" charset="0"/>
                      <a:cs typeface="Verdana" panose="020B0604030504040204" pitchFamily="34" charset="0"/>
                    </a:rPr>
                    <a:t>4</a:t>
                  </a:r>
                </a:p>
              </p:txBody>
            </p:sp>
            <p:sp>
              <p:nvSpPr>
                <p:cNvPr id="52" name="Szövegdoboz 51"/>
                <p:cNvSpPr txBox="1"/>
                <p:nvPr/>
              </p:nvSpPr>
              <p:spPr>
                <a:xfrm>
                  <a:off x="-36512" y="1884151"/>
                  <a:ext cx="269875" cy="254000"/>
                </a:xfrm>
                <a:prstGeom prst="rect">
                  <a:avLst/>
                </a:prstGeom>
                <a:noFill/>
              </p:spPr>
              <p:txBody>
                <a:bodyPr wrap="none">
                  <a:spAutoFit/>
                </a:bodyPr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r>
                    <a:rPr lang="hu-HU" sz="1050">
                      <a:solidFill>
                        <a:prstClr val="black"/>
                      </a:solidFill>
                      <a:latin typeface="Verdana" panose="020B0604030504040204" pitchFamily="34" charset="0"/>
                      <a:ea typeface="Verdana" panose="020B0604030504040204" pitchFamily="34" charset="0"/>
                      <a:cs typeface="Verdana" panose="020B0604030504040204" pitchFamily="34" charset="0"/>
                    </a:rPr>
                    <a:t>5</a:t>
                  </a:r>
                </a:p>
              </p:txBody>
            </p:sp>
            <p:cxnSp>
              <p:nvCxnSpPr>
                <p:cNvPr id="55" name="Egyenes összekötő 54"/>
                <p:cNvCxnSpPr/>
                <p:nvPr/>
              </p:nvCxnSpPr>
              <p:spPr>
                <a:xfrm>
                  <a:off x="5080891" y="6294873"/>
                  <a:ext cx="0" cy="144463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6" name="Egyenes összekötő 55"/>
                <p:cNvCxnSpPr/>
                <p:nvPr/>
              </p:nvCxnSpPr>
              <p:spPr>
                <a:xfrm>
                  <a:off x="3350516" y="6294873"/>
                  <a:ext cx="0" cy="144463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7" name="Egyenes összekötő 56"/>
                <p:cNvCxnSpPr/>
                <p:nvPr/>
              </p:nvCxnSpPr>
              <p:spPr>
                <a:xfrm>
                  <a:off x="6792216" y="6294873"/>
                  <a:ext cx="0" cy="144463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8" name="Egyenes összekötő 57"/>
                <p:cNvCxnSpPr/>
                <p:nvPr/>
              </p:nvCxnSpPr>
              <p:spPr>
                <a:xfrm>
                  <a:off x="2475803" y="6294873"/>
                  <a:ext cx="0" cy="144463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9" name="Egyenes összekötő 58"/>
                <p:cNvCxnSpPr/>
                <p:nvPr/>
              </p:nvCxnSpPr>
              <p:spPr>
                <a:xfrm>
                  <a:off x="761303" y="6294873"/>
                  <a:ext cx="0" cy="144463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2129" name="Szövegdoboz 60"/>
                <p:cNvSpPr txBox="1">
                  <a:spLocks noChangeArrowheads="1"/>
                </p:cNvSpPr>
                <p:nvPr/>
              </p:nvSpPr>
              <p:spPr bwMode="auto">
                <a:xfrm>
                  <a:off x="952599" y="6436161"/>
                  <a:ext cx="512763" cy="24606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spcBef>
                      <a:spcPct val="20000"/>
                    </a:spcBef>
                    <a:buFont typeface="Arial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5pPr>
                  <a:lvl6pPr marL="2514600" indent="-228600" fontAlgn="base">
                    <a:spcBef>
                      <a:spcPct val="20000"/>
                    </a:spcBef>
                    <a:spcAft>
                      <a:spcPct val="0"/>
                    </a:spcAft>
                    <a:buFont typeface="Arial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6pPr>
                  <a:lvl7pPr marL="2971800" indent="-228600" fontAlgn="base">
                    <a:spcBef>
                      <a:spcPct val="20000"/>
                    </a:spcBef>
                    <a:spcAft>
                      <a:spcPct val="0"/>
                    </a:spcAft>
                    <a:buFont typeface="Arial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7pPr>
                  <a:lvl8pPr marL="3429000" indent="-228600" fontAlgn="base">
                    <a:spcBef>
                      <a:spcPct val="20000"/>
                    </a:spcBef>
                    <a:spcAft>
                      <a:spcPct val="0"/>
                    </a:spcAft>
                    <a:buFont typeface="Arial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8pPr>
                  <a:lvl9pPr marL="3886200" indent="-228600" fontAlgn="base">
                    <a:spcBef>
                      <a:spcPct val="20000"/>
                    </a:spcBef>
                    <a:spcAft>
                      <a:spcPct val="0"/>
                    </a:spcAft>
                    <a:buFont typeface="Arial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r>
                    <a:rPr lang="hu-HU" altLang="hu-HU" sz="1000">
                      <a:solidFill>
                        <a:srgbClr val="000000"/>
                      </a:solidFill>
                      <a:latin typeface="Verdana" pitchFamily="34" charset="0"/>
                    </a:rPr>
                    <a:t>2006</a:t>
                  </a:r>
                </a:p>
              </p:txBody>
            </p:sp>
            <p:sp>
              <p:nvSpPr>
                <p:cNvPr id="2130" name="Szövegdoboz 61"/>
                <p:cNvSpPr txBox="1">
                  <a:spLocks noChangeArrowheads="1"/>
                </p:cNvSpPr>
                <p:nvPr/>
              </p:nvSpPr>
              <p:spPr bwMode="auto">
                <a:xfrm>
                  <a:off x="1805087" y="6437748"/>
                  <a:ext cx="512762" cy="24606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spcBef>
                      <a:spcPct val="20000"/>
                    </a:spcBef>
                    <a:buFont typeface="Arial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5pPr>
                  <a:lvl6pPr marL="2514600" indent="-228600" fontAlgn="base">
                    <a:spcBef>
                      <a:spcPct val="20000"/>
                    </a:spcBef>
                    <a:spcAft>
                      <a:spcPct val="0"/>
                    </a:spcAft>
                    <a:buFont typeface="Arial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6pPr>
                  <a:lvl7pPr marL="2971800" indent="-228600" fontAlgn="base">
                    <a:spcBef>
                      <a:spcPct val="20000"/>
                    </a:spcBef>
                    <a:spcAft>
                      <a:spcPct val="0"/>
                    </a:spcAft>
                    <a:buFont typeface="Arial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7pPr>
                  <a:lvl8pPr marL="3429000" indent="-228600" fontAlgn="base">
                    <a:spcBef>
                      <a:spcPct val="20000"/>
                    </a:spcBef>
                    <a:spcAft>
                      <a:spcPct val="0"/>
                    </a:spcAft>
                    <a:buFont typeface="Arial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8pPr>
                  <a:lvl9pPr marL="3886200" indent="-228600" fontAlgn="base">
                    <a:spcBef>
                      <a:spcPct val="20000"/>
                    </a:spcBef>
                    <a:spcAft>
                      <a:spcPct val="0"/>
                    </a:spcAft>
                    <a:buFont typeface="Arial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r>
                    <a:rPr lang="hu-HU" altLang="hu-HU" sz="1000">
                      <a:solidFill>
                        <a:srgbClr val="000000"/>
                      </a:solidFill>
                      <a:latin typeface="Verdana" pitchFamily="34" charset="0"/>
                    </a:rPr>
                    <a:t>2007</a:t>
                  </a:r>
                </a:p>
              </p:txBody>
            </p:sp>
            <p:sp>
              <p:nvSpPr>
                <p:cNvPr id="2131" name="Szövegdoboz 62"/>
                <p:cNvSpPr txBox="1">
                  <a:spLocks noChangeArrowheads="1"/>
                </p:cNvSpPr>
                <p:nvPr/>
              </p:nvSpPr>
              <p:spPr bwMode="auto">
                <a:xfrm>
                  <a:off x="2673449" y="6431398"/>
                  <a:ext cx="511175" cy="24606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spcBef>
                      <a:spcPct val="20000"/>
                    </a:spcBef>
                    <a:buFont typeface="Arial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5pPr>
                  <a:lvl6pPr marL="2514600" indent="-228600" fontAlgn="base">
                    <a:spcBef>
                      <a:spcPct val="20000"/>
                    </a:spcBef>
                    <a:spcAft>
                      <a:spcPct val="0"/>
                    </a:spcAft>
                    <a:buFont typeface="Arial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6pPr>
                  <a:lvl7pPr marL="2971800" indent="-228600" fontAlgn="base">
                    <a:spcBef>
                      <a:spcPct val="20000"/>
                    </a:spcBef>
                    <a:spcAft>
                      <a:spcPct val="0"/>
                    </a:spcAft>
                    <a:buFont typeface="Arial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7pPr>
                  <a:lvl8pPr marL="3429000" indent="-228600" fontAlgn="base">
                    <a:spcBef>
                      <a:spcPct val="20000"/>
                    </a:spcBef>
                    <a:spcAft>
                      <a:spcPct val="0"/>
                    </a:spcAft>
                    <a:buFont typeface="Arial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8pPr>
                  <a:lvl9pPr marL="3886200" indent="-228600" fontAlgn="base">
                    <a:spcBef>
                      <a:spcPct val="20000"/>
                    </a:spcBef>
                    <a:spcAft>
                      <a:spcPct val="0"/>
                    </a:spcAft>
                    <a:buFont typeface="Arial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r>
                    <a:rPr lang="hu-HU" altLang="hu-HU" sz="1000">
                      <a:solidFill>
                        <a:srgbClr val="000000"/>
                      </a:solidFill>
                      <a:latin typeface="Verdana" pitchFamily="34" charset="0"/>
                    </a:rPr>
                    <a:t>2008</a:t>
                  </a:r>
                </a:p>
              </p:txBody>
            </p:sp>
            <p:sp>
              <p:nvSpPr>
                <p:cNvPr id="2132" name="Szövegdoboz 65"/>
                <p:cNvSpPr txBox="1">
                  <a:spLocks noChangeArrowheads="1"/>
                </p:cNvSpPr>
                <p:nvPr/>
              </p:nvSpPr>
              <p:spPr bwMode="auto">
                <a:xfrm>
                  <a:off x="3535462" y="6431398"/>
                  <a:ext cx="511175" cy="24606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spcBef>
                      <a:spcPct val="20000"/>
                    </a:spcBef>
                    <a:buFont typeface="Arial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5pPr>
                  <a:lvl6pPr marL="2514600" indent="-228600" fontAlgn="base">
                    <a:spcBef>
                      <a:spcPct val="20000"/>
                    </a:spcBef>
                    <a:spcAft>
                      <a:spcPct val="0"/>
                    </a:spcAft>
                    <a:buFont typeface="Arial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6pPr>
                  <a:lvl7pPr marL="2971800" indent="-228600" fontAlgn="base">
                    <a:spcBef>
                      <a:spcPct val="20000"/>
                    </a:spcBef>
                    <a:spcAft>
                      <a:spcPct val="0"/>
                    </a:spcAft>
                    <a:buFont typeface="Arial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7pPr>
                  <a:lvl8pPr marL="3429000" indent="-228600" fontAlgn="base">
                    <a:spcBef>
                      <a:spcPct val="20000"/>
                    </a:spcBef>
                    <a:spcAft>
                      <a:spcPct val="0"/>
                    </a:spcAft>
                    <a:buFont typeface="Arial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8pPr>
                  <a:lvl9pPr marL="3886200" indent="-228600" fontAlgn="base">
                    <a:spcBef>
                      <a:spcPct val="20000"/>
                    </a:spcBef>
                    <a:spcAft>
                      <a:spcPct val="0"/>
                    </a:spcAft>
                    <a:buFont typeface="Arial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r>
                    <a:rPr lang="hu-HU" altLang="hu-HU" sz="1000">
                      <a:solidFill>
                        <a:srgbClr val="000000"/>
                      </a:solidFill>
                      <a:latin typeface="Verdana" pitchFamily="34" charset="0"/>
                    </a:rPr>
                    <a:t>2009</a:t>
                  </a:r>
                </a:p>
              </p:txBody>
            </p:sp>
            <p:sp>
              <p:nvSpPr>
                <p:cNvPr id="2133" name="Szövegdoboz 66"/>
                <p:cNvSpPr txBox="1">
                  <a:spLocks noChangeArrowheads="1"/>
                </p:cNvSpPr>
                <p:nvPr/>
              </p:nvSpPr>
              <p:spPr bwMode="auto">
                <a:xfrm>
                  <a:off x="4402237" y="6432986"/>
                  <a:ext cx="512762" cy="24606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spcBef>
                      <a:spcPct val="20000"/>
                    </a:spcBef>
                    <a:buFont typeface="Arial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5pPr>
                  <a:lvl6pPr marL="2514600" indent="-228600" fontAlgn="base">
                    <a:spcBef>
                      <a:spcPct val="20000"/>
                    </a:spcBef>
                    <a:spcAft>
                      <a:spcPct val="0"/>
                    </a:spcAft>
                    <a:buFont typeface="Arial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6pPr>
                  <a:lvl7pPr marL="2971800" indent="-228600" fontAlgn="base">
                    <a:spcBef>
                      <a:spcPct val="20000"/>
                    </a:spcBef>
                    <a:spcAft>
                      <a:spcPct val="0"/>
                    </a:spcAft>
                    <a:buFont typeface="Arial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7pPr>
                  <a:lvl8pPr marL="3429000" indent="-228600" fontAlgn="base">
                    <a:spcBef>
                      <a:spcPct val="20000"/>
                    </a:spcBef>
                    <a:spcAft>
                      <a:spcPct val="0"/>
                    </a:spcAft>
                    <a:buFont typeface="Arial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8pPr>
                  <a:lvl9pPr marL="3886200" indent="-228600" fontAlgn="base">
                    <a:spcBef>
                      <a:spcPct val="20000"/>
                    </a:spcBef>
                    <a:spcAft>
                      <a:spcPct val="0"/>
                    </a:spcAft>
                    <a:buFont typeface="Arial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r>
                    <a:rPr lang="hu-HU" altLang="hu-HU" sz="1000">
                      <a:solidFill>
                        <a:srgbClr val="000000"/>
                      </a:solidFill>
                      <a:latin typeface="Verdana" pitchFamily="34" charset="0"/>
                    </a:rPr>
                    <a:t>2010</a:t>
                  </a:r>
                </a:p>
              </p:txBody>
            </p:sp>
            <p:sp>
              <p:nvSpPr>
                <p:cNvPr id="2134" name="Szövegdoboz 67"/>
                <p:cNvSpPr txBox="1">
                  <a:spLocks noChangeArrowheads="1"/>
                </p:cNvSpPr>
                <p:nvPr/>
              </p:nvSpPr>
              <p:spPr bwMode="auto">
                <a:xfrm>
                  <a:off x="5264249" y="6431398"/>
                  <a:ext cx="512763" cy="24606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spcBef>
                      <a:spcPct val="20000"/>
                    </a:spcBef>
                    <a:buFont typeface="Arial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5pPr>
                  <a:lvl6pPr marL="2514600" indent="-228600" fontAlgn="base">
                    <a:spcBef>
                      <a:spcPct val="20000"/>
                    </a:spcBef>
                    <a:spcAft>
                      <a:spcPct val="0"/>
                    </a:spcAft>
                    <a:buFont typeface="Arial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6pPr>
                  <a:lvl7pPr marL="2971800" indent="-228600" fontAlgn="base">
                    <a:spcBef>
                      <a:spcPct val="20000"/>
                    </a:spcBef>
                    <a:spcAft>
                      <a:spcPct val="0"/>
                    </a:spcAft>
                    <a:buFont typeface="Arial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7pPr>
                  <a:lvl8pPr marL="3429000" indent="-228600" fontAlgn="base">
                    <a:spcBef>
                      <a:spcPct val="20000"/>
                    </a:spcBef>
                    <a:spcAft>
                      <a:spcPct val="0"/>
                    </a:spcAft>
                    <a:buFont typeface="Arial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8pPr>
                  <a:lvl9pPr marL="3886200" indent="-228600" fontAlgn="base">
                    <a:spcBef>
                      <a:spcPct val="20000"/>
                    </a:spcBef>
                    <a:spcAft>
                      <a:spcPct val="0"/>
                    </a:spcAft>
                    <a:buFont typeface="Arial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r>
                    <a:rPr lang="hu-HU" altLang="hu-HU" sz="1000">
                      <a:solidFill>
                        <a:srgbClr val="000000"/>
                      </a:solidFill>
                      <a:latin typeface="Verdana" pitchFamily="34" charset="0"/>
                    </a:rPr>
                    <a:t>2011</a:t>
                  </a:r>
                </a:p>
              </p:txBody>
            </p:sp>
            <p:sp>
              <p:nvSpPr>
                <p:cNvPr id="73" name="Szövegdoboz 36"/>
                <p:cNvSpPr txBox="1">
                  <a:spLocks noChangeArrowheads="1"/>
                </p:cNvSpPr>
                <p:nvPr/>
              </p:nvSpPr>
              <p:spPr bwMode="auto">
                <a:xfrm rot="21231694">
                  <a:off x="5421214" y="4862773"/>
                  <a:ext cx="910827" cy="69249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spcBef>
                      <a:spcPct val="20000"/>
                    </a:spcBef>
                    <a:buFont typeface="Arial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5pPr>
                  <a:lvl6pPr marL="2514600" indent="-228600" fontAlgn="base">
                    <a:spcBef>
                      <a:spcPct val="20000"/>
                    </a:spcBef>
                    <a:spcAft>
                      <a:spcPct val="0"/>
                    </a:spcAft>
                    <a:buFont typeface="Arial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6pPr>
                  <a:lvl7pPr marL="2971800" indent="-228600" fontAlgn="base">
                    <a:spcBef>
                      <a:spcPct val="20000"/>
                    </a:spcBef>
                    <a:spcAft>
                      <a:spcPct val="0"/>
                    </a:spcAft>
                    <a:buFont typeface="Arial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7pPr>
                  <a:lvl8pPr marL="3429000" indent="-228600" fontAlgn="base">
                    <a:spcBef>
                      <a:spcPct val="20000"/>
                    </a:spcBef>
                    <a:spcAft>
                      <a:spcPct val="0"/>
                    </a:spcAft>
                    <a:buFont typeface="Arial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8pPr>
                  <a:lvl9pPr marL="3886200" indent="-228600" fontAlgn="base">
                    <a:spcBef>
                      <a:spcPct val="20000"/>
                    </a:spcBef>
                    <a:spcAft>
                      <a:spcPct val="0"/>
                    </a:spcAft>
                    <a:buFont typeface="Arial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9pPr>
                </a:lstStyle>
                <a:p>
                  <a:pPr algn="ctr">
                    <a:spcBef>
                      <a:spcPct val="0"/>
                    </a:spcBef>
                    <a:buFontTx/>
                    <a:buNone/>
                  </a:pPr>
                  <a:r>
                    <a:rPr lang="en-US" altLang="hu-HU" sz="900" dirty="0" smtClean="0">
                      <a:solidFill>
                        <a:srgbClr val="000000"/>
                      </a:solidFill>
                      <a:latin typeface="Verdana" pitchFamily="34" charset="0"/>
                    </a:rPr>
                    <a:t>10/2011</a:t>
                  </a:r>
                </a:p>
                <a:p>
                  <a:pPr>
                    <a:spcBef>
                      <a:spcPct val="0"/>
                    </a:spcBef>
                    <a:buFontTx/>
                    <a:buNone/>
                  </a:pPr>
                  <a:r>
                    <a:rPr lang="hu-HU" altLang="hu-HU" sz="1000" b="1" dirty="0" smtClean="0">
                      <a:solidFill>
                        <a:srgbClr val="000000"/>
                      </a:solidFill>
                      <a:latin typeface="Verdana" pitchFamily="34" charset="0"/>
                    </a:rPr>
                    <a:t>Cortex-A</a:t>
                  </a:r>
                  <a:r>
                    <a:rPr lang="en-US" altLang="hu-HU" sz="1000" b="1" dirty="0" smtClean="0">
                      <a:solidFill>
                        <a:srgbClr val="000000"/>
                      </a:solidFill>
                      <a:latin typeface="Verdana" pitchFamily="34" charset="0"/>
                    </a:rPr>
                    <a:t>7</a:t>
                  </a:r>
                </a:p>
                <a:p>
                  <a:pPr algn="ctr">
                    <a:spcBef>
                      <a:spcPct val="0"/>
                    </a:spcBef>
                    <a:buFontTx/>
                    <a:buNone/>
                  </a:pPr>
                  <a:r>
                    <a:rPr lang="en-US" altLang="hu-HU" sz="1000" dirty="0" smtClean="0">
                      <a:solidFill>
                        <a:srgbClr val="000000"/>
                      </a:solidFill>
                      <a:latin typeface="Verdana" pitchFamily="34" charset="0"/>
                    </a:rPr>
                    <a:t>ARMv7</a:t>
                  </a:r>
                </a:p>
                <a:p>
                  <a:pPr algn="ctr">
                    <a:spcBef>
                      <a:spcPct val="0"/>
                    </a:spcBef>
                    <a:buFontTx/>
                    <a:buNone/>
                  </a:pPr>
                  <a:r>
                    <a:rPr lang="en-US" altLang="hu-HU" sz="1000" dirty="0" smtClean="0">
                      <a:solidFill>
                        <a:srgbClr val="000000"/>
                      </a:solidFill>
                      <a:latin typeface="Verdana" pitchFamily="34" charset="0"/>
                    </a:rPr>
                    <a:t>28 nm</a:t>
                  </a:r>
                  <a:endParaRPr lang="hu-HU" altLang="hu-HU" sz="1000" dirty="0">
                    <a:solidFill>
                      <a:srgbClr val="000000"/>
                    </a:solidFill>
                    <a:latin typeface="Verdana" pitchFamily="34" charset="0"/>
                  </a:endParaRPr>
                </a:p>
              </p:txBody>
            </p:sp>
            <p:sp>
              <p:nvSpPr>
                <p:cNvPr id="74" name="Szövegdoboz 36"/>
                <p:cNvSpPr txBox="1">
                  <a:spLocks noChangeArrowheads="1"/>
                </p:cNvSpPr>
                <p:nvPr/>
              </p:nvSpPr>
              <p:spPr bwMode="auto">
                <a:xfrm rot="21256844">
                  <a:off x="6388314" y="4446970"/>
                  <a:ext cx="1002197" cy="69249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spcBef>
                      <a:spcPct val="20000"/>
                    </a:spcBef>
                    <a:buFont typeface="Arial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5pPr>
                  <a:lvl6pPr marL="2514600" indent="-228600" fontAlgn="base">
                    <a:spcBef>
                      <a:spcPct val="20000"/>
                    </a:spcBef>
                    <a:spcAft>
                      <a:spcPct val="0"/>
                    </a:spcAft>
                    <a:buFont typeface="Arial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6pPr>
                  <a:lvl7pPr marL="2971800" indent="-228600" fontAlgn="base">
                    <a:spcBef>
                      <a:spcPct val="20000"/>
                    </a:spcBef>
                    <a:spcAft>
                      <a:spcPct val="0"/>
                    </a:spcAft>
                    <a:buFont typeface="Arial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7pPr>
                  <a:lvl8pPr marL="3429000" indent="-228600" fontAlgn="base">
                    <a:spcBef>
                      <a:spcPct val="20000"/>
                    </a:spcBef>
                    <a:spcAft>
                      <a:spcPct val="0"/>
                    </a:spcAft>
                    <a:buFont typeface="Arial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8pPr>
                  <a:lvl9pPr marL="3886200" indent="-228600" fontAlgn="base">
                    <a:spcBef>
                      <a:spcPct val="20000"/>
                    </a:spcBef>
                    <a:spcAft>
                      <a:spcPct val="0"/>
                    </a:spcAft>
                    <a:buFont typeface="Arial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9pPr>
                </a:lstStyle>
                <a:p>
                  <a:pPr algn="ctr">
                    <a:spcBef>
                      <a:spcPct val="0"/>
                    </a:spcBef>
                    <a:buFontTx/>
                    <a:buNone/>
                  </a:pPr>
                  <a:r>
                    <a:rPr lang="en-US" altLang="hu-HU" sz="900" dirty="0" smtClean="0">
                      <a:solidFill>
                        <a:srgbClr val="000000"/>
                      </a:solidFill>
                      <a:latin typeface="Verdana" pitchFamily="34" charset="0"/>
                    </a:rPr>
                    <a:t>10/2012</a:t>
                  </a:r>
                </a:p>
                <a:p>
                  <a:pPr>
                    <a:spcBef>
                      <a:spcPct val="0"/>
                    </a:spcBef>
                    <a:buFontTx/>
                    <a:buNone/>
                  </a:pPr>
                  <a:r>
                    <a:rPr lang="hu-HU" altLang="hu-HU" sz="1000" b="1" dirty="0" smtClean="0">
                      <a:solidFill>
                        <a:srgbClr val="000000"/>
                      </a:solidFill>
                      <a:latin typeface="Verdana" pitchFamily="34" charset="0"/>
                    </a:rPr>
                    <a:t>Cortex-A</a:t>
                  </a:r>
                  <a:r>
                    <a:rPr lang="en-US" altLang="hu-HU" sz="1000" b="1" dirty="0" smtClean="0">
                      <a:solidFill>
                        <a:srgbClr val="000000"/>
                      </a:solidFill>
                      <a:latin typeface="Verdana" pitchFamily="34" charset="0"/>
                    </a:rPr>
                    <a:t>53</a:t>
                  </a:r>
                </a:p>
                <a:p>
                  <a:pPr algn="ctr">
                    <a:spcBef>
                      <a:spcPct val="0"/>
                    </a:spcBef>
                    <a:buFontTx/>
                    <a:buNone/>
                  </a:pPr>
                  <a:r>
                    <a:rPr lang="en-US" altLang="hu-HU" sz="1000" dirty="0" smtClean="0">
                      <a:solidFill>
                        <a:srgbClr val="000000"/>
                      </a:solidFill>
                      <a:latin typeface="Verdana" pitchFamily="34" charset="0"/>
                    </a:rPr>
                    <a:t>ARMv8</a:t>
                  </a:r>
                </a:p>
                <a:p>
                  <a:pPr algn="ctr">
                    <a:spcBef>
                      <a:spcPct val="0"/>
                    </a:spcBef>
                    <a:buFontTx/>
                    <a:buNone/>
                  </a:pPr>
                  <a:r>
                    <a:rPr lang="en-US" altLang="hu-HU" sz="1000" dirty="0" smtClean="0">
                      <a:solidFill>
                        <a:srgbClr val="000000"/>
                      </a:solidFill>
                      <a:latin typeface="Verdana" pitchFamily="34" charset="0"/>
                    </a:rPr>
                    <a:t>20/16 nm</a:t>
                  </a:r>
                  <a:endParaRPr lang="hu-HU" altLang="hu-HU" sz="1000" dirty="0">
                    <a:solidFill>
                      <a:srgbClr val="000000"/>
                    </a:solidFill>
                    <a:latin typeface="Verdana" pitchFamily="34" charset="0"/>
                  </a:endParaRPr>
                </a:p>
              </p:txBody>
            </p:sp>
            <p:sp>
              <p:nvSpPr>
                <p:cNvPr id="75" name="Szövegdoboz 36"/>
                <p:cNvSpPr txBox="1">
                  <a:spLocks noChangeArrowheads="1"/>
                </p:cNvSpPr>
                <p:nvPr/>
              </p:nvSpPr>
              <p:spPr bwMode="auto">
                <a:xfrm rot="20700000">
                  <a:off x="626655" y="4284209"/>
                  <a:ext cx="910827" cy="69249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spcBef>
                      <a:spcPct val="20000"/>
                    </a:spcBef>
                    <a:buFont typeface="Arial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5pPr>
                  <a:lvl6pPr marL="2514600" indent="-228600" fontAlgn="base">
                    <a:spcBef>
                      <a:spcPct val="20000"/>
                    </a:spcBef>
                    <a:spcAft>
                      <a:spcPct val="0"/>
                    </a:spcAft>
                    <a:buFont typeface="Arial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6pPr>
                  <a:lvl7pPr marL="2971800" indent="-228600" fontAlgn="base">
                    <a:spcBef>
                      <a:spcPct val="20000"/>
                    </a:spcBef>
                    <a:spcAft>
                      <a:spcPct val="0"/>
                    </a:spcAft>
                    <a:buFont typeface="Arial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7pPr>
                  <a:lvl8pPr marL="3429000" indent="-228600" fontAlgn="base">
                    <a:spcBef>
                      <a:spcPct val="20000"/>
                    </a:spcBef>
                    <a:spcAft>
                      <a:spcPct val="0"/>
                    </a:spcAft>
                    <a:buFont typeface="Arial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8pPr>
                  <a:lvl9pPr marL="3886200" indent="-228600" fontAlgn="base">
                    <a:spcBef>
                      <a:spcPct val="20000"/>
                    </a:spcBef>
                    <a:spcAft>
                      <a:spcPct val="0"/>
                    </a:spcAft>
                    <a:buFont typeface="Arial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9pPr>
                </a:lstStyle>
                <a:p>
                  <a:pPr algn="ctr">
                    <a:spcBef>
                      <a:spcPct val="0"/>
                    </a:spcBef>
                    <a:buFontTx/>
                    <a:buNone/>
                  </a:pPr>
                  <a:r>
                    <a:rPr lang="en-US" altLang="hu-HU" sz="900" dirty="0" smtClean="0">
                      <a:solidFill>
                        <a:srgbClr val="000000"/>
                      </a:solidFill>
                      <a:latin typeface="Verdana" pitchFamily="34" charset="0"/>
                    </a:rPr>
                    <a:t>10/2005</a:t>
                  </a:r>
                </a:p>
                <a:p>
                  <a:pPr>
                    <a:spcBef>
                      <a:spcPct val="0"/>
                    </a:spcBef>
                    <a:buFontTx/>
                    <a:buNone/>
                  </a:pPr>
                  <a:r>
                    <a:rPr lang="hu-HU" altLang="hu-HU" sz="1000" b="1" dirty="0" smtClean="0">
                      <a:solidFill>
                        <a:srgbClr val="000000"/>
                      </a:solidFill>
                      <a:latin typeface="Verdana" pitchFamily="34" charset="0"/>
                    </a:rPr>
                    <a:t>Cortex-A</a:t>
                  </a:r>
                  <a:r>
                    <a:rPr lang="en-US" altLang="hu-HU" sz="1000" b="1" dirty="0" smtClean="0">
                      <a:solidFill>
                        <a:srgbClr val="000000"/>
                      </a:solidFill>
                      <a:latin typeface="Verdana" pitchFamily="34" charset="0"/>
                    </a:rPr>
                    <a:t>8</a:t>
                  </a:r>
                </a:p>
                <a:p>
                  <a:pPr algn="ctr">
                    <a:spcBef>
                      <a:spcPct val="0"/>
                    </a:spcBef>
                    <a:buFontTx/>
                    <a:buNone/>
                  </a:pPr>
                  <a:r>
                    <a:rPr lang="en-US" altLang="hu-HU" sz="1000" dirty="0" smtClean="0">
                      <a:solidFill>
                        <a:srgbClr val="000000"/>
                      </a:solidFill>
                      <a:latin typeface="Verdana" pitchFamily="34" charset="0"/>
                    </a:rPr>
                    <a:t>ARMv7</a:t>
                  </a:r>
                </a:p>
                <a:p>
                  <a:pPr algn="ctr">
                    <a:spcBef>
                      <a:spcPct val="0"/>
                    </a:spcBef>
                    <a:buFontTx/>
                    <a:buNone/>
                  </a:pPr>
                  <a:r>
                    <a:rPr lang="en-US" altLang="hu-HU" sz="1000" dirty="0" smtClean="0">
                      <a:solidFill>
                        <a:srgbClr val="000000"/>
                      </a:solidFill>
                      <a:latin typeface="Verdana" pitchFamily="34" charset="0"/>
                    </a:rPr>
                    <a:t>65 nm</a:t>
                  </a:r>
                  <a:endParaRPr lang="hu-HU" altLang="hu-HU" sz="1000" dirty="0">
                    <a:solidFill>
                      <a:srgbClr val="000000"/>
                    </a:solidFill>
                    <a:latin typeface="Verdana" pitchFamily="34" charset="0"/>
                  </a:endParaRPr>
                </a:p>
              </p:txBody>
            </p:sp>
            <p:sp>
              <p:nvSpPr>
                <p:cNvPr id="77" name="Szövegdoboz 36"/>
                <p:cNvSpPr txBox="1">
                  <a:spLocks noChangeArrowheads="1"/>
                </p:cNvSpPr>
                <p:nvPr/>
              </p:nvSpPr>
              <p:spPr bwMode="auto">
                <a:xfrm rot="-900000">
                  <a:off x="2695187" y="3757875"/>
                  <a:ext cx="910827" cy="69249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spcBef>
                      <a:spcPct val="20000"/>
                    </a:spcBef>
                    <a:buFont typeface="Arial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5pPr>
                  <a:lvl6pPr marL="2514600" indent="-228600" fontAlgn="base">
                    <a:spcBef>
                      <a:spcPct val="20000"/>
                    </a:spcBef>
                    <a:spcAft>
                      <a:spcPct val="0"/>
                    </a:spcAft>
                    <a:buFont typeface="Arial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6pPr>
                  <a:lvl7pPr marL="2971800" indent="-228600" fontAlgn="base">
                    <a:spcBef>
                      <a:spcPct val="20000"/>
                    </a:spcBef>
                    <a:spcAft>
                      <a:spcPct val="0"/>
                    </a:spcAft>
                    <a:buFont typeface="Arial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7pPr>
                  <a:lvl8pPr marL="3429000" indent="-228600" fontAlgn="base">
                    <a:spcBef>
                      <a:spcPct val="20000"/>
                    </a:spcBef>
                    <a:spcAft>
                      <a:spcPct val="0"/>
                    </a:spcAft>
                    <a:buFont typeface="Arial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8pPr>
                  <a:lvl9pPr marL="3886200" indent="-228600" fontAlgn="base">
                    <a:spcBef>
                      <a:spcPct val="20000"/>
                    </a:spcBef>
                    <a:spcAft>
                      <a:spcPct val="0"/>
                    </a:spcAft>
                    <a:buFont typeface="Arial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9pPr>
                </a:lstStyle>
                <a:p>
                  <a:pPr algn="ctr">
                    <a:spcBef>
                      <a:spcPct val="0"/>
                    </a:spcBef>
                    <a:buFontTx/>
                    <a:buNone/>
                  </a:pPr>
                  <a:r>
                    <a:rPr lang="en-US" altLang="hu-HU" sz="900" dirty="0" smtClean="0">
                      <a:solidFill>
                        <a:srgbClr val="000000"/>
                      </a:solidFill>
                      <a:latin typeface="Verdana" pitchFamily="34" charset="0"/>
                    </a:rPr>
                    <a:t>10/2007</a:t>
                  </a:r>
                </a:p>
                <a:p>
                  <a:pPr>
                    <a:spcBef>
                      <a:spcPct val="0"/>
                    </a:spcBef>
                    <a:buFontTx/>
                    <a:buNone/>
                  </a:pPr>
                  <a:r>
                    <a:rPr lang="hu-HU" altLang="hu-HU" sz="1000" b="1" err="1" smtClean="0">
                      <a:solidFill>
                        <a:srgbClr val="000000"/>
                      </a:solidFill>
                      <a:latin typeface="Verdana" pitchFamily="34" charset="0"/>
                    </a:rPr>
                    <a:t>Cortex-A</a:t>
                  </a:r>
                  <a:r>
                    <a:rPr lang="en-US" altLang="hu-HU" sz="1000" b="1" dirty="0" smtClean="0">
                      <a:solidFill>
                        <a:srgbClr val="000000"/>
                      </a:solidFill>
                      <a:latin typeface="Verdana" pitchFamily="34" charset="0"/>
                    </a:rPr>
                    <a:t>9</a:t>
                  </a:r>
                </a:p>
                <a:p>
                  <a:pPr algn="ctr">
                    <a:spcBef>
                      <a:spcPct val="0"/>
                    </a:spcBef>
                    <a:buFontTx/>
                    <a:buNone/>
                  </a:pPr>
                  <a:r>
                    <a:rPr lang="en-US" altLang="hu-HU" sz="1000" dirty="0" smtClean="0">
                      <a:solidFill>
                        <a:srgbClr val="000000"/>
                      </a:solidFill>
                      <a:latin typeface="Verdana" pitchFamily="34" charset="0"/>
                    </a:rPr>
                    <a:t>ARMv7</a:t>
                  </a:r>
                </a:p>
                <a:p>
                  <a:pPr algn="ctr">
                    <a:spcBef>
                      <a:spcPct val="0"/>
                    </a:spcBef>
                    <a:buFontTx/>
                    <a:buNone/>
                  </a:pPr>
                  <a:r>
                    <a:rPr lang="hu-HU" altLang="hu-HU" sz="1000" smtClean="0">
                      <a:solidFill>
                        <a:srgbClr val="000000"/>
                      </a:solidFill>
                      <a:latin typeface="Verdana" pitchFamily="34" charset="0"/>
                    </a:rPr>
                    <a:t>40</a:t>
                  </a:r>
                  <a:r>
                    <a:rPr lang="en-US" altLang="hu-HU" sz="1000" dirty="0" smtClean="0">
                      <a:solidFill>
                        <a:srgbClr val="000000"/>
                      </a:solidFill>
                      <a:latin typeface="Verdana" pitchFamily="34" charset="0"/>
                    </a:rPr>
                    <a:t> nm</a:t>
                  </a:r>
                  <a:endParaRPr lang="hu-HU" altLang="hu-HU" sz="1000">
                    <a:solidFill>
                      <a:srgbClr val="000000"/>
                    </a:solidFill>
                    <a:latin typeface="Verdana" pitchFamily="34" charset="0"/>
                  </a:endParaRPr>
                </a:p>
              </p:txBody>
            </p:sp>
            <p:sp>
              <p:nvSpPr>
                <p:cNvPr id="78" name="Szövegdoboz 36"/>
                <p:cNvSpPr txBox="1">
                  <a:spLocks noChangeArrowheads="1"/>
                </p:cNvSpPr>
                <p:nvPr/>
              </p:nvSpPr>
              <p:spPr bwMode="auto">
                <a:xfrm rot="-1680000">
                  <a:off x="4088071" y="2230696"/>
                  <a:ext cx="1002197" cy="69249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spcBef>
                      <a:spcPct val="20000"/>
                    </a:spcBef>
                    <a:buFont typeface="Arial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5pPr>
                  <a:lvl6pPr marL="2514600" indent="-228600" fontAlgn="base">
                    <a:spcBef>
                      <a:spcPct val="20000"/>
                    </a:spcBef>
                    <a:spcAft>
                      <a:spcPct val="0"/>
                    </a:spcAft>
                    <a:buFont typeface="Arial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6pPr>
                  <a:lvl7pPr marL="2971800" indent="-228600" fontAlgn="base">
                    <a:spcBef>
                      <a:spcPct val="20000"/>
                    </a:spcBef>
                    <a:spcAft>
                      <a:spcPct val="0"/>
                    </a:spcAft>
                    <a:buFont typeface="Arial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7pPr>
                  <a:lvl8pPr marL="3429000" indent="-228600" fontAlgn="base">
                    <a:spcBef>
                      <a:spcPct val="20000"/>
                    </a:spcBef>
                    <a:spcAft>
                      <a:spcPct val="0"/>
                    </a:spcAft>
                    <a:buFont typeface="Arial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8pPr>
                  <a:lvl9pPr marL="3886200" indent="-228600" fontAlgn="base">
                    <a:spcBef>
                      <a:spcPct val="20000"/>
                    </a:spcBef>
                    <a:spcAft>
                      <a:spcPct val="0"/>
                    </a:spcAft>
                    <a:buFont typeface="Arial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9pPr>
                </a:lstStyle>
                <a:p>
                  <a:pPr algn="ctr">
                    <a:spcBef>
                      <a:spcPct val="0"/>
                    </a:spcBef>
                    <a:buFontTx/>
                    <a:buNone/>
                  </a:pPr>
                  <a:r>
                    <a:rPr lang="en-US" altLang="hu-HU" sz="900" dirty="0" smtClean="0">
                      <a:solidFill>
                        <a:srgbClr val="000000"/>
                      </a:solidFill>
                      <a:latin typeface="Verdana" pitchFamily="34" charset="0"/>
                    </a:rPr>
                    <a:t>9/2010</a:t>
                  </a:r>
                </a:p>
                <a:p>
                  <a:pPr>
                    <a:spcBef>
                      <a:spcPct val="0"/>
                    </a:spcBef>
                    <a:buFontTx/>
                    <a:buNone/>
                  </a:pPr>
                  <a:r>
                    <a:rPr lang="hu-HU" altLang="hu-HU" sz="1000" b="1" err="1" smtClean="0">
                      <a:solidFill>
                        <a:srgbClr val="000000"/>
                      </a:solidFill>
                      <a:latin typeface="Verdana" pitchFamily="34" charset="0"/>
                    </a:rPr>
                    <a:t>Cortex-A</a:t>
                  </a:r>
                  <a:r>
                    <a:rPr lang="en-US" altLang="hu-HU" sz="1000" b="1" dirty="0" smtClean="0">
                      <a:solidFill>
                        <a:srgbClr val="000000"/>
                      </a:solidFill>
                      <a:latin typeface="Verdana" pitchFamily="34" charset="0"/>
                    </a:rPr>
                    <a:t>1</a:t>
                  </a:r>
                  <a:r>
                    <a:rPr lang="hu-HU" altLang="hu-HU" sz="1000" b="1" smtClean="0">
                      <a:solidFill>
                        <a:srgbClr val="000000"/>
                      </a:solidFill>
                      <a:latin typeface="Verdana" pitchFamily="34" charset="0"/>
                    </a:rPr>
                    <a:t>5</a:t>
                  </a:r>
                </a:p>
                <a:p>
                  <a:pPr algn="ctr">
                    <a:spcBef>
                      <a:spcPct val="0"/>
                    </a:spcBef>
                    <a:buFontTx/>
                    <a:buNone/>
                  </a:pPr>
                  <a:r>
                    <a:rPr lang="en-US" altLang="hu-HU" sz="1000" dirty="0" smtClean="0">
                      <a:solidFill>
                        <a:srgbClr val="000000"/>
                      </a:solidFill>
                      <a:latin typeface="Verdana" pitchFamily="34" charset="0"/>
                    </a:rPr>
                    <a:t>ARMv7</a:t>
                  </a:r>
                </a:p>
                <a:p>
                  <a:pPr algn="ctr">
                    <a:spcBef>
                      <a:spcPct val="0"/>
                    </a:spcBef>
                    <a:buFontTx/>
                    <a:buNone/>
                  </a:pPr>
                  <a:r>
                    <a:rPr lang="en-US" altLang="hu-HU" sz="1000" dirty="0" smtClean="0">
                      <a:solidFill>
                        <a:srgbClr val="000000"/>
                      </a:solidFill>
                      <a:latin typeface="Verdana" pitchFamily="34" charset="0"/>
                    </a:rPr>
                    <a:t>32/28 nm</a:t>
                  </a:r>
                  <a:endParaRPr lang="hu-HU" altLang="hu-HU" sz="1000">
                    <a:solidFill>
                      <a:srgbClr val="000000"/>
                    </a:solidFill>
                    <a:latin typeface="Verdana" pitchFamily="34" charset="0"/>
                  </a:endParaRPr>
                </a:p>
              </p:txBody>
            </p:sp>
            <p:sp>
              <p:nvSpPr>
                <p:cNvPr id="79" name="Szövegdoboz 36"/>
                <p:cNvSpPr txBox="1">
                  <a:spLocks noChangeArrowheads="1"/>
                </p:cNvSpPr>
                <p:nvPr/>
              </p:nvSpPr>
              <p:spPr bwMode="auto">
                <a:xfrm rot="-1620000">
                  <a:off x="5826706" y="1322611"/>
                  <a:ext cx="1002197" cy="69249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spcBef>
                      <a:spcPct val="20000"/>
                    </a:spcBef>
                    <a:buFont typeface="Arial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5pPr>
                  <a:lvl6pPr marL="2514600" indent="-228600" fontAlgn="base">
                    <a:spcBef>
                      <a:spcPct val="20000"/>
                    </a:spcBef>
                    <a:spcAft>
                      <a:spcPct val="0"/>
                    </a:spcAft>
                    <a:buFont typeface="Arial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6pPr>
                  <a:lvl7pPr marL="2971800" indent="-228600" fontAlgn="base">
                    <a:spcBef>
                      <a:spcPct val="20000"/>
                    </a:spcBef>
                    <a:spcAft>
                      <a:spcPct val="0"/>
                    </a:spcAft>
                    <a:buFont typeface="Arial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7pPr>
                  <a:lvl8pPr marL="3429000" indent="-228600" fontAlgn="base">
                    <a:spcBef>
                      <a:spcPct val="20000"/>
                    </a:spcBef>
                    <a:spcAft>
                      <a:spcPct val="0"/>
                    </a:spcAft>
                    <a:buFont typeface="Arial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8pPr>
                  <a:lvl9pPr marL="3886200" indent="-228600" fontAlgn="base">
                    <a:spcBef>
                      <a:spcPct val="20000"/>
                    </a:spcBef>
                    <a:spcAft>
                      <a:spcPct val="0"/>
                    </a:spcAft>
                    <a:buFont typeface="Arial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9pPr>
                </a:lstStyle>
                <a:p>
                  <a:pPr algn="ctr">
                    <a:spcBef>
                      <a:spcPct val="0"/>
                    </a:spcBef>
                    <a:buFontTx/>
                    <a:buNone/>
                  </a:pPr>
                  <a:r>
                    <a:rPr lang="en-US" altLang="hu-HU" sz="900" dirty="0" smtClean="0">
                      <a:solidFill>
                        <a:srgbClr val="000000"/>
                      </a:solidFill>
                      <a:latin typeface="Verdana" pitchFamily="34" charset="0"/>
                    </a:rPr>
                    <a:t>10/2012</a:t>
                  </a:r>
                </a:p>
                <a:p>
                  <a:pPr>
                    <a:spcBef>
                      <a:spcPct val="0"/>
                    </a:spcBef>
                    <a:buFontTx/>
                    <a:buNone/>
                  </a:pPr>
                  <a:r>
                    <a:rPr lang="hu-HU" altLang="hu-HU" sz="1000" b="1" smtClean="0">
                      <a:solidFill>
                        <a:srgbClr val="000000"/>
                      </a:solidFill>
                      <a:latin typeface="Verdana" pitchFamily="34" charset="0"/>
                    </a:rPr>
                    <a:t>Cortex-A5</a:t>
                  </a:r>
                  <a:r>
                    <a:rPr lang="en-US" altLang="hu-HU" sz="1000" b="1" dirty="0" smtClean="0">
                      <a:solidFill>
                        <a:srgbClr val="000000"/>
                      </a:solidFill>
                      <a:latin typeface="Verdana" pitchFamily="34" charset="0"/>
                    </a:rPr>
                    <a:t>7</a:t>
                  </a:r>
                </a:p>
                <a:p>
                  <a:pPr algn="ctr">
                    <a:spcBef>
                      <a:spcPct val="0"/>
                    </a:spcBef>
                    <a:buFontTx/>
                    <a:buNone/>
                  </a:pPr>
                  <a:r>
                    <a:rPr lang="en-US" altLang="hu-HU" sz="1000" dirty="0" smtClean="0">
                      <a:solidFill>
                        <a:srgbClr val="000000"/>
                      </a:solidFill>
                      <a:latin typeface="Verdana" pitchFamily="34" charset="0"/>
                    </a:rPr>
                    <a:t>ARMv8</a:t>
                  </a:r>
                </a:p>
                <a:p>
                  <a:pPr algn="ctr">
                    <a:spcBef>
                      <a:spcPct val="0"/>
                    </a:spcBef>
                    <a:buFontTx/>
                    <a:buNone/>
                  </a:pPr>
                  <a:r>
                    <a:rPr lang="en-US" altLang="hu-HU" sz="1000" dirty="0" smtClean="0">
                      <a:solidFill>
                        <a:srgbClr val="000000"/>
                      </a:solidFill>
                      <a:latin typeface="Verdana" pitchFamily="34" charset="0"/>
                    </a:rPr>
                    <a:t>20/16 nm</a:t>
                  </a:r>
                  <a:endParaRPr lang="hu-HU" altLang="hu-HU" sz="1000">
                    <a:solidFill>
                      <a:srgbClr val="000000"/>
                    </a:solidFill>
                    <a:latin typeface="Verdana" pitchFamily="34" charset="0"/>
                  </a:endParaRPr>
                </a:p>
              </p:txBody>
            </p:sp>
            <p:sp>
              <p:nvSpPr>
                <p:cNvPr id="84" name="Szövegdoboz 36"/>
                <p:cNvSpPr txBox="1">
                  <a:spLocks noChangeArrowheads="1"/>
                </p:cNvSpPr>
                <p:nvPr/>
              </p:nvSpPr>
              <p:spPr bwMode="auto">
                <a:xfrm rot="-900000">
                  <a:off x="6423508" y="2868652"/>
                  <a:ext cx="1002197" cy="84638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spcBef>
                      <a:spcPct val="20000"/>
                    </a:spcBef>
                    <a:buFont typeface="Arial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5pPr>
                  <a:lvl6pPr marL="2514600" indent="-228600" fontAlgn="base">
                    <a:spcBef>
                      <a:spcPct val="20000"/>
                    </a:spcBef>
                    <a:spcAft>
                      <a:spcPct val="0"/>
                    </a:spcAft>
                    <a:buFont typeface="Arial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6pPr>
                  <a:lvl7pPr marL="2971800" indent="-228600" fontAlgn="base">
                    <a:spcBef>
                      <a:spcPct val="20000"/>
                    </a:spcBef>
                    <a:spcAft>
                      <a:spcPct val="0"/>
                    </a:spcAft>
                    <a:buFont typeface="Arial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7pPr>
                  <a:lvl8pPr marL="3429000" indent="-228600" fontAlgn="base">
                    <a:spcBef>
                      <a:spcPct val="20000"/>
                    </a:spcBef>
                    <a:spcAft>
                      <a:spcPct val="0"/>
                    </a:spcAft>
                    <a:buFont typeface="Arial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8pPr>
                  <a:lvl9pPr marL="3886200" indent="-228600" fontAlgn="base">
                    <a:spcBef>
                      <a:spcPct val="20000"/>
                    </a:spcBef>
                    <a:spcAft>
                      <a:spcPct val="0"/>
                    </a:spcAft>
                    <a:buFont typeface="Arial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9pPr>
                </a:lstStyle>
                <a:p>
                  <a:pPr algn="ctr">
                    <a:spcBef>
                      <a:spcPct val="0"/>
                    </a:spcBef>
                    <a:buFontTx/>
                    <a:buNone/>
                  </a:pPr>
                  <a:r>
                    <a:rPr lang="hu-HU" altLang="hu-HU" sz="900">
                      <a:solidFill>
                        <a:srgbClr val="000000"/>
                      </a:solidFill>
                      <a:latin typeface="Verdana" pitchFamily="34" charset="0"/>
                    </a:rPr>
                    <a:t>6</a:t>
                  </a:r>
                  <a:r>
                    <a:rPr lang="en-US" altLang="hu-HU" sz="900" dirty="0" smtClean="0">
                      <a:solidFill>
                        <a:srgbClr val="000000"/>
                      </a:solidFill>
                      <a:latin typeface="Verdana" pitchFamily="34" charset="0"/>
                    </a:rPr>
                    <a:t>/2013</a:t>
                  </a:r>
                </a:p>
                <a:p>
                  <a:pPr>
                    <a:spcBef>
                      <a:spcPct val="0"/>
                    </a:spcBef>
                    <a:buFontTx/>
                    <a:buNone/>
                  </a:pPr>
                  <a:r>
                    <a:rPr lang="hu-HU" altLang="hu-HU" sz="1000" b="1" err="1" smtClean="0">
                      <a:solidFill>
                        <a:srgbClr val="000000"/>
                      </a:solidFill>
                      <a:latin typeface="Verdana" pitchFamily="34" charset="0"/>
                    </a:rPr>
                    <a:t>Cortex-A</a:t>
                  </a:r>
                  <a:r>
                    <a:rPr lang="en-US" altLang="hu-HU" sz="1000" b="1" dirty="0" smtClean="0">
                      <a:solidFill>
                        <a:srgbClr val="000000"/>
                      </a:solidFill>
                      <a:latin typeface="Verdana" pitchFamily="34" charset="0"/>
                    </a:rPr>
                    <a:t>12</a:t>
                  </a:r>
                </a:p>
                <a:p>
                  <a:pPr algn="ctr">
                    <a:spcBef>
                      <a:spcPct val="0"/>
                    </a:spcBef>
                    <a:buFontTx/>
                    <a:buNone/>
                  </a:pPr>
                  <a:r>
                    <a:rPr lang="en-US" altLang="hu-HU" sz="1000" dirty="0" smtClean="0">
                      <a:solidFill>
                        <a:srgbClr val="000000"/>
                      </a:solidFill>
                      <a:latin typeface="Verdana" pitchFamily="34" charset="0"/>
                    </a:rPr>
                    <a:t>ARMv7</a:t>
                  </a:r>
                </a:p>
                <a:p>
                  <a:pPr algn="ctr">
                    <a:spcBef>
                      <a:spcPct val="0"/>
                    </a:spcBef>
                    <a:buFontTx/>
                    <a:buNone/>
                  </a:pPr>
                  <a:r>
                    <a:rPr lang="en-US" altLang="hu-HU" sz="1000" dirty="0" smtClean="0">
                      <a:solidFill>
                        <a:srgbClr val="000000"/>
                      </a:solidFill>
                      <a:latin typeface="Verdana" pitchFamily="34" charset="0"/>
                    </a:rPr>
                    <a:t>20/16 nm</a:t>
                  </a:r>
                </a:p>
                <a:p>
                  <a:pPr algn="ctr">
                    <a:spcBef>
                      <a:spcPct val="0"/>
                    </a:spcBef>
                    <a:buFontTx/>
                    <a:buNone/>
                  </a:pPr>
                  <a:endParaRPr lang="hu-HU" altLang="hu-HU" sz="1000">
                    <a:solidFill>
                      <a:srgbClr val="000000"/>
                    </a:solidFill>
                    <a:latin typeface="Verdana" pitchFamily="34" charset="0"/>
                  </a:endParaRPr>
                </a:p>
              </p:txBody>
            </p:sp>
            <p:sp>
              <p:nvSpPr>
                <p:cNvPr id="67" name="Szövegdoboz 17"/>
                <p:cNvSpPr txBox="1">
                  <a:spLocks noChangeArrowheads="1"/>
                </p:cNvSpPr>
                <p:nvPr/>
              </p:nvSpPr>
              <p:spPr bwMode="auto">
                <a:xfrm>
                  <a:off x="7820229" y="6437516"/>
                  <a:ext cx="511679" cy="24622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spcBef>
                      <a:spcPct val="20000"/>
                    </a:spcBef>
                    <a:buFont typeface="Arial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5pPr>
                  <a:lvl6pPr marL="2514600" indent="-228600" fontAlgn="base">
                    <a:spcBef>
                      <a:spcPct val="20000"/>
                    </a:spcBef>
                    <a:spcAft>
                      <a:spcPct val="0"/>
                    </a:spcAft>
                    <a:buFont typeface="Arial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6pPr>
                  <a:lvl7pPr marL="2971800" indent="-228600" fontAlgn="base">
                    <a:spcBef>
                      <a:spcPct val="20000"/>
                    </a:spcBef>
                    <a:spcAft>
                      <a:spcPct val="0"/>
                    </a:spcAft>
                    <a:buFont typeface="Arial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7pPr>
                  <a:lvl8pPr marL="3429000" indent="-228600" fontAlgn="base">
                    <a:spcBef>
                      <a:spcPct val="20000"/>
                    </a:spcBef>
                    <a:spcAft>
                      <a:spcPct val="0"/>
                    </a:spcAft>
                    <a:buFont typeface="Arial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8pPr>
                  <a:lvl9pPr marL="3886200" indent="-228600" fontAlgn="base">
                    <a:spcBef>
                      <a:spcPct val="20000"/>
                    </a:spcBef>
                    <a:spcAft>
                      <a:spcPct val="0"/>
                    </a:spcAft>
                    <a:buFont typeface="Arial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r>
                    <a:rPr lang="hu-HU" altLang="hu-HU" sz="1000" smtClean="0">
                      <a:solidFill>
                        <a:srgbClr val="000000"/>
                      </a:solidFill>
                      <a:latin typeface="Verdana" pitchFamily="34" charset="0"/>
                    </a:rPr>
                    <a:t>201</a:t>
                  </a:r>
                  <a:r>
                    <a:rPr lang="en-US" altLang="hu-HU" sz="1000" dirty="0" smtClean="0">
                      <a:solidFill>
                        <a:srgbClr val="000000"/>
                      </a:solidFill>
                      <a:latin typeface="Verdana" pitchFamily="34" charset="0"/>
                    </a:rPr>
                    <a:t>4</a:t>
                  </a:r>
                  <a:endParaRPr lang="hu-HU" altLang="hu-HU" sz="1000">
                    <a:solidFill>
                      <a:srgbClr val="000000"/>
                    </a:solidFill>
                    <a:latin typeface="Verdana" pitchFamily="34" charset="0"/>
                  </a:endParaRPr>
                </a:p>
              </p:txBody>
            </p:sp>
            <p:cxnSp>
              <p:nvCxnSpPr>
                <p:cNvPr id="68" name="Egyenes összekötő 56"/>
                <p:cNvCxnSpPr/>
                <p:nvPr/>
              </p:nvCxnSpPr>
              <p:spPr>
                <a:xfrm>
                  <a:off x="7638458" y="6294641"/>
                  <a:ext cx="0" cy="144463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69" name="Lekerekített téglalap 68"/>
                <p:cNvSpPr/>
                <p:nvPr/>
              </p:nvSpPr>
              <p:spPr>
                <a:xfrm>
                  <a:off x="7600152" y="3283728"/>
                  <a:ext cx="180000" cy="180000"/>
                </a:xfrm>
                <a:prstGeom prst="roundRect">
                  <a:avLst/>
                </a:prstGeom>
              </p:spPr>
              <p:style>
                <a:lnRef idx="0">
                  <a:schemeClr val="accent1"/>
                </a:lnRef>
                <a:fillRef idx="3">
                  <a:schemeClr val="accent1"/>
                </a:fillRef>
                <a:effectRef idx="3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/>
                  <a:endParaRPr lang="hu-HU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70" name="Szövegdoboz 36"/>
                <p:cNvSpPr txBox="1">
                  <a:spLocks noChangeArrowheads="1"/>
                </p:cNvSpPr>
                <p:nvPr/>
              </p:nvSpPr>
              <p:spPr bwMode="auto">
                <a:xfrm rot="-900000">
                  <a:off x="7203366" y="2538784"/>
                  <a:ext cx="1002197" cy="69249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spcBef>
                      <a:spcPct val="20000"/>
                    </a:spcBef>
                    <a:buFont typeface="Arial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5pPr>
                  <a:lvl6pPr marL="2514600" indent="-228600" fontAlgn="base">
                    <a:spcBef>
                      <a:spcPct val="20000"/>
                    </a:spcBef>
                    <a:spcAft>
                      <a:spcPct val="0"/>
                    </a:spcAft>
                    <a:buFont typeface="Arial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6pPr>
                  <a:lvl7pPr marL="2971800" indent="-228600" fontAlgn="base">
                    <a:spcBef>
                      <a:spcPct val="20000"/>
                    </a:spcBef>
                    <a:spcAft>
                      <a:spcPct val="0"/>
                    </a:spcAft>
                    <a:buFont typeface="Arial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7pPr>
                  <a:lvl8pPr marL="3429000" indent="-228600" fontAlgn="base">
                    <a:spcBef>
                      <a:spcPct val="20000"/>
                    </a:spcBef>
                    <a:spcAft>
                      <a:spcPct val="0"/>
                    </a:spcAft>
                    <a:buFont typeface="Arial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8pPr>
                  <a:lvl9pPr marL="3886200" indent="-228600" fontAlgn="base">
                    <a:spcBef>
                      <a:spcPct val="20000"/>
                    </a:spcBef>
                    <a:spcAft>
                      <a:spcPct val="0"/>
                    </a:spcAft>
                    <a:buFont typeface="Arial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9pPr>
                </a:lstStyle>
                <a:p>
                  <a:pPr algn="ctr">
                    <a:spcBef>
                      <a:spcPct val="0"/>
                    </a:spcBef>
                    <a:buFontTx/>
                    <a:buNone/>
                  </a:pPr>
                  <a:r>
                    <a:rPr lang="hu-HU" altLang="hu-HU" sz="900" dirty="0">
                      <a:solidFill>
                        <a:srgbClr val="000000"/>
                      </a:solidFill>
                      <a:latin typeface="Verdana" pitchFamily="34" charset="0"/>
                    </a:rPr>
                    <a:t>2</a:t>
                  </a:r>
                  <a:r>
                    <a:rPr lang="en-US" altLang="hu-HU" sz="900" dirty="0" smtClean="0">
                      <a:solidFill>
                        <a:srgbClr val="000000"/>
                      </a:solidFill>
                      <a:latin typeface="Verdana" pitchFamily="34" charset="0"/>
                    </a:rPr>
                    <a:t>/201</a:t>
                  </a:r>
                  <a:r>
                    <a:rPr lang="hu-HU" altLang="hu-HU" sz="900" dirty="0" smtClean="0">
                      <a:solidFill>
                        <a:srgbClr val="000000"/>
                      </a:solidFill>
                      <a:latin typeface="Verdana" pitchFamily="34" charset="0"/>
                    </a:rPr>
                    <a:t>4</a:t>
                  </a:r>
                  <a:endParaRPr lang="en-US" altLang="hu-HU" sz="900" dirty="0" smtClean="0">
                    <a:solidFill>
                      <a:srgbClr val="000000"/>
                    </a:solidFill>
                    <a:latin typeface="Verdana" pitchFamily="34" charset="0"/>
                  </a:endParaRPr>
                </a:p>
                <a:p>
                  <a:pPr>
                    <a:spcBef>
                      <a:spcPct val="0"/>
                    </a:spcBef>
                    <a:buFontTx/>
                    <a:buNone/>
                  </a:pPr>
                  <a:r>
                    <a:rPr lang="hu-HU" altLang="hu-HU" sz="1000" b="1" dirty="0" smtClean="0">
                      <a:solidFill>
                        <a:srgbClr val="000000"/>
                      </a:solidFill>
                      <a:latin typeface="Verdana" pitchFamily="34" charset="0"/>
                    </a:rPr>
                    <a:t>Cortex-A17</a:t>
                  </a:r>
                  <a:endParaRPr lang="en-US" altLang="hu-HU" sz="1000" b="1" dirty="0" smtClean="0">
                    <a:solidFill>
                      <a:srgbClr val="000000"/>
                    </a:solidFill>
                    <a:latin typeface="Verdana" pitchFamily="34" charset="0"/>
                  </a:endParaRPr>
                </a:p>
                <a:p>
                  <a:pPr algn="ctr">
                    <a:spcBef>
                      <a:spcPct val="0"/>
                    </a:spcBef>
                    <a:buFontTx/>
                    <a:buNone/>
                  </a:pPr>
                  <a:r>
                    <a:rPr lang="en-US" altLang="hu-HU" sz="1000" dirty="0" err="1" smtClean="0">
                      <a:solidFill>
                        <a:srgbClr val="000000"/>
                      </a:solidFill>
                      <a:latin typeface="Verdana" pitchFamily="34" charset="0"/>
                    </a:rPr>
                    <a:t>ARMv</a:t>
                  </a:r>
                  <a:r>
                    <a:rPr lang="hu-HU" altLang="hu-HU" sz="1000" dirty="0" smtClean="0">
                      <a:solidFill>
                        <a:srgbClr val="000000"/>
                      </a:solidFill>
                      <a:latin typeface="Verdana" pitchFamily="34" charset="0"/>
                    </a:rPr>
                    <a:t>7</a:t>
                  </a:r>
                  <a:endParaRPr lang="en-US" altLang="hu-HU" sz="1000" dirty="0" smtClean="0">
                    <a:solidFill>
                      <a:srgbClr val="000000"/>
                    </a:solidFill>
                    <a:latin typeface="Verdana" pitchFamily="34" charset="0"/>
                  </a:endParaRPr>
                </a:p>
                <a:p>
                  <a:pPr algn="ctr">
                    <a:spcBef>
                      <a:spcPct val="0"/>
                    </a:spcBef>
                    <a:buFontTx/>
                    <a:buNone/>
                  </a:pPr>
                  <a:r>
                    <a:rPr lang="en-US" altLang="hu-HU" sz="1000" dirty="0" smtClean="0">
                      <a:solidFill>
                        <a:srgbClr val="000000"/>
                      </a:solidFill>
                      <a:latin typeface="Verdana" pitchFamily="34" charset="0"/>
                    </a:rPr>
                    <a:t>2</a:t>
                  </a:r>
                  <a:r>
                    <a:rPr lang="hu-HU" altLang="hu-HU" sz="1000" dirty="0" smtClean="0">
                      <a:solidFill>
                        <a:srgbClr val="000000"/>
                      </a:solidFill>
                      <a:latin typeface="Verdana" pitchFamily="34" charset="0"/>
                    </a:rPr>
                    <a:t>8</a:t>
                  </a:r>
                  <a:r>
                    <a:rPr lang="en-US" altLang="hu-HU" sz="1000" dirty="0" smtClean="0">
                      <a:solidFill>
                        <a:srgbClr val="000000"/>
                      </a:solidFill>
                      <a:latin typeface="Verdana" pitchFamily="34" charset="0"/>
                    </a:rPr>
                    <a:t> nm</a:t>
                  </a:r>
                  <a:endParaRPr lang="hu-HU" altLang="hu-HU" sz="1000" dirty="0">
                    <a:solidFill>
                      <a:srgbClr val="000000"/>
                    </a:solidFill>
                    <a:latin typeface="Verdana" pitchFamily="34" charset="0"/>
                  </a:endParaRPr>
                </a:p>
              </p:txBody>
            </p:sp>
            <p:cxnSp>
              <p:nvCxnSpPr>
                <p:cNvPr id="72" name="Egyenes összekötő 71"/>
                <p:cNvCxnSpPr/>
                <p:nvPr/>
              </p:nvCxnSpPr>
              <p:spPr>
                <a:xfrm rot="5400000">
                  <a:off x="259105" y="1051309"/>
                  <a:ext cx="0" cy="144462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0" name="Egyenes összekötő 79"/>
                <p:cNvCxnSpPr/>
                <p:nvPr/>
              </p:nvCxnSpPr>
              <p:spPr>
                <a:xfrm rot="5400000">
                  <a:off x="259105" y="234714"/>
                  <a:ext cx="0" cy="144462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82" name="Szövegdoboz 81"/>
                <p:cNvSpPr txBox="1"/>
                <p:nvPr/>
              </p:nvSpPr>
              <p:spPr>
                <a:xfrm>
                  <a:off x="-27692" y="996540"/>
                  <a:ext cx="269875" cy="254000"/>
                </a:xfrm>
                <a:prstGeom prst="rect">
                  <a:avLst/>
                </a:prstGeom>
                <a:noFill/>
              </p:spPr>
              <p:txBody>
                <a:bodyPr wrap="none">
                  <a:spAutoFit/>
                </a:bodyPr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r>
                    <a:rPr lang="hu-HU" sz="1050" smtClean="0">
                      <a:solidFill>
                        <a:prstClr val="black"/>
                      </a:solidFill>
                      <a:latin typeface="Verdana" panose="020B0604030504040204" pitchFamily="34" charset="0"/>
                      <a:ea typeface="Verdana" panose="020B0604030504040204" pitchFamily="34" charset="0"/>
                      <a:cs typeface="Verdana" panose="020B0604030504040204" pitchFamily="34" charset="0"/>
                    </a:rPr>
                    <a:t>6</a:t>
                  </a:r>
                  <a:endParaRPr lang="hu-HU" sz="1050">
                    <a:solidFill>
                      <a:prstClr val="black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endParaRPr>
                </a:p>
              </p:txBody>
            </p:sp>
            <p:sp>
              <p:nvSpPr>
                <p:cNvPr id="83" name="Szövegdoboz 82"/>
                <p:cNvSpPr txBox="1"/>
                <p:nvPr/>
              </p:nvSpPr>
              <p:spPr>
                <a:xfrm>
                  <a:off x="-27692" y="170420"/>
                  <a:ext cx="269626" cy="253916"/>
                </a:xfrm>
                <a:prstGeom prst="rect">
                  <a:avLst/>
                </a:prstGeom>
                <a:noFill/>
              </p:spPr>
              <p:txBody>
                <a:bodyPr wrap="none">
                  <a:spAutoFit/>
                </a:bodyPr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r>
                    <a:rPr lang="hu-HU" sz="1050">
                      <a:solidFill>
                        <a:prstClr val="black"/>
                      </a:solidFill>
                      <a:latin typeface="Verdana" panose="020B0604030504040204" pitchFamily="34" charset="0"/>
                      <a:ea typeface="Verdana" panose="020B0604030504040204" pitchFamily="34" charset="0"/>
                      <a:cs typeface="Verdana" panose="020B0604030504040204" pitchFamily="34" charset="0"/>
                    </a:rPr>
                    <a:t>7</a:t>
                  </a:r>
                </a:p>
              </p:txBody>
            </p:sp>
            <p:sp>
              <p:nvSpPr>
                <p:cNvPr id="85" name="Szövegdoboz 84"/>
                <p:cNvSpPr txBox="1"/>
                <p:nvPr/>
              </p:nvSpPr>
              <p:spPr>
                <a:xfrm>
                  <a:off x="364427" y="173540"/>
                  <a:ext cx="1034580" cy="294617"/>
                </a:xfrm>
                <a:prstGeom prst="rect">
                  <a:avLst/>
                </a:prstGeom>
                <a:noFill/>
              </p:spPr>
              <p:txBody>
                <a:bodyPr wrap="none">
                  <a:spAutoFit/>
                </a:bodyPr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r>
                    <a:rPr lang="hu-HU" sz="1050" dirty="0" smtClean="0">
                      <a:solidFill>
                        <a:prstClr val="black"/>
                      </a:solidFill>
                      <a:latin typeface="Verdana" panose="020B0604030504040204" pitchFamily="34" charset="0"/>
                      <a:ea typeface="Verdana" panose="020B0604030504040204" pitchFamily="34" charset="0"/>
                      <a:cs typeface="Verdana" panose="020B0604030504040204" pitchFamily="34" charset="0"/>
                    </a:rPr>
                    <a:t>DMIPS/MHz</a:t>
                  </a:r>
                  <a:endParaRPr lang="hu-HU" sz="1050" dirty="0">
                    <a:solidFill>
                      <a:prstClr val="black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endParaRPr>
                </a:p>
              </p:txBody>
            </p:sp>
            <p:cxnSp>
              <p:nvCxnSpPr>
                <p:cNvPr id="87" name="Egyenes összekötő 86"/>
                <p:cNvCxnSpPr/>
                <p:nvPr/>
              </p:nvCxnSpPr>
              <p:spPr>
                <a:xfrm>
                  <a:off x="7640820" y="6294184"/>
                  <a:ext cx="0" cy="144463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88" name="Szövegdoboz 17"/>
                <p:cNvSpPr txBox="1">
                  <a:spLocks noChangeArrowheads="1"/>
                </p:cNvSpPr>
                <p:nvPr/>
              </p:nvSpPr>
              <p:spPr bwMode="auto">
                <a:xfrm>
                  <a:off x="8615880" y="6436827"/>
                  <a:ext cx="511679" cy="24622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spcBef>
                      <a:spcPct val="20000"/>
                    </a:spcBef>
                    <a:buFont typeface="Arial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5pPr>
                  <a:lvl6pPr marL="2514600" indent="-228600" fontAlgn="base">
                    <a:spcBef>
                      <a:spcPct val="20000"/>
                    </a:spcBef>
                    <a:spcAft>
                      <a:spcPct val="0"/>
                    </a:spcAft>
                    <a:buFont typeface="Arial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6pPr>
                  <a:lvl7pPr marL="2971800" indent="-228600" fontAlgn="base">
                    <a:spcBef>
                      <a:spcPct val="20000"/>
                    </a:spcBef>
                    <a:spcAft>
                      <a:spcPct val="0"/>
                    </a:spcAft>
                    <a:buFont typeface="Arial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7pPr>
                  <a:lvl8pPr marL="3429000" indent="-228600" fontAlgn="base">
                    <a:spcBef>
                      <a:spcPct val="20000"/>
                    </a:spcBef>
                    <a:spcAft>
                      <a:spcPct val="0"/>
                    </a:spcAft>
                    <a:buFont typeface="Arial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8pPr>
                  <a:lvl9pPr marL="3886200" indent="-228600" fontAlgn="base">
                    <a:spcBef>
                      <a:spcPct val="20000"/>
                    </a:spcBef>
                    <a:spcAft>
                      <a:spcPct val="0"/>
                    </a:spcAft>
                    <a:buFont typeface="Arial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r>
                    <a:rPr lang="hu-HU" altLang="hu-HU" sz="1000" smtClean="0">
                      <a:solidFill>
                        <a:srgbClr val="000000"/>
                      </a:solidFill>
                      <a:latin typeface="Verdana" pitchFamily="34" charset="0"/>
                    </a:rPr>
                    <a:t>2015</a:t>
                  </a:r>
                  <a:endParaRPr lang="hu-HU" altLang="hu-HU" sz="1000">
                    <a:solidFill>
                      <a:srgbClr val="000000"/>
                    </a:solidFill>
                    <a:latin typeface="Verdana" pitchFamily="34" charset="0"/>
                  </a:endParaRPr>
                </a:p>
              </p:txBody>
            </p:sp>
            <p:cxnSp>
              <p:nvCxnSpPr>
                <p:cNvPr id="89" name="Egyenes összekötő 56"/>
                <p:cNvCxnSpPr/>
                <p:nvPr/>
              </p:nvCxnSpPr>
              <p:spPr>
                <a:xfrm>
                  <a:off x="8487062" y="6293952"/>
                  <a:ext cx="0" cy="144463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71" name="Lekerekített téglalap 70"/>
                <p:cNvSpPr/>
                <p:nvPr/>
              </p:nvSpPr>
              <p:spPr>
                <a:xfrm>
                  <a:off x="8352440" y="476672"/>
                  <a:ext cx="180000" cy="180000"/>
                </a:xfrm>
                <a:prstGeom prst="roundRect">
                  <a:avLst/>
                </a:prstGeom>
              </p:spPr>
              <p:style>
                <a:lnRef idx="0">
                  <a:schemeClr val="accent1"/>
                </a:lnRef>
                <a:fillRef idx="3">
                  <a:schemeClr val="accent1"/>
                </a:fillRef>
                <a:effectRef idx="3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/>
                  <a:endParaRPr lang="hu-HU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76" name="Szövegdoboz 36"/>
                <p:cNvSpPr txBox="1">
                  <a:spLocks noChangeArrowheads="1"/>
                </p:cNvSpPr>
                <p:nvPr/>
              </p:nvSpPr>
              <p:spPr bwMode="auto">
                <a:xfrm rot="-1620000">
                  <a:off x="7410882" y="582834"/>
                  <a:ext cx="1002197" cy="69249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spcBef>
                      <a:spcPct val="20000"/>
                    </a:spcBef>
                    <a:buFont typeface="Arial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5pPr>
                  <a:lvl6pPr marL="2514600" indent="-228600" fontAlgn="base">
                    <a:spcBef>
                      <a:spcPct val="20000"/>
                    </a:spcBef>
                    <a:spcAft>
                      <a:spcPct val="0"/>
                    </a:spcAft>
                    <a:buFont typeface="Arial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6pPr>
                  <a:lvl7pPr marL="2971800" indent="-228600" fontAlgn="base">
                    <a:spcBef>
                      <a:spcPct val="20000"/>
                    </a:spcBef>
                    <a:spcAft>
                      <a:spcPct val="0"/>
                    </a:spcAft>
                    <a:buFont typeface="Arial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7pPr>
                  <a:lvl8pPr marL="3429000" indent="-228600" fontAlgn="base">
                    <a:spcBef>
                      <a:spcPct val="20000"/>
                    </a:spcBef>
                    <a:spcAft>
                      <a:spcPct val="0"/>
                    </a:spcAft>
                    <a:buFont typeface="Arial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8pPr>
                  <a:lvl9pPr marL="3886200" indent="-228600" fontAlgn="base">
                    <a:spcBef>
                      <a:spcPct val="20000"/>
                    </a:spcBef>
                    <a:spcAft>
                      <a:spcPct val="0"/>
                    </a:spcAft>
                    <a:buFont typeface="Arial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9pPr>
                </a:lstStyle>
                <a:p>
                  <a:pPr algn="ctr">
                    <a:spcBef>
                      <a:spcPct val="0"/>
                    </a:spcBef>
                    <a:buFontTx/>
                    <a:buNone/>
                  </a:pPr>
                  <a:r>
                    <a:rPr lang="hu-HU" altLang="hu-HU" sz="900" smtClean="0">
                      <a:solidFill>
                        <a:srgbClr val="000000"/>
                      </a:solidFill>
                      <a:latin typeface="Verdana" pitchFamily="34" charset="0"/>
                    </a:rPr>
                    <a:t>2</a:t>
                  </a:r>
                  <a:r>
                    <a:rPr lang="en-US" altLang="hu-HU" sz="900" smtClean="0">
                      <a:solidFill>
                        <a:srgbClr val="000000"/>
                      </a:solidFill>
                      <a:latin typeface="Verdana" pitchFamily="34" charset="0"/>
                    </a:rPr>
                    <a:t>/201</a:t>
                  </a:r>
                  <a:r>
                    <a:rPr lang="hu-HU" altLang="hu-HU" sz="900" smtClean="0">
                      <a:solidFill>
                        <a:srgbClr val="000000"/>
                      </a:solidFill>
                      <a:latin typeface="Verdana" pitchFamily="34" charset="0"/>
                    </a:rPr>
                    <a:t>5</a:t>
                  </a:r>
                  <a:endParaRPr lang="en-US" altLang="hu-HU" sz="900" smtClean="0">
                    <a:solidFill>
                      <a:srgbClr val="000000"/>
                    </a:solidFill>
                    <a:latin typeface="Verdana" pitchFamily="34" charset="0"/>
                  </a:endParaRPr>
                </a:p>
                <a:p>
                  <a:pPr>
                    <a:spcBef>
                      <a:spcPct val="0"/>
                    </a:spcBef>
                    <a:buFontTx/>
                    <a:buNone/>
                  </a:pPr>
                  <a:r>
                    <a:rPr lang="hu-HU" altLang="hu-HU" sz="1000" b="1" err="1" smtClean="0">
                      <a:solidFill>
                        <a:srgbClr val="000000"/>
                      </a:solidFill>
                      <a:latin typeface="Verdana" pitchFamily="34" charset="0"/>
                    </a:rPr>
                    <a:t>Cortex-A</a:t>
                  </a:r>
                  <a:r>
                    <a:rPr lang="en-US" altLang="hu-HU" sz="1000" b="1" smtClean="0">
                      <a:solidFill>
                        <a:srgbClr val="000000"/>
                      </a:solidFill>
                      <a:latin typeface="Verdana" pitchFamily="34" charset="0"/>
                    </a:rPr>
                    <a:t>7</a:t>
                  </a:r>
                  <a:r>
                    <a:rPr lang="hu-HU" altLang="hu-HU" sz="1000" b="1" smtClean="0">
                      <a:solidFill>
                        <a:srgbClr val="000000"/>
                      </a:solidFill>
                      <a:latin typeface="Verdana" pitchFamily="34" charset="0"/>
                    </a:rPr>
                    <a:t>2</a:t>
                  </a:r>
                  <a:endParaRPr lang="en-US" altLang="hu-HU" sz="1000" b="1" smtClean="0">
                    <a:solidFill>
                      <a:srgbClr val="000000"/>
                    </a:solidFill>
                    <a:latin typeface="Verdana" pitchFamily="34" charset="0"/>
                  </a:endParaRPr>
                </a:p>
                <a:p>
                  <a:pPr algn="ctr">
                    <a:spcBef>
                      <a:spcPct val="0"/>
                    </a:spcBef>
                    <a:buFontTx/>
                    <a:buNone/>
                  </a:pPr>
                  <a:r>
                    <a:rPr lang="en-US" altLang="hu-HU" sz="1000" smtClean="0">
                      <a:solidFill>
                        <a:srgbClr val="000000"/>
                      </a:solidFill>
                      <a:latin typeface="Verdana" pitchFamily="34" charset="0"/>
                    </a:rPr>
                    <a:t>ARMv8</a:t>
                  </a:r>
                  <a:endParaRPr lang="hu-HU" altLang="hu-HU" sz="1000" smtClean="0">
                    <a:solidFill>
                      <a:srgbClr val="000000"/>
                    </a:solidFill>
                    <a:latin typeface="Verdana" pitchFamily="34" charset="0"/>
                  </a:endParaRPr>
                </a:p>
                <a:p>
                  <a:pPr algn="ctr">
                    <a:spcBef>
                      <a:spcPct val="0"/>
                    </a:spcBef>
                    <a:buFontTx/>
                    <a:buNone/>
                  </a:pPr>
                  <a:r>
                    <a:rPr lang="en-US" altLang="hu-HU" sz="1000" smtClean="0">
                      <a:solidFill>
                        <a:srgbClr val="000000"/>
                      </a:solidFill>
                      <a:latin typeface="Verdana" pitchFamily="34" charset="0"/>
                    </a:rPr>
                    <a:t>16 nm</a:t>
                  </a:r>
                  <a:endParaRPr lang="hu-HU" altLang="hu-HU" sz="1000">
                    <a:solidFill>
                      <a:srgbClr val="000000"/>
                    </a:solidFill>
                    <a:latin typeface="Verdana" pitchFamily="34" charset="0"/>
                  </a:endParaRPr>
                </a:p>
              </p:txBody>
            </p:sp>
          </p:grpSp>
        </p:grpSp>
        <p:cxnSp>
          <p:nvCxnSpPr>
            <p:cNvPr id="81" name="Egyenes összekötő 56"/>
            <p:cNvCxnSpPr/>
            <p:nvPr/>
          </p:nvCxnSpPr>
          <p:spPr>
            <a:xfrm>
              <a:off x="8879033" y="6339811"/>
              <a:ext cx="0" cy="128314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0" name="Lekerekített téglalap 30"/>
            <p:cNvSpPr/>
            <p:nvPr/>
          </p:nvSpPr>
          <p:spPr>
            <a:xfrm>
              <a:off x="8726961" y="4784778"/>
              <a:ext cx="170183" cy="159878"/>
            </a:xfrm>
            <a:prstGeom prst="roundRect">
              <a:avLst/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hu-HU">
                <a:solidFill>
                  <a:prstClr val="white"/>
                </a:solidFill>
              </a:endParaRPr>
            </a:p>
          </p:txBody>
        </p:sp>
        <p:sp>
          <p:nvSpPr>
            <p:cNvPr id="91" name="Szövegdoboz 36"/>
            <p:cNvSpPr txBox="1">
              <a:spLocks noChangeArrowheads="1"/>
            </p:cNvSpPr>
            <p:nvPr/>
          </p:nvSpPr>
          <p:spPr bwMode="auto">
            <a:xfrm rot="21367734">
              <a:off x="7615595" y="4643832"/>
              <a:ext cx="1002197" cy="6924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itchFamily="34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itchFamily="34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itchFamily="34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itchFamily="34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hu-HU" altLang="hu-HU" sz="900" dirty="0" smtClean="0">
                  <a:solidFill>
                    <a:srgbClr val="000000"/>
                  </a:solidFill>
                  <a:latin typeface="Verdana" pitchFamily="34" charset="0"/>
                </a:rPr>
                <a:t>11</a:t>
              </a:r>
              <a:r>
                <a:rPr lang="en-US" altLang="hu-HU" sz="900" dirty="0" smtClean="0">
                  <a:solidFill>
                    <a:srgbClr val="000000"/>
                  </a:solidFill>
                  <a:latin typeface="Verdana" pitchFamily="34" charset="0"/>
                </a:rPr>
                <a:t>/201</a:t>
              </a:r>
              <a:r>
                <a:rPr lang="hu-HU" altLang="hu-HU" sz="900" dirty="0" smtClean="0">
                  <a:solidFill>
                    <a:srgbClr val="000000"/>
                  </a:solidFill>
                  <a:latin typeface="Verdana" pitchFamily="34" charset="0"/>
                </a:rPr>
                <a:t>5</a:t>
              </a:r>
              <a:endParaRPr lang="en-US" altLang="hu-HU" sz="900" dirty="0" smtClean="0">
                <a:solidFill>
                  <a:srgbClr val="000000"/>
                </a:solidFill>
                <a:latin typeface="Verdana" pitchFamily="34" charset="0"/>
              </a:endParaRPr>
            </a:p>
            <a:p>
              <a:pPr>
                <a:spcBef>
                  <a:spcPct val="0"/>
                </a:spcBef>
                <a:buFontTx/>
                <a:buNone/>
              </a:pPr>
              <a:r>
                <a:rPr lang="hu-HU" altLang="hu-HU" sz="1000" b="1" dirty="0" smtClean="0">
                  <a:solidFill>
                    <a:srgbClr val="000000"/>
                  </a:solidFill>
                  <a:latin typeface="Verdana" pitchFamily="34" charset="0"/>
                </a:rPr>
                <a:t>Cortex-A35</a:t>
              </a:r>
              <a:endParaRPr lang="en-US" altLang="hu-HU" sz="1000" b="1" dirty="0" smtClean="0">
                <a:solidFill>
                  <a:srgbClr val="000000"/>
                </a:solidFill>
                <a:latin typeface="Verdana" pitchFamily="34" charset="0"/>
              </a:endParaRPr>
            </a:p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hu-HU" sz="1000" dirty="0" smtClean="0">
                  <a:solidFill>
                    <a:srgbClr val="000000"/>
                  </a:solidFill>
                  <a:latin typeface="Verdana" pitchFamily="34" charset="0"/>
                </a:rPr>
                <a:t>ARMv8</a:t>
              </a:r>
            </a:p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hu-HU" sz="1000" dirty="0" smtClean="0">
                  <a:solidFill>
                    <a:srgbClr val="000000"/>
                  </a:solidFill>
                  <a:latin typeface="Verdana" pitchFamily="34" charset="0"/>
                </a:rPr>
                <a:t>2</a:t>
              </a:r>
              <a:r>
                <a:rPr lang="hu-HU" altLang="hu-HU" sz="1000" dirty="0" smtClean="0">
                  <a:solidFill>
                    <a:srgbClr val="000000"/>
                  </a:solidFill>
                  <a:latin typeface="Verdana" pitchFamily="34" charset="0"/>
                </a:rPr>
                <a:t>8</a:t>
              </a:r>
              <a:r>
                <a:rPr lang="en-US" altLang="hu-HU" sz="1000" dirty="0" smtClean="0">
                  <a:solidFill>
                    <a:srgbClr val="000000"/>
                  </a:solidFill>
                  <a:latin typeface="Verdana" pitchFamily="34" charset="0"/>
                </a:rPr>
                <a:t> nm</a:t>
              </a:r>
              <a:endParaRPr lang="hu-HU" altLang="hu-HU" sz="1000" dirty="0">
                <a:solidFill>
                  <a:srgbClr val="000000"/>
                </a:solidFill>
                <a:latin typeface="Verdana" pitchFamily="34" charset="0"/>
              </a:endParaRPr>
            </a:p>
          </p:txBody>
        </p:sp>
      </p:grpSp>
      <p:sp>
        <p:nvSpPr>
          <p:cNvPr id="92" name="TextBox 91"/>
          <p:cNvSpPr txBox="1"/>
          <p:nvPr/>
        </p:nvSpPr>
        <p:spPr>
          <a:xfrm>
            <a:off x="178641" y="535233"/>
            <a:ext cx="795496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hu-HU" dirty="0" smtClean="0">
                <a:solidFill>
                  <a:srgbClr val="2D2D8A"/>
                </a:solidFill>
              </a:rPr>
              <a:t>7.3</a:t>
            </a:r>
            <a:r>
              <a:rPr lang="en-US" dirty="0" smtClean="0">
                <a:solidFill>
                  <a:srgbClr val="2D2D8A"/>
                </a:solidFill>
              </a:rPr>
              <a:t> </a:t>
            </a:r>
            <a:r>
              <a:rPr lang="en-US" dirty="0">
                <a:solidFill>
                  <a:srgbClr val="2D2D8A"/>
                </a:solidFill>
              </a:rPr>
              <a:t>The </a:t>
            </a:r>
            <a:r>
              <a:rPr lang="en-US" dirty="0" smtClean="0">
                <a:solidFill>
                  <a:srgbClr val="2D2D8A"/>
                </a:solidFill>
              </a:rPr>
              <a:t>64-bit low power Cortex-A53 </a:t>
            </a:r>
            <a:r>
              <a:rPr lang="hu-HU" dirty="0" smtClean="0">
                <a:solidFill>
                  <a:srgbClr val="2D2D8A"/>
                </a:solidFill>
              </a:rPr>
              <a:t>-1 </a:t>
            </a:r>
            <a:r>
              <a:rPr lang="en-US" dirty="0" smtClean="0">
                <a:solidFill>
                  <a:srgbClr val="000000"/>
                </a:solidFill>
              </a:rPr>
              <a:t>(based on [</a:t>
            </a:r>
            <a:r>
              <a:rPr lang="hu-HU" dirty="0" smtClean="0">
                <a:solidFill>
                  <a:srgbClr val="000000"/>
                </a:solidFill>
              </a:rPr>
              <a:t>12</a:t>
            </a:r>
            <a:r>
              <a:rPr lang="en-US" dirty="0" smtClean="0">
                <a:solidFill>
                  <a:srgbClr val="000000"/>
                </a:solidFill>
              </a:rPr>
              <a:t>]) 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93" name="Rounded Rectangle 92"/>
          <p:cNvSpPr/>
          <p:nvPr/>
        </p:nvSpPr>
        <p:spPr>
          <a:xfrm rot="21398466">
            <a:off x="6006940" y="4604670"/>
            <a:ext cx="1296000" cy="1040021"/>
          </a:xfrm>
          <a:prstGeom prst="roundRect">
            <a:avLst/>
          </a:prstGeom>
          <a:noFill/>
          <a:ln w="28575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9331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321" name="Picture 1" descr="http://www.techpowerup.com/img/12-10-30/arm_cortex-a53_0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515" y="1337732"/>
            <a:ext cx="5130570" cy="4386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77800" y="634560"/>
            <a:ext cx="57826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mtClean="0">
                <a:solidFill>
                  <a:srgbClr val="2D2D8A"/>
                </a:solidFill>
              </a:rPr>
              <a:t>High level block diagram of the Cortex-A53 </a:t>
            </a:r>
            <a:r>
              <a:rPr lang="en-US" smtClean="0">
                <a:solidFill>
                  <a:srgbClr val="000000"/>
                </a:solidFill>
              </a:rPr>
              <a:t>[</a:t>
            </a:r>
            <a:r>
              <a:rPr lang="hu-HU" smtClean="0">
                <a:solidFill>
                  <a:srgbClr val="000000"/>
                </a:solidFill>
              </a:rPr>
              <a:t>53</a:t>
            </a:r>
            <a:r>
              <a:rPr lang="en-US" smtClean="0">
                <a:solidFill>
                  <a:srgbClr val="000000"/>
                </a:solidFill>
              </a:rPr>
              <a:t>]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393700"/>
          </a:xfrm>
        </p:spPr>
        <p:txBody>
          <a:bodyPr/>
          <a:lstStyle/>
          <a:p>
            <a:r>
              <a:rPr lang="hu-HU" smtClean="0"/>
              <a:t>7.3 </a:t>
            </a:r>
            <a:r>
              <a:rPr lang="en-US" smtClean="0"/>
              <a:t>The 64-bit low power Cortex-A53 </a:t>
            </a:r>
            <a:r>
              <a:rPr lang="hu-HU" smtClean="0"/>
              <a:t>(3)</a:t>
            </a:r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5463317" y="1376336"/>
            <a:ext cx="3536546" cy="437042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Aft>
                <a:spcPts val="400"/>
              </a:spcAft>
            </a:pPr>
            <a:r>
              <a:rPr lang="hu-HU" sz="1350" smtClean="0">
                <a:solidFill>
                  <a:srgbClr val="000000"/>
                </a:solidFill>
              </a:rPr>
              <a:t>PA:      Physical Address</a:t>
            </a:r>
          </a:p>
          <a:p>
            <a:pPr>
              <a:spcAft>
                <a:spcPts val="400"/>
              </a:spcAft>
            </a:pPr>
            <a:r>
              <a:rPr lang="hu-HU" sz="1350" smtClean="0">
                <a:solidFill>
                  <a:srgbClr val="000000"/>
                </a:solidFill>
              </a:rPr>
              <a:t>DED:   Double Error Detection</a:t>
            </a:r>
          </a:p>
          <a:p>
            <a:pPr>
              <a:spcAft>
                <a:spcPts val="400"/>
              </a:spcAft>
            </a:pPr>
            <a:r>
              <a:rPr lang="hu-HU" sz="1350" smtClean="0">
                <a:solidFill>
                  <a:srgbClr val="000000"/>
                </a:solidFill>
              </a:rPr>
              <a:t>ECC:    Error Correcting Code</a:t>
            </a:r>
          </a:p>
          <a:p>
            <a:pPr>
              <a:spcAft>
                <a:spcPts val="200"/>
              </a:spcAft>
            </a:pPr>
            <a:r>
              <a:rPr lang="hu-HU" sz="1350" smtClean="0">
                <a:solidFill>
                  <a:srgbClr val="000000"/>
                </a:solidFill>
              </a:rPr>
              <a:t>ACP:    Accelerator Coherence Port</a:t>
            </a:r>
          </a:p>
          <a:p>
            <a:r>
              <a:rPr lang="hu-HU" sz="1350">
                <a:solidFill>
                  <a:srgbClr val="000000"/>
                </a:solidFill>
              </a:rPr>
              <a:t> </a:t>
            </a:r>
            <a:r>
              <a:rPr lang="hu-HU" sz="1350" smtClean="0">
                <a:solidFill>
                  <a:srgbClr val="000000"/>
                </a:solidFill>
              </a:rPr>
              <a:t>            (to connect non-cached </a:t>
            </a:r>
          </a:p>
          <a:p>
            <a:pPr>
              <a:spcAft>
                <a:spcPts val="400"/>
              </a:spcAft>
            </a:pPr>
            <a:r>
              <a:rPr lang="hu-HU" sz="1350" smtClean="0">
                <a:solidFill>
                  <a:srgbClr val="000000"/>
                </a:solidFill>
              </a:rPr>
              <a:t>             coherent data sources)</a:t>
            </a:r>
          </a:p>
          <a:p>
            <a:pPr>
              <a:spcAft>
                <a:spcPts val="400"/>
              </a:spcAft>
            </a:pPr>
            <a:r>
              <a:rPr lang="hu-HU" sz="1350" smtClean="0">
                <a:solidFill>
                  <a:srgbClr val="000000"/>
                </a:solidFill>
              </a:rPr>
              <a:t>SCU:    Snoop Control Unit</a:t>
            </a:r>
          </a:p>
          <a:p>
            <a:r>
              <a:rPr lang="hu-HU" sz="1350" smtClean="0">
                <a:solidFill>
                  <a:srgbClr val="000000"/>
                </a:solidFill>
              </a:rPr>
              <a:t>AMBA: Advanced Microcontroller</a:t>
            </a:r>
          </a:p>
          <a:p>
            <a:pPr>
              <a:spcAft>
                <a:spcPts val="200"/>
              </a:spcAft>
            </a:pPr>
            <a:r>
              <a:rPr lang="hu-HU" sz="1350" smtClean="0">
                <a:solidFill>
                  <a:srgbClr val="000000"/>
                </a:solidFill>
              </a:rPr>
              <a:t>             Bus Architecture</a:t>
            </a:r>
          </a:p>
          <a:p>
            <a:r>
              <a:rPr lang="hu-HU" sz="1350" smtClean="0">
                <a:solidFill>
                  <a:srgbClr val="000000"/>
                </a:solidFill>
              </a:rPr>
              <a:t>             (O</a:t>
            </a:r>
            <a:r>
              <a:rPr lang="en-US" sz="1350" smtClean="0">
                <a:solidFill>
                  <a:srgbClr val="000000"/>
                </a:solidFill>
              </a:rPr>
              <a:t>n-chip </a:t>
            </a:r>
            <a:r>
              <a:rPr lang="en-US" sz="1350">
                <a:solidFill>
                  <a:srgbClr val="000000"/>
                </a:solidFill>
              </a:rPr>
              <a:t>bus standard for </a:t>
            </a:r>
            <a:endParaRPr lang="hu-HU" sz="1350" smtClean="0">
              <a:solidFill>
                <a:srgbClr val="000000"/>
              </a:solidFill>
            </a:endParaRPr>
          </a:p>
          <a:p>
            <a:pPr>
              <a:spcAft>
                <a:spcPts val="400"/>
              </a:spcAft>
            </a:pPr>
            <a:r>
              <a:rPr lang="hu-HU" sz="1350" smtClean="0">
                <a:solidFill>
                  <a:srgbClr val="000000"/>
                </a:solidFill>
              </a:rPr>
              <a:t>             </a:t>
            </a:r>
            <a:r>
              <a:rPr lang="en-US" sz="1350" err="1" smtClean="0">
                <a:solidFill>
                  <a:srgbClr val="000000"/>
                </a:solidFill>
              </a:rPr>
              <a:t>SoC</a:t>
            </a:r>
            <a:r>
              <a:rPr lang="hu-HU" sz="1350" smtClean="0">
                <a:solidFill>
                  <a:srgbClr val="000000"/>
                </a:solidFill>
              </a:rPr>
              <a:t>)</a:t>
            </a:r>
            <a:r>
              <a:rPr lang="en-US" sz="1350" smtClean="0">
                <a:solidFill>
                  <a:srgbClr val="000000"/>
                </a:solidFill>
              </a:rPr>
              <a:t> designs</a:t>
            </a:r>
            <a:r>
              <a:rPr lang="hu-HU" sz="1350" smtClean="0">
                <a:solidFill>
                  <a:srgbClr val="000000"/>
                </a:solidFill>
              </a:rPr>
              <a:t>)</a:t>
            </a:r>
          </a:p>
          <a:p>
            <a:pPr>
              <a:spcAft>
                <a:spcPts val="200"/>
              </a:spcAft>
            </a:pPr>
            <a:r>
              <a:rPr lang="en-US" sz="1350" smtClean="0">
                <a:solidFill>
                  <a:srgbClr val="000000"/>
                </a:solidFill>
              </a:rPr>
              <a:t>ACE</a:t>
            </a:r>
            <a:r>
              <a:rPr lang="hu-HU" sz="1350" smtClean="0">
                <a:solidFill>
                  <a:srgbClr val="000000"/>
                </a:solidFill>
              </a:rPr>
              <a:t>:</a:t>
            </a:r>
            <a:r>
              <a:rPr lang="en-US" sz="1350">
                <a:solidFill>
                  <a:srgbClr val="000000"/>
                </a:solidFill>
              </a:rPr>
              <a:t> </a:t>
            </a:r>
            <a:r>
              <a:rPr lang="hu-HU" sz="1350" smtClean="0">
                <a:solidFill>
                  <a:srgbClr val="000000"/>
                </a:solidFill>
              </a:rPr>
              <a:t>   </a:t>
            </a:r>
            <a:r>
              <a:rPr lang="en-US" sz="1350" smtClean="0">
                <a:solidFill>
                  <a:srgbClr val="000000"/>
                </a:solidFill>
              </a:rPr>
              <a:t>AXI </a:t>
            </a:r>
            <a:r>
              <a:rPr lang="en-US" sz="1350">
                <a:solidFill>
                  <a:srgbClr val="000000"/>
                </a:solidFill>
              </a:rPr>
              <a:t>Coherency </a:t>
            </a:r>
            <a:r>
              <a:rPr lang="en-US" sz="1350" smtClean="0">
                <a:solidFill>
                  <a:srgbClr val="000000"/>
                </a:solidFill>
              </a:rPr>
              <a:t>Extensions</a:t>
            </a:r>
            <a:endParaRPr lang="hu-HU" sz="1350" smtClean="0">
              <a:solidFill>
                <a:srgbClr val="000000"/>
              </a:solidFill>
            </a:endParaRPr>
          </a:p>
          <a:p>
            <a:r>
              <a:rPr lang="hu-HU" sz="1350" smtClean="0">
                <a:solidFill>
                  <a:srgbClr val="000000"/>
                </a:solidFill>
              </a:rPr>
              <a:t>             (</a:t>
            </a:r>
            <a:r>
              <a:rPr lang="en-US" sz="1350" smtClean="0">
                <a:solidFill>
                  <a:srgbClr val="000000"/>
                </a:solidFill>
              </a:rPr>
              <a:t>Used </a:t>
            </a:r>
            <a:r>
              <a:rPr lang="en-US" sz="1350">
                <a:solidFill>
                  <a:srgbClr val="000000"/>
                </a:solidFill>
              </a:rPr>
              <a:t>in </a:t>
            </a:r>
            <a:r>
              <a:rPr lang="en-US" sz="1350" err="1" smtClean="0">
                <a:solidFill>
                  <a:srgbClr val="000000"/>
                </a:solidFill>
              </a:rPr>
              <a:t>big.LITTLE</a:t>
            </a:r>
            <a:r>
              <a:rPr lang="en-US" sz="1350" smtClean="0">
                <a:solidFill>
                  <a:srgbClr val="000000"/>
                </a:solidFill>
              </a:rPr>
              <a:t> systems</a:t>
            </a:r>
            <a:endParaRPr lang="hu-HU" sz="1350" smtClean="0">
              <a:solidFill>
                <a:srgbClr val="000000"/>
              </a:solidFill>
            </a:endParaRPr>
          </a:p>
          <a:p>
            <a:r>
              <a:rPr lang="en-US" sz="1350" smtClean="0">
                <a:solidFill>
                  <a:srgbClr val="000000"/>
                </a:solidFill>
              </a:rPr>
              <a:t> </a:t>
            </a:r>
            <a:r>
              <a:rPr lang="hu-HU" sz="1350" smtClean="0">
                <a:solidFill>
                  <a:srgbClr val="000000"/>
                </a:solidFill>
              </a:rPr>
              <a:t>            </a:t>
            </a:r>
            <a:r>
              <a:rPr lang="en-US" sz="1350" smtClean="0">
                <a:solidFill>
                  <a:srgbClr val="000000"/>
                </a:solidFill>
              </a:rPr>
              <a:t>for </a:t>
            </a:r>
            <a:r>
              <a:rPr lang="en-US" sz="1350">
                <a:solidFill>
                  <a:srgbClr val="000000"/>
                </a:solidFill>
              </a:rPr>
              <a:t>smartphones, tablets</a:t>
            </a:r>
            <a:r>
              <a:rPr lang="en-US" sz="1350" smtClean="0">
                <a:solidFill>
                  <a:srgbClr val="000000"/>
                </a:solidFill>
              </a:rPr>
              <a:t>,</a:t>
            </a:r>
            <a:endParaRPr lang="hu-HU" sz="1350" smtClean="0">
              <a:solidFill>
                <a:srgbClr val="000000"/>
              </a:solidFill>
            </a:endParaRPr>
          </a:p>
          <a:p>
            <a:pPr>
              <a:spcAft>
                <a:spcPts val="400"/>
              </a:spcAft>
            </a:pPr>
            <a:r>
              <a:rPr lang="hu-HU" sz="1350">
                <a:solidFill>
                  <a:srgbClr val="000000"/>
                </a:solidFill>
              </a:rPr>
              <a:t> </a:t>
            </a:r>
            <a:r>
              <a:rPr lang="hu-HU" sz="1350" smtClean="0">
                <a:solidFill>
                  <a:srgbClr val="000000"/>
                </a:solidFill>
              </a:rPr>
              <a:t>           </a:t>
            </a:r>
            <a:r>
              <a:rPr lang="en-US" sz="1350" smtClean="0">
                <a:solidFill>
                  <a:srgbClr val="000000"/>
                </a:solidFill>
              </a:rPr>
              <a:t> </a:t>
            </a:r>
            <a:r>
              <a:rPr lang="en-US" sz="1350">
                <a:solidFill>
                  <a:srgbClr val="000000"/>
                </a:solidFill>
              </a:rPr>
              <a:t>etc</a:t>
            </a:r>
            <a:r>
              <a:rPr lang="en-US" sz="1350" smtClean="0">
                <a:solidFill>
                  <a:srgbClr val="000000"/>
                </a:solidFill>
              </a:rPr>
              <a:t>.</a:t>
            </a:r>
            <a:r>
              <a:rPr lang="hu-HU" sz="1350" smtClean="0">
                <a:solidFill>
                  <a:srgbClr val="000000"/>
                </a:solidFill>
              </a:rPr>
              <a:t>)</a:t>
            </a:r>
          </a:p>
          <a:p>
            <a:pPr>
              <a:spcAft>
                <a:spcPts val="200"/>
              </a:spcAft>
            </a:pPr>
            <a:r>
              <a:rPr lang="en-US" sz="1350" smtClean="0">
                <a:solidFill>
                  <a:srgbClr val="000000"/>
                </a:solidFill>
              </a:rPr>
              <a:t>AXI</a:t>
            </a:r>
            <a:r>
              <a:rPr lang="hu-HU" sz="1350" smtClean="0">
                <a:solidFill>
                  <a:srgbClr val="000000"/>
                </a:solidFill>
              </a:rPr>
              <a:t>:    </a:t>
            </a:r>
            <a:r>
              <a:rPr lang="en-US" sz="1350">
                <a:solidFill>
                  <a:srgbClr val="000000"/>
                </a:solidFill>
              </a:rPr>
              <a:t> Advanced </a:t>
            </a:r>
            <a:r>
              <a:rPr lang="en-US" sz="1350" err="1">
                <a:solidFill>
                  <a:srgbClr val="000000"/>
                </a:solidFill>
              </a:rPr>
              <a:t>eXtensible</a:t>
            </a:r>
            <a:r>
              <a:rPr lang="en-US" sz="1350">
                <a:solidFill>
                  <a:srgbClr val="000000"/>
                </a:solidFill>
              </a:rPr>
              <a:t> </a:t>
            </a:r>
            <a:r>
              <a:rPr lang="en-US" sz="1350" smtClean="0">
                <a:solidFill>
                  <a:srgbClr val="000000"/>
                </a:solidFill>
              </a:rPr>
              <a:t>Interface</a:t>
            </a:r>
            <a:endParaRPr lang="hu-HU" sz="1350" smtClean="0">
              <a:solidFill>
                <a:srgbClr val="000000"/>
              </a:solidFill>
            </a:endParaRPr>
          </a:p>
          <a:p>
            <a:r>
              <a:rPr lang="hu-HU" sz="1350" smtClean="0">
                <a:solidFill>
                  <a:srgbClr val="000000"/>
                </a:solidFill>
              </a:rPr>
              <a:t>              (</a:t>
            </a:r>
            <a:r>
              <a:rPr lang="en-US" sz="1350" smtClean="0">
                <a:solidFill>
                  <a:srgbClr val="000000"/>
                </a:solidFill>
              </a:rPr>
              <a:t>The </a:t>
            </a:r>
            <a:r>
              <a:rPr lang="en-US" sz="1350">
                <a:solidFill>
                  <a:srgbClr val="000000"/>
                </a:solidFill>
              </a:rPr>
              <a:t>most widespread </a:t>
            </a:r>
            <a:r>
              <a:rPr lang="en-US" sz="1350" smtClean="0">
                <a:solidFill>
                  <a:srgbClr val="000000"/>
                </a:solidFill>
              </a:rPr>
              <a:t>AMBA</a:t>
            </a:r>
            <a:endParaRPr lang="hu-HU" sz="1350" smtClean="0">
              <a:solidFill>
                <a:srgbClr val="000000"/>
              </a:solidFill>
            </a:endParaRPr>
          </a:p>
          <a:p>
            <a:r>
              <a:rPr lang="hu-HU" sz="1350">
                <a:solidFill>
                  <a:srgbClr val="000000"/>
                </a:solidFill>
              </a:rPr>
              <a:t> </a:t>
            </a:r>
            <a:r>
              <a:rPr lang="hu-HU" sz="1350" smtClean="0">
                <a:solidFill>
                  <a:srgbClr val="000000"/>
                </a:solidFill>
              </a:rPr>
              <a:t>            </a:t>
            </a:r>
            <a:r>
              <a:rPr lang="en-US" sz="1350" smtClean="0">
                <a:solidFill>
                  <a:srgbClr val="000000"/>
                </a:solidFill>
              </a:rPr>
              <a:t> interface</a:t>
            </a:r>
            <a:r>
              <a:rPr lang="hu-HU" sz="1350" smtClean="0">
                <a:solidFill>
                  <a:srgbClr val="000000"/>
                </a:solidFill>
              </a:rPr>
              <a:t>)</a:t>
            </a:r>
            <a:r>
              <a:rPr lang="en-US" sz="1350" smtClean="0">
                <a:solidFill>
                  <a:srgbClr val="000000"/>
                </a:solidFill>
              </a:rPr>
              <a:t>.</a:t>
            </a:r>
            <a:r>
              <a:rPr lang="hu-HU" sz="1350" smtClean="0">
                <a:solidFill>
                  <a:srgbClr val="000000"/>
                </a:solidFill>
              </a:rPr>
              <a:t> </a:t>
            </a:r>
            <a:endParaRPr lang="hu-HU" sz="135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0682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Default Design">
  <a:themeElements>
    <a:clrScheme name="1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Custom 1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9050" cap="flat" cmpd="sng" algn="ctr">
          <a:solidFill>
            <a:srgbClr val="FF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400" b="0" i="0" u="none" strike="noStrike" cap="none" normalizeH="0" baseline="0" smtClean="0">
            <a:ln>
              <a:noFill/>
            </a:ln>
            <a:solidFill>
              <a:srgbClr val="3333CC"/>
            </a:solidFill>
            <a:effectLst/>
            <a:latin typeface="Verdan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9050" cap="flat" cmpd="sng" algn="ctr">
          <a:solidFill>
            <a:srgbClr val="FF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400" b="0" i="0" u="none" strike="noStrike" cap="none" normalizeH="0" baseline="0" smtClean="0">
            <a:ln>
              <a:noFill/>
            </a:ln>
            <a:solidFill>
              <a:srgbClr val="3333CC"/>
            </a:solidFill>
            <a:effectLst/>
            <a:latin typeface="Verdana" pitchFamily="34" charset="0"/>
          </a:defRPr>
        </a:defPPr>
      </a:lstStyle>
    </a:lnDef>
  </a:objectDefaults>
  <a:extraClrSchemeLst>
    <a:extraClrScheme>
      <a:clrScheme name="1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3_Default Design">
  <a:themeElements>
    <a:clrScheme name="1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Custom 2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9050" cap="flat" cmpd="sng" algn="ctr">
          <a:solidFill>
            <a:srgbClr val="FF0000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9050" cap="flat" cmpd="sng" algn="ctr">
          <a:solidFill>
            <a:srgbClr val="FF0000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lnDef>
  </a:objectDefaults>
  <a:extraClrSchemeLst>
    <a:extraClrScheme>
      <a:clrScheme name="1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5_Default Design">
  <a:themeElements>
    <a:clrScheme name="1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Custom 1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rgbClr val="FF0000"/>
          </a:solidFill>
          <a:prstDash val="solid"/>
          <a:round/>
          <a:headEnd type="none" w="med" len="med"/>
          <a:tailEnd type="triangl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rgbClr val="CCFFFF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rgbClr val="FF0000"/>
          </a:solidFill>
          <a:prstDash val="solid"/>
          <a:round/>
          <a:headEnd type="none" w="med" len="med"/>
          <a:tailEnd type="triangl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rgbClr val="CCFFFF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lnDef>
  </a:objectDefaults>
  <a:extraClrSchemeLst>
    <a:extraClrScheme>
      <a:clrScheme name="1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5_Level">
  <a:themeElements>
    <a:clrScheme name="5_Level 8">
      <a:dk1>
        <a:srgbClr val="000000"/>
      </a:dk1>
      <a:lt1>
        <a:srgbClr val="FFFFFF"/>
      </a:lt1>
      <a:dk2>
        <a:srgbClr val="999900"/>
      </a:dk2>
      <a:lt2>
        <a:srgbClr val="666600"/>
      </a:lt2>
      <a:accent1>
        <a:srgbClr val="99CC00"/>
      </a:accent1>
      <a:accent2>
        <a:srgbClr val="CCCC66"/>
      </a:accent2>
      <a:accent3>
        <a:srgbClr val="FFFFFF"/>
      </a:accent3>
      <a:accent4>
        <a:srgbClr val="000000"/>
      </a:accent4>
      <a:accent5>
        <a:srgbClr val="CAE2AA"/>
      </a:accent5>
      <a:accent6>
        <a:srgbClr val="B9B95C"/>
      </a:accent6>
      <a:hlink>
        <a:srgbClr val="FFCC00"/>
      </a:hlink>
      <a:folHlink>
        <a:srgbClr val="CC9900"/>
      </a:folHlink>
    </a:clrScheme>
    <a:fontScheme name="5_Level">
      <a:majorFont>
        <a:latin typeface="Garamond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5_Level 1">
        <a:dk1>
          <a:srgbClr val="006699"/>
        </a:dk1>
        <a:lt1>
          <a:srgbClr val="FFFFFF"/>
        </a:lt1>
        <a:dk2>
          <a:srgbClr val="000000"/>
        </a:dk2>
        <a:lt2>
          <a:srgbClr val="99FF99"/>
        </a:lt2>
        <a:accent1>
          <a:srgbClr val="00CC99"/>
        </a:accent1>
        <a:accent2>
          <a:srgbClr val="009999"/>
        </a:accent2>
        <a:accent3>
          <a:srgbClr val="AAAAAA"/>
        </a:accent3>
        <a:accent4>
          <a:srgbClr val="DADADA"/>
        </a:accent4>
        <a:accent5>
          <a:srgbClr val="AAE2CA"/>
        </a:accent5>
        <a:accent6>
          <a:srgbClr val="008A8A"/>
        </a:accent6>
        <a:hlink>
          <a:srgbClr val="0066FF"/>
        </a:hlink>
        <a:folHlink>
          <a:srgbClr val="989CBA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Level 2">
        <a:dk1>
          <a:srgbClr val="808000"/>
        </a:dk1>
        <a:lt1>
          <a:srgbClr val="FFFFFF"/>
        </a:lt1>
        <a:dk2>
          <a:srgbClr val="5C271E"/>
        </a:dk2>
        <a:lt2>
          <a:srgbClr val="FFDD89"/>
        </a:lt2>
        <a:accent1>
          <a:srgbClr val="CC6600"/>
        </a:accent1>
        <a:accent2>
          <a:srgbClr val="CC9900"/>
        </a:accent2>
        <a:accent3>
          <a:srgbClr val="B5ACAB"/>
        </a:accent3>
        <a:accent4>
          <a:srgbClr val="DADADA"/>
        </a:accent4>
        <a:accent5>
          <a:srgbClr val="E2B8AA"/>
        </a:accent5>
        <a:accent6>
          <a:srgbClr val="B98A00"/>
        </a:accent6>
        <a:hlink>
          <a:srgbClr val="669900"/>
        </a:hlink>
        <a:folHlink>
          <a:srgbClr val="A3A27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Level 3">
        <a:dk1>
          <a:srgbClr val="763B00"/>
        </a:dk1>
        <a:lt1>
          <a:srgbClr val="FFFFFF"/>
        </a:lt1>
        <a:dk2>
          <a:srgbClr val="330000"/>
        </a:dk2>
        <a:lt2>
          <a:srgbClr val="CC9900"/>
        </a:lt2>
        <a:accent1>
          <a:srgbClr val="FFCC00"/>
        </a:accent1>
        <a:accent2>
          <a:srgbClr val="CC3300"/>
        </a:accent2>
        <a:accent3>
          <a:srgbClr val="ADAAAA"/>
        </a:accent3>
        <a:accent4>
          <a:srgbClr val="DADADA"/>
        </a:accent4>
        <a:accent5>
          <a:srgbClr val="FFE2AA"/>
        </a:accent5>
        <a:accent6>
          <a:srgbClr val="B92D00"/>
        </a:accent6>
        <a:hlink>
          <a:srgbClr val="666699"/>
        </a:hlink>
        <a:folHlink>
          <a:srgbClr val="99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Level 4">
        <a:dk1>
          <a:srgbClr val="6D3696"/>
        </a:dk1>
        <a:lt1>
          <a:srgbClr val="FFFFFF"/>
        </a:lt1>
        <a:dk2>
          <a:srgbClr val="51255D"/>
        </a:dk2>
        <a:lt2>
          <a:srgbClr val="FFFFCC"/>
        </a:lt2>
        <a:accent1>
          <a:srgbClr val="666699"/>
        </a:accent1>
        <a:accent2>
          <a:srgbClr val="800080"/>
        </a:accent2>
        <a:accent3>
          <a:srgbClr val="B3ACB6"/>
        </a:accent3>
        <a:accent4>
          <a:srgbClr val="DADADA"/>
        </a:accent4>
        <a:accent5>
          <a:srgbClr val="B8B8CA"/>
        </a:accent5>
        <a:accent6>
          <a:srgbClr val="730073"/>
        </a:accent6>
        <a:hlink>
          <a:srgbClr val="CCCC00"/>
        </a:hlink>
        <a:folHlink>
          <a:srgbClr val="A3A27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Level 5">
        <a:dk1>
          <a:srgbClr val="CC6600"/>
        </a:dk1>
        <a:lt1>
          <a:srgbClr val="FFFFFF"/>
        </a:lt1>
        <a:dk2>
          <a:srgbClr val="4A553B"/>
        </a:dk2>
        <a:lt2>
          <a:srgbClr val="FFBF1F"/>
        </a:lt2>
        <a:accent1>
          <a:srgbClr val="FFCC00"/>
        </a:accent1>
        <a:accent2>
          <a:srgbClr val="CC9900"/>
        </a:accent2>
        <a:accent3>
          <a:srgbClr val="B1B4AF"/>
        </a:accent3>
        <a:accent4>
          <a:srgbClr val="DADADA"/>
        </a:accent4>
        <a:accent5>
          <a:srgbClr val="FFE2AA"/>
        </a:accent5>
        <a:accent6>
          <a:srgbClr val="B98A00"/>
        </a:accent6>
        <a:hlink>
          <a:srgbClr val="669900"/>
        </a:hlink>
        <a:folHlink>
          <a:srgbClr val="A3A27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Level 6">
        <a:dk1>
          <a:srgbClr val="000000"/>
        </a:dk1>
        <a:lt1>
          <a:srgbClr val="FFFFFF"/>
        </a:lt1>
        <a:dk2>
          <a:srgbClr val="666699"/>
        </a:dk2>
        <a:lt2>
          <a:srgbClr val="FFCC00"/>
        </a:lt2>
        <a:accent1>
          <a:srgbClr val="FF9900"/>
        </a:accent1>
        <a:accent2>
          <a:srgbClr val="FF0000"/>
        </a:accent2>
        <a:accent3>
          <a:srgbClr val="FFFFFF"/>
        </a:accent3>
        <a:accent4>
          <a:srgbClr val="000000"/>
        </a:accent4>
        <a:accent5>
          <a:srgbClr val="FFCAAA"/>
        </a:accent5>
        <a:accent6>
          <a:srgbClr val="E70000"/>
        </a:accent6>
        <a:hlink>
          <a:srgbClr val="666699"/>
        </a:hlink>
        <a:folHlink>
          <a:srgbClr val="9999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Level 7">
        <a:dk1>
          <a:srgbClr val="000000"/>
        </a:dk1>
        <a:lt1>
          <a:srgbClr val="FFFFFF"/>
        </a:lt1>
        <a:dk2>
          <a:srgbClr val="CC3300"/>
        </a:dk2>
        <a:lt2>
          <a:srgbClr val="663300"/>
        </a:lt2>
        <a:accent1>
          <a:srgbClr val="FFCC00"/>
        </a:accent1>
        <a:accent2>
          <a:srgbClr val="CC6600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B95C00"/>
        </a:accent6>
        <a:hlink>
          <a:srgbClr val="CC9900"/>
        </a:hlink>
        <a:folHlink>
          <a:srgbClr val="99663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Level 8">
        <a:dk1>
          <a:srgbClr val="000000"/>
        </a:dk1>
        <a:lt1>
          <a:srgbClr val="FFFFFF"/>
        </a:lt1>
        <a:dk2>
          <a:srgbClr val="999900"/>
        </a:dk2>
        <a:lt2>
          <a:srgbClr val="666600"/>
        </a:lt2>
        <a:accent1>
          <a:srgbClr val="99CC00"/>
        </a:accent1>
        <a:accent2>
          <a:srgbClr val="CCCC66"/>
        </a:accent2>
        <a:accent3>
          <a:srgbClr val="FFFFFF"/>
        </a:accent3>
        <a:accent4>
          <a:srgbClr val="000000"/>
        </a:accent4>
        <a:accent5>
          <a:srgbClr val="CAE2AA"/>
        </a:accent5>
        <a:accent6>
          <a:srgbClr val="B9B95C"/>
        </a:accent6>
        <a:hlink>
          <a:srgbClr val="FFCC00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2_Default Design">
  <a:themeElements>
    <a:clrScheme name="1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Default Design">
      <a:majorFont>
        <a:latin typeface="Verdana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5875" cap="flat" cmpd="sng" algn="ctr">
          <a:solidFill>
            <a:srgbClr val="FF0000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rgbClr val="993300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0" tIns="0" rIns="0" bIns="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  <a:cs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5875" cap="flat" cmpd="sng" algn="ctr">
          <a:solidFill>
            <a:srgbClr val="FF0000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rgbClr val="993300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0" tIns="0" rIns="0" bIns="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  <a:cs typeface="Times New Roman" pitchFamily="18" charset="0"/>
          </a:defRPr>
        </a:defPPr>
      </a:lstStyle>
    </a:lnDef>
  </a:objectDefaults>
  <a:extraClrSchemeLst>
    <a:extraClrScheme>
      <a:clrScheme name="1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86527</TotalTime>
  <Words>7395</Words>
  <Application>Microsoft Office PowerPoint</Application>
  <PresentationFormat>Diavetítés a képernyőre (4:3 oldalarány)</PresentationFormat>
  <Paragraphs>1857</Paragraphs>
  <Slides>117</Slides>
  <Notes>23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6</vt:i4>
      </vt:variant>
      <vt:variant>
        <vt:lpstr>Téma</vt:lpstr>
      </vt:variant>
      <vt:variant>
        <vt:i4>5</vt:i4>
      </vt:variant>
      <vt:variant>
        <vt:lpstr>Diacímek</vt:lpstr>
      </vt:variant>
      <vt:variant>
        <vt:i4>117</vt:i4>
      </vt:variant>
    </vt:vector>
  </HeadingPairs>
  <TitlesOfParts>
    <vt:vector size="128" baseType="lpstr">
      <vt:lpstr>Arial</vt:lpstr>
      <vt:lpstr>Calibri</vt:lpstr>
      <vt:lpstr>Garamond</vt:lpstr>
      <vt:lpstr>Times New Roman</vt:lpstr>
      <vt:lpstr>Verdana</vt:lpstr>
      <vt:lpstr>Wingdings</vt:lpstr>
      <vt:lpstr>1_Default Design</vt:lpstr>
      <vt:lpstr>3_Default Design</vt:lpstr>
      <vt:lpstr>5_Default Design</vt:lpstr>
      <vt:lpstr>5_Level</vt:lpstr>
      <vt:lpstr>2_Default Design</vt:lpstr>
      <vt:lpstr>PowerPoint bemutató</vt:lpstr>
      <vt:lpstr>PowerPoint bemutató</vt:lpstr>
      <vt:lpstr>PowerPoint bemutató</vt:lpstr>
      <vt:lpstr>1. Evolution of ARM (2)</vt:lpstr>
      <vt:lpstr>1. Evolution of ARM (5)</vt:lpstr>
      <vt:lpstr>1. Evolution of ARM (7)</vt:lpstr>
      <vt:lpstr>PowerPoint bemutató</vt:lpstr>
      <vt:lpstr>PowerPoint bemutató</vt:lpstr>
      <vt:lpstr>2.1 Overview (2)</vt:lpstr>
      <vt:lpstr>2.1 Overview (3)</vt:lpstr>
      <vt:lpstr>2.1 Overview (4)</vt:lpstr>
      <vt:lpstr>PowerPoint bemutató</vt:lpstr>
      <vt:lpstr>2.2.1 Overview (1)</vt:lpstr>
      <vt:lpstr>2.2.1 Overview (2)</vt:lpstr>
      <vt:lpstr>2.2.1 Overview (3)</vt:lpstr>
      <vt:lpstr>2.2.1 Overview (4)</vt:lpstr>
      <vt:lpstr>2.2.2 GPR-based ISA extensions (1)</vt:lpstr>
      <vt:lpstr>2.2.3 FP and Advanced SIMD registers based ISA extensions (1)</vt:lpstr>
      <vt:lpstr>2.2.3 FP and Advanced SIMD registers based ISA extensions (2)</vt:lpstr>
      <vt:lpstr>2.2.3 FP and Advanced SIMD registers based ISA extensions (3)</vt:lpstr>
      <vt:lpstr>2.2.3 FP and Advanced SIMD registers based ISA extensions (5)</vt:lpstr>
      <vt:lpstr>2.2.3 FP and Advanced SIMD registers based ISA extensions (7)</vt:lpstr>
      <vt:lpstr>2.2.3 FP and Advanced SIMD registers based ISA extensions (8)</vt:lpstr>
      <vt:lpstr>2.2.3 FP and Advanced SIMD registers based ISA extensions (9)</vt:lpstr>
      <vt:lpstr>2.2.3 FP and Advanced SIMD registers based ISA extensions (10)</vt:lpstr>
      <vt:lpstr>2.2.3 FP and Advanced SIMD registers based ISA extensions (11)</vt:lpstr>
      <vt:lpstr>PowerPoint bemutató</vt:lpstr>
      <vt:lpstr>2.3 ISA extensions introduced to reduce code size (1)</vt:lpstr>
      <vt:lpstr>2.3 ISA extensions introduced to reduce code size (2)</vt:lpstr>
      <vt:lpstr>2.3 ISA extensions introduced to reduce code size (4)</vt:lpstr>
      <vt:lpstr>2.3 ISA extensions introduced to reduce code size (5)</vt:lpstr>
      <vt:lpstr>2.3 ISA extensions introduced to reduce code size (7)</vt:lpstr>
      <vt:lpstr>2.3 ISA extensions introduced to reduce code size (8)</vt:lpstr>
      <vt:lpstr>PowerPoint bemutató</vt:lpstr>
      <vt:lpstr>2.4 ISA extensions introduced to enhance security (1)</vt:lpstr>
      <vt:lpstr>2.4 ISA extensions introduced to enhance security (2)</vt:lpstr>
      <vt:lpstr>PowerPoint bemutató</vt:lpstr>
      <vt:lpstr>3. Approaches to circuit design (1)</vt:lpstr>
      <vt:lpstr>3. Approaches to circuit design (5)</vt:lpstr>
      <vt:lpstr>3. Approaches to circuit design (6)</vt:lpstr>
      <vt:lpstr>3. Approaches to circuit design (9)</vt:lpstr>
      <vt:lpstr>3. Approaches to circuit design (11)</vt:lpstr>
      <vt:lpstr>PowerPoint bemutató</vt:lpstr>
      <vt:lpstr>PowerPoint bemutató</vt:lpstr>
      <vt:lpstr>4.1 Overview of ARM’s processor lines (1)</vt:lpstr>
      <vt:lpstr>PowerPoint bemutató</vt:lpstr>
      <vt:lpstr>4.2 Processors implementing the ARM v1 - ARM v3 ISA (1)</vt:lpstr>
      <vt:lpstr>PowerPoint bemutató</vt:lpstr>
      <vt:lpstr>4.3 Processors implementing the ARM v4 - ARM v6 ISA (1)</vt:lpstr>
      <vt:lpstr>4.3 Processors implementing the ARM v4 - ARM v6 ISA (2)</vt:lpstr>
      <vt:lpstr>4.3 Processors implementing the ARM v4 - ARM v6 ISA (3)</vt:lpstr>
      <vt:lpstr>4.3 Processors implementing the ARM v4 - ARM v6 ISA (4)</vt:lpstr>
      <vt:lpstr>4.3 Processors implementing the ARM v4 - ARM v6 ISA (5)</vt:lpstr>
      <vt:lpstr>4.3 Processors implementing the ARM v4 - ARM v6 ISA (8)</vt:lpstr>
      <vt:lpstr>4.3 Processors implementing the ARM v4 - ARM v6 ISA 10)</vt:lpstr>
      <vt:lpstr>4.3 Processors implementing the ARM v4 - ARM v6 ISA 11)</vt:lpstr>
      <vt:lpstr>PowerPoint bemutató</vt:lpstr>
      <vt:lpstr>4.4 Processors implementing the ARM v7 - ARM v8 ISA (4)</vt:lpstr>
      <vt:lpstr>4.4 Processors implementing the ARM v7 - ARM v8 ISA (1)</vt:lpstr>
      <vt:lpstr>PowerPoint bemutató</vt:lpstr>
      <vt:lpstr>5. Overview of ARM’s Cortex-A series (1)</vt:lpstr>
      <vt:lpstr>5. Overview of ARM’s Cortex-A series (2)</vt:lpstr>
      <vt:lpstr>5. Overview of ARM’s Cortex-A series (4)</vt:lpstr>
      <vt:lpstr>5. Overview of ARM’s Cortex-A series (5)</vt:lpstr>
      <vt:lpstr>5. Overview of ARM’s Cortex-A series (6)</vt:lpstr>
      <vt:lpstr>5. Overview of ARM’s Cortex-A series (7)</vt:lpstr>
      <vt:lpstr>5. Overview of ARM’s Cortex-A series (8)</vt:lpstr>
      <vt:lpstr>5. Overview of ARM’s Cortex-A series (9)</vt:lpstr>
      <vt:lpstr>5. Overview of ARM’s Cortex-A series (10)</vt:lpstr>
      <vt:lpstr>5. Overview of ARM’s Cortex-A series (11)</vt:lpstr>
      <vt:lpstr>5. Overview of ARM’s Cortex-A series (12)</vt:lpstr>
      <vt:lpstr>5. Overview of ARM’s Cortex-A series (13)</vt:lpstr>
      <vt:lpstr>5. Overview of ARM’s Cortex-A series (14)</vt:lpstr>
      <vt:lpstr>5. Overview of ARM’s Cortex-A series (15)</vt:lpstr>
      <vt:lpstr>PowerPoint bemutató</vt:lpstr>
      <vt:lpstr>6. Overview or ARM’s Mali graphics series (1)</vt:lpstr>
      <vt:lpstr>6. Overview of ARM’s Mali graphics lines (2)</vt:lpstr>
      <vt:lpstr>6. Overview of ARM’s Mali graphics lines (3)</vt:lpstr>
      <vt:lpstr>6. Overview of ARM’s Mali graphics lines (4)</vt:lpstr>
      <vt:lpstr>6. Overview of ARM’s Mali graphics lines (5)</vt:lpstr>
      <vt:lpstr>PowerPoint bemutató</vt:lpstr>
      <vt:lpstr>PowerPoint bemutató</vt:lpstr>
      <vt:lpstr>7.1 Overview of ARM’s 64-bit Cortex-A series (1)</vt:lpstr>
      <vt:lpstr>7.1 Overview of ARM’s 64-bit Cortex-A series (2)</vt:lpstr>
      <vt:lpstr>5. Overview of ARM’s Cortex-A series (6)</vt:lpstr>
      <vt:lpstr>7.1 Overview of ARM’s 64-bit Cortex-A series (4)</vt:lpstr>
      <vt:lpstr>7.1 Overview of ARM’s 64-bit Cortex-A series (5)</vt:lpstr>
      <vt:lpstr>7.1 Overview of ARM’s 64-bit Cortex-A series (6)</vt:lpstr>
      <vt:lpstr>PowerPoint bemutató</vt:lpstr>
      <vt:lpstr>5. Overview of ARM’s Cortex-A series (6)</vt:lpstr>
      <vt:lpstr>7.2 The 64-bit high performance Cortex-A57 (4)</vt:lpstr>
      <vt:lpstr>7.2 The 64-bit high performance Cortex-A57 (5)</vt:lpstr>
      <vt:lpstr>7.2 The 64-bit high performance Cortex-A57 (10)</vt:lpstr>
      <vt:lpstr>7.2 The 64-bit high performance Cortex-A57 (11)</vt:lpstr>
      <vt:lpstr>7.2 The 64-bit high performance Cortex-A57 (12)</vt:lpstr>
      <vt:lpstr>7.2 The 64-bit high performance Cortex-A57 (13)</vt:lpstr>
      <vt:lpstr>PowerPoint bemutató</vt:lpstr>
      <vt:lpstr>5. Overview of ARM’s Cortex-A series (6)</vt:lpstr>
      <vt:lpstr>7.3 The 64-bit low power Cortex-A53 (3)</vt:lpstr>
      <vt:lpstr>7.3 The 64-bit low power Cortex-A53 (5)</vt:lpstr>
      <vt:lpstr>7.3 The 64-bit low power Cortex-A53 (6)</vt:lpstr>
      <vt:lpstr>7.3 The 64-bit low power Cortex-A53 (8)</vt:lpstr>
      <vt:lpstr>PowerPoint bemutató</vt:lpstr>
      <vt:lpstr>5. Overview of ARM’s Cortex-A series (6)</vt:lpstr>
      <vt:lpstr>7.4 The 64-bit low power Cortex-A35 (3)</vt:lpstr>
      <vt:lpstr>7.4 The 64-bit low power Cortex-A35 (4)</vt:lpstr>
      <vt:lpstr>7.4 The 64-bit low power Cortex-A35 (5)</vt:lpstr>
      <vt:lpstr>7.4 The 64-bit low power Cortex-A35 (6)</vt:lpstr>
      <vt:lpstr>PowerPoint bemutató</vt:lpstr>
      <vt:lpstr>5. Overview of ARM’s Cortex-A series (6)</vt:lpstr>
      <vt:lpstr>7.4 The 64-bit high performance Cortex-A72 (3)</vt:lpstr>
      <vt:lpstr>7.4 The 64-bit high performance Cortex-A72 (6)</vt:lpstr>
      <vt:lpstr>7.4 The 64-bit high performance Cortex-A72 (7)</vt:lpstr>
      <vt:lpstr>7.4 The 64-bit high performance Cortex-A72 (8)</vt:lpstr>
      <vt:lpstr>PowerPoint bemutató</vt:lpstr>
      <vt:lpstr>7.4 The 64-bit high performance Cortex-A72 (10)</vt:lpstr>
      <vt:lpstr>7.4 The 64-bit high performance Cortex-A72 (11)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Sima Dezső</dc:creator>
  <cp:lastModifiedBy>cserfalvi</cp:lastModifiedBy>
  <cp:revision>1246</cp:revision>
  <cp:lastPrinted>2015-11-24T09:20:26Z</cp:lastPrinted>
  <dcterms:created xsi:type="dcterms:W3CDTF">2015-01-03T09:04:43Z</dcterms:created>
  <dcterms:modified xsi:type="dcterms:W3CDTF">2016-01-12T08:55:04Z</dcterms:modified>
</cp:coreProperties>
</file>