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9"/>
  </p:notesMasterIdLst>
  <p:sldIdLst>
    <p:sldId id="259" r:id="rId2"/>
    <p:sldId id="840" r:id="rId3"/>
    <p:sldId id="261" r:id="rId4"/>
    <p:sldId id="792" r:id="rId5"/>
    <p:sldId id="794" r:id="rId6"/>
    <p:sldId id="752" r:id="rId7"/>
    <p:sldId id="265" r:id="rId8"/>
    <p:sldId id="799" r:id="rId9"/>
    <p:sldId id="809" r:id="rId10"/>
    <p:sldId id="810" r:id="rId11"/>
    <p:sldId id="811" r:id="rId12"/>
    <p:sldId id="270" r:id="rId13"/>
    <p:sldId id="963" r:id="rId14"/>
    <p:sldId id="964" r:id="rId15"/>
    <p:sldId id="967" r:id="rId16"/>
    <p:sldId id="968" r:id="rId17"/>
    <p:sldId id="962" r:id="rId18"/>
  </p:sldIdLst>
  <p:sldSz cx="9144000" cy="6858000" type="screen4x3"/>
  <p:notesSz cx="6670675" cy="98758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3">
          <p15:clr>
            <a:srgbClr val="A4A3A4"/>
          </p15:clr>
        </p15:guide>
        <p15:guide id="2" orient="horz" pos="1457" userDrawn="1">
          <p15:clr>
            <a:srgbClr val="A4A3A4"/>
          </p15:clr>
        </p15:guide>
        <p15:guide id="3" orient="horz" pos="1933" userDrawn="1">
          <p15:clr>
            <a:srgbClr val="A4A3A4"/>
          </p15:clr>
        </p15:guide>
        <p15:guide id="4" pos="4604" userDrawn="1">
          <p15:clr>
            <a:srgbClr val="A4A3A4"/>
          </p15:clr>
        </p15:guide>
        <p15:guide id="5" pos="186">
          <p15:clr>
            <a:srgbClr val="A4A3A4"/>
          </p15:clr>
        </p15:guide>
        <p15:guide id="6" pos="2812" userDrawn="1">
          <p15:clr>
            <a:srgbClr val="A4A3A4"/>
          </p15:clr>
        </p15:guide>
        <p15:guide id="7" pos="9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BD"/>
    <a:srgbClr val="FFFFCC"/>
    <a:srgbClr val="FFEFBD"/>
    <a:srgbClr val="FF0000"/>
    <a:srgbClr val="C33DB3"/>
    <a:srgbClr val="3366FF"/>
    <a:srgbClr val="0000CC"/>
    <a:srgbClr val="2775A5"/>
    <a:srgbClr val="297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9328" autoAdjust="0"/>
  </p:normalViewPr>
  <p:slideViewPr>
    <p:cSldViewPr snapToGrid="0" showGuides="1">
      <p:cViewPr varScale="1">
        <p:scale>
          <a:sx n="129" d="100"/>
          <a:sy n="129" d="100"/>
        </p:scale>
        <p:origin x="150" y="150"/>
      </p:cViewPr>
      <p:guideLst>
        <p:guide orient="horz" pos="483"/>
        <p:guide orient="horz" pos="1457"/>
        <p:guide orient="horz" pos="1933"/>
        <p:guide pos="4604"/>
        <p:guide pos="186"/>
        <p:guide pos="2812"/>
        <p:guide pos="9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407" y="1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4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5188" y="738188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678" y="4691364"/>
            <a:ext cx="5336845" cy="444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326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l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407" y="9379326"/>
            <a:ext cx="2891744" cy="49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0B89FE0B-1346-4993-9891-50CD206C3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976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81A281D-D7D7-4922-A646-C5F7646AB594}" type="slidenum">
              <a:rPr lang="en-US" altLang="en-US" smtClean="0">
                <a:solidFill>
                  <a:prstClr val="black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935537" cy="3702050"/>
          </a:xfrm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78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23510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AD272B-D9DD-4730-99EA-C38FB2728F79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935537" cy="370205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78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415043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B14AE75-1953-43F8-B6BB-2D9EE9421930}" type="slidenum">
              <a:rPr lang="en-US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1538" y="741363"/>
            <a:ext cx="4935537" cy="370205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678" y="4689663"/>
            <a:ext cx="5336845" cy="4444808"/>
          </a:xfrm>
          <a:noFill/>
        </p:spPr>
        <p:txBody>
          <a:bodyPr/>
          <a:lstStyle/>
          <a:p>
            <a:pPr eaLnBrk="1" hangingPunct="1"/>
            <a:endParaRPr lang="hu-HU" altLang="en-US" smtClean="0"/>
          </a:p>
        </p:txBody>
      </p:sp>
    </p:spTree>
    <p:extLst>
      <p:ext uri="{BB962C8B-B14F-4D97-AF65-F5344CB8AC3E}">
        <p14:creationId xmlns:p14="http://schemas.microsoft.com/office/powerpoint/2010/main" val="287761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B6A4-DAD3-4FD0-A2FB-6270EE34F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36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56738-9CDC-47A4-A941-88CB42C0D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DF869-4799-4B33-9577-8346A6A45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1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58C35-FB64-462B-9486-611B2A49E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56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7A0E9-DF09-4809-BA0C-E0D84157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74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ED5F3-29A2-45B7-A774-0165310BB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44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DFCE8-A263-4B9B-9181-D0393579C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00FD-46E5-4A83-B47F-38ABFA83F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54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AB4E1-F40C-4E22-A484-026E42D58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8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E4F87-4604-4491-9DF3-43C00F39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B2E2F-7CDF-4D69-B976-394A6A3AC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477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249064EF-0A1A-484C-BC23-FD6DAA3A0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471" r:id="rId5"/>
    <p:sldLayoutId id="2147485472" r:id="rId6"/>
    <p:sldLayoutId id="2147485473" r:id="rId7"/>
    <p:sldLayoutId id="2147485474" r:id="rId8"/>
    <p:sldLayoutId id="2147485475" r:id="rId9"/>
    <p:sldLayoutId id="2147485476" r:id="rId10"/>
    <p:sldLayoutId id="2147485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768350" y="3498850"/>
            <a:ext cx="7632700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z="3600" dirty="0" err="1" smtClean="0">
                <a:solidFill>
                  <a:schemeClr val="bg1"/>
                </a:solidFill>
                <a:latin typeface="Verdana" pitchFamily="34" charset="0"/>
              </a:rPr>
              <a:t>Sima</a:t>
            </a:r>
            <a:r>
              <a:rPr lang="en-US" altLang="en-US" sz="3600" smtClean="0">
                <a:solidFill>
                  <a:schemeClr val="bg1"/>
                </a:solidFill>
                <a:latin typeface="Verdana" pitchFamily="34" charset="0"/>
              </a:rPr>
              <a:t> Dezső</a:t>
            </a:r>
          </a:p>
          <a:p>
            <a:pPr eaLnBrk="1" hangingPunct="1">
              <a:spcAft>
                <a:spcPct val="50000"/>
              </a:spcAft>
            </a:pPr>
            <a:endParaRPr lang="hu-HU" altLang="en-US" sz="4000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479425" y="1092200"/>
            <a:ext cx="8134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u-HU" altLang="en-US" sz="3600" dirty="0" smtClean="0">
                <a:solidFill>
                  <a:srgbClr val="FF0000"/>
                </a:solidFill>
                <a:latin typeface="Verdana" pitchFamily="34" charset="0"/>
              </a:rPr>
              <a:t>Introduction to multicores</a:t>
            </a:r>
            <a:endParaRPr lang="hu-HU" altLang="en-US" sz="3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3352911" y="4887913"/>
            <a:ext cx="2406428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hu-HU" altLang="en-US" sz="2400" dirty="0">
                <a:solidFill>
                  <a:schemeClr val="bg1"/>
                </a:solidFill>
                <a:latin typeface="Verdana" pitchFamily="34" charset="0"/>
              </a:rPr>
              <a:t>20</a:t>
            </a:r>
            <a:r>
              <a:rPr lang="en-US" altLang="en-US" sz="2400" dirty="0" smtClean="0">
                <a:solidFill>
                  <a:schemeClr val="bg1"/>
                </a:solidFill>
                <a:latin typeface="Verdana" pitchFamily="34" charset="0"/>
              </a:rPr>
              <a:t>15</a:t>
            </a:r>
            <a:r>
              <a:rPr lang="hu-HU" altLang="en-US" sz="2400" dirty="0" smtClean="0">
                <a:solidFill>
                  <a:schemeClr val="bg1"/>
                </a:solidFill>
                <a:latin typeface="Verdana" pitchFamily="34" charset="0"/>
              </a:rPr>
              <a:t>. October</a:t>
            </a:r>
            <a:endParaRPr lang="en-US" altLang="en-US" sz="1600" dirty="0">
              <a:latin typeface="Verdana" pitchFamily="34" charset="0"/>
            </a:endParaRPr>
          </a:p>
        </p:txBody>
      </p:sp>
      <p:sp>
        <p:nvSpPr>
          <p:cNvPr id="24581" name="Text Box 7"/>
          <p:cNvSpPr txBox="1">
            <a:spLocks noChangeArrowheads="1"/>
          </p:cNvSpPr>
          <p:nvPr/>
        </p:nvSpPr>
        <p:spPr bwMode="auto">
          <a:xfrm>
            <a:off x="3786736" y="6254750"/>
            <a:ext cx="13308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chemeClr val="bg1"/>
                </a:solidFill>
                <a:latin typeface="Verdana" pitchFamily="34" charset="0"/>
              </a:rPr>
              <a:t>Version </a:t>
            </a:r>
            <a:r>
              <a:rPr lang="hu-HU" altLang="en-US" sz="1400" b="1" dirty="0" smtClean="0">
                <a:solidFill>
                  <a:schemeClr val="bg1"/>
                </a:solidFill>
                <a:latin typeface="Verdana" pitchFamily="34" charset="0"/>
              </a:rPr>
              <a:t>1.0</a:t>
            </a:r>
            <a:endParaRPr lang="en-US" altLang="en-US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71067" y="1338135"/>
            <a:ext cx="8343900" cy="5183188"/>
            <a:chOff x="400050" y="1022350"/>
            <a:chExt cx="8343900" cy="5183188"/>
          </a:xfrm>
        </p:grpSpPr>
        <p:pic>
          <p:nvPicPr>
            <p:cNvPr id="4710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61"/>
            <a:stretch/>
          </p:blipFill>
          <p:spPr bwMode="auto">
            <a:xfrm>
              <a:off x="400050" y="1022350"/>
              <a:ext cx="8343900" cy="5183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0" y="1022350"/>
              <a:ext cx="5791200" cy="22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69167" y="673100"/>
            <a:ext cx="8303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Moore’s revised </a:t>
            </a:r>
            <a:r>
              <a:rPr lang="en-US" b="1" dirty="0" err="1" smtClean="0">
                <a:solidFill>
                  <a:schemeClr val="accent6"/>
                </a:solidFill>
              </a:rPr>
              <a:t>revised</a:t>
            </a:r>
            <a:r>
              <a:rPr lang="en-US" b="1" dirty="0" smtClean="0">
                <a:solidFill>
                  <a:schemeClr val="accent6"/>
                </a:solidFill>
              </a:rPr>
              <a:t> projection for the no. of transistors/die from 2003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97148" y="4330700"/>
            <a:ext cx="4665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Actual data show  in fact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doubling transistor counts/die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every two years, beginning already from 1970.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(10)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9241601">
            <a:off x="1264891" y="4948518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4210537" y="2880665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49280"/>
            <a:ext cx="86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</a:t>
            </a:r>
            <a:r>
              <a:rPr lang="en-US" sz="1400" dirty="0" smtClean="0">
                <a:solidFill>
                  <a:srgbClr val="FF0000"/>
                </a:solidFill>
              </a:rPr>
              <a:t>years</a:t>
            </a:r>
          </a:p>
          <a:p>
            <a:pPr algn="l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rgbClr val="FF0000"/>
                </a:solidFill>
              </a:rPr>
              <a:t>than </a:t>
            </a:r>
            <a:r>
              <a:rPr lang="en-US" sz="1400" dirty="0" smtClean="0">
                <a:solidFill>
                  <a:srgbClr val="FF0000"/>
                </a:solidFill>
              </a:rPr>
              <a:t>two“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8</a:t>
            </a:r>
            <a:r>
              <a:rPr lang="en-US" sz="1400" dirty="0" smtClean="0">
                <a:solidFill>
                  <a:srgbClr val="000000"/>
                </a:solidFill>
              </a:rPr>
              <a:t>].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27395" y="4690341"/>
            <a:ext cx="0" cy="5850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53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 smtClean="0">
                <a:solidFill>
                  <a:srgbClr val="0070C0"/>
                </a:solidFill>
              </a:rPr>
              <a:t>on July 16 2015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dirty="0" err="1" smtClean="0">
                <a:solidFill>
                  <a:srgbClr val="0070C0"/>
                </a:solidFill>
              </a:rPr>
              <a:t>Krzanich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the second half </a:t>
            </a:r>
            <a:r>
              <a:rPr lang="en-US" sz="1400" dirty="0" smtClean="0">
                <a:solidFill>
                  <a:srgbClr val="0070C0"/>
                </a:solidFill>
              </a:rPr>
              <a:t>of</a:t>
            </a:r>
          </a:p>
          <a:p>
            <a:pPr algn="l"/>
            <a:r>
              <a:rPr lang="en-US" sz="1400" dirty="0" smtClean="0">
                <a:solidFill>
                  <a:srgbClr val="0070C0"/>
                </a:solidFill>
              </a:rPr>
              <a:t>  2017</a:t>
            </a:r>
            <a:r>
              <a:rPr lang="en-US" sz="1400" dirty="0">
                <a:solidFill>
                  <a:srgbClr val="000000"/>
                </a:solidFill>
              </a:rPr>
              <a:t>, we expect to launch 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 err="1">
                <a:solidFill>
                  <a:srgbClr val="FF0000"/>
                </a:solidFill>
              </a:rPr>
              <a:t>Cannonlake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5450" y="667265"/>
            <a:ext cx="6620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Slowing down the cadence of Intel’s technology transitions</a:t>
            </a:r>
            <a:r>
              <a:rPr lang="hu-HU" sz="1400" b="1" dirty="0" smtClean="0">
                <a:solidFill>
                  <a:srgbClr val="2D2D8A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[</a:t>
            </a:r>
            <a:r>
              <a:rPr lang="hu-HU" dirty="0" smtClean="0">
                <a:solidFill>
                  <a:srgbClr val="000000"/>
                </a:solidFill>
              </a:rPr>
              <a:t>4</a:t>
            </a:r>
            <a:r>
              <a:rPr lang="hu-HU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29" name="Group 4"/>
          <p:cNvGrpSpPr/>
          <p:nvPr/>
        </p:nvGrpSpPr>
        <p:grpSpPr>
          <a:xfrm>
            <a:off x="-2632" y="1133745"/>
            <a:ext cx="9149264" cy="3822897"/>
            <a:chOff x="-86749" y="1877652"/>
            <a:chExt cx="9310938" cy="4014428"/>
          </a:xfrm>
        </p:grpSpPr>
        <p:sp>
          <p:nvSpPr>
            <p:cNvPr id="31" name="Téglalap 30"/>
            <p:cNvSpPr/>
            <p:nvPr/>
          </p:nvSpPr>
          <p:spPr bwMode="auto">
            <a:xfrm>
              <a:off x="755646" y="4938100"/>
              <a:ext cx="4207254" cy="219092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755647" y="4258588"/>
              <a:ext cx="2333663" cy="3768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755648" y="2864019"/>
              <a:ext cx="504055" cy="768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755649" y="3645024"/>
              <a:ext cx="1470715" cy="605164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755646" y="5480938"/>
              <a:ext cx="8203076" cy="923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755646" y="5283641"/>
              <a:ext cx="6295256" cy="10901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755646" y="5175918"/>
              <a:ext cx="5183882" cy="9767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755646" y="4650100"/>
              <a:ext cx="3163255" cy="2880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755646" y="5396874"/>
              <a:ext cx="7702718" cy="68445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284448" y="5508949"/>
              <a:ext cx="8676000" cy="216024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6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286762" y="5661248"/>
              <a:ext cx="8775754" cy="230832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243220" y="2313742"/>
              <a:ext cx="144000" cy="3355103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86749" y="24394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-79492" y="27429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84646" y="3050108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86162" y="33607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-79492" y="3671762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-79492" y="397895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-15284" y="4289637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-15284" y="4605433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-8027" y="4909945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51954" y="5469062"/>
              <a:ext cx="25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-8027" y="5228174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679973" y="2463470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35382" y="3369278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130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397725" y="4005644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90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23635" y="4366639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78875" y="465371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74838" y="4899747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32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219725" y="5016600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</a:t>
              </a:r>
              <a:r>
                <a:rPr lang="hu-HU" sz="900" dirty="0" smtClean="0">
                  <a:solidFill>
                    <a:srgbClr val="000000"/>
                  </a:solidFill>
                </a:rPr>
                <a:t>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525394" y="512718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541343" y="5209195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353810" y="233134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31505" y="306749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12487" y="368368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096936" y="4221668"/>
              <a:ext cx="643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9864" y="4457696"/>
              <a:ext cx="8467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6012835" y="4725144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98882" y="4869740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532211" y="187765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84508" y="4915540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Cannonlake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18902" y="4715506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16858" y="4405827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09601" y="502508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18902" y="533714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15220" y="347729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13176" y="3172382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05919" y="3786874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15220" y="4096553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329761" y="285433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327717" y="2544660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07157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1971232" y="3393408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39260" y="4391832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79709" y="469798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70063" y="4926476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70261" y="504517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486609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63122" y="5132851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24572" y="3998347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138445" y="2060848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5"/>
          <p:cNvSpPr/>
          <p:nvPr/>
        </p:nvSpPr>
        <p:spPr bwMode="auto">
          <a:xfrm>
            <a:off x="5915854" y="3700611"/>
            <a:ext cx="2478251" cy="1385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  <p:sp>
        <p:nvSpPr>
          <p:cNvPr id="13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2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841375" y="1200151"/>
            <a:ext cx="7359650" cy="48895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2.</a:t>
            </a: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Classification of multicore processors</a:t>
            </a:r>
            <a:endParaRPr lang="hu-HU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1492250" y="4262438"/>
            <a:ext cx="11652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Desktops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7188200" y="2114550"/>
            <a:ext cx="1677600" cy="4953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Heterogeneous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3244850" y="2124075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Homogeneous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37895" name="Rectangle 8"/>
          <p:cNvSpPr>
            <a:spLocks noChangeArrowheads="1"/>
          </p:cNvSpPr>
          <p:nvPr/>
        </p:nvSpPr>
        <p:spPr bwMode="auto">
          <a:xfrm>
            <a:off x="4872038" y="1035050"/>
            <a:ext cx="2168525" cy="587375"/>
          </a:xfrm>
          <a:prstGeom prst="rect">
            <a:avLst/>
          </a:prstGeom>
          <a:solidFill>
            <a:srgbClr val="E1E1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Multicore processors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71017" name="Line 9"/>
          <p:cNvSpPr>
            <a:spLocks noChangeShapeType="1"/>
          </p:cNvSpPr>
          <p:nvPr/>
        </p:nvSpPr>
        <p:spPr bwMode="auto">
          <a:xfrm flipV="1">
            <a:off x="2087563" y="2622548"/>
            <a:ext cx="1989138" cy="4191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18" name="Line 10"/>
          <p:cNvSpPr>
            <a:spLocks noChangeShapeType="1"/>
          </p:cNvSpPr>
          <p:nvPr/>
        </p:nvSpPr>
        <p:spPr bwMode="auto">
          <a:xfrm flipV="1">
            <a:off x="3983038" y="1622424"/>
            <a:ext cx="2005012" cy="47942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24" name="Rectangle 16"/>
          <p:cNvSpPr>
            <a:spLocks noChangeArrowheads="1"/>
          </p:cNvSpPr>
          <p:nvPr/>
        </p:nvSpPr>
        <p:spPr bwMode="auto">
          <a:xfrm>
            <a:off x="5194300" y="3051175"/>
            <a:ext cx="1358900" cy="495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Manycore </a:t>
            </a:r>
            <a:br>
              <a:rPr lang="hu-HU" altLang="en-US" sz="1200" b="1">
                <a:latin typeface="Verdana" pitchFamily="34" charset="0"/>
              </a:rPr>
            </a:br>
            <a:r>
              <a:rPr lang="hu-HU" altLang="en-US" sz="1200" b="1">
                <a:latin typeface="Verdana" pitchFamily="34" charset="0"/>
              </a:rPr>
              <a:t>processors</a:t>
            </a:r>
            <a:endParaRPr lang="en-US" altLang="en-US" sz="1200" b="1">
              <a:latin typeface="Verdana" pitchFamily="34" charset="0"/>
            </a:endParaRPr>
          </a:p>
        </p:txBody>
      </p:sp>
      <p:sp>
        <p:nvSpPr>
          <p:cNvPr id="171025" name="Rectangle 17"/>
          <p:cNvSpPr>
            <a:spLocks noChangeArrowheads="1"/>
          </p:cNvSpPr>
          <p:nvPr/>
        </p:nvSpPr>
        <p:spPr bwMode="auto">
          <a:xfrm>
            <a:off x="2911475" y="4262438"/>
            <a:ext cx="11652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>
                <a:latin typeface="Verdana" pitchFamily="34" charset="0"/>
              </a:rPr>
              <a:t>Servers</a:t>
            </a:r>
            <a:endParaRPr lang="en-US" altLang="en-US" sz="1200">
              <a:latin typeface="Verdana" pitchFamily="34" charset="0"/>
            </a:endParaRPr>
          </a:p>
        </p:txBody>
      </p:sp>
      <p:sp>
        <p:nvSpPr>
          <p:cNvPr id="171027" name="Rectangle 19"/>
          <p:cNvSpPr>
            <a:spLocks noChangeArrowheads="1"/>
          </p:cNvSpPr>
          <p:nvPr/>
        </p:nvSpPr>
        <p:spPr bwMode="auto">
          <a:xfrm>
            <a:off x="5116136" y="3613150"/>
            <a:ext cx="168668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 err="1" smtClean="0">
                <a:latin typeface="Verdana" pitchFamily="34" charset="0"/>
              </a:rPr>
              <a:t>with</a:t>
            </a:r>
            <a:r>
              <a:rPr lang="en-US" altLang="en-US" sz="1200" dirty="0" smtClean="0">
                <a:latin typeface="Verdana" pitchFamily="34" charset="0"/>
              </a:rPr>
              <a:t> n</a:t>
            </a:r>
            <a:r>
              <a:rPr lang="hu-HU" altLang="en-US" sz="1200" dirty="0" smtClean="0">
                <a:latin typeface="Verdana" pitchFamily="34" charset="0"/>
              </a:rPr>
              <a:t> ≈&gt;</a:t>
            </a:r>
            <a:r>
              <a:rPr lang="en-US" altLang="en-US" sz="1200" dirty="0" smtClean="0">
                <a:latin typeface="Verdana" pitchFamily="34" charset="0"/>
              </a:rPr>
              <a:t> 16</a:t>
            </a:r>
            <a:r>
              <a:rPr lang="hu-HU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err="1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33" name="Rectangle 25"/>
          <p:cNvSpPr>
            <a:spLocks noChangeArrowheads="1"/>
          </p:cNvSpPr>
          <p:nvPr/>
        </p:nvSpPr>
        <p:spPr bwMode="auto">
          <a:xfrm>
            <a:off x="1403350" y="3051175"/>
            <a:ext cx="1358900" cy="49530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Traditional</a:t>
            </a:r>
            <a:endParaRPr lang="hu-HU" altLang="en-US" sz="1200" b="1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>
                <a:latin typeface="Verdana" pitchFamily="34" charset="0"/>
              </a:rPr>
              <a:t>MC </a:t>
            </a:r>
            <a:r>
              <a:rPr lang="hu-HU" altLang="en-US" sz="1200" b="1" dirty="0" err="1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grpSp>
        <p:nvGrpSpPr>
          <p:cNvPr id="171085" name="Group 77"/>
          <p:cNvGrpSpPr>
            <a:grpSpLocks/>
          </p:cNvGrpSpPr>
          <p:nvPr/>
        </p:nvGrpSpPr>
        <p:grpSpPr bwMode="auto">
          <a:xfrm>
            <a:off x="1593850" y="4930775"/>
            <a:ext cx="384175" cy="576263"/>
            <a:chOff x="431" y="3339"/>
            <a:chExt cx="363" cy="545"/>
          </a:xfrm>
        </p:grpSpPr>
        <p:sp>
          <p:nvSpPr>
            <p:cNvPr id="37955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56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57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171083" name="Group 75"/>
          <p:cNvGrpSpPr>
            <a:grpSpLocks/>
          </p:cNvGrpSpPr>
          <p:nvPr/>
        </p:nvGrpSpPr>
        <p:grpSpPr bwMode="auto">
          <a:xfrm>
            <a:off x="5054600" y="4224338"/>
            <a:ext cx="736600" cy="2016125"/>
            <a:chOff x="2200" y="2387"/>
            <a:chExt cx="680" cy="1860"/>
          </a:xfrm>
        </p:grpSpPr>
        <p:sp>
          <p:nvSpPr>
            <p:cNvPr id="37933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4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5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6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7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8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39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0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1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2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3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4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5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6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7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8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37949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71088" name="Line 80"/>
          <p:cNvSpPr>
            <a:spLocks noChangeShapeType="1"/>
          </p:cNvSpPr>
          <p:nvPr/>
        </p:nvSpPr>
        <p:spPr bwMode="auto">
          <a:xfrm flipH="1" flipV="1">
            <a:off x="5983103" y="1622422"/>
            <a:ext cx="2079809" cy="492127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89" name="Line 81"/>
          <p:cNvSpPr>
            <a:spLocks noChangeShapeType="1"/>
          </p:cNvSpPr>
          <p:nvPr/>
        </p:nvSpPr>
        <p:spPr bwMode="auto">
          <a:xfrm flipH="1" flipV="1">
            <a:off x="4076699" y="2616199"/>
            <a:ext cx="1873249" cy="425449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90" name="Rectangle 82"/>
          <p:cNvSpPr>
            <a:spLocks noChangeArrowheads="1"/>
          </p:cNvSpPr>
          <p:nvPr/>
        </p:nvSpPr>
        <p:spPr bwMode="auto">
          <a:xfrm>
            <a:off x="1238906" y="3613150"/>
            <a:ext cx="196560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itchFamily="34" charset="0"/>
              </a:rPr>
              <a:t>2 ≤   </a:t>
            </a:r>
            <a:r>
              <a:rPr lang="hu-HU" altLang="en-US" sz="1200" dirty="0" smtClean="0">
                <a:latin typeface="Verdana" pitchFamily="34" charset="0"/>
              </a:rPr>
              <a:t>n</a:t>
            </a:r>
            <a:r>
              <a:rPr lang="en-US" altLang="en-US" sz="1200" dirty="0" smtClean="0">
                <a:latin typeface="Verdana" pitchFamily="34" charset="0"/>
              </a:rPr>
              <a:t> </a:t>
            </a:r>
            <a:r>
              <a:rPr lang="hu-HU" altLang="en-US" sz="1200" dirty="0" smtClean="0">
                <a:latin typeface="Verdana" pitchFamily="34" charset="0"/>
              </a:rPr>
              <a:t> ≈≤ </a:t>
            </a:r>
            <a:r>
              <a:rPr lang="en-US" altLang="en-US" sz="1200" dirty="0" smtClean="0">
                <a:latin typeface="Verdana" pitchFamily="34" charset="0"/>
              </a:rPr>
              <a:t>16</a:t>
            </a:r>
            <a:r>
              <a:rPr lang="hu-HU" altLang="en-US" sz="1200" dirty="0" smtClean="0">
                <a:latin typeface="Verdana" pitchFamily="34" charset="0"/>
              </a:rPr>
              <a:t>   </a:t>
            </a:r>
            <a:r>
              <a:rPr lang="hu-HU" altLang="en-US" sz="1200" dirty="0" err="1">
                <a:latin typeface="Verdana" pitchFamily="34" charset="0"/>
              </a:rPr>
              <a:t>cores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92" name="Rectangle 84"/>
          <p:cNvSpPr>
            <a:spLocks noChangeArrowheads="1"/>
          </p:cNvSpPr>
          <p:nvPr/>
        </p:nvSpPr>
        <p:spPr bwMode="auto">
          <a:xfrm>
            <a:off x="1301750" y="6316663"/>
            <a:ext cx="1500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itchFamily="34" charset="0"/>
              </a:rPr>
              <a:t>General </a:t>
            </a:r>
            <a:r>
              <a:rPr lang="hu-HU" altLang="en-US" sz="1200" dirty="0" err="1">
                <a:latin typeface="Verdana" pitchFamily="34" charset="0"/>
              </a:rPr>
              <a:t>purpose</a:t>
            </a:r>
            <a:r>
              <a:rPr lang="hu-HU" altLang="en-US" sz="1200" dirty="0">
                <a:latin typeface="Verdana" pitchFamily="34" charset="0"/>
              </a:rPr>
              <a:t> </a:t>
            </a:r>
            <a:br>
              <a:rPr lang="hu-HU" altLang="en-US" sz="1200" dirty="0">
                <a:latin typeface="Verdana" pitchFamily="34" charset="0"/>
              </a:rPr>
            </a:br>
            <a:r>
              <a:rPr lang="hu-HU" altLang="en-US" sz="1200" dirty="0" err="1">
                <a:latin typeface="Verdana" pitchFamily="34" charset="0"/>
              </a:rPr>
              <a:t>computing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93" name="Rectangle 85"/>
          <p:cNvSpPr>
            <a:spLocks noChangeArrowheads="1"/>
          </p:cNvSpPr>
          <p:nvPr/>
        </p:nvSpPr>
        <p:spPr bwMode="auto">
          <a:xfrm>
            <a:off x="4858394" y="6342063"/>
            <a:ext cx="21323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Experimental/prototype/</a:t>
            </a:r>
            <a:endParaRPr lang="en-US" altLang="en-US" sz="12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production systems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171098" name="Line 90"/>
          <p:cNvSpPr>
            <a:spLocks noChangeShapeType="1"/>
          </p:cNvSpPr>
          <p:nvPr/>
        </p:nvSpPr>
        <p:spPr bwMode="auto">
          <a:xfrm flipV="1">
            <a:off x="2087563" y="3970337"/>
            <a:ext cx="4762" cy="292100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1099" name="Line 91"/>
          <p:cNvSpPr>
            <a:spLocks noChangeShapeType="1"/>
          </p:cNvSpPr>
          <p:nvPr/>
        </p:nvSpPr>
        <p:spPr bwMode="auto">
          <a:xfrm>
            <a:off x="2092324" y="3956050"/>
            <a:ext cx="1395413" cy="268288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Rectangle 5"/>
          <p:cNvSpPr>
            <a:spLocks noChangeArrowheads="1"/>
          </p:cNvSpPr>
          <p:nvPr/>
        </p:nvSpPr>
        <p:spPr bwMode="auto">
          <a:xfrm>
            <a:off x="95250" y="4262438"/>
            <a:ext cx="1165225" cy="431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Mobiles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71" name="Group 77"/>
          <p:cNvGrpSpPr>
            <a:grpSpLocks/>
          </p:cNvGrpSpPr>
          <p:nvPr/>
        </p:nvGrpSpPr>
        <p:grpSpPr bwMode="auto">
          <a:xfrm>
            <a:off x="1987550" y="4930775"/>
            <a:ext cx="384175" cy="576263"/>
            <a:chOff x="431" y="3339"/>
            <a:chExt cx="363" cy="545"/>
          </a:xfrm>
        </p:grpSpPr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3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5" name="Group 77"/>
          <p:cNvGrpSpPr>
            <a:grpSpLocks/>
          </p:cNvGrpSpPr>
          <p:nvPr/>
        </p:nvGrpSpPr>
        <p:grpSpPr bwMode="auto">
          <a:xfrm>
            <a:off x="336550" y="4930775"/>
            <a:ext cx="384175" cy="576263"/>
            <a:chOff x="431" y="3339"/>
            <a:chExt cx="363" cy="545"/>
          </a:xfrm>
        </p:grpSpPr>
        <p:sp>
          <p:nvSpPr>
            <p:cNvPr id="76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7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78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717550" y="4930775"/>
            <a:ext cx="384175" cy="576263"/>
            <a:chOff x="431" y="3339"/>
            <a:chExt cx="363" cy="545"/>
          </a:xfrm>
        </p:grpSpPr>
        <p:sp>
          <p:nvSpPr>
            <p:cNvPr id="80" name="Rectangle 28"/>
            <p:cNvSpPr>
              <a:spLocks noChangeArrowheads="1"/>
            </p:cNvSpPr>
            <p:nvPr/>
          </p:nvSpPr>
          <p:spPr bwMode="auto">
            <a:xfrm>
              <a:off x="431" y="3339"/>
              <a:ext cx="363" cy="54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1" name="Rectangle 29"/>
            <p:cNvSpPr>
              <a:spLocks noChangeArrowheads="1"/>
            </p:cNvSpPr>
            <p:nvPr/>
          </p:nvSpPr>
          <p:spPr bwMode="auto">
            <a:xfrm>
              <a:off x="476" y="33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82" name="Rectangle 30"/>
            <p:cNvSpPr>
              <a:spLocks noChangeArrowheads="1"/>
            </p:cNvSpPr>
            <p:nvPr/>
          </p:nvSpPr>
          <p:spPr bwMode="auto">
            <a:xfrm>
              <a:off x="476" y="36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751138" y="4930775"/>
            <a:ext cx="1455737" cy="1185863"/>
            <a:chOff x="3335338" y="4638675"/>
            <a:chExt cx="1455737" cy="1185863"/>
          </a:xfrm>
        </p:grpSpPr>
        <p:grpSp>
          <p:nvGrpSpPr>
            <p:cNvPr id="171084" name="Group 76"/>
            <p:cNvGrpSpPr>
              <a:grpSpLocks/>
            </p:cNvGrpSpPr>
            <p:nvPr/>
          </p:nvGrpSpPr>
          <p:grpSpPr bwMode="auto">
            <a:xfrm>
              <a:off x="3335338" y="4638675"/>
              <a:ext cx="719137" cy="576263"/>
              <a:chOff x="1338" y="3339"/>
              <a:chExt cx="680" cy="545"/>
            </a:xfrm>
          </p:grpSpPr>
          <p:sp>
            <p:nvSpPr>
              <p:cNvPr id="37950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1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2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3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37954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83" name="Group 76"/>
            <p:cNvGrpSpPr>
              <a:grpSpLocks/>
            </p:cNvGrpSpPr>
            <p:nvPr/>
          </p:nvGrpSpPr>
          <p:grpSpPr bwMode="auto">
            <a:xfrm>
              <a:off x="4071938" y="4638675"/>
              <a:ext cx="719137" cy="576263"/>
              <a:chOff x="1338" y="3339"/>
              <a:chExt cx="680" cy="545"/>
            </a:xfrm>
          </p:grpSpPr>
          <p:sp>
            <p:nvSpPr>
              <p:cNvPr id="84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5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6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7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88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89" name="Group 76"/>
            <p:cNvGrpSpPr>
              <a:grpSpLocks/>
            </p:cNvGrpSpPr>
            <p:nvPr/>
          </p:nvGrpSpPr>
          <p:grpSpPr bwMode="auto">
            <a:xfrm>
              <a:off x="3335338" y="5248275"/>
              <a:ext cx="719137" cy="576263"/>
              <a:chOff x="1338" y="3339"/>
              <a:chExt cx="680" cy="545"/>
            </a:xfrm>
          </p:grpSpPr>
          <p:sp>
            <p:nvSpPr>
              <p:cNvPr id="90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1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2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3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4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  <p:grpSp>
          <p:nvGrpSpPr>
            <p:cNvPr id="95" name="Group 76"/>
            <p:cNvGrpSpPr>
              <a:grpSpLocks/>
            </p:cNvGrpSpPr>
            <p:nvPr/>
          </p:nvGrpSpPr>
          <p:grpSpPr bwMode="auto">
            <a:xfrm>
              <a:off x="4071938" y="5248275"/>
              <a:ext cx="719137" cy="576263"/>
              <a:chOff x="1338" y="3339"/>
              <a:chExt cx="680" cy="545"/>
            </a:xfrm>
          </p:grpSpPr>
          <p:sp>
            <p:nvSpPr>
              <p:cNvPr id="96" name="Rectangle 31"/>
              <p:cNvSpPr>
                <a:spLocks noChangeArrowheads="1"/>
              </p:cNvSpPr>
              <p:nvPr/>
            </p:nvSpPr>
            <p:spPr bwMode="auto">
              <a:xfrm>
                <a:off x="1338" y="3339"/>
                <a:ext cx="680" cy="545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7" name="Rectangle 32"/>
              <p:cNvSpPr>
                <a:spLocks noChangeArrowheads="1"/>
              </p:cNvSpPr>
              <p:nvPr/>
            </p:nvSpPr>
            <p:spPr bwMode="auto">
              <a:xfrm>
                <a:off x="1383" y="3385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8" name="Rectangle 33"/>
              <p:cNvSpPr>
                <a:spLocks noChangeArrowheads="1"/>
              </p:cNvSpPr>
              <p:nvPr/>
            </p:nvSpPr>
            <p:spPr bwMode="auto">
              <a:xfrm>
                <a:off x="1383" y="3612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99" name="Rectangle 34"/>
              <p:cNvSpPr>
                <a:spLocks noChangeArrowheads="1"/>
              </p:cNvSpPr>
              <p:nvPr/>
            </p:nvSpPr>
            <p:spPr bwMode="auto">
              <a:xfrm>
                <a:off x="1701" y="3384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  <p:sp>
            <p:nvSpPr>
              <p:cNvPr id="100" name="Rectangle 35"/>
              <p:cNvSpPr>
                <a:spLocks noChangeArrowheads="1"/>
              </p:cNvSpPr>
              <p:nvPr/>
            </p:nvSpPr>
            <p:spPr bwMode="auto">
              <a:xfrm>
                <a:off x="1701" y="3611"/>
                <a:ext cx="272" cy="181"/>
              </a:xfrm>
              <a:prstGeom prst="rect">
                <a:avLst/>
              </a:prstGeom>
              <a:solidFill>
                <a:srgbClr val="33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hu-HU" altLang="en-US" sz="1400">
                  <a:latin typeface="Verdana" pitchFamily="34" charset="0"/>
                </a:endParaRPr>
              </a:p>
            </p:txBody>
          </p:sp>
        </p:grpSp>
      </p:grpSp>
      <p:grpSp>
        <p:nvGrpSpPr>
          <p:cNvPr id="102" name="Group 75"/>
          <p:cNvGrpSpPr>
            <a:grpSpLocks/>
          </p:cNvGrpSpPr>
          <p:nvPr/>
        </p:nvGrpSpPr>
        <p:grpSpPr bwMode="auto">
          <a:xfrm>
            <a:off x="6057900" y="4229780"/>
            <a:ext cx="736600" cy="2016125"/>
            <a:chOff x="2200" y="2387"/>
            <a:chExt cx="680" cy="1860"/>
          </a:xfrm>
        </p:grpSpPr>
        <p:sp>
          <p:nvSpPr>
            <p:cNvPr id="103" name="Rectangle 36"/>
            <p:cNvSpPr>
              <a:spLocks noChangeArrowheads="1"/>
            </p:cNvSpPr>
            <p:nvPr/>
          </p:nvSpPr>
          <p:spPr bwMode="auto">
            <a:xfrm>
              <a:off x="2200" y="2387"/>
              <a:ext cx="680" cy="186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4" name="Rectangle 37"/>
            <p:cNvSpPr>
              <a:spLocks noChangeArrowheads="1"/>
            </p:cNvSpPr>
            <p:nvPr/>
          </p:nvSpPr>
          <p:spPr bwMode="auto">
            <a:xfrm>
              <a:off x="2245" y="243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5" name="Rectangle 38"/>
            <p:cNvSpPr>
              <a:spLocks noChangeArrowheads="1"/>
            </p:cNvSpPr>
            <p:nvPr/>
          </p:nvSpPr>
          <p:spPr bwMode="auto">
            <a:xfrm>
              <a:off x="2245" y="266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6" name="Rectangle 39"/>
            <p:cNvSpPr>
              <a:spLocks noChangeArrowheads="1"/>
            </p:cNvSpPr>
            <p:nvPr/>
          </p:nvSpPr>
          <p:spPr bwMode="auto">
            <a:xfrm>
              <a:off x="2563" y="243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7" name="Rectangle 40"/>
            <p:cNvSpPr>
              <a:spLocks noChangeArrowheads="1"/>
            </p:cNvSpPr>
            <p:nvPr/>
          </p:nvSpPr>
          <p:spPr bwMode="auto">
            <a:xfrm>
              <a:off x="2563" y="265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8" name="Rectangle 41"/>
            <p:cNvSpPr>
              <a:spLocks noChangeArrowheads="1"/>
            </p:cNvSpPr>
            <p:nvPr/>
          </p:nvSpPr>
          <p:spPr bwMode="auto">
            <a:xfrm>
              <a:off x="2245" y="288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09" name="Rectangle 42"/>
            <p:cNvSpPr>
              <a:spLocks noChangeArrowheads="1"/>
            </p:cNvSpPr>
            <p:nvPr/>
          </p:nvSpPr>
          <p:spPr bwMode="auto">
            <a:xfrm>
              <a:off x="2245" y="311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0" name="Rectangle 43"/>
            <p:cNvSpPr>
              <a:spLocks noChangeArrowheads="1"/>
            </p:cNvSpPr>
            <p:nvPr/>
          </p:nvSpPr>
          <p:spPr bwMode="auto">
            <a:xfrm>
              <a:off x="2563" y="2884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1" name="Rectangle 44"/>
            <p:cNvSpPr>
              <a:spLocks noChangeArrowheads="1"/>
            </p:cNvSpPr>
            <p:nvPr/>
          </p:nvSpPr>
          <p:spPr bwMode="auto">
            <a:xfrm>
              <a:off x="2563" y="3111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2" name="Rectangle 45"/>
            <p:cNvSpPr>
              <a:spLocks noChangeArrowheads="1"/>
            </p:cNvSpPr>
            <p:nvPr/>
          </p:nvSpPr>
          <p:spPr bwMode="auto">
            <a:xfrm>
              <a:off x="2245" y="333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3" name="Rectangle 46"/>
            <p:cNvSpPr>
              <a:spLocks noChangeArrowheads="1"/>
            </p:cNvSpPr>
            <p:nvPr/>
          </p:nvSpPr>
          <p:spPr bwMode="auto">
            <a:xfrm>
              <a:off x="2245" y="3566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4" name="Rectangle 47"/>
            <p:cNvSpPr>
              <a:spLocks noChangeArrowheads="1"/>
            </p:cNvSpPr>
            <p:nvPr/>
          </p:nvSpPr>
          <p:spPr bwMode="auto">
            <a:xfrm>
              <a:off x="2563" y="3338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5" name="Rectangle 48"/>
            <p:cNvSpPr>
              <a:spLocks noChangeArrowheads="1"/>
            </p:cNvSpPr>
            <p:nvPr/>
          </p:nvSpPr>
          <p:spPr bwMode="auto">
            <a:xfrm>
              <a:off x="2563" y="3565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6" name="Rectangle 49"/>
            <p:cNvSpPr>
              <a:spLocks noChangeArrowheads="1"/>
            </p:cNvSpPr>
            <p:nvPr/>
          </p:nvSpPr>
          <p:spPr bwMode="auto">
            <a:xfrm>
              <a:off x="2245" y="3793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7" name="Rectangle 50"/>
            <p:cNvSpPr>
              <a:spLocks noChangeArrowheads="1"/>
            </p:cNvSpPr>
            <p:nvPr/>
          </p:nvSpPr>
          <p:spPr bwMode="auto">
            <a:xfrm>
              <a:off x="2245" y="4020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8" name="Rectangle 51"/>
            <p:cNvSpPr>
              <a:spLocks noChangeArrowheads="1"/>
            </p:cNvSpPr>
            <p:nvPr/>
          </p:nvSpPr>
          <p:spPr bwMode="auto">
            <a:xfrm>
              <a:off x="2563" y="3792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19" name="Rectangle 52"/>
            <p:cNvSpPr>
              <a:spLocks noChangeArrowheads="1"/>
            </p:cNvSpPr>
            <p:nvPr/>
          </p:nvSpPr>
          <p:spPr bwMode="auto">
            <a:xfrm>
              <a:off x="2563" y="4019"/>
              <a:ext cx="272" cy="181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120" name="Line 90"/>
          <p:cNvSpPr>
            <a:spLocks noChangeShapeType="1"/>
          </p:cNvSpPr>
          <p:nvPr/>
        </p:nvSpPr>
        <p:spPr bwMode="auto">
          <a:xfrm flipV="1">
            <a:off x="717550" y="3952875"/>
            <a:ext cx="1370013" cy="30162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5826603" y="5219659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2" name="Rectangle 121"/>
          <p:cNvSpPr/>
          <p:nvPr/>
        </p:nvSpPr>
        <p:spPr bwMode="auto">
          <a:xfrm>
            <a:off x="5904240" y="522041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3" name="Rectangle 122"/>
          <p:cNvSpPr/>
          <p:nvPr/>
        </p:nvSpPr>
        <p:spPr bwMode="auto">
          <a:xfrm>
            <a:off x="5990505" y="522041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4" name="Rectangle 123"/>
          <p:cNvSpPr/>
          <p:nvPr/>
        </p:nvSpPr>
        <p:spPr bwMode="auto">
          <a:xfrm>
            <a:off x="5828127" y="4357075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5" name="Rectangle 124"/>
          <p:cNvSpPr/>
          <p:nvPr/>
        </p:nvSpPr>
        <p:spPr bwMode="auto">
          <a:xfrm>
            <a:off x="5905764" y="4357827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6" name="Rectangle 125"/>
          <p:cNvSpPr/>
          <p:nvPr/>
        </p:nvSpPr>
        <p:spPr bwMode="auto">
          <a:xfrm>
            <a:off x="5992029" y="4357827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7" name="Rectangle 126"/>
          <p:cNvSpPr/>
          <p:nvPr/>
        </p:nvSpPr>
        <p:spPr bwMode="auto">
          <a:xfrm>
            <a:off x="5828127" y="6080719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8" name="Rectangle 127"/>
          <p:cNvSpPr/>
          <p:nvPr/>
        </p:nvSpPr>
        <p:spPr bwMode="auto">
          <a:xfrm>
            <a:off x="5905764" y="608147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9" name="Rectangle 128"/>
          <p:cNvSpPr/>
          <p:nvPr/>
        </p:nvSpPr>
        <p:spPr bwMode="auto">
          <a:xfrm>
            <a:off x="5992029" y="6081471"/>
            <a:ext cx="36000" cy="36000"/>
          </a:xfrm>
          <a:prstGeom prst="rect">
            <a:avLst/>
          </a:prstGeom>
          <a:solidFill>
            <a:srgbClr val="3366FF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3074" y="677863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2. Classification of multicore processors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hu-HU" altLang="en-US" dirty="0" smtClean="0"/>
              <a:t>2. </a:t>
            </a:r>
            <a:r>
              <a:rPr lang="en-US" altLang="en-US" dirty="0" smtClean="0"/>
              <a:t>Classification of multicore processors (</a:t>
            </a:r>
            <a:r>
              <a:rPr lang="hu-HU" altLang="en-US" dirty="0" smtClean="0"/>
              <a:t>1</a:t>
            </a:r>
            <a:r>
              <a:rPr lang="en-US" alt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686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1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1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1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1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1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1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1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1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7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 animBg="1"/>
      <p:bldP spid="171014" grpId="0" animBg="1"/>
      <p:bldP spid="171015" grpId="0" animBg="1"/>
      <p:bldP spid="37895" grpId="0" animBg="1"/>
      <p:bldP spid="171017" grpId="0" animBg="1"/>
      <p:bldP spid="171018" grpId="0" animBg="1"/>
      <p:bldP spid="171024" grpId="0" animBg="1"/>
      <p:bldP spid="171025" grpId="0" animBg="1"/>
      <p:bldP spid="171027" grpId="0"/>
      <p:bldP spid="171033" grpId="0" animBg="1"/>
      <p:bldP spid="171088" grpId="0" animBg="1"/>
      <p:bldP spid="171089" grpId="0" animBg="1"/>
      <p:bldP spid="171090" grpId="0"/>
      <p:bldP spid="171092" grpId="0"/>
      <p:bldP spid="171093" grpId="0"/>
      <p:bldP spid="171098" grpId="0" animBg="1"/>
      <p:bldP spid="171099" grpId="0" animBg="1"/>
      <p:bldP spid="70" grpId="0" animBg="1"/>
      <p:bldP spid="120" grpId="0" animBg="1"/>
      <p:bldP spid="3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www.extremetech.com/wp-content/uploads/2013/11/KNL1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0522" r="44319"/>
          <a:stretch/>
        </p:blipFill>
        <p:spPr bwMode="auto">
          <a:xfrm>
            <a:off x="190500" y="1141285"/>
            <a:ext cx="4851057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894" y="670739"/>
            <a:ext cx="7067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hu-HU" b="1" dirty="0" smtClean="0">
                <a:solidFill>
                  <a:schemeClr val="accent6"/>
                </a:solidFill>
              </a:rPr>
              <a:t>Example manicore processor: Intel’s</a:t>
            </a:r>
            <a:r>
              <a:rPr lang="en-US" b="1" dirty="0" smtClean="0">
                <a:solidFill>
                  <a:schemeClr val="accent6"/>
                </a:solidFill>
              </a:rPr>
              <a:t> Knights Landing processor </a:t>
            </a:r>
            <a:r>
              <a:rPr lang="en-US" dirty="0" smtClean="0"/>
              <a:t>[</a:t>
            </a:r>
            <a:r>
              <a:rPr lang="hu-HU" dirty="0" smtClean="0"/>
              <a:t>5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43869" y="2088289"/>
            <a:ext cx="3788217" cy="2516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Up to 72 </a:t>
            </a:r>
            <a:r>
              <a:rPr lang="en-US" dirty="0" err="1" smtClean="0"/>
              <a:t>Silvermont</a:t>
            </a:r>
            <a:r>
              <a:rPr lang="en-US" dirty="0" smtClean="0"/>
              <a:t> (Atom) cores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4 threads/core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2 512 bit vector units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2D mesh architecture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6 channels DDR4-2400,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up to 384 GB,</a:t>
            </a:r>
          </a:p>
          <a:p>
            <a:pPr marL="285750" indent="-285750" algn="l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8/16 GB high bandwidth on-package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MCDRAM memory, &gt;500 GB/s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36 lanes </a:t>
            </a:r>
            <a:r>
              <a:rPr lang="en-US" dirty="0" err="1" smtClean="0"/>
              <a:t>PCIe</a:t>
            </a:r>
            <a:r>
              <a:rPr lang="en-US" dirty="0" smtClean="0"/>
              <a:t> 3.0</a:t>
            </a:r>
          </a:p>
          <a:p>
            <a:pPr marL="285750" indent="-285750" algn="l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200 W TDP</a:t>
            </a:r>
            <a:endParaRPr lang="en-US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4.5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The Knights Landing line (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6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6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350963"/>
            <a:ext cx="652498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9507" name="TextBox 3"/>
          <p:cNvSpPr txBox="1">
            <a:spLocks noChangeArrowheads="1"/>
          </p:cNvSpPr>
          <p:nvPr/>
        </p:nvSpPr>
        <p:spPr bwMode="auto">
          <a:xfrm>
            <a:off x="188913" y="677863"/>
            <a:ext cx="8058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2D2D8A"/>
                </a:solidFill>
                <a:latin typeface="Verdana" pitchFamily="34" charset="0"/>
              </a:rPr>
              <a:t>Use of High Bandwidth (HBW) In-Package memory in the Knights Landing 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[6]</a:t>
            </a:r>
            <a:endParaRPr lang="en-US" altLang="en-US" sz="14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4.5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The Knights Landing line (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9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2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http://img.expreview.com/news/2014/06/24/Intel_Xeon_Phi_Knights_Landing_slide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12"/>
          <a:stretch>
            <a:fillRect/>
          </a:stretch>
        </p:blipFill>
        <p:spPr bwMode="auto">
          <a:xfrm>
            <a:off x="76200" y="1320800"/>
            <a:ext cx="90043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025" y="673100"/>
            <a:ext cx="416331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accent6"/>
                </a:solidFill>
              </a:rPr>
              <a:t>Implementation of Knights Landing </a:t>
            </a:r>
            <a:r>
              <a:rPr lang="en-US" dirty="0" smtClean="0"/>
              <a:t>[7] </a:t>
            </a:r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-26988"/>
            <a:ext cx="9144000" cy="393701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 dirty="0">
                <a:solidFill>
                  <a:srgbClr val="FFFFFF"/>
                </a:solidFill>
                <a:latin typeface="Verdana" pitchFamily="34" charset="0"/>
              </a:rPr>
              <a:t>2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.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4.5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The Knights Landing line (1</a:t>
            </a:r>
            <a:r>
              <a:rPr lang="hu-HU" altLang="en-US" sz="1800" dirty="0" smtClean="0">
                <a:solidFill>
                  <a:srgbClr val="FFFFFF"/>
                </a:solidFill>
                <a:latin typeface="Verdana" pitchFamily="34" charset="0"/>
              </a:rPr>
              <a:t>0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</a:rPr>
              <a:t>)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en-US" dirty="0" smtClean="0"/>
              <a:t>2. </a:t>
            </a:r>
            <a:r>
              <a:rPr lang="en-US" altLang="en-US" dirty="0"/>
              <a:t>Classification of multicore processors </a:t>
            </a:r>
            <a:r>
              <a:rPr lang="en-US" altLang="en-US" dirty="0" smtClean="0"/>
              <a:t>(</a:t>
            </a:r>
            <a:r>
              <a:rPr lang="hu-HU" altLang="en-US" dirty="0" smtClean="0"/>
              <a:t>3</a:t>
            </a:r>
            <a:r>
              <a:rPr lang="en-US" altLang="en-US" dirty="0" smtClean="0"/>
              <a:t>)</a:t>
            </a:r>
            <a:endParaRPr lang="hu-HU" dirty="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6488956" y="2317746"/>
            <a:ext cx="1677600" cy="4953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Add-on</a:t>
            </a:r>
            <a:endParaRPr lang="en-US" altLang="en-US" sz="1200" b="1" dirty="0" smtClean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processors</a:t>
            </a:r>
            <a:endParaRPr lang="en-US" altLang="en-US" sz="1200" b="1" dirty="0">
              <a:latin typeface="Verdana" pitchFamily="34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6814" y="2327271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big.LITTLE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V="1">
            <a:off x="1458765" y="1827105"/>
            <a:ext cx="3005285" cy="475456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80"/>
          <p:cNvSpPr>
            <a:spLocks noChangeShapeType="1"/>
          </p:cNvSpPr>
          <p:nvPr/>
        </p:nvSpPr>
        <p:spPr bwMode="auto">
          <a:xfrm flipH="1" flipV="1">
            <a:off x="4464049" y="1827104"/>
            <a:ext cx="2880284" cy="45897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613157" y="2330446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b="1" dirty="0" smtClean="0">
                <a:latin typeface="Verdana" pitchFamily="34" charset="0"/>
              </a:rPr>
              <a:t>Master/slave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 flipV="1">
            <a:off x="4477041" y="1812173"/>
            <a:ext cx="0" cy="517525"/>
          </a:xfrm>
          <a:prstGeom prst="line">
            <a:avLst/>
          </a:prstGeom>
          <a:noFill/>
          <a:ln w="12700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630339" y="1311271"/>
            <a:ext cx="1676400" cy="5080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 smtClean="0">
                <a:latin typeface="Verdana" pitchFamily="34" charset="0"/>
              </a:rPr>
              <a:t>H</a:t>
            </a:r>
            <a:r>
              <a:rPr lang="hu-HU" altLang="en-US" sz="1200" b="1" dirty="0" smtClean="0">
                <a:latin typeface="Verdana" pitchFamily="34" charset="0"/>
              </a:rPr>
              <a:t>eterogeious </a:t>
            </a:r>
            <a:r>
              <a:rPr lang="hu-HU" altLang="en-US" sz="1200" b="1" dirty="0">
                <a:latin typeface="Verdana" pitchFamily="34" charset="0"/>
              </a:rPr>
              <a:t/>
            </a:r>
            <a:br>
              <a:rPr lang="hu-HU" altLang="en-US" sz="1200" b="1" dirty="0">
                <a:latin typeface="Verdana" pitchFamily="34" charset="0"/>
              </a:rPr>
            </a:br>
            <a:r>
              <a:rPr lang="en-US" altLang="en-US" sz="1200" b="1" dirty="0" smtClean="0">
                <a:latin typeface="Verdana" pitchFamily="34" charset="0"/>
              </a:rPr>
              <a:t>processors</a:t>
            </a:r>
            <a:r>
              <a:rPr lang="hu-HU" altLang="en-US" sz="1200" b="1" dirty="0" smtClean="0">
                <a:latin typeface="Verdana" pitchFamily="34" charset="0"/>
              </a:rPr>
              <a:t> </a:t>
            </a:r>
            <a:endParaRPr lang="en-US" altLang="en-US" sz="1200" dirty="0">
              <a:latin typeface="Verdana" pitchFamily="34" charset="0"/>
            </a:endParaRPr>
          </a:p>
        </p:txBody>
      </p: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3829057" y="4466880"/>
            <a:ext cx="1250214" cy="1457757"/>
            <a:chOff x="3379" y="2614"/>
            <a:chExt cx="619" cy="771"/>
          </a:xfrm>
        </p:grpSpPr>
        <p:sp>
          <p:nvSpPr>
            <p:cNvPr id="11" name="Rectangle 53"/>
            <p:cNvSpPr>
              <a:spLocks noChangeArrowheads="1"/>
            </p:cNvSpPr>
            <p:nvPr/>
          </p:nvSpPr>
          <p:spPr bwMode="auto">
            <a:xfrm>
              <a:off x="3379" y="2614"/>
              <a:ext cx="619" cy="771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2" name="Rectangle 54"/>
            <p:cNvSpPr>
              <a:spLocks noChangeArrowheads="1"/>
            </p:cNvSpPr>
            <p:nvPr/>
          </p:nvSpPr>
          <p:spPr bwMode="auto">
            <a:xfrm>
              <a:off x="3442" y="2640"/>
              <a:ext cx="494" cy="165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100" b="1" dirty="0">
                  <a:latin typeface="Verdana" pitchFamily="34" charset="0"/>
                </a:rPr>
                <a:t>MPC</a:t>
              </a:r>
              <a:endParaRPr lang="en-US" altLang="en-US" sz="1100" b="1" dirty="0">
                <a:latin typeface="Verdana" pitchFamily="34" charset="0"/>
              </a:endParaRPr>
            </a:p>
          </p:txBody>
        </p:sp>
        <p:sp>
          <p:nvSpPr>
            <p:cNvPr id="13" name="Rectangle 55"/>
            <p:cNvSpPr>
              <a:spLocks noChangeArrowheads="1"/>
            </p:cNvSpPr>
            <p:nvPr/>
          </p:nvSpPr>
          <p:spPr bwMode="auto">
            <a:xfrm>
              <a:off x="3441" y="2873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4" name="Rectangle 56"/>
            <p:cNvSpPr>
              <a:spLocks noChangeArrowheads="1"/>
            </p:cNvSpPr>
            <p:nvPr/>
          </p:nvSpPr>
          <p:spPr bwMode="auto">
            <a:xfrm>
              <a:off x="3720" y="2873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5" name="Rectangle 57"/>
            <p:cNvSpPr>
              <a:spLocks noChangeArrowheads="1"/>
            </p:cNvSpPr>
            <p:nvPr/>
          </p:nvSpPr>
          <p:spPr bwMode="auto">
            <a:xfrm>
              <a:off x="3441" y="2998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6" name="Rectangle 58"/>
            <p:cNvSpPr>
              <a:spLocks noChangeArrowheads="1"/>
            </p:cNvSpPr>
            <p:nvPr/>
          </p:nvSpPr>
          <p:spPr bwMode="auto">
            <a:xfrm>
              <a:off x="3720" y="2998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7" name="Rectangle 59"/>
            <p:cNvSpPr>
              <a:spLocks noChangeArrowheads="1"/>
            </p:cNvSpPr>
            <p:nvPr/>
          </p:nvSpPr>
          <p:spPr bwMode="auto">
            <a:xfrm>
              <a:off x="3441" y="3121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8" name="Rectangle 60"/>
            <p:cNvSpPr>
              <a:spLocks noChangeArrowheads="1"/>
            </p:cNvSpPr>
            <p:nvPr/>
          </p:nvSpPr>
          <p:spPr bwMode="auto">
            <a:xfrm>
              <a:off x="3720" y="3121"/>
              <a:ext cx="216" cy="93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19" name="Rectangle 61"/>
            <p:cNvSpPr>
              <a:spLocks noChangeArrowheads="1"/>
            </p:cNvSpPr>
            <p:nvPr/>
          </p:nvSpPr>
          <p:spPr bwMode="auto">
            <a:xfrm>
              <a:off x="3441" y="3246"/>
              <a:ext cx="216" cy="92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  <p:sp>
          <p:nvSpPr>
            <p:cNvPr id="20" name="Rectangle 62"/>
            <p:cNvSpPr>
              <a:spLocks noChangeArrowheads="1"/>
            </p:cNvSpPr>
            <p:nvPr/>
          </p:nvSpPr>
          <p:spPr bwMode="auto">
            <a:xfrm>
              <a:off x="3720" y="3246"/>
              <a:ext cx="216" cy="92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>
                <a:latin typeface="Verdana" pitchFamily="34" charset="0"/>
              </a:endParaRPr>
            </a:p>
          </p:txBody>
        </p:sp>
      </p:grpSp>
      <p:sp>
        <p:nvSpPr>
          <p:cNvPr id="21" name="Rectangle 86"/>
          <p:cNvSpPr>
            <a:spLocks noChangeArrowheads="1"/>
          </p:cNvSpPr>
          <p:nvPr/>
        </p:nvSpPr>
        <p:spPr bwMode="auto">
          <a:xfrm>
            <a:off x="3491748" y="6297491"/>
            <a:ext cx="17578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 smtClean="0">
                <a:latin typeface="Verdana" pitchFamily="34" charset="0"/>
              </a:rPr>
              <a:t>MM/HPC</a:t>
            </a:r>
            <a:r>
              <a:rPr lang="en-US" altLang="en-US" sz="1200" dirty="0" smtClean="0">
                <a:latin typeface="Verdana" pitchFamily="34" charset="0"/>
              </a:rPr>
              <a:t> systems,</a:t>
            </a:r>
            <a:endParaRPr lang="hu-HU" altLang="en-US" sz="1200" dirty="0">
              <a:latin typeface="Verdan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smtClean="0">
                <a:latin typeface="Verdana" pitchFamily="34" charset="0"/>
              </a:rPr>
              <a:t>have been produced</a:t>
            </a:r>
            <a:endParaRPr lang="en-US" altLang="en-US" sz="1200" dirty="0">
              <a:latin typeface="Verdan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449" y="2996122"/>
            <a:ext cx="18662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Have two clusters</a:t>
            </a:r>
          </a:p>
          <a:p>
            <a:r>
              <a:rPr lang="en-US" sz="1200" dirty="0" smtClean="0"/>
              <a:t>of CPU cores:</a:t>
            </a:r>
          </a:p>
          <a:p>
            <a:r>
              <a:rPr lang="en-US" sz="1200" dirty="0" smtClean="0"/>
              <a:t>a cluster of big cores</a:t>
            </a:r>
          </a:p>
          <a:p>
            <a:r>
              <a:rPr lang="en-US" sz="1200" dirty="0" smtClean="0"/>
              <a:t>and a cluster of </a:t>
            </a:r>
          </a:p>
          <a:p>
            <a:r>
              <a:rPr lang="en-US" sz="1200" dirty="0" smtClean="0"/>
              <a:t>LITTLE cores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1091664" y="6316919"/>
            <a:ext cx="7585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Mobiles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623583" y="2996122"/>
            <a:ext cx="17001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Have a master core</a:t>
            </a:r>
          </a:p>
          <a:p>
            <a:r>
              <a:rPr lang="en-US" sz="1200" dirty="0" smtClean="0"/>
              <a:t>and a set of slave </a:t>
            </a:r>
          </a:p>
          <a:p>
            <a:r>
              <a:rPr lang="en-US" sz="1200" dirty="0" smtClean="0"/>
              <a:t> CPU cores</a:t>
            </a:r>
            <a:endParaRPr lang="hu-HU" sz="1200" dirty="0" smtClean="0"/>
          </a:p>
          <a:p>
            <a:r>
              <a:rPr lang="hu-HU" sz="1200" dirty="0" smtClean="0"/>
              <a:t>The mster core </a:t>
            </a:r>
          </a:p>
          <a:p>
            <a:r>
              <a:rPr lang="hu-HU" sz="1200" dirty="0" smtClean="0"/>
              <a:t>organizes the work</a:t>
            </a:r>
          </a:p>
          <a:p>
            <a:r>
              <a:rPr lang="hu-HU" sz="1200" dirty="0" smtClean="0"/>
              <a:t>of the slave cores</a:t>
            </a:r>
            <a:endParaRPr lang="en-US" sz="1200" dirty="0"/>
          </a:p>
        </p:txBody>
      </p:sp>
      <p:sp>
        <p:nvSpPr>
          <p:cNvPr id="44" name="Rectangle 65"/>
          <p:cNvSpPr>
            <a:spLocks noChangeArrowheads="1"/>
          </p:cNvSpPr>
          <p:nvPr/>
        </p:nvSpPr>
        <p:spPr bwMode="auto">
          <a:xfrm>
            <a:off x="6590089" y="6269034"/>
            <a:ext cx="14843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200" dirty="0">
                <a:latin typeface="Verdana" panose="020B0604030504040204" pitchFamily="34" charset="0"/>
              </a:rPr>
              <a:t>HPC</a:t>
            </a:r>
            <a:r>
              <a:rPr lang="en-US" altLang="en-US" sz="1200" dirty="0">
                <a:latin typeface="Verdana" panose="020B0604030504040204" pitchFamily="34" charset="0"/>
              </a:rPr>
              <a:t>, mobiles</a:t>
            </a:r>
            <a:endParaRPr lang="hu-HU" altLang="en-US" sz="1200" dirty="0"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Verdana" panose="020B0604030504040204" pitchFamily="34" charset="0"/>
              </a:rPr>
              <a:t>production stage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297871" y="4175791"/>
            <a:ext cx="2274592" cy="2006599"/>
            <a:chOff x="5435104" y="2843935"/>
            <a:chExt cx="2395672" cy="2580882"/>
          </a:xfrm>
        </p:grpSpPr>
        <p:sp>
          <p:nvSpPr>
            <p:cNvPr id="50" name="Téglalap 21"/>
            <p:cNvSpPr/>
            <p:nvPr/>
          </p:nvSpPr>
          <p:spPr bwMode="auto">
            <a:xfrm>
              <a:off x="5481753" y="2843935"/>
              <a:ext cx="2349023" cy="25808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églalap 12"/>
            <p:cNvSpPr/>
            <p:nvPr/>
          </p:nvSpPr>
          <p:spPr bwMode="auto">
            <a:xfrm>
              <a:off x="5578104" y="3882052"/>
              <a:ext cx="1008062" cy="13668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Téglalap 13"/>
            <p:cNvSpPr/>
            <p:nvPr/>
          </p:nvSpPr>
          <p:spPr bwMode="auto">
            <a:xfrm>
              <a:off x="5616204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2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</a:p>
          </p:txBody>
        </p:sp>
        <p:sp>
          <p:nvSpPr>
            <p:cNvPr id="53" name="Téglalap 14"/>
            <p:cNvSpPr/>
            <p:nvPr/>
          </p:nvSpPr>
          <p:spPr bwMode="auto">
            <a:xfrm>
              <a:off x="6113091" y="39820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54" name="Téglalap 15"/>
            <p:cNvSpPr/>
            <p:nvPr/>
          </p:nvSpPr>
          <p:spPr bwMode="auto">
            <a:xfrm>
              <a:off x="5616204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55" name="Téglalap 16"/>
            <p:cNvSpPr/>
            <p:nvPr/>
          </p:nvSpPr>
          <p:spPr bwMode="auto">
            <a:xfrm>
              <a:off x="6113091" y="4629765"/>
              <a:ext cx="431800" cy="5397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  <p:sp>
          <p:nvSpPr>
            <p:cNvPr id="56" name="Szövegdoboz 23"/>
            <p:cNvSpPr txBox="1">
              <a:spLocks noChangeArrowheads="1"/>
            </p:cNvSpPr>
            <p:nvPr/>
          </p:nvSpPr>
          <p:spPr bwMode="auto">
            <a:xfrm>
              <a:off x="5435104" y="3313863"/>
              <a:ext cx="1222690" cy="424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r>
                <a:rPr lang="en-US" altLang="en-US" sz="105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LITTLE cores</a:t>
              </a:r>
              <a:endParaRPr lang="hu-HU" altLang="en-US" sz="105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57" name="Szövegdoboz 22"/>
            <p:cNvSpPr txBox="1">
              <a:spLocks noChangeArrowheads="1"/>
            </p:cNvSpPr>
            <p:nvPr/>
          </p:nvSpPr>
          <p:spPr bwMode="auto">
            <a:xfrm>
              <a:off x="6699259" y="2859984"/>
              <a:ext cx="998991" cy="430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Cluster of </a:t>
              </a:r>
            </a:p>
            <a:p>
              <a:pPr algn="ctr"/>
              <a:r>
                <a:rPr lang="en-US" altLang="en-US" sz="1100" b="1" dirty="0" smtClean="0">
                  <a:solidFill>
                    <a:srgbClr val="000000"/>
                  </a:solidFill>
                  <a:latin typeface="+mj-lt"/>
                  <a:ea typeface="Verdana" pitchFamily="34" charset="0"/>
                </a:rPr>
                <a:t>big cores</a:t>
              </a:r>
              <a:endParaRPr lang="hu-HU" altLang="en-US" sz="1100" b="1" dirty="0">
                <a:solidFill>
                  <a:srgbClr val="000000"/>
                </a:solidFill>
                <a:latin typeface="+mj-lt"/>
                <a:ea typeface="Verdana" pitchFamily="34" charset="0"/>
              </a:endParaRPr>
            </a:p>
          </p:txBody>
        </p:sp>
        <p:sp>
          <p:nvSpPr>
            <p:cNvPr id="58" name="Téglalap 11"/>
            <p:cNvSpPr/>
            <p:nvPr/>
          </p:nvSpPr>
          <p:spPr bwMode="auto">
            <a:xfrm>
              <a:off x="6661647" y="3441495"/>
              <a:ext cx="1044575" cy="18875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hu-HU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6661647" y="3431419"/>
              <a:ext cx="1044575" cy="187856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400" smtClean="0">
                <a:solidFill>
                  <a:srgbClr val="000000"/>
                </a:solidFill>
              </a:endParaRPr>
            </a:p>
          </p:txBody>
        </p:sp>
        <p:sp>
          <p:nvSpPr>
            <p:cNvPr id="60" name="Téglalap 3"/>
            <p:cNvSpPr/>
            <p:nvPr/>
          </p:nvSpPr>
          <p:spPr bwMode="auto">
            <a:xfrm>
              <a:off x="6716756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 smtClean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CPU0</a:t>
              </a:r>
              <a:endParaRPr lang="hu-HU" sz="1100" dirty="0">
                <a:solidFill>
                  <a:srgbClr val="FFFFF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Téglalap 4"/>
            <p:cNvSpPr/>
            <p:nvPr/>
          </p:nvSpPr>
          <p:spPr bwMode="auto">
            <a:xfrm>
              <a:off x="7219168" y="3515930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CPU1</a:t>
              </a:r>
            </a:p>
          </p:txBody>
        </p:sp>
        <p:sp>
          <p:nvSpPr>
            <p:cNvPr id="62" name="Téglalap 5"/>
            <p:cNvSpPr/>
            <p:nvPr/>
          </p:nvSpPr>
          <p:spPr bwMode="auto">
            <a:xfrm>
              <a:off x="6717602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CPU2</a:t>
              </a:r>
            </a:p>
          </p:txBody>
        </p:sp>
        <p:sp>
          <p:nvSpPr>
            <p:cNvPr id="63" name="Téglalap 6"/>
            <p:cNvSpPr/>
            <p:nvPr/>
          </p:nvSpPr>
          <p:spPr bwMode="auto">
            <a:xfrm>
              <a:off x="7219168" y="4433505"/>
              <a:ext cx="431800" cy="79216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hu-HU" sz="1100" dirty="0">
                  <a:solidFill>
                    <a:srgbClr val="FFFFFF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CPU3</a:t>
              </a:r>
            </a:p>
          </p:txBody>
        </p:sp>
      </p:grp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74" y="3613906"/>
            <a:ext cx="36579" cy="36579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6418761" y="4512236"/>
            <a:ext cx="1728000" cy="1368000"/>
            <a:chOff x="6849065" y="3851842"/>
            <a:chExt cx="1728000" cy="1368000"/>
          </a:xfrm>
        </p:grpSpPr>
        <p:sp>
          <p:nvSpPr>
            <p:cNvPr id="41" name="Rectangle 56"/>
            <p:cNvSpPr>
              <a:spLocks noChangeArrowheads="1"/>
            </p:cNvSpPr>
            <p:nvPr/>
          </p:nvSpPr>
          <p:spPr bwMode="auto">
            <a:xfrm>
              <a:off x="6849065" y="3851842"/>
              <a:ext cx="1728000" cy="1368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txBody>
            <a:bodyPr wrap="square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400" dirty="0">
                <a:latin typeface="Verdana" panose="020B0604030504040204" pitchFamily="34" charset="0"/>
              </a:endParaRPr>
            </a:p>
          </p:txBody>
        </p:sp>
        <p:sp>
          <p:nvSpPr>
            <p:cNvPr id="42" name="Rectangle 57"/>
            <p:cNvSpPr>
              <a:spLocks noChangeArrowheads="1"/>
            </p:cNvSpPr>
            <p:nvPr/>
          </p:nvSpPr>
          <p:spPr bwMode="auto">
            <a:xfrm>
              <a:off x="6945313" y="4105687"/>
              <a:ext cx="720000" cy="432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CPU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050" b="1" dirty="0" smtClean="0">
                  <a:solidFill>
                    <a:schemeClr val="bg1"/>
                  </a:solidFill>
                  <a:latin typeface="Verdana" panose="020B0604030504040204" pitchFamily="34" charset="0"/>
                </a:rPr>
                <a:t>cores</a:t>
              </a:r>
              <a:endParaRPr lang="en-US" altLang="en-US" sz="105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3" name="Rectangle 58"/>
            <p:cNvSpPr>
              <a:spLocks noChangeArrowheads="1"/>
            </p:cNvSpPr>
            <p:nvPr/>
          </p:nvSpPr>
          <p:spPr bwMode="auto">
            <a:xfrm>
              <a:off x="6938565" y="4569353"/>
              <a:ext cx="720000" cy="4320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200" b="1" dirty="0">
                  <a:solidFill>
                    <a:schemeClr val="bg1"/>
                  </a:solidFill>
                  <a:latin typeface="Verdana" panose="020B0604030504040204" pitchFamily="34" charset="0"/>
                </a:rPr>
                <a:t>GPU</a:t>
              </a:r>
              <a:endParaRPr lang="en-US" altLang="en-US" sz="1200" b="1" dirty="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7774640" y="3994006"/>
              <a:ext cx="7200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874309" y="4052584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7762690" y="4676811"/>
              <a:ext cx="720000" cy="432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u-H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892240" y="4735389"/>
              <a:ext cx="51167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100" b="1" dirty="0" smtClean="0">
                  <a:solidFill>
                    <a:schemeClr val="bg1"/>
                  </a:solidFill>
                </a:rPr>
                <a:t>Acc.</a:t>
              </a:r>
              <a:endParaRPr lang="hu-HU" sz="1100" b="1" dirty="0"/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8090536" y="44788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8090536" y="4536374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8090536" y="4593150"/>
              <a:ext cx="36000" cy="3600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173074" y="677863"/>
            <a:ext cx="46586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Classification of </a:t>
            </a:r>
            <a:r>
              <a:rPr lang="hu-HU" b="1" dirty="0" smtClean="0">
                <a:solidFill>
                  <a:schemeClr val="accent6"/>
                </a:solidFill>
              </a:rPr>
              <a:t>heterogeneous processors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111947" y="2987158"/>
            <a:ext cx="24070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Have </a:t>
            </a:r>
            <a:r>
              <a:rPr lang="hu-HU" sz="1200" dirty="0" smtClean="0"/>
              <a:t>a number of CPU cores</a:t>
            </a:r>
          </a:p>
          <a:p>
            <a:r>
              <a:rPr lang="hu-HU" sz="1200" dirty="0" smtClean="0"/>
              <a:t> and a number of</a:t>
            </a:r>
          </a:p>
          <a:p>
            <a:r>
              <a:rPr lang="hu-HU" sz="1200" dirty="0" smtClean="0"/>
              <a:t> </a:t>
            </a:r>
            <a:r>
              <a:rPr lang="en-US" sz="1200" dirty="0" smtClean="0"/>
              <a:t>a</a:t>
            </a:r>
            <a:r>
              <a:rPr lang="hu-HU" sz="1200" dirty="0" smtClean="0"/>
              <a:t>ccelerators (like the GPU).</a:t>
            </a:r>
          </a:p>
          <a:p>
            <a:r>
              <a:rPr lang="hu-HU" sz="1200" dirty="0" smtClean="0"/>
              <a:t>The accelerators support</a:t>
            </a:r>
          </a:p>
          <a:p>
            <a:r>
              <a:rPr lang="hu-HU" sz="1200" dirty="0" smtClean="0"/>
              <a:t> the work of the CPU cores.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800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1" grpId="0"/>
      <p:bldP spid="22" grpId="0"/>
      <p:bldP spid="38" grpId="0"/>
      <p:bldP spid="39" grpId="0"/>
      <p:bldP spid="44" grpId="0"/>
      <p:bldP spid="7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4360701" y="2074589"/>
            <a:ext cx="92398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82947" name="AutoShape 3"/>
          <p:cNvSpPr>
            <a:spLocks noChangeArrowheads="1"/>
          </p:cNvSpPr>
          <p:nvPr/>
        </p:nvSpPr>
        <p:spPr bwMode="auto">
          <a:xfrm>
            <a:off x="841375" y="1263650"/>
            <a:ext cx="7359650" cy="468313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900" dirty="0" smtClean="0">
                <a:solidFill>
                  <a:srgbClr val="FFFFFF"/>
                </a:solidFill>
                <a:latin typeface="Verdana" pitchFamily="34" charset="0"/>
              </a:rPr>
              <a:t> Introduction</a:t>
            </a:r>
            <a:r>
              <a:rPr lang="hu-HU" altLang="en-US" sz="1900" dirty="0" smtClean="0">
                <a:solidFill>
                  <a:srgbClr val="FFFFFF"/>
                </a:solidFill>
                <a:latin typeface="Verdana" pitchFamily="34" charset="0"/>
              </a:rPr>
              <a:t> to multicores</a:t>
            </a:r>
            <a:endParaRPr lang="en-US" altLang="en-US" sz="1900" dirty="0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82948" name="Group 4"/>
          <p:cNvGrpSpPr>
            <a:grpSpLocks/>
          </p:cNvGrpSpPr>
          <p:nvPr/>
        </p:nvGrpSpPr>
        <p:grpSpPr bwMode="auto">
          <a:xfrm>
            <a:off x="944563" y="2039938"/>
            <a:ext cx="7256463" cy="463550"/>
            <a:chOff x="691" y="1638"/>
            <a:chExt cx="4571" cy="292"/>
          </a:xfrm>
        </p:grpSpPr>
        <p:sp>
          <p:nvSpPr>
            <p:cNvPr id="82958" name="AutoShape 5"/>
            <p:cNvSpPr>
              <a:spLocks noChangeArrowheads="1"/>
            </p:cNvSpPr>
            <p:nvPr/>
          </p:nvSpPr>
          <p:spPr bwMode="auto">
            <a:xfrm>
              <a:off x="951" y="1638"/>
              <a:ext cx="4311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1.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The necessity for emerging multicore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2959" name="Text Box 6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82949" name="Group 7"/>
          <p:cNvGrpSpPr>
            <a:grpSpLocks/>
          </p:cNvGrpSpPr>
          <p:nvPr/>
        </p:nvGrpSpPr>
        <p:grpSpPr bwMode="auto">
          <a:xfrm>
            <a:off x="941387" y="2581275"/>
            <a:ext cx="7259637" cy="463550"/>
            <a:chOff x="691" y="1638"/>
            <a:chExt cx="4456" cy="292"/>
          </a:xfrm>
        </p:grpSpPr>
        <p:sp>
          <p:nvSpPr>
            <p:cNvPr id="82956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2. </a:t>
              </a:r>
              <a:r>
                <a:rPr lang="en-US" altLang="en-US" sz="1900" dirty="0">
                  <a:solidFill>
                    <a:schemeClr val="bg1"/>
                  </a:solidFill>
                  <a:latin typeface="Verdana" pitchFamily="34" charset="0"/>
                </a:rPr>
                <a:t>Classification of multicore </a:t>
              </a:r>
              <a:r>
                <a:rPr lang="en-US" altLang="en-US" sz="1900" dirty="0" smtClean="0">
                  <a:solidFill>
                    <a:schemeClr val="bg1"/>
                  </a:solidFill>
                  <a:latin typeface="Verdana" pitchFamily="34" charset="0"/>
                </a:rPr>
                <a:t>processors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82957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945870" y="3110191"/>
            <a:ext cx="7259637" cy="463550"/>
            <a:chOff x="691" y="1638"/>
            <a:chExt cx="4456" cy="292"/>
          </a:xfrm>
        </p:grpSpPr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951" y="1638"/>
              <a:ext cx="4196" cy="292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900" dirty="0">
                  <a:solidFill>
                    <a:srgbClr val="FFFFFF"/>
                  </a:solidFill>
                  <a:latin typeface="Verdana" pitchFamily="34" charset="0"/>
                </a:rPr>
                <a:t>  3</a:t>
              </a:r>
              <a:r>
                <a:rPr lang="en-US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. </a:t>
              </a:r>
              <a:r>
                <a:rPr lang="hu-HU" altLang="en-US" sz="1900" dirty="0" smtClean="0">
                  <a:solidFill>
                    <a:srgbClr val="FFFFFF"/>
                  </a:solidFill>
                  <a:latin typeface="Verdana" pitchFamily="34" charset="0"/>
                </a:rPr>
                <a:t>References</a:t>
              </a:r>
              <a:endParaRPr lang="en-US" altLang="en-US" sz="19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691" y="1648"/>
              <a:ext cx="2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hu-HU" altLang="en-US" sz="1900">
                  <a:solidFill>
                    <a:srgbClr val="FFFFFF"/>
                  </a:solidFill>
                  <a:latin typeface="Verdana" pitchFamily="34" charset="0"/>
                </a:rPr>
                <a:t> </a:t>
              </a:r>
              <a:endParaRPr lang="en-US" altLang="en-US" sz="190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18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4525801" y="1960290"/>
            <a:ext cx="9239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900">
              <a:latin typeface="Verdana" pitchFamily="34" charset="0"/>
            </a:endParaRPr>
          </a:p>
        </p:txBody>
      </p:sp>
      <p:sp>
        <p:nvSpPr>
          <p:cNvPr id="26627" name="AutoShape 3"/>
          <p:cNvSpPr>
            <a:spLocks noChangeArrowheads="1"/>
          </p:cNvSpPr>
          <p:nvPr/>
        </p:nvSpPr>
        <p:spPr bwMode="auto">
          <a:xfrm>
            <a:off x="841375" y="1263651"/>
            <a:ext cx="7359650" cy="501649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900" dirty="0" smtClean="0">
                <a:solidFill>
                  <a:schemeClr val="bg1"/>
                </a:solidFill>
                <a:latin typeface="Verdana" pitchFamily="34" charset="0"/>
              </a:rPr>
              <a:t>1. </a:t>
            </a:r>
            <a:r>
              <a:rPr lang="en-US" altLang="en-US" sz="1900" dirty="0" smtClean="0">
                <a:solidFill>
                  <a:schemeClr val="bg1"/>
                </a:solidFill>
                <a:latin typeface="Verdana" pitchFamily="34" charset="0"/>
              </a:rPr>
              <a:t>The necessity of emerging multicore processors</a:t>
            </a:r>
            <a:endParaRPr lang="en-US" altLang="en-US" sz="19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waferperwe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707113"/>
            <a:ext cx="7004050" cy="478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314450" y="1897063"/>
            <a:ext cx="3094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Scaling</a:t>
            </a:r>
            <a:r>
              <a:rPr lang="hu-HU" altLang="en-US" sz="1800" b="1" dirty="0" smtClean="0">
                <a:solidFill>
                  <a:schemeClr val="bg1"/>
                </a:solidFill>
                <a:latin typeface="Verdana" pitchFamily="34" charset="0"/>
              </a:rPr>
              <a:t>: </a:t>
            </a:r>
            <a:r>
              <a:rPr lang="en-US" altLang="en-US" sz="1800" b="1" dirty="0">
                <a:solidFill>
                  <a:schemeClr val="bg1"/>
                </a:solidFill>
                <a:latin typeface="Verdana" pitchFamily="34" charset="0"/>
              </a:rPr>
              <a:t>~</a:t>
            </a:r>
            <a:r>
              <a:rPr lang="hu-HU" altLang="en-US" sz="1800" b="1" dirty="0">
                <a:solidFill>
                  <a:schemeClr val="bg1"/>
                </a:solidFill>
                <a:latin typeface="Verdana" pitchFamily="34" charset="0"/>
              </a:rPr>
              <a:t> 0.7/2 </a:t>
            </a:r>
            <a:r>
              <a:rPr lang="en-US" altLang="en-US" sz="1800" b="1" dirty="0" smtClean="0">
                <a:solidFill>
                  <a:schemeClr val="bg1"/>
                </a:solidFill>
                <a:latin typeface="Verdana" pitchFamily="34" charset="0"/>
              </a:rPr>
              <a:t>years</a:t>
            </a:r>
            <a:endParaRPr lang="en-US" altLang="en-US" sz="18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985838" y="1700213"/>
            <a:ext cx="3479800" cy="8001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>
              <a:latin typeface="Verdana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(1)</a:t>
            </a:r>
            <a:endParaRPr lang="en-US" dirty="0"/>
          </a:p>
        </p:txBody>
      </p:sp>
      <p:sp>
        <p:nvSpPr>
          <p:cNvPr id="6" name="Téglalap 2"/>
          <p:cNvSpPr/>
          <p:nvPr/>
        </p:nvSpPr>
        <p:spPr>
          <a:xfrm>
            <a:off x="161925" y="684213"/>
            <a:ext cx="6596063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hu-HU" altLang="en-US" b="1" dirty="0" smtClean="0">
                <a:solidFill>
                  <a:schemeClr val="accent6"/>
                </a:solidFill>
              </a:rPr>
              <a:t>1. </a:t>
            </a:r>
            <a:r>
              <a:rPr lang="en-US" altLang="en-US" b="1" dirty="0">
                <a:solidFill>
                  <a:schemeClr val="accent6"/>
                </a:solidFill>
              </a:rPr>
              <a:t>The necessity of emerging multicore </a:t>
            </a:r>
            <a:r>
              <a:rPr lang="en-US" altLang="en-US" b="1" dirty="0" smtClean="0">
                <a:solidFill>
                  <a:schemeClr val="accent6"/>
                </a:solidFill>
              </a:rPr>
              <a:t>processors</a:t>
            </a:r>
            <a:endParaRPr lang="hu-HU" b="1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41" y="995363"/>
            <a:ext cx="7471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The evolution of Intel’s IC manufacturing between 1995 and 2006 -1 </a:t>
            </a:r>
            <a:r>
              <a:rPr lang="en-US" dirty="0" smtClean="0"/>
              <a:t>[1]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3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534988" y="2960688"/>
            <a:ext cx="8137525" cy="2206625"/>
          </a:xfrm>
          <a:prstGeom prst="rect">
            <a:avLst/>
          </a:prstGeom>
          <a:solidFill>
            <a:srgbClr val="EAF5F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>
              <a:latin typeface="Verdana" pitchFamily="34" charset="0"/>
            </a:endParaRPr>
          </a:p>
        </p:txBody>
      </p:sp>
      <p:sp>
        <p:nvSpPr>
          <p:cNvPr id="393224" name="Text Box 8"/>
          <p:cNvSpPr txBox="1">
            <a:spLocks noChangeArrowheads="1"/>
          </p:cNvSpPr>
          <p:nvPr/>
        </p:nvSpPr>
        <p:spPr bwMode="auto">
          <a:xfrm>
            <a:off x="1606550" y="4476750"/>
            <a:ext cx="107497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Superscalar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8" name="Text Box 12"/>
          <p:cNvSpPr txBox="1">
            <a:spLocks noChangeArrowheads="1"/>
          </p:cNvSpPr>
          <p:nvPr/>
        </p:nvSpPr>
        <p:spPr bwMode="auto">
          <a:xfrm>
            <a:off x="3890963" y="3346450"/>
            <a:ext cx="2006447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Branch prediction</a:t>
            </a:r>
            <a:endParaRPr lang="hu-HU" altLang="en-US" sz="1300" dirty="0">
              <a:latin typeface="Verdana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hu-HU" altLang="en-US" sz="1300" dirty="0">
                <a:latin typeface="Verdana" pitchFamily="34" charset="0"/>
              </a:rPr>
              <a:t>  </a:t>
            </a:r>
            <a:r>
              <a:rPr lang="en-US" altLang="en-US" sz="1300" dirty="0" smtClean="0">
                <a:latin typeface="Verdana" pitchFamily="34" charset="0"/>
              </a:rPr>
              <a:t>Speculative loads </a:t>
            </a:r>
            <a:r>
              <a:rPr lang="hu-HU" altLang="en-US" sz="1300" dirty="0" smtClean="0">
                <a:latin typeface="Verdana" pitchFamily="34" charset="0"/>
              </a:rPr>
              <a:t>...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29" name="Text Box 13"/>
          <p:cNvSpPr txBox="1">
            <a:spLocks noChangeArrowheads="1"/>
          </p:cNvSpPr>
          <p:nvPr/>
        </p:nvSpPr>
        <p:spPr bwMode="auto">
          <a:xfrm>
            <a:off x="6484959" y="3275013"/>
            <a:ext cx="196688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Increasing the size or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the associativity  of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dirty="0" smtClean="0">
                <a:latin typeface="Verdana" pitchFamily="34" charset="0"/>
              </a:rPr>
              <a:t>L2/L3</a:t>
            </a:r>
            <a:r>
              <a:rPr lang="hu-HU" altLang="en-US" sz="1300" dirty="0" smtClean="0">
                <a:latin typeface="Verdana" pitchFamily="34" charset="0"/>
              </a:rPr>
              <a:t>...) </a:t>
            </a:r>
            <a:endParaRPr lang="en-US" altLang="en-US" sz="1300" dirty="0">
              <a:latin typeface="Verdana" pitchFamily="34" charset="0"/>
            </a:endParaRPr>
          </a:p>
        </p:txBody>
      </p:sp>
      <p:sp>
        <p:nvSpPr>
          <p:cNvPr id="393230" name="Text Box 14"/>
          <p:cNvSpPr txBox="1">
            <a:spLocks noChangeArrowheads="1"/>
          </p:cNvSpPr>
          <p:nvPr/>
        </p:nvSpPr>
        <p:spPr bwMode="auto">
          <a:xfrm>
            <a:off x="1282700" y="4733925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1. Gen.</a:t>
            </a:r>
            <a:endParaRPr lang="en-US" altLang="en-US" sz="1300">
              <a:latin typeface="Verdana" pitchFamily="34" charset="0"/>
            </a:endParaRPr>
          </a:p>
        </p:txBody>
      </p:sp>
      <p:sp>
        <p:nvSpPr>
          <p:cNvPr id="393231" name="Text Box 15"/>
          <p:cNvSpPr txBox="1">
            <a:spLocks noChangeArrowheads="1"/>
          </p:cNvSpPr>
          <p:nvPr/>
        </p:nvSpPr>
        <p:spPr bwMode="auto">
          <a:xfrm>
            <a:off x="2212975" y="4733925"/>
            <a:ext cx="714298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300">
                <a:latin typeface="Verdana" pitchFamily="34" charset="0"/>
              </a:rPr>
              <a:t>2. Gen.</a:t>
            </a:r>
            <a:endParaRPr lang="en-US" altLang="en-US" sz="1300">
              <a:latin typeface="Verdana" pitchFamily="34" charset="0"/>
            </a:endParaRPr>
          </a:p>
        </p:txBody>
      </p:sp>
      <p:grpSp>
        <p:nvGrpSpPr>
          <p:cNvPr id="393232" name="Group 16"/>
          <p:cNvGrpSpPr>
            <a:grpSpLocks/>
          </p:cNvGrpSpPr>
          <p:nvPr/>
        </p:nvGrpSpPr>
        <p:grpSpPr bwMode="auto">
          <a:xfrm>
            <a:off x="844550" y="3201988"/>
            <a:ext cx="2232025" cy="1274762"/>
            <a:chOff x="444" y="1751"/>
            <a:chExt cx="1406" cy="803"/>
          </a:xfrm>
        </p:grpSpPr>
        <p:sp>
          <p:nvSpPr>
            <p:cNvPr id="29732" name="AutoShape 17"/>
            <p:cNvSpPr>
              <a:spLocks noChangeArrowheads="1"/>
            </p:cNvSpPr>
            <p:nvPr/>
          </p:nvSpPr>
          <p:spPr bwMode="auto">
            <a:xfrm>
              <a:off x="1261" y="1933"/>
              <a:ext cx="576" cy="365"/>
            </a:xfrm>
            <a:prstGeom prst="can">
              <a:avLst>
                <a:gd name="adj" fmla="val 250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3" name="Line 18"/>
            <p:cNvSpPr>
              <a:spLocks noChangeShapeType="1"/>
            </p:cNvSpPr>
            <p:nvPr/>
          </p:nvSpPr>
          <p:spPr bwMode="auto">
            <a:xfrm>
              <a:off x="1541" y="1751"/>
              <a:ext cx="7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4" name="Line 19"/>
            <p:cNvSpPr>
              <a:spLocks noChangeShapeType="1"/>
            </p:cNvSpPr>
            <p:nvPr/>
          </p:nvSpPr>
          <p:spPr bwMode="auto">
            <a:xfrm>
              <a:off x="1549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5" name="AutoShape 20"/>
            <p:cNvSpPr>
              <a:spLocks noChangeArrowheads="1"/>
            </p:cNvSpPr>
            <p:nvPr/>
          </p:nvSpPr>
          <p:spPr bwMode="auto">
            <a:xfrm>
              <a:off x="444" y="1933"/>
              <a:ext cx="182" cy="365"/>
            </a:xfrm>
            <a:prstGeom prst="can">
              <a:avLst>
                <a:gd name="adj" fmla="val 5013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6" name="Line 21"/>
            <p:cNvSpPr>
              <a:spLocks noChangeShapeType="1"/>
            </p:cNvSpPr>
            <p:nvPr/>
          </p:nvSpPr>
          <p:spPr bwMode="auto">
            <a:xfrm>
              <a:off x="53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7" name="Line 22"/>
            <p:cNvSpPr>
              <a:spLocks noChangeShapeType="1"/>
            </p:cNvSpPr>
            <p:nvPr/>
          </p:nvSpPr>
          <p:spPr bwMode="auto">
            <a:xfrm>
              <a:off x="535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38" name="AutoShape 23"/>
            <p:cNvSpPr>
              <a:spLocks noChangeArrowheads="1"/>
            </p:cNvSpPr>
            <p:nvPr/>
          </p:nvSpPr>
          <p:spPr bwMode="auto">
            <a:xfrm>
              <a:off x="807" y="1933"/>
              <a:ext cx="318" cy="365"/>
            </a:xfrm>
            <a:prstGeom prst="can">
              <a:avLst>
                <a:gd name="adj" fmla="val 28695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hu-HU" altLang="en-US" sz="1300">
                <a:latin typeface="Verdana" pitchFamily="34" charset="0"/>
              </a:endParaRPr>
            </a:p>
          </p:txBody>
        </p:sp>
        <p:sp>
          <p:nvSpPr>
            <p:cNvPr id="29739" name="Line 24"/>
            <p:cNvSpPr>
              <a:spLocks noChangeShapeType="1"/>
            </p:cNvSpPr>
            <p:nvPr/>
          </p:nvSpPr>
          <p:spPr bwMode="auto">
            <a:xfrm>
              <a:off x="962" y="1751"/>
              <a:ext cx="3" cy="239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0" name="Line 25"/>
            <p:cNvSpPr>
              <a:spLocks noChangeShapeType="1"/>
            </p:cNvSpPr>
            <p:nvPr/>
          </p:nvSpPr>
          <p:spPr bwMode="auto">
            <a:xfrm>
              <a:off x="966" y="2319"/>
              <a:ext cx="0" cy="23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300"/>
            </a:p>
          </p:txBody>
        </p:sp>
        <p:sp>
          <p:nvSpPr>
            <p:cNvPr id="29741" name="Line 26"/>
            <p:cNvSpPr>
              <a:spLocks noChangeShapeType="1"/>
            </p:cNvSpPr>
            <p:nvPr/>
          </p:nvSpPr>
          <p:spPr bwMode="auto">
            <a:xfrm>
              <a:off x="444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2" name="Line 27"/>
            <p:cNvSpPr>
              <a:spLocks noChangeShapeType="1"/>
            </p:cNvSpPr>
            <p:nvPr/>
          </p:nvSpPr>
          <p:spPr bwMode="auto">
            <a:xfrm>
              <a:off x="625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3" name="Line 28"/>
            <p:cNvSpPr>
              <a:spLocks noChangeShapeType="1"/>
            </p:cNvSpPr>
            <p:nvPr/>
          </p:nvSpPr>
          <p:spPr bwMode="auto">
            <a:xfrm>
              <a:off x="444" y="2357"/>
              <a:ext cx="181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4" name="Line 29"/>
            <p:cNvSpPr>
              <a:spLocks noChangeShapeType="1"/>
            </p:cNvSpPr>
            <p:nvPr/>
          </p:nvSpPr>
          <p:spPr bwMode="auto">
            <a:xfrm>
              <a:off x="807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5" name="Line 30"/>
            <p:cNvSpPr>
              <a:spLocks noChangeShapeType="1"/>
            </p:cNvSpPr>
            <p:nvPr/>
          </p:nvSpPr>
          <p:spPr bwMode="auto">
            <a:xfrm>
              <a:off x="1126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6" name="Line 31"/>
            <p:cNvSpPr>
              <a:spLocks noChangeShapeType="1"/>
            </p:cNvSpPr>
            <p:nvPr/>
          </p:nvSpPr>
          <p:spPr bwMode="auto">
            <a:xfrm>
              <a:off x="807" y="2359"/>
              <a:ext cx="327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7" name="Line 32"/>
            <p:cNvSpPr>
              <a:spLocks noChangeShapeType="1"/>
            </p:cNvSpPr>
            <p:nvPr/>
          </p:nvSpPr>
          <p:spPr bwMode="auto">
            <a:xfrm>
              <a:off x="1261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8" name="Line 33"/>
            <p:cNvSpPr>
              <a:spLocks noChangeShapeType="1"/>
            </p:cNvSpPr>
            <p:nvPr/>
          </p:nvSpPr>
          <p:spPr bwMode="auto">
            <a:xfrm>
              <a:off x="1838" y="2160"/>
              <a:ext cx="0" cy="27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49" name="Line 34"/>
            <p:cNvSpPr>
              <a:spLocks noChangeShapeType="1"/>
            </p:cNvSpPr>
            <p:nvPr/>
          </p:nvSpPr>
          <p:spPr bwMode="auto">
            <a:xfrm>
              <a:off x="1261" y="2363"/>
              <a:ext cx="589" cy="0"/>
            </a:xfrm>
            <a:prstGeom prst="line">
              <a:avLst/>
            </a:prstGeom>
            <a:noFill/>
            <a:ln w="5080">
              <a:solidFill>
                <a:srgbClr val="000000"/>
              </a:solidFill>
              <a:round/>
              <a:headEnd type="arrow" w="sm" len="sm"/>
              <a:tailEnd type="arrow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50" name="Text Box 35"/>
            <p:cNvSpPr txBox="1">
              <a:spLocks noChangeArrowheads="1"/>
            </p:cNvSpPr>
            <p:nvPr/>
          </p:nvSpPr>
          <p:spPr bwMode="auto">
            <a:xfrm>
              <a:off x="446" y="2090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1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1" name="Text Box 36"/>
            <p:cNvSpPr txBox="1">
              <a:spLocks noChangeArrowheads="1"/>
            </p:cNvSpPr>
            <p:nvPr/>
          </p:nvSpPr>
          <p:spPr bwMode="auto">
            <a:xfrm>
              <a:off x="875" y="2088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2</a:t>
              </a:r>
              <a:endParaRPr lang="en-US" altLang="en-US" sz="1300">
                <a:latin typeface="Verdana" pitchFamily="34" charset="0"/>
              </a:endParaRPr>
            </a:p>
          </p:txBody>
        </p:sp>
        <p:sp>
          <p:nvSpPr>
            <p:cNvPr id="29752" name="Text Box 37"/>
            <p:cNvSpPr txBox="1">
              <a:spLocks noChangeArrowheads="1"/>
            </p:cNvSpPr>
            <p:nvPr/>
          </p:nvSpPr>
          <p:spPr bwMode="auto">
            <a:xfrm>
              <a:off x="1456" y="2082"/>
              <a:ext cx="183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hu-HU" altLang="en-US" sz="1300">
                  <a:latin typeface="Verdana" pitchFamily="34" charset="0"/>
                </a:rPr>
                <a:t>4</a:t>
              </a:r>
              <a:endParaRPr lang="en-US" altLang="en-US" sz="1300">
                <a:latin typeface="Verdana" pitchFamily="34" charset="0"/>
              </a:endParaRPr>
            </a:p>
          </p:txBody>
        </p:sp>
      </p:grpSp>
      <p:sp>
        <p:nvSpPr>
          <p:cNvPr id="393254" name="Rectangle 38"/>
          <p:cNvSpPr>
            <a:spLocks noChangeArrowheads="1"/>
          </p:cNvSpPr>
          <p:nvPr/>
        </p:nvSpPr>
        <p:spPr bwMode="auto">
          <a:xfrm>
            <a:off x="501649" y="4476750"/>
            <a:ext cx="95250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300" dirty="0">
                <a:latin typeface="Verdana" pitchFamily="34" charset="0"/>
              </a:rPr>
              <a:t> </a:t>
            </a:r>
            <a:r>
              <a:rPr lang="en-US" altLang="en-US" sz="1300" dirty="0" smtClean="0">
                <a:latin typeface="Verdana" pitchFamily="34" charset="0"/>
              </a:rPr>
              <a:t>Pipeline</a:t>
            </a:r>
            <a:r>
              <a:rPr lang="hu-HU" altLang="en-US" sz="1300" dirty="0" smtClean="0">
                <a:latin typeface="Verdana" pitchFamily="34" charset="0"/>
              </a:rPr>
              <a:t> </a:t>
            </a:r>
            <a:endParaRPr lang="en-US" altLang="en-US" sz="1300" dirty="0">
              <a:latin typeface="Verdana" pitchFamily="34" charset="0"/>
            </a:endParaRPr>
          </a:p>
        </p:txBody>
      </p:sp>
      <p:grpSp>
        <p:nvGrpSpPr>
          <p:cNvPr id="393258" name="Group 42"/>
          <p:cNvGrpSpPr>
            <a:grpSpLocks/>
          </p:cNvGrpSpPr>
          <p:nvPr/>
        </p:nvGrpSpPr>
        <p:grpSpPr bwMode="auto">
          <a:xfrm>
            <a:off x="683527" y="3125788"/>
            <a:ext cx="2414587" cy="1860550"/>
            <a:chOff x="327" y="1682"/>
            <a:chExt cx="1521" cy="1172"/>
          </a:xfrm>
        </p:grpSpPr>
        <p:sp>
          <p:nvSpPr>
            <p:cNvPr id="29730" name="Line 43"/>
            <p:cNvSpPr>
              <a:spLocks noChangeShapeType="1"/>
            </p:cNvSpPr>
            <p:nvPr/>
          </p:nvSpPr>
          <p:spPr bwMode="auto">
            <a:xfrm>
              <a:off x="327" y="1712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31" name="Line 44"/>
            <p:cNvSpPr>
              <a:spLocks noChangeShapeType="1"/>
            </p:cNvSpPr>
            <p:nvPr/>
          </p:nvSpPr>
          <p:spPr bwMode="auto">
            <a:xfrm flipV="1">
              <a:off x="327" y="1682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68" name="Group 52"/>
          <p:cNvGrpSpPr>
            <a:grpSpLocks/>
          </p:cNvGrpSpPr>
          <p:nvPr/>
        </p:nvGrpSpPr>
        <p:grpSpPr bwMode="auto">
          <a:xfrm>
            <a:off x="3989133" y="3194049"/>
            <a:ext cx="1697037" cy="855663"/>
            <a:chOff x="524" y="2885"/>
            <a:chExt cx="1521" cy="1144"/>
          </a:xfrm>
        </p:grpSpPr>
        <p:sp>
          <p:nvSpPr>
            <p:cNvPr id="29728" name="Line 53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9" name="Line 54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grpSp>
        <p:nvGrpSpPr>
          <p:cNvPr id="393271" name="Group 55"/>
          <p:cNvGrpSpPr>
            <a:grpSpLocks/>
          </p:cNvGrpSpPr>
          <p:nvPr/>
        </p:nvGrpSpPr>
        <p:grpSpPr bwMode="auto">
          <a:xfrm>
            <a:off x="6609752" y="3236913"/>
            <a:ext cx="1698625" cy="800100"/>
            <a:chOff x="524" y="2885"/>
            <a:chExt cx="1521" cy="1144"/>
          </a:xfrm>
        </p:grpSpPr>
        <p:sp>
          <p:nvSpPr>
            <p:cNvPr id="29726" name="Line 56"/>
            <p:cNvSpPr>
              <a:spLocks noChangeShapeType="1"/>
            </p:cNvSpPr>
            <p:nvPr/>
          </p:nvSpPr>
          <p:spPr bwMode="auto">
            <a:xfrm>
              <a:off x="524" y="2887"/>
              <a:ext cx="1519" cy="1142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  <p:sp>
          <p:nvSpPr>
            <p:cNvPr id="29727" name="Line 57"/>
            <p:cNvSpPr>
              <a:spLocks noChangeShapeType="1"/>
            </p:cNvSpPr>
            <p:nvPr/>
          </p:nvSpPr>
          <p:spPr bwMode="auto">
            <a:xfrm flipV="1">
              <a:off x="524" y="2885"/>
              <a:ext cx="1521" cy="114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00"/>
            </a:p>
          </p:txBody>
        </p:sp>
      </p:grpSp>
      <p:sp>
        <p:nvSpPr>
          <p:cNvPr id="2" name="Szövegdoboz 1"/>
          <p:cNvSpPr txBox="1"/>
          <p:nvPr/>
        </p:nvSpPr>
        <p:spPr>
          <a:xfrm>
            <a:off x="171233" y="684213"/>
            <a:ext cx="5460149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chemeClr val="accent6"/>
                </a:solidFill>
              </a:rPr>
              <a:t>Utilization of the surplus transistors (~</a:t>
            </a:r>
            <a:r>
              <a:rPr lang="en-US" altLang="en-US" b="1" dirty="0">
                <a:solidFill>
                  <a:schemeClr val="accent6"/>
                </a:solidFill>
              </a:rPr>
              <a:t>2x/2 </a:t>
            </a:r>
            <a:r>
              <a:rPr lang="hu-HU" altLang="en-US" b="1" dirty="0" smtClean="0">
                <a:solidFill>
                  <a:schemeClr val="accent6"/>
                </a:solidFill>
              </a:rPr>
              <a:t>years</a:t>
            </a:r>
            <a:r>
              <a:rPr lang="en-US" altLang="en-US" b="1" dirty="0" smtClean="0">
                <a:solidFill>
                  <a:schemeClr val="accent6"/>
                </a:solidFill>
              </a:rPr>
              <a:t>)?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 bwMode="auto">
          <a:xfrm>
            <a:off x="159222" y="5426076"/>
            <a:ext cx="849303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About 2005 the microarchitecture of the processors achieved already a high efficiency </a:t>
            </a:r>
            <a:r>
              <a:rPr lang="en-US" dirty="0" smtClean="0">
                <a:latin typeface="+mj-lt"/>
              </a:rPr>
              <a:t>while</a:t>
            </a:r>
          </a:p>
          <a:p>
            <a:pPr algn="l">
              <a:defRPr/>
            </a:pP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utilizing hundred millions transistors per die.</a:t>
            </a:r>
            <a:endParaRPr lang="en-US" dirty="0">
              <a:latin typeface="+mj-lt"/>
            </a:endParaRPr>
          </a:p>
        </p:txBody>
      </p:sp>
      <p:sp>
        <p:nvSpPr>
          <p:cNvPr id="61" name="Lefelé nyíl 60"/>
          <p:cNvSpPr/>
          <p:nvPr/>
        </p:nvSpPr>
        <p:spPr bwMode="auto">
          <a:xfrm>
            <a:off x="4530765" y="5868989"/>
            <a:ext cx="107950" cy="3968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9725" name="Szövegdoboz 3"/>
          <p:cNvSpPr txBox="1">
            <a:spLocks noChangeArrowheads="1"/>
          </p:cNvSpPr>
          <p:nvPr/>
        </p:nvSpPr>
        <p:spPr bwMode="auto">
          <a:xfrm>
            <a:off x="167080" y="6335482"/>
            <a:ext cx="89772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70C0"/>
                </a:solidFill>
                <a:latin typeface="Verdana" pitchFamily="34" charset="0"/>
              </a:rPr>
              <a:t>Further </a:t>
            </a: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hundred millions of transistors per die would result only in a marginal (a few %)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rgbClr val="0070C0"/>
                </a:solidFill>
                <a:latin typeface="Verdana" pitchFamily="34" charset="0"/>
              </a:rPr>
              <a:t>  performance increase</a:t>
            </a:r>
            <a:r>
              <a:rPr lang="en-US" altLang="en-US" sz="1400" dirty="0" smtClean="0">
                <a:solidFill>
                  <a:srgbClr val="000000"/>
                </a:solidFill>
                <a:latin typeface="Verdana" pitchFamily="34" charset="0"/>
              </a:rPr>
              <a:t>.</a:t>
            </a:r>
            <a:endParaRPr lang="en-US" altLang="en-US" sz="1400" dirty="0">
              <a:latin typeface="Verdana" pitchFamily="34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500063" y="1308100"/>
            <a:ext cx="8235950" cy="1655763"/>
          </a:xfrm>
          <a:prstGeom prst="rect">
            <a:avLst/>
          </a:prstGeom>
          <a:solidFill>
            <a:srgbClr val="EAEAEA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400" dirty="0">
              <a:latin typeface="Verdana" pitchFamily="34" charset="0"/>
            </a:endParaRP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646238" y="1430338"/>
            <a:ext cx="6350000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Utilization of the surplus transistors in the processor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/>
        </p:nvSpPr>
        <p:spPr bwMode="auto">
          <a:xfrm>
            <a:off x="1033200" y="2373313"/>
            <a:ext cx="169758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 processing width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0" name="Text Box 6"/>
          <p:cNvSpPr txBox="1">
            <a:spLocks noChangeArrowheads="1"/>
          </p:cNvSpPr>
          <p:nvPr/>
        </p:nvSpPr>
        <p:spPr bwMode="auto">
          <a:xfrm>
            <a:off x="3320775" y="2373313"/>
            <a:ext cx="30120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increasing IPC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(i.e. efficiency of the processor)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658880" y="2373313"/>
            <a:ext cx="1619033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300" b="1" dirty="0" smtClean="0">
                <a:solidFill>
                  <a:srgbClr val="000000"/>
                </a:solidFill>
                <a:latin typeface="Verdana" pitchFamily="34" charset="0"/>
              </a:rPr>
              <a:t>For larger caches</a:t>
            </a:r>
            <a:endParaRPr lang="en-US" altLang="en-US" sz="13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3" name="Line 9"/>
          <p:cNvSpPr>
            <a:spLocks noChangeShapeType="1"/>
          </p:cNvSpPr>
          <p:nvPr/>
        </p:nvSpPr>
        <p:spPr bwMode="auto">
          <a:xfrm rot="-5400000" flipH="1" flipV="1">
            <a:off x="3130550" y="557213"/>
            <a:ext cx="503237" cy="2916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4" name="Line 10"/>
          <p:cNvSpPr>
            <a:spLocks noChangeShapeType="1"/>
          </p:cNvSpPr>
          <p:nvPr/>
        </p:nvSpPr>
        <p:spPr bwMode="auto">
          <a:xfrm rot="5400000" flipV="1">
            <a:off x="5975350" y="628651"/>
            <a:ext cx="503237" cy="27733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5" name="Line 11"/>
          <p:cNvSpPr>
            <a:spLocks noChangeShapeType="1"/>
          </p:cNvSpPr>
          <p:nvPr/>
        </p:nvSpPr>
        <p:spPr bwMode="auto">
          <a:xfrm rot="5400000" flipV="1">
            <a:off x="4577557" y="2029619"/>
            <a:ext cx="5254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300" dirty="0"/>
          </a:p>
        </p:txBody>
      </p:sp>
      <p:sp>
        <p:nvSpPr>
          <p:cNvPr id="66" name="Oval 39"/>
          <p:cNvSpPr>
            <a:spLocks noChangeArrowheads="1"/>
          </p:cNvSpPr>
          <p:nvPr/>
        </p:nvSpPr>
        <p:spPr bwMode="auto">
          <a:xfrm>
            <a:off x="1866900" y="2252663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7" name="Oval 40"/>
          <p:cNvSpPr>
            <a:spLocks noChangeArrowheads="1"/>
          </p:cNvSpPr>
          <p:nvPr/>
        </p:nvSpPr>
        <p:spPr bwMode="auto">
          <a:xfrm>
            <a:off x="4810125" y="227965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8" name="Oval 41"/>
          <p:cNvSpPr>
            <a:spLocks noChangeArrowheads="1"/>
          </p:cNvSpPr>
          <p:nvPr/>
        </p:nvSpPr>
        <p:spPr bwMode="auto">
          <a:xfrm>
            <a:off x="7589838" y="2241550"/>
            <a:ext cx="60325" cy="60325"/>
          </a:xfrm>
          <a:prstGeom prst="ellipse">
            <a:avLst/>
          </a:prstGeom>
          <a:solidFill>
            <a:srgbClr val="FFFFFF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hu-HU" altLang="en-US" sz="1300" dirty="0">
              <a:latin typeface="Verdana" pitchFamily="34" charset="0"/>
            </a:endParaRPr>
          </a:p>
        </p:txBody>
      </p:sp>
      <p:sp>
        <p:nvSpPr>
          <p:cNvPr id="69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3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3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3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3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3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3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93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24" grpId="0"/>
      <p:bldP spid="393228" grpId="0"/>
      <p:bldP spid="393229" grpId="0"/>
      <p:bldP spid="393230" grpId="0"/>
      <p:bldP spid="393231" grpId="0"/>
      <p:bldP spid="393254" grpId="0"/>
      <p:bldP spid="3" grpId="0"/>
      <p:bldP spid="61" grpId="0" animBg="1"/>
      <p:bldP spid="29725" grpId="0"/>
      <p:bldP spid="57" grpId="0" animBg="1"/>
      <p:bldP spid="58" grpId="0"/>
      <p:bldP spid="59" grpId="0"/>
      <p:bldP spid="60" grpId="0"/>
      <p:bldP spid="62" grpId="0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8605131"/>
              </p:ext>
            </p:extLst>
          </p:nvPr>
        </p:nvGraphicFramePr>
        <p:xfrm>
          <a:off x="292100" y="1098550"/>
          <a:ext cx="8601075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74" name="Microsoft Drawing" r:id="rId3" imgW="7400925" imgH="4887913" progId="MSDraw">
                  <p:embed/>
                </p:oleObj>
              </mc:Choice>
              <mc:Fallback>
                <p:oleObj name="Microsoft Drawing" r:id="rId3" imgW="7400925" imgH="4887913" progId="MSDraw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098550"/>
                        <a:ext cx="8601075" cy="567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5117" y="665163"/>
            <a:ext cx="4257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altLang="en-US" b="1" dirty="0">
                <a:solidFill>
                  <a:schemeClr val="accent6"/>
                </a:solidFill>
              </a:rPr>
              <a:t>The </a:t>
            </a:r>
            <a:r>
              <a:rPr lang="hu-HU" altLang="en-US" b="1" dirty="0" err="1">
                <a:solidFill>
                  <a:schemeClr val="accent6"/>
                </a:solidFill>
              </a:rPr>
              <a:t>evolution</a:t>
            </a:r>
            <a:r>
              <a:rPr lang="hu-HU" altLang="en-US" b="1" dirty="0">
                <a:solidFill>
                  <a:schemeClr val="accent6"/>
                </a:solidFill>
              </a:rPr>
              <a:t> of IBM’s major RISC </a:t>
            </a:r>
            <a:r>
              <a:rPr lang="hu-HU" altLang="en-US" b="1" dirty="0" err="1">
                <a:solidFill>
                  <a:schemeClr val="accent6"/>
                </a:solidFill>
              </a:rPr>
              <a:t>lines</a:t>
            </a:r>
            <a:r>
              <a:rPr lang="hu-HU" altLang="en-US" b="1" dirty="0">
                <a:solidFill>
                  <a:schemeClr val="accent6"/>
                </a:solidFill>
              </a:rPr>
              <a:t>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(6)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931260"/>
              </p:ext>
            </p:extLst>
          </p:nvPr>
        </p:nvGraphicFramePr>
        <p:xfrm>
          <a:off x="1193801" y="1301935"/>
          <a:ext cx="6743700" cy="508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1" name="Bitmap Image" r:id="rId3" imgW="8802329" imgH="6638095" progId="Paint.Picture">
                  <p:embed/>
                </p:oleObj>
              </mc:Choice>
              <mc:Fallback>
                <p:oleObj name="Bitmap Image" r:id="rId3" imgW="8802329" imgH="6638095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1" y="1301935"/>
                        <a:ext cx="6743700" cy="50844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75151" y="661988"/>
            <a:ext cx="6288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Spreading of multicores in Intel’s processor categories </a:t>
            </a:r>
            <a:r>
              <a:rPr lang="en-US" dirty="0" smtClean="0"/>
              <a:t>[</a:t>
            </a:r>
            <a:r>
              <a:rPr lang="hu-HU" dirty="0" smtClean="0"/>
              <a:t>2</a:t>
            </a:r>
            <a:r>
              <a:rPr lang="en-US" dirty="0" smtClean="0"/>
              <a:t>] </a:t>
            </a:r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1596183"/>
            <a:ext cx="5189537" cy="51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989" y="939800"/>
            <a:ext cx="78005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Gordon Moore’s projection for raising transistor counts/die from 1965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7812" y="1549400"/>
            <a:ext cx="253312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His projection is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doubling transistor counts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about every year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241" y="673100"/>
            <a:ext cx="1433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Moore’s rule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4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03254" y="1329118"/>
            <a:ext cx="8372475" cy="5245100"/>
            <a:chOff x="385763" y="1003300"/>
            <a:chExt cx="8372475" cy="5245100"/>
          </a:xfrm>
        </p:grpSpPr>
        <p:pic>
          <p:nvPicPr>
            <p:cNvPr id="491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81" b="1"/>
            <a:stretch/>
          </p:blipFill>
          <p:spPr bwMode="auto">
            <a:xfrm>
              <a:off x="385763" y="1003300"/>
              <a:ext cx="8372475" cy="524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01" t="9234" r="42899" b="82883"/>
            <a:stretch/>
          </p:blipFill>
          <p:spPr bwMode="auto">
            <a:xfrm>
              <a:off x="1574801" y="1003300"/>
              <a:ext cx="5514974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4879455" y="3625850"/>
            <a:ext cx="35576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Moore’s revised projection from 1975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says doubling transistor counts/die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in about every two years,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beginning in 1980.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0989" y="660400"/>
            <a:ext cx="8616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accent6"/>
                </a:solidFill>
              </a:rPr>
              <a:t>Gordon Moore’s revised projection for raising transistor counts/die from 1975 </a:t>
            </a:r>
            <a:r>
              <a:rPr lang="en-US" dirty="0" smtClean="0"/>
              <a:t>[</a:t>
            </a:r>
            <a:r>
              <a:rPr lang="hu-HU" dirty="0" smtClean="0"/>
              <a:t>3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12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dirty="0" smtClean="0"/>
              <a:t>1. </a:t>
            </a:r>
            <a:r>
              <a:rPr lang="en-US" dirty="0" smtClean="0"/>
              <a:t>The necessity of emerging multicore processors </a:t>
            </a:r>
            <a:r>
              <a:rPr lang="hu-HU" dirty="0" smtClean="0"/>
              <a:t>(9)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 rot="19241601">
            <a:off x="1874491" y="4338918"/>
            <a:ext cx="10919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2x/year</a:t>
            </a:r>
            <a:endParaRPr lang="hu-H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20289284">
            <a:off x="5112237" y="3083865"/>
            <a:ext cx="1268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≈ 2x/2 year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CC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65117</TotalTime>
  <Words>823</Words>
  <Application>Microsoft Office PowerPoint</Application>
  <PresentationFormat>Diavetítés a képernyőre (4:3 oldalarány)</PresentationFormat>
  <Paragraphs>208</Paragraphs>
  <Slides>17</Slides>
  <Notes>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Verdana</vt:lpstr>
      <vt:lpstr>1_Default Design</vt:lpstr>
      <vt:lpstr>Bitmap Image</vt:lpstr>
      <vt:lpstr>Microsoft Drawing</vt:lpstr>
      <vt:lpstr>PowerPoint bemutató</vt:lpstr>
      <vt:lpstr>PowerPoint bemutató</vt:lpstr>
      <vt:lpstr>PowerPoint bemutató</vt:lpstr>
      <vt:lpstr>1. The necessity of emerging multicore processors (1)</vt:lpstr>
      <vt:lpstr>1. The necessity of emerging multicore processors (3)</vt:lpstr>
      <vt:lpstr>1. The necessity of emerging multicore processors (6)</vt:lpstr>
      <vt:lpstr>1. The necessity of emerging multicore processors (7)</vt:lpstr>
      <vt:lpstr>1. The necessity of emerging multicore processors (8)</vt:lpstr>
      <vt:lpstr>1. The necessity of emerging multicore processors (9)</vt:lpstr>
      <vt:lpstr>1. The necessity of emerging multicore processors (10)</vt:lpstr>
      <vt:lpstr>1. The necessity of emerging multicore processors (11)</vt:lpstr>
      <vt:lpstr>PowerPoint bemutató</vt:lpstr>
      <vt:lpstr>2. Classification of multicore processors (1)</vt:lpstr>
      <vt:lpstr>PowerPoint bemutató</vt:lpstr>
      <vt:lpstr>PowerPoint bemutató</vt:lpstr>
      <vt:lpstr>PowerPoint bemutató</vt:lpstr>
      <vt:lpstr>2. Classification of multicore processors (3)</vt:lpstr>
    </vt:vector>
  </TitlesOfParts>
  <Company>bmf-nik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Sima</dc:creator>
  <cp:lastModifiedBy>cserfalvi</cp:lastModifiedBy>
  <cp:revision>1049</cp:revision>
  <cp:lastPrinted>2015-09-14T10:00:18Z</cp:lastPrinted>
  <dcterms:created xsi:type="dcterms:W3CDTF">2008-07-15T10:49:04Z</dcterms:created>
  <dcterms:modified xsi:type="dcterms:W3CDTF">2016-01-12T09:07:44Z</dcterms:modified>
</cp:coreProperties>
</file>