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  <p:sldMasterId id="2147483756" r:id="rId3"/>
    <p:sldMasterId id="2147483922" r:id="rId4"/>
    <p:sldMasterId id="2147483934" r:id="rId5"/>
    <p:sldMasterId id="2147484606" r:id="rId6"/>
    <p:sldMasterId id="2147484618" r:id="rId7"/>
    <p:sldMasterId id="2147485623" r:id="rId8"/>
  </p:sldMasterIdLst>
  <p:notesMasterIdLst>
    <p:notesMasterId r:id="rId93"/>
  </p:notesMasterIdLst>
  <p:sldIdLst>
    <p:sldId id="259" r:id="rId9"/>
    <p:sldId id="964" r:id="rId10"/>
    <p:sldId id="966" r:id="rId11"/>
    <p:sldId id="841" r:id="rId12"/>
    <p:sldId id="965" r:id="rId13"/>
    <p:sldId id="817" r:id="rId14"/>
    <p:sldId id="789" r:id="rId15"/>
    <p:sldId id="790" r:id="rId16"/>
    <p:sldId id="598" r:id="rId17"/>
    <p:sldId id="599" r:id="rId18"/>
    <p:sldId id="600" r:id="rId19"/>
    <p:sldId id="502" r:id="rId20"/>
    <p:sldId id="816" r:id="rId21"/>
    <p:sldId id="781" r:id="rId22"/>
    <p:sldId id="771" r:id="rId23"/>
    <p:sldId id="921" r:id="rId24"/>
    <p:sldId id="924" r:id="rId25"/>
    <p:sldId id="772" r:id="rId26"/>
    <p:sldId id="927" r:id="rId27"/>
    <p:sldId id="929" r:id="rId28"/>
    <p:sldId id="554" r:id="rId29"/>
    <p:sldId id="776" r:id="rId30"/>
    <p:sldId id="782" r:id="rId31"/>
    <p:sldId id="547" r:id="rId32"/>
    <p:sldId id="815" r:id="rId33"/>
    <p:sldId id="967" r:id="rId34"/>
    <p:sldId id="542" r:id="rId35"/>
    <p:sldId id="543" r:id="rId36"/>
    <p:sldId id="762" r:id="rId37"/>
    <p:sldId id="933" r:id="rId38"/>
    <p:sldId id="541" r:id="rId39"/>
    <p:sldId id="787" r:id="rId40"/>
    <p:sldId id="838" r:id="rId41"/>
    <p:sldId id="589" r:id="rId42"/>
    <p:sldId id="681" r:id="rId43"/>
    <p:sldId id="819" r:id="rId44"/>
    <p:sldId id="829" r:id="rId45"/>
    <p:sldId id="915" r:id="rId46"/>
    <p:sldId id="661" r:id="rId47"/>
    <p:sldId id="832" r:id="rId48"/>
    <p:sldId id="663" r:id="rId49"/>
    <p:sldId id="664" r:id="rId50"/>
    <p:sldId id="748" r:id="rId51"/>
    <p:sldId id="666" r:id="rId52"/>
    <p:sldId id="667" r:id="rId53"/>
    <p:sldId id="668" r:id="rId54"/>
    <p:sldId id="842" r:id="rId55"/>
    <p:sldId id="843" r:id="rId56"/>
    <p:sldId id="834" r:id="rId57"/>
    <p:sldId id="648" r:id="rId58"/>
    <p:sldId id="820" r:id="rId59"/>
    <p:sldId id="836" r:id="rId60"/>
    <p:sldId id="848" r:id="rId61"/>
    <p:sldId id="621" r:id="rId62"/>
    <p:sldId id="676" r:id="rId63"/>
    <p:sldId id="624" r:id="rId64"/>
    <p:sldId id="625" r:id="rId65"/>
    <p:sldId id="626" r:id="rId66"/>
    <p:sldId id="627" r:id="rId67"/>
    <p:sldId id="628" r:id="rId68"/>
    <p:sldId id="631" r:id="rId69"/>
    <p:sldId id="635" r:id="rId70"/>
    <p:sldId id="744" r:id="rId71"/>
    <p:sldId id="851" r:id="rId72"/>
    <p:sldId id="738" r:id="rId73"/>
    <p:sldId id="739" r:id="rId74"/>
    <p:sldId id="740" r:id="rId75"/>
    <p:sldId id="746" r:id="rId76"/>
    <p:sldId id="747" r:id="rId77"/>
    <p:sldId id="741" r:id="rId78"/>
    <p:sldId id="743" r:id="rId79"/>
    <p:sldId id="679" r:id="rId80"/>
    <p:sldId id="850" r:id="rId81"/>
    <p:sldId id="846" r:id="rId82"/>
    <p:sldId id="918" r:id="rId83"/>
    <p:sldId id="919" r:id="rId84"/>
    <p:sldId id="704" r:id="rId85"/>
    <p:sldId id="706" r:id="rId86"/>
    <p:sldId id="713" r:id="rId87"/>
    <p:sldId id="695" r:id="rId88"/>
    <p:sldId id="721" r:id="rId89"/>
    <p:sldId id="696" r:id="rId90"/>
    <p:sldId id="826" r:id="rId91"/>
    <p:sldId id="827" r:id="rId92"/>
  </p:sldIdLst>
  <p:sldSz cx="9144000" cy="6858000" type="screen4x3"/>
  <p:notesSz cx="6670675" cy="9875838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3">
          <p15:clr>
            <a:srgbClr val="A4A3A4"/>
          </p15:clr>
        </p15:guide>
        <p15:guide id="2" orient="horz" pos="1457" userDrawn="1">
          <p15:clr>
            <a:srgbClr val="A4A3A4"/>
          </p15:clr>
        </p15:guide>
        <p15:guide id="3" orient="horz" pos="1933" userDrawn="1">
          <p15:clr>
            <a:srgbClr val="A4A3A4"/>
          </p15:clr>
        </p15:guide>
        <p15:guide id="4" pos="4604" userDrawn="1">
          <p15:clr>
            <a:srgbClr val="A4A3A4"/>
          </p15:clr>
        </p15:guide>
        <p15:guide id="5" pos="186">
          <p15:clr>
            <a:srgbClr val="A4A3A4"/>
          </p15:clr>
        </p15:guide>
        <p15:guide id="6" pos="2812" userDrawn="1">
          <p15:clr>
            <a:srgbClr val="A4A3A4"/>
          </p15:clr>
        </p15:guide>
        <p15:guide id="7" pos="9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BD"/>
    <a:srgbClr val="FFFFCC"/>
    <a:srgbClr val="FFEFBD"/>
    <a:srgbClr val="FF0000"/>
    <a:srgbClr val="C33DB3"/>
    <a:srgbClr val="3366FF"/>
    <a:srgbClr val="0000CC"/>
    <a:srgbClr val="2775A5"/>
    <a:srgbClr val="297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9328" autoAdjust="0"/>
  </p:normalViewPr>
  <p:slideViewPr>
    <p:cSldViewPr snapToGrid="0" showGuides="1">
      <p:cViewPr varScale="1">
        <p:scale>
          <a:sx n="129" d="100"/>
          <a:sy n="129" d="100"/>
        </p:scale>
        <p:origin x="150" y="150"/>
      </p:cViewPr>
      <p:guideLst>
        <p:guide orient="horz" pos="483"/>
        <p:guide orient="horz" pos="1457"/>
        <p:guide orient="horz" pos="1933"/>
        <p:guide pos="4604"/>
        <p:guide pos="186"/>
        <p:guide pos="2812"/>
        <p:guide pos="90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2.xml"/><Relationship Id="rId95" Type="http://schemas.openxmlformats.org/officeDocument/2006/relationships/viewProps" Target="viewProps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891744" cy="49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l"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7407" y="1"/>
            <a:ext cx="2891744" cy="49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65188" y="738188"/>
            <a:ext cx="4940300" cy="3705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7678" y="4691364"/>
            <a:ext cx="5336845" cy="4444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9326"/>
            <a:ext cx="2891744" cy="49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l"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7407" y="9379326"/>
            <a:ext cx="2891744" cy="49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fld id="{0B89FE0B-1346-4993-9891-50CD206C3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976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81A281D-D7D7-4922-A646-C5F7646AB594}" type="slidenum">
              <a:rPr lang="en-US" altLang="en-US" smtClean="0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4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741363"/>
            <a:ext cx="4935537" cy="3702050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7678" y="4689663"/>
            <a:ext cx="5336845" cy="44448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548139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496B4D0-1609-45BD-9BED-E5D9EF2BE538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72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741363"/>
            <a:ext cx="4935537" cy="3702050"/>
          </a:xfrm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7678" y="4689663"/>
            <a:ext cx="5336845" cy="44448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559513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474C5F7-41A3-4D3F-8141-6D51E409D20E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741363"/>
            <a:ext cx="4935537" cy="3702050"/>
          </a:xfrm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7678" y="4689663"/>
            <a:ext cx="5336845" cy="44448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714703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9AA271E-21A2-4013-BDD8-F3758EAFDD00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12</a:t>
            </a:fld>
            <a:endParaRPr lang="en-US" altLang="en-US" smtClean="0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741363"/>
            <a:ext cx="4935537" cy="3702050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7678" y="4689663"/>
            <a:ext cx="5336845" cy="44448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420841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8923ACA-60E8-44D6-B64F-A9DC3EA24352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24</a:t>
            </a:fld>
            <a:endParaRPr lang="en-US" altLang="en-US" smtClean="0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741363"/>
            <a:ext cx="4935537" cy="3702050"/>
          </a:xfrm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7678" y="4689663"/>
            <a:ext cx="5336845" cy="44448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361646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81A281D-D7D7-4922-A646-C5F7646AB594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34</a:t>
            </a:fld>
            <a:endParaRPr lang="en-US" altLang="en-US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741363"/>
            <a:ext cx="4935537" cy="3702050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7678" y="4689663"/>
            <a:ext cx="5336845" cy="44448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828282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 txBox="1">
            <a:spLocks noGrp="1" noChangeArrowheads="1"/>
          </p:cNvSpPr>
          <p:nvPr/>
        </p:nvSpPr>
        <p:spPr bwMode="auto">
          <a:xfrm>
            <a:off x="3777407" y="9379326"/>
            <a:ext cx="2891744" cy="49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446" tIns="46223" rIns="92446" bIns="46223" anchor="b"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A0CD1B7-2E84-4E1F-84CD-6CAA3194A000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35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741363"/>
            <a:ext cx="4935537" cy="3702050"/>
          </a:xfrm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7678" y="4689663"/>
            <a:ext cx="5336845" cy="44448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989018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 txBox="1">
            <a:spLocks noGrp="1" noChangeArrowheads="1"/>
          </p:cNvSpPr>
          <p:nvPr/>
        </p:nvSpPr>
        <p:spPr bwMode="auto">
          <a:xfrm>
            <a:off x="3777407" y="9379326"/>
            <a:ext cx="2891744" cy="49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446" tIns="46223" rIns="92446" bIns="46223" anchor="b"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FB93891-676D-4AA2-BB79-8C330FCE5E5A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39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741363"/>
            <a:ext cx="4935537" cy="3702050"/>
          </a:xfrm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7678" y="4689663"/>
            <a:ext cx="5336845" cy="44448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099382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102298F-078B-4C38-B4EE-0D94ECEBCCAB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50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741363"/>
            <a:ext cx="4935537" cy="3702050"/>
          </a:xfrm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7678" y="4689663"/>
            <a:ext cx="5336845" cy="44448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981398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102298F-078B-4C38-B4EE-0D94ECEBCCAB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64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741363"/>
            <a:ext cx="4935537" cy="3702050"/>
          </a:xfrm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7678" y="4689663"/>
            <a:ext cx="5336845" cy="44448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471488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2B6A4-DAD3-4FD0-A2FB-6270EE34F1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36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56738-9CDC-47A4-A941-88CB42C0D4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69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DF869-4799-4B33-9577-8346A6A45E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318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59B62-E308-4337-9157-15FD4CE2F5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89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77B3B-8CD8-4AB4-BC26-4DA611824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7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65752-4F7E-4B82-A24C-ACD6DE1578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24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B4B09-03F6-4B9B-BF67-B77E5B93E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59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43FB8-80D4-4DF7-A072-A2E31906AB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64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2663E-9FB0-490B-A366-AAFEE1B2A9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680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8531C-D26E-4842-A2C1-B304F29119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34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DADB9-DB95-495E-A85C-060F10D8F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455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58C35-FB64-462B-9486-611B2A49E7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56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8C531-F709-4E7B-9666-E4026FCCE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271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BDBB1-02FA-432B-8AA4-F3C5CA5187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46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04AA5F-4864-4589-89EB-B9055CEE6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11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1DFA1-3792-45DC-BA06-C5DC00EB5C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460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7CE27-9BCF-4A7F-810C-D7423993FD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529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25E90-CFC1-4E1B-8AD2-E3D106CC56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239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2DB18-FEF5-43BD-9586-340442D3F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9475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FBD2F-9891-4C10-BD2C-60A8D4E46A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090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C9160-006A-48AD-8F5A-D8C3CCE0B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116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00361-C707-498F-A251-A29E1762E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6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7A0E9-DF09-4809-BA0C-E0D8415748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420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D7D99-12AB-4E59-B623-B61CB398BB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213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5E625-561B-47E3-BF2F-1814FD6569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139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866A5-CBDD-46E8-941F-62656CFF73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498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9E701-7CBC-4548-ABC2-3DF4FD11FF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127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BF192-79A3-46F2-8AFB-04103273B8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887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3190C-C160-48ED-B0D0-92BDD2CB36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488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EC291-B614-4166-8CCF-6889D1A8E6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756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7F2D5-080F-441F-8695-3129C78F45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371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2BD99-3FBB-40C4-AF4A-F944ED018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231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11729-3822-43F7-AE28-6EA81B465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48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ED5F3-29A2-45B7-A774-0165310BBC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440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4DC74-BF50-463A-9A54-051BF9B39E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3773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14F9D-80F8-40B8-B559-42B993900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112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DFD08-0991-49BA-8C0C-B09F6A4DBB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5054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AF5F1-D34A-477E-A5CA-1656C14E0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50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1B2A2-3267-400D-A578-18C7267BD1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191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69EA0-0CE9-4AC5-A6C8-E325F315A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264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CB13A-8926-4434-89D2-51D80E70BA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513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433B0-EC21-4A68-A253-4E9BB6C8E8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415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F5454-BF50-4AC3-B681-F9EC1B9FB6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528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CEF1E-A879-41AC-B2CD-414AA14B2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69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DFCE8-A263-4B9B-9181-D0393579C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651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52D52-E4CA-4B90-95ED-2FA7B635A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779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35C69-DE71-47CB-99E5-32ED9AF96C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077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B29DD-2447-4F93-8345-5C7D9D3DCF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831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E1073-8210-40BE-BF45-B0271AD5BD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317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DFFAD-0F1E-41F4-BA90-64471C2EE8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716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8F857-E9A4-4DB9-A417-E60EED18B0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689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032E1-DB74-42A3-9684-0615FDF6B8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80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33817-C0A9-48C8-9844-3821AC615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951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71578-CCCD-433B-B225-5BB731D4D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985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63802-AF61-4BFC-A50C-08D4302DA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54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A00FD-46E5-4A83-B47F-38ABFA83F3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547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594E1-4067-4BD4-B3E5-D2323B5EB7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20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9F86D-B167-47EA-9477-6BD1E3FB2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813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55620-28B2-4265-AA24-1314A37B3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024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406C6-6201-4647-8A6B-017DAE02C1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879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F84D5-25C8-420F-B966-52E76E19C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9453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DCD75-6AFE-4A26-A4C9-DB046A19A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099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99CAD-52EF-4F6C-9781-8E46A1ED52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277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5286F-62C7-4ED1-A3B3-9680D58F12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020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96E6A-22F5-43C3-BE31-A61F6BCA05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610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72F7D-5FB6-45DD-9DF0-F927F4529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9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AB4E1-F40C-4E22-A484-026E42D58A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824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85C04-F306-46F7-A600-A99E5BF258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812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12527-2D64-46BD-8CBB-4D15DCA409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572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D2603-63A1-4363-8E07-312155C175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849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CD004-02EE-49E0-8D09-A1BEE0B343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454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21FC5-5274-47BD-812F-178CB5A7EA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2918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00089-E594-48B4-867A-5F3C4411A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219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139F1-66CD-4184-AE5D-089D082DA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364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B3336-AA30-4A4F-94F1-38C5C1DD60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968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2B6A4-DAD3-4FD0-A2FB-6270EE34F1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4065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58C35-FB64-462B-9486-611B2A49E70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664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E4F87-4604-4491-9DF3-43C00F390E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672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7A0E9-DF09-4809-BA0C-E0D8415748B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5729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ED5F3-29A2-45B7-A774-0165310BBCB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9676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DFCE8-A263-4B9B-9181-D0393579C31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2262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A00FD-46E5-4A83-B47F-38ABFA83F3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7234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AB4E1-F40C-4E22-A484-026E42D58A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0017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E4F87-4604-4491-9DF3-43C00F390EB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115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B2E2F-7CDF-4D69-B976-394A6A3AC88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0250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56738-9CDC-47A4-A941-88CB42C0D48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4003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DF869-4799-4B33-9577-8346A6A45E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580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B2E2F-7CDF-4D69-B976-394A6A3AC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77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249064EF-0A1A-484C-BC23-FD6DAA3A08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67" r:id="rId1"/>
    <p:sldLayoutId id="2147485468" r:id="rId2"/>
    <p:sldLayoutId id="2147485469" r:id="rId3"/>
    <p:sldLayoutId id="2147485470" r:id="rId4"/>
    <p:sldLayoutId id="2147485471" r:id="rId5"/>
    <p:sldLayoutId id="2147485472" r:id="rId6"/>
    <p:sldLayoutId id="2147485473" r:id="rId7"/>
    <p:sldLayoutId id="2147485474" r:id="rId8"/>
    <p:sldLayoutId id="2147485475" r:id="rId9"/>
    <p:sldLayoutId id="2147485476" r:id="rId10"/>
    <p:sldLayoutId id="21474854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EC432C5-BA69-4C5A-823B-E01E0CF162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89" r:id="rId1"/>
    <p:sldLayoutId id="2147485490" r:id="rId2"/>
    <p:sldLayoutId id="2147485491" r:id="rId3"/>
    <p:sldLayoutId id="2147485492" r:id="rId4"/>
    <p:sldLayoutId id="2147485493" r:id="rId5"/>
    <p:sldLayoutId id="2147485494" r:id="rId6"/>
    <p:sldLayoutId id="2147485495" r:id="rId7"/>
    <p:sldLayoutId id="2147485496" r:id="rId8"/>
    <p:sldLayoutId id="2147485497" r:id="rId9"/>
    <p:sldLayoutId id="2147485498" r:id="rId10"/>
    <p:sldLayoutId id="21474854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882F4411-A230-4A6B-9992-363EF0975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22" r:id="rId1"/>
    <p:sldLayoutId id="2147485523" r:id="rId2"/>
    <p:sldLayoutId id="2147485524" r:id="rId3"/>
    <p:sldLayoutId id="2147485525" r:id="rId4"/>
    <p:sldLayoutId id="2147485526" r:id="rId5"/>
    <p:sldLayoutId id="2147485527" r:id="rId6"/>
    <p:sldLayoutId id="2147485528" r:id="rId7"/>
    <p:sldLayoutId id="2147485529" r:id="rId8"/>
    <p:sldLayoutId id="2147485530" r:id="rId9"/>
    <p:sldLayoutId id="2147485531" r:id="rId10"/>
    <p:sldLayoutId id="21474855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C81E4E8E-A77C-4ABE-9699-E857C432E9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33" r:id="rId1"/>
    <p:sldLayoutId id="2147485534" r:id="rId2"/>
    <p:sldLayoutId id="2147485535" r:id="rId3"/>
    <p:sldLayoutId id="2147485536" r:id="rId4"/>
    <p:sldLayoutId id="2147485537" r:id="rId5"/>
    <p:sldLayoutId id="2147485538" r:id="rId6"/>
    <p:sldLayoutId id="2147485539" r:id="rId7"/>
    <p:sldLayoutId id="2147485540" r:id="rId8"/>
    <p:sldLayoutId id="2147485541" r:id="rId9"/>
    <p:sldLayoutId id="2147485542" r:id="rId10"/>
    <p:sldLayoutId id="21474855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84F762E0-FFAF-45D7-A68E-085920503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44" r:id="rId1"/>
    <p:sldLayoutId id="2147485545" r:id="rId2"/>
    <p:sldLayoutId id="2147485546" r:id="rId3"/>
    <p:sldLayoutId id="2147485547" r:id="rId4"/>
    <p:sldLayoutId id="2147485548" r:id="rId5"/>
    <p:sldLayoutId id="2147485549" r:id="rId6"/>
    <p:sldLayoutId id="2147485550" r:id="rId7"/>
    <p:sldLayoutId id="2147485551" r:id="rId8"/>
    <p:sldLayoutId id="2147485552" r:id="rId9"/>
    <p:sldLayoutId id="2147485553" r:id="rId10"/>
    <p:sldLayoutId id="21474855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F38E325F-1C26-41E7-8099-A9D09FF6F5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55" r:id="rId1"/>
    <p:sldLayoutId id="2147485556" r:id="rId2"/>
    <p:sldLayoutId id="2147485557" r:id="rId3"/>
    <p:sldLayoutId id="2147485558" r:id="rId4"/>
    <p:sldLayoutId id="2147485559" r:id="rId5"/>
    <p:sldLayoutId id="2147485560" r:id="rId6"/>
    <p:sldLayoutId id="2147485561" r:id="rId7"/>
    <p:sldLayoutId id="2147485562" r:id="rId8"/>
    <p:sldLayoutId id="2147485563" r:id="rId9"/>
    <p:sldLayoutId id="2147485564" r:id="rId10"/>
    <p:sldLayoutId id="21474855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391B812B-3ADC-4151-9E32-283CAA3B51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66" r:id="rId1"/>
    <p:sldLayoutId id="2147485567" r:id="rId2"/>
    <p:sldLayoutId id="2147485568" r:id="rId3"/>
    <p:sldLayoutId id="2147485569" r:id="rId4"/>
    <p:sldLayoutId id="2147485570" r:id="rId5"/>
    <p:sldLayoutId id="2147485571" r:id="rId6"/>
    <p:sldLayoutId id="2147485572" r:id="rId7"/>
    <p:sldLayoutId id="2147485573" r:id="rId8"/>
    <p:sldLayoutId id="2147485574" r:id="rId9"/>
    <p:sldLayoutId id="2147485575" r:id="rId10"/>
    <p:sldLayoutId id="21474855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249064EF-0A1A-484C-BC23-FD6DAA3A087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834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24" r:id="rId1"/>
    <p:sldLayoutId id="2147485625" r:id="rId2"/>
    <p:sldLayoutId id="2147485626" r:id="rId3"/>
    <p:sldLayoutId id="2147485627" r:id="rId4"/>
    <p:sldLayoutId id="2147485628" r:id="rId5"/>
    <p:sldLayoutId id="2147485629" r:id="rId6"/>
    <p:sldLayoutId id="2147485630" r:id="rId7"/>
    <p:sldLayoutId id="2147485631" r:id="rId8"/>
    <p:sldLayoutId id="2147485632" r:id="rId9"/>
    <p:sldLayoutId id="2147485633" r:id="rId10"/>
    <p:sldLayoutId id="21474856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3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images.anandtech.com/doci/8217/MCDRAM.jpg" TargetMode="External"/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images.anandtech.com/doci/8217/NERSC.jpg" TargetMode="External"/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768350" y="3498850"/>
            <a:ext cx="7632700" cy="2760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en-US" altLang="en-US" sz="3600" dirty="0" err="1" smtClean="0">
                <a:solidFill>
                  <a:schemeClr val="bg1"/>
                </a:solidFill>
                <a:latin typeface="Verdana" pitchFamily="34" charset="0"/>
              </a:rPr>
              <a:t>Sima</a:t>
            </a:r>
            <a:r>
              <a:rPr lang="en-US" altLang="en-US" sz="3600" smtClean="0">
                <a:solidFill>
                  <a:schemeClr val="bg1"/>
                </a:solidFill>
                <a:latin typeface="Verdana" pitchFamily="34" charset="0"/>
              </a:rPr>
              <a:t> Dezső</a:t>
            </a:r>
          </a:p>
          <a:p>
            <a:pPr eaLnBrk="1" hangingPunct="1">
              <a:spcAft>
                <a:spcPct val="50000"/>
              </a:spcAft>
            </a:pPr>
            <a:endParaRPr lang="hu-HU" altLang="en-US" sz="4000" smtClean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479425" y="1092200"/>
            <a:ext cx="81343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 err="1" smtClean="0">
                <a:solidFill>
                  <a:srgbClr val="FF0000"/>
                </a:solidFill>
                <a:latin typeface="Verdana" pitchFamily="34" charset="0"/>
              </a:rPr>
              <a:t>Manycore</a:t>
            </a: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</a:rPr>
              <a:t>  </a:t>
            </a:r>
            <a:r>
              <a:rPr lang="en-US" altLang="en-US" sz="3600" dirty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en-US" altLang="en-US" sz="3600" dirty="0">
                <a:solidFill>
                  <a:srgbClr val="FF0000"/>
                </a:solidFill>
                <a:latin typeface="Verdana" pitchFamily="34" charset="0"/>
              </a:rPr>
            </a:br>
            <a:r>
              <a:rPr lang="en-US" altLang="en-US" sz="3600" dirty="0">
                <a:solidFill>
                  <a:srgbClr val="FF0000"/>
                </a:solidFill>
                <a:latin typeface="Verdana" pitchFamily="34" charset="0"/>
              </a:rPr>
              <a:t>pro</a:t>
            </a:r>
            <a:r>
              <a:rPr lang="hu-HU" altLang="en-US" sz="3600" dirty="0" err="1" smtClean="0">
                <a:solidFill>
                  <a:srgbClr val="FF0000"/>
                </a:solidFill>
                <a:latin typeface="Verdana" pitchFamily="34" charset="0"/>
              </a:rPr>
              <a:t>cessor</a:t>
            </a: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</a:rPr>
              <a:t>s</a:t>
            </a:r>
            <a:endParaRPr lang="hu-HU" altLang="en-US" sz="36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3352911" y="4887913"/>
            <a:ext cx="2406428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55000"/>
              </a:spcAft>
              <a:buFontTx/>
              <a:buNone/>
            </a:pPr>
            <a:r>
              <a:rPr lang="hu-HU" altLang="en-US" sz="2400" dirty="0">
                <a:solidFill>
                  <a:schemeClr val="bg1"/>
                </a:solidFill>
                <a:latin typeface="Verdana" pitchFamily="34" charset="0"/>
              </a:rPr>
              <a:t>20</a:t>
            </a:r>
            <a:r>
              <a:rPr lang="en-US" altLang="en-US" sz="2400" dirty="0" smtClean="0">
                <a:solidFill>
                  <a:schemeClr val="bg1"/>
                </a:solidFill>
                <a:latin typeface="Verdana" pitchFamily="34" charset="0"/>
              </a:rPr>
              <a:t>15</a:t>
            </a:r>
            <a:r>
              <a:rPr lang="hu-HU" altLang="en-US" sz="2400" dirty="0" smtClean="0">
                <a:solidFill>
                  <a:schemeClr val="bg1"/>
                </a:solidFill>
                <a:latin typeface="Verdana" pitchFamily="34" charset="0"/>
              </a:rPr>
              <a:t>. October</a:t>
            </a:r>
            <a:endParaRPr lang="en-US" altLang="en-US" sz="1600" dirty="0">
              <a:latin typeface="Verdana" pitchFamily="34" charset="0"/>
            </a:endParaRPr>
          </a:p>
        </p:txBody>
      </p:sp>
      <p:sp>
        <p:nvSpPr>
          <p:cNvPr id="24581" name="Text Box 7"/>
          <p:cNvSpPr txBox="1">
            <a:spLocks noChangeArrowheads="1"/>
          </p:cNvSpPr>
          <p:nvPr/>
        </p:nvSpPr>
        <p:spPr bwMode="auto">
          <a:xfrm>
            <a:off x="3786737" y="6254750"/>
            <a:ext cx="133081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bg1"/>
                </a:solidFill>
                <a:latin typeface="Verdana" pitchFamily="34" charset="0"/>
              </a:rPr>
              <a:t>Version </a:t>
            </a:r>
            <a:r>
              <a:rPr lang="en-US" altLang="en-US" sz="1400" b="1" dirty="0" smtClean="0">
                <a:solidFill>
                  <a:schemeClr val="bg1"/>
                </a:solidFill>
                <a:latin typeface="Verdana" pitchFamily="34" charset="0"/>
              </a:rPr>
              <a:t>6.</a:t>
            </a:r>
            <a:r>
              <a:rPr lang="hu-HU" altLang="en-US" sz="1400" b="1" dirty="0" smtClean="0">
                <a:solidFill>
                  <a:schemeClr val="bg1"/>
                </a:solidFill>
                <a:latin typeface="Verdana" pitchFamily="34" charset="0"/>
              </a:rPr>
              <a:t>2</a:t>
            </a:r>
            <a:endParaRPr lang="en-US" altLang="en-US" sz="1400" b="1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3" t="24480" r="57683" b="19749"/>
          <a:stretch>
            <a:fillRect/>
          </a:stretch>
        </p:blipFill>
        <p:spPr bwMode="auto">
          <a:xfrm>
            <a:off x="1322388" y="1285875"/>
            <a:ext cx="3024187" cy="424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0" name="Text Box 6"/>
          <p:cNvSpPr txBox="1">
            <a:spLocks noChangeArrowheads="1"/>
          </p:cNvSpPr>
          <p:nvPr/>
        </p:nvSpPr>
        <p:spPr bwMode="auto">
          <a:xfrm>
            <a:off x="187325" y="673100"/>
            <a:ext cx="45015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</a:rPr>
              <a:t>Block diagram of </a:t>
            </a:r>
            <a:r>
              <a:rPr lang="en-US" altLang="en-US" sz="1400" b="1" dirty="0" err="1">
                <a:solidFill>
                  <a:schemeClr val="accent6"/>
                </a:solidFill>
              </a:rPr>
              <a:t>Larrabee’s</a:t>
            </a:r>
            <a:r>
              <a:rPr lang="en-US" altLang="en-US" sz="1400" b="1" dirty="0">
                <a:solidFill>
                  <a:schemeClr val="accent6"/>
                </a:solidFill>
              </a:rPr>
              <a:t> vector unit </a:t>
            </a:r>
            <a:r>
              <a:rPr lang="en-US" altLang="en-US" sz="1400" dirty="0"/>
              <a:t>[</a:t>
            </a:r>
            <a:r>
              <a:rPr lang="hu-HU" altLang="en-US" sz="1400" dirty="0"/>
              <a:t>4</a:t>
            </a:r>
            <a:r>
              <a:rPr lang="en-US" altLang="en-US" sz="1400" dirty="0"/>
              <a:t>]</a:t>
            </a:r>
          </a:p>
        </p:txBody>
      </p:sp>
      <p:sp>
        <p:nvSpPr>
          <p:cNvPr id="55302" name="Text Box 7"/>
          <p:cNvSpPr txBox="1">
            <a:spLocks noChangeArrowheads="1"/>
          </p:cNvSpPr>
          <p:nvPr/>
        </p:nvSpPr>
        <p:spPr bwMode="auto">
          <a:xfrm>
            <a:off x="396875" y="2051050"/>
            <a:ext cx="11033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/>
              <a:t>16 x 32 bit</a:t>
            </a:r>
          </a:p>
        </p:txBody>
      </p:sp>
      <p:sp>
        <p:nvSpPr>
          <p:cNvPr id="55303" name="Oval 8"/>
          <p:cNvSpPr>
            <a:spLocks noChangeArrowheads="1"/>
          </p:cNvSpPr>
          <p:nvPr/>
        </p:nvSpPr>
        <p:spPr bwMode="auto">
          <a:xfrm>
            <a:off x="333375" y="1943100"/>
            <a:ext cx="1190625" cy="46990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7" t="49546" r="16341" b="45512"/>
          <a:stretch/>
        </p:blipFill>
        <p:spPr bwMode="auto">
          <a:xfrm>
            <a:off x="4633913" y="2933691"/>
            <a:ext cx="3889375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7" t="70198" r="16341" b="19749"/>
          <a:stretch/>
        </p:blipFill>
        <p:spPr bwMode="auto">
          <a:xfrm>
            <a:off x="4478514" y="3248916"/>
            <a:ext cx="3889375" cy="59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Intel’s </a:t>
            </a:r>
            <a:r>
              <a:rPr lang="en-US" dirty="0" err="1" smtClean="0"/>
              <a:t>Larrabee</a:t>
            </a:r>
            <a:r>
              <a:rPr lang="en-US" dirty="0" smtClean="0"/>
              <a:t> </a:t>
            </a:r>
            <a:r>
              <a:rPr lang="hu-HU" dirty="0" smtClean="0"/>
              <a:t>(6)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287463"/>
            <a:ext cx="7129463" cy="528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3" name="Text Box 7"/>
          <p:cNvSpPr txBox="1">
            <a:spLocks noChangeArrowheads="1"/>
          </p:cNvSpPr>
          <p:nvPr/>
        </p:nvSpPr>
        <p:spPr bwMode="auto">
          <a:xfrm>
            <a:off x="174625" y="663575"/>
            <a:ext cx="725070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</a:rPr>
              <a:t>Design specifications of </a:t>
            </a:r>
            <a:r>
              <a:rPr lang="en-US" altLang="en-US" sz="1400" b="1" dirty="0" err="1">
                <a:solidFill>
                  <a:schemeClr val="accent6"/>
                </a:solidFill>
              </a:rPr>
              <a:t>Larrabee</a:t>
            </a:r>
            <a:r>
              <a:rPr lang="en-US" altLang="en-US" sz="1400" b="1" dirty="0">
                <a:solidFill>
                  <a:schemeClr val="accent6"/>
                </a:solidFill>
              </a:rPr>
              <a:t> and Sandy bridge (aka </a:t>
            </a:r>
            <a:r>
              <a:rPr lang="en-US" altLang="en-US" sz="1400" b="1" dirty="0" err="1">
                <a:solidFill>
                  <a:schemeClr val="accent6"/>
                </a:solidFill>
              </a:rPr>
              <a:t>Gesher</a:t>
            </a:r>
            <a:r>
              <a:rPr lang="en-US" altLang="en-US" sz="1400" b="1" dirty="0">
                <a:solidFill>
                  <a:schemeClr val="accent6"/>
                </a:solidFill>
              </a:rPr>
              <a:t>) </a:t>
            </a:r>
            <a:r>
              <a:rPr lang="en-US" altLang="en-US" sz="1400" dirty="0"/>
              <a:t>[</a:t>
            </a:r>
            <a:r>
              <a:rPr lang="hu-HU" altLang="en-US" sz="1400" dirty="0"/>
              <a:t>2</a:t>
            </a:r>
            <a:r>
              <a:rPr lang="en-US" altLang="en-US" sz="1400" dirty="0"/>
              <a:t>]</a:t>
            </a:r>
          </a:p>
        </p:txBody>
      </p:sp>
      <p:sp>
        <p:nvSpPr>
          <p:cNvPr id="56324" name="Rectangle 8"/>
          <p:cNvSpPr>
            <a:spLocks noChangeArrowheads="1"/>
          </p:cNvSpPr>
          <p:nvPr/>
        </p:nvSpPr>
        <p:spPr bwMode="auto">
          <a:xfrm>
            <a:off x="3314700" y="1935163"/>
            <a:ext cx="1892300" cy="3817937"/>
          </a:xfrm>
          <a:prstGeom prst="rect">
            <a:avLst/>
          </a:prstGeom>
          <a:noFill/>
          <a:ln w="22225">
            <a:solidFill>
              <a:srgbClr val="FF0000"/>
            </a:solidFill>
            <a:prstDash val="lg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en-US" sz="140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Intel’s </a:t>
            </a:r>
            <a:r>
              <a:rPr lang="en-US" dirty="0" err="1" smtClean="0"/>
              <a:t>Larrabee</a:t>
            </a:r>
            <a:r>
              <a:rPr lang="en-US" dirty="0" smtClean="0"/>
              <a:t> </a:t>
            </a:r>
            <a:r>
              <a:rPr lang="hu-HU" dirty="0" smtClean="0"/>
              <a:t>(7)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7347" name="AutoShape 3"/>
          <p:cNvSpPr>
            <a:spLocks noChangeArrowheads="1"/>
          </p:cNvSpPr>
          <p:nvPr/>
        </p:nvSpPr>
        <p:spPr bwMode="auto">
          <a:xfrm>
            <a:off x="841375" y="1263650"/>
            <a:ext cx="7359650" cy="5953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hu-HU" altLang="en-US" sz="1900" dirty="0" smtClean="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hu-HU" altLang="en-US" sz="1900" dirty="0" smtClean="0">
                <a:solidFill>
                  <a:schemeClr val="bg1"/>
                </a:solidFill>
                <a:latin typeface="Verdana" pitchFamily="34" charset="0"/>
              </a:rPr>
              <a:t>Intel</a:t>
            </a: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’s</a:t>
            </a:r>
            <a:r>
              <a:rPr lang="hu-HU" altLang="en-US" sz="19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80-core </a:t>
            </a:r>
            <a:r>
              <a:rPr lang="en-US" altLang="en-US" sz="1900" dirty="0">
                <a:solidFill>
                  <a:schemeClr val="bg1"/>
                </a:solidFill>
                <a:latin typeface="Verdana" pitchFamily="34" charset="0"/>
              </a:rPr>
              <a:t>Tile </a:t>
            </a: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processor</a:t>
            </a:r>
            <a:endParaRPr lang="en-US" altLang="en-US" sz="1900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Intel’s 80-core Tile processor </a:t>
            </a:r>
            <a:r>
              <a:rPr lang="hu-HU" dirty="0" smtClean="0"/>
              <a:t>(1)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3500" y="1579563"/>
            <a:ext cx="9017000" cy="4906962"/>
            <a:chOff x="63500" y="1312863"/>
            <a:chExt cx="9017000" cy="5187950"/>
          </a:xfrm>
        </p:grpSpPr>
        <p:pic>
          <p:nvPicPr>
            <p:cNvPr id="5325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8"/>
            <a:stretch/>
          </p:blipFill>
          <p:spPr bwMode="auto">
            <a:xfrm>
              <a:off x="63500" y="1312863"/>
              <a:ext cx="9017000" cy="518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8"/>
            <p:cNvSpPr txBox="1">
              <a:spLocks noChangeArrowheads="1"/>
            </p:cNvSpPr>
            <p:nvPr/>
          </p:nvSpPr>
          <p:spPr bwMode="auto">
            <a:xfrm>
              <a:off x="3197225" y="2076450"/>
              <a:ext cx="1238250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80 core Tile </a:t>
              </a:r>
            </a:p>
          </p:txBody>
        </p:sp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5237163" y="2103438"/>
              <a:ext cx="563562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SCC </a:t>
              </a:r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6173788" y="2090738"/>
              <a:ext cx="1339850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Knights Ferry</a:t>
              </a:r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7491413" y="1912938"/>
              <a:ext cx="14652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Knights Corner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Xeon Phi </a:t>
              </a: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2833688" y="1998663"/>
              <a:ext cx="1865312" cy="277336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84150" y="673100"/>
            <a:ext cx="4341253" cy="56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2</a:t>
            </a:r>
            <a:r>
              <a:rPr lang="hu-HU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.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Intel’s 80-core Tile processor </a:t>
            </a: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1</a:t>
            </a:r>
            <a:r>
              <a:rPr lang="en-US" altLang="en-US" sz="1400" dirty="0" smtClean="0">
                <a:latin typeface="Verdana" pitchFamily="34" charset="0"/>
              </a:rPr>
              <a:t>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P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ositioning Intel’s 80-core Tile processor</a:t>
            </a:r>
            <a:endParaRPr lang="en-US" altLang="en-US" sz="1400" b="1" dirty="0">
              <a:solidFill>
                <a:schemeClr val="accent6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53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5007" y="679407"/>
            <a:ext cx="3312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The 80-core Tile processor </a:t>
            </a:r>
            <a:r>
              <a:rPr lang="en-US" dirty="0" smtClean="0"/>
              <a:t>[2] 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071563" y="1297553"/>
            <a:ext cx="7093721" cy="4638675"/>
            <a:chOff x="1071563" y="1297553"/>
            <a:chExt cx="7093721" cy="4638675"/>
          </a:xfrm>
        </p:grpSpPr>
        <p:pic>
          <p:nvPicPr>
            <p:cNvPr id="4198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563" y="1297553"/>
              <a:ext cx="7000875" cy="463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021474" y="1603331"/>
              <a:ext cx="31438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65 nm, 100 </a:t>
              </a:r>
              <a:r>
                <a:rPr lang="en-US" sz="1600" dirty="0" err="1" smtClean="0">
                  <a:solidFill>
                    <a:schemeClr val="bg1"/>
                  </a:solidFill>
                </a:rPr>
                <a:t>mtrs</a:t>
              </a:r>
              <a:r>
                <a:rPr lang="en-US" sz="1600" dirty="0" smtClean="0">
                  <a:solidFill>
                    <a:schemeClr val="bg1"/>
                  </a:solidFill>
                </a:rPr>
                <a:t>, 275 mm</a:t>
              </a:r>
              <a:r>
                <a:rPr lang="en-US" sz="1600" baseline="30000" dirty="0" smtClean="0">
                  <a:solidFill>
                    <a:schemeClr val="bg1"/>
                  </a:solidFill>
                </a:rPr>
                <a:t>2</a:t>
              </a:r>
              <a:r>
                <a:rPr lang="en-US" sz="1600" dirty="0" smtClean="0">
                  <a:solidFill>
                    <a:schemeClr val="bg1"/>
                  </a:solidFill>
                </a:rPr>
                <a:t> 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93" t="34998" r="45283" b="37350"/>
            <a:stretch/>
          </p:blipFill>
          <p:spPr bwMode="auto">
            <a:xfrm>
              <a:off x="1558494" y="2019299"/>
              <a:ext cx="2061006" cy="320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Intel’s 80-core Tile processor </a:t>
            </a:r>
            <a:r>
              <a:rPr lang="hu-HU" dirty="0" smtClean="0"/>
              <a:t>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4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80131" y="679081"/>
            <a:ext cx="3504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The 80 core “Tile” processor </a:t>
            </a:r>
            <a:r>
              <a:rPr lang="en-US" dirty="0" smtClean="0"/>
              <a:t>[14]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09588" y="1102290"/>
            <a:ext cx="8301125" cy="5704858"/>
            <a:chOff x="509588" y="1102290"/>
            <a:chExt cx="8301125" cy="5704858"/>
          </a:xfrm>
        </p:grpSpPr>
        <p:grpSp>
          <p:nvGrpSpPr>
            <p:cNvPr id="12" name="Group 11"/>
            <p:cNvGrpSpPr/>
            <p:nvPr/>
          </p:nvGrpSpPr>
          <p:grpSpPr>
            <a:xfrm>
              <a:off x="509588" y="1102290"/>
              <a:ext cx="7932954" cy="5549031"/>
              <a:chOff x="509588" y="433389"/>
              <a:chExt cx="8351148" cy="5967412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509588" y="433389"/>
                <a:ext cx="8351148" cy="5967412"/>
                <a:chOff x="509588" y="433389"/>
                <a:chExt cx="8351148" cy="5967412"/>
              </a:xfrm>
            </p:grpSpPr>
            <p:pic>
              <p:nvPicPr>
                <p:cNvPr id="33794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-1" b="398"/>
                <a:stretch/>
              </p:blipFill>
              <p:spPr bwMode="auto">
                <a:xfrm>
                  <a:off x="509588" y="433389"/>
                  <a:ext cx="8124825" cy="5967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5" name="Straight Connector 4"/>
                <p:cNvCxnSpPr/>
                <p:nvPr/>
              </p:nvCxnSpPr>
              <p:spPr bwMode="auto">
                <a:xfrm>
                  <a:off x="509588" y="6400801"/>
                  <a:ext cx="8124825" cy="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" name="Straight Connector 6"/>
                <p:cNvCxnSpPr/>
                <p:nvPr/>
              </p:nvCxnSpPr>
              <p:spPr bwMode="auto">
                <a:xfrm>
                  <a:off x="1307770" y="6373854"/>
                  <a:ext cx="662400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33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9" name="Rounded Rectangle 8"/>
                <p:cNvSpPr/>
                <p:nvPr/>
              </p:nvSpPr>
              <p:spPr bwMode="auto">
                <a:xfrm>
                  <a:off x="8122800" y="433389"/>
                  <a:ext cx="737936" cy="333374"/>
                </a:xfrm>
                <a:prstGeom prst="round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itchFamily="34" charset="0"/>
                  </a:endParaRPr>
                </a:p>
              </p:txBody>
            </p:sp>
          </p:grpSp>
          <p:sp>
            <p:nvSpPr>
              <p:cNvPr id="11" name="Oval 10"/>
              <p:cNvSpPr/>
              <p:nvPr/>
            </p:nvSpPr>
            <p:spPr bwMode="auto">
              <a:xfrm>
                <a:off x="8035118" y="433389"/>
                <a:ext cx="106800" cy="166687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</p:grpSp>
        <p:sp>
          <p:nvSpPr>
            <p:cNvPr id="17" name="Text Box 11"/>
            <p:cNvSpPr txBox="1">
              <a:spLocks noChangeArrowheads="1"/>
            </p:cNvSpPr>
            <p:nvPr/>
          </p:nvSpPr>
          <p:spPr bwMode="auto">
            <a:xfrm>
              <a:off x="6902819" y="6360872"/>
              <a:ext cx="1907894" cy="446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50" dirty="0">
                  <a:solidFill>
                    <a:srgbClr val="FF4F4F"/>
                  </a:solidFill>
                  <a:latin typeface="Verdana" pitchFamily="34" charset="0"/>
                </a:rPr>
                <a:t>FP Multiply-Accumulate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50" dirty="0">
                  <a:solidFill>
                    <a:srgbClr val="FF4F4F"/>
                  </a:solidFill>
                  <a:latin typeface="Verdana" pitchFamily="34" charset="0"/>
                </a:rPr>
                <a:t>(</a:t>
              </a:r>
              <a:r>
                <a:rPr lang="en-US" altLang="en-US" sz="1150" dirty="0" err="1">
                  <a:solidFill>
                    <a:srgbClr val="FF4F4F"/>
                  </a:solidFill>
                  <a:latin typeface="Verdana" pitchFamily="34" charset="0"/>
                </a:rPr>
                <a:t>AxB+C</a:t>
              </a:r>
              <a:r>
                <a:rPr lang="en-US" altLang="en-US" sz="1150" dirty="0">
                  <a:solidFill>
                    <a:srgbClr val="FF4F4F"/>
                  </a:solidFill>
                  <a:latin typeface="Verdana" pitchFamily="34" charset="0"/>
                </a:rPr>
                <a:t>)</a:t>
              </a: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44" t="8481" r="35352" b="85365"/>
            <a:stretch/>
          </p:blipFill>
          <p:spPr bwMode="auto">
            <a:xfrm>
              <a:off x="3797300" y="1295401"/>
              <a:ext cx="157480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Intel’s 80-core Tile processor </a:t>
            </a:r>
            <a:r>
              <a:rPr lang="hu-HU" dirty="0" smtClean="0"/>
              <a:t>(5)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14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09588" y="1102290"/>
            <a:ext cx="7932954" cy="5549031"/>
            <a:chOff x="509588" y="433389"/>
            <a:chExt cx="8351148" cy="5967412"/>
          </a:xfrm>
        </p:grpSpPr>
        <p:grpSp>
          <p:nvGrpSpPr>
            <p:cNvPr id="10" name="Group 9"/>
            <p:cNvGrpSpPr/>
            <p:nvPr/>
          </p:nvGrpSpPr>
          <p:grpSpPr>
            <a:xfrm>
              <a:off x="509588" y="433389"/>
              <a:ext cx="8351148" cy="5967412"/>
              <a:chOff x="509588" y="433389"/>
              <a:chExt cx="8351148" cy="5967412"/>
            </a:xfrm>
          </p:grpSpPr>
          <p:pic>
            <p:nvPicPr>
              <p:cNvPr id="33794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398"/>
              <a:stretch/>
            </p:blipFill>
            <p:spPr bwMode="auto">
              <a:xfrm>
                <a:off x="509588" y="433389"/>
                <a:ext cx="8124825" cy="5967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" name="Straight Connector 4"/>
              <p:cNvCxnSpPr/>
              <p:nvPr/>
            </p:nvCxnSpPr>
            <p:spPr bwMode="auto">
              <a:xfrm>
                <a:off x="509588" y="6400801"/>
                <a:ext cx="8124825" cy="0"/>
              </a:xfrm>
              <a:prstGeom prst="line">
                <a:avLst/>
              </a:prstGeom>
              <a:noFill/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" name="Straight Connector 6"/>
              <p:cNvCxnSpPr/>
              <p:nvPr/>
            </p:nvCxnSpPr>
            <p:spPr bwMode="auto">
              <a:xfrm>
                <a:off x="1307770" y="6373854"/>
                <a:ext cx="6624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" name="Rounded Rectangle 8"/>
              <p:cNvSpPr/>
              <p:nvPr/>
            </p:nvSpPr>
            <p:spPr bwMode="auto">
              <a:xfrm>
                <a:off x="8122800" y="433389"/>
                <a:ext cx="737936" cy="333374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</p:grpSp>
        <p:sp>
          <p:nvSpPr>
            <p:cNvPr id="11" name="Oval 10"/>
            <p:cNvSpPr/>
            <p:nvPr/>
          </p:nvSpPr>
          <p:spPr bwMode="auto">
            <a:xfrm>
              <a:off x="8035118" y="433389"/>
              <a:ext cx="106800" cy="16668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89656" y="679081"/>
            <a:ext cx="3504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The 80 core “Tile” processor </a:t>
            </a:r>
            <a:r>
              <a:rPr lang="en-US" dirty="0" smtClean="0"/>
              <a:t>[14]</a:t>
            </a:r>
            <a:endParaRPr lang="en-US" dirty="0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6902819" y="6360872"/>
            <a:ext cx="1907894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50" dirty="0">
                <a:solidFill>
                  <a:srgbClr val="FF4F4F"/>
                </a:solidFill>
                <a:latin typeface="Verdana" pitchFamily="34" charset="0"/>
              </a:rPr>
              <a:t>FP Multiply-Accumulate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50" dirty="0">
                <a:solidFill>
                  <a:srgbClr val="FF4F4F"/>
                </a:solidFill>
                <a:latin typeface="Verdana" pitchFamily="34" charset="0"/>
              </a:rPr>
              <a:t>(</a:t>
            </a:r>
            <a:r>
              <a:rPr lang="en-US" altLang="en-US" sz="1150" dirty="0" err="1">
                <a:solidFill>
                  <a:srgbClr val="FF4F4F"/>
                </a:solidFill>
                <a:latin typeface="Verdana" pitchFamily="34" charset="0"/>
              </a:rPr>
              <a:t>AxB+C</a:t>
            </a:r>
            <a:r>
              <a:rPr lang="en-US" altLang="en-US" sz="1150" dirty="0">
                <a:solidFill>
                  <a:srgbClr val="FF4F4F"/>
                </a:solidFill>
                <a:latin typeface="Verdana" pitchFamily="34" charset="0"/>
              </a:rPr>
              <a:t>)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4" t="8481" r="35352" b="85365"/>
          <a:stretch/>
        </p:blipFill>
        <p:spPr bwMode="auto">
          <a:xfrm>
            <a:off x="3797300" y="1295401"/>
            <a:ext cx="157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Intel’s 80-core Tile processor </a:t>
            </a:r>
            <a:r>
              <a:rPr lang="hu-HU" dirty="0" smtClean="0"/>
              <a:t>(7)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33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09588" y="1102290"/>
            <a:ext cx="7932954" cy="5549031"/>
            <a:chOff x="509588" y="433389"/>
            <a:chExt cx="8351148" cy="5967412"/>
          </a:xfrm>
        </p:grpSpPr>
        <p:grpSp>
          <p:nvGrpSpPr>
            <p:cNvPr id="10" name="Group 9"/>
            <p:cNvGrpSpPr/>
            <p:nvPr/>
          </p:nvGrpSpPr>
          <p:grpSpPr>
            <a:xfrm>
              <a:off x="509588" y="433389"/>
              <a:ext cx="8351148" cy="5967412"/>
              <a:chOff x="509588" y="433389"/>
              <a:chExt cx="8351148" cy="5967412"/>
            </a:xfrm>
          </p:grpSpPr>
          <p:pic>
            <p:nvPicPr>
              <p:cNvPr id="33794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398"/>
              <a:stretch/>
            </p:blipFill>
            <p:spPr bwMode="auto">
              <a:xfrm>
                <a:off x="509588" y="433389"/>
                <a:ext cx="8124825" cy="5967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" name="Straight Connector 4"/>
              <p:cNvCxnSpPr/>
              <p:nvPr/>
            </p:nvCxnSpPr>
            <p:spPr bwMode="auto">
              <a:xfrm>
                <a:off x="509588" y="6400801"/>
                <a:ext cx="8124825" cy="0"/>
              </a:xfrm>
              <a:prstGeom prst="line">
                <a:avLst/>
              </a:prstGeom>
              <a:noFill/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" name="Straight Connector 6"/>
              <p:cNvCxnSpPr/>
              <p:nvPr/>
            </p:nvCxnSpPr>
            <p:spPr bwMode="auto">
              <a:xfrm>
                <a:off x="1307770" y="6373854"/>
                <a:ext cx="6624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" name="Rounded Rectangle 8"/>
              <p:cNvSpPr/>
              <p:nvPr/>
            </p:nvSpPr>
            <p:spPr bwMode="auto">
              <a:xfrm>
                <a:off x="8122800" y="433389"/>
                <a:ext cx="737936" cy="333374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</p:grpSp>
        <p:sp>
          <p:nvSpPr>
            <p:cNvPr id="11" name="Oval 10"/>
            <p:cNvSpPr/>
            <p:nvPr/>
          </p:nvSpPr>
          <p:spPr bwMode="auto">
            <a:xfrm>
              <a:off x="8035118" y="433389"/>
              <a:ext cx="106800" cy="16668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89656" y="679081"/>
            <a:ext cx="3504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The 80 core “Tile” processor </a:t>
            </a:r>
            <a:r>
              <a:rPr lang="en-US" dirty="0" smtClean="0"/>
              <a:t>[14]</a:t>
            </a:r>
            <a:endParaRPr lang="en-US" dirty="0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6902819" y="6360872"/>
            <a:ext cx="1907894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50" dirty="0">
                <a:solidFill>
                  <a:srgbClr val="FF4F4F"/>
                </a:solidFill>
                <a:latin typeface="Verdana" pitchFamily="34" charset="0"/>
              </a:rPr>
              <a:t>FP Multiply-Accumulate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50" dirty="0">
                <a:solidFill>
                  <a:srgbClr val="FF4F4F"/>
                </a:solidFill>
                <a:latin typeface="Verdana" pitchFamily="34" charset="0"/>
              </a:rPr>
              <a:t>(</a:t>
            </a:r>
            <a:r>
              <a:rPr lang="en-US" altLang="en-US" sz="1150" dirty="0" err="1">
                <a:solidFill>
                  <a:srgbClr val="FF4F4F"/>
                </a:solidFill>
                <a:latin typeface="Verdana" pitchFamily="34" charset="0"/>
              </a:rPr>
              <a:t>AxB+C</a:t>
            </a:r>
            <a:r>
              <a:rPr lang="en-US" altLang="en-US" sz="1150" dirty="0">
                <a:solidFill>
                  <a:srgbClr val="FF4F4F"/>
                </a:solidFill>
                <a:latin typeface="Verdana" pitchFamily="34" charset="0"/>
              </a:rPr>
              <a:t>)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4" t="8481" r="35352" b="85365"/>
          <a:stretch/>
        </p:blipFill>
        <p:spPr bwMode="auto">
          <a:xfrm>
            <a:off x="3797300" y="1295401"/>
            <a:ext cx="157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Intel’s 80-core Tile processor </a:t>
            </a:r>
            <a:r>
              <a:rPr lang="hu-HU" dirty="0" smtClean="0"/>
              <a:t>(9)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51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89348" y="904847"/>
            <a:ext cx="7340251" cy="5546057"/>
            <a:chOff x="1176859" y="1268101"/>
            <a:chExt cx="7178000" cy="5337487"/>
          </a:xfrm>
        </p:grpSpPr>
        <p:pic>
          <p:nvPicPr>
            <p:cNvPr id="348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6859" y="1268101"/>
              <a:ext cx="7178000" cy="533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 bwMode="auto">
            <a:xfrm>
              <a:off x="1176859" y="1312863"/>
              <a:ext cx="3396729" cy="3656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Intel’s 80-core Tile processor </a:t>
            </a:r>
            <a:r>
              <a:rPr lang="hu-HU" dirty="0" smtClean="0"/>
              <a:t>(11)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6497" y="676406"/>
            <a:ext cx="5998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The full instruction set of the 80-core Tile processor </a:t>
            </a:r>
            <a:r>
              <a:rPr lang="en-US" dirty="0" smtClean="0"/>
              <a:t>[14]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99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89348" y="904847"/>
            <a:ext cx="7340251" cy="5546057"/>
            <a:chOff x="1176859" y="1268101"/>
            <a:chExt cx="7178000" cy="5337487"/>
          </a:xfrm>
        </p:grpSpPr>
        <p:pic>
          <p:nvPicPr>
            <p:cNvPr id="348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6859" y="1268101"/>
              <a:ext cx="7178000" cy="533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 bwMode="auto">
            <a:xfrm>
              <a:off x="1176859" y="1312863"/>
              <a:ext cx="3396729" cy="3656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Intel’s 80-core Tile processor </a:t>
            </a:r>
            <a:r>
              <a:rPr lang="hu-HU" dirty="0" smtClean="0"/>
              <a:t>(13)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6497" y="676406"/>
            <a:ext cx="5998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The full instruction set of the 80-core Tile processor </a:t>
            </a:r>
            <a:r>
              <a:rPr lang="en-US" dirty="0" smtClean="0"/>
              <a:t>[14]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33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1492250" y="4262438"/>
            <a:ext cx="1165225" cy="431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Desktops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7188200" y="2114550"/>
            <a:ext cx="1677600" cy="4953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 dirty="0" smtClean="0">
                <a:latin typeface="Verdana" pitchFamily="34" charset="0"/>
              </a:rPr>
              <a:t>Heterogeneous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processors</a:t>
            </a:r>
            <a:endParaRPr lang="en-US" altLang="en-US" sz="1200" b="1" dirty="0">
              <a:latin typeface="Verdana" pitchFamily="34" charset="0"/>
            </a:endParaRPr>
          </a:p>
        </p:txBody>
      </p:sp>
      <p:sp>
        <p:nvSpPr>
          <p:cNvPr id="171015" name="Rectangle 7"/>
          <p:cNvSpPr>
            <a:spLocks noChangeArrowheads="1"/>
          </p:cNvSpPr>
          <p:nvPr/>
        </p:nvSpPr>
        <p:spPr bwMode="auto">
          <a:xfrm>
            <a:off x="3244850" y="2124075"/>
            <a:ext cx="1676400" cy="5080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Homogeneous</a:t>
            </a:r>
            <a:r>
              <a:rPr lang="hu-HU" altLang="en-US" sz="1200" b="1" dirty="0" smtClean="0">
                <a:latin typeface="Verdana" pitchFamily="34" charset="0"/>
              </a:rPr>
              <a:t> </a:t>
            </a:r>
            <a:r>
              <a:rPr lang="hu-HU" altLang="en-US" sz="1200" b="1" dirty="0">
                <a:latin typeface="Verdana" pitchFamily="34" charset="0"/>
              </a:rPr>
              <a:t/>
            </a:r>
            <a:br>
              <a:rPr lang="hu-HU" altLang="en-US" sz="1200" b="1" dirty="0">
                <a:latin typeface="Verdana" pitchFamily="34" charset="0"/>
              </a:rPr>
            </a:br>
            <a:r>
              <a:rPr lang="en-US" altLang="en-US" sz="1200" b="1" dirty="0" smtClean="0">
                <a:latin typeface="Verdana" pitchFamily="34" charset="0"/>
              </a:rPr>
              <a:t>processors</a:t>
            </a:r>
            <a:r>
              <a:rPr lang="hu-HU" altLang="en-US" sz="1200" b="1" dirty="0" smtClean="0">
                <a:latin typeface="Verdana" pitchFamily="34" charset="0"/>
              </a:rPr>
              <a:t> </a:t>
            </a:r>
            <a:endParaRPr lang="en-US" altLang="en-US" sz="1200" dirty="0">
              <a:latin typeface="Verdana" pitchFamily="34" charset="0"/>
            </a:endParaRPr>
          </a:p>
        </p:txBody>
      </p:sp>
      <p:sp>
        <p:nvSpPr>
          <p:cNvPr id="37895" name="Rectangle 8"/>
          <p:cNvSpPr>
            <a:spLocks noChangeArrowheads="1"/>
          </p:cNvSpPr>
          <p:nvPr/>
        </p:nvSpPr>
        <p:spPr bwMode="auto">
          <a:xfrm>
            <a:off x="4872038" y="1035050"/>
            <a:ext cx="2168525" cy="587375"/>
          </a:xfrm>
          <a:prstGeom prst="rect">
            <a:avLst/>
          </a:prstGeom>
          <a:solidFill>
            <a:srgbClr val="E1E1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Multicore processors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171017" name="Line 9"/>
          <p:cNvSpPr>
            <a:spLocks noChangeShapeType="1"/>
          </p:cNvSpPr>
          <p:nvPr/>
        </p:nvSpPr>
        <p:spPr bwMode="auto">
          <a:xfrm flipV="1">
            <a:off x="2087563" y="2622548"/>
            <a:ext cx="1989138" cy="419100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18" name="Line 10"/>
          <p:cNvSpPr>
            <a:spLocks noChangeShapeType="1"/>
          </p:cNvSpPr>
          <p:nvPr/>
        </p:nvSpPr>
        <p:spPr bwMode="auto">
          <a:xfrm flipV="1">
            <a:off x="3983038" y="1622424"/>
            <a:ext cx="2005012" cy="479425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5194300" y="3051175"/>
            <a:ext cx="1358900" cy="495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Manycore </a:t>
            </a:r>
            <a:br>
              <a:rPr lang="hu-HU" altLang="en-US" sz="1200" b="1">
                <a:latin typeface="Verdana" pitchFamily="34" charset="0"/>
              </a:rPr>
            </a:br>
            <a:r>
              <a:rPr lang="hu-HU" altLang="en-US" sz="1200" b="1">
                <a:latin typeface="Verdana" pitchFamily="34" charset="0"/>
              </a:rPr>
              <a:t>processors</a:t>
            </a:r>
            <a:endParaRPr lang="en-US" altLang="en-US" sz="1200" b="1">
              <a:latin typeface="Verdana" pitchFamily="34" charset="0"/>
            </a:endParaRPr>
          </a:p>
        </p:txBody>
      </p:sp>
      <p:sp>
        <p:nvSpPr>
          <p:cNvPr id="171025" name="Rectangle 17"/>
          <p:cNvSpPr>
            <a:spLocks noChangeArrowheads="1"/>
          </p:cNvSpPr>
          <p:nvPr/>
        </p:nvSpPr>
        <p:spPr bwMode="auto">
          <a:xfrm>
            <a:off x="2911475" y="4262438"/>
            <a:ext cx="1165225" cy="431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Servers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171027" name="Rectangle 19"/>
          <p:cNvSpPr>
            <a:spLocks noChangeArrowheads="1"/>
          </p:cNvSpPr>
          <p:nvPr/>
        </p:nvSpPr>
        <p:spPr bwMode="auto">
          <a:xfrm>
            <a:off x="5116136" y="3613150"/>
            <a:ext cx="168668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dirty="0" err="1" smtClean="0">
                <a:latin typeface="Verdana" pitchFamily="34" charset="0"/>
              </a:rPr>
              <a:t>with</a:t>
            </a:r>
            <a:r>
              <a:rPr lang="en-US" altLang="en-US" sz="1200" dirty="0" smtClean="0">
                <a:latin typeface="Verdana" pitchFamily="34" charset="0"/>
              </a:rPr>
              <a:t> n</a:t>
            </a:r>
            <a:r>
              <a:rPr lang="hu-HU" altLang="en-US" sz="1200" dirty="0" smtClean="0">
                <a:latin typeface="Verdana" pitchFamily="34" charset="0"/>
              </a:rPr>
              <a:t> ≈&gt;</a:t>
            </a:r>
            <a:r>
              <a:rPr lang="en-US" altLang="en-US" sz="1200" dirty="0" smtClean="0">
                <a:latin typeface="Verdana" pitchFamily="34" charset="0"/>
              </a:rPr>
              <a:t> 16</a:t>
            </a:r>
            <a:r>
              <a:rPr lang="hu-HU" altLang="en-US" sz="1200" dirty="0" smtClean="0">
                <a:latin typeface="Verdana" pitchFamily="34" charset="0"/>
              </a:rPr>
              <a:t> </a:t>
            </a:r>
            <a:r>
              <a:rPr lang="hu-HU" altLang="en-US" sz="1200" dirty="0" err="1">
                <a:latin typeface="Verdana" pitchFamily="34" charset="0"/>
              </a:rPr>
              <a:t>cores</a:t>
            </a:r>
            <a:endParaRPr lang="en-US" altLang="en-US" sz="1200" dirty="0">
              <a:latin typeface="Verdana" pitchFamily="34" charset="0"/>
            </a:endParaRPr>
          </a:p>
        </p:txBody>
      </p:sp>
      <p:sp>
        <p:nvSpPr>
          <p:cNvPr id="171033" name="Rectangle 25"/>
          <p:cNvSpPr>
            <a:spLocks noChangeArrowheads="1"/>
          </p:cNvSpPr>
          <p:nvPr/>
        </p:nvSpPr>
        <p:spPr bwMode="auto">
          <a:xfrm>
            <a:off x="1403350" y="3051175"/>
            <a:ext cx="1358900" cy="495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Traditional</a:t>
            </a:r>
            <a:endParaRPr lang="hu-HU" altLang="en-US" sz="1200" b="1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 dirty="0">
                <a:latin typeface="Verdana" pitchFamily="34" charset="0"/>
              </a:rPr>
              <a:t>MC </a:t>
            </a:r>
            <a:r>
              <a:rPr lang="hu-HU" altLang="en-US" sz="1200" b="1" dirty="0" err="1">
                <a:latin typeface="Verdana" pitchFamily="34" charset="0"/>
              </a:rPr>
              <a:t>processors</a:t>
            </a:r>
            <a:endParaRPr lang="en-US" altLang="en-US" sz="1200" b="1" dirty="0">
              <a:latin typeface="Verdana" pitchFamily="34" charset="0"/>
            </a:endParaRPr>
          </a:p>
        </p:txBody>
      </p:sp>
      <p:grpSp>
        <p:nvGrpSpPr>
          <p:cNvPr id="171085" name="Group 77"/>
          <p:cNvGrpSpPr>
            <a:grpSpLocks/>
          </p:cNvGrpSpPr>
          <p:nvPr/>
        </p:nvGrpSpPr>
        <p:grpSpPr bwMode="auto">
          <a:xfrm>
            <a:off x="1593850" y="4930775"/>
            <a:ext cx="384175" cy="576263"/>
            <a:chOff x="431" y="3339"/>
            <a:chExt cx="363" cy="545"/>
          </a:xfrm>
        </p:grpSpPr>
        <p:sp>
          <p:nvSpPr>
            <p:cNvPr id="37955" name="Rectangle 28"/>
            <p:cNvSpPr>
              <a:spLocks noChangeArrowheads="1"/>
            </p:cNvSpPr>
            <p:nvPr/>
          </p:nvSpPr>
          <p:spPr bwMode="auto">
            <a:xfrm>
              <a:off x="431" y="3339"/>
              <a:ext cx="363" cy="54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7956" name="Rectangle 29"/>
            <p:cNvSpPr>
              <a:spLocks noChangeArrowheads="1"/>
            </p:cNvSpPr>
            <p:nvPr/>
          </p:nvSpPr>
          <p:spPr bwMode="auto">
            <a:xfrm>
              <a:off x="476" y="338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7957" name="Rectangle 30"/>
            <p:cNvSpPr>
              <a:spLocks noChangeArrowheads="1"/>
            </p:cNvSpPr>
            <p:nvPr/>
          </p:nvSpPr>
          <p:spPr bwMode="auto">
            <a:xfrm>
              <a:off x="476" y="361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171083" name="Group 75"/>
          <p:cNvGrpSpPr>
            <a:grpSpLocks/>
          </p:cNvGrpSpPr>
          <p:nvPr/>
        </p:nvGrpSpPr>
        <p:grpSpPr bwMode="auto">
          <a:xfrm>
            <a:off x="5054600" y="4224338"/>
            <a:ext cx="736600" cy="2016125"/>
            <a:chOff x="2200" y="2387"/>
            <a:chExt cx="680" cy="1860"/>
          </a:xfrm>
        </p:grpSpPr>
        <p:sp>
          <p:nvSpPr>
            <p:cNvPr id="37933" name="Rectangle 36"/>
            <p:cNvSpPr>
              <a:spLocks noChangeArrowheads="1"/>
            </p:cNvSpPr>
            <p:nvPr/>
          </p:nvSpPr>
          <p:spPr bwMode="auto">
            <a:xfrm>
              <a:off x="2200" y="2387"/>
              <a:ext cx="680" cy="186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7934" name="Rectangle 37"/>
            <p:cNvSpPr>
              <a:spLocks noChangeArrowheads="1"/>
            </p:cNvSpPr>
            <p:nvPr/>
          </p:nvSpPr>
          <p:spPr bwMode="auto">
            <a:xfrm>
              <a:off x="2245" y="2433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7935" name="Rectangle 38"/>
            <p:cNvSpPr>
              <a:spLocks noChangeArrowheads="1"/>
            </p:cNvSpPr>
            <p:nvPr/>
          </p:nvSpPr>
          <p:spPr bwMode="auto">
            <a:xfrm>
              <a:off x="2245" y="2660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7936" name="Rectangle 39"/>
            <p:cNvSpPr>
              <a:spLocks noChangeArrowheads="1"/>
            </p:cNvSpPr>
            <p:nvPr/>
          </p:nvSpPr>
          <p:spPr bwMode="auto">
            <a:xfrm>
              <a:off x="2563" y="243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7937" name="Rectangle 40"/>
            <p:cNvSpPr>
              <a:spLocks noChangeArrowheads="1"/>
            </p:cNvSpPr>
            <p:nvPr/>
          </p:nvSpPr>
          <p:spPr bwMode="auto">
            <a:xfrm>
              <a:off x="2563" y="2659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7938" name="Rectangle 41"/>
            <p:cNvSpPr>
              <a:spLocks noChangeArrowheads="1"/>
            </p:cNvSpPr>
            <p:nvPr/>
          </p:nvSpPr>
          <p:spPr bwMode="auto">
            <a:xfrm>
              <a:off x="2245" y="288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7939" name="Rectangle 42"/>
            <p:cNvSpPr>
              <a:spLocks noChangeArrowheads="1"/>
            </p:cNvSpPr>
            <p:nvPr/>
          </p:nvSpPr>
          <p:spPr bwMode="auto">
            <a:xfrm>
              <a:off x="2245" y="311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7940" name="Rectangle 43"/>
            <p:cNvSpPr>
              <a:spLocks noChangeArrowheads="1"/>
            </p:cNvSpPr>
            <p:nvPr/>
          </p:nvSpPr>
          <p:spPr bwMode="auto">
            <a:xfrm>
              <a:off x="2563" y="2884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7941" name="Rectangle 44"/>
            <p:cNvSpPr>
              <a:spLocks noChangeArrowheads="1"/>
            </p:cNvSpPr>
            <p:nvPr/>
          </p:nvSpPr>
          <p:spPr bwMode="auto">
            <a:xfrm>
              <a:off x="2563" y="3111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7942" name="Rectangle 45"/>
            <p:cNvSpPr>
              <a:spLocks noChangeArrowheads="1"/>
            </p:cNvSpPr>
            <p:nvPr/>
          </p:nvSpPr>
          <p:spPr bwMode="auto">
            <a:xfrm>
              <a:off x="2245" y="3339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7943" name="Rectangle 46"/>
            <p:cNvSpPr>
              <a:spLocks noChangeArrowheads="1"/>
            </p:cNvSpPr>
            <p:nvPr/>
          </p:nvSpPr>
          <p:spPr bwMode="auto">
            <a:xfrm>
              <a:off x="2245" y="3566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7944" name="Rectangle 47"/>
            <p:cNvSpPr>
              <a:spLocks noChangeArrowheads="1"/>
            </p:cNvSpPr>
            <p:nvPr/>
          </p:nvSpPr>
          <p:spPr bwMode="auto">
            <a:xfrm>
              <a:off x="2563" y="3338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7945" name="Rectangle 48"/>
            <p:cNvSpPr>
              <a:spLocks noChangeArrowheads="1"/>
            </p:cNvSpPr>
            <p:nvPr/>
          </p:nvSpPr>
          <p:spPr bwMode="auto">
            <a:xfrm>
              <a:off x="2563" y="356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7946" name="Rectangle 49"/>
            <p:cNvSpPr>
              <a:spLocks noChangeArrowheads="1"/>
            </p:cNvSpPr>
            <p:nvPr/>
          </p:nvSpPr>
          <p:spPr bwMode="auto">
            <a:xfrm>
              <a:off x="2245" y="3793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7947" name="Rectangle 50"/>
            <p:cNvSpPr>
              <a:spLocks noChangeArrowheads="1"/>
            </p:cNvSpPr>
            <p:nvPr/>
          </p:nvSpPr>
          <p:spPr bwMode="auto">
            <a:xfrm>
              <a:off x="2245" y="4020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7948" name="Rectangle 51"/>
            <p:cNvSpPr>
              <a:spLocks noChangeArrowheads="1"/>
            </p:cNvSpPr>
            <p:nvPr/>
          </p:nvSpPr>
          <p:spPr bwMode="auto">
            <a:xfrm>
              <a:off x="2563" y="379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7949" name="Rectangle 52"/>
            <p:cNvSpPr>
              <a:spLocks noChangeArrowheads="1"/>
            </p:cNvSpPr>
            <p:nvPr/>
          </p:nvSpPr>
          <p:spPr bwMode="auto">
            <a:xfrm>
              <a:off x="2563" y="4019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sp>
        <p:nvSpPr>
          <p:cNvPr id="171088" name="Line 80"/>
          <p:cNvSpPr>
            <a:spLocks noChangeShapeType="1"/>
          </p:cNvSpPr>
          <p:nvPr/>
        </p:nvSpPr>
        <p:spPr bwMode="auto">
          <a:xfrm flipH="1" flipV="1">
            <a:off x="5983103" y="1622422"/>
            <a:ext cx="2079809" cy="492127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89" name="Line 81"/>
          <p:cNvSpPr>
            <a:spLocks noChangeShapeType="1"/>
          </p:cNvSpPr>
          <p:nvPr/>
        </p:nvSpPr>
        <p:spPr bwMode="auto">
          <a:xfrm flipH="1" flipV="1">
            <a:off x="4076699" y="2616199"/>
            <a:ext cx="1873249" cy="425449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90" name="Rectangle 82"/>
          <p:cNvSpPr>
            <a:spLocks noChangeArrowheads="1"/>
          </p:cNvSpPr>
          <p:nvPr/>
        </p:nvSpPr>
        <p:spPr bwMode="auto">
          <a:xfrm>
            <a:off x="1238906" y="3613150"/>
            <a:ext cx="196560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dirty="0">
                <a:latin typeface="Verdana" pitchFamily="34" charset="0"/>
              </a:rPr>
              <a:t>2 ≤   </a:t>
            </a:r>
            <a:r>
              <a:rPr lang="hu-HU" altLang="en-US" sz="1200" dirty="0" smtClean="0">
                <a:latin typeface="Verdana" pitchFamily="34" charset="0"/>
              </a:rPr>
              <a:t>n</a:t>
            </a:r>
            <a:r>
              <a:rPr lang="en-US" altLang="en-US" sz="1200" dirty="0" smtClean="0">
                <a:latin typeface="Verdana" pitchFamily="34" charset="0"/>
              </a:rPr>
              <a:t> </a:t>
            </a:r>
            <a:r>
              <a:rPr lang="hu-HU" altLang="en-US" sz="1200" dirty="0" smtClean="0">
                <a:latin typeface="Verdana" pitchFamily="34" charset="0"/>
              </a:rPr>
              <a:t> ≈≤ </a:t>
            </a:r>
            <a:r>
              <a:rPr lang="en-US" altLang="en-US" sz="1200" dirty="0" smtClean="0">
                <a:latin typeface="Verdana" pitchFamily="34" charset="0"/>
              </a:rPr>
              <a:t>16</a:t>
            </a:r>
            <a:r>
              <a:rPr lang="hu-HU" altLang="en-US" sz="1200" dirty="0" smtClean="0">
                <a:latin typeface="Verdana" pitchFamily="34" charset="0"/>
              </a:rPr>
              <a:t>   </a:t>
            </a:r>
            <a:r>
              <a:rPr lang="hu-HU" altLang="en-US" sz="1200" dirty="0" err="1">
                <a:latin typeface="Verdana" pitchFamily="34" charset="0"/>
              </a:rPr>
              <a:t>cores</a:t>
            </a:r>
            <a:endParaRPr lang="en-US" altLang="en-US" sz="1200" dirty="0">
              <a:latin typeface="Verdana" pitchFamily="34" charset="0"/>
            </a:endParaRPr>
          </a:p>
        </p:txBody>
      </p:sp>
      <p:sp>
        <p:nvSpPr>
          <p:cNvPr id="171092" name="Rectangle 84"/>
          <p:cNvSpPr>
            <a:spLocks noChangeArrowheads="1"/>
          </p:cNvSpPr>
          <p:nvPr/>
        </p:nvSpPr>
        <p:spPr bwMode="auto">
          <a:xfrm>
            <a:off x="1301750" y="6316663"/>
            <a:ext cx="1500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dirty="0">
                <a:latin typeface="Verdana" pitchFamily="34" charset="0"/>
              </a:rPr>
              <a:t>General </a:t>
            </a:r>
            <a:r>
              <a:rPr lang="hu-HU" altLang="en-US" sz="1200" dirty="0" err="1">
                <a:latin typeface="Verdana" pitchFamily="34" charset="0"/>
              </a:rPr>
              <a:t>purpose</a:t>
            </a:r>
            <a:r>
              <a:rPr lang="hu-HU" altLang="en-US" sz="1200" dirty="0">
                <a:latin typeface="Verdana" pitchFamily="34" charset="0"/>
              </a:rPr>
              <a:t> </a:t>
            </a:r>
            <a:br>
              <a:rPr lang="hu-HU" altLang="en-US" sz="1200" dirty="0">
                <a:latin typeface="Verdana" pitchFamily="34" charset="0"/>
              </a:rPr>
            </a:br>
            <a:r>
              <a:rPr lang="hu-HU" altLang="en-US" sz="1200" dirty="0" err="1">
                <a:latin typeface="Verdana" pitchFamily="34" charset="0"/>
              </a:rPr>
              <a:t>computing</a:t>
            </a:r>
            <a:endParaRPr lang="en-US" altLang="en-US" sz="1200" dirty="0">
              <a:latin typeface="Verdana" pitchFamily="34" charset="0"/>
            </a:endParaRPr>
          </a:p>
        </p:txBody>
      </p:sp>
      <p:sp>
        <p:nvSpPr>
          <p:cNvPr id="171093" name="Rectangle 85"/>
          <p:cNvSpPr>
            <a:spLocks noChangeArrowheads="1"/>
          </p:cNvSpPr>
          <p:nvPr/>
        </p:nvSpPr>
        <p:spPr bwMode="auto">
          <a:xfrm>
            <a:off x="4858394" y="6342063"/>
            <a:ext cx="21323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Experimental/prototype/</a:t>
            </a:r>
            <a:endParaRPr lang="en-US" altLang="en-US" sz="12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production systems</a:t>
            </a:r>
            <a:endParaRPr lang="en-US" altLang="en-US" sz="1200" dirty="0">
              <a:latin typeface="Verdana" pitchFamily="34" charset="0"/>
            </a:endParaRPr>
          </a:p>
        </p:txBody>
      </p:sp>
      <p:sp>
        <p:nvSpPr>
          <p:cNvPr id="171098" name="Line 90"/>
          <p:cNvSpPr>
            <a:spLocks noChangeShapeType="1"/>
          </p:cNvSpPr>
          <p:nvPr/>
        </p:nvSpPr>
        <p:spPr bwMode="auto">
          <a:xfrm flipV="1">
            <a:off x="2087563" y="3970337"/>
            <a:ext cx="4762" cy="292100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99" name="Line 91"/>
          <p:cNvSpPr>
            <a:spLocks noChangeShapeType="1"/>
          </p:cNvSpPr>
          <p:nvPr/>
        </p:nvSpPr>
        <p:spPr bwMode="auto">
          <a:xfrm>
            <a:off x="2092324" y="3956050"/>
            <a:ext cx="1395413" cy="268288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" name="Rectangle 5"/>
          <p:cNvSpPr>
            <a:spLocks noChangeArrowheads="1"/>
          </p:cNvSpPr>
          <p:nvPr/>
        </p:nvSpPr>
        <p:spPr bwMode="auto">
          <a:xfrm>
            <a:off x="95250" y="4262438"/>
            <a:ext cx="1165225" cy="431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Mobiles</a:t>
            </a:r>
            <a:endParaRPr lang="en-US" altLang="en-US" sz="1200" dirty="0">
              <a:latin typeface="Verdana" pitchFamily="34" charset="0"/>
            </a:endParaRPr>
          </a:p>
        </p:txBody>
      </p:sp>
      <p:grpSp>
        <p:nvGrpSpPr>
          <p:cNvPr id="71" name="Group 77"/>
          <p:cNvGrpSpPr>
            <a:grpSpLocks/>
          </p:cNvGrpSpPr>
          <p:nvPr/>
        </p:nvGrpSpPr>
        <p:grpSpPr bwMode="auto">
          <a:xfrm>
            <a:off x="1987550" y="4930775"/>
            <a:ext cx="384175" cy="576263"/>
            <a:chOff x="431" y="3339"/>
            <a:chExt cx="363" cy="545"/>
          </a:xfrm>
        </p:grpSpPr>
        <p:sp>
          <p:nvSpPr>
            <p:cNvPr id="72" name="Rectangle 28"/>
            <p:cNvSpPr>
              <a:spLocks noChangeArrowheads="1"/>
            </p:cNvSpPr>
            <p:nvPr/>
          </p:nvSpPr>
          <p:spPr bwMode="auto">
            <a:xfrm>
              <a:off x="431" y="3339"/>
              <a:ext cx="363" cy="54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73" name="Rectangle 29"/>
            <p:cNvSpPr>
              <a:spLocks noChangeArrowheads="1"/>
            </p:cNvSpPr>
            <p:nvPr/>
          </p:nvSpPr>
          <p:spPr bwMode="auto">
            <a:xfrm>
              <a:off x="476" y="338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74" name="Rectangle 30"/>
            <p:cNvSpPr>
              <a:spLocks noChangeArrowheads="1"/>
            </p:cNvSpPr>
            <p:nvPr/>
          </p:nvSpPr>
          <p:spPr bwMode="auto">
            <a:xfrm>
              <a:off x="476" y="361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75" name="Group 77"/>
          <p:cNvGrpSpPr>
            <a:grpSpLocks/>
          </p:cNvGrpSpPr>
          <p:nvPr/>
        </p:nvGrpSpPr>
        <p:grpSpPr bwMode="auto">
          <a:xfrm>
            <a:off x="336550" y="4930775"/>
            <a:ext cx="384175" cy="576263"/>
            <a:chOff x="431" y="3339"/>
            <a:chExt cx="363" cy="545"/>
          </a:xfrm>
        </p:grpSpPr>
        <p:sp>
          <p:nvSpPr>
            <p:cNvPr id="76" name="Rectangle 28"/>
            <p:cNvSpPr>
              <a:spLocks noChangeArrowheads="1"/>
            </p:cNvSpPr>
            <p:nvPr/>
          </p:nvSpPr>
          <p:spPr bwMode="auto">
            <a:xfrm>
              <a:off x="431" y="3339"/>
              <a:ext cx="363" cy="54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77" name="Rectangle 29"/>
            <p:cNvSpPr>
              <a:spLocks noChangeArrowheads="1"/>
            </p:cNvSpPr>
            <p:nvPr/>
          </p:nvSpPr>
          <p:spPr bwMode="auto">
            <a:xfrm>
              <a:off x="476" y="338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78" name="Rectangle 30"/>
            <p:cNvSpPr>
              <a:spLocks noChangeArrowheads="1"/>
            </p:cNvSpPr>
            <p:nvPr/>
          </p:nvSpPr>
          <p:spPr bwMode="auto">
            <a:xfrm>
              <a:off x="476" y="361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79" name="Group 77"/>
          <p:cNvGrpSpPr>
            <a:grpSpLocks/>
          </p:cNvGrpSpPr>
          <p:nvPr/>
        </p:nvGrpSpPr>
        <p:grpSpPr bwMode="auto">
          <a:xfrm>
            <a:off x="717550" y="4930775"/>
            <a:ext cx="384175" cy="576263"/>
            <a:chOff x="431" y="3339"/>
            <a:chExt cx="363" cy="545"/>
          </a:xfrm>
        </p:grpSpPr>
        <p:sp>
          <p:nvSpPr>
            <p:cNvPr id="80" name="Rectangle 28"/>
            <p:cNvSpPr>
              <a:spLocks noChangeArrowheads="1"/>
            </p:cNvSpPr>
            <p:nvPr/>
          </p:nvSpPr>
          <p:spPr bwMode="auto">
            <a:xfrm>
              <a:off x="431" y="3339"/>
              <a:ext cx="363" cy="54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81" name="Rectangle 29"/>
            <p:cNvSpPr>
              <a:spLocks noChangeArrowheads="1"/>
            </p:cNvSpPr>
            <p:nvPr/>
          </p:nvSpPr>
          <p:spPr bwMode="auto">
            <a:xfrm>
              <a:off x="476" y="338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82" name="Rectangle 30"/>
            <p:cNvSpPr>
              <a:spLocks noChangeArrowheads="1"/>
            </p:cNvSpPr>
            <p:nvPr/>
          </p:nvSpPr>
          <p:spPr bwMode="auto">
            <a:xfrm>
              <a:off x="476" y="361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751138" y="4930775"/>
            <a:ext cx="1455737" cy="1185863"/>
            <a:chOff x="3335338" y="4638675"/>
            <a:chExt cx="1455737" cy="1185863"/>
          </a:xfrm>
        </p:grpSpPr>
        <p:grpSp>
          <p:nvGrpSpPr>
            <p:cNvPr id="171084" name="Group 76"/>
            <p:cNvGrpSpPr>
              <a:grpSpLocks/>
            </p:cNvGrpSpPr>
            <p:nvPr/>
          </p:nvGrpSpPr>
          <p:grpSpPr bwMode="auto">
            <a:xfrm>
              <a:off x="3335338" y="4638675"/>
              <a:ext cx="719137" cy="576263"/>
              <a:chOff x="1338" y="3339"/>
              <a:chExt cx="680" cy="545"/>
            </a:xfrm>
          </p:grpSpPr>
          <p:sp>
            <p:nvSpPr>
              <p:cNvPr id="37950" name="Rectangle 31"/>
              <p:cNvSpPr>
                <a:spLocks noChangeArrowheads="1"/>
              </p:cNvSpPr>
              <p:nvPr/>
            </p:nvSpPr>
            <p:spPr bwMode="auto">
              <a:xfrm>
                <a:off x="1338" y="3339"/>
                <a:ext cx="680" cy="5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  <p:sp>
            <p:nvSpPr>
              <p:cNvPr id="37951" name="Rectangle 32"/>
              <p:cNvSpPr>
                <a:spLocks noChangeArrowheads="1"/>
              </p:cNvSpPr>
              <p:nvPr/>
            </p:nvSpPr>
            <p:spPr bwMode="auto">
              <a:xfrm>
                <a:off x="1383" y="3385"/>
                <a:ext cx="272" cy="18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  <p:sp>
            <p:nvSpPr>
              <p:cNvPr id="37952" name="Rectangle 33"/>
              <p:cNvSpPr>
                <a:spLocks noChangeArrowheads="1"/>
              </p:cNvSpPr>
              <p:nvPr/>
            </p:nvSpPr>
            <p:spPr bwMode="auto">
              <a:xfrm>
                <a:off x="1383" y="3612"/>
                <a:ext cx="272" cy="18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  <p:sp>
            <p:nvSpPr>
              <p:cNvPr id="37953" name="Rectangle 34"/>
              <p:cNvSpPr>
                <a:spLocks noChangeArrowheads="1"/>
              </p:cNvSpPr>
              <p:nvPr/>
            </p:nvSpPr>
            <p:spPr bwMode="auto">
              <a:xfrm>
                <a:off x="1701" y="3384"/>
                <a:ext cx="272" cy="18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  <p:sp>
            <p:nvSpPr>
              <p:cNvPr id="37954" name="Rectangle 35"/>
              <p:cNvSpPr>
                <a:spLocks noChangeArrowheads="1"/>
              </p:cNvSpPr>
              <p:nvPr/>
            </p:nvSpPr>
            <p:spPr bwMode="auto">
              <a:xfrm>
                <a:off x="1701" y="3611"/>
                <a:ext cx="272" cy="18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</p:grpSp>
        <p:grpSp>
          <p:nvGrpSpPr>
            <p:cNvPr id="83" name="Group 76"/>
            <p:cNvGrpSpPr>
              <a:grpSpLocks/>
            </p:cNvGrpSpPr>
            <p:nvPr/>
          </p:nvGrpSpPr>
          <p:grpSpPr bwMode="auto">
            <a:xfrm>
              <a:off x="4071938" y="4638675"/>
              <a:ext cx="719137" cy="576263"/>
              <a:chOff x="1338" y="3339"/>
              <a:chExt cx="680" cy="545"/>
            </a:xfrm>
          </p:grpSpPr>
          <p:sp>
            <p:nvSpPr>
              <p:cNvPr id="84" name="Rectangle 31"/>
              <p:cNvSpPr>
                <a:spLocks noChangeArrowheads="1"/>
              </p:cNvSpPr>
              <p:nvPr/>
            </p:nvSpPr>
            <p:spPr bwMode="auto">
              <a:xfrm>
                <a:off x="1338" y="3339"/>
                <a:ext cx="680" cy="5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  <p:sp>
            <p:nvSpPr>
              <p:cNvPr id="85" name="Rectangle 32"/>
              <p:cNvSpPr>
                <a:spLocks noChangeArrowheads="1"/>
              </p:cNvSpPr>
              <p:nvPr/>
            </p:nvSpPr>
            <p:spPr bwMode="auto">
              <a:xfrm>
                <a:off x="1383" y="3385"/>
                <a:ext cx="272" cy="18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  <p:sp>
            <p:nvSpPr>
              <p:cNvPr id="86" name="Rectangle 33"/>
              <p:cNvSpPr>
                <a:spLocks noChangeArrowheads="1"/>
              </p:cNvSpPr>
              <p:nvPr/>
            </p:nvSpPr>
            <p:spPr bwMode="auto">
              <a:xfrm>
                <a:off x="1383" y="3612"/>
                <a:ext cx="272" cy="18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  <p:sp>
            <p:nvSpPr>
              <p:cNvPr id="87" name="Rectangle 34"/>
              <p:cNvSpPr>
                <a:spLocks noChangeArrowheads="1"/>
              </p:cNvSpPr>
              <p:nvPr/>
            </p:nvSpPr>
            <p:spPr bwMode="auto">
              <a:xfrm>
                <a:off x="1701" y="3384"/>
                <a:ext cx="272" cy="18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  <p:sp>
            <p:nvSpPr>
              <p:cNvPr id="88" name="Rectangle 35"/>
              <p:cNvSpPr>
                <a:spLocks noChangeArrowheads="1"/>
              </p:cNvSpPr>
              <p:nvPr/>
            </p:nvSpPr>
            <p:spPr bwMode="auto">
              <a:xfrm>
                <a:off x="1701" y="3611"/>
                <a:ext cx="272" cy="18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</p:grpSp>
        <p:grpSp>
          <p:nvGrpSpPr>
            <p:cNvPr id="89" name="Group 76"/>
            <p:cNvGrpSpPr>
              <a:grpSpLocks/>
            </p:cNvGrpSpPr>
            <p:nvPr/>
          </p:nvGrpSpPr>
          <p:grpSpPr bwMode="auto">
            <a:xfrm>
              <a:off x="3335338" y="5248275"/>
              <a:ext cx="719137" cy="576263"/>
              <a:chOff x="1338" y="3339"/>
              <a:chExt cx="680" cy="545"/>
            </a:xfrm>
          </p:grpSpPr>
          <p:sp>
            <p:nvSpPr>
              <p:cNvPr id="90" name="Rectangle 31"/>
              <p:cNvSpPr>
                <a:spLocks noChangeArrowheads="1"/>
              </p:cNvSpPr>
              <p:nvPr/>
            </p:nvSpPr>
            <p:spPr bwMode="auto">
              <a:xfrm>
                <a:off x="1338" y="3339"/>
                <a:ext cx="680" cy="5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  <p:sp>
            <p:nvSpPr>
              <p:cNvPr id="91" name="Rectangle 32"/>
              <p:cNvSpPr>
                <a:spLocks noChangeArrowheads="1"/>
              </p:cNvSpPr>
              <p:nvPr/>
            </p:nvSpPr>
            <p:spPr bwMode="auto">
              <a:xfrm>
                <a:off x="1383" y="3385"/>
                <a:ext cx="272" cy="18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  <p:sp>
            <p:nvSpPr>
              <p:cNvPr id="92" name="Rectangle 33"/>
              <p:cNvSpPr>
                <a:spLocks noChangeArrowheads="1"/>
              </p:cNvSpPr>
              <p:nvPr/>
            </p:nvSpPr>
            <p:spPr bwMode="auto">
              <a:xfrm>
                <a:off x="1383" y="3612"/>
                <a:ext cx="272" cy="18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  <p:sp>
            <p:nvSpPr>
              <p:cNvPr id="93" name="Rectangle 34"/>
              <p:cNvSpPr>
                <a:spLocks noChangeArrowheads="1"/>
              </p:cNvSpPr>
              <p:nvPr/>
            </p:nvSpPr>
            <p:spPr bwMode="auto">
              <a:xfrm>
                <a:off x="1701" y="3384"/>
                <a:ext cx="272" cy="18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  <p:sp>
            <p:nvSpPr>
              <p:cNvPr id="94" name="Rectangle 35"/>
              <p:cNvSpPr>
                <a:spLocks noChangeArrowheads="1"/>
              </p:cNvSpPr>
              <p:nvPr/>
            </p:nvSpPr>
            <p:spPr bwMode="auto">
              <a:xfrm>
                <a:off x="1701" y="3611"/>
                <a:ext cx="272" cy="18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</p:grpSp>
        <p:grpSp>
          <p:nvGrpSpPr>
            <p:cNvPr id="95" name="Group 76"/>
            <p:cNvGrpSpPr>
              <a:grpSpLocks/>
            </p:cNvGrpSpPr>
            <p:nvPr/>
          </p:nvGrpSpPr>
          <p:grpSpPr bwMode="auto">
            <a:xfrm>
              <a:off x="4071938" y="5248275"/>
              <a:ext cx="719137" cy="576263"/>
              <a:chOff x="1338" y="3339"/>
              <a:chExt cx="680" cy="545"/>
            </a:xfrm>
          </p:grpSpPr>
          <p:sp>
            <p:nvSpPr>
              <p:cNvPr id="96" name="Rectangle 31"/>
              <p:cNvSpPr>
                <a:spLocks noChangeArrowheads="1"/>
              </p:cNvSpPr>
              <p:nvPr/>
            </p:nvSpPr>
            <p:spPr bwMode="auto">
              <a:xfrm>
                <a:off x="1338" y="3339"/>
                <a:ext cx="680" cy="5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  <p:sp>
            <p:nvSpPr>
              <p:cNvPr id="97" name="Rectangle 32"/>
              <p:cNvSpPr>
                <a:spLocks noChangeArrowheads="1"/>
              </p:cNvSpPr>
              <p:nvPr/>
            </p:nvSpPr>
            <p:spPr bwMode="auto">
              <a:xfrm>
                <a:off x="1383" y="3385"/>
                <a:ext cx="272" cy="18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  <p:sp>
            <p:nvSpPr>
              <p:cNvPr id="98" name="Rectangle 33"/>
              <p:cNvSpPr>
                <a:spLocks noChangeArrowheads="1"/>
              </p:cNvSpPr>
              <p:nvPr/>
            </p:nvSpPr>
            <p:spPr bwMode="auto">
              <a:xfrm>
                <a:off x="1383" y="3612"/>
                <a:ext cx="272" cy="18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  <p:sp>
            <p:nvSpPr>
              <p:cNvPr id="99" name="Rectangle 34"/>
              <p:cNvSpPr>
                <a:spLocks noChangeArrowheads="1"/>
              </p:cNvSpPr>
              <p:nvPr/>
            </p:nvSpPr>
            <p:spPr bwMode="auto">
              <a:xfrm>
                <a:off x="1701" y="3384"/>
                <a:ext cx="272" cy="18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  <p:sp>
            <p:nvSpPr>
              <p:cNvPr id="100" name="Rectangle 35"/>
              <p:cNvSpPr>
                <a:spLocks noChangeArrowheads="1"/>
              </p:cNvSpPr>
              <p:nvPr/>
            </p:nvSpPr>
            <p:spPr bwMode="auto">
              <a:xfrm>
                <a:off x="1701" y="3611"/>
                <a:ext cx="272" cy="18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u-HU" altLang="en-US" sz="1400">
                  <a:latin typeface="Verdana" pitchFamily="34" charset="0"/>
                </a:endParaRPr>
              </a:p>
            </p:txBody>
          </p:sp>
        </p:grpSp>
      </p:grpSp>
      <p:grpSp>
        <p:nvGrpSpPr>
          <p:cNvPr id="102" name="Group 75"/>
          <p:cNvGrpSpPr>
            <a:grpSpLocks/>
          </p:cNvGrpSpPr>
          <p:nvPr/>
        </p:nvGrpSpPr>
        <p:grpSpPr bwMode="auto">
          <a:xfrm>
            <a:off x="6057900" y="4229780"/>
            <a:ext cx="736600" cy="2016125"/>
            <a:chOff x="2200" y="2387"/>
            <a:chExt cx="680" cy="1860"/>
          </a:xfrm>
        </p:grpSpPr>
        <p:sp>
          <p:nvSpPr>
            <p:cNvPr id="103" name="Rectangle 36"/>
            <p:cNvSpPr>
              <a:spLocks noChangeArrowheads="1"/>
            </p:cNvSpPr>
            <p:nvPr/>
          </p:nvSpPr>
          <p:spPr bwMode="auto">
            <a:xfrm>
              <a:off x="2200" y="2387"/>
              <a:ext cx="680" cy="186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104" name="Rectangle 37"/>
            <p:cNvSpPr>
              <a:spLocks noChangeArrowheads="1"/>
            </p:cNvSpPr>
            <p:nvPr/>
          </p:nvSpPr>
          <p:spPr bwMode="auto">
            <a:xfrm>
              <a:off x="2245" y="2433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105" name="Rectangle 38"/>
            <p:cNvSpPr>
              <a:spLocks noChangeArrowheads="1"/>
            </p:cNvSpPr>
            <p:nvPr/>
          </p:nvSpPr>
          <p:spPr bwMode="auto">
            <a:xfrm>
              <a:off x="2245" y="2660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106" name="Rectangle 39"/>
            <p:cNvSpPr>
              <a:spLocks noChangeArrowheads="1"/>
            </p:cNvSpPr>
            <p:nvPr/>
          </p:nvSpPr>
          <p:spPr bwMode="auto">
            <a:xfrm>
              <a:off x="2563" y="243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107" name="Rectangle 40"/>
            <p:cNvSpPr>
              <a:spLocks noChangeArrowheads="1"/>
            </p:cNvSpPr>
            <p:nvPr/>
          </p:nvSpPr>
          <p:spPr bwMode="auto">
            <a:xfrm>
              <a:off x="2563" y="2659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108" name="Rectangle 41"/>
            <p:cNvSpPr>
              <a:spLocks noChangeArrowheads="1"/>
            </p:cNvSpPr>
            <p:nvPr/>
          </p:nvSpPr>
          <p:spPr bwMode="auto">
            <a:xfrm>
              <a:off x="2245" y="288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109" name="Rectangle 42"/>
            <p:cNvSpPr>
              <a:spLocks noChangeArrowheads="1"/>
            </p:cNvSpPr>
            <p:nvPr/>
          </p:nvSpPr>
          <p:spPr bwMode="auto">
            <a:xfrm>
              <a:off x="2245" y="311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110" name="Rectangle 43"/>
            <p:cNvSpPr>
              <a:spLocks noChangeArrowheads="1"/>
            </p:cNvSpPr>
            <p:nvPr/>
          </p:nvSpPr>
          <p:spPr bwMode="auto">
            <a:xfrm>
              <a:off x="2563" y="2884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111" name="Rectangle 44"/>
            <p:cNvSpPr>
              <a:spLocks noChangeArrowheads="1"/>
            </p:cNvSpPr>
            <p:nvPr/>
          </p:nvSpPr>
          <p:spPr bwMode="auto">
            <a:xfrm>
              <a:off x="2563" y="3111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112" name="Rectangle 45"/>
            <p:cNvSpPr>
              <a:spLocks noChangeArrowheads="1"/>
            </p:cNvSpPr>
            <p:nvPr/>
          </p:nvSpPr>
          <p:spPr bwMode="auto">
            <a:xfrm>
              <a:off x="2245" y="3339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113" name="Rectangle 46"/>
            <p:cNvSpPr>
              <a:spLocks noChangeArrowheads="1"/>
            </p:cNvSpPr>
            <p:nvPr/>
          </p:nvSpPr>
          <p:spPr bwMode="auto">
            <a:xfrm>
              <a:off x="2245" y="3566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114" name="Rectangle 47"/>
            <p:cNvSpPr>
              <a:spLocks noChangeArrowheads="1"/>
            </p:cNvSpPr>
            <p:nvPr/>
          </p:nvSpPr>
          <p:spPr bwMode="auto">
            <a:xfrm>
              <a:off x="2563" y="3338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115" name="Rectangle 48"/>
            <p:cNvSpPr>
              <a:spLocks noChangeArrowheads="1"/>
            </p:cNvSpPr>
            <p:nvPr/>
          </p:nvSpPr>
          <p:spPr bwMode="auto">
            <a:xfrm>
              <a:off x="2563" y="356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116" name="Rectangle 49"/>
            <p:cNvSpPr>
              <a:spLocks noChangeArrowheads="1"/>
            </p:cNvSpPr>
            <p:nvPr/>
          </p:nvSpPr>
          <p:spPr bwMode="auto">
            <a:xfrm>
              <a:off x="2245" y="3793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117" name="Rectangle 50"/>
            <p:cNvSpPr>
              <a:spLocks noChangeArrowheads="1"/>
            </p:cNvSpPr>
            <p:nvPr/>
          </p:nvSpPr>
          <p:spPr bwMode="auto">
            <a:xfrm>
              <a:off x="2245" y="4020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118" name="Rectangle 51"/>
            <p:cNvSpPr>
              <a:spLocks noChangeArrowheads="1"/>
            </p:cNvSpPr>
            <p:nvPr/>
          </p:nvSpPr>
          <p:spPr bwMode="auto">
            <a:xfrm>
              <a:off x="2563" y="379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119" name="Rectangle 52"/>
            <p:cNvSpPr>
              <a:spLocks noChangeArrowheads="1"/>
            </p:cNvSpPr>
            <p:nvPr/>
          </p:nvSpPr>
          <p:spPr bwMode="auto">
            <a:xfrm>
              <a:off x="2563" y="4019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sp>
        <p:nvSpPr>
          <p:cNvPr id="120" name="Line 90"/>
          <p:cNvSpPr>
            <a:spLocks noChangeShapeType="1"/>
          </p:cNvSpPr>
          <p:nvPr/>
        </p:nvSpPr>
        <p:spPr bwMode="auto">
          <a:xfrm flipV="1">
            <a:off x="717550" y="3952875"/>
            <a:ext cx="1370013" cy="301625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5826603" y="5219659"/>
            <a:ext cx="36000" cy="36000"/>
          </a:xfrm>
          <a:prstGeom prst="rect">
            <a:avLst/>
          </a:prstGeom>
          <a:solidFill>
            <a:srgbClr val="3366FF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2" name="Rectangle 121"/>
          <p:cNvSpPr/>
          <p:nvPr/>
        </p:nvSpPr>
        <p:spPr bwMode="auto">
          <a:xfrm>
            <a:off x="5904240" y="5220411"/>
            <a:ext cx="36000" cy="36000"/>
          </a:xfrm>
          <a:prstGeom prst="rect">
            <a:avLst/>
          </a:prstGeom>
          <a:solidFill>
            <a:srgbClr val="3366FF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3" name="Rectangle 122"/>
          <p:cNvSpPr/>
          <p:nvPr/>
        </p:nvSpPr>
        <p:spPr bwMode="auto">
          <a:xfrm>
            <a:off x="5990505" y="5220411"/>
            <a:ext cx="36000" cy="36000"/>
          </a:xfrm>
          <a:prstGeom prst="rect">
            <a:avLst/>
          </a:prstGeom>
          <a:solidFill>
            <a:srgbClr val="3366FF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4" name="Rectangle 123"/>
          <p:cNvSpPr/>
          <p:nvPr/>
        </p:nvSpPr>
        <p:spPr bwMode="auto">
          <a:xfrm>
            <a:off x="5828127" y="4357075"/>
            <a:ext cx="36000" cy="36000"/>
          </a:xfrm>
          <a:prstGeom prst="rect">
            <a:avLst/>
          </a:prstGeom>
          <a:solidFill>
            <a:srgbClr val="3366FF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5" name="Rectangle 124"/>
          <p:cNvSpPr/>
          <p:nvPr/>
        </p:nvSpPr>
        <p:spPr bwMode="auto">
          <a:xfrm>
            <a:off x="5905764" y="4357827"/>
            <a:ext cx="36000" cy="36000"/>
          </a:xfrm>
          <a:prstGeom prst="rect">
            <a:avLst/>
          </a:prstGeom>
          <a:solidFill>
            <a:srgbClr val="3366FF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6" name="Rectangle 125"/>
          <p:cNvSpPr/>
          <p:nvPr/>
        </p:nvSpPr>
        <p:spPr bwMode="auto">
          <a:xfrm>
            <a:off x="5992029" y="4357827"/>
            <a:ext cx="36000" cy="36000"/>
          </a:xfrm>
          <a:prstGeom prst="rect">
            <a:avLst/>
          </a:prstGeom>
          <a:solidFill>
            <a:srgbClr val="3366FF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7" name="Rectangle 126"/>
          <p:cNvSpPr/>
          <p:nvPr/>
        </p:nvSpPr>
        <p:spPr bwMode="auto">
          <a:xfrm>
            <a:off x="5828127" y="6080719"/>
            <a:ext cx="36000" cy="36000"/>
          </a:xfrm>
          <a:prstGeom prst="rect">
            <a:avLst/>
          </a:prstGeom>
          <a:solidFill>
            <a:srgbClr val="3366FF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8" name="Rectangle 127"/>
          <p:cNvSpPr/>
          <p:nvPr/>
        </p:nvSpPr>
        <p:spPr bwMode="auto">
          <a:xfrm>
            <a:off x="5905764" y="6081471"/>
            <a:ext cx="36000" cy="36000"/>
          </a:xfrm>
          <a:prstGeom prst="rect">
            <a:avLst/>
          </a:prstGeom>
          <a:solidFill>
            <a:srgbClr val="3366FF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9" name="Rectangle 128"/>
          <p:cNvSpPr/>
          <p:nvPr/>
        </p:nvSpPr>
        <p:spPr bwMode="auto">
          <a:xfrm>
            <a:off x="5992029" y="6081471"/>
            <a:ext cx="36000" cy="36000"/>
          </a:xfrm>
          <a:prstGeom prst="rect">
            <a:avLst/>
          </a:prstGeom>
          <a:solidFill>
            <a:srgbClr val="3366FF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 </a:t>
            </a:r>
            <a:r>
              <a:rPr lang="en-US" altLang="en-US" dirty="0" err="1"/>
              <a:t>Manycore</a:t>
            </a:r>
            <a:r>
              <a:rPr lang="en-US" altLang="en-US" dirty="0"/>
              <a:t> processors </a:t>
            </a:r>
            <a:r>
              <a:rPr lang="en-US" altLang="en-US" dirty="0" smtClean="0"/>
              <a:t>(</a:t>
            </a:r>
            <a:r>
              <a:rPr lang="hu-HU" altLang="en-US" dirty="0" smtClean="0"/>
              <a:t>1</a:t>
            </a:r>
            <a:r>
              <a:rPr lang="en-US" altLang="en-US" dirty="0" smtClean="0"/>
              <a:t>)</a:t>
            </a:r>
          </a:p>
        </p:txBody>
      </p:sp>
      <p:sp>
        <p:nvSpPr>
          <p:cNvPr id="121" name="Rounded Rectangle 120"/>
          <p:cNvSpPr/>
          <p:nvPr/>
        </p:nvSpPr>
        <p:spPr bwMode="auto">
          <a:xfrm>
            <a:off x="4749893" y="2793998"/>
            <a:ext cx="2297113" cy="400973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173074" y="677863"/>
            <a:ext cx="2372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en-US" b="1" dirty="0" err="1" smtClean="0">
                <a:solidFill>
                  <a:schemeClr val="accent6"/>
                </a:solidFill>
              </a:rPr>
              <a:t>Manycore</a:t>
            </a:r>
            <a:r>
              <a:rPr lang="en-US" b="1" dirty="0" smtClean="0">
                <a:solidFill>
                  <a:schemeClr val="accent6"/>
                </a:solidFill>
              </a:rPr>
              <a:t> processors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45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1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1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1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1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1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1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1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1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1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1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1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1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1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1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1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1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1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1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1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1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3" grpId="0" animBg="1"/>
      <p:bldP spid="171014" grpId="0" animBg="1"/>
      <p:bldP spid="171015" grpId="0" animBg="1"/>
      <p:bldP spid="37895" grpId="0" animBg="1"/>
      <p:bldP spid="171017" grpId="0" animBg="1"/>
      <p:bldP spid="171018" grpId="0" animBg="1"/>
      <p:bldP spid="171024" grpId="0" animBg="1"/>
      <p:bldP spid="171025" grpId="0" animBg="1"/>
      <p:bldP spid="171027" grpId="0"/>
      <p:bldP spid="171033" grpId="0" animBg="1"/>
      <p:bldP spid="171088" grpId="0" animBg="1"/>
      <p:bldP spid="171089" grpId="0" animBg="1"/>
      <p:bldP spid="171090" grpId="0"/>
      <p:bldP spid="171092" grpId="0"/>
      <p:bldP spid="171093" grpId="0"/>
      <p:bldP spid="171098" grpId="0" animBg="1"/>
      <p:bldP spid="171099" grpId="0" animBg="1"/>
      <p:bldP spid="70" grpId="0" animBg="1"/>
      <p:bldP spid="120" grpId="0" animBg="1"/>
      <p:bldP spid="3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09588" y="1102290"/>
            <a:ext cx="7932954" cy="5549031"/>
            <a:chOff x="509588" y="433389"/>
            <a:chExt cx="8351148" cy="5967412"/>
          </a:xfrm>
        </p:grpSpPr>
        <p:grpSp>
          <p:nvGrpSpPr>
            <p:cNvPr id="10" name="Group 9"/>
            <p:cNvGrpSpPr/>
            <p:nvPr/>
          </p:nvGrpSpPr>
          <p:grpSpPr>
            <a:xfrm>
              <a:off x="509588" y="433389"/>
              <a:ext cx="8351148" cy="5967412"/>
              <a:chOff x="509588" y="433389"/>
              <a:chExt cx="8351148" cy="5967412"/>
            </a:xfrm>
          </p:grpSpPr>
          <p:pic>
            <p:nvPicPr>
              <p:cNvPr id="33794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398"/>
              <a:stretch/>
            </p:blipFill>
            <p:spPr bwMode="auto">
              <a:xfrm>
                <a:off x="509588" y="433389"/>
                <a:ext cx="8124825" cy="5967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" name="Straight Connector 4"/>
              <p:cNvCxnSpPr/>
              <p:nvPr/>
            </p:nvCxnSpPr>
            <p:spPr bwMode="auto">
              <a:xfrm>
                <a:off x="509588" y="6400801"/>
                <a:ext cx="8124825" cy="0"/>
              </a:xfrm>
              <a:prstGeom prst="line">
                <a:avLst/>
              </a:prstGeom>
              <a:noFill/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" name="Straight Connector 6"/>
              <p:cNvCxnSpPr/>
              <p:nvPr/>
            </p:nvCxnSpPr>
            <p:spPr bwMode="auto">
              <a:xfrm>
                <a:off x="1307770" y="6373854"/>
                <a:ext cx="6624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" name="Rounded Rectangle 8"/>
              <p:cNvSpPr/>
              <p:nvPr/>
            </p:nvSpPr>
            <p:spPr bwMode="auto">
              <a:xfrm>
                <a:off x="8122800" y="433389"/>
                <a:ext cx="737936" cy="333374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</p:grpSp>
        <p:sp>
          <p:nvSpPr>
            <p:cNvPr id="11" name="Oval 10"/>
            <p:cNvSpPr/>
            <p:nvPr/>
          </p:nvSpPr>
          <p:spPr bwMode="auto">
            <a:xfrm>
              <a:off x="8035118" y="433389"/>
              <a:ext cx="106800" cy="16668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51556" y="679081"/>
            <a:ext cx="3504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The 80 core “Tile” processor </a:t>
            </a:r>
            <a:r>
              <a:rPr lang="en-US" dirty="0" smtClean="0"/>
              <a:t>[14]</a:t>
            </a:r>
            <a:endParaRPr lang="en-US" dirty="0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6902819" y="6360872"/>
            <a:ext cx="1907894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50" dirty="0">
                <a:solidFill>
                  <a:srgbClr val="FF4F4F"/>
                </a:solidFill>
                <a:latin typeface="Verdana" pitchFamily="34" charset="0"/>
              </a:rPr>
              <a:t>FP Multiply-Accumulate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50" dirty="0">
                <a:solidFill>
                  <a:srgbClr val="FF4F4F"/>
                </a:solidFill>
                <a:latin typeface="Verdana" pitchFamily="34" charset="0"/>
              </a:rPr>
              <a:t>(</a:t>
            </a:r>
            <a:r>
              <a:rPr lang="en-US" altLang="en-US" sz="1150" dirty="0" err="1">
                <a:solidFill>
                  <a:srgbClr val="FF4F4F"/>
                </a:solidFill>
                <a:latin typeface="Verdana" pitchFamily="34" charset="0"/>
              </a:rPr>
              <a:t>AxB+C</a:t>
            </a:r>
            <a:r>
              <a:rPr lang="en-US" altLang="en-US" sz="1150" dirty="0">
                <a:solidFill>
                  <a:srgbClr val="FF4F4F"/>
                </a:solidFill>
                <a:latin typeface="Verdana" pitchFamily="34" charset="0"/>
              </a:rPr>
              <a:t>)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4" t="8481" r="35352" b="85365"/>
          <a:stretch/>
        </p:blipFill>
        <p:spPr bwMode="auto">
          <a:xfrm>
            <a:off x="3797300" y="1295401"/>
            <a:ext cx="1574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Intel’s 80-core Tile processor </a:t>
            </a:r>
            <a:r>
              <a:rPr lang="hu-HU" dirty="0" smtClean="0"/>
              <a:t>(15)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73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 descr="Close up of the Intel Teraflops Ch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323975"/>
            <a:ext cx="7596188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4332" y="673100"/>
            <a:ext cx="6242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en-US" b="1" dirty="0">
                <a:solidFill>
                  <a:schemeClr val="accent6"/>
                </a:solidFill>
              </a:rPr>
              <a:t>On board implementation of the 80-core Tile Processor</a:t>
            </a:r>
            <a:r>
              <a:rPr lang="hu-HU" altLang="en-US" b="1" dirty="0">
                <a:solidFill>
                  <a:schemeClr val="accent6"/>
                </a:solidFill>
              </a:rPr>
              <a:t> </a:t>
            </a:r>
            <a:r>
              <a:rPr lang="hu-HU" altLang="en-US" dirty="0"/>
              <a:t>[15</a:t>
            </a:r>
            <a:r>
              <a:rPr lang="hu-HU" altLang="en-US" dirty="0" smtClean="0"/>
              <a:t>]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Intel’s 80-core Tile processor </a:t>
            </a:r>
            <a:r>
              <a:rPr lang="hu-HU" dirty="0" smtClean="0"/>
              <a:t>(16)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051" y="1389063"/>
            <a:ext cx="6086670" cy="50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2835" y="682408"/>
            <a:ext cx="6684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Achieved performance figures of the 80-core Tile processor </a:t>
            </a:r>
            <a:r>
              <a:rPr lang="en-US" dirty="0" smtClean="0"/>
              <a:t>[14]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Intel’s 80-core Tile processor </a:t>
            </a:r>
            <a:r>
              <a:rPr lang="hu-HU" dirty="0" smtClean="0"/>
              <a:t>(17)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39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447" y="676406"/>
            <a:ext cx="7630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Contrasting the first </a:t>
            </a:r>
            <a:r>
              <a:rPr lang="en-US" b="1" dirty="0" err="1" smtClean="0">
                <a:solidFill>
                  <a:schemeClr val="accent6"/>
                </a:solidFill>
              </a:rPr>
              <a:t>TeraScale</a:t>
            </a:r>
            <a:r>
              <a:rPr lang="en-US" b="1" dirty="0" smtClean="0">
                <a:solidFill>
                  <a:schemeClr val="accent6"/>
                </a:solidFill>
              </a:rPr>
              <a:t> computer and the first </a:t>
            </a:r>
            <a:r>
              <a:rPr lang="en-US" b="1" dirty="0" err="1" smtClean="0">
                <a:solidFill>
                  <a:schemeClr val="accent6"/>
                </a:solidFill>
              </a:rPr>
              <a:t>TeraScale</a:t>
            </a:r>
            <a:r>
              <a:rPr lang="en-US" b="1" dirty="0" smtClean="0">
                <a:solidFill>
                  <a:schemeClr val="accent6"/>
                </a:solidFill>
              </a:rPr>
              <a:t> chip </a:t>
            </a:r>
            <a:r>
              <a:rPr lang="en-US" dirty="0" smtClean="0"/>
              <a:t>[14]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47675" y="1266890"/>
            <a:ext cx="8248650" cy="5000625"/>
            <a:chOff x="447675" y="1266890"/>
            <a:chExt cx="8248650" cy="5000625"/>
          </a:xfrm>
        </p:grpSpPr>
        <p:pic>
          <p:nvPicPr>
            <p:cNvPr id="430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675" y="1266890"/>
              <a:ext cx="8248650" cy="5000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12"/>
            <p:cNvSpPr txBox="1">
              <a:spLocks noChangeArrowheads="1"/>
            </p:cNvSpPr>
            <p:nvPr/>
          </p:nvSpPr>
          <p:spPr bwMode="auto">
            <a:xfrm>
              <a:off x="2977366" y="4860620"/>
              <a:ext cx="137730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(Pentium II)</a:t>
              </a:r>
            </a:p>
          </p:txBody>
        </p:sp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Intel’s 80-core Tile processor </a:t>
            </a:r>
            <a:r>
              <a:rPr lang="hu-HU" dirty="0" smtClean="0"/>
              <a:t>(18)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53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71683" name="AutoShape 3"/>
          <p:cNvSpPr>
            <a:spLocks noChangeArrowheads="1"/>
          </p:cNvSpPr>
          <p:nvPr/>
        </p:nvSpPr>
        <p:spPr bwMode="auto">
          <a:xfrm>
            <a:off x="841375" y="1263650"/>
            <a:ext cx="7359650" cy="5318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3</a:t>
            </a:r>
            <a:r>
              <a:rPr lang="hu-HU" altLang="en-US" sz="1900" dirty="0" smtClean="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hu-HU" altLang="en-US" sz="1900" dirty="0" smtClean="0">
                <a:solidFill>
                  <a:schemeClr val="bg1"/>
                </a:solidFill>
                <a:latin typeface="Verdana" pitchFamily="34" charset="0"/>
              </a:rPr>
              <a:t>Intel</a:t>
            </a: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’s</a:t>
            </a:r>
            <a:r>
              <a:rPr lang="hu-HU" altLang="en-US" sz="19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en-US" sz="1900" dirty="0">
                <a:solidFill>
                  <a:schemeClr val="bg1"/>
                </a:solidFill>
                <a:latin typeface="Verdana" pitchFamily="34" charset="0"/>
              </a:rPr>
              <a:t>SCC (</a:t>
            </a: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Single-Chip</a:t>
            </a:r>
            <a:r>
              <a:rPr lang="hu-HU" altLang="en-US" sz="19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Cloud Computer)</a:t>
            </a:r>
            <a:endParaRPr lang="en-US" altLang="en-US" sz="1900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Intel’s SCC (Single-Chip Cloud Computer) </a:t>
            </a:r>
            <a:r>
              <a:rPr lang="hu-HU" dirty="0" smtClean="0"/>
              <a:t>(1)</a:t>
            </a:r>
            <a:endParaRPr lang="en-US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87325" y="673100"/>
            <a:ext cx="4624984" cy="56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3</a:t>
            </a:r>
            <a:r>
              <a:rPr lang="hu-HU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.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Intel’s SCC (Single</a:t>
            </a:r>
            <a:r>
              <a:rPr lang="hu-HU" altLang="en-US" sz="1400" b="1" dirty="0">
                <a:solidFill>
                  <a:schemeClr val="accent6"/>
                </a:solidFill>
                <a:latin typeface="Verdana" pitchFamily="34" charset="0"/>
              </a:rPr>
              <a:t>-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Chip Cloud Computer)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Positioning Intel’s SCC </a:t>
            </a: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1</a:t>
            </a:r>
            <a:r>
              <a:rPr lang="en-US" altLang="en-US" sz="1400" dirty="0">
                <a:latin typeface="Verdana" pitchFamily="34" charset="0"/>
              </a:rPr>
              <a:t>]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3500" y="1604964"/>
            <a:ext cx="9017000" cy="4906962"/>
            <a:chOff x="63500" y="1312863"/>
            <a:chExt cx="9017000" cy="5187950"/>
          </a:xfrm>
        </p:grpSpPr>
        <p:pic>
          <p:nvPicPr>
            <p:cNvPr id="5325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8"/>
            <a:stretch/>
          </p:blipFill>
          <p:spPr bwMode="auto">
            <a:xfrm>
              <a:off x="63500" y="1312863"/>
              <a:ext cx="9017000" cy="518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8"/>
            <p:cNvSpPr txBox="1">
              <a:spLocks noChangeArrowheads="1"/>
            </p:cNvSpPr>
            <p:nvPr/>
          </p:nvSpPr>
          <p:spPr bwMode="auto">
            <a:xfrm>
              <a:off x="3260725" y="2076450"/>
              <a:ext cx="1238250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solidFill>
                    <a:schemeClr val="bg1"/>
                  </a:solidFill>
                  <a:latin typeface="Verdana" pitchFamily="34" charset="0"/>
                </a:rPr>
                <a:t>80 core Tile </a:t>
              </a:r>
            </a:p>
          </p:txBody>
        </p:sp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5237163" y="2103438"/>
              <a:ext cx="563562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SCC </a:t>
              </a:r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6173788" y="2090738"/>
              <a:ext cx="1339850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Knights Ferry</a:t>
              </a:r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7491413" y="1912938"/>
              <a:ext cx="14652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Knights Corner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Xeon Phi </a:t>
              </a: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522788" y="1998663"/>
              <a:ext cx="1763712" cy="277336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560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</a:t>
            </a:r>
            <a:r>
              <a:rPr lang="en-US" dirty="0"/>
              <a:t>Intel’s SCC (Single-Chip Cloud Computer) </a:t>
            </a:r>
            <a:r>
              <a:rPr lang="hu-HU" dirty="0"/>
              <a:t>(4)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73" y="1151743"/>
            <a:ext cx="7876253" cy="55764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818" y="679081"/>
            <a:ext cx="2069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SCC overview </a:t>
            </a:r>
            <a:r>
              <a:rPr lang="en-US" dirty="0" smtClean="0"/>
              <a:t>[</a:t>
            </a:r>
            <a:r>
              <a:rPr lang="hu-HU" dirty="0" smtClean="0"/>
              <a:t>44</a:t>
            </a:r>
            <a:r>
              <a:rPr lang="en-US" dirty="0" smtClean="0"/>
              <a:t>]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38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6"/>
          <a:stretch>
            <a:fillRect/>
          </a:stretch>
        </p:blipFill>
        <p:spPr bwMode="auto">
          <a:xfrm>
            <a:off x="904875" y="1143522"/>
            <a:ext cx="7370763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79" name="Text Box 9"/>
          <p:cNvSpPr txBox="1">
            <a:spLocks noChangeArrowheads="1"/>
          </p:cNvSpPr>
          <p:nvPr/>
        </p:nvSpPr>
        <p:spPr bwMode="auto">
          <a:xfrm>
            <a:off x="3875485" y="5853787"/>
            <a:ext cx="76014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00" b="1" dirty="0" smtClean="0">
                <a:solidFill>
                  <a:srgbClr val="4D4D4D"/>
                </a:solidFill>
                <a:latin typeface="Verdana" pitchFamily="34" charset="0"/>
              </a:rPr>
              <a:t>(0.6 µm)</a:t>
            </a:r>
            <a:endParaRPr lang="en-US" altLang="en-US" sz="900" b="1" dirty="0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75781" name="Text Box 7"/>
          <p:cNvSpPr txBox="1">
            <a:spLocks noChangeArrowheads="1"/>
          </p:cNvSpPr>
          <p:nvPr/>
        </p:nvSpPr>
        <p:spPr bwMode="auto">
          <a:xfrm>
            <a:off x="176927" y="676275"/>
            <a:ext cx="2610010" cy="32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500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Hardware overview </a:t>
            </a:r>
            <a:r>
              <a:rPr lang="en-US" altLang="en-US" sz="1400" dirty="0">
                <a:latin typeface="Verdana" pitchFamily="34" charset="0"/>
              </a:rPr>
              <a:t>[14]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231900" y="2197100"/>
            <a:ext cx="4711700" cy="355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Intel’s SCC (Single-Chip Cloud Computer) </a:t>
            </a:r>
            <a:r>
              <a:rPr lang="hu-HU" dirty="0" smtClean="0"/>
              <a:t>(5)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7" t="18086" r="2370" b="12122"/>
          <a:stretch>
            <a:fillRect/>
          </a:stretch>
        </p:blipFill>
        <p:spPr bwMode="auto">
          <a:xfrm>
            <a:off x="444500" y="1189343"/>
            <a:ext cx="8318500" cy="488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3" name="Text Box 11"/>
          <p:cNvSpPr txBox="1">
            <a:spLocks noChangeArrowheads="1"/>
          </p:cNvSpPr>
          <p:nvPr/>
        </p:nvSpPr>
        <p:spPr bwMode="auto">
          <a:xfrm>
            <a:off x="6586538" y="3272491"/>
            <a:ext cx="25225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(Joint Test Action Group)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Standard Test Access Port</a:t>
            </a:r>
          </a:p>
        </p:txBody>
      </p:sp>
      <p:sp>
        <p:nvSpPr>
          <p:cNvPr id="76805" name="Text Box 8"/>
          <p:cNvSpPr txBox="1">
            <a:spLocks noChangeArrowheads="1"/>
          </p:cNvSpPr>
          <p:nvPr/>
        </p:nvSpPr>
        <p:spPr bwMode="auto">
          <a:xfrm>
            <a:off x="174945" y="692150"/>
            <a:ext cx="236314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System overview </a:t>
            </a:r>
            <a:r>
              <a:rPr lang="en-US" altLang="en-US" sz="1400" dirty="0">
                <a:latin typeface="Verdana" pitchFamily="34" charset="0"/>
              </a:rPr>
              <a:t>[14]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Intel’s SCC (Single-Chip Cloud Computer) </a:t>
            </a:r>
            <a:r>
              <a:rPr lang="hu-HU" dirty="0" smtClean="0"/>
              <a:t>(6)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7"/>
          <a:stretch/>
        </p:blipFill>
        <p:spPr bwMode="auto">
          <a:xfrm>
            <a:off x="877888" y="1240078"/>
            <a:ext cx="7407275" cy="4800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529" y="663880"/>
            <a:ext cx="3374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Programmer’s view of SCC </a:t>
            </a:r>
            <a:r>
              <a:rPr lang="en-US" dirty="0" smtClean="0"/>
              <a:t>[14]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Intel’s SCC (Single-Chip Cloud Computer) </a:t>
            </a:r>
            <a:r>
              <a:rPr lang="hu-HU" dirty="0" smtClean="0"/>
              <a:t>(8)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10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3500" y="1312864"/>
            <a:ext cx="9017000" cy="4906962"/>
            <a:chOff x="63500" y="1312863"/>
            <a:chExt cx="9017000" cy="5187950"/>
          </a:xfrm>
        </p:grpSpPr>
        <p:pic>
          <p:nvPicPr>
            <p:cNvPr id="5325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8"/>
            <a:stretch/>
          </p:blipFill>
          <p:spPr bwMode="auto">
            <a:xfrm>
              <a:off x="63500" y="1312863"/>
              <a:ext cx="9017000" cy="518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8"/>
            <p:cNvSpPr txBox="1">
              <a:spLocks noChangeArrowheads="1"/>
            </p:cNvSpPr>
            <p:nvPr/>
          </p:nvSpPr>
          <p:spPr bwMode="auto">
            <a:xfrm>
              <a:off x="3197225" y="2076450"/>
              <a:ext cx="1238250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80 core Tile </a:t>
              </a:r>
            </a:p>
          </p:txBody>
        </p:sp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5237163" y="2103438"/>
              <a:ext cx="563562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SCC </a:t>
              </a:r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6173788" y="2090738"/>
              <a:ext cx="1339850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Knights Ferry</a:t>
              </a:r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7491413" y="1912938"/>
              <a:ext cx="14652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Knights Corner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Xeon Phi </a:t>
              </a:r>
            </a:p>
          </p:txBody>
        </p:sp>
      </p:grp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196850" y="4025901"/>
            <a:ext cx="1047750" cy="21939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84150" y="673100"/>
            <a:ext cx="471475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Overview of Intel’s </a:t>
            </a:r>
            <a:r>
              <a:rPr lang="en-US" altLang="en-US" sz="1400" b="1" dirty="0" err="1">
                <a:solidFill>
                  <a:schemeClr val="accent6"/>
                </a:solidFill>
                <a:latin typeface="Verdana" pitchFamily="34" charset="0"/>
              </a:rPr>
              <a:t>manycore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 processors </a:t>
            </a: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1</a:t>
            </a:r>
            <a:r>
              <a:rPr lang="en-US" altLang="en-US" sz="1400" dirty="0">
                <a:latin typeface="Verdana" pitchFamily="34" charset="0"/>
              </a:rPr>
              <a:t>]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/>
              <a:t>2</a:t>
            </a:r>
            <a:r>
              <a:rPr lang="hu-HU" altLang="en-US" dirty="0" smtClean="0"/>
              <a:t>. </a:t>
            </a:r>
            <a:r>
              <a:rPr lang="en-US" altLang="en-US" dirty="0" err="1" smtClean="0"/>
              <a:t>Manycore</a:t>
            </a:r>
            <a:r>
              <a:rPr lang="en-US" altLang="en-US" dirty="0" smtClean="0"/>
              <a:t> processors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4554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7"/>
          <a:stretch/>
        </p:blipFill>
        <p:spPr bwMode="auto">
          <a:xfrm>
            <a:off x="877888" y="1240078"/>
            <a:ext cx="7407275" cy="4800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529" y="663880"/>
            <a:ext cx="3374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Programmer’s view of SCC </a:t>
            </a:r>
            <a:r>
              <a:rPr lang="en-US" dirty="0" smtClean="0"/>
              <a:t>[14]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Intel’s SCC (Single-Chip Cloud Computer) </a:t>
            </a:r>
            <a:r>
              <a:rPr lang="hu-HU" dirty="0" smtClean="0"/>
              <a:t>(10)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46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6" b="11740"/>
          <a:stretch>
            <a:fillRect/>
          </a:stretch>
        </p:blipFill>
        <p:spPr bwMode="auto">
          <a:xfrm>
            <a:off x="439738" y="1236055"/>
            <a:ext cx="8307387" cy="442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827" name="Oval 10"/>
          <p:cNvSpPr>
            <a:spLocks noChangeArrowheads="1"/>
          </p:cNvSpPr>
          <p:nvPr/>
        </p:nvSpPr>
        <p:spPr bwMode="auto">
          <a:xfrm>
            <a:off x="3670300" y="1955800"/>
            <a:ext cx="4069556" cy="35560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77829" name="Line 13"/>
          <p:cNvSpPr>
            <a:spLocks noChangeShapeType="1"/>
          </p:cNvSpPr>
          <p:nvPr/>
        </p:nvSpPr>
        <p:spPr bwMode="auto">
          <a:xfrm flipH="1">
            <a:off x="2552700" y="2311400"/>
            <a:ext cx="1117600" cy="1295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1" name="Text Box 8"/>
          <p:cNvSpPr txBox="1">
            <a:spLocks noChangeArrowheads="1"/>
          </p:cNvSpPr>
          <p:nvPr/>
        </p:nvSpPr>
        <p:spPr bwMode="auto">
          <a:xfrm>
            <a:off x="182563" y="666750"/>
            <a:ext cx="24304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Dual-core SCC tile </a:t>
            </a:r>
            <a:r>
              <a:rPr lang="en-US" altLang="en-US" sz="1400" dirty="0">
                <a:latin typeface="Verdana" pitchFamily="34" charset="0"/>
              </a:rPr>
              <a:t>[14]</a:t>
            </a:r>
          </a:p>
        </p:txBody>
      </p:sp>
      <p:sp>
        <p:nvSpPr>
          <p:cNvPr id="77832" name="Szövegdoboz 1"/>
          <p:cNvSpPr txBox="1">
            <a:spLocks noChangeArrowheads="1"/>
          </p:cNvSpPr>
          <p:nvPr/>
        </p:nvSpPr>
        <p:spPr bwMode="auto">
          <a:xfrm>
            <a:off x="3940175" y="6076950"/>
            <a:ext cx="2541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GCU: Global Clocking Unit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MIU: Mesh Interface Unit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Intel’s SCC (Single-Chip Cloud Computer) </a:t>
            </a:r>
            <a:r>
              <a:rPr lang="hu-HU" dirty="0" smtClean="0"/>
              <a:t>(11)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553" y="1338263"/>
            <a:ext cx="6174345" cy="507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0316" y="676275"/>
            <a:ext cx="4187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Dissipation management of SCC -1</a:t>
            </a:r>
            <a:r>
              <a:rPr lang="hu-HU" b="1" dirty="0" smtClean="0">
                <a:solidFill>
                  <a:schemeClr val="accent6"/>
                </a:solidFill>
              </a:rPr>
              <a:t> </a:t>
            </a:r>
            <a:r>
              <a:rPr lang="en-US" dirty="0" smtClean="0"/>
              <a:t>[16]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Intel’s SCC (Single-Chip Cloud Computer) </a:t>
            </a:r>
            <a:r>
              <a:rPr lang="hu-HU" dirty="0" smtClean="0"/>
              <a:t>(13)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22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r="2361"/>
          <a:stretch/>
        </p:blipFill>
        <p:spPr bwMode="auto">
          <a:xfrm>
            <a:off x="50800" y="1025525"/>
            <a:ext cx="89535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0316" y="666750"/>
            <a:ext cx="4254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Dissipation management of SCC -2</a:t>
            </a:r>
            <a:r>
              <a:rPr lang="hu-HU" b="1" dirty="0" smtClean="0">
                <a:solidFill>
                  <a:schemeClr val="accent6"/>
                </a:solidFill>
              </a:rPr>
              <a:t> </a:t>
            </a:r>
            <a:r>
              <a:rPr lang="en-US" dirty="0" smtClean="0"/>
              <a:t>[16]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6208" y="5143500"/>
            <a:ext cx="8538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 </a:t>
            </a:r>
            <a:r>
              <a:rPr lang="en-US" dirty="0">
                <a:solidFill>
                  <a:srgbClr val="0070C0"/>
                </a:solidFill>
              </a:rPr>
              <a:t>software </a:t>
            </a:r>
            <a:r>
              <a:rPr lang="en-US" dirty="0" smtClean="0">
                <a:solidFill>
                  <a:srgbClr val="0070C0"/>
                </a:solidFill>
              </a:rPr>
              <a:t>library </a:t>
            </a:r>
            <a:r>
              <a:rPr lang="en-US" dirty="0" smtClean="0"/>
              <a:t>supports </a:t>
            </a:r>
            <a:r>
              <a:rPr lang="en-US" dirty="0"/>
              <a:t>both </a:t>
            </a:r>
            <a:r>
              <a:rPr lang="en-US" dirty="0" smtClean="0">
                <a:solidFill>
                  <a:srgbClr val="0070C0"/>
                </a:solidFill>
              </a:rPr>
              <a:t>message-passing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70C0"/>
                </a:solidFill>
              </a:rPr>
              <a:t>DVFS</a:t>
            </a:r>
            <a:r>
              <a:rPr lang="en-US" dirty="0" smtClean="0"/>
              <a:t> based power management.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Intel’s SCC (Single-Chip Cloud Computer) </a:t>
            </a:r>
            <a:r>
              <a:rPr lang="hu-HU" dirty="0" smtClean="0"/>
              <a:t>(14)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55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4525801" y="2036489"/>
            <a:ext cx="92398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900">
              <a:latin typeface="Verdana" pitchFamily="34" charset="0"/>
            </a:endParaRPr>
          </a:p>
        </p:txBody>
      </p:sp>
      <p:sp>
        <p:nvSpPr>
          <p:cNvPr id="82947" name="AutoShape 3"/>
          <p:cNvSpPr>
            <a:spLocks noChangeArrowheads="1"/>
          </p:cNvSpPr>
          <p:nvPr/>
        </p:nvSpPr>
        <p:spPr bwMode="auto">
          <a:xfrm>
            <a:off x="841375" y="1263650"/>
            <a:ext cx="7359650" cy="4683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4</a:t>
            </a:r>
            <a:r>
              <a:rPr lang="hu-HU" altLang="en-US" sz="1900" dirty="0" smtClean="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hu-HU" altLang="en-US" sz="1900" dirty="0" smtClean="0">
                <a:solidFill>
                  <a:schemeClr val="bg1"/>
                </a:solidFill>
                <a:latin typeface="Verdana" pitchFamily="34" charset="0"/>
              </a:rPr>
              <a:t>Intel</a:t>
            </a: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’s</a:t>
            </a:r>
            <a:r>
              <a:rPr lang="hu-HU" altLang="en-US" sz="19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en-US" sz="1900" dirty="0">
                <a:solidFill>
                  <a:schemeClr val="bg1"/>
                </a:solidFill>
                <a:latin typeface="Verdana" pitchFamily="34" charset="0"/>
              </a:rPr>
              <a:t>MIC (Many Integrated Cores)/Xeon Phi</a:t>
            </a:r>
          </a:p>
        </p:txBody>
      </p:sp>
      <p:grpSp>
        <p:nvGrpSpPr>
          <p:cNvPr id="82948" name="Group 4"/>
          <p:cNvGrpSpPr>
            <a:grpSpLocks/>
          </p:cNvGrpSpPr>
          <p:nvPr/>
        </p:nvGrpSpPr>
        <p:grpSpPr bwMode="auto">
          <a:xfrm>
            <a:off x="1109663" y="2001838"/>
            <a:ext cx="7073900" cy="463550"/>
            <a:chOff x="691" y="1638"/>
            <a:chExt cx="4456" cy="292"/>
          </a:xfrm>
        </p:grpSpPr>
        <p:sp>
          <p:nvSpPr>
            <p:cNvPr id="82958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 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4.1 </a:t>
              </a: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</a:rPr>
                <a:t>Overview</a:t>
              </a:r>
            </a:p>
          </p:txBody>
        </p:sp>
        <p:sp>
          <p:nvSpPr>
            <p:cNvPr id="82959" name="Text Box 6"/>
            <p:cNvSpPr txBox="1">
              <a:spLocks noChangeArrowheads="1"/>
            </p:cNvSpPr>
            <p:nvPr/>
          </p:nvSpPr>
          <p:spPr bwMode="auto">
            <a:xfrm>
              <a:off x="691" y="1648"/>
              <a:ext cx="26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grpSp>
        <p:nvGrpSpPr>
          <p:cNvPr id="82949" name="Group 7"/>
          <p:cNvGrpSpPr>
            <a:grpSpLocks/>
          </p:cNvGrpSpPr>
          <p:nvPr/>
        </p:nvGrpSpPr>
        <p:grpSpPr bwMode="auto">
          <a:xfrm>
            <a:off x="1106488" y="2543175"/>
            <a:ext cx="7073900" cy="463550"/>
            <a:chOff x="691" y="1638"/>
            <a:chExt cx="4456" cy="292"/>
          </a:xfrm>
        </p:grpSpPr>
        <p:sp>
          <p:nvSpPr>
            <p:cNvPr id="82956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 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4.2 </a:t>
              </a: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</a:rPr>
                <a:t>The Knights Ferry prototype system</a:t>
              </a:r>
            </a:p>
          </p:txBody>
        </p:sp>
        <p:sp>
          <p:nvSpPr>
            <p:cNvPr id="82957" name="Text Box 9"/>
            <p:cNvSpPr txBox="1">
              <a:spLocks noChangeArrowheads="1"/>
            </p:cNvSpPr>
            <p:nvPr/>
          </p:nvSpPr>
          <p:spPr bwMode="auto">
            <a:xfrm>
              <a:off x="691" y="1648"/>
              <a:ext cx="26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grpSp>
        <p:nvGrpSpPr>
          <p:cNvPr id="82950" name="Group 10"/>
          <p:cNvGrpSpPr>
            <a:grpSpLocks/>
          </p:cNvGrpSpPr>
          <p:nvPr/>
        </p:nvGrpSpPr>
        <p:grpSpPr bwMode="auto">
          <a:xfrm>
            <a:off x="1109663" y="3082925"/>
            <a:ext cx="7073900" cy="463550"/>
            <a:chOff x="691" y="1638"/>
            <a:chExt cx="4456" cy="292"/>
          </a:xfrm>
        </p:grpSpPr>
        <p:sp>
          <p:nvSpPr>
            <p:cNvPr id="82954" name="AutoShape 11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 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4.3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</a:rPr>
                <a:t>The</a:t>
              </a: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hu-HU" altLang="en-US" sz="1900" dirty="0" err="1">
                  <a:solidFill>
                    <a:schemeClr val="bg1"/>
                  </a:solidFill>
                  <a:latin typeface="Verdana" pitchFamily="34" charset="0"/>
                </a:rPr>
                <a:t>Knights</a:t>
              </a: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hu-HU" altLang="en-US" sz="1900" dirty="0" err="1">
                  <a:solidFill>
                    <a:schemeClr val="bg1"/>
                  </a:solidFill>
                  <a:latin typeface="Verdana" pitchFamily="34" charset="0"/>
                </a:rPr>
                <a:t>Corner</a:t>
              </a: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line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82955" name="Text Box 12"/>
            <p:cNvSpPr txBox="1">
              <a:spLocks noChangeArrowheads="1"/>
            </p:cNvSpPr>
            <p:nvPr/>
          </p:nvSpPr>
          <p:spPr bwMode="auto">
            <a:xfrm>
              <a:off x="691" y="1648"/>
              <a:ext cx="26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grpSp>
        <p:nvGrpSpPr>
          <p:cNvPr id="82951" name="Group 13"/>
          <p:cNvGrpSpPr>
            <a:grpSpLocks/>
          </p:cNvGrpSpPr>
          <p:nvPr/>
        </p:nvGrpSpPr>
        <p:grpSpPr bwMode="auto">
          <a:xfrm>
            <a:off x="1106488" y="3624262"/>
            <a:ext cx="7073900" cy="668337"/>
            <a:chOff x="691" y="1638"/>
            <a:chExt cx="4456" cy="292"/>
          </a:xfrm>
        </p:grpSpPr>
        <p:sp>
          <p:nvSpPr>
            <p:cNvPr id="82952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4.</a:t>
              </a: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</a:rPr>
                <a:t>4</a:t>
              </a: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Use </a:t>
              </a: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</a:rPr>
                <a:t>of Xeon Phi Knights Corner coprocessors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</a:rPr>
                <a:t>in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supercomputers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82953" name="Text Box 15"/>
            <p:cNvSpPr txBox="1">
              <a:spLocks noChangeArrowheads="1"/>
            </p:cNvSpPr>
            <p:nvPr/>
          </p:nvSpPr>
          <p:spPr bwMode="auto">
            <a:xfrm>
              <a:off x="691" y="1678"/>
              <a:ext cx="26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1106488" y="4348163"/>
            <a:ext cx="7073900" cy="463550"/>
            <a:chOff x="691" y="1638"/>
            <a:chExt cx="4456" cy="292"/>
          </a:xfrm>
        </p:grpSpPr>
        <p:sp>
          <p:nvSpPr>
            <p:cNvPr id="17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 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4.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5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</a:rPr>
                <a:t>The</a:t>
              </a: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hu-HU" altLang="en-US" sz="1900" dirty="0" err="1">
                  <a:solidFill>
                    <a:schemeClr val="bg1"/>
                  </a:solidFill>
                  <a:latin typeface="Verdana" pitchFamily="34" charset="0"/>
                </a:rPr>
                <a:t>Knights</a:t>
              </a: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hu-HU" altLang="en-US" sz="1900" dirty="0" err="1">
                  <a:solidFill>
                    <a:schemeClr val="bg1"/>
                  </a:solidFill>
                  <a:latin typeface="Verdana" pitchFamily="34" charset="0"/>
                </a:rPr>
                <a:t>Landing</a:t>
              </a: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</a:rPr>
                <a:t> line</a:t>
              </a:r>
              <a:endParaRPr lang="hu-HU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691" y="1648"/>
              <a:ext cx="26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3971" name="AutoShape 3"/>
          <p:cNvSpPr>
            <a:spLocks noChangeArrowheads="1"/>
          </p:cNvSpPr>
          <p:nvPr/>
        </p:nvSpPr>
        <p:spPr bwMode="auto">
          <a:xfrm>
            <a:off x="841375" y="1263650"/>
            <a:ext cx="7359650" cy="4683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4.1 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</a:rPr>
              <a:t>Overview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4.1 </a:t>
            </a:r>
            <a:r>
              <a:rPr lang="en-US" dirty="0" smtClean="0"/>
              <a:t>Overview</a:t>
            </a:r>
            <a:r>
              <a:rPr lang="hu-HU" dirty="0" smtClean="0"/>
              <a:t> (1)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3500" y="1541462"/>
            <a:ext cx="9017000" cy="5024437"/>
            <a:chOff x="63500" y="1312863"/>
            <a:chExt cx="9017000" cy="5187950"/>
          </a:xfrm>
        </p:grpSpPr>
        <p:pic>
          <p:nvPicPr>
            <p:cNvPr id="5325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8"/>
            <a:stretch/>
          </p:blipFill>
          <p:spPr bwMode="auto">
            <a:xfrm>
              <a:off x="63500" y="1312863"/>
              <a:ext cx="9017000" cy="518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8"/>
            <p:cNvSpPr txBox="1">
              <a:spLocks noChangeArrowheads="1"/>
            </p:cNvSpPr>
            <p:nvPr/>
          </p:nvSpPr>
          <p:spPr bwMode="auto">
            <a:xfrm>
              <a:off x="3197225" y="2076450"/>
              <a:ext cx="1238250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80 core Tile </a:t>
              </a:r>
            </a:p>
          </p:txBody>
        </p:sp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5237163" y="2103438"/>
              <a:ext cx="563562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SCC </a:t>
              </a:r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6173788" y="2090738"/>
              <a:ext cx="1339850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Knights Ferry</a:t>
              </a:r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7491413" y="1912938"/>
              <a:ext cx="14652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Knights Corner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Xeon Phi 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73783" y="682625"/>
            <a:ext cx="1516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4.1 </a:t>
            </a:r>
            <a:r>
              <a:rPr lang="en-US" b="1" dirty="0">
                <a:solidFill>
                  <a:schemeClr val="accent6"/>
                </a:solidFill>
              </a:rPr>
              <a:t>Overview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6071" y="977900"/>
            <a:ext cx="6753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accent6"/>
                </a:solidFill>
              </a:rPr>
              <a:t>Positioning Intel’s MIC (Many Integrated Cores)/Xeon </a:t>
            </a:r>
            <a:r>
              <a:rPr lang="en-US" b="1" dirty="0" smtClean="0">
                <a:solidFill>
                  <a:schemeClr val="accent6"/>
                </a:solidFill>
              </a:rPr>
              <a:t>Phi family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73788" y="2122624"/>
            <a:ext cx="2970212" cy="409720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5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 Box 4"/>
          <p:cNvSpPr txBox="1">
            <a:spLocks noChangeArrowheads="1"/>
          </p:cNvSpPr>
          <p:nvPr/>
        </p:nvSpPr>
        <p:spPr bwMode="auto">
          <a:xfrm>
            <a:off x="184150" y="682625"/>
            <a:ext cx="740779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4.1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Overview of Intel’s MIC (Many Integrated Cores)/Xeon Phi family</a:t>
            </a:r>
          </a:p>
        </p:txBody>
      </p:sp>
      <p:sp>
        <p:nvSpPr>
          <p:cNvPr id="106502" name="Line 13"/>
          <p:cNvSpPr>
            <a:spLocks noChangeShapeType="1"/>
          </p:cNvSpPr>
          <p:nvPr/>
        </p:nvSpPr>
        <p:spPr bwMode="auto">
          <a:xfrm flipV="1">
            <a:off x="1057399" y="4473353"/>
            <a:ext cx="7623248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églalap 1"/>
          <p:cNvSpPr/>
          <p:nvPr/>
        </p:nvSpPr>
        <p:spPr>
          <a:xfrm>
            <a:off x="7414787" y="4296856"/>
            <a:ext cx="1066175" cy="38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6501" name="Line 11"/>
          <p:cNvSpPr>
            <a:spLocks noChangeShapeType="1"/>
          </p:cNvSpPr>
          <p:nvPr/>
        </p:nvSpPr>
        <p:spPr bwMode="auto">
          <a:xfrm flipV="1">
            <a:off x="1057400" y="3312099"/>
            <a:ext cx="7623248" cy="111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498" name="Line 6"/>
          <p:cNvSpPr>
            <a:spLocks noChangeShapeType="1"/>
          </p:cNvSpPr>
          <p:nvPr/>
        </p:nvSpPr>
        <p:spPr bwMode="auto">
          <a:xfrm flipH="1">
            <a:off x="2487960" y="1756349"/>
            <a:ext cx="0" cy="4321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499" name="Line 9"/>
          <p:cNvSpPr>
            <a:spLocks noChangeShapeType="1"/>
          </p:cNvSpPr>
          <p:nvPr/>
        </p:nvSpPr>
        <p:spPr bwMode="auto">
          <a:xfrm flipH="1">
            <a:off x="3712096" y="1756349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0" name="Line 10"/>
          <p:cNvSpPr>
            <a:spLocks noChangeShapeType="1"/>
          </p:cNvSpPr>
          <p:nvPr/>
        </p:nvSpPr>
        <p:spPr bwMode="auto">
          <a:xfrm flipV="1">
            <a:off x="1057399" y="2315147"/>
            <a:ext cx="7623249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3" name="Text Box 14"/>
          <p:cNvSpPr txBox="1">
            <a:spLocks noChangeArrowheads="1"/>
          </p:cNvSpPr>
          <p:nvPr/>
        </p:nvSpPr>
        <p:spPr bwMode="auto">
          <a:xfrm>
            <a:off x="217612" y="2207199"/>
            <a:ext cx="801687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Prototype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4" name="Text Box 15"/>
          <p:cNvSpPr txBox="1">
            <a:spLocks noChangeArrowheads="1"/>
          </p:cNvSpPr>
          <p:nvPr/>
        </p:nvSpPr>
        <p:spPr bwMode="auto">
          <a:xfrm>
            <a:off x="196080" y="3199960"/>
            <a:ext cx="643126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1. </a:t>
            </a:r>
            <a:r>
              <a:rPr lang="en-US" altLang="en-US" sz="1000" dirty="0" smtClean="0">
                <a:latin typeface="Verdana" pitchFamily="34" charset="0"/>
              </a:rPr>
              <a:t>gen</a:t>
            </a:r>
            <a:r>
              <a:rPr lang="hu-HU" altLang="en-US" sz="1000" dirty="0" smtClean="0">
                <a:latin typeface="Verdana" pitchFamily="34" charset="0"/>
              </a:rPr>
              <a:t>.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5" name="Text Box 16"/>
          <p:cNvSpPr txBox="1">
            <a:spLocks noChangeArrowheads="1"/>
          </p:cNvSpPr>
          <p:nvPr/>
        </p:nvSpPr>
        <p:spPr bwMode="auto">
          <a:xfrm>
            <a:off x="196080" y="4360601"/>
            <a:ext cx="643126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2. </a:t>
            </a:r>
            <a:r>
              <a:rPr lang="hu-HU" altLang="en-US" sz="1000" dirty="0" err="1" smtClean="0">
                <a:latin typeface="Verdana" pitchFamily="34" charset="0"/>
              </a:rPr>
              <a:t>gen</a:t>
            </a:r>
            <a:r>
              <a:rPr lang="hu-HU" altLang="en-US" sz="1000" dirty="0" smtClean="0">
                <a:latin typeface="Verdana" pitchFamily="34" charset="0"/>
              </a:rPr>
              <a:t>.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6" name="Text Box 18"/>
          <p:cNvSpPr txBox="1">
            <a:spLocks noChangeArrowheads="1"/>
          </p:cNvSpPr>
          <p:nvPr/>
        </p:nvSpPr>
        <p:spPr bwMode="auto">
          <a:xfrm>
            <a:off x="1551856" y="5860036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10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106507" name="Text Box 19"/>
          <p:cNvSpPr txBox="1">
            <a:spLocks noChangeArrowheads="1"/>
          </p:cNvSpPr>
          <p:nvPr/>
        </p:nvSpPr>
        <p:spPr bwMode="auto">
          <a:xfrm>
            <a:off x="2848000" y="5860036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>
                <a:latin typeface="Verdana" pitchFamily="34" charset="0"/>
              </a:rPr>
              <a:t>11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8" name="Text Box 29"/>
          <p:cNvSpPr txBox="1">
            <a:spLocks noChangeArrowheads="1"/>
          </p:cNvSpPr>
          <p:nvPr/>
        </p:nvSpPr>
        <p:spPr bwMode="auto">
          <a:xfrm>
            <a:off x="7381652" y="3910586"/>
            <a:ext cx="1122362" cy="36353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Knights Landing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dirty="0" smtClean="0">
                <a:latin typeface="Verdana" pitchFamily="34" charset="0"/>
              </a:rPr>
              <a:t>                </a:t>
            </a:r>
            <a:r>
              <a:rPr lang="hu-HU" altLang="en-US" sz="800" dirty="0" smtClean="0">
                <a:latin typeface="Verdana" pitchFamily="34" charset="0"/>
              </a:rPr>
              <a:t>09/</a:t>
            </a:r>
            <a:r>
              <a:rPr lang="en-US" altLang="en-US" sz="800" dirty="0" smtClean="0">
                <a:latin typeface="Verdana" pitchFamily="34" charset="0"/>
              </a:rPr>
              <a:t>15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09" name="Text Box 38"/>
          <p:cNvSpPr txBox="1">
            <a:spLocks noChangeArrowheads="1"/>
          </p:cNvSpPr>
          <p:nvPr/>
        </p:nvSpPr>
        <p:spPr bwMode="auto">
          <a:xfrm>
            <a:off x="1156388" y="1919918"/>
            <a:ext cx="1101584" cy="103618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4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05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10</a:t>
            </a: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45 nm/32 cores</a:t>
            </a: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SP: 0.75</a:t>
            </a:r>
            <a:r>
              <a:rPr lang="hu-HU" altLang="en-US" sz="800" dirty="0">
                <a:latin typeface="Verdana" pitchFamily="34" charset="0"/>
              </a:rPr>
              <a:t> </a:t>
            </a:r>
            <a:r>
              <a:rPr lang="en-US" altLang="en-US" sz="800" dirty="0">
                <a:latin typeface="Verdana" pitchFamily="34" charset="0"/>
              </a:rPr>
              <a:t> TF</a:t>
            </a:r>
            <a:r>
              <a:rPr lang="hu-HU" altLang="en-US" sz="800" dirty="0">
                <a:latin typeface="Verdana" pitchFamily="34" charset="0"/>
              </a:rPr>
              <a:t>LOPS</a:t>
            </a:r>
            <a:endParaRPr lang="en-US" altLang="en-US" sz="800" baseline="300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DP: --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10" name="Text Box 67"/>
          <p:cNvSpPr txBox="1">
            <a:spLocks noChangeArrowheads="1"/>
          </p:cNvSpPr>
          <p:nvPr/>
        </p:nvSpPr>
        <p:spPr bwMode="auto">
          <a:xfrm>
            <a:off x="903784" y="1413129"/>
            <a:ext cx="18373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latin typeface="Verdana" pitchFamily="34" charset="0"/>
              </a:rPr>
              <a:t>MIC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latin typeface="Verdana" pitchFamily="34" charset="0"/>
              </a:rPr>
              <a:t> (Many Integrated Cores)</a:t>
            </a:r>
            <a:endParaRPr lang="en-US" altLang="en-US" sz="900" dirty="0">
              <a:latin typeface="Verdana" pitchFamily="34" charset="0"/>
            </a:endParaRPr>
          </a:p>
        </p:txBody>
      </p:sp>
      <p:sp>
        <p:nvSpPr>
          <p:cNvPr id="106511" name="Text Box 18"/>
          <p:cNvSpPr txBox="1">
            <a:spLocks noChangeArrowheads="1"/>
          </p:cNvSpPr>
          <p:nvPr/>
        </p:nvSpPr>
        <p:spPr bwMode="auto">
          <a:xfrm>
            <a:off x="4051328" y="5860036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>
                <a:latin typeface="Verdana" pitchFamily="34" charset="0"/>
              </a:rPr>
              <a:t>12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12" name="Text Box 41"/>
          <p:cNvSpPr txBox="1">
            <a:spLocks noChangeArrowheads="1"/>
          </p:cNvSpPr>
          <p:nvPr/>
        </p:nvSpPr>
        <p:spPr bwMode="auto">
          <a:xfrm>
            <a:off x="1193447" y="2939873"/>
            <a:ext cx="1089025" cy="8683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3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05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10</a:t>
            </a: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22 nm/&gt;50 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(announced)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13" name="Text Box 44"/>
          <p:cNvSpPr txBox="1">
            <a:spLocks noChangeArrowheads="1"/>
          </p:cNvSpPr>
          <p:nvPr/>
        </p:nvSpPr>
        <p:spPr bwMode="auto">
          <a:xfrm>
            <a:off x="3898601" y="2956499"/>
            <a:ext cx="1007007" cy="102335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3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   11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12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22 nm/60 cores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DP: 1.0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14" name="Text Box 45"/>
          <p:cNvSpPr txBox="1">
            <a:spLocks noChangeArrowheads="1"/>
          </p:cNvSpPr>
          <p:nvPr/>
        </p:nvSpPr>
        <p:spPr bwMode="auto">
          <a:xfrm>
            <a:off x="3864624" y="3178749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Xeon Phi 5110P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15" name="Text Box 67"/>
          <p:cNvSpPr txBox="1">
            <a:spLocks noChangeArrowheads="1"/>
          </p:cNvSpPr>
          <p:nvPr/>
        </p:nvSpPr>
        <p:spPr bwMode="auto">
          <a:xfrm>
            <a:off x="3856112" y="1400749"/>
            <a:ext cx="9669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Renamed 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b="1" dirty="0">
                <a:latin typeface="Verdana" pitchFamily="34" charset="0"/>
              </a:rPr>
              <a:t>Xeon Phi</a:t>
            </a:r>
            <a:endParaRPr lang="en-US" altLang="en-US" sz="1000" dirty="0">
              <a:latin typeface="Verdana" pitchFamily="34" charset="0"/>
            </a:endParaRPr>
          </a:p>
        </p:txBody>
      </p:sp>
      <p:sp>
        <p:nvSpPr>
          <p:cNvPr id="106516" name="Line 9"/>
          <p:cNvSpPr>
            <a:spLocks noChangeShapeType="1"/>
          </p:cNvSpPr>
          <p:nvPr/>
        </p:nvSpPr>
        <p:spPr bwMode="auto">
          <a:xfrm flipH="1">
            <a:off x="4936232" y="4061399"/>
            <a:ext cx="0" cy="1998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7" name="Text Box 18"/>
          <p:cNvSpPr txBox="1">
            <a:spLocks noChangeArrowheads="1"/>
          </p:cNvSpPr>
          <p:nvPr/>
        </p:nvSpPr>
        <p:spPr bwMode="auto">
          <a:xfrm>
            <a:off x="5281255" y="5860035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>
                <a:latin typeface="Verdana" pitchFamily="34" charset="0"/>
              </a:rPr>
              <a:t>13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18" name="Line 6"/>
          <p:cNvSpPr>
            <a:spLocks noChangeShapeType="1"/>
          </p:cNvSpPr>
          <p:nvPr/>
        </p:nvSpPr>
        <p:spPr bwMode="auto">
          <a:xfrm flipH="1">
            <a:off x="1102917" y="1724599"/>
            <a:ext cx="0" cy="43354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9" name="Line 13"/>
          <p:cNvSpPr>
            <a:spLocks noChangeShapeType="1"/>
          </p:cNvSpPr>
          <p:nvPr/>
        </p:nvSpPr>
        <p:spPr bwMode="auto">
          <a:xfrm flipV="1">
            <a:off x="1057400" y="5517136"/>
            <a:ext cx="7623248" cy="14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20" name="Text Box 64"/>
          <p:cNvSpPr txBox="1">
            <a:spLocks noChangeArrowheads="1"/>
          </p:cNvSpPr>
          <p:nvPr/>
        </p:nvSpPr>
        <p:spPr bwMode="auto">
          <a:xfrm>
            <a:off x="1557352" y="1230566"/>
            <a:ext cx="4905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05/10</a:t>
            </a:r>
          </a:p>
        </p:txBody>
      </p:sp>
      <p:sp>
        <p:nvSpPr>
          <p:cNvPr id="106521" name="Text Box 66"/>
          <p:cNvSpPr txBox="1">
            <a:spLocks noChangeArrowheads="1"/>
          </p:cNvSpPr>
          <p:nvPr/>
        </p:nvSpPr>
        <p:spPr bwMode="auto">
          <a:xfrm>
            <a:off x="4091834" y="1230886"/>
            <a:ext cx="4905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06/12</a:t>
            </a:r>
          </a:p>
        </p:txBody>
      </p:sp>
      <p:sp>
        <p:nvSpPr>
          <p:cNvPr id="106522" name="Text Box 67"/>
          <p:cNvSpPr txBox="1">
            <a:spLocks noChangeArrowheads="1"/>
          </p:cNvSpPr>
          <p:nvPr/>
        </p:nvSpPr>
        <p:spPr bwMode="auto">
          <a:xfrm>
            <a:off x="219324" y="1524574"/>
            <a:ext cx="763351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hu-HU"/>
            </a:defPPr>
            <a:lvl1pPr algn="ctr">
              <a:spcBef>
                <a:spcPct val="0"/>
              </a:spcBef>
              <a:buFontTx/>
              <a:buNone/>
              <a:defRPr sz="1000"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9pPr>
          </a:lstStyle>
          <a:p>
            <a:r>
              <a:rPr lang="en-US" altLang="en-US" dirty="0"/>
              <a:t>Branding</a:t>
            </a:r>
          </a:p>
        </p:txBody>
      </p:sp>
      <p:sp>
        <p:nvSpPr>
          <p:cNvPr id="106523" name="Text Box 44"/>
          <p:cNvSpPr txBox="1">
            <a:spLocks noChangeArrowheads="1"/>
          </p:cNvSpPr>
          <p:nvPr/>
        </p:nvSpPr>
        <p:spPr bwMode="auto">
          <a:xfrm>
            <a:off x="3712096" y="5086952"/>
            <a:ext cx="1244600" cy="68421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850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  </a:t>
            </a:r>
            <a:r>
              <a:rPr lang="hu-HU" altLang="en-US" sz="800" dirty="0" smtClean="0">
                <a:latin typeface="Verdana" pitchFamily="34" charset="0"/>
              </a:rPr>
              <a:t> </a:t>
            </a:r>
            <a:r>
              <a:rPr lang="en-US" altLang="en-US" sz="800" dirty="0" smtClean="0">
                <a:latin typeface="Verdana" pitchFamily="34" charset="0"/>
              </a:rPr>
              <a:t> </a:t>
            </a:r>
            <a:r>
              <a:rPr lang="en-US" altLang="en-US" sz="800" dirty="0">
                <a:latin typeface="Verdana" pitchFamily="34" charset="0"/>
              </a:rPr>
              <a:t>06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12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Open source SW for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Knights Corner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24" name="Text Box 70"/>
          <p:cNvSpPr txBox="1">
            <a:spLocks noChangeArrowheads="1"/>
          </p:cNvSpPr>
          <p:nvPr/>
        </p:nvSpPr>
        <p:spPr bwMode="auto">
          <a:xfrm>
            <a:off x="219324" y="5337682"/>
            <a:ext cx="760144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hu-HU"/>
            </a:defPPr>
            <a:lvl1pPr algn="ctr">
              <a:spcBef>
                <a:spcPct val="0"/>
              </a:spcBef>
              <a:buFontTx/>
              <a:buNone/>
              <a:defRPr sz="1000"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9pPr>
          </a:lstStyle>
          <a:p>
            <a:r>
              <a:rPr lang="en-US" altLang="en-US" dirty="0"/>
              <a:t>Software</a:t>
            </a:r>
            <a:r>
              <a:rPr lang="hu-HU" altLang="en-US" dirty="0"/>
              <a:t/>
            </a:r>
            <a:br>
              <a:rPr lang="hu-HU" altLang="en-US" dirty="0"/>
            </a:br>
            <a:r>
              <a:rPr lang="en-US" altLang="en-US" dirty="0"/>
              <a:t>support</a:t>
            </a:r>
          </a:p>
        </p:txBody>
      </p:sp>
      <p:sp>
        <p:nvSpPr>
          <p:cNvPr id="106525" name="Text Box 45"/>
          <p:cNvSpPr txBox="1">
            <a:spLocks noChangeArrowheads="1"/>
          </p:cNvSpPr>
          <p:nvPr/>
        </p:nvSpPr>
        <p:spPr bwMode="auto">
          <a:xfrm>
            <a:off x="3784104" y="5337749"/>
            <a:ext cx="1122363" cy="358775"/>
          </a:xfrm>
          <a:prstGeom prst="rect">
            <a:avLst/>
          </a:prstGeom>
          <a:solidFill>
            <a:srgbClr val="FF0000">
              <a:alpha val="1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106526" name="Rectangle 73"/>
          <p:cNvSpPr>
            <a:spLocks noChangeArrowheads="1"/>
          </p:cNvSpPr>
          <p:nvPr/>
        </p:nvSpPr>
        <p:spPr bwMode="auto">
          <a:xfrm>
            <a:off x="4474363" y="2742187"/>
            <a:ext cx="10414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Knights Corner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27" name="Text Box 44"/>
          <p:cNvSpPr txBox="1">
            <a:spLocks noChangeArrowheads="1"/>
          </p:cNvSpPr>
          <p:nvPr/>
        </p:nvSpPr>
        <p:spPr bwMode="auto">
          <a:xfrm>
            <a:off x="5008240" y="2920851"/>
            <a:ext cx="1183337" cy="154914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5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   06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13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4200"/>
              </a:spcAft>
              <a:buFontTx/>
              <a:buNone/>
            </a:pPr>
            <a:r>
              <a:rPr lang="en-US" altLang="en-US" sz="800" dirty="0" smtClean="0">
                <a:latin typeface="Verdana" pitchFamily="34" charset="0"/>
              </a:rPr>
              <a:t>22 </a:t>
            </a:r>
            <a:r>
              <a:rPr lang="en-US" altLang="en-US" sz="800" dirty="0">
                <a:latin typeface="Verdana" pitchFamily="34" charset="0"/>
              </a:rPr>
              <a:t>nm/57/61 cores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DP: &gt; 1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28" name="Text Box 45"/>
          <p:cNvSpPr txBox="1">
            <a:spLocks noChangeArrowheads="1"/>
          </p:cNvSpPr>
          <p:nvPr/>
        </p:nvSpPr>
        <p:spPr bwMode="auto">
          <a:xfrm>
            <a:off x="5069326" y="3178749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Xeon Phi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3120/7120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30" name="Text Box 45"/>
          <p:cNvSpPr txBox="1">
            <a:spLocks noChangeArrowheads="1"/>
          </p:cNvSpPr>
          <p:nvPr/>
        </p:nvSpPr>
        <p:spPr bwMode="auto">
          <a:xfrm>
            <a:off x="1204559" y="3178749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Corner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106532" name="Line 81"/>
          <p:cNvSpPr>
            <a:spLocks noChangeShapeType="1"/>
          </p:cNvSpPr>
          <p:nvPr/>
        </p:nvSpPr>
        <p:spPr bwMode="auto">
          <a:xfrm>
            <a:off x="4936232" y="1756349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33" name="Text Box 44"/>
          <p:cNvSpPr txBox="1">
            <a:spLocks noChangeArrowheads="1"/>
          </p:cNvSpPr>
          <p:nvPr/>
        </p:nvSpPr>
        <p:spPr bwMode="auto">
          <a:xfrm>
            <a:off x="7270503" y="4612261"/>
            <a:ext cx="124618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14 </a:t>
            </a:r>
            <a:r>
              <a:rPr lang="en-US" altLang="en-US" sz="800" dirty="0" smtClean="0">
                <a:latin typeface="Verdana" pitchFamily="34" charset="0"/>
              </a:rPr>
              <a:t>nm/</a:t>
            </a:r>
            <a:r>
              <a:rPr lang="hu-HU" altLang="en-US" sz="800" dirty="0" smtClean="0">
                <a:latin typeface="Verdana" pitchFamily="34" charset="0"/>
              </a:rPr>
              <a:t>72</a:t>
            </a:r>
            <a:r>
              <a:rPr lang="en-US" altLang="en-US" sz="800" dirty="0" smtClean="0">
                <a:latin typeface="Verdana" pitchFamily="34" charset="0"/>
              </a:rPr>
              <a:t> </a:t>
            </a:r>
            <a:r>
              <a:rPr lang="en-US" altLang="en-US" sz="800" dirty="0">
                <a:latin typeface="Verdana" pitchFamily="34" charset="0"/>
              </a:rPr>
              <a:t>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DP: ~ 3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42" name="Line 9"/>
          <p:cNvSpPr>
            <a:spLocks noChangeShapeType="1"/>
          </p:cNvSpPr>
          <p:nvPr/>
        </p:nvSpPr>
        <p:spPr bwMode="auto">
          <a:xfrm flipH="1">
            <a:off x="6160368" y="1787305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9"/>
          <p:cNvSpPr>
            <a:spLocks noChangeShapeType="1"/>
          </p:cNvSpPr>
          <p:nvPr/>
        </p:nvSpPr>
        <p:spPr bwMode="auto">
          <a:xfrm flipH="1">
            <a:off x="7368683" y="1781748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Text Box 18"/>
          <p:cNvSpPr txBox="1">
            <a:spLocks noChangeArrowheads="1"/>
          </p:cNvSpPr>
          <p:nvPr/>
        </p:nvSpPr>
        <p:spPr bwMode="auto">
          <a:xfrm>
            <a:off x="6520408" y="5865653"/>
            <a:ext cx="511679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 smtClean="0">
                <a:latin typeface="Verdana" pitchFamily="34" charset="0"/>
              </a:rPr>
              <a:t>1</a:t>
            </a:r>
            <a:r>
              <a:rPr lang="hu-HU" altLang="en-US" sz="1000" dirty="0" smtClean="0">
                <a:latin typeface="Verdana" pitchFamily="34" charset="0"/>
              </a:rPr>
              <a:t>4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5" name="Text Box 18"/>
          <p:cNvSpPr txBox="1">
            <a:spLocks noChangeArrowheads="1"/>
          </p:cNvSpPr>
          <p:nvPr/>
        </p:nvSpPr>
        <p:spPr bwMode="auto">
          <a:xfrm>
            <a:off x="7715196" y="5832890"/>
            <a:ext cx="511679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 smtClean="0">
                <a:latin typeface="Verdana" pitchFamily="34" charset="0"/>
              </a:rPr>
              <a:t>1</a:t>
            </a:r>
            <a:r>
              <a:rPr lang="hu-HU" altLang="en-US" sz="1000" dirty="0" smtClean="0">
                <a:latin typeface="Verdana" pitchFamily="34" charset="0"/>
              </a:rPr>
              <a:t>5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7" name="Line 9"/>
          <p:cNvSpPr>
            <a:spLocks noChangeShapeType="1"/>
          </p:cNvSpPr>
          <p:nvPr/>
        </p:nvSpPr>
        <p:spPr bwMode="auto">
          <a:xfrm flipH="1">
            <a:off x="8577904" y="1779621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34" name="Text Box 30"/>
          <p:cNvSpPr txBox="1">
            <a:spLocks noChangeArrowheads="1"/>
          </p:cNvSpPr>
          <p:nvPr/>
        </p:nvSpPr>
        <p:spPr bwMode="auto">
          <a:xfrm>
            <a:off x="7437839" y="4329686"/>
            <a:ext cx="988514" cy="287338"/>
          </a:xfrm>
          <a:prstGeom prst="rect">
            <a:avLst/>
          </a:prstGeom>
          <a:solidFill>
            <a:srgbClr val="3366FF">
              <a:alpha val="4588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??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106529" name="Text Box 45"/>
          <p:cNvSpPr txBox="1">
            <a:spLocks noChangeArrowheads="1"/>
          </p:cNvSpPr>
          <p:nvPr/>
        </p:nvSpPr>
        <p:spPr bwMode="auto">
          <a:xfrm>
            <a:off x="1216643" y="2170686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Ferry</a:t>
            </a:r>
            <a:endParaRPr lang="hu-HU" altLang="en-US" sz="800" b="1">
              <a:latin typeface="Verdana" pitchFamily="34" charset="0"/>
            </a:endParaRPr>
          </a:p>
        </p:txBody>
      </p:sp>
      <p:grpSp>
        <p:nvGrpSpPr>
          <p:cNvPr id="49" name="Group 23"/>
          <p:cNvGrpSpPr>
            <a:grpSpLocks/>
          </p:cNvGrpSpPr>
          <p:nvPr/>
        </p:nvGrpSpPr>
        <p:grpSpPr bwMode="auto">
          <a:xfrm flipV="1">
            <a:off x="1642437" y="2110202"/>
            <a:ext cx="58738" cy="36513"/>
            <a:chOff x="3109" y="934"/>
            <a:chExt cx="37" cy="23"/>
          </a:xfrm>
        </p:grpSpPr>
        <p:sp>
          <p:nvSpPr>
            <p:cNvPr id="50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2" name="Group 23"/>
          <p:cNvGrpSpPr>
            <a:grpSpLocks/>
          </p:cNvGrpSpPr>
          <p:nvPr/>
        </p:nvGrpSpPr>
        <p:grpSpPr bwMode="auto">
          <a:xfrm flipV="1">
            <a:off x="1637134" y="3122312"/>
            <a:ext cx="58738" cy="36513"/>
            <a:chOff x="3109" y="934"/>
            <a:chExt cx="37" cy="23"/>
          </a:xfrm>
        </p:grpSpPr>
        <p:sp>
          <p:nvSpPr>
            <p:cNvPr id="53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4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5" name="Group 23"/>
          <p:cNvGrpSpPr>
            <a:grpSpLocks/>
          </p:cNvGrpSpPr>
          <p:nvPr/>
        </p:nvGrpSpPr>
        <p:grpSpPr bwMode="auto">
          <a:xfrm flipV="1">
            <a:off x="4707574" y="3116771"/>
            <a:ext cx="58738" cy="36513"/>
            <a:chOff x="3109" y="934"/>
            <a:chExt cx="37" cy="23"/>
          </a:xfrm>
        </p:grpSpPr>
        <p:sp>
          <p:nvSpPr>
            <p:cNvPr id="56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7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8" name="Group 23"/>
          <p:cNvGrpSpPr>
            <a:grpSpLocks/>
          </p:cNvGrpSpPr>
          <p:nvPr/>
        </p:nvGrpSpPr>
        <p:grpSpPr bwMode="auto">
          <a:xfrm flipV="1">
            <a:off x="4311212" y="5269853"/>
            <a:ext cx="58738" cy="36513"/>
            <a:chOff x="3109" y="934"/>
            <a:chExt cx="37" cy="23"/>
          </a:xfrm>
        </p:grpSpPr>
        <p:sp>
          <p:nvSpPr>
            <p:cNvPr id="59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0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1" name="Group 23"/>
          <p:cNvGrpSpPr>
            <a:grpSpLocks/>
          </p:cNvGrpSpPr>
          <p:nvPr/>
        </p:nvGrpSpPr>
        <p:grpSpPr bwMode="auto">
          <a:xfrm flipV="1">
            <a:off x="5543032" y="3116771"/>
            <a:ext cx="58738" cy="36513"/>
            <a:chOff x="3109" y="934"/>
            <a:chExt cx="37" cy="23"/>
          </a:xfrm>
        </p:grpSpPr>
        <p:sp>
          <p:nvSpPr>
            <p:cNvPr id="62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3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4" name="Group 23"/>
          <p:cNvGrpSpPr>
            <a:grpSpLocks/>
          </p:cNvGrpSpPr>
          <p:nvPr/>
        </p:nvGrpSpPr>
        <p:grpSpPr bwMode="auto">
          <a:xfrm flipV="1">
            <a:off x="8203726" y="4265321"/>
            <a:ext cx="58738" cy="36513"/>
            <a:chOff x="3109" y="934"/>
            <a:chExt cx="37" cy="23"/>
          </a:xfrm>
        </p:grpSpPr>
        <p:sp>
          <p:nvSpPr>
            <p:cNvPr id="65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6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68" name="Téglalap 1"/>
          <p:cNvSpPr/>
          <p:nvPr/>
        </p:nvSpPr>
        <p:spPr>
          <a:xfrm>
            <a:off x="5014487" y="4309556"/>
            <a:ext cx="1066175" cy="38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9" name="Text Box 29"/>
          <p:cNvSpPr txBox="1">
            <a:spLocks noChangeArrowheads="1"/>
          </p:cNvSpPr>
          <p:nvPr/>
        </p:nvSpPr>
        <p:spPr bwMode="auto">
          <a:xfrm>
            <a:off x="4967696" y="3935986"/>
            <a:ext cx="1149675" cy="36317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Knights Landing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dirty="0" smtClean="0">
                <a:latin typeface="Verdana" pitchFamily="34" charset="0"/>
              </a:rPr>
              <a:t>    </a:t>
            </a:r>
            <a:r>
              <a:rPr lang="hu-HU" altLang="en-US" sz="800" dirty="0" smtClean="0">
                <a:latin typeface="Verdana" pitchFamily="34" charset="0"/>
              </a:rPr>
              <a:t>0</a:t>
            </a:r>
            <a:r>
              <a:rPr lang="en-US" altLang="en-US" sz="800" dirty="0" smtClean="0">
                <a:latin typeface="Verdana" pitchFamily="34" charset="0"/>
              </a:rPr>
              <a:t>6</a:t>
            </a:r>
            <a:r>
              <a:rPr lang="hu-HU" altLang="en-US" sz="800" dirty="0" smtClean="0">
                <a:latin typeface="Verdana" pitchFamily="34" charset="0"/>
              </a:rPr>
              <a:t>/</a:t>
            </a:r>
            <a:r>
              <a:rPr lang="en-US" altLang="en-US" sz="800" dirty="0" smtClean="0">
                <a:latin typeface="Verdana" pitchFamily="34" charset="0"/>
              </a:rPr>
              <a:t>13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70" name="Text Box 44"/>
          <p:cNvSpPr txBox="1">
            <a:spLocks noChangeArrowheads="1"/>
          </p:cNvSpPr>
          <p:nvPr/>
        </p:nvSpPr>
        <p:spPr bwMode="auto">
          <a:xfrm>
            <a:off x="4870203" y="4624961"/>
            <a:ext cx="124618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14 </a:t>
            </a:r>
            <a:r>
              <a:rPr lang="en-US" altLang="en-US" sz="800" dirty="0" smtClean="0">
                <a:latin typeface="Verdana" pitchFamily="34" charset="0"/>
              </a:rPr>
              <a:t>nm/? </a:t>
            </a:r>
            <a:r>
              <a:rPr lang="en-US" altLang="en-US" sz="800" dirty="0">
                <a:latin typeface="Verdana" pitchFamily="34" charset="0"/>
              </a:rPr>
              <a:t>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DP: ~ 3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71" name="Text Box 30"/>
          <p:cNvSpPr txBox="1">
            <a:spLocks noChangeArrowheads="1"/>
          </p:cNvSpPr>
          <p:nvPr/>
        </p:nvSpPr>
        <p:spPr bwMode="auto">
          <a:xfrm>
            <a:off x="5037539" y="4342386"/>
            <a:ext cx="988514" cy="287338"/>
          </a:xfrm>
          <a:prstGeom prst="rect">
            <a:avLst/>
          </a:prstGeom>
          <a:solidFill>
            <a:srgbClr val="3366FF">
              <a:alpha val="4588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??</a:t>
            </a:r>
            <a:endParaRPr lang="hu-HU" altLang="en-US" sz="800" b="1">
              <a:latin typeface="Verdana" pitchFamily="34" charset="0"/>
            </a:endParaRPr>
          </a:p>
        </p:txBody>
      </p:sp>
      <p:grpSp>
        <p:nvGrpSpPr>
          <p:cNvPr id="72" name="Group 23"/>
          <p:cNvGrpSpPr>
            <a:grpSpLocks/>
          </p:cNvGrpSpPr>
          <p:nvPr/>
        </p:nvGrpSpPr>
        <p:grpSpPr bwMode="auto">
          <a:xfrm flipV="1">
            <a:off x="5536726" y="4285179"/>
            <a:ext cx="58738" cy="36513"/>
            <a:chOff x="3109" y="934"/>
            <a:chExt cx="37" cy="23"/>
          </a:xfrm>
        </p:grpSpPr>
        <p:sp>
          <p:nvSpPr>
            <p:cNvPr id="73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4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7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4.1 </a:t>
            </a:r>
            <a:r>
              <a:rPr lang="en-US" dirty="0" smtClean="0"/>
              <a:t>Overview</a:t>
            </a:r>
            <a:r>
              <a:rPr lang="hu-HU" dirty="0" smtClean="0"/>
              <a:t> 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64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4"/>
          <p:cNvSpPr txBox="1">
            <a:spLocks noChangeArrowheads="1"/>
          </p:cNvSpPr>
          <p:nvPr/>
        </p:nvSpPr>
        <p:spPr bwMode="auto">
          <a:xfrm>
            <a:off x="304800" y="1493838"/>
            <a:ext cx="736291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buClr>
                <a:schemeClr val="tx1"/>
              </a:buClr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Both introduced </a:t>
            </a:r>
            <a:r>
              <a:rPr lang="en-US" altLang="en-US" sz="1400" dirty="0">
                <a:latin typeface="Verdana" pitchFamily="34" charset="0"/>
              </a:rPr>
              <a:t>at the </a:t>
            </a:r>
            <a:r>
              <a:rPr lang="en-US" altLang="en-US" sz="1400" dirty="0" smtClean="0">
                <a:latin typeface="Verdana" pitchFamily="34" charset="0"/>
              </a:rPr>
              <a:t>International </a:t>
            </a:r>
            <a:r>
              <a:rPr lang="en-US" altLang="en-US" sz="1400" dirty="0">
                <a:latin typeface="Verdana" pitchFamily="34" charset="0"/>
              </a:rPr>
              <a:t>Supercomputing Conference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in 5/2010</a:t>
            </a:r>
            <a:r>
              <a:rPr lang="en-US" altLang="en-US" sz="1400" dirty="0" smtClean="0">
                <a:latin typeface="Verdana" pitchFamily="34" charset="0"/>
              </a:rPr>
              <a:t>.</a:t>
            </a:r>
            <a:endParaRPr lang="en-US" altLang="en-US" sz="1400" dirty="0">
              <a:latin typeface="Verdana" pitchFamily="34" charset="0"/>
            </a:endParaRPr>
          </a:p>
        </p:txBody>
      </p:sp>
      <p:pic>
        <p:nvPicPr>
          <p:cNvPr id="8601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" r="183"/>
          <a:stretch>
            <a:fillRect/>
          </a:stretch>
        </p:blipFill>
        <p:spPr bwMode="auto">
          <a:xfrm>
            <a:off x="1228725" y="2151063"/>
            <a:ext cx="6638925" cy="354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20" name="Text Box 7"/>
          <p:cNvSpPr txBox="1">
            <a:spLocks noChangeArrowheads="1"/>
          </p:cNvSpPr>
          <p:nvPr/>
        </p:nvSpPr>
        <p:spPr bwMode="auto">
          <a:xfrm>
            <a:off x="312738" y="990600"/>
            <a:ext cx="87979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They were based mainly on </a:t>
            </a:r>
            <a:r>
              <a:rPr lang="en-US" altLang="en-US" sz="1400" dirty="0">
                <a:latin typeface="Verdana" pitchFamily="34" charset="0"/>
              </a:rPr>
              <a:t>their ill-fated </a:t>
            </a:r>
            <a:r>
              <a:rPr lang="en-US" altLang="en-US" sz="1400" dirty="0" err="1">
                <a:solidFill>
                  <a:srgbClr val="0070C0"/>
                </a:solidFill>
                <a:latin typeface="Verdana" pitchFamily="34" charset="0"/>
              </a:rPr>
              <a:t>Larrabee</a:t>
            </a:r>
            <a:r>
              <a:rPr lang="en-US" altLang="en-US" sz="1400" dirty="0">
                <a:latin typeface="Verdana" pitchFamily="34" charset="0"/>
              </a:rPr>
              <a:t> project and partly on results of their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SCC</a:t>
            </a: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00CC"/>
                </a:solidFill>
                <a:latin typeface="Verdana" pitchFamily="34" charset="0"/>
              </a:rPr>
              <a:t>      </a:t>
            </a:r>
            <a:r>
              <a:rPr lang="en-US" altLang="en-US" sz="1400" dirty="0" smtClean="0">
                <a:latin typeface="Verdana" pitchFamily="34" charset="0"/>
              </a:rPr>
              <a:t>(</a:t>
            </a:r>
            <a:r>
              <a:rPr lang="en-US" altLang="en-US" sz="1400" dirty="0">
                <a:latin typeface="Verdana" pitchFamily="34" charset="0"/>
              </a:rPr>
              <a:t>Single Cloud Computer) </a:t>
            </a:r>
            <a:r>
              <a:rPr lang="en-US" altLang="en-US" sz="1400" dirty="0" smtClean="0">
                <a:latin typeface="Verdana" pitchFamily="34" charset="0"/>
              </a:rPr>
              <a:t>development.</a:t>
            </a:r>
          </a:p>
        </p:txBody>
      </p:sp>
      <p:sp>
        <p:nvSpPr>
          <p:cNvPr id="86021" name="Text Box 8"/>
          <p:cNvSpPr txBox="1">
            <a:spLocks noChangeArrowheads="1"/>
          </p:cNvSpPr>
          <p:nvPr/>
        </p:nvSpPr>
        <p:spPr bwMode="auto">
          <a:xfrm>
            <a:off x="187325" y="677863"/>
            <a:ext cx="71913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Introduction of the MIC line and the Knights Ferry prototype system</a:t>
            </a:r>
          </a:p>
        </p:txBody>
      </p:sp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890239" y="5924550"/>
            <a:ext cx="724448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Verdana" pitchFamily="34" charset="0"/>
              </a:rPr>
              <a:t>Figure: The introduction of Intel’s MIC (Many Integrated Core) architecture [5]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4.1 </a:t>
            </a:r>
            <a:r>
              <a:rPr lang="en-US" dirty="0" smtClean="0"/>
              <a:t>Overview</a:t>
            </a:r>
            <a:r>
              <a:rPr lang="hu-HU" dirty="0" smtClean="0"/>
              <a:t> 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19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  <p:bldP spid="7066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4525801" y="1960290"/>
            <a:ext cx="92397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9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9091" name="AutoShape 3"/>
          <p:cNvSpPr>
            <a:spLocks noChangeArrowheads="1"/>
          </p:cNvSpPr>
          <p:nvPr/>
        </p:nvSpPr>
        <p:spPr bwMode="auto">
          <a:xfrm>
            <a:off x="841375" y="1263650"/>
            <a:ext cx="7359650" cy="4683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4.2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The Knights Ferry prototype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4348001" y="2112689"/>
            <a:ext cx="92398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9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2947" name="AutoShape 3"/>
          <p:cNvSpPr>
            <a:spLocks noChangeArrowheads="1"/>
          </p:cNvSpPr>
          <p:nvPr/>
        </p:nvSpPr>
        <p:spPr bwMode="auto">
          <a:xfrm>
            <a:off x="841374" y="1263650"/>
            <a:ext cx="7618413" cy="4683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err="1" smtClean="0">
                <a:solidFill>
                  <a:srgbClr val="FFFFFF"/>
                </a:solidFill>
                <a:latin typeface="Verdana" pitchFamily="34" charset="0"/>
              </a:rPr>
              <a:t>Manycore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processors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grpSp>
        <p:nvGrpSpPr>
          <p:cNvPr id="82948" name="Group 4"/>
          <p:cNvGrpSpPr>
            <a:grpSpLocks/>
          </p:cNvGrpSpPr>
          <p:nvPr/>
        </p:nvGrpSpPr>
        <p:grpSpPr bwMode="auto">
          <a:xfrm>
            <a:off x="931863" y="2078038"/>
            <a:ext cx="7527924" cy="463550"/>
            <a:chOff x="691" y="1638"/>
            <a:chExt cx="4456" cy="292"/>
          </a:xfrm>
        </p:grpSpPr>
        <p:sp>
          <p:nvSpPr>
            <p:cNvPr id="82958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1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.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Intel’s 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</a:rPr>
                <a:t>Larrabee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</a:p>
          </p:txBody>
        </p:sp>
        <p:sp>
          <p:nvSpPr>
            <p:cNvPr id="82959" name="Text Box 6"/>
            <p:cNvSpPr txBox="1">
              <a:spLocks noChangeArrowheads="1"/>
            </p:cNvSpPr>
            <p:nvPr/>
          </p:nvSpPr>
          <p:spPr bwMode="auto">
            <a:xfrm>
              <a:off x="691" y="1648"/>
              <a:ext cx="26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82949" name="Group 7"/>
          <p:cNvGrpSpPr>
            <a:grpSpLocks/>
          </p:cNvGrpSpPr>
          <p:nvPr/>
        </p:nvGrpSpPr>
        <p:grpSpPr bwMode="auto">
          <a:xfrm>
            <a:off x="928687" y="2619375"/>
            <a:ext cx="7531099" cy="463550"/>
            <a:chOff x="691" y="1638"/>
            <a:chExt cx="4456" cy="292"/>
          </a:xfrm>
        </p:grpSpPr>
        <p:sp>
          <p:nvSpPr>
            <p:cNvPr id="82956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2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.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Intel’s 80-core Tile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processor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82957" name="Text Box 9"/>
            <p:cNvSpPr txBox="1">
              <a:spLocks noChangeArrowheads="1"/>
            </p:cNvSpPr>
            <p:nvPr/>
          </p:nvSpPr>
          <p:spPr bwMode="auto">
            <a:xfrm>
              <a:off x="691" y="1648"/>
              <a:ext cx="26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82950" name="Group 10"/>
          <p:cNvGrpSpPr>
            <a:grpSpLocks/>
          </p:cNvGrpSpPr>
          <p:nvPr/>
        </p:nvGrpSpPr>
        <p:grpSpPr bwMode="auto">
          <a:xfrm>
            <a:off x="931862" y="3159125"/>
            <a:ext cx="7527923" cy="463550"/>
            <a:chOff x="691" y="1638"/>
            <a:chExt cx="4456" cy="292"/>
          </a:xfrm>
        </p:grpSpPr>
        <p:sp>
          <p:nvSpPr>
            <p:cNvPr id="82954" name="AutoShape 11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3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.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Intel’s SCC (Single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Chip Cloud Computer)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82955" name="Text Box 12"/>
            <p:cNvSpPr txBox="1">
              <a:spLocks noChangeArrowheads="1"/>
            </p:cNvSpPr>
            <p:nvPr/>
          </p:nvSpPr>
          <p:spPr bwMode="auto">
            <a:xfrm>
              <a:off x="691" y="1648"/>
              <a:ext cx="26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82951" name="Group 13"/>
          <p:cNvGrpSpPr>
            <a:grpSpLocks/>
          </p:cNvGrpSpPr>
          <p:nvPr/>
        </p:nvGrpSpPr>
        <p:grpSpPr bwMode="auto">
          <a:xfrm>
            <a:off x="928688" y="3700463"/>
            <a:ext cx="7531100" cy="463550"/>
            <a:chOff x="691" y="1638"/>
            <a:chExt cx="4744" cy="292"/>
          </a:xfrm>
        </p:grpSpPr>
        <p:sp>
          <p:nvSpPr>
            <p:cNvPr id="82952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484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4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.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Intel’s MIC (Many Integrated Core)/Xeon Phi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family</a:t>
              </a:r>
              <a:endParaRPr lang="hu-HU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82953" name="Text Box 15"/>
            <p:cNvSpPr txBox="1">
              <a:spLocks noChangeArrowheads="1"/>
            </p:cNvSpPr>
            <p:nvPr/>
          </p:nvSpPr>
          <p:spPr bwMode="auto">
            <a:xfrm>
              <a:off x="691" y="1648"/>
              <a:ext cx="26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933171" y="4229379"/>
            <a:ext cx="7531100" cy="463550"/>
            <a:chOff x="691" y="1638"/>
            <a:chExt cx="4744" cy="292"/>
          </a:xfrm>
        </p:grpSpPr>
        <p:sp>
          <p:nvSpPr>
            <p:cNvPr id="17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484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5.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References</a:t>
              </a:r>
              <a:endParaRPr lang="hu-HU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691" y="1648"/>
              <a:ext cx="26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170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 Box 4"/>
          <p:cNvSpPr txBox="1">
            <a:spLocks noChangeArrowheads="1"/>
          </p:cNvSpPr>
          <p:nvPr/>
        </p:nvSpPr>
        <p:spPr bwMode="auto">
          <a:xfrm>
            <a:off x="184150" y="676275"/>
            <a:ext cx="418415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4.2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The Knights Ferry prototype system</a:t>
            </a:r>
          </a:p>
        </p:txBody>
      </p:sp>
      <p:sp>
        <p:nvSpPr>
          <p:cNvPr id="106502" name="Line 13"/>
          <p:cNvSpPr>
            <a:spLocks noChangeShapeType="1"/>
          </p:cNvSpPr>
          <p:nvPr/>
        </p:nvSpPr>
        <p:spPr bwMode="auto">
          <a:xfrm flipV="1">
            <a:off x="1057399" y="4549553"/>
            <a:ext cx="7623248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églalap 1"/>
          <p:cNvSpPr/>
          <p:nvPr/>
        </p:nvSpPr>
        <p:spPr>
          <a:xfrm>
            <a:off x="7414787" y="4373056"/>
            <a:ext cx="1066175" cy="38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6501" name="Line 11"/>
          <p:cNvSpPr>
            <a:spLocks noChangeShapeType="1"/>
          </p:cNvSpPr>
          <p:nvPr/>
        </p:nvSpPr>
        <p:spPr bwMode="auto">
          <a:xfrm flipV="1">
            <a:off x="1057400" y="3388299"/>
            <a:ext cx="7623248" cy="111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498" name="Line 6"/>
          <p:cNvSpPr>
            <a:spLocks noChangeShapeType="1"/>
          </p:cNvSpPr>
          <p:nvPr/>
        </p:nvSpPr>
        <p:spPr bwMode="auto">
          <a:xfrm flipH="1">
            <a:off x="2487960" y="1832549"/>
            <a:ext cx="0" cy="4321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499" name="Line 9"/>
          <p:cNvSpPr>
            <a:spLocks noChangeShapeType="1"/>
          </p:cNvSpPr>
          <p:nvPr/>
        </p:nvSpPr>
        <p:spPr bwMode="auto">
          <a:xfrm flipH="1">
            <a:off x="3712096" y="1832549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0" name="Line 10"/>
          <p:cNvSpPr>
            <a:spLocks noChangeShapeType="1"/>
          </p:cNvSpPr>
          <p:nvPr/>
        </p:nvSpPr>
        <p:spPr bwMode="auto">
          <a:xfrm flipV="1">
            <a:off x="1057399" y="2391347"/>
            <a:ext cx="7623249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3" name="Text Box 14"/>
          <p:cNvSpPr txBox="1">
            <a:spLocks noChangeArrowheads="1"/>
          </p:cNvSpPr>
          <p:nvPr/>
        </p:nvSpPr>
        <p:spPr bwMode="auto">
          <a:xfrm>
            <a:off x="217612" y="2283399"/>
            <a:ext cx="801687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Prototype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4" name="Text Box 15"/>
          <p:cNvSpPr txBox="1">
            <a:spLocks noChangeArrowheads="1"/>
          </p:cNvSpPr>
          <p:nvPr/>
        </p:nvSpPr>
        <p:spPr bwMode="auto">
          <a:xfrm>
            <a:off x="196080" y="3276160"/>
            <a:ext cx="643126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1. </a:t>
            </a:r>
            <a:r>
              <a:rPr lang="en-US" altLang="en-US" sz="1000" dirty="0" smtClean="0">
                <a:latin typeface="Verdana" pitchFamily="34" charset="0"/>
              </a:rPr>
              <a:t>gen</a:t>
            </a:r>
            <a:r>
              <a:rPr lang="hu-HU" altLang="en-US" sz="1000" dirty="0" smtClean="0">
                <a:latin typeface="Verdana" pitchFamily="34" charset="0"/>
              </a:rPr>
              <a:t>.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5" name="Text Box 16"/>
          <p:cNvSpPr txBox="1">
            <a:spLocks noChangeArrowheads="1"/>
          </p:cNvSpPr>
          <p:nvPr/>
        </p:nvSpPr>
        <p:spPr bwMode="auto">
          <a:xfrm>
            <a:off x="196080" y="4436801"/>
            <a:ext cx="643126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2. </a:t>
            </a:r>
            <a:r>
              <a:rPr lang="hu-HU" altLang="en-US" sz="1000" dirty="0" err="1" smtClean="0">
                <a:latin typeface="Verdana" pitchFamily="34" charset="0"/>
              </a:rPr>
              <a:t>gen</a:t>
            </a:r>
            <a:r>
              <a:rPr lang="hu-HU" altLang="en-US" sz="1000" dirty="0" smtClean="0">
                <a:latin typeface="Verdana" pitchFamily="34" charset="0"/>
              </a:rPr>
              <a:t>.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6" name="Text Box 18"/>
          <p:cNvSpPr txBox="1">
            <a:spLocks noChangeArrowheads="1"/>
          </p:cNvSpPr>
          <p:nvPr/>
        </p:nvSpPr>
        <p:spPr bwMode="auto">
          <a:xfrm>
            <a:off x="1551856" y="5936236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10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106507" name="Text Box 19"/>
          <p:cNvSpPr txBox="1">
            <a:spLocks noChangeArrowheads="1"/>
          </p:cNvSpPr>
          <p:nvPr/>
        </p:nvSpPr>
        <p:spPr bwMode="auto">
          <a:xfrm>
            <a:off x="2848000" y="5936236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>
                <a:latin typeface="Verdana" pitchFamily="34" charset="0"/>
              </a:rPr>
              <a:t>11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8" name="Text Box 29"/>
          <p:cNvSpPr txBox="1">
            <a:spLocks noChangeArrowheads="1"/>
          </p:cNvSpPr>
          <p:nvPr/>
        </p:nvSpPr>
        <p:spPr bwMode="auto">
          <a:xfrm>
            <a:off x="7381652" y="3986786"/>
            <a:ext cx="1122362" cy="36353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Knights Landing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dirty="0" smtClean="0">
                <a:latin typeface="Verdana" pitchFamily="34" charset="0"/>
              </a:rPr>
              <a:t>                </a:t>
            </a:r>
            <a:r>
              <a:rPr lang="hu-HU" altLang="en-US" sz="800" dirty="0" smtClean="0">
                <a:latin typeface="Verdana" pitchFamily="34" charset="0"/>
              </a:rPr>
              <a:t>09/</a:t>
            </a:r>
            <a:r>
              <a:rPr lang="en-US" altLang="en-US" sz="800" dirty="0" smtClean="0">
                <a:latin typeface="Verdana" pitchFamily="34" charset="0"/>
              </a:rPr>
              <a:t>15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09" name="Text Box 38"/>
          <p:cNvSpPr txBox="1">
            <a:spLocks noChangeArrowheads="1"/>
          </p:cNvSpPr>
          <p:nvPr/>
        </p:nvSpPr>
        <p:spPr bwMode="auto">
          <a:xfrm>
            <a:off x="1156388" y="1996118"/>
            <a:ext cx="1101584" cy="103618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4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05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10</a:t>
            </a: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45 nm/32 cores</a:t>
            </a: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SP: 0.75</a:t>
            </a:r>
            <a:r>
              <a:rPr lang="hu-HU" altLang="en-US" sz="800" dirty="0">
                <a:latin typeface="Verdana" pitchFamily="34" charset="0"/>
              </a:rPr>
              <a:t> </a:t>
            </a:r>
            <a:r>
              <a:rPr lang="en-US" altLang="en-US" sz="800" dirty="0">
                <a:latin typeface="Verdana" pitchFamily="34" charset="0"/>
              </a:rPr>
              <a:t> TF</a:t>
            </a:r>
            <a:r>
              <a:rPr lang="hu-HU" altLang="en-US" sz="800" dirty="0">
                <a:latin typeface="Verdana" pitchFamily="34" charset="0"/>
              </a:rPr>
              <a:t>LOPS</a:t>
            </a:r>
            <a:endParaRPr lang="en-US" altLang="en-US" sz="800" baseline="300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DP: --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10" name="Text Box 67"/>
          <p:cNvSpPr txBox="1">
            <a:spLocks noChangeArrowheads="1"/>
          </p:cNvSpPr>
          <p:nvPr/>
        </p:nvSpPr>
        <p:spPr bwMode="auto">
          <a:xfrm>
            <a:off x="903784" y="1489329"/>
            <a:ext cx="18373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latin typeface="Verdana" pitchFamily="34" charset="0"/>
              </a:rPr>
              <a:t>MIC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latin typeface="Verdana" pitchFamily="34" charset="0"/>
              </a:rPr>
              <a:t> (Many Integrated Cores)</a:t>
            </a:r>
            <a:endParaRPr lang="en-US" altLang="en-US" sz="900" dirty="0">
              <a:latin typeface="Verdana" pitchFamily="34" charset="0"/>
            </a:endParaRPr>
          </a:p>
        </p:txBody>
      </p:sp>
      <p:sp>
        <p:nvSpPr>
          <p:cNvPr id="106511" name="Text Box 18"/>
          <p:cNvSpPr txBox="1">
            <a:spLocks noChangeArrowheads="1"/>
          </p:cNvSpPr>
          <p:nvPr/>
        </p:nvSpPr>
        <p:spPr bwMode="auto">
          <a:xfrm>
            <a:off x="4051328" y="5936236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>
                <a:latin typeface="Verdana" pitchFamily="34" charset="0"/>
              </a:rPr>
              <a:t>12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12" name="Text Box 41"/>
          <p:cNvSpPr txBox="1">
            <a:spLocks noChangeArrowheads="1"/>
          </p:cNvSpPr>
          <p:nvPr/>
        </p:nvSpPr>
        <p:spPr bwMode="auto">
          <a:xfrm>
            <a:off x="1193447" y="3016073"/>
            <a:ext cx="1089025" cy="8683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3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05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10</a:t>
            </a: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22 nm/&gt;50 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(announced)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13" name="Text Box 44"/>
          <p:cNvSpPr txBox="1">
            <a:spLocks noChangeArrowheads="1"/>
          </p:cNvSpPr>
          <p:nvPr/>
        </p:nvSpPr>
        <p:spPr bwMode="auto">
          <a:xfrm>
            <a:off x="3898601" y="3032699"/>
            <a:ext cx="1007007" cy="102335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3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   11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12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22 nm/60 cores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DP: 1.0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14" name="Text Box 45"/>
          <p:cNvSpPr txBox="1">
            <a:spLocks noChangeArrowheads="1"/>
          </p:cNvSpPr>
          <p:nvPr/>
        </p:nvSpPr>
        <p:spPr bwMode="auto">
          <a:xfrm>
            <a:off x="3864624" y="3254949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Xeon Phi 5110P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15" name="Text Box 67"/>
          <p:cNvSpPr txBox="1">
            <a:spLocks noChangeArrowheads="1"/>
          </p:cNvSpPr>
          <p:nvPr/>
        </p:nvSpPr>
        <p:spPr bwMode="auto">
          <a:xfrm>
            <a:off x="3856112" y="1476949"/>
            <a:ext cx="9669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Renamed 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b="1" dirty="0">
                <a:latin typeface="Verdana" pitchFamily="34" charset="0"/>
              </a:rPr>
              <a:t>Xeon Phi</a:t>
            </a:r>
            <a:endParaRPr lang="en-US" altLang="en-US" sz="1000" dirty="0">
              <a:latin typeface="Verdana" pitchFamily="34" charset="0"/>
            </a:endParaRPr>
          </a:p>
        </p:txBody>
      </p:sp>
      <p:sp>
        <p:nvSpPr>
          <p:cNvPr id="106516" name="Line 9"/>
          <p:cNvSpPr>
            <a:spLocks noChangeShapeType="1"/>
          </p:cNvSpPr>
          <p:nvPr/>
        </p:nvSpPr>
        <p:spPr bwMode="auto">
          <a:xfrm flipH="1">
            <a:off x="4936232" y="4137599"/>
            <a:ext cx="0" cy="1998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7" name="Text Box 18"/>
          <p:cNvSpPr txBox="1">
            <a:spLocks noChangeArrowheads="1"/>
          </p:cNvSpPr>
          <p:nvPr/>
        </p:nvSpPr>
        <p:spPr bwMode="auto">
          <a:xfrm>
            <a:off x="5281255" y="5936235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>
                <a:latin typeface="Verdana" pitchFamily="34" charset="0"/>
              </a:rPr>
              <a:t>13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18" name="Line 6"/>
          <p:cNvSpPr>
            <a:spLocks noChangeShapeType="1"/>
          </p:cNvSpPr>
          <p:nvPr/>
        </p:nvSpPr>
        <p:spPr bwMode="auto">
          <a:xfrm flipH="1">
            <a:off x="1102917" y="1800799"/>
            <a:ext cx="0" cy="43354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9" name="Line 13"/>
          <p:cNvSpPr>
            <a:spLocks noChangeShapeType="1"/>
          </p:cNvSpPr>
          <p:nvPr/>
        </p:nvSpPr>
        <p:spPr bwMode="auto">
          <a:xfrm flipV="1">
            <a:off x="1057400" y="5593336"/>
            <a:ext cx="7623248" cy="14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20" name="Text Box 64"/>
          <p:cNvSpPr txBox="1">
            <a:spLocks noChangeArrowheads="1"/>
          </p:cNvSpPr>
          <p:nvPr/>
        </p:nvSpPr>
        <p:spPr bwMode="auto">
          <a:xfrm>
            <a:off x="1557352" y="1306766"/>
            <a:ext cx="4905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05/10</a:t>
            </a:r>
          </a:p>
        </p:txBody>
      </p:sp>
      <p:sp>
        <p:nvSpPr>
          <p:cNvPr id="106521" name="Text Box 66"/>
          <p:cNvSpPr txBox="1">
            <a:spLocks noChangeArrowheads="1"/>
          </p:cNvSpPr>
          <p:nvPr/>
        </p:nvSpPr>
        <p:spPr bwMode="auto">
          <a:xfrm>
            <a:off x="4091834" y="1307086"/>
            <a:ext cx="4905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06/12</a:t>
            </a:r>
          </a:p>
        </p:txBody>
      </p:sp>
      <p:sp>
        <p:nvSpPr>
          <p:cNvPr id="106522" name="Text Box 67"/>
          <p:cNvSpPr txBox="1">
            <a:spLocks noChangeArrowheads="1"/>
          </p:cNvSpPr>
          <p:nvPr/>
        </p:nvSpPr>
        <p:spPr bwMode="auto">
          <a:xfrm>
            <a:off x="219324" y="1600774"/>
            <a:ext cx="763351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hu-HU"/>
            </a:defPPr>
            <a:lvl1pPr algn="ctr">
              <a:spcBef>
                <a:spcPct val="0"/>
              </a:spcBef>
              <a:buFontTx/>
              <a:buNone/>
              <a:defRPr sz="1000"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9pPr>
          </a:lstStyle>
          <a:p>
            <a:r>
              <a:rPr lang="en-US" altLang="en-US" dirty="0"/>
              <a:t>Branding</a:t>
            </a:r>
          </a:p>
        </p:txBody>
      </p:sp>
      <p:sp>
        <p:nvSpPr>
          <p:cNvPr id="106523" name="Text Box 44"/>
          <p:cNvSpPr txBox="1">
            <a:spLocks noChangeArrowheads="1"/>
          </p:cNvSpPr>
          <p:nvPr/>
        </p:nvSpPr>
        <p:spPr bwMode="auto">
          <a:xfrm>
            <a:off x="3712096" y="5163152"/>
            <a:ext cx="1244600" cy="68421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850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  </a:t>
            </a:r>
            <a:r>
              <a:rPr lang="hu-HU" altLang="en-US" sz="800" dirty="0" smtClean="0">
                <a:latin typeface="Verdana" pitchFamily="34" charset="0"/>
              </a:rPr>
              <a:t> </a:t>
            </a:r>
            <a:r>
              <a:rPr lang="en-US" altLang="en-US" sz="800" dirty="0" smtClean="0">
                <a:latin typeface="Verdana" pitchFamily="34" charset="0"/>
              </a:rPr>
              <a:t> </a:t>
            </a:r>
            <a:r>
              <a:rPr lang="en-US" altLang="en-US" sz="800" dirty="0">
                <a:latin typeface="Verdana" pitchFamily="34" charset="0"/>
              </a:rPr>
              <a:t>06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12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Open source SW for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Knights Corner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24" name="Text Box 70"/>
          <p:cNvSpPr txBox="1">
            <a:spLocks noChangeArrowheads="1"/>
          </p:cNvSpPr>
          <p:nvPr/>
        </p:nvSpPr>
        <p:spPr bwMode="auto">
          <a:xfrm>
            <a:off x="219324" y="5413882"/>
            <a:ext cx="760144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hu-HU"/>
            </a:defPPr>
            <a:lvl1pPr algn="ctr">
              <a:spcBef>
                <a:spcPct val="0"/>
              </a:spcBef>
              <a:buFontTx/>
              <a:buNone/>
              <a:defRPr sz="1000"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9pPr>
          </a:lstStyle>
          <a:p>
            <a:r>
              <a:rPr lang="en-US" altLang="en-US" dirty="0"/>
              <a:t>Software</a:t>
            </a:r>
            <a:r>
              <a:rPr lang="hu-HU" altLang="en-US" dirty="0"/>
              <a:t/>
            </a:r>
            <a:br>
              <a:rPr lang="hu-HU" altLang="en-US" dirty="0"/>
            </a:br>
            <a:r>
              <a:rPr lang="en-US" altLang="en-US" dirty="0"/>
              <a:t>support</a:t>
            </a:r>
          </a:p>
        </p:txBody>
      </p:sp>
      <p:sp>
        <p:nvSpPr>
          <p:cNvPr id="106525" name="Text Box 45"/>
          <p:cNvSpPr txBox="1">
            <a:spLocks noChangeArrowheads="1"/>
          </p:cNvSpPr>
          <p:nvPr/>
        </p:nvSpPr>
        <p:spPr bwMode="auto">
          <a:xfrm>
            <a:off x="3784104" y="5413949"/>
            <a:ext cx="1122363" cy="358775"/>
          </a:xfrm>
          <a:prstGeom prst="rect">
            <a:avLst/>
          </a:prstGeom>
          <a:solidFill>
            <a:srgbClr val="FF0000">
              <a:alpha val="1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106526" name="Rectangle 73"/>
          <p:cNvSpPr>
            <a:spLocks noChangeArrowheads="1"/>
          </p:cNvSpPr>
          <p:nvPr/>
        </p:nvSpPr>
        <p:spPr bwMode="auto">
          <a:xfrm>
            <a:off x="4474363" y="2818387"/>
            <a:ext cx="10414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Knights Corner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27" name="Text Box 44"/>
          <p:cNvSpPr txBox="1">
            <a:spLocks noChangeArrowheads="1"/>
          </p:cNvSpPr>
          <p:nvPr/>
        </p:nvSpPr>
        <p:spPr bwMode="auto">
          <a:xfrm>
            <a:off x="5008240" y="2997051"/>
            <a:ext cx="1183337" cy="154914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5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   06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13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4200"/>
              </a:spcAft>
              <a:buFontTx/>
              <a:buNone/>
            </a:pPr>
            <a:r>
              <a:rPr lang="en-US" altLang="en-US" sz="800" dirty="0" smtClean="0">
                <a:latin typeface="Verdana" pitchFamily="34" charset="0"/>
              </a:rPr>
              <a:t>22 </a:t>
            </a:r>
            <a:r>
              <a:rPr lang="en-US" altLang="en-US" sz="800" dirty="0">
                <a:latin typeface="Verdana" pitchFamily="34" charset="0"/>
              </a:rPr>
              <a:t>nm/57/61 cores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DP: &gt; 1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28" name="Text Box 45"/>
          <p:cNvSpPr txBox="1">
            <a:spLocks noChangeArrowheads="1"/>
          </p:cNvSpPr>
          <p:nvPr/>
        </p:nvSpPr>
        <p:spPr bwMode="auto">
          <a:xfrm>
            <a:off x="5069326" y="3254949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Xeon Phi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3120/7120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30" name="Text Box 45"/>
          <p:cNvSpPr txBox="1">
            <a:spLocks noChangeArrowheads="1"/>
          </p:cNvSpPr>
          <p:nvPr/>
        </p:nvSpPr>
        <p:spPr bwMode="auto">
          <a:xfrm>
            <a:off x="1204559" y="3254949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Corner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106532" name="Line 81"/>
          <p:cNvSpPr>
            <a:spLocks noChangeShapeType="1"/>
          </p:cNvSpPr>
          <p:nvPr/>
        </p:nvSpPr>
        <p:spPr bwMode="auto">
          <a:xfrm>
            <a:off x="4936232" y="1832549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33" name="Text Box 44"/>
          <p:cNvSpPr txBox="1">
            <a:spLocks noChangeArrowheads="1"/>
          </p:cNvSpPr>
          <p:nvPr/>
        </p:nvSpPr>
        <p:spPr bwMode="auto">
          <a:xfrm>
            <a:off x="7270503" y="4688461"/>
            <a:ext cx="124618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14 </a:t>
            </a:r>
            <a:r>
              <a:rPr lang="en-US" altLang="en-US" sz="800" dirty="0" smtClean="0">
                <a:latin typeface="Verdana" pitchFamily="34" charset="0"/>
              </a:rPr>
              <a:t>nm/</a:t>
            </a:r>
            <a:r>
              <a:rPr lang="hu-HU" altLang="en-US" sz="800" dirty="0" smtClean="0">
                <a:latin typeface="Verdana" pitchFamily="34" charset="0"/>
              </a:rPr>
              <a:t>72</a:t>
            </a:r>
            <a:r>
              <a:rPr lang="en-US" altLang="en-US" sz="800" dirty="0" smtClean="0">
                <a:latin typeface="Verdana" pitchFamily="34" charset="0"/>
              </a:rPr>
              <a:t> </a:t>
            </a:r>
            <a:r>
              <a:rPr lang="en-US" altLang="en-US" sz="800" dirty="0">
                <a:latin typeface="Verdana" pitchFamily="34" charset="0"/>
              </a:rPr>
              <a:t>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DP: ~ 3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42" name="Line 9"/>
          <p:cNvSpPr>
            <a:spLocks noChangeShapeType="1"/>
          </p:cNvSpPr>
          <p:nvPr/>
        </p:nvSpPr>
        <p:spPr bwMode="auto">
          <a:xfrm flipH="1">
            <a:off x="6160368" y="1863505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9"/>
          <p:cNvSpPr>
            <a:spLocks noChangeShapeType="1"/>
          </p:cNvSpPr>
          <p:nvPr/>
        </p:nvSpPr>
        <p:spPr bwMode="auto">
          <a:xfrm flipH="1">
            <a:off x="7368683" y="1857948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Text Box 18"/>
          <p:cNvSpPr txBox="1">
            <a:spLocks noChangeArrowheads="1"/>
          </p:cNvSpPr>
          <p:nvPr/>
        </p:nvSpPr>
        <p:spPr bwMode="auto">
          <a:xfrm>
            <a:off x="6520408" y="5941853"/>
            <a:ext cx="511679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 smtClean="0">
                <a:latin typeface="Verdana" pitchFamily="34" charset="0"/>
              </a:rPr>
              <a:t>1</a:t>
            </a:r>
            <a:r>
              <a:rPr lang="hu-HU" altLang="en-US" sz="1000" dirty="0" smtClean="0">
                <a:latin typeface="Verdana" pitchFamily="34" charset="0"/>
              </a:rPr>
              <a:t>4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5" name="Text Box 18"/>
          <p:cNvSpPr txBox="1">
            <a:spLocks noChangeArrowheads="1"/>
          </p:cNvSpPr>
          <p:nvPr/>
        </p:nvSpPr>
        <p:spPr bwMode="auto">
          <a:xfrm>
            <a:off x="7715196" y="5909090"/>
            <a:ext cx="511679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 smtClean="0">
                <a:latin typeface="Verdana" pitchFamily="34" charset="0"/>
              </a:rPr>
              <a:t>1</a:t>
            </a:r>
            <a:r>
              <a:rPr lang="hu-HU" altLang="en-US" sz="1000" dirty="0" smtClean="0">
                <a:latin typeface="Verdana" pitchFamily="34" charset="0"/>
              </a:rPr>
              <a:t>5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7" name="Line 9"/>
          <p:cNvSpPr>
            <a:spLocks noChangeShapeType="1"/>
          </p:cNvSpPr>
          <p:nvPr/>
        </p:nvSpPr>
        <p:spPr bwMode="auto">
          <a:xfrm flipH="1">
            <a:off x="8577904" y="1855821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34" name="Text Box 30"/>
          <p:cNvSpPr txBox="1">
            <a:spLocks noChangeArrowheads="1"/>
          </p:cNvSpPr>
          <p:nvPr/>
        </p:nvSpPr>
        <p:spPr bwMode="auto">
          <a:xfrm>
            <a:off x="7437839" y="4405886"/>
            <a:ext cx="988514" cy="287338"/>
          </a:xfrm>
          <a:prstGeom prst="rect">
            <a:avLst/>
          </a:prstGeom>
          <a:solidFill>
            <a:srgbClr val="3366FF">
              <a:alpha val="4588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??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106529" name="Text Box 45"/>
          <p:cNvSpPr txBox="1">
            <a:spLocks noChangeArrowheads="1"/>
          </p:cNvSpPr>
          <p:nvPr/>
        </p:nvSpPr>
        <p:spPr bwMode="auto">
          <a:xfrm>
            <a:off x="1216643" y="2246886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Ferry</a:t>
            </a:r>
            <a:endParaRPr lang="hu-HU" altLang="en-US" sz="800" b="1">
              <a:latin typeface="Verdana" pitchFamily="34" charset="0"/>
            </a:endParaRPr>
          </a:p>
        </p:txBody>
      </p:sp>
      <p:grpSp>
        <p:nvGrpSpPr>
          <p:cNvPr id="49" name="Group 23"/>
          <p:cNvGrpSpPr>
            <a:grpSpLocks/>
          </p:cNvGrpSpPr>
          <p:nvPr/>
        </p:nvGrpSpPr>
        <p:grpSpPr bwMode="auto">
          <a:xfrm flipV="1">
            <a:off x="1642437" y="2186402"/>
            <a:ext cx="58738" cy="36513"/>
            <a:chOff x="3109" y="934"/>
            <a:chExt cx="37" cy="23"/>
          </a:xfrm>
        </p:grpSpPr>
        <p:sp>
          <p:nvSpPr>
            <p:cNvPr id="50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2" name="Group 23"/>
          <p:cNvGrpSpPr>
            <a:grpSpLocks/>
          </p:cNvGrpSpPr>
          <p:nvPr/>
        </p:nvGrpSpPr>
        <p:grpSpPr bwMode="auto">
          <a:xfrm flipV="1">
            <a:off x="1637134" y="3198512"/>
            <a:ext cx="58738" cy="36513"/>
            <a:chOff x="3109" y="934"/>
            <a:chExt cx="37" cy="23"/>
          </a:xfrm>
        </p:grpSpPr>
        <p:sp>
          <p:nvSpPr>
            <p:cNvPr id="53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4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5" name="Group 23"/>
          <p:cNvGrpSpPr>
            <a:grpSpLocks/>
          </p:cNvGrpSpPr>
          <p:nvPr/>
        </p:nvGrpSpPr>
        <p:grpSpPr bwMode="auto">
          <a:xfrm flipV="1">
            <a:off x="4707574" y="3192971"/>
            <a:ext cx="58738" cy="36513"/>
            <a:chOff x="3109" y="934"/>
            <a:chExt cx="37" cy="23"/>
          </a:xfrm>
        </p:grpSpPr>
        <p:sp>
          <p:nvSpPr>
            <p:cNvPr id="56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7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8" name="Group 23"/>
          <p:cNvGrpSpPr>
            <a:grpSpLocks/>
          </p:cNvGrpSpPr>
          <p:nvPr/>
        </p:nvGrpSpPr>
        <p:grpSpPr bwMode="auto">
          <a:xfrm flipV="1">
            <a:off x="4311212" y="5346053"/>
            <a:ext cx="58738" cy="36513"/>
            <a:chOff x="3109" y="934"/>
            <a:chExt cx="37" cy="23"/>
          </a:xfrm>
        </p:grpSpPr>
        <p:sp>
          <p:nvSpPr>
            <p:cNvPr id="59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0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1" name="Group 23"/>
          <p:cNvGrpSpPr>
            <a:grpSpLocks/>
          </p:cNvGrpSpPr>
          <p:nvPr/>
        </p:nvGrpSpPr>
        <p:grpSpPr bwMode="auto">
          <a:xfrm flipV="1">
            <a:off x="5543032" y="3192971"/>
            <a:ext cx="58738" cy="36513"/>
            <a:chOff x="3109" y="934"/>
            <a:chExt cx="37" cy="23"/>
          </a:xfrm>
        </p:grpSpPr>
        <p:sp>
          <p:nvSpPr>
            <p:cNvPr id="62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3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4" name="Group 23"/>
          <p:cNvGrpSpPr>
            <a:grpSpLocks/>
          </p:cNvGrpSpPr>
          <p:nvPr/>
        </p:nvGrpSpPr>
        <p:grpSpPr bwMode="auto">
          <a:xfrm flipV="1">
            <a:off x="8203726" y="4341521"/>
            <a:ext cx="58738" cy="36513"/>
            <a:chOff x="3109" y="934"/>
            <a:chExt cx="37" cy="23"/>
          </a:xfrm>
        </p:grpSpPr>
        <p:sp>
          <p:nvSpPr>
            <p:cNvPr id="65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6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68" name="Téglalap 1"/>
          <p:cNvSpPr/>
          <p:nvPr/>
        </p:nvSpPr>
        <p:spPr>
          <a:xfrm>
            <a:off x="5014487" y="4385756"/>
            <a:ext cx="1066175" cy="38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9" name="Text Box 29"/>
          <p:cNvSpPr txBox="1">
            <a:spLocks noChangeArrowheads="1"/>
          </p:cNvSpPr>
          <p:nvPr/>
        </p:nvSpPr>
        <p:spPr bwMode="auto">
          <a:xfrm>
            <a:off x="4967696" y="4012186"/>
            <a:ext cx="1149675" cy="36317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Knights Landing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dirty="0" smtClean="0">
                <a:latin typeface="Verdana" pitchFamily="34" charset="0"/>
              </a:rPr>
              <a:t>    </a:t>
            </a:r>
            <a:r>
              <a:rPr lang="hu-HU" altLang="en-US" sz="800" dirty="0" smtClean="0">
                <a:latin typeface="Verdana" pitchFamily="34" charset="0"/>
              </a:rPr>
              <a:t>0</a:t>
            </a:r>
            <a:r>
              <a:rPr lang="en-US" altLang="en-US" sz="800" dirty="0" smtClean="0">
                <a:latin typeface="Verdana" pitchFamily="34" charset="0"/>
              </a:rPr>
              <a:t>6</a:t>
            </a:r>
            <a:r>
              <a:rPr lang="hu-HU" altLang="en-US" sz="800" dirty="0" smtClean="0">
                <a:latin typeface="Verdana" pitchFamily="34" charset="0"/>
              </a:rPr>
              <a:t>/</a:t>
            </a:r>
            <a:r>
              <a:rPr lang="en-US" altLang="en-US" sz="800" dirty="0" smtClean="0">
                <a:latin typeface="Verdana" pitchFamily="34" charset="0"/>
              </a:rPr>
              <a:t>13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70" name="Text Box 44"/>
          <p:cNvSpPr txBox="1">
            <a:spLocks noChangeArrowheads="1"/>
          </p:cNvSpPr>
          <p:nvPr/>
        </p:nvSpPr>
        <p:spPr bwMode="auto">
          <a:xfrm>
            <a:off x="4870203" y="4701161"/>
            <a:ext cx="124618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14 </a:t>
            </a:r>
            <a:r>
              <a:rPr lang="en-US" altLang="en-US" sz="800" dirty="0" smtClean="0">
                <a:latin typeface="Verdana" pitchFamily="34" charset="0"/>
              </a:rPr>
              <a:t>nm/? </a:t>
            </a:r>
            <a:r>
              <a:rPr lang="en-US" altLang="en-US" sz="800" dirty="0">
                <a:latin typeface="Verdana" pitchFamily="34" charset="0"/>
              </a:rPr>
              <a:t>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DP: ~ 3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71" name="Text Box 30"/>
          <p:cNvSpPr txBox="1">
            <a:spLocks noChangeArrowheads="1"/>
          </p:cNvSpPr>
          <p:nvPr/>
        </p:nvSpPr>
        <p:spPr bwMode="auto">
          <a:xfrm>
            <a:off x="5037539" y="4418586"/>
            <a:ext cx="988514" cy="287338"/>
          </a:xfrm>
          <a:prstGeom prst="rect">
            <a:avLst/>
          </a:prstGeom>
          <a:solidFill>
            <a:srgbClr val="3366FF">
              <a:alpha val="4588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??</a:t>
            </a:r>
            <a:endParaRPr lang="hu-HU" altLang="en-US" sz="800" b="1">
              <a:latin typeface="Verdana" pitchFamily="34" charset="0"/>
            </a:endParaRPr>
          </a:p>
        </p:txBody>
      </p:sp>
      <p:grpSp>
        <p:nvGrpSpPr>
          <p:cNvPr id="72" name="Group 23"/>
          <p:cNvGrpSpPr>
            <a:grpSpLocks/>
          </p:cNvGrpSpPr>
          <p:nvPr/>
        </p:nvGrpSpPr>
        <p:grpSpPr bwMode="auto">
          <a:xfrm flipV="1">
            <a:off x="5536726" y="4361379"/>
            <a:ext cx="58738" cy="36513"/>
            <a:chOff x="3109" y="934"/>
            <a:chExt cx="37" cy="23"/>
          </a:xfrm>
        </p:grpSpPr>
        <p:sp>
          <p:nvSpPr>
            <p:cNvPr id="73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4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954069" y="1970718"/>
            <a:ext cx="1533891" cy="103658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4.2 </a:t>
            </a:r>
            <a:r>
              <a:rPr lang="en-US" dirty="0" smtClean="0"/>
              <a:t>The Knights Ferry prototype system </a:t>
            </a:r>
            <a:r>
              <a:rPr lang="hu-HU" dirty="0" smtClean="0"/>
              <a:t>(1)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2027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5"/>
          <p:cNvSpPr txBox="1">
            <a:spLocks noChangeArrowheads="1"/>
          </p:cNvSpPr>
          <p:nvPr/>
        </p:nvSpPr>
        <p:spPr bwMode="auto">
          <a:xfrm>
            <a:off x="174625" y="671513"/>
            <a:ext cx="637386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The microarchitecture of the Knights Ferry prototype system</a:t>
            </a:r>
          </a:p>
        </p:txBody>
      </p:sp>
      <p:pic>
        <p:nvPicPr>
          <p:cNvPr id="9113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1" y="1908174"/>
            <a:ext cx="5899150" cy="420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40" name="Text Box 8"/>
          <p:cNvSpPr txBox="1">
            <a:spLocks noChangeArrowheads="1"/>
          </p:cNvSpPr>
          <p:nvPr/>
        </p:nvSpPr>
        <p:spPr bwMode="auto">
          <a:xfrm>
            <a:off x="203200" y="960438"/>
            <a:ext cx="68839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It is a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bidirectional ring based architecture with 32 Pentium-like cores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and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 a coherent L2 cache built up of 256 kB/core segments, as shown below.</a:t>
            </a:r>
          </a:p>
        </p:txBody>
      </p:sp>
      <p:sp>
        <p:nvSpPr>
          <p:cNvPr id="91143" name="Text Box 9"/>
          <p:cNvSpPr txBox="1">
            <a:spLocks noChangeArrowheads="1"/>
          </p:cNvSpPr>
          <p:nvPr/>
        </p:nvSpPr>
        <p:spPr bwMode="auto">
          <a:xfrm>
            <a:off x="6862763" y="3155950"/>
            <a:ext cx="2074862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Internal name of the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Knights Ferry processor: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Aubrey Isles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94355" y="6324600"/>
            <a:ext cx="46478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Figure: Microarchitecture of the Knights Ferry [</a:t>
            </a:r>
            <a:r>
              <a:rPr lang="hu-HU" dirty="0" smtClean="0"/>
              <a:t>5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9" name="Cím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4.2 </a:t>
            </a:r>
            <a:r>
              <a:rPr lang="en-US" dirty="0" smtClean="0"/>
              <a:t>The Knights Ferry prototype system </a:t>
            </a:r>
            <a:r>
              <a:rPr lang="hu-HU" dirty="0" smtClean="0"/>
              <a:t>(3)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" t="27049" r="7787" b="10432"/>
          <a:stretch>
            <a:fillRect/>
          </a:stretch>
        </p:blipFill>
        <p:spPr bwMode="auto">
          <a:xfrm>
            <a:off x="239713" y="1277938"/>
            <a:ext cx="4908550" cy="267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" r="5267" b="27330"/>
          <a:stretch>
            <a:fillRect/>
          </a:stretch>
        </p:blipFill>
        <p:spPr bwMode="auto">
          <a:xfrm>
            <a:off x="107950" y="4090988"/>
            <a:ext cx="5040313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64" name="Text Box 7"/>
          <p:cNvSpPr txBox="1">
            <a:spLocks noChangeArrowheads="1"/>
          </p:cNvSpPr>
          <p:nvPr/>
        </p:nvSpPr>
        <p:spPr bwMode="auto">
          <a:xfrm>
            <a:off x="196850" y="666750"/>
            <a:ext cx="77358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Comparing the microarchitectures of Intel’s Knights Ferry and the </a:t>
            </a:r>
            <a:r>
              <a:rPr lang="en-US" altLang="en-US" sz="1400" b="1" dirty="0" err="1">
                <a:solidFill>
                  <a:schemeClr val="accent6"/>
                </a:solidFill>
                <a:latin typeface="Verdana" pitchFamily="34" charset="0"/>
              </a:rPr>
              <a:t>Larrabee</a:t>
            </a:r>
            <a:endParaRPr lang="en-US" altLang="en-US" sz="1400" b="1" dirty="0">
              <a:solidFill>
                <a:schemeClr val="accent6"/>
              </a:solidFill>
              <a:latin typeface="Verdana" pitchFamily="34" charset="0"/>
            </a:endParaRPr>
          </a:p>
        </p:txBody>
      </p:sp>
      <p:sp>
        <p:nvSpPr>
          <p:cNvPr id="92165" name="Text Box 8"/>
          <p:cNvSpPr txBox="1">
            <a:spLocks noChangeArrowheads="1"/>
          </p:cNvSpPr>
          <p:nvPr/>
        </p:nvSpPr>
        <p:spPr bwMode="auto">
          <a:xfrm>
            <a:off x="5219700" y="1916113"/>
            <a:ext cx="37687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Microarchitecture of Intel’s Knight Ferry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           (published in 2010)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5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]</a:t>
            </a:r>
          </a:p>
        </p:txBody>
      </p:sp>
      <p:sp>
        <p:nvSpPr>
          <p:cNvPr id="92166" name="Text Box 9"/>
          <p:cNvSpPr txBox="1">
            <a:spLocks noChangeArrowheads="1"/>
          </p:cNvSpPr>
          <p:nvPr/>
        </p:nvSpPr>
        <p:spPr bwMode="auto">
          <a:xfrm>
            <a:off x="5384800" y="4724400"/>
            <a:ext cx="34464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Microarchitecture of Intel’s Larrabee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(published in 2008)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3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]</a:t>
            </a:r>
          </a:p>
        </p:txBody>
      </p:sp>
      <p:sp>
        <p:nvSpPr>
          <p:cNvPr id="9" name="Cím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4.2 </a:t>
            </a:r>
            <a:r>
              <a:rPr lang="en-US" dirty="0" smtClean="0"/>
              <a:t>The Knights Ferry prototype system </a:t>
            </a:r>
            <a:r>
              <a:rPr lang="hu-HU" dirty="0" smtClean="0"/>
              <a:t>(4)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Aubrey Isle die (Knights Corner MIC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285875"/>
            <a:ext cx="69723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Box 2"/>
          <p:cNvSpPr txBox="1">
            <a:spLocks noChangeArrowheads="1"/>
          </p:cNvSpPr>
          <p:nvPr/>
        </p:nvSpPr>
        <p:spPr bwMode="auto">
          <a:xfrm>
            <a:off x="185738" y="676275"/>
            <a:ext cx="3160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Die plot of Knights Ferry </a:t>
            </a:r>
            <a:r>
              <a:rPr lang="en-US" altLang="en-US" sz="1400" dirty="0">
                <a:latin typeface="Verdana" pitchFamily="34" charset="0"/>
              </a:rPr>
              <a:t>[18]</a:t>
            </a:r>
          </a:p>
        </p:txBody>
      </p:sp>
      <p:sp>
        <p:nvSpPr>
          <p:cNvPr id="6" name="Cím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4.2 </a:t>
            </a:r>
            <a:r>
              <a:rPr lang="en-US" dirty="0" smtClean="0"/>
              <a:t>The Knights Ferry prototype system </a:t>
            </a:r>
            <a:r>
              <a:rPr lang="hu-HU" dirty="0" smtClean="0"/>
              <a:t>(5)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5"/>
          <p:cNvSpPr txBox="1">
            <a:spLocks noChangeArrowheads="1"/>
          </p:cNvSpPr>
          <p:nvPr/>
        </p:nvSpPr>
        <p:spPr bwMode="auto">
          <a:xfrm>
            <a:off x="376238" y="5894388"/>
            <a:ext cx="8643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Figure: Knights Ferry at its debut at the International Supercomputing Conference in 2010 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5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</a:t>
            </a:r>
          </a:p>
        </p:txBody>
      </p:sp>
      <p:sp>
        <p:nvSpPr>
          <p:cNvPr id="95235" name="Text Box 6"/>
          <p:cNvSpPr txBox="1">
            <a:spLocks noChangeArrowheads="1"/>
          </p:cNvSpPr>
          <p:nvPr/>
        </p:nvSpPr>
        <p:spPr bwMode="auto">
          <a:xfrm>
            <a:off x="187325" y="666750"/>
            <a:ext cx="3275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Main features of Knights Ferry </a:t>
            </a:r>
          </a:p>
        </p:txBody>
      </p:sp>
      <p:grpSp>
        <p:nvGrpSpPr>
          <p:cNvPr id="95236" name="Group 8"/>
          <p:cNvGrpSpPr>
            <a:grpSpLocks/>
          </p:cNvGrpSpPr>
          <p:nvPr/>
        </p:nvGrpSpPr>
        <p:grpSpPr bwMode="auto">
          <a:xfrm>
            <a:off x="1317625" y="1211263"/>
            <a:ext cx="6567488" cy="4675187"/>
            <a:chOff x="830" y="893"/>
            <a:chExt cx="4137" cy="2945"/>
          </a:xfrm>
        </p:grpSpPr>
        <p:sp>
          <p:nvSpPr>
            <p:cNvPr id="95239" name="Picture 3"/>
            <p:cNvSpPr>
              <a:spLocks noChangeAspect="1" noChangeArrowheads="1"/>
            </p:cNvSpPr>
            <p:nvPr/>
          </p:nvSpPr>
          <p:spPr bwMode="auto">
            <a:xfrm>
              <a:off x="830" y="893"/>
              <a:ext cx="4137" cy="29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5240" name="Oval 7"/>
            <p:cNvSpPr>
              <a:spLocks noChangeArrowheads="1"/>
            </p:cNvSpPr>
            <p:nvPr/>
          </p:nvSpPr>
          <p:spPr bwMode="auto">
            <a:xfrm>
              <a:off x="1066" y="3150"/>
              <a:ext cx="3719" cy="45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pic>
        <p:nvPicPr>
          <p:cNvPr id="9524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1295400"/>
            <a:ext cx="66579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4318000" y="1981200"/>
            <a:ext cx="3606800" cy="27432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Cím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4.2 </a:t>
            </a:r>
            <a:r>
              <a:rPr lang="en-US" dirty="0" smtClean="0"/>
              <a:t>The Knights Ferry prototype system </a:t>
            </a:r>
            <a:r>
              <a:rPr lang="hu-HU" dirty="0" smtClean="0"/>
              <a:t>(6)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140"/>
          <p:cNvSpPr txBox="1">
            <a:spLocks noChangeArrowheads="1"/>
          </p:cNvSpPr>
          <p:nvPr/>
        </p:nvSpPr>
        <p:spPr bwMode="auto">
          <a:xfrm>
            <a:off x="2036763" y="6508750"/>
            <a:ext cx="52530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Table</a:t>
            </a:r>
            <a:r>
              <a:rPr lang="hu-HU" altLang="en-US" sz="1400">
                <a:solidFill>
                  <a:srgbClr val="000000"/>
                </a:solidFill>
              </a:rPr>
              <a:t> 4.1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: Main features of Intel’s Xeon Phi line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8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],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13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]</a:t>
            </a:r>
          </a:p>
        </p:txBody>
      </p:sp>
      <p:graphicFrame>
        <p:nvGraphicFramePr>
          <p:cNvPr id="157699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662367"/>
              </p:ext>
            </p:extLst>
          </p:nvPr>
        </p:nvGraphicFramePr>
        <p:xfrm>
          <a:off x="692150" y="692150"/>
          <a:ext cx="7683500" cy="5702311"/>
        </p:xfrm>
        <a:graphic>
          <a:graphicData uri="http://schemas.openxmlformats.org/drawingml/2006/table">
            <a:tbl>
              <a:tblPr/>
              <a:tblGrid>
                <a:gridCol w="1829027"/>
                <a:gridCol w="1558000"/>
                <a:gridCol w="1432157"/>
                <a:gridCol w="1432158"/>
                <a:gridCol w="1432158"/>
              </a:tblGrid>
              <a:tr h="230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Intel’s Xeon Phi, formerly Many Integrated Cores (MIC) line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Core type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Knights Ferry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5110P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3120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7120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Based</a:t>
                      </a:r>
                      <a:r>
                        <a:rPr kumimoji="0" 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hu-H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on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Aubrey Isle core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Introduction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r>
                        <a:rPr kumimoji="0" 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2010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11/2012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06/2013 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06/2013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Processor</a:t>
                      </a:r>
                      <a:endParaRPr kumimoji="0" lang="hu-H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Technology/no. of transistors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45 nm/2300 mtrs/684 mm</a:t>
                      </a:r>
                      <a:r>
                        <a:rPr kumimoji="0" lang="en-US" sz="1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hu-HU" sz="10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 nm/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5 000 mtrs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 nm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 nm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Core count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57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61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Threads/core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Core frequency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1.2 GHz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1.053 GHz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1.1 GHz.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1.238 GHz.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L2/core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256 kByte/core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 kByte/core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kB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/core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kB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/core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FP32 performance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0.75 TFLOPS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n.a.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FP64 performance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1.01 TFLOPS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1.003 TFLOPS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1.2 TFLOPŐS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Memory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31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Mem.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clock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GT/s?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GT/s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GT/s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5.5 GT/s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No. of memory channels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16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12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Mem. bandwidth 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160 GB/s?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320 GB/s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240 GB/s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352 GB/s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Mem. size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or 2 GByte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GByte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 GB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 GB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Mem. type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System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ECC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no ECC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ECC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ECC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ECC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Interface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PCIe2.0x16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PCIe2.0x16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2.0x16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2.0x16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Slot request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Single slot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Single slot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Cooling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Active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Active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Passive / Active cooling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Passive / Active cooling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Power (max)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W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245 W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W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W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6408" name="Rounded Rectangle 1"/>
          <p:cNvSpPr>
            <a:spLocks noChangeArrowheads="1"/>
          </p:cNvSpPr>
          <p:nvPr/>
        </p:nvSpPr>
        <p:spPr bwMode="auto">
          <a:xfrm>
            <a:off x="2533650" y="957263"/>
            <a:ext cx="1541463" cy="5418137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7" name="Cím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4.2 </a:t>
            </a:r>
            <a:r>
              <a:rPr lang="en-US" dirty="0" smtClean="0"/>
              <a:t>The Knights Ferry prototype system </a:t>
            </a:r>
            <a:r>
              <a:rPr lang="hu-HU" dirty="0" smtClean="0"/>
              <a:t>(7)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5"/>
          <p:cNvSpPr txBox="1">
            <a:spLocks noChangeArrowheads="1"/>
          </p:cNvSpPr>
          <p:nvPr/>
        </p:nvSpPr>
        <p:spPr bwMode="auto">
          <a:xfrm>
            <a:off x="376238" y="6364288"/>
            <a:ext cx="87233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Figure: Knights Ferry at its debut at the International Supercomputing Conference in 2010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5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]</a:t>
            </a:r>
          </a:p>
        </p:txBody>
      </p:sp>
      <p:sp>
        <p:nvSpPr>
          <p:cNvPr id="97283" name="Text Box 6"/>
          <p:cNvSpPr txBox="1">
            <a:spLocks noChangeArrowheads="1"/>
          </p:cNvSpPr>
          <p:nvPr/>
        </p:nvSpPr>
        <p:spPr bwMode="auto">
          <a:xfrm>
            <a:off x="187325" y="676275"/>
            <a:ext cx="31162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Significance of Knights Ferry </a:t>
            </a:r>
          </a:p>
        </p:txBody>
      </p:sp>
      <p:sp>
        <p:nvSpPr>
          <p:cNvPr id="97284" name="Picture 3"/>
          <p:cNvSpPr>
            <a:spLocks noChangeAspect="1" noChangeArrowheads="1"/>
          </p:cNvSpPr>
          <p:nvPr/>
        </p:nvSpPr>
        <p:spPr bwMode="auto">
          <a:xfrm>
            <a:off x="1317625" y="1929247"/>
            <a:ext cx="6567488" cy="467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7286" name="Text Box 9"/>
          <p:cNvSpPr txBox="1">
            <a:spLocks noChangeArrowheads="1"/>
          </p:cNvSpPr>
          <p:nvPr/>
        </p:nvSpPr>
        <p:spPr bwMode="auto">
          <a:xfrm>
            <a:off x="234950" y="990600"/>
            <a:ext cx="85077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Knights Ferry became 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software development platform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for the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</a:rPr>
              <a:t>MIC line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, renamed later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become the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Xeon Phi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line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.</a:t>
            </a: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1784784"/>
            <a:ext cx="66579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1692275" y="5513104"/>
            <a:ext cx="5903913" cy="7207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Cím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4.2 </a:t>
            </a:r>
            <a:r>
              <a:rPr lang="en-US" dirty="0" smtClean="0"/>
              <a:t>The Knights Ferry prototype system </a:t>
            </a:r>
            <a:r>
              <a:rPr lang="hu-HU" dirty="0" smtClean="0"/>
              <a:t>(8)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6"/>
          <p:cNvSpPr txBox="1">
            <a:spLocks noChangeArrowheads="1"/>
          </p:cNvSpPr>
          <p:nvPr/>
        </p:nvSpPr>
        <p:spPr bwMode="auto">
          <a:xfrm>
            <a:off x="177800" y="673100"/>
            <a:ext cx="89995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Principle of Intel’s common software development platform for multicores, many-cores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  and clusters </a:t>
            </a: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10</a:t>
            </a:r>
            <a:r>
              <a:rPr lang="en-US" altLang="en-US" sz="1400" dirty="0">
                <a:latin typeface="Verdana" pitchFamily="34" charset="0"/>
              </a:rPr>
              <a:t>]</a:t>
            </a:r>
          </a:p>
        </p:txBody>
      </p:sp>
      <p:pic>
        <p:nvPicPr>
          <p:cNvPr id="1198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352550"/>
            <a:ext cx="90297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ím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4.2 </a:t>
            </a:r>
            <a:r>
              <a:rPr lang="en-US" dirty="0" smtClean="0"/>
              <a:t>The Knights Ferry prototype system </a:t>
            </a:r>
            <a:r>
              <a:rPr lang="hu-HU" dirty="0" smtClean="0"/>
              <a:t>(10)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85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778" name="Picture 2" descr="http://twimgs.com/ddj/images/article/2012/1212/farb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310981"/>
            <a:ext cx="6951318" cy="521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8139" y="682625"/>
            <a:ext cx="5391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Principle of programming of the MIC/Xeon Phi </a:t>
            </a:r>
            <a:r>
              <a:rPr lang="en-US" dirty="0" smtClean="0"/>
              <a:t>[</a:t>
            </a:r>
            <a:r>
              <a:rPr lang="hu-HU" dirty="0" smtClean="0"/>
              <a:t>30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6" name="Cím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4.2 </a:t>
            </a:r>
            <a:r>
              <a:rPr lang="en-US" dirty="0" smtClean="0"/>
              <a:t>The Knights Ferry prototype system </a:t>
            </a:r>
            <a:r>
              <a:rPr lang="hu-HU" dirty="0" smtClean="0"/>
              <a:t>(11)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6946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 Box 4"/>
          <p:cNvSpPr txBox="1">
            <a:spLocks noChangeArrowheads="1"/>
          </p:cNvSpPr>
          <p:nvPr/>
        </p:nvSpPr>
        <p:spPr bwMode="auto">
          <a:xfrm>
            <a:off x="184150" y="673100"/>
            <a:ext cx="89979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Renaming the MIC branding to Xeon Phi and providing open source software support -2</a:t>
            </a:r>
          </a:p>
        </p:txBody>
      </p:sp>
      <p:sp>
        <p:nvSpPr>
          <p:cNvPr id="106502" name="Line 13"/>
          <p:cNvSpPr>
            <a:spLocks noChangeShapeType="1"/>
          </p:cNvSpPr>
          <p:nvPr/>
        </p:nvSpPr>
        <p:spPr bwMode="auto">
          <a:xfrm flipV="1">
            <a:off x="1057399" y="4473353"/>
            <a:ext cx="7623248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églalap 1"/>
          <p:cNvSpPr/>
          <p:nvPr/>
        </p:nvSpPr>
        <p:spPr>
          <a:xfrm>
            <a:off x="7414787" y="4296856"/>
            <a:ext cx="1066175" cy="38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6501" name="Line 11"/>
          <p:cNvSpPr>
            <a:spLocks noChangeShapeType="1"/>
          </p:cNvSpPr>
          <p:nvPr/>
        </p:nvSpPr>
        <p:spPr bwMode="auto">
          <a:xfrm flipV="1">
            <a:off x="1057400" y="3312099"/>
            <a:ext cx="7623248" cy="111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498" name="Line 6"/>
          <p:cNvSpPr>
            <a:spLocks noChangeShapeType="1"/>
          </p:cNvSpPr>
          <p:nvPr/>
        </p:nvSpPr>
        <p:spPr bwMode="auto">
          <a:xfrm flipH="1">
            <a:off x="2487960" y="1756349"/>
            <a:ext cx="0" cy="4321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499" name="Line 9"/>
          <p:cNvSpPr>
            <a:spLocks noChangeShapeType="1"/>
          </p:cNvSpPr>
          <p:nvPr/>
        </p:nvSpPr>
        <p:spPr bwMode="auto">
          <a:xfrm flipH="1">
            <a:off x="3712096" y="1756349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0" name="Line 10"/>
          <p:cNvSpPr>
            <a:spLocks noChangeShapeType="1"/>
          </p:cNvSpPr>
          <p:nvPr/>
        </p:nvSpPr>
        <p:spPr bwMode="auto">
          <a:xfrm flipV="1">
            <a:off x="1057399" y="2315147"/>
            <a:ext cx="7623249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3" name="Text Box 14"/>
          <p:cNvSpPr txBox="1">
            <a:spLocks noChangeArrowheads="1"/>
          </p:cNvSpPr>
          <p:nvPr/>
        </p:nvSpPr>
        <p:spPr bwMode="auto">
          <a:xfrm>
            <a:off x="217612" y="2207199"/>
            <a:ext cx="801687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Prototype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4" name="Text Box 15"/>
          <p:cNvSpPr txBox="1">
            <a:spLocks noChangeArrowheads="1"/>
          </p:cNvSpPr>
          <p:nvPr/>
        </p:nvSpPr>
        <p:spPr bwMode="auto">
          <a:xfrm>
            <a:off x="196080" y="3199960"/>
            <a:ext cx="643126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1. </a:t>
            </a:r>
            <a:r>
              <a:rPr lang="en-US" altLang="en-US" sz="1000" dirty="0" smtClean="0">
                <a:latin typeface="Verdana" pitchFamily="34" charset="0"/>
              </a:rPr>
              <a:t>gen</a:t>
            </a:r>
            <a:r>
              <a:rPr lang="hu-HU" altLang="en-US" sz="1000" dirty="0" smtClean="0">
                <a:latin typeface="Verdana" pitchFamily="34" charset="0"/>
              </a:rPr>
              <a:t>.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5" name="Text Box 16"/>
          <p:cNvSpPr txBox="1">
            <a:spLocks noChangeArrowheads="1"/>
          </p:cNvSpPr>
          <p:nvPr/>
        </p:nvSpPr>
        <p:spPr bwMode="auto">
          <a:xfrm>
            <a:off x="196080" y="4360601"/>
            <a:ext cx="643126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2. </a:t>
            </a:r>
            <a:r>
              <a:rPr lang="hu-HU" altLang="en-US" sz="1000" dirty="0" err="1" smtClean="0">
                <a:latin typeface="Verdana" pitchFamily="34" charset="0"/>
              </a:rPr>
              <a:t>gen</a:t>
            </a:r>
            <a:r>
              <a:rPr lang="hu-HU" altLang="en-US" sz="1000" dirty="0" smtClean="0">
                <a:latin typeface="Verdana" pitchFamily="34" charset="0"/>
              </a:rPr>
              <a:t>.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6" name="Text Box 18"/>
          <p:cNvSpPr txBox="1">
            <a:spLocks noChangeArrowheads="1"/>
          </p:cNvSpPr>
          <p:nvPr/>
        </p:nvSpPr>
        <p:spPr bwMode="auto">
          <a:xfrm>
            <a:off x="1551856" y="5860036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10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106507" name="Text Box 19"/>
          <p:cNvSpPr txBox="1">
            <a:spLocks noChangeArrowheads="1"/>
          </p:cNvSpPr>
          <p:nvPr/>
        </p:nvSpPr>
        <p:spPr bwMode="auto">
          <a:xfrm>
            <a:off x="2848000" y="5860036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>
                <a:latin typeface="Verdana" pitchFamily="34" charset="0"/>
              </a:rPr>
              <a:t>11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8" name="Text Box 29"/>
          <p:cNvSpPr txBox="1">
            <a:spLocks noChangeArrowheads="1"/>
          </p:cNvSpPr>
          <p:nvPr/>
        </p:nvSpPr>
        <p:spPr bwMode="auto">
          <a:xfrm>
            <a:off x="7381652" y="3910586"/>
            <a:ext cx="1122362" cy="36353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Knights Landing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dirty="0" smtClean="0">
                <a:latin typeface="Verdana" pitchFamily="34" charset="0"/>
              </a:rPr>
              <a:t>                </a:t>
            </a:r>
            <a:r>
              <a:rPr lang="hu-HU" altLang="en-US" sz="800" dirty="0" smtClean="0">
                <a:latin typeface="Verdana" pitchFamily="34" charset="0"/>
              </a:rPr>
              <a:t>09/</a:t>
            </a:r>
            <a:r>
              <a:rPr lang="en-US" altLang="en-US" sz="800" dirty="0" smtClean="0">
                <a:latin typeface="Verdana" pitchFamily="34" charset="0"/>
              </a:rPr>
              <a:t>15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09" name="Text Box 38"/>
          <p:cNvSpPr txBox="1">
            <a:spLocks noChangeArrowheads="1"/>
          </p:cNvSpPr>
          <p:nvPr/>
        </p:nvSpPr>
        <p:spPr bwMode="auto">
          <a:xfrm>
            <a:off x="1156388" y="1919918"/>
            <a:ext cx="1101584" cy="103618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4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05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10</a:t>
            </a: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45 nm/32 cores</a:t>
            </a: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SP: 0.75</a:t>
            </a:r>
            <a:r>
              <a:rPr lang="hu-HU" altLang="en-US" sz="800" dirty="0">
                <a:latin typeface="Verdana" pitchFamily="34" charset="0"/>
              </a:rPr>
              <a:t> </a:t>
            </a:r>
            <a:r>
              <a:rPr lang="en-US" altLang="en-US" sz="800" dirty="0">
                <a:latin typeface="Verdana" pitchFamily="34" charset="0"/>
              </a:rPr>
              <a:t> TF</a:t>
            </a:r>
            <a:r>
              <a:rPr lang="hu-HU" altLang="en-US" sz="800" dirty="0">
                <a:latin typeface="Verdana" pitchFamily="34" charset="0"/>
              </a:rPr>
              <a:t>LOPS</a:t>
            </a:r>
            <a:endParaRPr lang="en-US" altLang="en-US" sz="800" baseline="300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DP: --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10" name="Text Box 67"/>
          <p:cNvSpPr txBox="1">
            <a:spLocks noChangeArrowheads="1"/>
          </p:cNvSpPr>
          <p:nvPr/>
        </p:nvSpPr>
        <p:spPr bwMode="auto">
          <a:xfrm>
            <a:off x="903784" y="1413129"/>
            <a:ext cx="18373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latin typeface="Verdana" pitchFamily="34" charset="0"/>
              </a:rPr>
              <a:t>MIC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latin typeface="Verdana" pitchFamily="34" charset="0"/>
              </a:rPr>
              <a:t> (Many Integrated Cores)</a:t>
            </a:r>
            <a:endParaRPr lang="en-US" altLang="en-US" sz="900" dirty="0">
              <a:latin typeface="Verdana" pitchFamily="34" charset="0"/>
            </a:endParaRPr>
          </a:p>
        </p:txBody>
      </p:sp>
      <p:sp>
        <p:nvSpPr>
          <p:cNvPr id="106511" name="Text Box 18"/>
          <p:cNvSpPr txBox="1">
            <a:spLocks noChangeArrowheads="1"/>
          </p:cNvSpPr>
          <p:nvPr/>
        </p:nvSpPr>
        <p:spPr bwMode="auto">
          <a:xfrm>
            <a:off x="4051328" y="5860036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>
                <a:latin typeface="Verdana" pitchFamily="34" charset="0"/>
              </a:rPr>
              <a:t>12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12" name="Text Box 41"/>
          <p:cNvSpPr txBox="1">
            <a:spLocks noChangeArrowheads="1"/>
          </p:cNvSpPr>
          <p:nvPr/>
        </p:nvSpPr>
        <p:spPr bwMode="auto">
          <a:xfrm>
            <a:off x="1193447" y="2939873"/>
            <a:ext cx="1089025" cy="8683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3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05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10</a:t>
            </a: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22 nm/&gt;50 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(announced)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13" name="Text Box 44"/>
          <p:cNvSpPr txBox="1">
            <a:spLocks noChangeArrowheads="1"/>
          </p:cNvSpPr>
          <p:nvPr/>
        </p:nvSpPr>
        <p:spPr bwMode="auto">
          <a:xfrm>
            <a:off x="3898601" y="2956499"/>
            <a:ext cx="1007007" cy="102335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3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   11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12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22 nm/60 cores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DP: 1.0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14" name="Text Box 45"/>
          <p:cNvSpPr txBox="1">
            <a:spLocks noChangeArrowheads="1"/>
          </p:cNvSpPr>
          <p:nvPr/>
        </p:nvSpPr>
        <p:spPr bwMode="auto">
          <a:xfrm>
            <a:off x="3864624" y="3178749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Xeon Phi 5110P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15" name="Text Box 67"/>
          <p:cNvSpPr txBox="1">
            <a:spLocks noChangeArrowheads="1"/>
          </p:cNvSpPr>
          <p:nvPr/>
        </p:nvSpPr>
        <p:spPr bwMode="auto">
          <a:xfrm>
            <a:off x="3856112" y="1400749"/>
            <a:ext cx="9669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Renamed 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b="1" dirty="0">
                <a:latin typeface="Verdana" pitchFamily="34" charset="0"/>
              </a:rPr>
              <a:t>Xeon Phi</a:t>
            </a:r>
            <a:endParaRPr lang="en-US" altLang="en-US" sz="1000" dirty="0">
              <a:latin typeface="Verdana" pitchFamily="34" charset="0"/>
            </a:endParaRPr>
          </a:p>
        </p:txBody>
      </p:sp>
      <p:sp>
        <p:nvSpPr>
          <p:cNvPr id="106516" name="Line 9"/>
          <p:cNvSpPr>
            <a:spLocks noChangeShapeType="1"/>
          </p:cNvSpPr>
          <p:nvPr/>
        </p:nvSpPr>
        <p:spPr bwMode="auto">
          <a:xfrm flipH="1">
            <a:off x="4936232" y="4061399"/>
            <a:ext cx="0" cy="1998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7" name="Text Box 18"/>
          <p:cNvSpPr txBox="1">
            <a:spLocks noChangeArrowheads="1"/>
          </p:cNvSpPr>
          <p:nvPr/>
        </p:nvSpPr>
        <p:spPr bwMode="auto">
          <a:xfrm>
            <a:off x="5281255" y="5860035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>
                <a:latin typeface="Verdana" pitchFamily="34" charset="0"/>
              </a:rPr>
              <a:t>13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18" name="Line 6"/>
          <p:cNvSpPr>
            <a:spLocks noChangeShapeType="1"/>
          </p:cNvSpPr>
          <p:nvPr/>
        </p:nvSpPr>
        <p:spPr bwMode="auto">
          <a:xfrm flipH="1">
            <a:off x="1102917" y="1724599"/>
            <a:ext cx="0" cy="43354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9" name="Line 13"/>
          <p:cNvSpPr>
            <a:spLocks noChangeShapeType="1"/>
          </p:cNvSpPr>
          <p:nvPr/>
        </p:nvSpPr>
        <p:spPr bwMode="auto">
          <a:xfrm flipV="1">
            <a:off x="1057400" y="5517136"/>
            <a:ext cx="7623248" cy="14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20" name="Text Box 64"/>
          <p:cNvSpPr txBox="1">
            <a:spLocks noChangeArrowheads="1"/>
          </p:cNvSpPr>
          <p:nvPr/>
        </p:nvSpPr>
        <p:spPr bwMode="auto">
          <a:xfrm>
            <a:off x="1557352" y="1230566"/>
            <a:ext cx="4905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05/10</a:t>
            </a:r>
          </a:p>
        </p:txBody>
      </p:sp>
      <p:sp>
        <p:nvSpPr>
          <p:cNvPr id="106521" name="Text Box 66"/>
          <p:cNvSpPr txBox="1">
            <a:spLocks noChangeArrowheads="1"/>
          </p:cNvSpPr>
          <p:nvPr/>
        </p:nvSpPr>
        <p:spPr bwMode="auto">
          <a:xfrm>
            <a:off x="4091834" y="1230886"/>
            <a:ext cx="4905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06/12</a:t>
            </a:r>
          </a:p>
        </p:txBody>
      </p:sp>
      <p:sp>
        <p:nvSpPr>
          <p:cNvPr id="106522" name="Text Box 67"/>
          <p:cNvSpPr txBox="1">
            <a:spLocks noChangeArrowheads="1"/>
          </p:cNvSpPr>
          <p:nvPr/>
        </p:nvSpPr>
        <p:spPr bwMode="auto">
          <a:xfrm>
            <a:off x="219324" y="1524574"/>
            <a:ext cx="763351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hu-HU"/>
            </a:defPPr>
            <a:lvl1pPr algn="ctr">
              <a:spcBef>
                <a:spcPct val="0"/>
              </a:spcBef>
              <a:buFontTx/>
              <a:buNone/>
              <a:defRPr sz="1000"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9pPr>
          </a:lstStyle>
          <a:p>
            <a:r>
              <a:rPr lang="en-US" altLang="en-US" dirty="0"/>
              <a:t>Branding</a:t>
            </a:r>
          </a:p>
        </p:txBody>
      </p:sp>
      <p:sp>
        <p:nvSpPr>
          <p:cNvPr id="106523" name="Text Box 44"/>
          <p:cNvSpPr txBox="1">
            <a:spLocks noChangeArrowheads="1"/>
          </p:cNvSpPr>
          <p:nvPr/>
        </p:nvSpPr>
        <p:spPr bwMode="auto">
          <a:xfrm>
            <a:off x="3712096" y="5086952"/>
            <a:ext cx="1244600" cy="68421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850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  </a:t>
            </a:r>
            <a:r>
              <a:rPr lang="hu-HU" altLang="en-US" sz="800" dirty="0" smtClean="0">
                <a:latin typeface="Verdana" pitchFamily="34" charset="0"/>
              </a:rPr>
              <a:t> </a:t>
            </a:r>
            <a:r>
              <a:rPr lang="en-US" altLang="en-US" sz="800" dirty="0" smtClean="0">
                <a:latin typeface="Verdana" pitchFamily="34" charset="0"/>
              </a:rPr>
              <a:t> </a:t>
            </a:r>
            <a:r>
              <a:rPr lang="en-US" altLang="en-US" sz="800" dirty="0">
                <a:latin typeface="Verdana" pitchFamily="34" charset="0"/>
              </a:rPr>
              <a:t>06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12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Open source SW for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Knights Corner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24" name="Text Box 70"/>
          <p:cNvSpPr txBox="1">
            <a:spLocks noChangeArrowheads="1"/>
          </p:cNvSpPr>
          <p:nvPr/>
        </p:nvSpPr>
        <p:spPr bwMode="auto">
          <a:xfrm>
            <a:off x="219324" y="5337682"/>
            <a:ext cx="760144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hu-HU"/>
            </a:defPPr>
            <a:lvl1pPr algn="ctr">
              <a:spcBef>
                <a:spcPct val="0"/>
              </a:spcBef>
              <a:buFontTx/>
              <a:buNone/>
              <a:defRPr sz="1000"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9pPr>
          </a:lstStyle>
          <a:p>
            <a:r>
              <a:rPr lang="en-US" altLang="en-US" dirty="0"/>
              <a:t>Software</a:t>
            </a:r>
            <a:r>
              <a:rPr lang="hu-HU" altLang="en-US" dirty="0"/>
              <a:t/>
            </a:r>
            <a:br>
              <a:rPr lang="hu-HU" altLang="en-US" dirty="0"/>
            </a:br>
            <a:r>
              <a:rPr lang="en-US" altLang="en-US" dirty="0"/>
              <a:t>support</a:t>
            </a:r>
          </a:p>
        </p:txBody>
      </p:sp>
      <p:sp>
        <p:nvSpPr>
          <p:cNvPr id="106525" name="Text Box 45"/>
          <p:cNvSpPr txBox="1">
            <a:spLocks noChangeArrowheads="1"/>
          </p:cNvSpPr>
          <p:nvPr/>
        </p:nvSpPr>
        <p:spPr bwMode="auto">
          <a:xfrm>
            <a:off x="3784104" y="5337749"/>
            <a:ext cx="1122363" cy="358775"/>
          </a:xfrm>
          <a:prstGeom prst="rect">
            <a:avLst/>
          </a:prstGeom>
          <a:solidFill>
            <a:srgbClr val="FF0000">
              <a:alpha val="1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106526" name="Rectangle 73"/>
          <p:cNvSpPr>
            <a:spLocks noChangeArrowheads="1"/>
          </p:cNvSpPr>
          <p:nvPr/>
        </p:nvSpPr>
        <p:spPr bwMode="auto">
          <a:xfrm>
            <a:off x="4474363" y="2742187"/>
            <a:ext cx="10414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Knights Corner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27" name="Text Box 44"/>
          <p:cNvSpPr txBox="1">
            <a:spLocks noChangeArrowheads="1"/>
          </p:cNvSpPr>
          <p:nvPr/>
        </p:nvSpPr>
        <p:spPr bwMode="auto">
          <a:xfrm>
            <a:off x="5008240" y="2920851"/>
            <a:ext cx="1183337" cy="154914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5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   06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13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4200"/>
              </a:spcAft>
              <a:buFontTx/>
              <a:buNone/>
            </a:pPr>
            <a:r>
              <a:rPr lang="en-US" altLang="en-US" sz="800" dirty="0" smtClean="0">
                <a:latin typeface="Verdana" pitchFamily="34" charset="0"/>
              </a:rPr>
              <a:t>22 </a:t>
            </a:r>
            <a:r>
              <a:rPr lang="en-US" altLang="en-US" sz="800" dirty="0">
                <a:latin typeface="Verdana" pitchFamily="34" charset="0"/>
              </a:rPr>
              <a:t>nm/57/61 cores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DP: &gt; 1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28" name="Text Box 45"/>
          <p:cNvSpPr txBox="1">
            <a:spLocks noChangeArrowheads="1"/>
          </p:cNvSpPr>
          <p:nvPr/>
        </p:nvSpPr>
        <p:spPr bwMode="auto">
          <a:xfrm>
            <a:off x="5069326" y="3178749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Xeon Phi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3120/7120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30" name="Text Box 45"/>
          <p:cNvSpPr txBox="1">
            <a:spLocks noChangeArrowheads="1"/>
          </p:cNvSpPr>
          <p:nvPr/>
        </p:nvSpPr>
        <p:spPr bwMode="auto">
          <a:xfrm>
            <a:off x="1204559" y="3178749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Corner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106532" name="Line 81"/>
          <p:cNvSpPr>
            <a:spLocks noChangeShapeType="1"/>
          </p:cNvSpPr>
          <p:nvPr/>
        </p:nvSpPr>
        <p:spPr bwMode="auto">
          <a:xfrm>
            <a:off x="4936232" y="1756349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33" name="Text Box 44"/>
          <p:cNvSpPr txBox="1">
            <a:spLocks noChangeArrowheads="1"/>
          </p:cNvSpPr>
          <p:nvPr/>
        </p:nvSpPr>
        <p:spPr bwMode="auto">
          <a:xfrm>
            <a:off x="7270503" y="4612261"/>
            <a:ext cx="124618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14 </a:t>
            </a:r>
            <a:r>
              <a:rPr lang="en-US" altLang="en-US" sz="800" dirty="0" smtClean="0">
                <a:latin typeface="Verdana" pitchFamily="34" charset="0"/>
              </a:rPr>
              <a:t>nm/</a:t>
            </a:r>
            <a:r>
              <a:rPr lang="hu-HU" altLang="en-US" sz="800" dirty="0" smtClean="0">
                <a:latin typeface="Verdana" pitchFamily="34" charset="0"/>
              </a:rPr>
              <a:t>72</a:t>
            </a:r>
            <a:r>
              <a:rPr lang="en-US" altLang="en-US" sz="800" dirty="0" smtClean="0">
                <a:latin typeface="Verdana" pitchFamily="34" charset="0"/>
              </a:rPr>
              <a:t> </a:t>
            </a:r>
            <a:r>
              <a:rPr lang="en-US" altLang="en-US" sz="800" dirty="0">
                <a:latin typeface="Verdana" pitchFamily="34" charset="0"/>
              </a:rPr>
              <a:t>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DP: ~ 3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42" name="Line 9"/>
          <p:cNvSpPr>
            <a:spLocks noChangeShapeType="1"/>
          </p:cNvSpPr>
          <p:nvPr/>
        </p:nvSpPr>
        <p:spPr bwMode="auto">
          <a:xfrm flipH="1">
            <a:off x="6160368" y="1787305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9"/>
          <p:cNvSpPr>
            <a:spLocks noChangeShapeType="1"/>
          </p:cNvSpPr>
          <p:nvPr/>
        </p:nvSpPr>
        <p:spPr bwMode="auto">
          <a:xfrm flipH="1">
            <a:off x="7368683" y="1781748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Text Box 18"/>
          <p:cNvSpPr txBox="1">
            <a:spLocks noChangeArrowheads="1"/>
          </p:cNvSpPr>
          <p:nvPr/>
        </p:nvSpPr>
        <p:spPr bwMode="auto">
          <a:xfrm>
            <a:off x="6520408" y="5865653"/>
            <a:ext cx="511679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 smtClean="0">
                <a:latin typeface="Verdana" pitchFamily="34" charset="0"/>
              </a:rPr>
              <a:t>1</a:t>
            </a:r>
            <a:r>
              <a:rPr lang="hu-HU" altLang="en-US" sz="1000" dirty="0" smtClean="0">
                <a:latin typeface="Verdana" pitchFamily="34" charset="0"/>
              </a:rPr>
              <a:t>4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5" name="Text Box 18"/>
          <p:cNvSpPr txBox="1">
            <a:spLocks noChangeArrowheads="1"/>
          </p:cNvSpPr>
          <p:nvPr/>
        </p:nvSpPr>
        <p:spPr bwMode="auto">
          <a:xfrm>
            <a:off x="7715196" y="5832890"/>
            <a:ext cx="511679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 smtClean="0">
                <a:latin typeface="Verdana" pitchFamily="34" charset="0"/>
              </a:rPr>
              <a:t>1</a:t>
            </a:r>
            <a:r>
              <a:rPr lang="hu-HU" altLang="en-US" sz="1000" dirty="0" smtClean="0">
                <a:latin typeface="Verdana" pitchFamily="34" charset="0"/>
              </a:rPr>
              <a:t>5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7" name="Line 9"/>
          <p:cNvSpPr>
            <a:spLocks noChangeShapeType="1"/>
          </p:cNvSpPr>
          <p:nvPr/>
        </p:nvSpPr>
        <p:spPr bwMode="auto">
          <a:xfrm flipH="1">
            <a:off x="8577904" y="1779621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34" name="Text Box 30"/>
          <p:cNvSpPr txBox="1">
            <a:spLocks noChangeArrowheads="1"/>
          </p:cNvSpPr>
          <p:nvPr/>
        </p:nvSpPr>
        <p:spPr bwMode="auto">
          <a:xfrm>
            <a:off x="7437839" y="4329686"/>
            <a:ext cx="988514" cy="287338"/>
          </a:xfrm>
          <a:prstGeom prst="rect">
            <a:avLst/>
          </a:prstGeom>
          <a:solidFill>
            <a:srgbClr val="3366FF">
              <a:alpha val="4588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??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106529" name="Text Box 45"/>
          <p:cNvSpPr txBox="1">
            <a:spLocks noChangeArrowheads="1"/>
          </p:cNvSpPr>
          <p:nvPr/>
        </p:nvSpPr>
        <p:spPr bwMode="auto">
          <a:xfrm>
            <a:off x="1216643" y="2170686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Ferry</a:t>
            </a:r>
            <a:endParaRPr lang="hu-HU" altLang="en-US" sz="800" b="1">
              <a:latin typeface="Verdana" pitchFamily="34" charset="0"/>
            </a:endParaRPr>
          </a:p>
        </p:txBody>
      </p:sp>
      <p:grpSp>
        <p:nvGrpSpPr>
          <p:cNvPr id="49" name="Group 23"/>
          <p:cNvGrpSpPr>
            <a:grpSpLocks/>
          </p:cNvGrpSpPr>
          <p:nvPr/>
        </p:nvGrpSpPr>
        <p:grpSpPr bwMode="auto">
          <a:xfrm flipV="1">
            <a:off x="1642437" y="2110202"/>
            <a:ext cx="58738" cy="36513"/>
            <a:chOff x="3109" y="934"/>
            <a:chExt cx="37" cy="23"/>
          </a:xfrm>
        </p:grpSpPr>
        <p:sp>
          <p:nvSpPr>
            <p:cNvPr id="50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2" name="Group 23"/>
          <p:cNvGrpSpPr>
            <a:grpSpLocks/>
          </p:cNvGrpSpPr>
          <p:nvPr/>
        </p:nvGrpSpPr>
        <p:grpSpPr bwMode="auto">
          <a:xfrm flipV="1">
            <a:off x="1637134" y="3122312"/>
            <a:ext cx="58738" cy="36513"/>
            <a:chOff x="3109" y="934"/>
            <a:chExt cx="37" cy="23"/>
          </a:xfrm>
        </p:grpSpPr>
        <p:sp>
          <p:nvSpPr>
            <p:cNvPr id="53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4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5" name="Group 23"/>
          <p:cNvGrpSpPr>
            <a:grpSpLocks/>
          </p:cNvGrpSpPr>
          <p:nvPr/>
        </p:nvGrpSpPr>
        <p:grpSpPr bwMode="auto">
          <a:xfrm flipV="1">
            <a:off x="4707574" y="3116771"/>
            <a:ext cx="58738" cy="36513"/>
            <a:chOff x="3109" y="934"/>
            <a:chExt cx="37" cy="23"/>
          </a:xfrm>
        </p:grpSpPr>
        <p:sp>
          <p:nvSpPr>
            <p:cNvPr id="56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7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8" name="Group 23"/>
          <p:cNvGrpSpPr>
            <a:grpSpLocks/>
          </p:cNvGrpSpPr>
          <p:nvPr/>
        </p:nvGrpSpPr>
        <p:grpSpPr bwMode="auto">
          <a:xfrm flipV="1">
            <a:off x="4311212" y="5269853"/>
            <a:ext cx="58738" cy="36513"/>
            <a:chOff x="3109" y="934"/>
            <a:chExt cx="37" cy="23"/>
          </a:xfrm>
        </p:grpSpPr>
        <p:sp>
          <p:nvSpPr>
            <p:cNvPr id="59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0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1" name="Group 23"/>
          <p:cNvGrpSpPr>
            <a:grpSpLocks/>
          </p:cNvGrpSpPr>
          <p:nvPr/>
        </p:nvGrpSpPr>
        <p:grpSpPr bwMode="auto">
          <a:xfrm flipV="1">
            <a:off x="5543032" y="3116771"/>
            <a:ext cx="58738" cy="36513"/>
            <a:chOff x="3109" y="934"/>
            <a:chExt cx="37" cy="23"/>
          </a:xfrm>
        </p:grpSpPr>
        <p:sp>
          <p:nvSpPr>
            <p:cNvPr id="62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3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4" name="Group 23"/>
          <p:cNvGrpSpPr>
            <a:grpSpLocks/>
          </p:cNvGrpSpPr>
          <p:nvPr/>
        </p:nvGrpSpPr>
        <p:grpSpPr bwMode="auto">
          <a:xfrm flipV="1">
            <a:off x="8203726" y="4265321"/>
            <a:ext cx="58738" cy="36513"/>
            <a:chOff x="3109" y="934"/>
            <a:chExt cx="37" cy="23"/>
          </a:xfrm>
        </p:grpSpPr>
        <p:sp>
          <p:nvSpPr>
            <p:cNvPr id="65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6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68" name="Téglalap 1"/>
          <p:cNvSpPr/>
          <p:nvPr/>
        </p:nvSpPr>
        <p:spPr>
          <a:xfrm>
            <a:off x="5014487" y="4309556"/>
            <a:ext cx="1066175" cy="38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9" name="Text Box 29"/>
          <p:cNvSpPr txBox="1">
            <a:spLocks noChangeArrowheads="1"/>
          </p:cNvSpPr>
          <p:nvPr/>
        </p:nvSpPr>
        <p:spPr bwMode="auto">
          <a:xfrm>
            <a:off x="4967696" y="3935986"/>
            <a:ext cx="1149675" cy="36317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Knights Landing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dirty="0" smtClean="0">
                <a:latin typeface="Verdana" pitchFamily="34" charset="0"/>
              </a:rPr>
              <a:t>    </a:t>
            </a:r>
            <a:r>
              <a:rPr lang="hu-HU" altLang="en-US" sz="800" dirty="0" smtClean="0">
                <a:latin typeface="Verdana" pitchFamily="34" charset="0"/>
              </a:rPr>
              <a:t>0</a:t>
            </a:r>
            <a:r>
              <a:rPr lang="en-US" altLang="en-US" sz="800" dirty="0" smtClean="0">
                <a:latin typeface="Verdana" pitchFamily="34" charset="0"/>
              </a:rPr>
              <a:t>6</a:t>
            </a:r>
            <a:r>
              <a:rPr lang="hu-HU" altLang="en-US" sz="800" dirty="0" smtClean="0">
                <a:latin typeface="Verdana" pitchFamily="34" charset="0"/>
              </a:rPr>
              <a:t>/</a:t>
            </a:r>
            <a:r>
              <a:rPr lang="en-US" altLang="en-US" sz="800" dirty="0" smtClean="0">
                <a:latin typeface="Verdana" pitchFamily="34" charset="0"/>
              </a:rPr>
              <a:t>13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70" name="Text Box 44"/>
          <p:cNvSpPr txBox="1">
            <a:spLocks noChangeArrowheads="1"/>
          </p:cNvSpPr>
          <p:nvPr/>
        </p:nvSpPr>
        <p:spPr bwMode="auto">
          <a:xfrm>
            <a:off x="4870203" y="4624961"/>
            <a:ext cx="124618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14 </a:t>
            </a:r>
            <a:r>
              <a:rPr lang="en-US" altLang="en-US" sz="800" dirty="0" smtClean="0">
                <a:latin typeface="Verdana" pitchFamily="34" charset="0"/>
              </a:rPr>
              <a:t>nm/? </a:t>
            </a:r>
            <a:r>
              <a:rPr lang="en-US" altLang="en-US" sz="800" dirty="0">
                <a:latin typeface="Verdana" pitchFamily="34" charset="0"/>
              </a:rPr>
              <a:t>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DP: ~ 3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71" name="Text Box 30"/>
          <p:cNvSpPr txBox="1">
            <a:spLocks noChangeArrowheads="1"/>
          </p:cNvSpPr>
          <p:nvPr/>
        </p:nvSpPr>
        <p:spPr bwMode="auto">
          <a:xfrm>
            <a:off x="5037539" y="4342386"/>
            <a:ext cx="988514" cy="287338"/>
          </a:xfrm>
          <a:prstGeom prst="rect">
            <a:avLst/>
          </a:prstGeom>
          <a:solidFill>
            <a:srgbClr val="3366FF">
              <a:alpha val="4588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??</a:t>
            </a:r>
            <a:endParaRPr lang="hu-HU" altLang="en-US" sz="800" b="1">
              <a:latin typeface="Verdana" pitchFamily="34" charset="0"/>
            </a:endParaRPr>
          </a:p>
        </p:txBody>
      </p:sp>
      <p:grpSp>
        <p:nvGrpSpPr>
          <p:cNvPr id="72" name="Group 23"/>
          <p:cNvGrpSpPr>
            <a:grpSpLocks/>
          </p:cNvGrpSpPr>
          <p:nvPr/>
        </p:nvGrpSpPr>
        <p:grpSpPr bwMode="auto">
          <a:xfrm flipV="1">
            <a:off x="5536726" y="4285179"/>
            <a:ext cx="58738" cy="36513"/>
            <a:chOff x="3109" y="934"/>
            <a:chExt cx="37" cy="23"/>
          </a:xfrm>
        </p:grpSpPr>
        <p:sp>
          <p:nvSpPr>
            <p:cNvPr id="73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4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3657104" y="1158220"/>
            <a:ext cx="1382741" cy="78386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ounded Rectangle 75"/>
          <p:cNvSpPr/>
          <p:nvPr/>
        </p:nvSpPr>
        <p:spPr>
          <a:xfrm>
            <a:off x="3631704" y="5069820"/>
            <a:ext cx="1382741" cy="78386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Cím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4.2 </a:t>
            </a:r>
            <a:r>
              <a:rPr lang="en-US" dirty="0" smtClean="0"/>
              <a:t>The Knights Ferry prototype system </a:t>
            </a:r>
            <a:r>
              <a:rPr lang="hu-HU" dirty="0" smtClean="0"/>
              <a:t>(15)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6974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9155" name="AutoShape 3"/>
          <p:cNvSpPr>
            <a:spLocks noChangeArrowheads="1"/>
          </p:cNvSpPr>
          <p:nvPr/>
        </p:nvSpPr>
        <p:spPr bwMode="auto">
          <a:xfrm>
            <a:off x="841375" y="1263650"/>
            <a:ext cx="7359650" cy="5318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Intel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’s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900" dirty="0" err="1">
                <a:solidFill>
                  <a:srgbClr val="FFFFFF"/>
                </a:solidFill>
                <a:latin typeface="Verdana" pitchFamily="34" charset="0"/>
              </a:rPr>
              <a:t>Larrabee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696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3427" name="AutoShape 3"/>
          <p:cNvSpPr>
            <a:spLocks noChangeArrowheads="1"/>
          </p:cNvSpPr>
          <p:nvPr/>
        </p:nvSpPr>
        <p:spPr bwMode="auto">
          <a:xfrm>
            <a:off x="841375" y="1263650"/>
            <a:ext cx="7359650" cy="4683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4.3 </a:t>
            </a:r>
            <a:r>
              <a:rPr lang="en-US" altLang="en-US" sz="1900" dirty="0">
                <a:solidFill>
                  <a:schemeClr val="bg1"/>
                </a:solidFill>
                <a:latin typeface="Verdana" pitchFamily="34" charset="0"/>
              </a:rPr>
              <a:t>The Knights Corner 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4.3 </a:t>
            </a:r>
            <a:r>
              <a:rPr lang="en-US" dirty="0" smtClean="0"/>
              <a:t>The Knights Corner line </a:t>
            </a:r>
            <a:r>
              <a:rPr lang="hu-HU" dirty="0" smtClean="0"/>
              <a:t>(1)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3500" y="1312863"/>
            <a:ext cx="9017000" cy="4910137"/>
            <a:chOff x="63500" y="1312863"/>
            <a:chExt cx="9017000" cy="5187950"/>
          </a:xfrm>
        </p:grpSpPr>
        <p:pic>
          <p:nvPicPr>
            <p:cNvPr id="5325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8"/>
            <a:stretch/>
          </p:blipFill>
          <p:spPr bwMode="auto">
            <a:xfrm>
              <a:off x="63500" y="1312863"/>
              <a:ext cx="9017000" cy="518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8"/>
            <p:cNvSpPr txBox="1">
              <a:spLocks noChangeArrowheads="1"/>
            </p:cNvSpPr>
            <p:nvPr/>
          </p:nvSpPr>
          <p:spPr bwMode="auto">
            <a:xfrm>
              <a:off x="3197225" y="2076450"/>
              <a:ext cx="1238250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80 core Tile </a:t>
              </a:r>
            </a:p>
          </p:txBody>
        </p:sp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5237163" y="2103438"/>
              <a:ext cx="563562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SCC </a:t>
              </a:r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6173788" y="2090738"/>
              <a:ext cx="1339850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Knights Ferry</a:t>
              </a:r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7491413" y="1912938"/>
              <a:ext cx="14652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Knights Corner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Xeon Phi </a:t>
              </a:r>
            </a:p>
          </p:txBody>
        </p:sp>
      </p:grp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7353301" y="1574800"/>
            <a:ext cx="1727200" cy="307181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858" y="682625"/>
            <a:ext cx="3332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4.3 </a:t>
            </a:r>
            <a:r>
              <a:rPr lang="en-US" b="1" dirty="0">
                <a:solidFill>
                  <a:schemeClr val="accent6"/>
                </a:solidFill>
              </a:rPr>
              <a:t>The Knights Corner </a:t>
            </a:r>
            <a:r>
              <a:rPr lang="en-US" b="1" dirty="0" smtClean="0">
                <a:solidFill>
                  <a:schemeClr val="accent6"/>
                </a:solidFill>
              </a:rPr>
              <a:t>line </a:t>
            </a:r>
            <a:r>
              <a:rPr lang="en-US" dirty="0" smtClean="0"/>
              <a:t>[</a:t>
            </a:r>
            <a:r>
              <a:rPr lang="hu-HU" dirty="0" smtClean="0"/>
              <a:t>1</a:t>
            </a:r>
            <a:r>
              <a:rPr lang="en-US" dirty="0" smtClean="0"/>
              <a:t>]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5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 Box 4"/>
          <p:cNvSpPr txBox="1">
            <a:spLocks noChangeArrowheads="1"/>
          </p:cNvSpPr>
          <p:nvPr/>
        </p:nvSpPr>
        <p:spPr bwMode="auto">
          <a:xfrm>
            <a:off x="193675" y="673100"/>
            <a:ext cx="541045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Announcing the Knights Corner consumer product</a:t>
            </a:r>
          </a:p>
        </p:txBody>
      </p:sp>
      <p:sp>
        <p:nvSpPr>
          <p:cNvPr id="106502" name="Line 13"/>
          <p:cNvSpPr>
            <a:spLocks noChangeShapeType="1"/>
          </p:cNvSpPr>
          <p:nvPr/>
        </p:nvSpPr>
        <p:spPr bwMode="auto">
          <a:xfrm flipV="1">
            <a:off x="1057399" y="4473353"/>
            <a:ext cx="7623248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églalap 1"/>
          <p:cNvSpPr/>
          <p:nvPr/>
        </p:nvSpPr>
        <p:spPr>
          <a:xfrm>
            <a:off x="7414787" y="4296856"/>
            <a:ext cx="1066175" cy="38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6501" name="Line 11"/>
          <p:cNvSpPr>
            <a:spLocks noChangeShapeType="1"/>
          </p:cNvSpPr>
          <p:nvPr/>
        </p:nvSpPr>
        <p:spPr bwMode="auto">
          <a:xfrm flipV="1">
            <a:off x="1057400" y="3312099"/>
            <a:ext cx="7623248" cy="111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498" name="Line 6"/>
          <p:cNvSpPr>
            <a:spLocks noChangeShapeType="1"/>
          </p:cNvSpPr>
          <p:nvPr/>
        </p:nvSpPr>
        <p:spPr bwMode="auto">
          <a:xfrm flipH="1">
            <a:off x="2487960" y="1756349"/>
            <a:ext cx="0" cy="4321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499" name="Line 9"/>
          <p:cNvSpPr>
            <a:spLocks noChangeShapeType="1"/>
          </p:cNvSpPr>
          <p:nvPr/>
        </p:nvSpPr>
        <p:spPr bwMode="auto">
          <a:xfrm flipH="1">
            <a:off x="3712096" y="1756349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0" name="Line 10"/>
          <p:cNvSpPr>
            <a:spLocks noChangeShapeType="1"/>
          </p:cNvSpPr>
          <p:nvPr/>
        </p:nvSpPr>
        <p:spPr bwMode="auto">
          <a:xfrm flipV="1">
            <a:off x="1057399" y="2315147"/>
            <a:ext cx="7623249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3" name="Text Box 14"/>
          <p:cNvSpPr txBox="1">
            <a:spLocks noChangeArrowheads="1"/>
          </p:cNvSpPr>
          <p:nvPr/>
        </p:nvSpPr>
        <p:spPr bwMode="auto">
          <a:xfrm>
            <a:off x="217612" y="2207199"/>
            <a:ext cx="801687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Prototype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4" name="Text Box 15"/>
          <p:cNvSpPr txBox="1">
            <a:spLocks noChangeArrowheads="1"/>
          </p:cNvSpPr>
          <p:nvPr/>
        </p:nvSpPr>
        <p:spPr bwMode="auto">
          <a:xfrm>
            <a:off x="196080" y="3199960"/>
            <a:ext cx="643126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1. </a:t>
            </a:r>
            <a:r>
              <a:rPr lang="en-US" altLang="en-US" sz="1000" dirty="0" smtClean="0">
                <a:latin typeface="Verdana" pitchFamily="34" charset="0"/>
              </a:rPr>
              <a:t>gen</a:t>
            </a:r>
            <a:r>
              <a:rPr lang="hu-HU" altLang="en-US" sz="1000" dirty="0" smtClean="0">
                <a:latin typeface="Verdana" pitchFamily="34" charset="0"/>
              </a:rPr>
              <a:t>.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5" name="Text Box 16"/>
          <p:cNvSpPr txBox="1">
            <a:spLocks noChangeArrowheads="1"/>
          </p:cNvSpPr>
          <p:nvPr/>
        </p:nvSpPr>
        <p:spPr bwMode="auto">
          <a:xfrm>
            <a:off x="196080" y="4360601"/>
            <a:ext cx="643126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2. </a:t>
            </a:r>
            <a:r>
              <a:rPr lang="hu-HU" altLang="en-US" sz="1000" dirty="0" err="1" smtClean="0">
                <a:latin typeface="Verdana" pitchFamily="34" charset="0"/>
              </a:rPr>
              <a:t>gen</a:t>
            </a:r>
            <a:r>
              <a:rPr lang="hu-HU" altLang="en-US" sz="1000" dirty="0" smtClean="0">
                <a:latin typeface="Verdana" pitchFamily="34" charset="0"/>
              </a:rPr>
              <a:t>.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6" name="Text Box 18"/>
          <p:cNvSpPr txBox="1">
            <a:spLocks noChangeArrowheads="1"/>
          </p:cNvSpPr>
          <p:nvPr/>
        </p:nvSpPr>
        <p:spPr bwMode="auto">
          <a:xfrm>
            <a:off x="1551856" y="5860036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10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106507" name="Text Box 19"/>
          <p:cNvSpPr txBox="1">
            <a:spLocks noChangeArrowheads="1"/>
          </p:cNvSpPr>
          <p:nvPr/>
        </p:nvSpPr>
        <p:spPr bwMode="auto">
          <a:xfrm>
            <a:off x="2848000" y="5860036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>
                <a:latin typeface="Verdana" pitchFamily="34" charset="0"/>
              </a:rPr>
              <a:t>11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8" name="Text Box 29"/>
          <p:cNvSpPr txBox="1">
            <a:spLocks noChangeArrowheads="1"/>
          </p:cNvSpPr>
          <p:nvPr/>
        </p:nvSpPr>
        <p:spPr bwMode="auto">
          <a:xfrm>
            <a:off x="7381652" y="3910586"/>
            <a:ext cx="1122362" cy="36353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Knights Landing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dirty="0" smtClean="0">
                <a:latin typeface="Verdana" pitchFamily="34" charset="0"/>
              </a:rPr>
              <a:t>                </a:t>
            </a:r>
            <a:r>
              <a:rPr lang="hu-HU" altLang="en-US" sz="800" dirty="0" smtClean="0">
                <a:latin typeface="Verdana" pitchFamily="34" charset="0"/>
              </a:rPr>
              <a:t>09/</a:t>
            </a:r>
            <a:r>
              <a:rPr lang="en-US" altLang="en-US" sz="800" dirty="0" smtClean="0">
                <a:latin typeface="Verdana" pitchFamily="34" charset="0"/>
              </a:rPr>
              <a:t>15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09" name="Text Box 38"/>
          <p:cNvSpPr txBox="1">
            <a:spLocks noChangeArrowheads="1"/>
          </p:cNvSpPr>
          <p:nvPr/>
        </p:nvSpPr>
        <p:spPr bwMode="auto">
          <a:xfrm>
            <a:off x="1156388" y="1919918"/>
            <a:ext cx="1101584" cy="103618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4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05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10</a:t>
            </a: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45 nm/32 cores</a:t>
            </a: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SP: 0.75</a:t>
            </a:r>
            <a:r>
              <a:rPr lang="hu-HU" altLang="en-US" sz="800" dirty="0">
                <a:latin typeface="Verdana" pitchFamily="34" charset="0"/>
              </a:rPr>
              <a:t> </a:t>
            </a:r>
            <a:r>
              <a:rPr lang="en-US" altLang="en-US" sz="800" dirty="0">
                <a:latin typeface="Verdana" pitchFamily="34" charset="0"/>
              </a:rPr>
              <a:t> TF</a:t>
            </a:r>
            <a:r>
              <a:rPr lang="hu-HU" altLang="en-US" sz="800" dirty="0">
                <a:latin typeface="Verdana" pitchFamily="34" charset="0"/>
              </a:rPr>
              <a:t>LOPS</a:t>
            </a:r>
            <a:endParaRPr lang="en-US" altLang="en-US" sz="800" baseline="300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DP: --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10" name="Text Box 67"/>
          <p:cNvSpPr txBox="1">
            <a:spLocks noChangeArrowheads="1"/>
          </p:cNvSpPr>
          <p:nvPr/>
        </p:nvSpPr>
        <p:spPr bwMode="auto">
          <a:xfrm>
            <a:off x="903784" y="1413129"/>
            <a:ext cx="18373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latin typeface="Verdana" pitchFamily="34" charset="0"/>
              </a:rPr>
              <a:t>MIC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latin typeface="Verdana" pitchFamily="34" charset="0"/>
              </a:rPr>
              <a:t> (Many Integrated Cores)</a:t>
            </a:r>
            <a:endParaRPr lang="en-US" altLang="en-US" sz="900" dirty="0">
              <a:latin typeface="Verdana" pitchFamily="34" charset="0"/>
            </a:endParaRPr>
          </a:p>
        </p:txBody>
      </p:sp>
      <p:sp>
        <p:nvSpPr>
          <p:cNvPr id="106511" name="Text Box 18"/>
          <p:cNvSpPr txBox="1">
            <a:spLocks noChangeArrowheads="1"/>
          </p:cNvSpPr>
          <p:nvPr/>
        </p:nvSpPr>
        <p:spPr bwMode="auto">
          <a:xfrm>
            <a:off x="4051328" y="5860036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>
                <a:latin typeface="Verdana" pitchFamily="34" charset="0"/>
              </a:rPr>
              <a:t>12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12" name="Text Box 41"/>
          <p:cNvSpPr txBox="1">
            <a:spLocks noChangeArrowheads="1"/>
          </p:cNvSpPr>
          <p:nvPr/>
        </p:nvSpPr>
        <p:spPr bwMode="auto">
          <a:xfrm>
            <a:off x="1193447" y="2939873"/>
            <a:ext cx="1089025" cy="8683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3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05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10</a:t>
            </a: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22 nm/&gt;50 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(announced)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13" name="Text Box 44"/>
          <p:cNvSpPr txBox="1">
            <a:spLocks noChangeArrowheads="1"/>
          </p:cNvSpPr>
          <p:nvPr/>
        </p:nvSpPr>
        <p:spPr bwMode="auto">
          <a:xfrm>
            <a:off x="3898601" y="2956499"/>
            <a:ext cx="1007007" cy="102335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3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   11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12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22 nm/60 cores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DP: 1.0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14" name="Text Box 45"/>
          <p:cNvSpPr txBox="1">
            <a:spLocks noChangeArrowheads="1"/>
          </p:cNvSpPr>
          <p:nvPr/>
        </p:nvSpPr>
        <p:spPr bwMode="auto">
          <a:xfrm>
            <a:off x="3864624" y="3178749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Xeon Phi 5110P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15" name="Text Box 67"/>
          <p:cNvSpPr txBox="1">
            <a:spLocks noChangeArrowheads="1"/>
          </p:cNvSpPr>
          <p:nvPr/>
        </p:nvSpPr>
        <p:spPr bwMode="auto">
          <a:xfrm>
            <a:off x="3856112" y="1400749"/>
            <a:ext cx="9669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Renamed 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b="1" dirty="0">
                <a:latin typeface="Verdana" pitchFamily="34" charset="0"/>
              </a:rPr>
              <a:t>Xeon Phi</a:t>
            </a:r>
            <a:endParaRPr lang="en-US" altLang="en-US" sz="1000" dirty="0">
              <a:latin typeface="Verdana" pitchFamily="34" charset="0"/>
            </a:endParaRPr>
          </a:p>
        </p:txBody>
      </p:sp>
      <p:sp>
        <p:nvSpPr>
          <p:cNvPr id="106516" name="Line 9"/>
          <p:cNvSpPr>
            <a:spLocks noChangeShapeType="1"/>
          </p:cNvSpPr>
          <p:nvPr/>
        </p:nvSpPr>
        <p:spPr bwMode="auto">
          <a:xfrm flipH="1">
            <a:off x="4936232" y="4061399"/>
            <a:ext cx="0" cy="1998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7" name="Text Box 18"/>
          <p:cNvSpPr txBox="1">
            <a:spLocks noChangeArrowheads="1"/>
          </p:cNvSpPr>
          <p:nvPr/>
        </p:nvSpPr>
        <p:spPr bwMode="auto">
          <a:xfrm>
            <a:off x="5281255" y="5860035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>
                <a:latin typeface="Verdana" pitchFamily="34" charset="0"/>
              </a:rPr>
              <a:t>13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18" name="Line 6"/>
          <p:cNvSpPr>
            <a:spLocks noChangeShapeType="1"/>
          </p:cNvSpPr>
          <p:nvPr/>
        </p:nvSpPr>
        <p:spPr bwMode="auto">
          <a:xfrm flipH="1">
            <a:off x="1102917" y="1724599"/>
            <a:ext cx="0" cy="43354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9" name="Line 13"/>
          <p:cNvSpPr>
            <a:spLocks noChangeShapeType="1"/>
          </p:cNvSpPr>
          <p:nvPr/>
        </p:nvSpPr>
        <p:spPr bwMode="auto">
          <a:xfrm flipV="1">
            <a:off x="1057400" y="5517136"/>
            <a:ext cx="7623248" cy="14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20" name="Text Box 64"/>
          <p:cNvSpPr txBox="1">
            <a:spLocks noChangeArrowheads="1"/>
          </p:cNvSpPr>
          <p:nvPr/>
        </p:nvSpPr>
        <p:spPr bwMode="auto">
          <a:xfrm>
            <a:off x="1557352" y="1230566"/>
            <a:ext cx="4905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05/10</a:t>
            </a:r>
          </a:p>
        </p:txBody>
      </p:sp>
      <p:sp>
        <p:nvSpPr>
          <p:cNvPr id="106521" name="Text Box 66"/>
          <p:cNvSpPr txBox="1">
            <a:spLocks noChangeArrowheads="1"/>
          </p:cNvSpPr>
          <p:nvPr/>
        </p:nvSpPr>
        <p:spPr bwMode="auto">
          <a:xfrm>
            <a:off x="4091834" y="1230886"/>
            <a:ext cx="4905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06/12</a:t>
            </a:r>
          </a:p>
        </p:txBody>
      </p:sp>
      <p:sp>
        <p:nvSpPr>
          <p:cNvPr id="106522" name="Text Box 67"/>
          <p:cNvSpPr txBox="1">
            <a:spLocks noChangeArrowheads="1"/>
          </p:cNvSpPr>
          <p:nvPr/>
        </p:nvSpPr>
        <p:spPr bwMode="auto">
          <a:xfrm>
            <a:off x="219324" y="1524574"/>
            <a:ext cx="763351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hu-HU"/>
            </a:defPPr>
            <a:lvl1pPr algn="ctr">
              <a:spcBef>
                <a:spcPct val="0"/>
              </a:spcBef>
              <a:buFontTx/>
              <a:buNone/>
              <a:defRPr sz="1000"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9pPr>
          </a:lstStyle>
          <a:p>
            <a:r>
              <a:rPr lang="en-US" altLang="en-US" dirty="0"/>
              <a:t>Branding</a:t>
            </a:r>
          </a:p>
        </p:txBody>
      </p:sp>
      <p:sp>
        <p:nvSpPr>
          <p:cNvPr id="106523" name="Text Box 44"/>
          <p:cNvSpPr txBox="1">
            <a:spLocks noChangeArrowheads="1"/>
          </p:cNvSpPr>
          <p:nvPr/>
        </p:nvSpPr>
        <p:spPr bwMode="auto">
          <a:xfrm>
            <a:off x="3712096" y="5086952"/>
            <a:ext cx="1244600" cy="68421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850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  </a:t>
            </a:r>
            <a:r>
              <a:rPr lang="hu-HU" altLang="en-US" sz="800" dirty="0" smtClean="0">
                <a:latin typeface="Verdana" pitchFamily="34" charset="0"/>
              </a:rPr>
              <a:t> </a:t>
            </a:r>
            <a:r>
              <a:rPr lang="en-US" altLang="en-US" sz="800" dirty="0" smtClean="0">
                <a:latin typeface="Verdana" pitchFamily="34" charset="0"/>
              </a:rPr>
              <a:t> </a:t>
            </a:r>
            <a:r>
              <a:rPr lang="en-US" altLang="en-US" sz="800" dirty="0">
                <a:latin typeface="Verdana" pitchFamily="34" charset="0"/>
              </a:rPr>
              <a:t>06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12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Open source SW for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Knights Corner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24" name="Text Box 70"/>
          <p:cNvSpPr txBox="1">
            <a:spLocks noChangeArrowheads="1"/>
          </p:cNvSpPr>
          <p:nvPr/>
        </p:nvSpPr>
        <p:spPr bwMode="auto">
          <a:xfrm>
            <a:off x="219324" y="5337682"/>
            <a:ext cx="760144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hu-HU"/>
            </a:defPPr>
            <a:lvl1pPr algn="ctr">
              <a:spcBef>
                <a:spcPct val="0"/>
              </a:spcBef>
              <a:buFontTx/>
              <a:buNone/>
              <a:defRPr sz="1000"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9pPr>
          </a:lstStyle>
          <a:p>
            <a:r>
              <a:rPr lang="en-US" altLang="en-US" dirty="0"/>
              <a:t>Software</a:t>
            </a:r>
            <a:r>
              <a:rPr lang="hu-HU" altLang="en-US" dirty="0"/>
              <a:t/>
            </a:r>
            <a:br>
              <a:rPr lang="hu-HU" altLang="en-US" dirty="0"/>
            </a:br>
            <a:r>
              <a:rPr lang="en-US" altLang="en-US" dirty="0"/>
              <a:t>support</a:t>
            </a:r>
          </a:p>
        </p:txBody>
      </p:sp>
      <p:sp>
        <p:nvSpPr>
          <p:cNvPr id="106525" name="Text Box 45"/>
          <p:cNvSpPr txBox="1">
            <a:spLocks noChangeArrowheads="1"/>
          </p:cNvSpPr>
          <p:nvPr/>
        </p:nvSpPr>
        <p:spPr bwMode="auto">
          <a:xfrm>
            <a:off x="3784104" y="5337749"/>
            <a:ext cx="1122363" cy="358775"/>
          </a:xfrm>
          <a:prstGeom prst="rect">
            <a:avLst/>
          </a:prstGeom>
          <a:solidFill>
            <a:srgbClr val="FF0000">
              <a:alpha val="1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106526" name="Rectangle 73"/>
          <p:cNvSpPr>
            <a:spLocks noChangeArrowheads="1"/>
          </p:cNvSpPr>
          <p:nvPr/>
        </p:nvSpPr>
        <p:spPr bwMode="auto">
          <a:xfrm>
            <a:off x="4474363" y="2742187"/>
            <a:ext cx="10414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Knights Corner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27" name="Text Box 44"/>
          <p:cNvSpPr txBox="1">
            <a:spLocks noChangeArrowheads="1"/>
          </p:cNvSpPr>
          <p:nvPr/>
        </p:nvSpPr>
        <p:spPr bwMode="auto">
          <a:xfrm>
            <a:off x="5008240" y="2920851"/>
            <a:ext cx="1183337" cy="154914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5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   06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13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4200"/>
              </a:spcAft>
              <a:buFontTx/>
              <a:buNone/>
            </a:pPr>
            <a:r>
              <a:rPr lang="en-US" altLang="en-US" sz="800" dirty="0" smtClean="0">
                <a:latin typeface="Verdana" pitchFamily="34" charset="0"/>
              </a:rPr>
              <a:t>22 </a:t>
            </a:r>
            <a:r>
              <a:rPr lang="en-US" altLang="en-US" sz="800" dirty="0">
                <a:latin typeface="Verdana" pitchFamily="34" charset="0"/>
              </a:rPr>
              <a:t>nm/57/61 cores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DP: &gt; 1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28" name="Text Box 45"/>
          <p:cNvSpPr txBox="1">
            <a:spLocks noChangeArrowheads="1"/>
          </p:cNvSpPr>
          <p:nvPr/>
        </p:nvSpPr>
        <p:spPr bwMode="auto">
          <a:xfrm>
            <a:off x="5069326" y="3178749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Xeon Phi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3120/7120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30" name="Text Box 45"/>
          <p:cNvSpPr txBox="1">
            <a:spLocks noChangeArrowheads="1"/>
          </p:cNvSpPr>
          <p:nvPr/>
        </p:nvSpPr>
        <p:spPr bwMode="auto">
          <a:xfrm>
            <a:off x="1204559" y="3178749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Corner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106532" name="Line 81"/>
          <p:cNvSpPr>
            <a:spLocks noChangeShapeType="1"/>
          </p:cNvSpPr>
          <p:nvPr/>
        </p:nvSpPr>
        <p:spPr bwMode="auto">
          <a:xfrm>
            <a:off x="4936232" y="1756349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33" name="Text Box 44"/>
          <p:cNvSpPr txBox="1">
            <a:spLocks noChangeArrowheads="1"/>
          </p:cNvSpPr>
          <p:nvPr/>
        </p:nvSpPr>
        <p:spPr bwMode="auto">
          <a:xfrm>
            <a:off x="7270503" y="4612261"/>
            <a:ext cx="124618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14 </a:t>
            </a:r>
            <a:r>
              <a:rPr lang="en-US" altLang="en-US" sz="800" dirty="0" smtClean="0">
                <a:latin typeface="Verdana" pitchFamily="34" charset="0"/>
              </a:rPr>
              <a:t>nm/</a:t>
            </a:r>
            <a:r>
              <a:rPr lang="hu-HU" altLang="en-US" sz="800" dirty="0" smtClean="0">
                <a:latin typeface="Verdana" pitchFamily="34" charset="0"/>
              </a:rPr>
              <a:t>72</a:t>
            </a:r>
            <a:r>
              <a:rPr lang="en-US" altLang="en-US" sz="800" dirty="0" smtClean="0">
                <a:latin typeface="Verdana" pitchFamily="34" charset="0"/>
              </a:rPr>
              <a:t> </a:t>
            </a:r>
            <a:r>
              <a:rPr lang="en-US" altLang="en-US" sz="800" dirty="0">
                <a:latin typeface="Verdana" pitchFamily="34" charset="0"/>
              </a:rPr>
              <a:t>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DP: ~ 3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42" name="Line 9"/>
          <p:cNvSpPr>
            <a:spLocks noChangeShapeType="1"/>
          </p:cNvSpPr>
          <p:nvPr/>
        </p:nvSpPr>
        <p:spPr bwMode="auto">
          <a:xfrm flipH="1">
            <a:off x="6160368" y="1787305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9"/>
          <p:cNvSpPr>
            <a:spLocks noChangeShapeType="1"/>
          </p:cNvSpPr>
          <p:nvPr/>
        </p:nvSpPr>
        <p:spPr bwMode="auto">
          <a:xfrm flipH="1">
            <a:off x="7368683" y="1781748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Text Box 18"/>
          <p:cNvSpPr txBox="1">
            <a:spLocks noChangeArrowheads="1"/>
          </p:cNvSpPr>
          <p:nvPr/>
        </p:nvSpPr>
        <p:spPr bwMode="auto">
          <a:xfrm>
            <a:off x="6520408" y="5865653"/>
            <a:ext cx="511679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 smtClean="0">
                <a:latin typeface="Verdana" pitchFamily="34" charset="0"/>
              </a:rPr>
              <a:t>1</a:t>
            </a:r>
            <a:r>
              <a:rPr lang="hu-HU" altLang="en-US" sz="1000" dirty="0" smtClean="0">
                <a:latin typeface="Verdana" pitchFamily="34" charset="0"/>
              </a:rPr>
              <a:t>4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5" name="Text Box 18"/>
          <p:cNvSpPr txBox="1">
            <a:spLocks noChangeArrowheads="1"/>
          </p:cNvSpPr>
          <p:nvPr/>
        </p:nvSpPr>
        <p:spPr bwMode="auto">
          <a:xfrm>
            <a:off x="7715196" y="5832890"/>
            <a:ext cx="511679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 smtClean="0">
                <a:latin typeface="Verdana" pitchFamily="34" charset="0"/>
              </a:rPr>
              <a:t>1</a:t>
            </a:r>
            <a:r>
              <a:rPr lang="hu-HU" altLang="en-US" sz="1000" dirty="0" smtClean="0">
                <a:latin typeface="Verdana" pitchFamily="34" charset="0"/>
              </a:rPr>
              <a:t>5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7" name="Line 9"/>
          <p:cNvSpPr>
            <a:spLocks noChangeShapeType="1"/>
          </p:cNvSpPr>
          <p:nvPr/>
        </p:nvSpPr>
        <p:spPr bwMode="auto">
          <a:xfrm flipH="1">
            <a:off x="8577904" y="1779621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34" name="Text Box 30"/>
          <p:cNvSpPr txBox="1">
            <a:spLocks noChangeArrowheads="1"/>
          </p:cNvSpPr>
          <p:nvPr/>
        </p:nvSpPr>
        <p:spPr bwMode="auto">
          <a:xfrm>
            <a:off x="7437839" y="4329686"/>
            <a:ext cx="988514" cy="287338"/>
          </a:xfrm>
          <a:prstGeom prst="rect">
            <a:avLst/>
          </a:prstGeom>
          <a:solidFill>
            <a:srgbClr val="3366FF">
              <a:alpha val="4588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??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106529" name="Text Box 45"/>
          <p:cNvSpPr txBox="1">
            <a:spLocks noChangeArrowheads="1"/>
          </p:cNvSpPr>
          <p:nvPr/>
        </p:nvSpPr>
        <p:spPr bwMode="auto">
          <a:xfrm>
            <a:off x="1216643" y="2170686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Ferry</a:t>
            </a:r>
            <a:endParaRPr lang="hu-HU" altLang="en-US" sz="800" b="1">
              <a:latin typeface="Verdana" pitchFamily="34" charset="0"/>
            </a:endParaRPr>
          </a:p>
        </p:txBody>
      </p:sp>
      <p:grpSp>
        <p:nvGrpSpPr>
          <p:cNvPr id="49" name="Group 23"/>
          <p:cNvGrpSpPr>
            <a:grpSpLocks/>
          </p:cNvGrpSpPr>
          <p:nvPr/>
        </p:nvGrpSpPr>
        <p:grpSpPr bwMode="auto">
          <a:xfrm flipV="1">
            <a:off x="1642437" y="2110202"/>
            <a:ext cx="58738" cy="36513"/>
            <a:chOff x="3109" y="934"/>
            <a:chExt cx="37" cy="23"/>
          </a:xfrm>
        </p:grpSpPr>
        <p:sp>
          <p:nvSpPr>
            <p:cNvPr id="50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2" name="Group 23"/>
          <p:cNvGrpSpPr>
            <a:grpSpLocks/>
          </p:cNvGrpSpPr>
          <p:nvPr/>
        </p:nvGrpSpPr>
        <p:grpSpPr bwMode="auto">
          <a:xfrm flipV="1">
            <a:off x="1637134" y="3122312"/>
            <a:ext cx="58738" cy="36513"/>
            <a:chOff x="3109" y="934"/>
            <a:chExt cx="37" cy="23"/>
          </a:xfrm>
        </p:grpSpPr>
        <p:sp>
          <p:nvSpPr>
            <p:cNvPr id="53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4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5" name="Group 23"/>
          <p:cNvGrpSpPr>
            <a:grpSpLocks/>
          </p:cNvGrpSpPr>
          <p:nvPr/>
        </p:nvGrpSpPr>
        <p:grpSpPr bwMode="auto">
          <a:xfrm flipV="1">
            <a:off x="4707574" y="3116771"/>
            <a:ext cx="58738" cy="36513"/>
            <a:chOff x="3109" y="934"/>
            <a:chExt cx="37" cy="23"/>
          </a:xfrm>
        </p:grpSpPr>
        <p:sp>
          <p:nvSpPr>
            <p:cNvPr id="56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7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8" name="Group 23"/>
          <p:cNvGrpSpPr>
            <a:grpSpLocks/>
          </p:cNvGrpSpPr>
          <p:nvPr/>
        </p:nvGrpSpPr>
        <p:grpSpPr bwMode="auto">
          <a:xfrm flipV="1">
            <a:off x="4311212" y="5269853"/>
            <a:ext cx="58738" cy="36513"/>
            <a:chOff x="3109" y="934"/>
            <a:chExt cx="37" cy="23"/>
          </a:xfrm>
        </p:grpSpPr>
        <p:sp>
          <p:nvSpPr>
            <p:cNvPr id="59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0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1" name="Group 23"/>
          <p:cNvGrpSpPr>
            <a:grpSpLocks/>
          </p:cNvGrpSpPr>
          <p:nvPr/>
        </p:nvGrpSpPr>
        <p:grpSpPr bwMode="auto">
          <a:xfrm flipV="1">
            <a:off x="5543032" y="3116771"/>
            <a:ext cx="58738" cy="36513"/>
            <a:chOff x="3109" y="934"/>
            <a:chExt cx="37" cy="23"/>
          </a:xfrm>
        </p:grpSpPr>
        <p:sp>
          <p:nvSpPr>
            <p:cNvPr id="62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3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4" name="Group 23"/>
          <p:cNvGrpSpPr>
            <a:grpSpLocks/>
          </p:cNvGrpSpPr>
          <p:nvPr/>
        </p:nvGrpSpPr>
        <p:grpSpPr bwMode="auto">
          <a:xfrm flipV="1">
            <a:off x="8203726" y="4265321"/>
            <a:ext cx="58738" cy="36513"/>
            <a:chOff x="3109" y="934"/>
            <a:chExt cx="37" cy="23"/>
          </a:xfrm>
        </p:grpSpPr>
        <p:sp>
          <p:nvSpPr>
            <p:cNvPr id="65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6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68" name="Téglalap 1"/>
          <p:cNvSpPr/>
          <p:nvPr/>
        </p:nvSpPr>
        <p:spPr>
          <a:xfrm>
            <a:off x="5014487" y="4309556"/>
            <a:ext cx="1066175" cy="38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9" name="Text Box 29"/>
          <p:cNvSpPr txBox="1">
            <a:spLocks noChangeArrowheads="1"/>
          </p:cNvSpPr>
          <p:nvPr/>
        </p:nvSpPr>
        <p:spPr bwMode="auto">
          <a:xfrm>
            <a:off x="4967696" y="3935986"/>
            <a:ext cx="1149675" cy="36317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Knights Landing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dirty="0" smtClean="0">
                <a:latin typeface="Verdana" pitchFamily="34" charset="0"/>
              </a:rPr>
              <a:t>    </a:t>
            </a:r>
            <a:r>
              <a:rPr lang="hu-HU" altLang="en-US" sz="800" dirty="0" smtClean="0">
                <a:latin typeface="Verdana" pitchFamily="34" charset="0"/>
              </a:rPr>
              <a:t>0</a:t>
            </a:r>
            <a:r>
              <a:rPr lang="en-US" altLang="en-US" sz="800" dirty="0" smtClean="0">
                <a:latin typeface="Verdana" pitchFamily="34" charset="0"/>
              </a:rPr>
              <a:t>6</a:t>
            </a:r>
            <a:r>
              <a:rPr lang="hu-HU" altLang="en-US" sz="800" dirty="0" smtClean="0">
                <a:latin typeface="Verdana" pitchFamily="34" charset="0"/>
              </a:rPr>
              <a:t>/</a:t>
            </a:r>
            <a:r>
              <a:rPr lang="en-US" altLang="en-US" sz="800" dirty="0" smtClean="0">
                <a:latin typeface="Verdana" pitchFamily="34" charset="0"/>
              </a:rPr>
              <a:t>13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70" name="Text Box 44"/>
          <p:cNvSpPr txBox="1">
            <a:spLocks noChangeArrowheads="1"/>
          </p:cNvSpPr>
          <p:nvPr/>
        </p:nvSpPr>
        <p:spPr bwMode="auto">
          <a:xfrm>
            <a:off x="4870203" y="4624961"/>
            <a:ext cx="124618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14 </a:t>
            </a:r>
            <a:r>
              <a:rPr lang="en-US" altLang="en-US" sz="800" dirty="0" smtClean="0">
                <a:latin typeface="Verdana" pitchFamily="34" charset="0"/>
              </a:rPr>
              <a:t>nm/? </a:t>
            </a:r>
            <a:r>
              <a:rPr lang="en-US" altLang="en-US" sz="800" dirty="0">
                <a:latin typeface="Verdana" pitchFamily="34" charset="0"/>
              </a:rPr>
              <a:t>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DP: ~ 3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71" name="Text Box 30"/>
          <p:cNvSpPr txBox="1">
            <a:spLocks noChangeArrowheads="1"/>
          </p:cNvSpPr>
          <p:nvPr/>
        </p:nvSpPr>
        <p:spPr bwMode="auto">
          <a:xfrm>
            <a:off x="5037539" y="4342386"/>
            <a:ext cx="988514" cy="287338"/>
          </a:xfrm>
          <a:prstGeom prst="rect">
            <a:avLst/>
          </a:prstGeom>
          <a:solidFill>
            <a:srgbClr val="3366FF">
              <a:alpha val="4588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??</a:t>
            </a:r>
            <a:endParaRPr lang="hu-HU" altLang="en-US" sz="800" b="1">
              <a:latin typeface="Verdana" pitchFamily="34" charset="0"/>
            </a:endParaRPr>
          </a:p>
        </p:txBody>
      </p:sp>
      <p:grpSp>
        <p:nvGrpSpPr>
          <p:cNvPr id="72" name="Group 23"/>
          <p:cNvGrpSpPr>
            <a:grpSpLocks/>
          </p:cNvGrpSpPr>
          <p:nvPr/>
        </p:nvGrpSpPr>
        <p:grpSpPr bwMode="auto">
          <a:xfrm flipV="1">
            <a:off x="5536726" y="4285179"/>
            <a:ext cx="58738" cy="36513"/>
            <a:chOff x="3109" y="934"/>
            <a:chExt cx="37" cy="23"/>
          </a:xfrm>
        </p:grpSpPr>
        <p:sp>
          <p:nvSpPr>
            <p:cNvPr id="73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4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75" name="Rounded Rectangle 74"/>
          <p:cNvSpPr/>
          <p:nvPr/>
        </p:nvSpPr>
        <p:spPr>
          <a:xfrm>
            <a:off x="3762897" y="2718374"/>
            <a:ext cx="1306430" cy="123827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4.3 </a:t>
            </a:r>
            <a:r>
              <a:rPr lang="en-US" dirty="0" smtClean="0"/>
              <a:t>The Knights Corner line </a:t>
            </a:r>
            <a:r>
              <a:rPr lang="hu-HU" dirty="0" smtClean="0"/>
              <a:t>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00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5"/>
          <p:cNvSpPr txBox="1">
            <a:spLocks noChangeArrowheads="1"/>
          </p:cNvSpPr>
          <p:nvPr/>
        </p:nvSpPr>
        <p:spPr bwMode="auto">
          <a:xfrm>
            <a:off x="198438" y="669925"/>
            <a:ext cx="574198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The system layout of the Knights Corner (KCN) DPA </a:t>
            </a: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6</a:t>
            </a:r>
            <a:r>
              <a:rPr lang="en-US" altLang="en-US" sz="1400" dirty="0">
                <a:latin typeface="Verdana" pitchFamily="34" charset="0"/>
              </a:rPr>
              <a:t>]</a:t>
            </a:r>
          </a:p>
        </p:txBody>
      </p:sp>
      <p:pic>
        <p:nvPicPr>
          <p:cNvPr id="1105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63104"/>
            <a:ext cx="8115300" cy="399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4.3 </a:t>
            </a:r>
            <a:r>
              <a:rPr lang="en-US" dirty="0" smtClean="0"/>
              <a:t>The Knights Corner line </a:t>
            </a:r>
            <a:r>
              <a:rPr lang="hu-HU" dirty="0" smtClean="0"/>
              <a:t>(5)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63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4"/>
          <p:cNvSpPr txBox="1">
            <a:spLocks noChangeArrowheads="1"/>
          </p:cNvSpPr>
          <p:nvPr/>
        </p:nvSpPr>
        <p:spPr bwMode="auto">
          <a:xfrm>
            <a:off x="188913" y="671513"/>
            <a:ext cx="62674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First introduced or disclosed models of the Xeon Phi line </a:t>
            </a: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7</a:t>
            </a:r>
            <a:r>
              <a:rPr lang="en-US" altLang="en-US" sz="1400" dirty="0">
                <a:latin typeface="Verdana" pitchFamily="34" charset="0"/>
              </a:rPr>
              <a:t>]</a:t>
            </a:r>
          </a:p>
        </p:txBody>
      </p:sp>
      <p:sp>
        <p:nvSpPr>
          <p:cNvPr id="108547" name="Text Box 8"/>
          <p:cNvSpPr txBox="1">
            <a:spLocks noChangeArrowheads="1"/>
          </p:cNvSpPr>
          <p:nvPr/>
        </p:nvSpPr>
        <p:spPr bwMode="auto">
          <a:xfrm>
            <a:off x="190500" y="5645150"/>
            <a:ext cx="8747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</a:rPr>
              <a:t>Remark</a:t>
            </a:r>
          </a:p>
        </p:txBody>
      </p:sp>
      <p:sp>
        <p:nvSpPr>
          <p:cNvPr id="108548" name="Text Box 9"/>
          <p:cNvSpPr txBox="1">
            <a:spLocks noChangeArrowheads="1"/>
          </p:cNvSpPr>
          <p:nvPr/>
        </p:nvSpPr>
        <p:spPr bwMode="auto">
          <a:xfrm>
            <a:off x="165100" y="5935663"/>
            <a:ext cx="90789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The SE10P/X subfamilies are intended for customized products, like those used in supercomputers,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such as the </a:t>
            </a:r>
            <a:r>
              <a:rPr lang="en-US" altLang="en-US" sz="1400" b="1" i="1" dirty="0">
                <a:latin typeface="Verdana" pitchFamily="34" charset="0"/>
              </a:rPr>
              <a:t>TACC</a:t>
            </a:r>
            <a:r>
              <a:rPr lang="en-US" altLang="en-US" sz="1400" dirty="0">
                <a:latin typeface="Verdana" pitchFamily="34" charset="0"/>
              </a:rPr>
              <a:t> Stampede, built in Texas Advanced Computing Center (2012). </a:t>
            </a:r>
          </a:p>
        </p:txBody>
      </p:sp>
      <p:grpSp>
        <p:nvGrpSpPr>
          <p:cNvPr id="108549" name="Group 10"/>
          <p:cNvGrpSpPr>
            <a:grpSpLocks/>
          </p:cNvGrpSpPr>
          <p:nvPr/>
        </p:nvGrpSpPr>
        <p:grpSpPr bwMode="auto">
          <a:xfrm>
            <a:off x="827088" y="1144588"/>
            <a:ext cx="7267575" cy="4300537"/>
            <a:chOff x="521" y="721"/>
            <a:chExt cx="4578" cy="2709"/>
          </a:xfrm>
        </p:grpSpPr>
        <p:pic>
          <p:nvPicPr>
            <p:cNvPr id="108551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721"/>
              <a:ext cx="4578" cy="27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8552" name="Text Box 8"/>
            <p:cNvSpPr txBox="1">
              <a:spLocks noChangeArrowheads="1"/>
            </p:cNvSpPr>
            <p:nvPr/>
          </p:nvSpPr>
          <p:spPr bwMode="auto">
            <a:xfrm>
              <a:off x="3767" y="1468"/>
              <a:ext cx="42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(nx1/2)</a:t>
              </a:r>
            </a:p>
          </p:txBody>
        </p:sp>
        <p:sp>
          <p:nvSpPr>
            <p:cNvPr id="108553" name="Text Box 9"/>
            <p:cNvSpPr txBox="1">
              <a:spLocks noChangeArrowheads="1"/>
            </p:cNvSpPr>
            <p:nvPr/>
          </p:nvSpPr>
          <p:spPr bwMode="auto">
            <a:xfrm>
              <a:off x="1981" y="1420"/>
              <a:ext cx="16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n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277394" y="4493239"/>
            <a:ext cx="4796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00" dirty="0" smtClean="0"/>
              <a:t>3200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389854" y="4734119"/>
            <a:ext cx="28800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4.3 </a:t>
            </a:r>
            <a:r>
              <a:rPr lang="en-US" dirty="0" smtClean="0"/>
              <a:t>The Knights Corner line </a:t>
            </a:r>
            <a:r>
              <a:rPr lang="hu-HU" dirty="0" smtClean="0"/>
              <a:t>(7)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140"/>
          <p:cNvSpPr txBox="1">
            <a:spLocks noChangeArrowheads="1"/>
          </p:cNvSpPr>
          <p:nvPr/>
        </p:nvSpPr>
        <p:spPr bwMode="auto">
          <a:xfrm>
            <a:off x="2036763" y="6508750"/>
            <a:ext cx="52530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Table</a:t>
            </a:r>
            <a:r>
              <a:rPr lang="hu-HU" altLang="en-US" sz="1400">
                <a:solidFill>
                  <a:srgbClr val="000000"/>
                </a:solidFill>
              </a:rPr>
              <a:t> 4.1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: Main features of Intel’s Xeon Phi line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8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],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13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]</a:t>
            </a:r>
          </a:p>
        </p:txBody>
      </p:sp>
      <p:graphicFrame>
        <p:nvGraphicFramePr>
          <p:cNvPr id="157699" name="Group 3"/>
          <p:cNvGraphicFramePr>
            <a:graphicFrameLocks noGrp="1"/>
          </p:cNvGraphicFramePr>
          <p:nvPr/>
        </p:nvGraphicFramePr>
        <p:xfrm>
          <a:off x="692150" y="692150"/>
          <a:ext cx="7683500" cy="5702311"/>
        </p:xfrm>
        <a:graphic>
          <a:graphicData uri="http://schemas.openxmlformats.org/drawingml/2006/table">
            <a:tbl>
              <a:tblPr/>
              <a:tblGrid>
                <a:gridCol w="1829027"/>
                <a:gridCol w="1558000"/>
                <a:gridCol w="1432157"/>
                <a:gridCol w="1432158"/>
                <a:gridCol w="1432158"/>
              </a:tblGrid>
              <a:tr h="230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Intel’s Xeon Phi, formerly Many Integrated Cores (MIC) line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Core type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Knights Ferry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5110P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3120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7120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Based</a:t>
                      </a:r>
                      <a:r>
                        <a:rPr kumimoji="0" 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hu-H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on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Aubrey Isle core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Introduction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r>
                        <a:rPr kumimoji="0" 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2010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11/2012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06/2013 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06/2013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Processor</a:t>
                      </a:r>
                      <a:endParaRPr kumimoji="0" lang="hu-H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Technology/no. of transistors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45 nm/2300 mtrs/684 mm</a:t>
                      </a:r>
                      <a:r>
                        <a:rPr kumimoji="0" lang="en-US" sz="1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hu-HU" sz="10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 nm/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5 000 mtrs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 nm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 nm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Core count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57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61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Threads/core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Core frequency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1.2 GHz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1.053 GHz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1.1 GHz.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1.238 GHz.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L2/core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256 kByte/core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 kByte/core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kB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/core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kB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/core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FP32 performance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0.75 TFLOPS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n.a.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FP64 performance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1.01 TFLOPS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1.003 TFLOPS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1.2 TFLOPŐS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Memory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31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Mem.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clock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GT/s?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GT/s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GT/s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5.5 GT/s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No. of memory channels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16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12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Mem. bandwidth 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160 GB/s?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320 GB/s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240 GB/s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352 GB/s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Mem. size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or 2 GByte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GByte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 GB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 GB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Mem. type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System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ECC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no ECC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ECC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ECC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ECC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Interface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PCIex2.016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PCIe2.0x16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2.0x16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2.0x16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Slot request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Single slot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Single slot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Cooling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Active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Active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Passive / Active cooling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Passive / Active cooling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Power (max)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W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245 W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W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W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9720" name="Rounded Rectangle 1"/>
          <p:cNvSpPr>
            <a:spLocks noChangeArrowheads="1"/>
          </p:cNvSpPr>
          <p:nvPr/>
        </p:nvSpPr>
        <p:spPr bwMode="auto">
          <a:xfrm>
            <a:off x="4076700" y="957263"/>
            <a:ext cx="1433513" cy="5418137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4.3 </a:t>
            </a:r>
            <a:r>
              <a:rPr lang="en-US" dirty="0" smtClean="0"/>
              <a:t>The Knights Corner line </a:t>
            </a:r>
            <a:r>
              <a:rPr lang="hu-HU" dirty="0" smtClean="0"/>
              <a:t>(8)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12424" r="7436" b="5460"/>
          <a:stretch>
            <a:fillRect/>
          </a:stretch>
        </p:blipFill>
        <p:spPr bwMode="auto">
          <a:xfrm>
            <a:off x="1258888" y="2058988"/>
            <a:ext cx="6265862" cy="424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619" name="Text Box 5"/>
          <p:cNvSpPr txBox="1">
            <a:spLocks noChangeArrowheads="1"/>
          </p:cNvSpPr>
          <p:nvPr/>
        </p:nvSpPr>
        <p:spPr bwMode="auto">
          <a:xfrm>
            <a:off x="206375" y="671513"/>
            <a:ext cx="458170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The microarchitecture of Knights Corner </a:t>
            </a:r>
            <a:r>
              <a:rPr lang="en-US" altLang="en-US" sz="1400" dirty="0" smtClean="0">
                <a:latin typeface="Verdana" pitchFamily="34" charset="0"/>
              </a:rPr>
              <a:t>[</a:t>
            </a:r>
            <a:r>
              <a:rPr lang="hu-HU" altLang="en-US" sz="1400" dirty="0" smtClean="0">
                <a:latin typeface="Verdana" pitchFamily="34" charset="0"/>
              </a:rPr>
              <a:t>6</a:t>
            </a:r>
            <a:r>
              <a:rPr lang="en-US" altLang="en-US" sz="1400" dirty="0" smtClean="0">
                <a:latin typeface="Verdana" pitchFamily="34" charset="0"/>
              </a:rPr>
              <a:t>]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11620" name="Text Box 6"/>
          <p:cNvSpPr txBox="1">
            <a:spLocks noChangeArrowheads="1"/>
          </p:cNvSpPr>
          <p:nvPr/>
        </p:nvSpPr>
        <p:spPr bwMode="auto">
          <a:xfrm>
            <a:off x="244475" y="1023938"/>
            <a:ext cx="883741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It is a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</a:rPr>
              <a:t>bidirectional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ring based architecture </a:t>
            </a:r>
            <a:r>
              <a:rPr lang="en-US" altLang="en-US" sz="1400" dirty="0">
                <a:latin typeface="Verdana" pitchFamily="34" charset="0"/>
              </a:rPr>
              <a:t>like </a:t>
            </a:r>
            <a:r>
              <a:rPr lang="en-US" altLang="en-US" sz="1400" dirty="0" smtClean="0">
                <a:latin typeface="Verdana" pitchFamily="34" charset="0"/>
              </a:rPr>
              <a:t>its </a:t>
            </a:r>
            <a:r>
              <a:rPr lang="en-US" altLang="en-US" sz="1400" dirty="0">
                <a:latin typeface="Verdana" pitchFamily="34" charset="0"/>
              </a:rPr>
              <a:t>predecessors </a:t>
            </a:r>
            <a:r>
              <a:rPr lang="en-US" altLang="en-US" sz="1400" dirty="0" smtClean="0">
                <a:latin typeface="Verdana" pitchFamily="34" charset="0"/>
              </a:rPr>
              <a:t>the </a:t>
            </a:r>
            <a:r>
              <a:rPr lang="en-US" altLang="en-US" sz="1400" dirty="0" err="1" smtClean="0">
                <a:latin typeface="Verdana" pitchFamily="34" charset="0"/>
              </a:rPr>
              <a:t>Larrabee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and Knights Ferry,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with an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increased number (60/61) of significantly enhanced Pentium cores </a:t>
            </a:r>
            <a:r>
              <a:rPr lang="en-US" altLang="en-US" sz="1400" dirty="0">
                <a:latin typeface="Verdana" pitchFamily="34" charset="0"/>
              </a:rPr>
              <a:t>and  a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coherent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  L2 cache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built up of 256 kB/core segments, as shown below.</a:t>
            </a:r>
          </a:p>
        </p:txBody>
      </p:sp>
      <p:sp>
        <p:nvSpPr>
          <p:cNvPr id="111621" name="Text Box 7"/>
          <p:cNvSpPr txBox="1">
            <a:spLocks noChangeArrowheads="1"/>
          </p:cNvSpPr>
          <p:nvPr/>
        </p:nvSpPr>
        <p:spPr bwMode="auto">
          <a:xfrm>
            <a:off x="2179638" y="6465888"/>
            <a:ext cx="485616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Figure: The microarchitecture of Knights Corner [</a:t>
            </a:r>
            <a:r>
              <a:rPr lang="hu-HU" altLang="en-US" sz="1400">
                <a:latin typeface="Verdana" pitchFamily="34" charset="0"/>
              </a:rPr>
              <a:t>6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4.3 </a:t>
            </a:r>
            <a:r>
              <a:rPr lang="en-US" dirty="0" smtClean="0"/>
              <a:t>The Knights Corner line </a:t>
            </a:r>
            <a:r>
              <a:rPr lang="hu-HU" dirty="0" smtClean="0"/>
              <a:t>(9)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5"/>
          <p:cNvSpPr txBox="1">
            <a:spLocks noChangeArrowheads="1"/>
          </p:cNvSpPr>
          <p:nvPr/>
        </p:nvSpPr>
        <p:spPr bwMode="auto">
          <a:xfrm>
            <a:off x="203200" y="669925"/>
            <a:ext cx="50990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The layout of the ring interconnect on the die </a:t>
            </a: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8</a:t>
            </a:r>
            <a:r>
              <a:rPr lang="en-US" altLang="en-US" sz="1400" dirty="0">
                <a:latin typeface="Verdana" pitchFamily="34" charset="0"/>
              </a:rPr>
              <a:t>]</a:t>
            </a:r>
          </a:p>
        </p:txBody>
      </p:sp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1135063"/>
            <a:ext cx="8239125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4.3 </a:t>
            </a:r>
            <a:r>
              <a:rPr lang="en-US" dirty="0" smtClean="0"/>
              <a:t>The Knights Corner line </a:t>
            </a:r>
            <a:r>
              <a:rPr lang="hu-HU" dirty="0" smtClean="0"/>
              <a:t>(10)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4"/>
          <p:cNvSpPr txBox="1">
            <a:spLocks noChangeArrowheads="1"/>
          </p:cNvSpPr>
          <p:nvPr/>
        </p:nvSpPr>
        <p:spPr bwMode="auto">
          <a:xfrm>
            <a:off x="403225" y="131445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113667" name="Text Box 5"/>
          <p:cNvSpPr txBox="1">
            <a:spLocks noChangeArrowheads="1"/>
          </p:cNvSpPr>
          <p:nvPr/>
        </p:nvSpPr>
        <p:spPr bwMode="auto">
          <a:xfrm>
            <a:off x="212725" y="1390650"/>
            <a:ext cx="3282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Verdana" pitchFamily="34" charset="0"/>
              </a:rPr>
              <a:t>Heavily customized Pentium P54C </a:t>
            </a:r>
          </a:p>
        </p:txBody>
      </p:sp>
      <p:sp>
        <p:nvSpPr>
          <p:cNvPr id="113668" name="Text Box 7"/>
          <p:cNvSpPr txBox="1">
            <a:spLocks noChangeArrowheads="1"/>
          </p:cNvSpPr>
          <p:nvPr/>
        </p:nvSpPr>
        <p:spPr bwMode="auto">
          <a:xfrm>
            <a:off x="187325" y="671513"/>
            <a:ext cx="51212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Block diagram of a core of the Knights Corner </a:t>
            </a: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6</a:t>
            </a:r>
            <a:r>
              <a:rPr lang="en-US" altLang="en-US" sz="1400" dirty="0">
                <a:latin typeface="Verdana" pitchFamily="34" charset="0"/>
              </a:rPr>
              <a:t>]</a:t>
            </a:r>
          </a:p>
        </p:txBody>
      </p:sp>
      <p:pic>
        <p:nvPicPr>
          <p:cNvPr id="1136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300163"/>
            <a:ext cx="8961438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4.3 </a:t>
            </a:r>
            <a:r>
              <a:rPr lang="en-US" dirty="0" smtClean="0"/>
              <a:t>The Knights Corner line </a:t>
            </a:r>
            <a:r>
              <a:rPr lang="hu-HU" dirty="0" smtClean="0"/>
              <a:t>(11)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Picture 4"/>
          <p:cNvSpPr>
            <a:spLocks noChangeAspect="1" noChangeArrowheads="1"/>
          </p:cNvSpPr>
          <p:nvPr/>
        </p:nvSpPr>
        <p:spPr bwMode="auto">
          <a:xfrm>
            <a:off x="796925" y="1239838"/>
            <a:ext cx="7519988" cy="429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4691" name="Text Box 5"/>
          <p:cNvSpPr txBox="1">
            <a:spLocks noChangeArrowheads="1"/>
          </p:cNvSpPr>
          <p:nvPr/>
        </p:nvSpPr>
        <p:spPr bwMode="auto">
          <a:xfrm>
            <a:off x="184150" y="665163"/>
            <a:ext cx="624046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Block diagram and pipelined operation of the Vector unit </a:t>
            </a: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6</a:t>
            </a:r>
            <a:r>
              <a:rPr lang="en-US" altLang="en-US" sz="1400" dirty="0">
                <a:latin typeface="Verdana" pitchFamily="34" charset="0"/>
              </a:rPr>
              <a:t>]</a:t>
            </a:r>
          </a:p>
        </p:txBody>
      </p:sp>
      <p:sp>
        <p:nvSpPr>
          <p:cNvPr id="114692" name="Text Box 7"/>
          <p:cNvSpPr txBox="1">
            <a:spLocks noChangeArrowheads="1"/>
          </p:cNvSpPr>
          <p:nvPr/>
        </p:nvSpPr>
        <p:spPr bwMode="auto">
          <a:xfrm>
            <a:off x="211138" y="5784850"/>
            <a:ext cx="8106322" cy="735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200" b="1" dirty="0">
                <a:latin typeface="Verdana" pitchFamily="34" charset="0"/>
              </a:rPr>
              <a:t>EMU</a:t>
            </a:r>
            <a:r>
              <a:rPr lang="en-US" altLang="en-US" sz="1200" dirty="0">
                <a:latin typeface="Verdana" pitchFamily="34" charset="0"/>
              </a:rPr>
              <a:t>: </a:t>
            </a:r>
            <a:r>
              <a:rPr lang="en-US" altLang="en-US" sz="1200" b="1" dirty="0">
                <a:latin typeface="Verdana" pitchFamily="34" charset="0"/>
              </a:rPr>
              <a:t>E</a:t>
            </a:r>
            <a:r>
              <a:rPr lang="en-US" altLang="en-US" sz="1200" dirty="0">
                <a:latin typeface="Verdana" pitchFamily="34" charset="0"/>
              </a:rPr>
              <a:t>xtended </a:t>
            </a:r>
            <a:r>
              <a:rPr lang="en-US" altLang="en-US" sz="1200" b="1" dirty="0">
                <a:latin typeface="Verdana" pitchFamily="34" charset="0"/>
              </a:rPr>
              <a:t>M</a:t>
            </a:r>
            <a:r>
              <a:rPr lang="en-US" altLang="en-US" sz="1200" dirty="0">
                <a:latin typeface="Verdana" pitchFamily="34" charset="0"/>
              </a:rPr>
              <a:t>ath </a:t>
            </a:r>
            <a:r>
              <a:rPr lang="en-US" altLang="en-US" sz="1200" b="1" dirty="0">
                <a:latin typeface="Verdana" pitchFamily="34" charset="0"/>
              </a:rPr>
              <a:t>U</a:t>
            </a:r>
            <a:r>
              <a:rPr lang="en-US" altLang="en-US" sz="1200" dirty="0">
                <a:latin typeface="Verdana" pitchFamily="34" charset="0"/>
              </a:rPr>
              <a:t>nit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Verdana" pitchFamily="34" charset="0"/>
              </a:rPr>
              <a:t>         It </a:t>
            </a:r>
            <a:r>
              <a:rPr lang="en-US" altLang="en-US" sz="1400" dirty="0">
                <a:latin typeface="Verdana" pitchFamily="34" charset="0"/>
              </a:rPr>
              <a:t>can execute transcendental operations such as reciprocal, square root, and log,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thereby allowing these operations to be executed in a vector fashion </a:t>
            </a:r>
            <a:r>
              <a:rPr lang="en-US" altLang="en-US" sz="1400" dirty="0" smtClean="0">
                <a:latin typeface="Verdana" pitchFamily="34" charset="0"/>
              </a:rPr>
              <a:t>[</a:t>
            </a:r>
            <a:r>
              <a:rPr lang="hu-HU" altLang="en-US" sz="1400" dirty="0" smtClean="0">
                <a:latin typeface="Verdana" pitchFamily="34" charset="0"/>
              </a:rPr>
              <a:t>6</a:t>
            </a:r>
            <a:r>
              <a:rPr lang="en-US" altLang="en-US" sz="1400" dirty="0" smtClean="0">
                <a:latin typeface="Verdana" pitchFamily="34" charset="0"/>
              </a:rPr>
              <a:t>]</a:t>
            </a:r>
            <a:endParaRPr lang="en-US" altLang="en-US" sz="1400" dirty="0">
              <a:latin typeface="Verdana" pitchFamily="34" charset="0"/>
            </a:endParaRPr>
          </a:p>
        </p:txBody>
      </p:sp>
      <p:pic>
        <p:nvPicPr>
          <p:cNvPr id="114695" name="Picture 8" descr="https://software.intel.com/sites/default/files/8692-f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1349375"/>
            <a:ext cx="8340725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4.3 </a:t>
            </a:r>
            <a:r>
              <a:rPr lang="en-US" dirty="0" smtClean="0"/>
              <a:t>The Knights Corner line </a:t>
            </a:r>
            <a:r>
              <a:rPr lang="hu-HU" dirty="0" smtClean="0"/>
              <a:t>(12)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Intel’s </a:t>
            </a:r>
            <a:r>
              <a:rPr lang="en-US" dirty="0" err="1" smtClean="0"/>
              <a:t>Larrabee</a:t>
            </a:r>
            <a:r>
              <a:rPr lang="en-US" dirty="0" smtClean="0"/>
              <a:t> </a:t>
            </a:r>
            <a:r>
              <a:rPr lang="hu-HU" dirty="0" smtClean="0"/>
              <a:t>(1)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3500" y="1312864"/>
            <a:ext cx="9017000" cy="4906962"/>
            <a:chOff x="63500" y="1312863"/>
            <a:chExt cx="9017000" cy="5187950"/>
          </a:xfrm>
        </p:grpSpPr>
        <p:pic>
          <p:nvPicPr>
            <p:cNvPr id="5325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8"/>
            <a:stretch/>
          </p:blipFill>
          <p:spPr bwMode="auto">
            <a:xfrm>
              <a:off x="63500" y="1312863"/>
              <a:ext cx="9017000" cy="518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8"/>
            <p:cNvSpPr txBox="1">
              <a:spLocks noChangeArrowheads="1"/>
            </p:cNvSpPr>
            <p:nvPr/>
          </p:nvSpPr>
          <p:spPr bwMode="auto">
            <a:xfrm>
              <a:off x="3197225" y="2076450"/>
              <a:ext cx="1238250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80 core Tile </a:t>
              </a:r>
            </a:p>
          </p:txBody>
        </p:sp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5237163" y="2103438"/>
              <a:ext cx="563562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SCC </a:t>
              </a:r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6173788" y="2090738"/>
              <a:ext cx="1339850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Knights Ferry</a:t>
              </a:r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7491413" y="1912938"/>
              <a:ext cx="14652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Knights Corner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chemeClr val="bg1"/>
                  </a:solidFill>
                  <a:latin typeface="Verdana" pitchFamily="34" charset="0"/>
                </a:rPr>
                <a:t>Xeon Phi </a:t>
              </a:r>
            </a:p>
          </p:txBody>
        </p:sp>
      </p:grp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84150" y="673100"/>
            <a:ext cx="266130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1</a:t>
            </a:r>
            <a:r>
              <a:rPr lang="hu-HU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.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Intel’s </a:t>
            </a:r>
            <a:r>
              <a:rPr lang="en-US" altLang="en-US" sz="1400" b="1" dirty="0" err="1">
                <a:solidFill>
                  <a:schemeClr val="accent6"/>
                </a:solidFill>
                <a:latin typeface="Verdana" pitchFamily="34" charset="0"/>
              </a:rPr>
              <a:t>Larrabee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 -1 </a:t>
            </a: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1</a:t>
            </a:r>
            <a:r>
              <a:rPr lang="en-US" altLang="en-US" sz="1400" dirty="0">
                <a:latin typeface="Verdana" pitchFamily="34" charset="0"/>
              </a:rPr>
              <a:t>]</a:t>
            </a:r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1111250" y="4665661"/>
            <a:ext cx="1144588" cy="156686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07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6"/>
          <p:cNvSpPr txBox="1">
            <a:spLocks noChangeArrowheads="1"/>
          </p:cNvSpPr>
          <p:nvPr/>
        </p:nvSpPr>
        <p:spPr bwMode="auto">
          <a:xfrm>
            <a:off x="193675" y="668338"/>
            <a:ext cx="55197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System architecture of the Xeon Phi co-processor </a:t>
            </a: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8</a:t>
            </a:r>
            <a:r>
              <a:rPr lang="en-US" altLang="en-US" sz="1400" dirty="0">
                <a:latin typeface="Verdana" pitchFamily="34" charset="0"/>
              </a:rPr>
              <a:t>]</a:t>
            </a:r>
          </a:p>
        </p:txBody>
      </p:sp>
      <p:pic>
        <p:nvPicPr>
          <p:cNvPr id="1157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287463"/>
            <a:ext cx="68580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Text Box 7"/>
          <p:cNvSpPr txBox="1">
            <a:spLocks noChangeArrowheads="1"/>
          </p:cNvSpPr>
          <p:nvPr/>
        </p:nvSpPr>
        <p:spPr bwMode="auto">
          <a:xfrm>
            <a:off x="5022850" y="6491288"/>
            <a:ext cx="31194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SMC</a:t>
            </a:r>
            <a:r>
              <a:rPr lang="en-US" altLang="en-US" sz="1200">
                <a:latin typeface="Verdana" pitchFamily="34" charset="0"/>
              </a:rPr>
              <a:t>: System Management Controller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4.3 </a:t>
            </a:r>
            <a:r>
              <a:rPr lang="en-US" dirty="0" smtClean="0"/>
              <a:t>The Knights Corner line </a:t>
            </a:r>
            <a:r>
              <a:rPr lang="hu-HU" dirty="0" smtClean="0"/>
              <a:t>(13)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6"/>
          <p:cNvSpPr txBox="1">
            <a:spLocks noChangeArrowheads="1"/>
          </p:cNvSpPr>
          <p:nvPr/>
        </p:nvSpPr>
        <p:spPr bwMode="auto">
          <a:xfrm>
            <a:off x="196850" y="673100"/>
            <a:ext cx="49022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The Xeon Phi coprocessor board (backside) </a:t>
            </a: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8</a:t>
            </a:r>
            <a:r>
              <a:rPr lang="en-US" altLang="en-US" sz="1400" dirty="0">
                <a:latin typeface="Verdana" pitchFamily="34" charset="0"/>
              </a:rPr>
              <a:t>]</a:t>
            </a:r>
          </a:p>
        </p:txBody>
      </p:sp>
      <p:pic>
        <p:nvPicPr>
          <p:cNvPr id="1187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096963"/>
            <a:ext cx="8143875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4.3 </a:t>
            </a:r>
            <a:r>
              <a:rPr lang="en-US" dirty="0" smtClean="0"/>
              <a:t>The Knights Corner line </a:t>
            </a:r>
            <a:r>
              <a:rPr lang="hu-HU" dirty="0" smtClean="0"/>
              <a:t>(15)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5"/>
          <p:cNvSpPr txBox="1">
            <a:spLocks noChangeArrowheads="1"/>
          </p:cNvSpPr>
          <p:nvPr/>
        </p:nvSpPr>
        <p:spPr bwMode="auto">
          <a:xfrm>
            <a:off x="184150" y="669925"/>
            <a:ext cx="90011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Peak performance of the Xeon Phi 5110P and SE10P/X vs. a 2-socket Intel Xeon server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   </a:t>
            </a: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11</a:t>
            </a:r>
            <a:r>
              <a:rPr lang="en-US" altLang="en-US" sz="1400" dirty="0">
                <a:latin typeface="Verdana" pitchFamily="34" charset="0"/>
              </a:rPr>
              <a:t>]</a:t>
            </a:r>
          </a:p>
        </p:txBody>
      </p:sp>
      <p:sp>
        <p:nvSpPr>
          <p:cNvPr id="121859" name="Text Box 6"/>
          <p:cNvSpPr txBox="1">
            <a:spLocks noChangeArrowheads="1"/>
          </p:cNvSpPr>
          <p:nvPr/>
        </p:nvSpPr>
        <p:spPr bwMode="auto">
          <a:xfrm>
            <a:off x="158750" y="6080125"/>
            <a:ext cx="857254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The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reference system </a:t>
            </a:r>
            <a:r>
              <a:rPr lang="en-US" altLang="en-US" sz="1400" dirty="0">
                <a:latin typeface="Verdana" pitchFamily="34" charset="0"/>
              </a:rPr>
              <a:t>is a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2-socket Xeon server </a:t>
            </a:r>
            <a:r>
              <a:rPr lang="en-US" altLang="en-US" sz="1400" dirty="0">
                <a:latin typeface="Verdana" pitchFamily="34" charset="0"/>
              </a:rPr>
              <a:t>with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two Intel Xeon E5-2670 processors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</a:t>
            </a:r>
            <a:r>
              <a:rPr lang="en-US" altLang="en-US" sz="1400" dirty="0" smtClean="0">
                <a:latin typeface="Verdana" pitchFamily="34" charset="0"/>
              </a:rPr>
              <a:t>(</a:t>
            </a:r>
            <a:r>
              <a:rPr lang="hu-HU" altLang="en-US" sz="1400" dirty="0" smtClean="0">
                <a:latin typeface="Verdana" pitchFamily="34" charset="0"/>
              </a:rPr>
              <a:t>Sandy Bridge-EP: </a:t>
            </a:r>
            <a:r>
              <a:rPr lang="en-US" altLang="en-US" sz="1400" dirty="0" smtClean="0">
                <a:latin typeface="Verdana" pitchFamily="34" charset="0"/>
              </a:rPr>
              <a:t>8 </a:t>
            </a:r>
            <a:r>
              <a:rPr lang="en-US" altLang="en-US" sz="1400" dirty="0">
                <a:latin typeface="Verdana" pitchFamily="34" charset="0"/>
              </a:rPr>
              <a:t>cores, 20 MB L3 cache, 2.6 GHz clock frequency, 8.0 GT/s QPI speed, </a:t>
            </a:r>
            <a:endParaRPr lang="hu-HU" altLang="en-US" sz="1400" dirty="0" smtClean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smtClean="0">
                <a:latin typeface="Verdana" pitchFamily="34" charset="0"/>
              </a:rPr>
              <a:t>  </a:t>
            </a:r>
            <a:r>
              <a:rPr lang="en-US" altLang="en-US" sz="1400" dirty="0" smtClean="0">
                <a:latin typeface="Verdana" pitchFamily="34" charset="0"/>
              </a:rPr>
              <a:t>DDR3 </a:t>
            </a:r>
            <a:r>
              <a:rPr lang="en-US" altLang="en-US" sz="1400" dirty="0">
                <a:latin typeface="Verdana" pitchFamily="34" charset="0"/>
              </a:rPr>
              <a:t>with 1600 MT/s).  </a:t>
            </a:r>
          </a:p>
        </p:txBody>
      </p:sp>
      <p:pic>
        <p:nvPicPr>
          <p:cNvPr id="12186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243013"/>
            <a:ext cx="7575550" cy="466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4.3 </a:t>
            </a:r>
            <a:r>
              <a:rPr lang="en-US" dirty="0" smtClean="0"/>
              <a:t>The Knights Corner line </a:t>
            </a:r>
            <a:r>
              <a:rPr lang="hu-HU" dirty="0" smtClean="0"/>
              <a:t>(16)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7699" name="Group 3"/>
          <p:cNvGraphicFramePr>
            <a:graphicFrameLocks noGrp="1"/>
          </p:cNvGraphicFramePr>
          <p:nvPr/>
        </p:nvGraphicFramePr>
        <p:xfrm>
          <a:off x="692150" y="1073150"/>
          <a:ext cx="7683500" cy="5702311"/>
        </p:xfrm>
        <a:graphic>
          <a:graphicData uri="http://schemas.openxmlformats.org/drawingml/2006/table">
            <a:tbl>
              <a:tblPr/>
              <a:tblGrid>
                <a:gridCol w="1829027"/>
                <a:gridCol w="1558000"/>
                <a:gridCol w="1432157"/>
                <a:gridCol w="1432158"/>
                <a:gridCol w="1432158"/>
              </a:tblGrid>
              <a:tr h="230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Intel’s Xeon Phi, formerly Many Integrated Cores (MIC) line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Core type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Knights Ferry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5110P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3120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7120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Based</a:t>
                      </a:r>
                      <a:r>
                        <a:rPr kumimoji="0" 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hu-H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on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Aubrey Isle core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Introduction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r>
                        <a:rPr kumimoji="0" 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2010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11/2012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06/2013 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06/2013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Processor</a:t>
                      </a:r>
                      <a:endParaRPr kumimoji="0" lang="hu-H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Technology/no. of transistors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45 nm/2300 mtrs/684 mm</a:t>
                      </a:r>
                      <a:r>
                        <a:rPr kumimoji="0" lang="en-US" sz="1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hu-HU" sz="10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 nm/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5 000 mtrs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 nm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 nm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Core count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57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61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Threads/core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Core frequency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1.2 GHz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1.053 GHz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1.1 GHz.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1.238 GHz.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L2/core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256 kByte/core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 kByte/core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kB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/core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kB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/core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FP32 performance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0.75 TFLOPS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n.a.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FP64 performance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1.01 TFLOPS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1.003 TFLOPS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1.2 TFLOPS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Memory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31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Mem.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clock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GT/s?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GT/s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GT/s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5.5 GT/s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No. of memory channels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16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12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Mem. bandwidth 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160 GB/s?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320 GB/s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240 GB/s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352 GB/s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Mem. size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or 2 GByte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GByte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 GB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 GB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Mem. type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System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ECC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no ECC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ECC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ECC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ECC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Interface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PCIex2.016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PCIe2.0x16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2.0x16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2.0x16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Slot request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Single slot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Single slot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Cooling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Active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Active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Passive / Active cooling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Passive / Active cooling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Power (max)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W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245 W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W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W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5079" name="Rounded Rectangle 1"/>
          <p:cNvSpPr>
            <a:spLocks noChangeArrowheads="1"/>
          </p:cNvSpPr>
          <p:nvPr/>
        </p:nvSpPr>
        <p:spPr bwMode="auto">
          <a:xfrm>
            <a:off x="5511800" y="1338263"/>
            <a:ext cx="2870200" cy="5418137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563" y="665163"/>
            <a:ext cx="767238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chemeClr val="accent6"/>
                </a:solidFill>
              </a:rPr>
              <a:t>Further models of the Knight Corner line introduced in 06/2013 </a:t>
            </a:r>
            <a:r>
              <a:rPr lang="en-US" dirty="0"/>
              <a:t>[8], [13]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4.3 </a:t>
            </a:r>
            <a:r>
              <a:rPr lang="en-US" dirty="0" smtClean="0"/>
              <a:t>The Knights Corner line </a:t>
            </a:r>
            <a:r>
              <a:rPr lang="hu-HU" dirty="0" smtClean="0"/>
              <a:t>(17)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4525801" y="1960290"/>
            <a:ext cx="92397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9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3427" name="AutoShape 3"/>
          <p:cNvSpPr>
            <a:spLocks noChangeArrowheads="1"/>
          </p:cNvSpPr>
          <p:nvPr/>
        </p:nvSpPr>
        <p:spPr bwMode="auto">
          <a:xfrm>
            <a:off x="841375" y="1263650"/>
            <a:ext cx="7359650" cy="787572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4.4 </a:t>
            </a:r>
            <a:r>
              <a:rPr lang="en-US" altLang="en-US" sz="1900" dirty="0">
                <a:solidFill>
                  <a:schemeClr val="bg1"/>
                </a:solidFill>
                <a:latin typeface="Verdana" pitchFamily="34" charset="0"/>
              </a:rPr>
              <a:t>Use of Xeon Phi </a:t>
            </a: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Knights Corner coprocessors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in supercomputers</a:t>
            </a:r>
            <a:endParaRPr lang="en-US" altLang="en-US" sz="1900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90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314450"/>
            <a:ext cx="7439025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563" y="676275"/>
            <a:ext cx="567213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chemeClr val="accent6"/>
                </a:solidFill>
              </a:rPr>
              <a:t>Block diagram of a compute node of the </a:t>
            </a:r>
            <a:r>
              <a:rPr lang="en-US" b="1" dirty="0" smtClean="0">
                <a:solidFill>
                  <a:schemeClr val="accent6"/>
                </a:solidFill>
              </a:rPr>
              <a:t>Tianhe-2</a:t>
            </a:r>
            <a:r>
              <a:rPr lang="hu-HU" b="1" dirty="0" smtClean="0">
                <a:solidFill>
                  <a:schemeClr val="accent6"/>
                </a:solidFill>
              </a:rPr>
              <a:t> </a:t>
            </a:r>
            <a:r>
              <a:rPr lang="en-US" dirty="0" smtClean="0"/>
              <a:t>[23</a:t>
            </a:r>
            <a:r>
              <a:rPr lang="en-US" dirty="0"/>
              <a:t>]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1727200" y="3086100"/>
            <a:ext cx="2171700" cy="9779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4.4 </a:t>
            </a:r>
            <a:r>
              <a:rPr lang="en-US" dirty="0" smtClean="0"/>
              <a:t>Use of Xeon Phi Knights Corner coprocessors in supercomputers </a:t>
            </a:r>
            <a:r>
              <a:rPr lang="hu-HU" dirty="0" smtClean="0"/>
              <a:t>(3)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38" y="1692275"/>
            <a:ext cx="6321425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0975" y="679450"/>
            <a:ext cx="2206625" cy="306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chemeClr val="accent6"/>
                </a:solidFill>
              </a:rPr>
              <a:t>Compute blade </a:t>
            </a:r>
            <a:r>
              <a:rPr lang="en-US" dirty="0"/>
              <a:t>[23]</a:t>
            </a:r>
          </a:p>
        </p:txBody>
      </p:sp>
      <p:sp>
        <p:nvSpPr>
          <p:cNvPr id="131076" name="TextBox 1"/>
          <p:cNvSpPr txBox="1">
            <a:spLocks noChangeArrowheads="1"/>
          </p:cNvSpPr>
          <p:nvPr/>
        </p:nvSpPr>
        <p:spPr bwMode="auto">
          <a:xfrm>
            <a:off x="234950" y="1038225"/>
            <a:ext cx="8442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A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Compute blade </a:t>
            </a:r>
            <a:r>
              <a:rPr lang="en-US" altLang="en-US" sz="1400" dirty="0">
                <a:latin typeface="Verdana" pitchFamily="34" charset="0"/>
              </a:rPr>
              <a:t>includes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two nodes</a:t>
            </a:r>
            <a:r>
              <a:rPr lang="en-US" altLang="en-US" sz="1400" dirty="0">
                <a:latin typeface="Verdana" pitchFamily="34" charset="0"/>
              </a:rPr>
              <a:t>, but is built up of two </a:t>
            </a:r>
            <a:r>
              <a:rPr lang="en-US" altLang="en-US" sz="1400" dirty="0" err="1">
                <a:latin typeface="Verdana" pitchFamily="34" charset="0"/>
              </a:rPr>
              <a:t>halfboards</a:t>
            </a:r>
            <a:r>
              <a:rPr lang="en-US" altLang="en-US" sz="1400" dirty="0">
                <a:latin typeface="Verdana" pitchFamily="34" charset="0"/>
              </a:rPr>
              <a:t>, as indicated below. </a:t>
            </a:r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4.4 </a:t>
            </a:r>
            <a:r>
              <a:rPr lang="en-US" dirty="0" smtClean="0"/>
              <a:t>Use of Xeon Phi Knights Corner coprocessors in supercomputers </a:t>
            </a:r>
            <a:r>
              <a:rPr lang="hu-HU" dirty="0" smtClean="0"/>
              <a:t>(5)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83"/>
          <a:stretch>
            <a:fillRect/>
          </a:stretch>
        </p:blipFill>
        <p:spPr bwMode="auto">
          <a:xfrm>
            <a:off x="1319213" y="1384300"/>
            <a:ext cx="6519862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500" y="681038"/>
            <a:ext cx="4373563" cy="3063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chemeClr val="accent6"/>
                </a:solidFill>
              </a:rPr>
              <a:t>Structure of a compute frame (rack) </a:t>
            </a:r>
            <a:r>
              <a:rPr lang="en-US" dirty="0"/>
              <a:t>[23]</a:t>
            </a:r>
          </a:p>
        </p:txBody>
      </p:sp>
      <p:sp>
        <p:nvSpPr>
          <p:cNvPr id="132100" name="TextBox 4"/>
          <p:cNvSpPr txBox="1">
            <a:spLocks noChangeArrowheads="1"/>
          </p:cNvSpPr>
          <p:nvPr/>
        </p:nvSpPr>
        <p:spPr bwMode="auto">
          <a:xfrm>
            <a:off x="201613" y="5918200"/>
            <a:ext cx="77104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Note that the two halfboards of a blade are interconnected by a middle backplane.</a:t>
            </a:r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4.4 </a:t>
            </a:r>
            <a:r>
              <a:rPr lang="en-US" dirty="0" smtClean="0"/>
              <a:t>Use of Xeon Phi Knights Corner coprocessors in supercomputers </a:t>
            </a:r>
            <a:r>
              <a:rPr lang="hu-HU" dirty="0" smtClean="0"/>
              <a:t>(6)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3"/>
          <a:stretch>
            <a:fillRect/>
          </a:stretch>
        </p:blipFill>
        <p:spPr bwMode="auto">
          <a:xfrm>
            <a:off x="1173163" y="1435100"/>
            <a:ext cx="6815137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500" y="677863"/>
            <a:ext cx="361028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chemeClr val="accent6"/>
                </a:solidFill>
              </a:rPr>
              <a:t>The interconnection network </a:t>
            </a:r>
            <a:r>
              <a:rPr lang="en-US" dirty="0" smtClean="0"/>
              <a:t>[23]</a:t>
            </a:r>
            <a:endParaRPr lang="en-US" dirty="0"/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4.4 </a:t>
            </a:r>
            <a:r>
              <a:rPr lang="en-US" dirty="0" smtClean="0"/>
              <a:t>Use of Xeon Phi Knights Corner coprocessors in supercomputers </a:t>
            </a:r>
            <a:r>
              <a:rPr lang="hu-HU" dirty="0" smtClean="0"/>
              <a:t>(7)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3" y="766763"/>
            <a:ext cx="3933825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8913" y="676275"/>
            <a:ext cx="430598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chemeClr val="accent6"/>
                </a:solidFill>
              </a:rPr>
              <a:t>Implementation of the interconnect </a:t>
            </a:r>
            <a:r>
              <a:rPr lang="en-US" dirty="0" smtClean="0"/>
              <a:t>[23]</a:t>
            </a:r>
            <a:endParaRPr lang="en-US" dirty="0"/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4.4 </a:t>
            </a:r>
            <a:r>
              <a:rPr lang="en-US" dirty="0" smtClean="0"/>
              <a:t>Use of Xeon Phi Knights Corner coprocessors in supercomputers </a:t>
            </a:r>
            <a:r>
              <a:rPr lang="hu-HU" dirty="0" smtClean="0"/>
              <a:t>(8)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32" y="1315233"/>
            <a:ext cx="7497675" cy="544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74625" y="668338"/>
            <a:ext cx="91294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</a:rPr>
              <a:t>System architecture of </a:t>
            </a:r>
            <a:r>
              <a:rPr lang="en-US" altLang="en-US" sz="1400" b="1" dirty="0" err="1">
                <a:solidFill>
                  <a:schemeClr val="accent6"/>
                </a:solidFill>
              </a:rPr>
              <a:t>Larrabee</a:t>
            </a:r>
            <a:r>
              <a:rPr lang="en-US" altLang="en-US" sz="1400" b="1" dirty="0">
                <a:solidFill>
                  <a:schemeClr val="accent6"/>
                </a:solidFill>
              </a:rPr>
              <a:t> aiming at HPC (based on a presentation in 12/2006)</a:t>
            </a:r>
            <a:r>
              <a:rPr lang="en-US" altLang="en-US" sz="1400" dirty="0"/>
              <a:t> [</a:t>
            </a:r>
            <a:r>
              <a:rPr lang="hu-HU" altLang="en-US" sz="1400" dirty="0"/>
              <a:t>2</a:t>
            </a:r>
            <a:r>
              <a:rPr lang="en-US" altLang="en-US" sz="1400" dirty="0"/>
              <a:t>]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425749" y="5955321"/>
            <a:ext cx="2433638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dirty="0">
                <a:solidFill>
                  <a:schemeClr val="bg1"/>
                </a:solidFill>
              </a:rPr>
              <a:t>CSI: Common System Interface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dirty="0">
                <a:solidFill>
                  <a:schemeClr val="bg1"/>
                </a:solidFill>
              </a:rPr>
              <a:t>(QPI)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Intel’s </a:t>
            </a:r>
            <a:r>
              <a:rPr lang="en-US" dirty="0" err="1" smtClean="0"/>
              <a:t>Larrabee</a:t>
            </a:r>
            <a:r>
              <a:rPr lang="en-US" dirty="0" smtClean="0"/>
              <a:t> </a:t>
            </a:r>
            <a:r>
              <a:rPr lang="hu-HU" dirty="0" smtClean="0"/>
              <a:t>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32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384300"/>
            <a:ext cx="6891337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350" y="673100"/>
            <a:ext cx="493553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6"/>
                </a:solidFill>
              </a:rPr>
              <a:t>Rack rows of the Tianhe-2 supercomputer </a:t>
            </a:r>
            <a:r>
              <a:rPr lang="en-US" dirty="0"/>
              <a:t>[23]</a:t>
            </a:r>
          </a:p>
        </p:txBody>
      </p:sp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4.4 </a:t>
            </a:r>
            <a:r>
              <a:rPr lang="en-US" dirty="0" smtClean="0"/>
              <a:t>Use of Xeon Phi Knights Corner coprocessors in supercomputers </a:t>
            </a:r>
            <a:r>
              <a:rPr lang="hu-HU" dirty="0" smtClean="0"/>
              <a:t>(9)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Tianhe-2 supercomputer at 31 petaflops is title conten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1323975"/>
            <a:ext cx="7683500" cy="457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92088" y="682625"/>
            <a:ext cx="438626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View of the Tianhe-2 supercomputer </a:t>
            </a:r>
            <a:r>
              <a:rPr lang="en-US" altLang="en-US" sz="1400" dirty="0" smtClean="0">
                <a:latin typeface="Verdana" pitchFamily="34" charset="0"/>
              </a:rPr>
              <a:t>[24]</a:t>
            </a:r>
          </a:p>
        </p:txBody>
      </p:sp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4.4 </a:t>
            </a:r>
            <a:r>
              <a:rPr lang="en-US" dirty="0" smtClean="0"/>
              <a:t>Use of Xeon Phi Knights Corner coprocessors in supercomputers </a:t>
            </a:r>
            <a:r>
              <a:rPr lang="hu-HU" dirty="0" smtClean="0"/>
              <a:t>(10)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40291" name="AutoShape 3"/>
          <p:cNvSpPr>
            <a:spLocks noChangeArrowheads="1"/>
          </p:cNvSpPr>
          <p:nvPr/>
        </p:nvSpPr>
        <p:spPr bwMode="auto">
          <a:xfrm>
            <a:off x="841375" y="1263650"/>
            <a:ext cx="7359650" cy="4683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4.5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The Knights Landing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line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 Box 4"/>
          <p:cNvSpPr txBox="1">
            <a:spLocks noChangeArrowheads="1"/>
          </p:cNvSpPr>
          <p:nvPr/>
        </p:nvSpPr>
        <p:spPr bwMode="auto">
          <a:xfrm>
            <a:off x="193675" y="673100"/>
            <a:ext cx="720581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Announcing the Knights Landing 2. gen. Xeon Phi product in 06/2013</a:t>
            </a:r>
          </a:p>
        </p:txBody>
      </p:sp>
      <p:sp>
        <p:nvSpPr>
          <p:cNvPr id="106502" name="Line 13"/>
          <p:cNvSpPr>
            <a:spLocks noChangeShapeType="1"/>
          </p:cNvSpPr>
          <p:nvPr/>
        </p:nvSpPr>
        <p:spPr bwMode="auto">
          <a:xfrm flipV="1">
            <a:off x="1057399" y="4473353"/>
            <a:ext cx="7623248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églalap 1"/>
          <p:cNvSpPr/>
          <p:nvPr/>
        </p:nvSpPr>
        <p:spPr>
          <a:xfrm>
            <a:off x="7414787" y="4296856"/>
            <a:ext cx="1066175" cy="38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6501" name="Line 11"/>
          <p:cNvSpPr>
            <a:spLocks noChangeShapeType="1"/>
          </p:cNvSpPr>
          <p:nvPr/>
        </p:nvSpPr>
        <p:spPr bwMode="auto">
          <a:xfrm flipV="1">
            <a:off x="1057400" y="3312099"/>
            <a:ext cx="7623248" cy="111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498" name="Line 6"/>
          <p:cNvSpPr>
            <a:spLocks noChangeShapeType="1"/>
          </p:cNvSpPr>
          <p:nvPr/>
        </p:nvSpPr>
        <p:spPr bwMode="auto">
          <a:xfrm flipH="1">
            <a:off x="2487960" y="1756349"/>
            <a:ext cx="0" cy="4321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499" name="Line 9"/>
          <p:cNvSpPr>
            <a:spLocks noChangeShapeType="1"/>
          </p:cNvSpPr>
          <p:nvPr/>
        </p:nvSpPr>
        <p:spPr bwMode="auto">
          <a:xfrm flipH="1">
            <a:off x="3712096" y="1756349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0" name="Line 10"/>
          <p:cNvSpPr>
            <a:spLocks noChangeShapeType="1"/>
          </p:cNvSpPr>
          <p:nvPr/>
        </p:nvSpPr>
        <p:spPr bwMode="auto">
          <a:xfrm flipV="1">
            <a:off x="1057399" y="2315147"/>
            <a:ext cx="7623249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3" name="Text Box 14"/>
          <p:cNvSpPr txBox="1">
            <a:spLocks noChangeArrowheads="1"/>
          </p:cNvSpPr>
          <p:nvPr/>
        </p:nvSpPr>
        <p:spPr bwMode="auto">
          <a:xfrm>
            <a:off x="217612" y="2207199"/>
            <a:ext cx="801687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Prototype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4" name="Text Box 15"/>
          <p:cNvSpPr txBox="1">
            <a:spLocks noChangeArrowheads="1"/>
          </p:cNvSpPr>
          <p:nvPr/>
        </p:nvSpPr>
        <p:spPr bwMode="auto">
          <a:xfrm>
            <a:off x="196080" y="3199960"/>
            <a:ext cx="643126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1. </a:t>
            </a:r>
            <a:r>
              <a:rPr lang="en-US" altLang="en-US" sz="1000" dirty="0" smtClean="0">
                <a:latin typeface="Verdana" pitchFamily="34" charset="0"/>
              </a:rPr>
              <a:t>gen</a:t>
            </a:r>
            <a:r>
              <a:rPr lang="hu-HU" altLang="en-US" sz="1000" dirty="0" smtClean="0">
                <a:latin typeface="Verdana" pitchFamily="34" charset="0"/>
              </a:rPr>
              <a:t>.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5" name="Text Box 16"/>
          <p:cNvSpPr txBox="1">
            <a:spLocks noChangeArrowheads="1"/>
          </p:cNvSpPr>
          <p:nvPr/>
        </p:nvSpPr>
        <p:spPr bwMode="auto">
          <a:xfrm>
            <a:off x="196080" y="4360601"/>
            <a:ext cx="643126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2. </a:t>
            </a:r>
            <a:r>
              <a:rPr lang="hu-HU" altLang="en-US" sz="1000" dirty="0" err="1" smtClean="0">
                <a:latin typeface="Verdana" pitchFamily="34" charset="0"/>
              </a:rPr>
              <a:t>gen</a:t>
            </a:r>
            <a:r>
              <a:rPr lang="hu-HU" altLang="en-US" sz="1000" dirty="0" smtClean="0">
                <a:latin typeface="Verdana" pitchFamily="34" charset="0"/>
              </a:rPr>
              <a:t>.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6" name="Text Box 18"/>
          <p:cNvSpPr txBox="1">
            <a:spLocks noChangeArrowheads="1"/>
          </p:cNvSpPr>
          <p:nvPr/>
        </p:nvSpPr>
        <p:spPr bwMode="auto">
          <a:xfrm>
            <a:off x="1551856" y="5860036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10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106507" name="Text Box 19"/>
          <p:cNvSpPr txBox="1">
            <a:spLocks noChangeArrowheads="1"/>
          </p:cNvSpPr>
          <p:nvPr/>
        </p:nvSpPr>
        <p:spPr bwMode="auto">
          <a:xfrm>
            <a:off x="2848000" y="5860036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>
                <a:latin typeface="Verdana" pitchFamily="34" charset="0"/>
              </a:rPr>
              <a:t>11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08" name="Text Box 29"/>
          <p:cNvSpPr txBox="1">
            <a:spLocks noChangeArrowheads="1"/>
          </p:cNvSpPr>
          <p:nvPr/>
        </p:nvSpPr>
        <p:spPr bwMode="auto">
          <a:xfrm>
            <a:off x="7381652" y="3910586"/>
            <a:ext cx="1122362" cy="36353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Knights Landing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dirty="0" smtClean="0">
                <a:latin typeface="Verdana" pitchFamily="34" charset="0"/>
              </a:rPr>
              <a:t>                </a:t>
            </a:r>
            <a:r>
              <a:rPr lang="hu-HU" altLang="en-US" sz="800" dirty="0" smtClean="0">
                <a:latin typeface="Verdana" pitchFamily="34" charset="0"/>
              </a:rPr>
              <a:t>09/</a:t>
            </a:r>
            <a:r>
              <a:rPr lang="en-US" altLang="en-US" sz="800" dirty="0" smtClean="0">
                <a:latin typeface="Verdana" pitchFamily="34" charset="0"/>
              </a:rPr>
              <a:t>15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09" name="Text Box 38"/>
          <p:cNvSpPr txBox="1">
            <a:spLocks noChangeArrowheads="1"/>
          </p:cNvSpPr>
          <p:nvPr/>
        </p:nvSpPr>
        <p:spPr bwMode="auto">
          <a:xfrm>
            <a:off x="1156388" y="1919918"/>
            <a:ext cx="1101584" cy="103618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4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05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10</a:t>
            </a: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45 nm/32 cores</a:t>
            </a: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SP: 0.75</a:t>
            </a:r>
            <a:r>
              <a:rPr lang="hu-HU" altLang="en-US" sz="800" dirty="0">
                <a:latin typeface="Verdana" pitchFamily="34" charset="0"/>
              </a:rPr>
              <a:t> </a:t>
            </a:r>
            <a:r>
              <a:rPr lang="en-US" altLang="en-US" sz="800" dirty="0">
                <a:latin typeface="Verdana" pitchFamily="34" charset="0"/>
              </a:rPr>
              <a:t> TF</a:t>
            </a:r>
            <a:r>
              <a:rPr lang="hu-HU" altLang="en-US" sz="800" dirty="0">
                <a:latin typeface="Verdana" pitchFamily="34" charset="0"/>
              </a:rPr>
              <a:t>LOPS</a:t>
            </a:r>
            <a:endParaRPr lang="en-US" altLang="en-US" sz="800" baseline="300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DP: --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10" name="Text Box 67"/>
          <p:cNvSpPr txBox="1">
            <a:spLocks noChangeArrowheads="1"/>
          </p:cNvSpPr>
          <p:nvPr/>
        </p:nvSpPr>
        <p:spPr bwMode="auto">
          <a:xfrm>
            <a:off x="903784" y="1413129"/>
            <a:ext cx="18373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latin typeface="Verdana" pitchFamily="34" charset="0"/>
              </a:rPr>
              <a:t>MIC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latin typeface="Verdana" pitchFamily="34" charset="0"/>
              </a:rPr>
              <a:t> (Many Integrated Cores)</a:t>
            </a:r>
            <a:endParaRPr lang="en-US" altLang="en-US" sz="900" dirty="0">
              <a:latin typeface="Verdana" pitchFamily="34" charset="0"/>
            </a:endParaRPr>
          </a:p>
        </p:txBody>
      </p:sp>
      <p:sp>
        <p:nvSpPr>
          <p:cNvPr id="106511" name="Text Box 18"/>
          <p:cNvSpPr txBox="1">
            <a:spLocks noChangeArrowheads="1"/>
          </p:cNvSpPr>
          <p:nvPr/>
        </p:nvSpPr>
        <p:spPr bwMode="auto">
          <a:xfrm>
            <a:off x="4051328" y="5860036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>
                <a:latin typeface="Verdana" pitchFamily="34" charset="0"/>
              </a:rPr>
              <a:t>12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12" name="Text Box 41"/>
          <p:cNvSpPr txBox="1">
            <a:spLocks noChangeArrowheads="1"/>
          </p:cNvSpPr>
          <p:nvPr/>
        </p:nvSpPr>
        <p:spPr bwMode="auto">
          <a:xfrm>
            <a:off x="1193447" y="2939873"/>
            <a:ext cx="1089025" cy="8683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3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05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10</a:t>
            </a: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22 nm/&gt;50 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(announced)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13" name="Text Box 44"/>
          <p:cNvSpPr txBox="1">
            <a:spLocks noChangeArrowheads="1"/>
          </p:cNvSpPr>
          <p:nvPr/>
        </p:nvSpPr>
        <p:spPr bwMode="auto">
          <a:xfrm>
            <a:off x="3898601" y="2956499"/>
            <a:ext cx="1007007" cy="102335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3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   11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12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22 nm/60 cores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DP: 1.0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14" name="Text Box 45"/>
          <p:cNvSpPr txBox="1">
            <a:spLocks noChangeArrowheads="1"/>
          </p:cNvSpPr>
          <p:nvPr/>
        </p:nvSpPr>
        <p:spPr bwMode="auto">
          <a:xfrm>
            <a:off x="3864624" y="3178749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Xeon Phi 5110P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15" name="Text Box 67"/>
          <p:cNvSpPr txBox="1">
            <a:spLocks noChangeArrowheads="1"/>
          </p:cNvSpPr>
          <p:nvPr/>
        </p:nvSpPr>
        <p:spPr bwMode="auto">
          <a:xfrm>
            <a:off x="3856112" y="1400749"/>
            <a:ext cx="9669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Renamed 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b="1" dirty="0">
                <a:latin typeface="Verdana" pitchFamily="34" charset="0"/>
              </a:rPr>
              <a:t>Xeon Phi</a:t>
            </a:r>
            <a:endParaRPr lang="en-US" altLang="en-US" sz="1000" dirty="0">
              <a:latin typeface="Verdana" pitchFamily="34" charset="0"/>
            </a:endParaRPr>
          </a:p>
        </p:txBody>
      </p:sp>
      <p:sp>
        <p:nvSpPr>
          <p:cNvPr id="106516" name="Line 9"/>
          <p:cNvSpPr>
            <a:spLocks noChangeShapeType="1"/>
          </p:cNvSpPr>
          <p:nvPr/>
        </p:nvSpPr>
        <p:spPr bwMode="auto">
          <a:xfrm flipH="1">
            <a:off x="4936232" y="4061399"/>
            <a:ext cx="0" cy="1998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7" name="Text Box 18"/>
          <p:cNvSpPr txBox="1">
            <a:spLocks noChangeArrowheads="1"/>
          </p:cNvSpPr>
          <p:nvPr/>
        </p:nvSpPr>
        <p:spPr bwMode="auto">
          <a:xfrm>
            <a:off x="5281255" y="5860035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>
                <a:latin typeface="Verdana" pitchFamily="34" charset="0"/>
              </a:rPr>
              <a:t>13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106518" name="Line 6"/>
          <p:cNvSpPr>
            <a:spLocks noChangeShapeType="1"/>
          </p:cNvSpPr>
          <p:nvPr/>
        </p:nvSpPr>
        <p:spPr bwMode="auto">
          <a:xfrm flipH="1">
            <a:off x="1102917" y="1724599"/>
            <a:ext cx="0" cy="43354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9" name="Line 13"/>
          <p:cNvSpPr>
            <a:spLocks noChangeShapeType="1"/>
          </p:cNvSpPr>
          <p:nvPr/>
        </p:nvSpPr>
        <p:spPr bwMode="auto">
          <a:xfrm flipV="1">
            <a:off x="1057400" y="5517136"/>
            <a:ext cx="7623248" cy="142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20" name="Text Box 64"/>
          <p:cNvSpPr txBox="1">
            <a:spLocks noChangeArrowheads="1"/>
          </p:cNvSpPr>
          <p:nvPr/>
        </p:nvSpPr>
        <p:spPr bwMode="auto">
          <a:xfrm>
            <a:off x="1557352" y="1230566"/>
            <a:ext cx="4905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05/10</a:t>
            </a:r>
          </a:p>
        </p:txBody>
      </p:sp>
      <p:sp>
        <p:nvSpPr>
          <p:cNvPr id="106521" name="Text Box 66"/>
          <p:cNvSpPr txBox="1">
            <a:spLocks noChangeArrowheads="1"/>
          </p:cNvSpPr>
          <p:nvPr/>
        </p:nvSpPr>
        <p:spPr bwMode="auto">
          <a:xfrm>
            <a:off x="4091834" y="1230886"/>
            <a:ext cx="4905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06/12</a:t>
            </a:r>
          </a:p>
        </p:txBody>
      </p:sp>
      <p:sp>
        <p:nvSpPr>
          <p:cNvPr id="106522" name="Text Box 67"/>
          <p:cNvSpPr txBox="1">
            <a:spLocks noChangeArrowheads="1"/>
          </p:cNvSpPr>
          <p:nvPr/>
        </p:nvSpPr>
        <p:spPr bwMode="auto">
          <a:xfrm>
            <a:off x="219324" y="1524574"/>
            <a:ext cx="763351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hu-HU"/>
            </a:defPPr>
            <a:lvl1pPr algn="ctr">
              <a:spcBef>
                <a:spcPct val="0"/>
              </a:spcBef>
              <a:buFontTx/>
              <a:buNone/>
              <a:defRPr sz="1000"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9pPr>
          </a:lstStyle>
          <a:p>
            <a:r>
              <a:rPr lang="en-US" altLang="en-US" dirty="0"/>
              <a:t>Branding</a:t>
            </a:r>
          </a:p>
        </p:txBody>
      </p:sp>
      <p:sp>
        <p:nvSpPr>
          <p:cNvPr id="106523" name="Text Box 44"/>
          <p:cNvSpPr txBox="1">
            <a:spLocks noChangeArrowheads="1"/>
          </p:cNvSpPr>
          <p:nvPr/>
        </p:nvSpPr>
        <p:spPr bwMode="auto">
          <a:xfrm>
            <a:off x="3712096" y="5086952"/>
            <a:ext cx="1244600" cy="68421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850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  </a:t>
            </a:r>
            <a:r>
              <a:rPr lang="hu-HU" altLang="en-US" sz="800" dirty="0" smtClean="0">
                <a:latin typeface="Verdana" pitchFamily="34" charset="0"/>
              </a:rPr>
              <a:t> </a:t>
            </a:r>
            <a:r>
              <a:rPr lang="en-US" altLang="en-US" sz="800" dirty="0" smtClean="0">
                <a:latin typeface="Verdana" pitchFamily="34" charset="0"/>
              </a:rPr>
              <a:t> </a:t>
            </a:r>
            <a:r>
              <a:rPr lang="en-US" altLang="en-US" sz="800" dirty="0">
                <a:latin typeface="Verdana" pitchFamily="34" charset="0"/>
              </a:rPr>
              <a:t>06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12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Open source SW for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Knights Corner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24" name="Text Box 70"/>
          <p:cNvSpPr txBox="1">
            <a:spLocks noChangeArrowheads="1"/>
          </p:cNvSpPr>
          <p:nvPr/>
        </p:nvSpPr>
        <p:spPr bwMode="auto">
          <a:xfrm>
            <a:off x="219324" y="5337682"/>
            <a:ext cx="760144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hu-HU"/>
            </a:defPPr>
            <a:lvl1pPr algn="ctr">
              <a:spcBef>
                <a:spcPct val="0"/>
              </a:spcBef>
              <a:buFontTx/>
              <a:buNone/>
              <a:defRPr sz="1000"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9pPr>
          </a:lstStyle>
          <a:p>
            <a:r>
              <a:rPr lang="en-US" altLang="en-US" dirty="0"/>
              <a:t>Software</a:t>
            </a:r>
            <a:r>
              <a:rPr lang="hu-HU" altLang="en-US" dirty="0"/>
              <a:t/>
            </a:r>
            <a:br>
              <a:rPr lang="hu-HU" altLang="en-US" dirty="0"/>
            </a:br>
            <a:r>
              <a:rPr lang="en-US" altLang="en-US" dirty="0"/>
              <a:t>support</a:t>
            </a:r>
          </a:p>
        </p:txBody>
      </p:sp>
      <p:sp>
        <p:nvSpPr>
          <p:cNvPr id="106525" name="Text Box 45"/>
          <p:cNvSpPr txBox="1">
            <a:spLocks noChangeArrowheads="1"/>
          </p:cNvSpPr>
          <p:nvPr/>
        </p:nvSpPr>
        <p:spPr bwMode="auto">
          <a:xfrm>
            <a:off x="3784104" y="5337749"/>
            <a:ext cx="1122363" cy="358775"/>
          </a:xfrm>
          <a:prstGeom prst="rect">
            <a:avLst/>
          </a:prstGeom>
          <a:solidFill>
            <a:srgbClr val="FF0000">
              <a:alpha val="1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106526" name="Rectangle 73"/>
          <p:cNvSpPr>
            <a:spLocks noChangeArrowheads="1"/>
          </p:cNvSpPr>
          <p:nvPr/>
        </p:nvSpPr>
        <p:spPr bwMode="auto">
          <a:xfrm>
            <a:off x="4474363" y="2742187"/>
            <a:ext cx="10414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Knights Corner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27" name="Text Box 44"/>
          <p:cNvSpPr txBox="1">
            <a:spLocks noChangeArrowheads="1"/>
          </p:cNvSpPr>
          <p:nvPr/>
        </p:nvSpPr>
        <p:spPr bwMode="auto">
          <a:xfrm>
            <a:off x="5008240" y="2920851"/>
            <a:ext cx="1183337" cy="154914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500"/>
              </a:spcAft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   06</a:t>
            </a:r>
            <a:r>
              <a:rPr lang="hu-HU" altLang="en-US" sz="800" dirty="0">
                <a:latin typeface="Verdana" pitchFamily="34" charset="0"/>
              </a:rPr>
              <a:t>/</a:t>
            </a:r>
            <a:r>
              <a:rPr lang="en-US" altLang="en-US" sz="800" dirty="0">
                <a:latin typeface="Verdana" pitchFamily="34" charset="0"/>
              </a:rPr>
              <a:t>13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4200"/>
              </a:spcAft>
              <a:buFontTx/>
              <a:buNone/>
            </a:pPr>
            <a:r>
              <a:rPr lang="en-US" altLang="en-US" sz="800" dirty="0" smtClean="0">
                <a:latin typeface="Verdana" pitchFamily="34" charset="0"/>
              </a:rPr>
              <a:t>22 </a:t>
            </a:r>
            <a:r>
              <a:rPr lang="en-US" altLang="en-US" sz="800" dirty="0">
                <a:latin typeface="Verdana" pitchFamily="34" charset="0"/>
              </a:rPr>
              <a:t>nm/57/61 cores</a:t>
            </a:r>
            <a:endParaRPr lang="hu-HU" altLang="en-US" sz="8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DP: &gt; 1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106528" name="Text Box 45"/>
          <p:cNvSpPr txBox="1">
            <a:spLocks noChangeArrowheads="1"/>
          </p:cNvSpPr>
          <p:nvPr/>
        </p:nvSpPr>
        <p:spPr bwMode="auto">
          <a:xfrm>
            <a:off x="5069326" y="3178749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Xeon Phi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3120/7120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106530" name="Text Box 45"/>
          <p:cNvSpPr txBox="1">
            <a:spLocks noChangeArrowheads="1"/>
          </p:cNvSpPr>
          <p:nvPr/>
        </p:nvSpPr>
        <p:spPr bwMode="auto">
          <a:xfrm>
            <a:off x="1204559" y="3178749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Corner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106532" name="Line 81"/>
          <p:cNvSpPr>
            <a:spLocks noChangeShapeType="1"/>
          </p:cNvSpPr>
          <p:nvPr/>
        </p:nvSpPr>
        <p:spPr bwMode="auto">
          <a:xfrm>
            <a:off x="4936232" y="1756349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33" name="Text Box 44"/>
          <p:cNvSpPr txBox="1">
            <a:spLocks noChangeArrowheads="1"/>
          </p:cNvSpPr>
          <p:nvPr/>
        </p:nvSpPr>
        <p:spPr bwMode="auto">
          <a:xfrm>
            <a:off x="7270503" y="4612261"/>
            <a:ext cx="124618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14 </a:t>
            </a:r>
            <a:r>
              <a:rPr lang="en-US" altLang="en-US" sz="800" dirty="0" smtClean="0">
                <a:latin typeface="Verdana" pitchFamily="34" charset="0"/>
              </a:rPr>
              <a:t>nm/</a:t>
            </a:r>
            <a:r>
              <a:rPr lang="hu-HU" altLang="en-US" sz="800" dirty="0" smtClean="0">
                <a:latin typeface="Verdana" pitchFamily="34" charset="0"/>
              </a:rPr>
              <a:t>72</a:t>
            </a:r>
            <a:r>
              <a:rPr lang="en-US" altLang="en-US" sz="800" dirty="0" smtClean="0">
                <a:latin typeface="Verdana" pitchFamily="34" charset="0"/>
              </a:rPr>
              <a:t> </a:t>
            </a:r>
            <a:r>
              <a:rPr lang="en-US" altLang="en-US" sz="800" dirty="0">
                <a:latin typeface="Verdana" pitchFamily="34" charset="0"/>
              </a:rPr>
              <a:t>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DP: ~ 3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42" name="Line 9"/>
          <p:cNvSpPr>
            <a:spLocks noChangeShapeType="1"/>
          </p:cNvSpPr>
          <p:nvPr/>
        </p:nvSpPr>
        <p:spPr bwMode="auto">
          <a:xfrm flipH="1">
            <a:off x="6160368" y="1787305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9"/>
          <p:cNvSpPr>
            <a:spLocks noChangeShapeType="1"/>
          </p:cNvSpPr>
          <p:nvPr/>
        </p:nvSpPr>
        <p:spPr bwMode="auto">
          <a:xfrm flipH="1">
            <a:off x="7368683" y="1781748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Text Box 18"/>
          <p:cNvSpPr txBox="1">
            <a:spLocks noChangeArrowheads="1"/>
          </p:cNvSpPr>
          <p:nvPr/>
        </p:nvSpPr>
        <p:spPr bwMode="auto">
          <a:xfrm>
            <a:off x="6520408" y="5865653"/>
            <a:ext cx="511679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 smtClean="0">
                <a:latin typeface="Verdana" pitchFamily="34" charset="0"/>
              </a:rPr>
              <a:t>1</a:t>
            </a:r>
            <a:r>
              <a:rPr lang="hu-HU" altLang="en-US" sz="1000" dirty="0" smtClean="0">
                <a:latin typeface="Verdana" pitchFamily="34" charset="0"/>
              </a:rPr>
              <a:t>4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5" name="Text Box 18"/>
          <p:cNvSpPr txBox="1">
            <a:spLocks noChangeArrowheads="1"/>
          </p:cNvSpPr>
          <p:nvPr/>
        </p:nvSpPr>
        <p:spPr bwMode="auto">
          <a:xfrm>
            <a:off x="7715196" y="5832890"/>
            <a:ext cx="511679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20</a:t>
            </a:r>
            <a:r>
              <a:rPr lang="en-US" altLang="en-US" sz="1000" dirty="0" smtClean="0">
                <a:latin typeface="Verdana" pitchFamily="34" charset="0"/>
              </a:rPr>
              <a:t>1</a:t>
            </a:r>
            <a:r>
              <a:rPr lang="hu-HU" altLang="en-US" sz="1000" dirty="0" smtClean="0">
                <a:latin typeface="Verdana" pitchFamily="34" charset="0"/>
              </a:rPr>
              <a:t>5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7" name="Line 9"/>
          <p:cNvSpPr>
            <a:spLocks noChangeShapeType="1"/>
          </p:cNvSpPr>
          <p:nvPr/>
        </p:nvSpPr>
        <p:spPr bwMode="auto">
          <a:xfrm flipH="1">
            <a:off x="8577904" y="1779621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34" name="Text Box 30"/>
          <p:cNvSpPr txBox="1">
            <a:spLocks noChangeArrowheads="1"/>
          </p:cNvSpPr>
          <p:nvPr/>
        </p:nvSpPr>
        <p:spPr bwMode="auto">
          <a:xfrm>
            <a:off x="7437839" y="4329686"/>
            <a:ext cx="988514" cy="287338"/>
          </a:xfrm>
          <a:prstGeom prst="rect">
            <a:avLst/>
          </a:prstGeom>
          <a:solidFill>
            <a:srgbClr val="3366FF">
              <a:alpha val="4588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??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106529" name="Text Box 45"/>
          <p:cNvSpPr txBox="1">
            <a:spLocks noChangeArrowheads="1"/>
          </p:cNvSpPr>
          <p:nvPr/>
        </p:nvSpPr>
        <p:spPr bwMode="auto">
          <a:xfrm>
            <a:off x="1216643" y="2170686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Ferry</a:t>
            </a:r>
            <a:endParaRPr lang="hu-HU" altLang="en-US" sz="800" b="1">
              <a:latin typeface="Verdana" pitchFamily="34" charset="0"/>
            </a:endParaRPr>
          </a:p>
        </p:txBody>
      </p:sp>
      <p:grpSp>
        <p:nvGrpSpPr>
          <p:cNvPr id="49" name="Group 23"/>
          <p:cNvGrpSpPr>
            <a:grpSpLocks/>
          </p:cNvGrpSpPr>
          <p:nvPr/>
        </p:nvGrpSpPr>
        <p:grpSpPr bwMode="auto">
          <a:xfrm flipV="1">
            <a:off x="1642437" y="2110202"/>
            <a:ext cx="58738" cy="36513"/>
            <a:chOff x="3109" y="934"/>
            <a:chExt cx="37" cy="23"/>
          </a:xfrm>
        </p:grpSpPr>
        <p:sp>
          <p:nvSpPr>
            <p:cNvPr id="50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2" name="Group 23"/>
          <p:cNvGrpSpPr>
            <a:grpSpLocks/>
          </p:cNvGrpSpPr>
          <p:nvPr/>
        </p:nvGrpSpPr>
        <p:grpSpPr bwMode="auto">
          <a:xfrm flipV="1">
            <a:off x="1637134" y="3122312"/>
            <a:ext cx="58738" cy="36513"/>
            <a:chOff x="3109" y="934"/>
            <a:chExt cx="37" cy="23"/>
          </a:xfrm>
        </p:grpSpPr>
        <p:sp>
          <p:nvSpPr>
            <p:cNvPr id="53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4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5" name="Group 23"/>
          <p:cNvGrpSpPr>
            <a:grpSpLocks/>
          </p:cNvGrpSpPr>
          <p:nvPr/>
        </p:nvGrpSpPr>
        <p:grpSpPr bwMode="auto">
          <a:xfrm flipV="1">
            <a:off x="4707574" y="3116771"/>
            <a:ext cx="58738" cy="36513"/>
            <a:chOff x="3109" y="934"/>
            <a:chExt cx="37" cy="23"/>
          </a:xfrm>
        </p:grpSpPr>
        <p:sp>
          <p:nvSpPr>
            <p:cNvPr id="56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7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8" name="Group 23"/>
          <p:cNvGrpSpPr>
            <a:grpSpLocks/>
          </p:cNvGrpSpPr>
          <p:nvPr/>
        </p:nvGrpSpPr>
        <p:grpSpPr bwMode="auto">
          <a:xfrm flipV="1">
            <a:off x="4311212" y="5269853"/>
            <a:ext cx="58738" cy="36513"/>
            <a:chOff x="3109" y="934"/>
            <a:chExt cx="37" cy="23"/>
          </a:xfrm>
        </p:grpSpPr>
        <p:sp>
          <p:nvSpPr>
            <p:cNvPr id="59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0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1" name="Group 23"/>
          <p:cNvGrpSpPr>
            <a:grpSpLocks/>
          </p:cNvGrpSpPr>
          <p:nvPr/>
        </p:nvGrpSpPr>
        <p:grpSpPr bwMode="auto">
          <a:xfrm flipV="1">
            <a:off x="5543032" y="3116771"/>
            <a:ext cx="58738" cy="36513"/>
            <a:chOff x="3109" y="934"/>
            <a:chExt cx="37" cy="23"/>
          </a:xfrm>
        </p:grpSpPr>
        <p:sp>
          <p:nvSpPr>
            <p:cNvPr id="62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3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4" name="Group 23"/>
          <p:cNvGrpSpPr>
            <a:grpSpLocks/>
          </p:cNvGrpSpPr>
          <p:nvPr/>
        </p:nvGrpSpPr>
        <p:grpSpPr bwMode="auto">
          <a:xfrm flipV="1">
            <a:off x="8203726" y="4265321"/>
            <a:ext cx="58738" cy="36513"/>
            <a:chOff x="3109" y="934"/>
            <a:chExt cx="37" cy="23"/>
          </a:xfrm>
        </p:grpSpPr>
        <p:sp>
          <p:nvSpPr>
            <p:cNvPr id="65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6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68" name="Téglalap 1"/>
          <p:cNvSpPr/>
          <p:nvPr/>
        </p:nvSpPr>
        <p:spPr>
          <a:xfrm>
            <a:off x="5014487" y="4309556"/>
            <a:ext cx="1066175" cy="38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9" name="Text Box 29"/>
          <p:cNvSpPr txBox="1">
            <a:spLocks noChangeArrowheads="1"/>
          </p:cNvSpPr>
          <p:nvPr/>
        </p:nvSpPr>
        <p:spPr bwMode="auto">
          <a:xfrm>
            <a:off x="4967696" y="3935986"/>
            <a:ext cx="1149675" cy="36317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b="1" dirty="0">
                <a:latin typeface="Verdana" pitchFamily="34" charset="0"/>
              </a:rPr>
              <a:t>Knights Landing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dirty="0" smtClean="0">
                <a:latin typeface="Verdana" pitchFamily="34" charset="0"/>
              </a:rPr>
              <a:t>    </a:t>
            </a:r>
            <a:r>
              <a:rPr lang="hu-HU" altLang="en-US" sz="800" dirty="0" smtClean="0">
                <a:latin typeface="Verdana" pitchFamily="34" charset="0"/>
              </a:rPr>
              <a:t>0</a:t>
            </a:r>
            <a:r>
              <a:rPr lang="en-US" altLang="en-US" sz="800" dirty="0" smtClean="0">
                <a:latin typeface="Verdana" pitchFamily="34" charset="0"/>
              </a:rPr>
              <a:t>6</a:t>
            </a:r>
            <a:r>
              <a:rPr lang="hu-HU" altLang="en-US" sz="800" dirty="0" smtClean="0">
                <a:latin typeface="Verdana" pitchFamily="34" charset="0"/>
              </a:rPr>
              <a:t>/</a:t>
            </a:r>
            <a:r>
              <a:rPr lang="en-US" altLang="en-US" sz="800" dirty="0" smtClean="0">
                <a:latin typeface="Verdana" pitchFamily="34" charset="0"/>
              </a:rPr>
              <a:t>13</a:t>
            </a:r>
            <a:endParaRPr lang="hu-HU" altLang="en-US" sz="800" b="1" dirty="0">
              <a:latin typeface="Verdana" pitchFamily="34" charset="0"/>
            </a:endParaRPr>
          </a:p>
        </p:txBody>
      </p:sp>
      <p:sp>
        <p:nvSpPr>
          <p:cNvPr id="70" name="Text Box 44"/>
          <p:cNvSpPr txBox="1">
            <a:spLocks noChangeArrowheads="1"/>
          </p:cNvSpPr>
          <p:nvPr/>
        </p:nvSpPr>
        <p:spPr bwMode="auto">
          <a:xfrm>
            <a:off x="4870203" y="4624961"/>
            <a:ext cx="124618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14 </a:t>
            </a:r>
            <a:r>
              <a:rPr lang="en-US" altLang="en-US" sz="800" dirty="0" smtClean="0">
                <a:latin typeface="Verdana" pitchFamily="34" charset="0"/>
              </a:rPr>
              <a:t>nm/? </a:t>
            </a:r>
            <a:r>
              <a:rPr lang="en-US" altLang="en-US" sz="800" dirty="0">
                <a:latin typeface="Verdana" pitchFamily="34" charset="0"/>
              </a:rPr>
              <a:t>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SP: </a:t>
            </a:r>
            <a:r>
              <a:rPr lang="en-US" altLang="en-US" sz="800" dirty="0" err="1">
                <a:latin typeface="Verdana" pitchFamily="34" charset="0"/>
              </a:rPr>
              <a:t>na</a:t>
            </a:r>
            <a:endParaRPr lang="en-US" altLang="en-US" sz="800" baseline="300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Verdana" pitchFamily="34" charset="0"/>
              </a:rPr>
              <a:t>      DP: ~ 3 TFLOPS</a:t>
            </a:r>
            <a:endParaRPr lang="hu-HU" altLang="en-US" sz="800" dirty="0">
              <a:latin typeface="Verdana" pitchFamily="34" charset="0"/>
            </a:endParaRPr>
          </a:p>
        </p:txBody>
      </p:sp>
      <p:sp>
        <p:nvSpPr>
          <p:cNvPr id="71" name="Text Box 30"/>
          <p:cNvSpPr txBox="1">
            <a:spLocks noChangeArrowheads="1"/>
          </p:cNvSpPr>
          <p:nvPr/>
        </p:nvSpPr>
        <p:spPr bwMode="auto">
          <a:xfrm>
            <a:off x="5037539" y="4342386"/>
            <a:ext cx="988514" cy="287338"/>
          </a:xfrm>
          <a:prstGeom prst="rect">
            <a:avLst/>
          </a:prstGeom>
          <a:solidFill>
            <a:srgbClr val="3366FF">
              <a:alpha val="4588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??</a:t>
            </a:r>
            <a:endParaRPr lang="hu-HU" altLang="en-US" sz="800" b="1">
              <a:latin typeface="Verdana" pitchFamily="34" charset="0"/>
            </a:endParaRPr>
          </a:p>
        </p:txBody>
      </p:sp>
      <p:grpSp>
        <p:nvGrpSpPr>
          <p:cNvPr id="72" name="Group 23"/>
          <p:cNvGrpSpPr>
            <a:grpSpLocks/>
          </p:cNvGrpSpPr>
          <p:nvPr/>
        </p:nvGrpSpPr>
        <p:grpSpPr bwMode="auto">
          <a:xfrm flipV="1">
            <a:off x="5536726" y="4285179"/>
            <a:ext cx="58738" cy="36513"/>
            <a:chOff x="3109" y="934"/>
            <a:chExt cx="37" cy="23"/>
          </a:xfrm>
        </p:grpSpPr>
        <p:sp>
          <p:nvSpPr>
            <p:cNvPr id="73" name="Line 2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4" name="Line 2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4766312" y="3910586"/>
            <a:ext cx="1581633" cy="127036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4.5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The Knights Landing line (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49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media.bestofmicro.com/V/P/391237/original/Intel-Roadmap-Post-Haswell-Rumour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8"/>
          <a:stretch/>
        </p:blipFill>
        <p:spPr bwMode="auto">
          <a:xfrm>
            <a:off x="228600" y="1300163"/>
            <a:ext cx="8601075" cy="541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4788" y="677863"/>
            <a:ext cx="6966972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 smtClean="0">
                <a:solidFill>
                  <a:schemeClr val="accent6"/>
                </a:solidFill>
              </a:rPr>
              <a:t>The </a:t>
            </a:r>
            <a:r>
              <a:rPr lang="en-US" b="1" dirty="0">
                <a:solidFill>
                  <a:schemeClr val="accent6"/>
                </a:solidFill>
              </a:rPr>
              <a:t>Knights Landing line </a:t>
            </a:r>
            <a:r>
              <a:rPr lang="en-US" b="1" dirty="0" smtClean="0">
                <a:solidFill>
                  <a:schemeClr val="accent6"/>
                </a:solidFill>
              </a:rPr>
              <a:t>as revealed on a roadmap from 2013 </a:t>
            </a:r>
            <a:r>
              <a:rPr lang="en-US" dirty="0" smtClean="0"/>
              <a:t>[17</a:t>
            </a:r>
            <a:r>
              <a:rPr lang="en-US" dirty="0"/>
              <a:t>]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4.5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The Knights Landing line (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3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79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52075" y="2607287"/>
            <a:ext cx="7588739" cy="2372497"/>
            <a:chOff x="628505" y="2026508"/>
            <a:chExt cx="7588739" cy="2372497"/>
          </a:xfrm>
        </p:grpSpPr>
        <p:pic>
          <p:nvPicPr>
            <p:cNvPr id="5" name="Picture 4" descr="intel-knights-landing-skus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28" t="13767" r="6999" b="43187"/>
            <a:stretch/>
          </p:blipFill>
          <p:spPr bwMode="auto">
            <a:xfrm>
              <a:off x="628505" y="2026508"/>
              <a:ext cx="7588739" cy="2372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intel-knights-landing-skus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28" t="19110" r="49267" b="75547"/>
            <a:stretch/>
          </p:blipFill>
          <p:spPr bwMode="auto">
            <a:xfrm>
              <a:off x="657335" y="2053250"/>
              <a:ext cx="2876695" cy="294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98438" y="673100"/>
            <a:ext cx="47307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Knights Landing 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implementation alternatives</a:t>
            </a:r>
            <a:endParaRPr lang="en-US" altLang="en-US" sz="1400" b="1" dirty="0">
              <a:solidFill>
                <a:srgbClr val="2D2D8A"/>
              </a:solidFill>
              <a:latin typeface="Verdan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8437" y="980877"/>
            <a:ext cx="61158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l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0070C0"/>
                </a:solidFill>
              </a:rPr>
              <a:t>Three implementation alternatives</a:t>
            </a:r>
            <a:endParaRPr lang="en-US" altLang="en-US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6172" y="1285093"/>
            <a:ext cx="7566559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dirty="0" err="1" smtClean="0">
                <a:solidFill>
                  <a:srgbClr val="000000"/>
                </a:solidFill>
              </a:rPr>
              <a:t>PCIe</a:t>
            </a:r>
            <a:r>
              <a:rPr lang="en-US" altLang="en-US" dirty="0" smtClean="0">
                <a:solidFill>
                  <a:srgbClr val="000000"/>
                </a:solidFill>
              </a:rPr>
              <a:t> 3.0 coprocessor (accelerator) card</a:t>
            </a:r>
          </a:p>
          <a:p>
            <a:pPr marL="285750" lvl="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000000"/>
                </a:solidFill>
              </a:rPr>
              <a:t>Stand </a:t>
            </a:r>
            <a:r>
              <a:rPr lang="en-US" altLang="en-US" dirty="0">
                <a:solidFill>
                  <a:srgbClr val="000000"/>
                </a:solidFill>
              </a:rPr>
              <a:t>alone </a:t>
            </a:r>
            <a:r>
              <a:rPr lang="en-US" altLang="en-US" dirty="0" smtClean="0">
                <a:solidFill>
                  <a:srgbClr val="000000"/>
                </a:solidFill>
              </a:rPr>
              <a:t>processor without (in-package integrated) interconnect fabric and</a:t>
            </a:r>
            <a:endParaRPr lang="en-US" altLang="en-US" dirty="0">
              <a:solidFill>
                <a:srgbClr val="000000"/>
              </a:solidFill>
            </a:endParaRPr>
          </a:p>
          <a:p>
            <a:pPr marL="285750" lvl="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</a:rPr>
              <a:t>Stand alone processor </a:t>
            </a:r>
            <a:r>
              <a:rPr lang="en-US" altLang="en-US" dirty="0" smtClean="0">
                <a:solidFill>
                  <a:srgbClr val="000000"/>
                </a:solidFill>
              </a:rPr>
              <a:t>with </a:t>
            </a:r>
            <a:r>
              <a:rPr lang="en-US" altLang="en-US" dirty="0">
                <a:solidFill>
                  <a:srgbClr val="000000"/>
                </a:solidFill>
              </a:rPr>
              <a:t>(in-package integrated) interconnect </a:t>
            </a:r>
            <a:r>
              <a:rPr lang="en-US" altLang="en-US" dirty="0" smtClean="0">
                <a:solidFill>
                  <a:srgbClr val="000000"/>
                </a:solidFill>
              </a:rPr>
              <a:t>fabric,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6284" y="2088282"/>
            <a:ext cx="299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as indicated in the next Figure.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729378" y="5263968"/>
            <a:ext cx="5647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Figure: Implementation alternatives of Knights Landing [</a:t>
            </a:r>
            <a:r>
              <a:rPr lang="hu-HU" dirty="0" smtClean="0"/>
              <a:t>31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82150" y="5697084"/>
            <a:ext cx="24529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</a:rPr>
              <a:t>Will debut in H2/2015</a:t>
            </a: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4.5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The Knights Landing line (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4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47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extremetech.com/wp-content/uploads/2013/11/KNL1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522" r="44319"/>
          <a:stretch/>
        </p:blipFill>
        <p:spPr bwMode="auto">
          <a:xfrm>
            <a:off x="190500" y="1141285"/>
            <a:ext cx="4851057" cy="517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6894" y="670739"/>
            <a:ext cx="6521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hu-HU" b="1" dirty="0">
                <a:solidFill>
                  <a:schemeClr val="accent6"/>
                </a:solidFill>
              </a:rPr>
              <a:t>L</a:t>
            </a:r>
            <a:r>
              <a:rPr lang="en-US" b="1" dirty="0" err="1" smtClean="0">
                <a:solidFill>
                  <a:schemeClr val="accent6"/>
                </a:solidFill>
              </a:rPr>
              <a:t>ayout</a:t>
            </a:r>
            <a:r>
              <a:rPr lang="en-US" b="1" dirty="0" smtClean="0">
                <a:solidFill>
                  <a:schemeClr val="accent6"/>
                </a:solidFill>
              </a:rPr>
              <a:t> and key features of the Knights Landing processor </a:t>
            </a:r>
            <a:r>
              <a:rPr lang="en-US" dirty="0" smtClean="0"/>
              <a:t>[</a:t>
            </a:r>
            <a:r>
              <a:rPr lang="hu-HU" dirty="0" smtClean="0"/>
              <a:t>18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43869" y="2088289"/>
            <a:ext cx="3534814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Up to 72 </a:t>
            </a:r>
            <a:r>
              <a:rPr lang="en-US" dirty="0" err="1" smtClean="0"/>
              <a:t>Silvermont</a:t>
            </a:r>
            <a:r>
              <a:rPr lang="en-US" dirty="0" smtClean="0"/>
              <a:t> (Atom) cores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4 threads/core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2 512 bit vector units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2D mesh architecture</a:t>
            </a:r>
          </a:p>
          <a:p>
            <a:pPr marL="285750" indent="-2857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6 channels DDR4-2400,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    up to 384 GB,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4.5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The Knights Landing line (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6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52102" y="6024282"/>
            <a:ext cx="2988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MCDRAM: Multi-Channel DRAM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257796" y="4084745"/>
            <a:ext cx="4572000" cy="5616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36 lanes </a:t>
            </a:r>
            <a:r>
              <a:rPr lang="en-US" dirty="0" err="1"/>
              <a:t>PCIe</a:t>
            </a:r>
            <a:r>
              <a:rPr lang="en-US" dirty="0"/>
              <a:t> 3.0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200 W TDP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8033" y="3603813"/>
            <a:ext cx="3788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8/16 GB high bandwidth on-package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  MCDRAM memory, &gt;500 </a:t>
            </a:r>
            <a:r>
              <a:rPr lang="en-US" dirty="0" smtClean="0"/>
              <a:t>GB/s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78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"/>
          <a:stretch>
            <a:fillRect/>
          </a:stretch>
        </p:blipFill>
        <p:spPr bwMode="auto">
          <a:xfrm>
            <a:off x="2195513" y="1305094"/>
            <a:ext cx="4713287" cy="360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6" name="TextBox 3"/>
          <p:cNvSpPr txBox="1">
            <a:spLocks noChangeArrowheads="1"/>
          </p:cNvSpPr>
          <p:nvPr/>
        </p:nvSpPr>
        <p:spPr bwMode="auto">
          <a:xfrm>
            <a:off x="188913" y="676275"/>
            <a:ext cx="72042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Contrasting 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key features of Knights 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Corner 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and 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Knights Landing </a:t>
            </a:r>
            <a:r>
              <a:rPr lang="en-US" altLang="en-US" sz="1400" dirty="0" smtClean="0">
                <a:latin typeface="Verdana" pitchFamily="34" charset="0"/>
              </a:rPr>
              <a:t>[</a:t>
            </a:r>
            <a:r>
              <a:rPr lang="hu-HU" altLang="en-US" sz="1400" dirty="0" smtClean="0">
                <a:latin typeface="Verdana" pitchFamily="34" charset="0"/>
              </a:rPr>
              <a:t>32</a:t>
            </a:r>
            <a:r>
              <a:rPr lang="en-US" altLang="en-US" sz="1400" dirty="0" smtClean="0">
                <a:latin typeface="Verdana" pitchFamily="34" charset="0"/>
              </a:rPr>
              <a:t>] 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4.5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The Knights Landing line (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8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350963"/>
            <a:ext cx="6524985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7" name="TextBox 3"/>
          <p:cNvSpPr txBox="1">
            <a:spLocks noChangeArrowheads="1"/>
          </p:cNvSpPr>
          <p:nvPr/>
        </p:nvSpPr>
        <p:spPr bwMode="auto">
          <a:xfrm>
            <a:off x="188913" y="677863"/>
            <a:ext cx="805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Use of High Bandwidth (HBW) In-Package memory in the Knights Landing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[19]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4.5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The Knights Landing line (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9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http://img.expreview.com/news/2014/06/24/Intel_Xeon_Phi_Knights_Landing_slide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12"/>
          <a:stretch>
            <a:fillRect/>
          </a:stretch>
        </p:blipFill>
        <p:spPr bwMode="auto">
          <a:xfrm>
            <a:off x="76200" y="1320800"/>
            <a:ext cx="90043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0025" y="673100"/>
            <a:ext cx="43370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chemeClr val="accent6"/>
                </a:solidFill>
              </a:rPr>
              <a:t>Implementation of Knights Landing </a:t>
            </a:r>
            <a:r>
              <a:rPr lang="en-US" dirty="0"/>
              <a:t>[20] 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4.5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The Knights Landing line (1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0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" t="5005" r="1788" b="32300"/>
          <a:stretch/>
        </p:blipFill>
        <p:spPr bwMode="auto">
          <a:xfrm>
            <a:off x="1095375" y="1309113"/>
            <a:ext cx="6943725" cy="277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58750" y="673100"/>
            <a:ext cx="397095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</a:rPr>
              <a:t>The microarchitecture of </a:t>
            </a:r>
            <a:r>
              <a:rPr lang="en-US" altLang="en-US" sz="1400" b="1" dirty="0" err="1">
                <a:solidFill>
                  <a:schemeClr val="accent6"/>
                </a:solidFill>
              </a:rPr>
              <a:t>Larrabee</a:t>
            </a:r>
            <a:r>
              <a:rPr lang="en-US" altLang="en-US" sz="1400" b="1" dirty="0">
                <a:solidFill>
                  <a:schemeClr val="accent6"/>
                </a:solidFill>
              </a:rPr>
              <a:t> </a:t>
            </a:r>
            <a:r>
              <a:rPr lang="en-US" altLang="en-US" sz="1400" dirty="0" smtClean="0"/>
              <a:t>[</a:t>
            </a:r>
            <a:r>
              <a:rPr lang="en-US" altLang="en-US" sz="1400" dirty="0"/>
              <a:t>2</a:t>
            </a:r>
            <a:r>
              <a:rPr lang="en-US" altLang="en-US" sz="1400" dirty="0" smtClean="0"/>
              <a:t>]</a:t>
            </a:r>
            <a:endParaRPr lang="en-US" alt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81701" y="4470400"/>
            <a:ext cx="7800918" cy="1069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It is based on a </a:t>
            </a:r>
            <a:r>
              <a:rPr lang="en-US" dirty="0" smtClean="0">
                <a:solidFill>
                  <a:srgbClr val="FF0000"/>
                </a:solidFill>
              </a:rPr>
              <a:t>bi-directional ring </a:t>
            </a:r>
            <a:r>
              <a:rPr lang="en-US" dirty="0" smtClean="0"/>
              <a:t>interconnect.</a:t>
            </a:r>
          </a:p>
          <a:p>
            <a:pPr marL="285750" indent="-2857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I</a:t>
            </a:r>
            <a:r>
              <a:rPr lang="en-US" dirty="0" smtClean="0"/>
              <a:t>t has a large number (24-32) of </a:t>
            </a:r>
            <a:r>
              <a:rPr lang="en-US" dirty="0" smtClean="0">
                <a:solidFill>
                  <a:srgbClr val="FF0000"/>
                </a:solidFill>
              </a:rPr>
              <a:t>enhanced Pentium cores</a:t>
            </a:r>
            <a:r>
              <a:rPr lang="en-US" dirty="0"/>
              <a:t> </a:t>
            </a:r>
            <a:r>
              <a:rPr lang="en-US" dirty="0" smtClean="0"/>
              <a:t>(4-way multithreaded,</a:t>
            </a:r>
          </a:p>
          <a:p>
            <a:pPr algn="l"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 SIMD-16 (512-bit) extension). 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err="1" smtClean="0"/>
              <a:t>Larrabee</a:t>
            </a:r>
            <a:r>
              <a:rPr lang="en-US" dirty="0" smtClean="0"/>
              <a:t> includes a </a:t>
            </a:r>
            <a:r>
              <a:rPr lang="en-US" dirty="0" smtClean="0">
                <a:solidFill>
                  <a:srgbClr val="FF0000"/>
                </a:solidFill>
              </a:rPr>
              <a:t>coherent L2 cache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70C0"/>
                </a:solidFill>
              </a:rPr>
              <a:t>built up of 256 kB/core cache segments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Intel’s </a:t>
            </a:r>
            <a:r>
              <a:rPr lang="en-US" dirty="0" err="1" smtClean="0"/>
              <a:t>Larrabee</a:t>
            </a:r>
            <a:r>
              <a:rPr lang="en-US" dirty="0" smtClean="0"/>
              <a:t> </a:t>
            </a:r>
            <a:r>
              <a:rPr lang="hu-HU" dirty="0" smtClean="0"/>
              <a:t>(4)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67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http://images.anandtech.com/doci/8217/MCDRAM_575px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65" b="10040"/>
          <a:stretch>
            <a:fillRect/>
          </a:stretch>
        </p:blipFill>
        <p:spPr bwMode="auto">
          <a:xfrm>
            <a:off x="1368425" y="1790700"/>
            <a:ext cx="645795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500" y="665163"/>
            <a:ext cx="545623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chemeClr val="accent6"/>
                </a:solidFill>
              </a:rPr>
              <a:t>Introducing in-package integrated MCDRAMs-1 </a:t>
            </a:r>
            <a:r>
              <a:rPr lang="en-US" dirty="0"/>
              <a:t>[20]</a:t>
            </a:r>
          </a:p>
        </p:txBody>
      </p:sp>
      <p:sp>
        <p:nvSpPr>
          <p:cNvPr id="151556" name="TextBox 5"/>
          <p:cNvSpPr txBox="1">
            <a:spLocks noChangeArrowheads="1"/>
          </p:cNvSpPr>
          <p:nvPr/>
        </p:nvSpPr>
        <p:spPr bwMode="auto">
          <a:xfrm>
            <a:off x="244475" y="1003300"/>
            <a:ext cx="8096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In cooperation with Micron </a:t>
            </a:r>
            <a:r>
              <a:rPr lang="en-US" altLang="en-US" sz="1400" dirty="0">
                <a:latin typeface="Verdana" pitchFamily="34" charset="0"/>
              </a:rPr>
              <a:t>Intel introduces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in-package integrated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Multi Channel DRAMs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in the Knights Landing processor, as indicated below.</a:t>
            </a:r>
          </a:p>
        </p:txBody>
      </p:sp>
      <p:sp>
        <p:nvSpPr>
          <p:cNvPr id="151557" name="Rectangle 6"/>
          <p:cNvSpPr>
            <a:spLocks noChangeArrowheads="1"/>
          </p:cNvSpPr>
          <p:nvPr/>
        </p:nvSpPr>
        <p:spPr bwMode="auto">
          <a:xfrm>
            <a:off x="5408613" y="3427413"/>
            <a:ext cx="3051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ctr">
              <a:spcBef>
                <a:spcPct val="0"/>
              </a:spcBef>
              <a:buFontTx/>
              <a:buNone/>
            </a:pPr>
            <a:r>
              <a:rPr lang="en-US" altLang="en-US" sz="1400" i="1">
                <a:latin typeface="Verdana" pitchFamily="34" charset="0"/>
              </a:rPr>
              <a:t>Image Courtesy InsideHPC.com</a:t>
            </a:r>
            <a:endParaRPr lang="en-US" altLang="en-US" sz="1400">
              <a:latin typeface="Verdana" pitchFamily="34" charset="0"/>
            </a:endParaRPr>
          </a:p>
        </p:txBody>
      </p:sp>
      <p:sp>
        <p:nvSpPr>
          <p:cNvPr id="151558" name="TextBox 8"/>
          <p:cNvSpPr txBox="1">
            <a:spLocks noChangeArrowheads="1"/>
          </p:cNvSpPr>
          <p:nvPr/>
        </p:nvSpPr>
        <p:spPr bwMode="auto">
          <a:xfrm>
            <a:off x="333375" y="4108450"/>
            <a:ext cx="5356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MCDRAM</a:t>
            </a:r>
            <a:r>
              <a:rPr lang="en-US" altLang="en-US" sz="1400" dirty="0">
                <a:solidFill>
                  <a:srgbClr val="3333FF"/>
                </a:solidFill>
                <a:latin typeface="Verdana" pitchFamily="34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is a variant of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HMC</a:t>
            </a:r>
            <a:r>
              <a:rPr lang="en-US" altLang="en-US" sz="1400" dirty="0">
                <a:latin typeface="Verdana" pitchFamily="34" charset="0"/>
              </a:rPr>
              <a:t> (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Hybrid Memory Cube</a:t>
            </a:r>
            <a:r>
              <a:rPr lang="en-US" altLang="en-US" sz="1400" dirty="0">
                <a:latin typeface="Verdana" pitchFamily="34" charset="0"/>
              </a:rPr>
              <a:t>).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4.5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The Knights Landing line (1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Hybrid Memory C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2801938"/>
            <a:ext cx="40005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563" y="665163"/>
            <a:ext cx="37814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chemeClr val="accent6"/>
                </a:solidFill>
              </a:rPr>
              <a:t>HMC (Hybrid Memory Cube) </a:t>
            </a:r>
            <a:r>
              <a:rPr lang="en-US" dirty="0"/>
              <a:t>[21]</a:t>
            </a:r>
            <a:r>
              <a:rPr lang="en-US" b="1" dirty="0">
                <a:solidFill>
                  <a:schemeClr val="accent6"/>
                </a:solidFill>
              </a:rPr>
              <a:t>-1 </a:t>
            </a:r>
          </a:p>
        </p:txBody>
      </p:sp>
      <p:sp>
        <p:nvSpPr>
          <p:cNvPr id="152580" name="TextBox 4"/>
          <p:cNvSpPr txBox="1">
            <a:spLocks noChangeArrowheads="1"/>
          </p:cNvSpPr>
          <p:nvPr/>
        </p:nvSpPr>
        <p:spPr bwMode="auto">
          <a:xfrm>
            <a:off x="447675" y="1003300"/>
            <a:ext cx="28686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HMC</a:t>
            </a:r>
            <a:r>
              <a:rPr lang="en-US" altLang="en-US" sz="1400" dirty="0">
                <a:latin typeface="Verdana" pitchFamily="34" charset="0"/>
              </a:rPr>
              <a:t> is a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stacked memory</a:t>
            </a:r>
            <a:r>
              <a:rPr lang="en-US" altLang="en-US" sz="1400" dirty="0">
                <a:latin typeface="Verdana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400" dirty="0">
                <a:latin typeface="Verdana" pitchFamily="34" charset="0"/>
              </a:rPr>
              <a:t>It consists of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28700" y="1587500"/>
            <a:ext cx="7989888" cy="1030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vertical stack of DRAM dies </a:t>
            </a:r>
            <a:r>
              <a:rPr lang="en-US" dirty="0"/>
              <a:t>that are </a:t>
            </a:r>
            <a:r>
              <a:rPr lang="en-US" dirty="0">
                <a:solidFill>
                  <a:srgbClr val="0070C0"/>
                </a:solidFill>
              </a:rPr>
              <a:t>connected using </a:t>
            </a:r>
            <a:r>
              <a:rPr lang="en-US" dirty="0">
                <a:solidFill>
                  <a:srgbClr val="FF0000"/>
                </a:solidFill>
              </a:rPr>
              <a:t>TSV (Through-Silicon-Via)</a:t>
            </a:r>
          </a:p>
          <a:p>
            <a:pPr algn="l">
              <a:spcAft>
                <a:spcPts val="600"/>
              </a:spcAft>
              <a:defRPr/>
            </a:pPr>
            <a:r>
              <a:rPr lang="en-US" dirty="0">
                <a:solidFill>
                  <a:srgbClr val="0000CC"/>
                </a:solidFill>
              </a:rPr>
              <a:t>       </a:t>
            </a:r>
            <a:r>
              <a:rPr lang="en-US" dirty="0">
                <a:solidFill>
                  <a:srgbClr val="FF0000"/>
                </a:solidFill>
              </a:rPr>
              <a:t>interconnects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/>
              <a:t>and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/>
              <a:t>a high speed </a:t>
            </a:r>
            <a:r>
              <a:rPr lang="en-US" dirty="0">
                <a:solidFill>
                  <a:srgbClr val="FF0000"/>
                </a:solidFill>
              </a:rPr>
              <a:t>logic layer </a:t>
            </a:r>
            <a:r>
              <a:rPr lang="en-US" dirty="0"/>
              <a:t>that </a:t>
            </a:r>
            <a:r>
              <a:rPr lang="en-US" dirty="0">
                <a:solidFill>
                  <a:srgbClr val="0070C0"/>
                </a:solidFill>
              </a:rPr>
              <a:t>handles</a:t>
            </a:r>
            <a:r>
              <a:rPr lang="en-US" dirty="0"/>
              <a:t> all </a:t>
            </a:r>
            <a:r>
              <a:rPr lang="en-US" dirty="0">
                <a:solidFill>
                  <a:srgbClr val="0070C0"/>
                </a:solidFill>
              </a:rPr>
              <a:t>DRAM control </a:t>
            </a:r>
            <a:r>
              <a:rPr lang="en-US" dirty="0"/>
              <a:t>within the HMC, as indicated</a:t>
            </a:r>
          </a:p>
          <a:p>
            <a:pPr algn="l">
              <a:defRPr/>
            </a:pPr>
            <a:r>
              <a:rPr lang="en-US" dirty="0"/>
              <a:t>       in the Figure below. </a:t>
            </a:r>
          </a:p>
        </p:txBody>
      </p:sp>
      <p:sp>
        <p:nvSpPr>
          <p:cNvPr id="152582" name="TextBox 10"/>
          <p:cNvSpPr txBox="1">
            <a:spLocks noChangeArrowheads="1"/>
          </p:cNvSpPr>
          <p:nvPr/>
        </p:nvSpPr>
        <p:spPr bwMode="auto">
          <a:xfrm>
            <a:off x="2611891" y="6108700"/>
            <a:ext cx="39773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Figure: Main parts of a HMC memory </a:t>
            </a:r>
            <a:r>
              <a:rPr lang="en-US" altLang="en-US" sz="1400" dirty="0" smtClean="0">
                <a:latin typeface="Verdana" pitchFamily="34" charset="0"/>
              </a:rPr>
              <a:t>[</a:t>
            </a:r>
            <a:r>
              <a:rPr lang="hu-HU" altLang="en-US" sz="1400" dirty="0" smtClean="0">
                <a:latin typeface="Verdana" pitchFamily="34" charset="0"/>
              </a:rPr>
              <a:t>21</a:t>
            </a:r>
            <a:r>
              <a:rPr lang="en-US" altLang="en-US" sz="1400" dirty="0" smtClean="0">
                <a:latin typeface="Verdana" pitchFamily="34" charset="0"/>
              </a:rPr>
              <a:t>]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5850" y="5016500"/>
            <a:ext cx="2203450" cy="330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50" b="1" dirty="0">
                <a:solidFill>
                  <a:srgbClr val="2775A5"/>
                </a:solidFill>
              </a:rPr>
              <a:t>TSV interconnects</a:t>
            </a:r>
          </a:p>
        </p:txBody>
      </p:sp>
      <p:cxnSp>
        <p:nvCxnSpPr>
          <p:cNvPr id="152584" name="Straight Connector 13"/>
          <p:cNvCxnSpPr>
            <a:cxnSpLocks noChangeShapeType="1"/>
          </p:cNvCxnSpPr>
          <p:nvPr/>
        </p:nvCxnSpPr>
        <p:spPr bwMode="auto">
          <a:xfrm flipV="1">
            <a:off x="2187575" y="4343400"/>
            <a:ext cx="1838325" cy="673100"/>
          </a:xfrm>
          <a:prstGeom prst="line">
            <a:avLst/>
          </a:prstGeom>
          <a:noFill/>
          <a:ln w="9525" algn="ctr">
            <a:solidFill>
              <a:srgbClr val="2775A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4.5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The Knights Landing line (1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http://images.anandtech.com/doci/8217/NERSC_575px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7"/>
          <a:stretch>
            <a:fillRect/>
          </a:stretch>
        </p:blipFill>
        <p:spPr bwMode="auto">
          <a:xfrm>
            <a:off x="635000" y="2530475"/>
            <a:ext cx="7832725" cy="398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8913" y="665163"/>
            <a:ext cx="564673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chemeClr val="accent6"/>
                </a:solidFill>
              </a:rPr>
              <a:t>First Knights Landing based supercomputer plan </a:t>
            </a:r>
            <a:r>
              <a:rPr lang="en-US" dirty="0"/>
              <a:t>[20]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1300" y="965200"/>
            <a:ext cx="8960979" cy="128496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/>
              <a:t>Intel is involved in developing its </a:t>
            </a:r>
            <a:r>
              <a:rPr lang="en-US" dirty="0">
                <a:solidFill>
                  <a:srgbClr val="FF0000"/>
                </a:solidFill>
              </a:rPr>
              <a:t>first Knights Landing supercomputer </a:t>
            </a:r>
            <a:r>
              <a:rPr lang="en-US" dirty="0"/>
              <a:t>for the National Energy</a:t>
            </a:r>
          </a:p>
          <a:p>
            <a:pPr algn="l">
              <a:spcAft>
                <a:spcPts val="600"/>
              </a:spcAft>
              <a:defRPr/>
            </a:pPr>
            <a:r>
              <a:rPr lang="en-US" dirty="0"/>
              <a:t>      Research Scientific Computing Center (NERSC). </a:t>
            </a:r>
          </a:p>
          <a:p>
            <a:pPr marL="285750" indent="-285750" algn="l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The new supercomputer will be designated as </a:t>
            </a:r>
            <a:r>
              <a:rPr lang="en-US" dirty="0">
                <a:solidFill>
                  <a:srgbClr val="FF0000"/>
                </a:solidFill>
              </a:rPr>
              <a:t>Cori</a:t>
            </a:r>
            <a:r>
              <a:rPr lang="en-US" dirty="0"/>
              <a:t> and it will include </a:t>
            </a:r>
            <a:r>
              <a:rPr lang="en-US" dirty="0">
                <a:solidFill>
                  <a:srgbClr val="0070C0"/>
                </a:solidFill>
              </a:rPr>
              <a:t>&gt;9300 Knights Landing </a:t>
            </a:r>
          </a:p>
          <a:p>
            <a:pPr algn="l">
              <a:spcAft>
                <a:spcPts val="30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       nodes</a:t>
            </a:r>
            <a:r>
              <a:rPr lang="en-US" dirty="0">
                <a:solidFill>
                  <a:srgbClr val="0000CC"/>
                </a:solidFill>
              </a:rPr>
              <a:t>, </a:t>
            </a:r>
            <a:r>
              <a:rPr lang="en-US" dirty="0"/>
              <a:t>as indicated below</a:t>
            </a:r>
            <a:r>
              <a:rPr lang="en-US" dirty="0" smtClean="0"/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Availability: ~ 09/2016.</a:t>
            </a:r>
            <a:endParaRPr lang="en-US" dirty="0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4.5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The Knights Landing line (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15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2088" y="660400"/>
            <a:ext cx="559319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chemeClr val="accent6"/>
                </a:solidFill>
              </a:rPr>
              <a:t>Interconnection style of Intel’s many core processors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874838" y="1300163"/>
            <a:ext cx="47910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200" b="1" dirty="0">
                <a:latin typeface="Verdana" pitchFamily="34" charset="0"/>
              </a:rPr>
              <a:t>Interconnection style of Intel’s many core processors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227138" y="2065338"/>
            <a:ext cx="184308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00" b="1">
                <a:latin typeface="Verdana" pitchFamily="34" charset="0"/>
              </a:rPr>
              <a:t>Ring interconnect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rot="-5400000" flipH="1" flipV="1">
            <a:off x="3054364" y="746111"/>
            <a:ext cx="315913" cy="2103466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rot="5400000" flipV="1">
            <a:off x="5045871" y="856457"/>
            <a:ext cx="315911" cy="188277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122488" y="1922463"/>
            <a:ext cx="60325" cy="55562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300">
              <a:latin typeface="Verdana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6108700" y="1922463"/>
            <a:ext cx="57150" cy="55562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300">
              <a:latin typeface="Verdana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700713" y="2065338"/>
            <a:ext cx="87471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00" b="1">
                <a:latin typeface="Verdana" pitchFamily="34" charset="0"/>
              </a:rPr>
              <a:t>2D grid</a:t>
            </a:r>
          </a:p>
        </p:txBody>
      </p:sp>
      <p:sp>
        <p:nvSpPr>
          <p:cNvPr id="47115" name="TextBox 12"/>
          <p:cNvSpPr txBox="1">
            <a:spLocks noChangeArrowheads="1"/>
          </p:cNvSpPr>
          <p:nvPr/>
        </p:nvSpPr>
        <p:spPr bwMode="auto">
          <a:xfrm>
            <a:off x="769938" y="2527300"/>
            <a:ext cx="278606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b="1" dirty="0" err="1">
                <a:latin typeface="Verdana" pitchFamily="34" charset="0"/>
              </a:rPr>
              <a:t>Larrabee</a:t>
            </a:r>
            <a:r>
              <a:rPr lang="en-US" altLang="en-US" sz="1300" dirty="0">
                <a:latin typeface="Verdana" pitchFamily="34" charset="0"/>
              </a:rPr>
              <a:t> (2006): 24-32 cores</a:t>
            </a:r>
          </a:p>
        </p:txBody>
      </p:sp>
      <p:sp>
        <p:nvSpPr>
          <p:cNvPr id="47116" name="TextBox 13"/>
          <p:cNvSpPr txBox="1">
            <a:spLocks noChangeArrowheads="1"/>
          </p:cNvSpPr>
          <p:nvPr/>
        </p:nvSpPr>
        <p:spPr bwMode="auto">
          <a:xfrm>
            <a:off x="4921250" y="2812180"/>
            <a:ext cx="304165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300" b="1" dirty="0">
                <a:latin typeface="Verdana" pitchFamily="34" charset="0"/>
              </a:rPr>
              <a:t>Tile processor </a:t>
            </a:r>
            <a:r>
              <a:rPr lang="en-US" altLang="en-US" sz="1300" dirty="0">
                <a:latin typeface="Verdana" pitchFamily="34" charset="0"/>
              </a:rPr>
              <a:t>(2007): 80 cores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b="1" dirty="0">
                <a:latin typeface="Verdana" pitchFamily="34" charset="0"/>
              </a:rPr>
              <a:t>SCC</a:t>
            </a:r>
            <a:r>
              <a:rPr lang="en-US" altLang="en-US" sz="1300" dirty="0">
                <a:latin typeface="Verdana" pitchFamily="34" charset="0"/>
              </a:rPr>
              <a:t> (2010): 48 cores</a:t>
            </a:r>
          </a:p>
        </p:txBody>
      </p:sp>
      <p:sp>
        <p:nvSpPr>
          <p:cNvPr id="47117" name="TextBox 14"/>
          <p:cNvSpPr txBox="1">
            <a:spLocks noChangeArrowheads="1"/>
          </p:cNvSpPr>
          <p:nvPr/>
        </p:nvSpPr>
        <p:spPr bwMode="auto">
          <a:xfrm>
            <a:off x="534988" y="3369936"/>
            <a:ext cx="106838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b="1">
                <a:latin typeface="Verdana" pitchFamily="34" charset="0"/>
              </a:rPr>
              <a:t>Xeon Phi </a:t>
            </a:r>
          </a:p>
        </p:txBody>
      </p:sp>
      <p:sp>
        <p:nvSpPr>
          <p:cNvPr id="47118" name="TextBox 15"/>
          <p:cNvSpPr txBox="1">
            <a:spLocks noChangeArrowheads="1"/>
          </p:cNvSpPr>
          <p:nvPr/>
        </p:nvSpPr>
        <p:spPr bwMode="auto">
          <a:xfrm>
            <a:off x="636588" y="3579486"/>
            <a:ext cx="34607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300" b="1" dirty="0">
                <a:latin typeface="Verdana" pitchFamily="34" charset="0"/>
              </a:rPr>
              <a:t>Knights Ferry </a:t>
            </a:r>
            <a:r>
              <a:rPr lang="en-US" altLang="en-US" sz="1300" dirty="0">
                <a:latin typeface="Verdana" pitchFamily="34" charset="0"/>
              </a:rPr>
              <a:t>(2010): 32 cores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300" b="1" dirty="0">
                <a:latin typeface="Verdana" pitchFamily="34" charset="0"/>
              </a:rPr>
              <a:t>Knights Corner </a:t>
            </a:r>
            <a:r>
              <a:rPr lang="en-US" altLang="en-US" sz="1300" dirty="0">
                <a:latin typeface="Verdana" pitchFamily="34" charset="0"/>
              </a:rPr>
              <a:t>(2012): 57-61 cores</a:t>
            </a:r>
          </a:p>
        </p:txBody>
      </p:sp>
      <p:sp>
        <p:nvSpPr>
          <p:cNvPr id="47119" name="TextBox 16"/>
          <p:cNvSpPr txBox="1">
            <a:spLocks noChangeArrowheads="1"/>
          </p:cNvSpPr>
          <p:nvPr/>
        </p:nvSpPr>
        <p:spPr bwMode="auto">
          <a:xfrm>
            <a:off x="4857750" y="4161598"/>
            <a:ext cx="10096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b="1">
                <a:latin typeface="Verdana" pitchFamily="34" charset="0"/>
              </a:rPr>
              <a:t>Xeon Phi</a:t>
            </a:r>
          </a:p>
        </p:txBody>
      </p:sp>
      <p:sp>
        <p:nvSpPr>
          <p:cNvPr id="47120" name="TextBox 17"/>
          <p:cNvSpPr txBox="1">
            <a:spLocks noChangeArrowheads="1"/>
          </p:cNvSpPr>
          <p:nvPr/>
        </p:nvSpPr>
        <p:spPr bwMode="auto">
          <a:xfrm>
            <a:off x="5035550" y="4390198"/>
            <a:ext cx="37211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b="1" dirty="0">
                <a:latin typeface="Verdana" pitchFamily="34" charset="0"/>
              </a:rPr>
              <a:t>Knights Landing </a:t>
            </a:r>
            <a:r>
              <a:rPr lang="en-US" altLang="en-US" sz="1300" dirty="0">
                <a:latin typeface="Verdana" pitchFamily="34" charset="0"/>
              </a:rPr>
              <a:t>(2H/2015?): 72 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dirty="0">
                <a:latin typeface="Verdana" pitchFamily="34" charset="0"/>
              </a:rPr>
              <a:t>(As of 1/2015 no details available)</a:t>
            </a:r>
          </a:p>
        </p:txBody>
      </p:sp>
      <p:sp>
        <p:nvSpPr>
          <p:cNvPr id="2" name="Right Arrow 1"/>
          <p:cNvSpPr/>
          <p:nvPr/>
        </p:nvSpPr>
        <p:spPr bwMode="auto">
          <a:xfrm rot="988679">
            <a:off x="3825252" y="2833882"/>
            <a:ext cx="876300" cy="90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 rot="988679">
            <a:off x="3825252" y="4218182"/>
            <a:ext cx="876300" cy="90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 rot="9548151">
            <a:off x="3825904" y="3422422"/>
            <a:ext cx="876300" cy="90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4.5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The Knights Landing line (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17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3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 animBg="1"/>
      <p:bldP spid="11" grpId="0"/>
      <p:bldP spid="47115" grpId="0"/>
      <p:bldP spid="47116" grpId="0"/>
      <p:bldP spid="47117" grpId="0"/>
      <p:bldP spid="47118" grpId="0"/>
      <p:bldP spid="47119" grpId="0"/>
      <p:bldP spid="47120" grpId="0"/>
      <p:bldP spid="2" grpId="0" animBg="1"/>
      <p:bldP spid="18" grpId="0" animBg="1"/>
      <p:bldP spid="1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05038" y="1223963"/>
            <a:ext cx="47910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200" b="1">
                <a:latin typeface="Verdana" pitchFamily="34" charset="0"/>
              </a:rPr>
              <a:t>Layout of the main memory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238250" y="1938338"/>
            <a:ext cx="273526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00" b="1">
                <a:latin typeface="Verdana" pitchFamily="34" charset="0"/>
              </a:rPr>
              <a:t>Traditional implementation</a:t>
            </a: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rot="-5400000" flipH="1" flipV="1">
            <a:off x="3449638" y="719138"/>
            <a:ext cx="315912" cy="19796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rot="5400000" flipV="1">
            <a:off x="5429251" y="719137"/>
            <a:ext cx="315912" cy="19796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2579688" y="1833563"/>
            <a:ext cx="60325" cy="55562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300">
              <a:latin typeface="Verdana" pitchFamily="34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540500" y="1833563"/>
            <a:ext cx="57150" cy="55562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300">
              <a:latin typeface="Verdana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930775" y="1938338"/>
            <a:ext cx="3278188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00" b="1">
                <a:latin typeface="Verdana" pitchFamily="34" charset="0"/>
              </a:rPr>
              <a:t>Distributed memory on the cores</a:t>
            </a:r>
          </a:p>
        </p:txBody>
      </p:sp>
      <p:sp>
        <p:nvSpPr>
          <p:cNvPr id="48138" name="TextBox 10"/>
          <p:cNvSpPr txBox="1">
            <a:spLocks noChangeArrowheads="1"/>
          </p:cNvSpPr>
          <p:nvPr/>
        </p:nvSpPr>
        <p:spPr bwMode="auto">
          <a:xfrm>
            <a:off x="461963" y="2349500"/>
            <a:ext cx="3246437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300" b="1">
                <a:latin typeface="Verdana" pitchFamily="34" charset="0"/>
              </a:rPr>
              <a:t>Larrabee</a:t>
            </a:r>
            <a:r>
              <a:rPr lang="en-US" altLang="en-US" sz="1300">
                <a:latin typeface="Verdana" pitchFamily="34" charset="0"/>
              </a:rPr>
              <a:t> (2006): 24-32 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>
                <a:latin typeface="Verdana" pitchFamily="34" charset="0"/>
              </a:rPr>
              <a:t>  4 32-bit GDDR5 memory channels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>
                <a:latin typeface="Verdana" pitchFamily="34" charset="0"/>
              </a:rPr>
              <a:t>  attached to the ring</a:t>
            </a:r>
          </a:p>
        </p:txBody>
      </p:sp>
      <p:sp>
        <p:nvSpPr>
          <p:cNvPr id="48139" name="TextBox 12"/>
          <p:cNvSpPr txBox="1">
            <a:spLocks noChangeArrowheads="1"/>
          </p:cNvSpPr>
          <p:nvPr/>
        </p:nvSpPr>
        <p:spPr bwMode="auto">
          <a:xfrm>
            <a:off x="4718050" y="2870200"/>
            <a:ext cx="31686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b="1">
                <a:latin typeface="Verdana" pitchFamily="34" charset="0"/>
              </a:rPr>
              <a:t>Tile processor </a:t>
            </a:r>
            <a:r>
              <a:rPr lang="en-US" altLang="en-US" sz="1300">
                <a:latin typeface="Verdana" pitchFamily="34" charset="0"/>
              </a:rPr>
              <a:t>(2007): 80 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>
                <a:latin typeface="Verdana" pitchFamily="34" charset="0"/>
              </a:rPr>
              <a:t>   Separate 2 kB/3 kB data and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>
                <a:latin typeface="Verdana" pitchFamily="34" charset="0"/>
              </a:rPr>
              <a:t>   instruction memories on each tile</a:t>
            </a:r>
          </a:p>
        </p:txBody>
      </p:sp>
      <p:sp>
        <p:nvSpPr>
          <p:cNvPr id="48140" name="TextBox 13"/>
          <p:cNvSpPr txBox="1">
            <a:spLocks noChangeArrowheads="1"/>
          </p:cNvSpPr>
          <p:nvPr/>
        </p:nvSpPr>
        <p:spPr bwMode="auto">
          <a:xfrm>
            <a:off x="447675" y="3409950"/>
            <a:ext cx="477202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300" b="1" dirty="0">
                <a:latin typeface="Verdana" pitchFamily="34" charset="0"/>
              </a:rPr>
              <a:t>SCC</a:t>
            </a:r>
            <a:r>
              <a:rPr lang="en-US" altLang="en-US" sz="1300" dirty="0">
                <a:latin typeface="Verdana" pitchFamily="34" charset="0"/>
              </a:rPr>
              <a:t> (2010): 48 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dirty="0">
                <a:latin typeface="Verdana" pitchFamily="34" charset="0"/>
              </a:rPr>
              <a:t>  4 64-bit DDR3-800 memory channels </a:t>
            </a: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300" dirty="0">
                <a:latin typeface="Verdana" pitchFamily="34" charset="0"/>
              </a:rPr>
              <a:t>  attached to the 2D grid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300" b="1" dirty="0">
                <a:latin typeface="Verdana" pitchFamily="34" charset="0"/>
              </a:rPr>
              <a:t>Xeon Phi </a:t>
            </a:r>
          </a:p>
          <a:p>
            <a:pPr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300" b="1" dirty="0" smtClean="0">
                <a:latin typeface="Verdana" pitchFamily="34" charset="0"/>
              </a:rPr>
              <a:t>Knights </a:t>
            </a:r>
            <a:r>
              <a:rPr lang="en-US" altLang="en-US" sz="1300" b="1" dirty="0">
                <a:latin typeface="Verdana" pitchFamily="34" charset="0"/>
              </a:rPr>
              <a:t>Ferry</a:t>
            </a:r>
            <a:r>
              <a:rPr lang="en-US" altLang="en-US" sz="1300" dirty="0">
                <a:latin typeface="Verdana" pitchFamily="34" charset="0"/>
              </a:rPr>
              <a:t> (2010): 32 cores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dirty="0">
                <a:latin typeface="Verdana" pitchFamily="34" charset="0"/>
              </a:rPr>
              <a:t>  8 32-bit GDDR5 5GT/s? memory channels </a:t>
            </a: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300" dirty="0">
                <a:latin typeface="Verdana" pitchFamily="34" charset="0"/>
              </a:rPr>
              <a:t>  attached to the ring</a:t>
            </a:r>
          </a:p>
          <a:p>
            <a:pPr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300" b="1" dirty="0">
                <a:latin typeface="Verdana" pitchFamily="34" charset="0"/>
              </a:rPr>
              <a:t>Knights Corner </a:t>
            </a:r>
            <a:r>
              <a:rPr lang="en-US" altLang="en-US" sz="1300" dirty="0">
                <a:latin typeface="Verdana" pitchFamily="34" charset="0"/>
              </a:rPr>
              <a:t>(2012): 57-61 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dirty="0">
                <a:latin typeface="Verdana" pitchFamily="34" charset="0"/>
              </a:rPr>
              <a:t> Up to 16 32-bit GDDR5 5 /5.5 GT/s memory channels</a:t>
            </a: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300" dirty="0">
                <a:latin typeface="Verdana" pitchFamily="34" charset="0"/>
              </a:rPr>
              <a:t> attached to the ring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00" dirty="0">
              <a:latin typeface="Verdana" pitchFamily="34" charset="0"/>
            </a:endParaRPr>
          </a:p>
        </p:txBody>
      </p:sp>
      <p:sp>
        <p:nvSpPr>
          <p:cNvPr id="48141" name="TextBox 15"/>
          <p:cNvSpPr txBox="1">
            <a:spLocks noChangeArrowheads="1"/>
          </p:cNvSpPr>
          <p:nvPr/>
        </p:nvSpPr>
        <p:spPr bwMode="auto">
          <a:xfrm>
            <a:off x="422275" y="5675871"/>
            <a:ext cx="5145961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b="1" dirty="0">
                <a:latin typeface="Verdana" pitchFamily="34" charset="0"/>
              </a:rPr>
              <a:t>Knights Landing </a:t>
            </a:r>
            <a:r>
              <a:rPr lang="en-US" altLang="en-US" sz="1300" dirty="0">
                <a:latin typeface="Verdana" pitchFamily="34" charset="0"/>
              </a:rPr>
              <a:t>(2H/2015?): 72 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dirty="0">
                <a:latin typeface="Verdana" pitchFamily="34" charset="0"/>
              </a:rPr>
              <a:t>  6 64-bit DDR4-2400 memory channels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300" dirty="0">
                <a:latin typeface="Verdana" pitchFamily="34" charset="0"/>
              </a:rPr>
              <a:t>  attached to the 2D grid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dirty="0">
                <a:latin typeface="Verdana" pitchFamily="34" charset="0"/>
              </a:rPr>
              <a:t> + Proprietary on-package MCDRAM (Multi-Channel DRAM)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dirty="0">
                <a:latin typeface="Verdana" pitchFamily="34" charset="0"/>
              </a:rPr>
              <a:t> with 500 GB/s bandwidth attached to the 2D grid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8913" y="665163"/>
            <a:ext cx="626485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chemeClr val="accent6"/>
                </a:solidFill>
              </a:rPr>
              <a:t>Layout of the main memory in Intel’s many core processors 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3" y="2759075"/>
            <a:ext cx="86518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ight Arrow 17"/>
          <p:cNvSpPr/>
          <p:nvPr/>
        </p:nvSpPr>
        <p:spPr bwMode="auto">
          <a:xfrm rot="10120633">
            <a:off x="3737004" y="3422422"/>
            <a:ext cx="876300" cy="90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4.5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The Knights Landing line (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18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60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 animBg="1"/>
      <p:bldP spid="9" grpId="0" animBg="1"/>
      <p:bldP spid="10" grpId="0"/>
      <p:bldP spid="48138" grpId="0"/>
      <p:bldP spid="48139" grpId="0"/>
      <p:bldP spid="48140" grpId="0"/>
      <p:bldP spid="48141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" t="11250" r="62521" b="11250"/>
          <a:stretch>
            <a:fillRect/>
          </a:stretch>
        </p:blipFill>
        <p:spPr bwMode="auto">
          <a:xfrm>
            <a:off x="1474788" y="1298575"/>
            <a:ext cx="2881312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6" name="Text Box 7"/>
          <p:cNvSpPr txBox="1">
            <a:spLocks noChangeArrowheads="1"/>
          </p:cNvSpPr>
          <p:nvPr/>
        </p:nvSpPr>
        <p:spPr bwMode="auto">
          <a:xfrm>
            <a:off x="177800" y="673100"/>
            <a:ext cx="385874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</a:rPr>
              <a:t>Block diagram of a </a:t>
            </a:r>
            <a:r>
              <a:rPr lang="en-US" altLang="en-US" sz="1400" b="1" dirty="0" err="1">
                <a:solidFill>
                  <a:schemeClr val="accent6"/>
                </a:solidFill>
              </a:rPr>
              <a:t>Larrabee</a:t>
            </a:r>
            <a:r>
              <a:rPr lang="en-US" altLang="en-US" sz="1400" b="1" dirty="0">
                <a:solidFill>
                  <a:schemeClr val="accent6"/>
                </a:solidFill>
              </a:rPr>
              <a:t> core </a:t>
            </a:r>
            <a:r>
              <a:rPr lang="en-US" altLang="en-US" sz="1400" dirty="0"/>
              <a:t>[</a:t>
            </a:r>
            <a:r>
              <a:rPr lang="hu-HU" altLang="en-US" sz="1400" dirty="0"/>
              <a:t>4</a:t>
            </a:r>
            <a:r>
              <a:rPr lang="en-US" altLang="en-US" sz="1400" dirty="0"/>
              <a:t>]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3" t="11250" r="7474" b="59215"/>
          <a:stretch/>
        </p:blipFill>
        <p:spPr bwMode="auto">
          <a:xfrm>
            <a:off x="4711700" y="2924175"/>
            <a:ext cx="36004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Intel’s </a:t>
            </a:r>
            <a:r>
              <a:rPr lang="en-US" dirty="0" err="1" smtClean="0"/>
              <a:t>Larrabee</a:t>
            </a:r>
            <a:r>
              <a:rPr lang="en-US" dirty="0" smtClean="0"/>
              <a:t> </a:t>
            </a:r>
            <a:r>
              <a:rPr lang="hu-HU" dirty="0" smtClean="0"/>
              <a:t>(5)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dirty="0" err="1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Default Design">
  <a:themeElements>
    <a:clrScheme name="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66857</TotalTime>
  <Words>4114</Words>
  <Application>Microsoft Office PowerPoint</Application>
  <PresentationFormat>Diavetítés a képernyőre (4:3 oldalarány)</PresentationFormat>
  <Paragraphs>997</Paragraphs>
  <Slides>84</Slides>
  <Notes>10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8</vt:i4>
      </vt:variant>
      <vt:variant>
        <vt:lpstr>Diacímek</vt:lpstr>
      </vt:variant>
      <vt:variant>
        <vt:i4>84</vt:i4>
      </vt:variant>
    </vt:vector>
  </HeadingPairs>
  <TitlesOfParts>
    <vt:vector size="96" baseType="lpstr">
      <vt:lpstr>Arial</vt:lpstr>
      <vt:lpstr>Times New Roman</vt:lpstr>
      <vt:lpstr>Verdana</vt:lpstr>
      <vt:lpstr>Wingdings</vt:lpstr>
      <vt:lpstr>1_Default Design</vt:lpstr>
      <vt:lpstr>2_Default Design</vt:lpstr>
      <vt:lpstr>6_Default Design</vt:lpstr>
      <vt:lpstr>4_Default Design</vt:lpstr>
      <vt:lpstr>7_Default Design</vt:lpstr>
      <vt:lpstr>8_Default Design</vt:lpstr>
      <vt:lpstr>9_Default Design</vt:lpstr>
      <vt:lpstr>3_Default Design</vt:lpstr>
      <vt:lpstr>PowerPoint bemutató</vt:lpstr>
      <vt:lpstr> Manycore processors (1)</vt:lpstr>
      <vt:lpstr>2. Manycore processors (2)</vt:lpstr>
      <vt:lpstr>PowerPoint bemutató</vt:lpstr>
      <vt:lpstr>PowerPoint bemutató</vt:lpstr>
      <vt:lpstr>1. Intel’s Larrabee (1)</vt:lpstr>
      <vt:lpstr>1. Intel’s Larrabee (3)</vt:lpstr>
      <vt:lpstr>1. Intel’s Larrabee (4)</vt:lpstr>
      <vt:lpstr>1. Intel’s Larrabee (5)</vt:lpstr>
      <vt:lpstr>1. Intel’s Larrabee (6)</vt:lpstr>
      <vt:lpstr>1. Intel’s Larrabee (7)</vt:lpstr>
      <vt:lpstr>PowerPoint bemutató</vt:lpstr>
      <vt:lpstr>2. Intel’s 80-core Tile processor (1)</vt:lpstr>
      <vt:lpstr>2. Intel’s 80-core Tile processor (3)</vt:lpstr>
      <vt:lpstr>2. Intel’s 80-core Tile processor (5)</vt:lpstr>
      <vt:lpstr>2. Intel’s 80-core Tile processor (7)</vt:lpstr>
      <vt:lpstr>2. Intel’s 80-core Tile processor (9)</vt:lpstr>
      <vt:lpstr>2. Intel’s 80-core Tile processor (11)</vt:lpstr>
      <vt:lpstr>2. Intel’s 80-core Tile processor (13)</vt:lpstr>
      <vt:lpstr>2. Intel’s 80-core Tile processor (15)</vt:lpstr>
      <vt:lpstr>2. Intel’s 80-core Tile processor (16)</vt:lpstr>
      <vt:lpstr>2. Intel’s 80-core Tile processor (17)</vt:lpstr>
      <vt:lpstr>2. Intel’s 80-core Tile processor (18)</vt:lpstr>
      <vt:lpstr>PowerPoint bemutató</vt:lpstr>
      <vt:lpstr>3. Intel’s SCC (Single-Chip Cloud Computer) (1)</vt:lpstr>
      <vt:lpstr>3. Intel’s SCC (Single-Chip Cloud Computer) (4)</vt:lpstr>
      <vt:lpstr>3. Intel’s SCC (Single-Chip Cloud Computer) (5)</vt:lpstr>
      <vt:lpstr>3. Intel’s SCC (Single-Chip Cloud Computer) (6)</vt:lpstr>
      <vt:lpstr>3. Intel’s SCC (Single-Chip Cloud Computer) (8)</vt:lpstr>
      <vt:lpstr>3. Intel’s SCC (Single-Chip Cloud Computer) (10)</vt:lpstr>
      <vt:lpstr>3. Intel’s SCC (Single-Chip Cloud Computer) (11)</vt:lpstr>
      <vt:lpstr>3. Intel’s SCC (Single-Chip Cloud Computer) (13)</vt:lpstr>
      <vt:lpstr>3. Intel’s SCC (Single-Chip Cloud Computer) (14)</vt:lpstr>
      <vt:lpstr>PowerPoint bemutató</vt:lpstr>
      <vt:lpstr>PowerPoint bemutató</vt:lpstr>
      <vt:lpstr>4.1 Overview (1)</vt:lpstr>
      <vt:lpstr>4.1 Overview (2)</vt:lpstr>
      <vt:lpstr>4.1 Overview (3)</vt:lpstr>
      <vt:lpstr>PowerPoint bemutató</vt:lpstr>
      <vt:lpstr>4.2 The Knights Ferry prototype system (1)</vt:lpstr>
      <vt:lpstr>4.2 The Knights Ferry prototype system (3)</vt:lpstr>
      <vt:lpstr>4.2 The Knights Ferry prototype system (4)</vt:lpstr>
      <vt:lpstr>4.2 The Knights Ferry prototype system (5)</vt:lpstr>
      <vt:lpstr>4.2 The Knights Ferry prototype system (6)</vt:lpstr>
      <vt:lpstr>4.2 The Knights Ferry prototype system (7)</vt:lpstr>
      <vt:lpstr>4.2 The Knights Ferry prototype system (8)</vt:lpstr>
      <vt:lpstr>4.2 The Knights Ferry prototype system (10)</vt:lpstr>
      <vt:lpstr>4.2 The Knights Ferry prototype system (11)</vt:lpstr>
      <vt:lpstr>4.2 The Knights Ferry prototype system (15)</vt:lpstr>
      <vt:lpstr>PowerPoint bemutató</vt:lpstr>
      <vt:lpstr>4.3 The Knights Corner line (1)</vt:lpstr>
      <vt:lpstr>4.3 The Knights Corner line (3)</vt:lpstr>
      <vt:lpstr>4.3 The Knights Corner line (5)</vt:lpstr>
      <vt:lpstr>4.3 The Knights Corner line (7)</vt:lpstr>
      <vt:lpstr>4.3 The Knights Corner line (8)</vt:lpstr>
      <vt:lpstr>4.3 The Knights Corner line (9)</vt:lpstr>
      <vt:lpstr>4.3 The Knights Corner line (10)</vt:lpstr>
      <vt:lpstr>4.3 The Knights Corner line (11)</vt:lpstr>
      <vt:lpstr>4.3 The Knights Corner line (12)</vt:lpstr>
      <vt:lpstr>4.3 The Knights Corner line (13)</vt:lpstr>
      <vt:lpstr>4.3 The Knights Corner line (15)</vt:lpstr>
      <vt:lpstr>4.3 The Knights Corner line (16)</vt:lpstr>
      <vt:lpstr>4.3 The Knights Corner line (17)</vt:lpstr>
      <vt:lpstr>PowerPoint bemutató</vt:lpstr>
      <vt:lpstr>4.4 Use of Xeon Phi Knights Corner coprocessors in supercomputers (3)</vt:lpstr>
      <vt:lpstr>4.4 Use of Xeon Phi Knights Corner coprocessors in supercomputers (5)</vt:lpstr>
      <vt:lpstr>4.4 Use of Xeon Phi Knights Corner coprocessors in supercomputers (6)</vt:lpstr>
      <vt:lpstr>4.4 Use of Xeon Phi Knights Corner coprocessors in supercomputers (7)</vt:lpstr>
      <vt:lpstr>4.4 Use of Xeon Phi Knights Corner coprocessors in supercomputers (8)</vt:lpstr>
      <vt:lpstr>4.4 Use of Xeon Phi Knights Corner coprocessors in supercomputers (9)</vt:lpstr>
      <vt:lpstr>4.4 Use of Xeon Phi Knights Corner coprocessors in supercomputers (10)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bmf-nik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Sima</dc:creator>
  <cp:lastModifiedBy>cserfalvi</cp:lastModifiedBy>
  <cp:revision>1064</cp:revision>
  <cp:lastPrinted>2015-09-14T10:00:18Z</cp:lastPrinted>
  <dcterms:created xsi:type="dcterms:W3CDTF">2008-07-15T10:49:04Z</dcterms:created>
  <dcterms:modified xsi:type="dcterms:W3CDTF">2016-01-12T09:09:21Z</dcterms:modified>
</cp:coreProperties>
</file>