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23" d="100"/>
          <a:sy n="123" d="100"/>
        </p:scale>
        <p:origin x="3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872F1-03BC-4E3E-83AF-5C483139D97B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02B4-EAEC-45C5-BED5-94ED8205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6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7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7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2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ages.anandtech.com/doci/9193/RiscVsx86.png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82738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The world market of processors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5" y="6208713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1.0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1026" name="Picture 2" descr="C:\Users\Sima Dezső\Documents\intel_haswell_ex\The Intel Xeon E7-8800 v3 Review The POWER8 Killer - Print View_files\RiscVsx86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4671"/>
          <a:stretch/>
        </p:blipFill>
        <p:spPr bwMode="auto">
          <a:xfrm>
            <a:off x="288053" y="1324131"/>
            <a:ext cx="8559422" cy="34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76" y="638690"/>
            <a:ext cx="61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Market share of x86 and RISC 4S/4S+ servers [16]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2328" y="5319210"/>
            <a:ext cx="2805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MSS: Market Segment Share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545" y="5011433"/>
            <a:ext cx="4412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IDC World Wide Server Tracker Q4’14 </a:t>
            </a:r>
          </a:p>
        </p:txBody>
      </p:sp>
    </p:spTree>
    <p:extLst>
      <p:ext uri="{BB962C8B-B14F-4D97-AF65-F5344CB8AC3E}">
        <p14:creationId xmlns:p14="http://schemas.microsoft.com/office/powerpoint/2010/main" val="1836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811"/>
              </p:ext>
            </p:extLst>
          </p:nvPr>
        </p:nvGraphicFramePr>
        <p:xfrm>
          <a:off x="611560" y="1628800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6201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2014 (revenue) [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]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Spreadtrum</a:t>
                      </a:r>
                      <a:r>
                        <a:rPr lang="en-US" sz="1200" dirty="0" smtClean="0"/>
                        <a:t> (China)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Samsung (S. Korea)</a:t>
                      </a:r>
                      <a:endParaRPr lang="en-US" sz="1200" dirty="0" smtClean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13818"/>
              </p:ext>
            </p:extLst>
          </p:nvPr>
        </p:nvGraphicFramePr>
        <p:xfrm>
          <a:off x="4797025" y="1634763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6201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2014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[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]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Intel (USA)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Samsung (S. Korea)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63" y="634560"/>
            <a:ext cx="941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Worldwide market share of application processors used in smartphones and </a:t>
            </a:r>
          </a:p>
          <a:p>
            <a:r>
              <a:rPr lang="en-US" dirty="0">
                <a:solidFill>
                  <a:srgbClr val="2D2D8A"/>
                </a:solidFill>
              </a:rPr>
              <a:t>  tablets in 2014 (based on revenue)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293" y="631654"/>
            <a:ext cx="808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Mostly used CPU processors in smartphones and tablets (2014)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] 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10840"/>
              </p:ext>
            </p:extLst>
          </p:nvPr>
        </p:nvGraphicFramePr>
        <p:xfrm>
          <a:off x="626549" y="1313765"/>
          <a:ext cx="7680866" cy="3688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705"/>
                <a:gridCol w="1927721"/>
                <a:gridCol w="28803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Vendor</a:t>
                      </a:r>
                      <a:endParaRPr lang="hu-HU" sz="13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Processor</a:t>
                      </a:r>
                      <a:r>
                        <a:rPr lang="hu-HU" sz="1300" b="1" dirty="0" smtClean="0"/>
                        <a:t> line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Core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ISA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208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Qualcomm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Snapdragon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200-800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Qualcomm designed </a:t>
                      </a:r>
                      <a:r>
                        <a:rPr lang="hu-HU" sz="1300" dirty="0" err="1" smtClean="0"/>
                        <a:t>Krait</a:t>
                      </a:r>
                      <a:r>
                        <a:rPr lang="en-US" sz="1300" dirty="0" smtClean="0"/>
                        <a:t> cores</a:t>
                      </a:r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 line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ARMv7/v8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794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 A6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hu-HU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  <a:r>
                        <a:rPr lang="hu-HU" sz="1300" baseline="0" dirty="0" smtClean="0">
                          <a:solidFill>
                            <a:srgbClr val="000000"/>
                          </a:solidFill>
                        </a:rPr>
                        <a:t> A7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A8</a:t>
                      </a:r>
                    </a:p>
                    <a:p>
                      <a:pPr algn="ctr"/>
                      <a:r>
                        <a:rPr lang="en-US" sz="1300" dirty="0" smtClean="0"/>
                        <a:t>Apple designed Cyclone core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103688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MediaTek</a:t>
                      </a: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(Taiwan)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MT6595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MT67xx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4xARM Cortex A7/ 4xA17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4xARM Cortex A53/4x A57</a:t>
                      </a:r>
                      <a:endParaRPr lang="hu-H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4389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Samsung (S. Korea)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Exynos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 line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Spreadtrum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(China)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SC77xx/88xx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A5/A7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487598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579576" y="4922273"/>
            <a:ext cx="921708" cy="1026529"/>
            <a:chOff x="6722587" y="2216856"/>
            <a:chExt cx="921708" cy="1026529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075295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048391" y="4566347"/>
            <a:ext cx="921708" cy="1026529"/>
            <a:chOff x="6722587" y="2216856"/>
            <a:chExt cx="921708" cy="102652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366141" y="2173848"/>
            <a:ext cx="14045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>
                <a:solidFill>
                  <a:srgbClr val="FFC000"/>
                </a:solidFill>
              </a:rPr>
              <a:t>Clover Trail+</a:t>
            </a:r>
            <a:endParaRPr lang="en-US" sz="1100" b="1" dirty="0">
              <a:solidFill>
                <a:srgbClr val="FFFFF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(2013)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Medfield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(2012)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Merrifield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85500" y="124399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Moorefield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47122" y="74782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Morganfield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(2015?)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2661" y="4508995"/>
            <a:ext cx="1114408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>
                <a:solidFill>
                  <a:srgbClr val="FFC000"/>
                </a:solidFill>
              </a:rPr>
              <a:t>Lexington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(2013)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68012" y="4134792"/>
            <a:ext cx="89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Slayton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03310" y="3632503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Riverton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77345" y="4043343"/>
            <a:ext cx="143500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err="1">
                <a:solidFill>
                  <a:srgbClr val="FFC000"/>
                </a:solidFill>
              </a:rPr>
              <a:t>Binghampton</a:t>
            </a:r>
            <a:endParaRPr lang="en-US" sz="1300" b="1" dirty="0">
              <a:solidFill>
                <a:srgbClr val="FFC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(2016)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88386" y="3575972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Z2580-2520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6268/6360/7160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27414" y="5878397"/>
            <a:ext cx="1042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Z2420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89258" y="3989361"/>
            <a:ext cx="106311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Z2480/2460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6260</a:t>
            </a: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97025" y="3072838"/>
            <a:ext cx="14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Z34x0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7160/7260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13398" y="5518357"/>
            <a:ext cx="1186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+A-GOLD 620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97522" y="5027305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FFFF"/>
                </a:solidFill>
              </a:rPr>
              <a:t>Zxxxx</a:t>
            </a:r>
            <a:endParaRPr lang="en-US" sz="1100" dirty="0">
              <a:solidFill>
                <a:srgbClr val="FFFFFF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1308" y="5433813"/>
            <a:ext cx="942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FFFF"/>
                </a:solidFill>
              </a:rPr>
              <a:t>Zxxx</a:t>
            </a:r>
            <a:endParaRPr lang="en-US" sz="1100" dirty="0">
              <a:solidFill>
                <a:srgbClr val="FFFFFF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82411" y="2612637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Z35xx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</a:t>
            </a:r>
            <a:r>
              <a:rPr lang="en-US" sz="1100">
                <a:solidFill>
                  <a:srgbClr val="FFFFFF"/>
                </a:solidFill>
              </a:rPr>
              <a:t>XMM 7260/2/3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Z5xxx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4xGoldmont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7360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293" y="932203"/>
            <a:ext cx="617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Intel’s Atom platforms targeting smartphones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(based on [</a:t>
            </a:r>
            <a:r>
              <a:rPr lang="hu-HU" dirty="0">
                <a:solidFill>
                  <a:srgbClr val="FFFFFF"/>
                </a:solidFill>
              </a:rPr>
              <a:t>11</a:t>
            </a:r>
            <a:r>
              <a:rPr lang="en-US" dirty="0">
                <a:solidFill>
                  <a:srgbClr val="FFFFFF"/>
                </a:solidFill>
              </a:rPr>
              <a:t>])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>
                <a:solidFill>
                  <a:srgbClr val="CCECFF"/>
                </a:solidFill>
              </a:rPr>
              <a:t>Performance (not to scale)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489245" y="291242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>
                <a:solidFill>
                  <a:srgbClr val="FFC000"/>
                </a:solidFill>
              </a:rPr>
              <a:t>Morestown</a:t>
            </a:r>
            <a:endParaRPr lang="en-US" sz="13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6774" y="4278996"/>
            <a:ext cx="8915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Z6xx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+Wireless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 module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008270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362844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438277" y="2173848"/>
            <a:ext cx="12602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>
                <a:solidFill>
                  <a:srgbClr val="FFC000"/>
                </a:solidFill>
              </a:rPr>
              <a:t>Clover Trail</a:t>
            </a:r>
            <a:endParaRPr lang="en-US" sz="1100" b="1" dirty="0">
              <a:solidFill>
                <a:srgbClr val="FFFFF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(2012)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Oak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Bay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(2013)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96597" y="124399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C000"/>
                </a:solidFill>
              </a:rPr>
              <a:t>Cherry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45519" y="74782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Willow Trail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(2015?)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37400" y="3775885"/>
            <a:ext cx="131478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>
                <a:solidFill>
                  <a:srgbClr val="FFC000"/>
                </a:solidFill>
              </a:rPr>
              <a:t>(Sophia 3G)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(2015)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97383" y="3434795"/>
            <a:ext cx="139493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>
                <a:solidFill>
                  <a:srgbClr val="FFC000"/>
                </a:solidFill>
              </a:rPr>
              <a:t>(Sophia LTE)</a:t>
            </a: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</a:rPr>
              <a:t>(2015)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1579" y="3575972"/>
            <a:ext cx="10422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Z2760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2xSaltwell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7276" y="3989361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Z670/650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 no XMM 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</a:t>
            </a:r>
            <a:r>
              <a:rPr lang="en-US" sz="1100" dirty="0" err="1">
                <a:solidFill>
                  <a:srgbClr val="FFFFFF"/>
                </a:solidFill>
              </a:rPr>
              <a:t>MeeGo</a:t>
            </a:r>
            <a:r>
              <a:rPr lang="en-US" sz="1100" dirty="0">
                <a:solidFill>
                  <a:srgbClr val="FFFFFF"/>
                </a:solidFill>
              </a:rPr>
              <a:t>/A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68173" y="3072838"/>
            <a:ext cx="15231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Z37x0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22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6260/7160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7297" y="5314854"/>
            <a:ext cx="116249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C3000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integrated 3G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modem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13449" y="4954485"/>
            <a:ext cx="12186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C3400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integrated LTE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modem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4704" y="2612637"/>
            <a:ext cx="14654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Z4xxx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7160/7260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Z5xxx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4xGoldmont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+XMM 7360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7138" y="93220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Intel’s platforms targeting tablets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(based on [</a:t>
            </a:r>
            <a:r>
              <a:rPr lang="hu-HU" dirty="0">
                <a:solidFill>
                  <a:srgbClr val="FFFFFF"/>
                </a:solidFill>
              </a:rPr>
              <a:t>11</a:t>
            </a:r>
            <a:r>
              <a:rPr lang="en-US" dirty="0">
                <a:solidFill>
                  <a:srgbClr val="FFFFFF"/>
                </a:solidFill>
              </a:rPr>
              <a:t>])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>
                <a:solidFill>
                  <a:srgbClr val="CCECFF"/>
                </a:solidFill>
              </a:rPr>
              <a:t>Performance (not to scale)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649044" y="2912423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>
                <a:solidFill>
                  <a:srgbClr val="FFC000"/>
                </a:solidFill>
              </a:rPr>
              <a:t>Menlow</a:t>
            </a:r>
            <a:endParaRPr lang="en-US" sz="1300" b="1" dirty="0">
              <a:solidFill>
                <a:srgbClr val="FFC000"/>
              </a:solidFill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(2008)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8760" y="4278996"/>
            <a:ext cx="90762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Z5xx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+ no XMM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W/</a:t>
            </a:r>
            <a:r>
              <a:rPr lang="en-US" sz="1100" dirty="0" err="1">
                <a:solidFill>
                  <a:srgbClr val="FFFFFF"/>
                </a:solidFill>
              </a:rPr>
              <a:t>Moblin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465" y="631785"/>
            <a:ext cx="828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effort to optimize their devices from the software point of view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65" y="2181977"/>
            <a:ext cx="7851570" cy="4037333"/>
            <a:chOff x="500850" y="1448780"/>
            <a:chExt cx="7851570" cy="403733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0" y="1448780"/>
              <a:ext cx="7851570" cy="40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5543615" y="2226982"/>
              <a:ext cx="2745305" cy="318223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340" y="1049530"/>
            <a:ext cx="817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their 2012 Investor meeting (5/2012) Intel revealed that </a:t>
            </a:r>
            <a:r>
              <a:rPr lang="en-US" sz="1600" dirty="0">
                <a:solidFill>
                  <a:srgbClr val="3333FF"/>
                </a:solidFill>
              </a:rPr>
              <a:t>more than 3000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engineers are working on OS support</a:t>
            </a:r>
            <a:r>
              <a:rPr lang="en-US" sz="1600" dirty="0">
                <a:solidFill>
                  <a:srgbClr val="000000"/>
                </a:solidFill>
              </a:rPr>
              <a:t>, among them about </a:t>
            </a:r>
            <a:r>
              <a:rPr lang="en-US" sz="1600" dirty="0">
                <a:solidFill>
                  <a:srgbClr val="FF0000"/>
                </a:solidFill>
              </a:rPr>
              <a:t>1200 engineers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are dedicated to  Android</a:t>
            </a:r>
            <a:r>
              <a:rPr lang="en-US" sz="1600" dirty="0">
                <a:solidFill>
                  <a:srgbClr val="000000"/>
                </a:solidFill>
              </a:rPr>
              <a:t>, as  indicated below [11].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The processor war induced by the mobile boom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625</Words>
  <Application>Microsoft Office PowerPoint</Application>
  <PresentationFormat>Diavetítés a képernyőre (4:3 oldalarány)</PresentationFormat>
  <Paragraphs>206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Garamond</vt:lpstr>
      <vt:lpstr>Verdana</vt:lpstr>
      <vt:lpstr>Wingdings</vt:lpstr>
      <vt:lpstr>1_Default Design</vt:lpstr>
      <vt:lpstr>2_Level</vt:lpstr>
      <vt:lpstr>PowerPoint bemutató</vt:lpstr>
      <vt:lpstr>3. The processor war induced by the mobile boom (2)</vt:lpstr>
      <vt:lpstr>3. The processor war induced by the mobile boom (4)</vt:lpstr>
      <vt:lpstr>3. The processor war induced by the mobile boom (5)</vt:lpstr>
      <vt:lpstr>3. The processor war induced by the mobile boom (6)</vt:lpstr>
      <vt:lpstr>3. The processor war induced by the mobile boom (7)</vt:lpstr>
      <vt:lpstr>3. The processor war induced by the mobile boom (8)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cserfalvi</cp:lastModifiedBy>
  <cp:revision>2</cp:revision>
  <dcterms:created xsi:type="dcterms:W3CDTF">2015-09-08T18:30:00Z</dcterms:created>
  <dcterms:modified xsi:type="dcterms:W3CDTF">2016-01-12T09:11:38Z</dcterms:modified>
</cp:coreProperties>
</file>